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6858000" cx="12193575"/>
  <p:notesSz cx="6858000" cy="9144000"/>
  <p:embeddedFontLst>
    <p:embeddedFont>
      <p:font typeface="Century Gothic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B832400-85D4-443E-A2C1-86E6F1FB0701}">
  <a:tblStyle styleId="{DB832400-85D4-443E-A2C1-86E6F1FB070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enturyGothic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CenturyGothic-italic.fntdata"/><Relationship Id="rId10" Type="http://schemas.openxmlformats.org/officeDocument/2006/relationships/slide" Target="slides/slide3.xml"/><Relationship Id="rId32" Type="http://schemas.openxmlformats.org/officeDocument/2006/relationships/font" Target="fonts/CenturyGothic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CenturyGothic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" name="Google Shape;11;n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n"/>
          <p:cNvSpPr txBox="1"/>
          <p:nvPr>
            <p:ph idx="3" type="hdr"/>
          </p:nvPr>
        </p:nvSpPr>
        <p:spPr>
          <a:xfrm>
            <a:off x="0" y="0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n"/>
          <p:cNvSpPr txBox="1"/>
          <p:nvPr>
            <p:ph idx="10" type="dt"/>
          </p:nvPr>
        </p:nvSpPr>
        <p:spPr>
          <a:xfrm>
            <a:off x="4278313" y="0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n"/>
          <p:cNvSpPr txBox="1"/>
          <p:nvPr>
            <p:ph idx="11" type="ftr"/>
          </p:nvPr>
        </p:nvSpPr>
        <p:spPr>
          <a:xfrm>
            <a:off x="0" y="10156825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n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29" name="Google Shape;229;p1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p1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0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1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1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2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4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5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6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6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7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:notes"/>
          <p:cNvSpPr/>
          <p:nvPr>
            <p:ph idx="2" type="sldImg"/>
          </p:nvPr>
        </p:nvSpPr>
        <p:spPr>
          <a:xfrm>
            <a:off x="220663" y="812800"/>
            <a:ext cx="710406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" name="Google Shape;391;p18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8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9:notes"/>
          <p:cNvSpPr/>
          <p:nvPr>
            <p:ph idx="2" type="sldImg"/>
          </p:nvPr>
        </p:nvSpPr>
        <p:spPr>
          <a:xfrm>
            <a:off x="220663" y="812800"/>
            <a:ext cx="710406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19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9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40" name="Google Shape;2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1" name="Google Shape;2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0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1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2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3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50" name="Google Shape;25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59" name="Google Shape;25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0" name="Google Shape;2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70" name="Google Shape;27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1" name="Google Shape;2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5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82" name="Google Shape;28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3" name="Google Shape;2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6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93" name="Google Shape;2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4" name="Google Shape;29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7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8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9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 rot="5400000">
            <a:off x="3833019" y="-1618456"/>
            <a:ext cx="4513262" cy="109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1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>
            <p:ph type="title"/>
          </p:nvPr>
        </p:nvSpPr>
        <p:spPr>
          <a:xfrm rot="5400000">
            <a:off x="7943057" y="2491581"/>
            <a:ext cx="4513262" cy="274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2"/>
          <p:cNvSpPr txBox="1"/>
          <p:nvPr>
            <p:ph idx="1" type="body"/>
          </p:nvPr>
        </p:nvSpPr>
        <p:spPr>
          <a:xfrm rot="5400000">
            <a:off x="2386807" y="-172243"/>
            <a:ext cx="4513262" cy="8067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2592388" y="623888"/>
            <a:ext cx="8899525" cy="126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1" type="body"/>
          </p:nvPr>
        </p:nvSpPr>
        <p:spPr>
          <a:xfrm>
            <a:off x="2589213" y="2133600"/>
            <a:ext cx="8902700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5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5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167" name="Google Shape;167;p16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3" name="Google Shape;173;p17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7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7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2592388" y="623888"/>
            <a:ext cx="8899525" cy="126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2589213" y="2133600"/>
            <a:ext cx="4375150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9" name="Google Shape;179;p18"/>
          <p:cNvSpPr txBox="1"/>
          <p:nvPr>
            <p:ph idx="2" type="body"/>
          </p:nvPr>
        </p:nvSpPr>
        <p:spPr>
          <a:xfrm>
            <a:off x="7116763" y="2133600"/>
            <a:ext cx="4375150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18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8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19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87" name="Google Shape;187;p19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19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89" name="Google Shape;189;p19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2592388" y="623888"/>
            <a:ext cx="8899525" cy="126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0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3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204" name="Google Shape;204;p22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05" name="Google Shape;205;p22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3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12" name="Google Shape;212;p23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3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2592388" y="623888"/>
            <a:ext cx="8899525" cy="126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 rot="5400000">
            <a:off x="5158582" y="-435769"/>
            <a:ext cx="3763963" cy="8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4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4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4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 rot="5400000">
            <a:off x="7742238" y="2147888"/>
            <a:ext cx="5273675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 rot="5400000">
            <a:off x="3214688" y="-1587"/>
            <a:ext cx="5273675" cy="652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5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5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5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609600" y="1604963"/>
            <a:ext cx="10960100" cy="4513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9" name="Google Shape;69;p5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" type="body"/>
          </p:nvPr>
        </p:nvSpPr>
        <p:spPr>
          <a:xfrm>
            <a:off x="609600" y="1604963"/>
            <a:ext cx="5403850" cy="4513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6"/>
          <p:cNvSpPr txBox="1"/>
          <p:nvPr>
            <p:ph idx="2" type="body"/>
          </p:nvPr>
        </p:nvSpPr>
        <p:spPr>
          <a:xfrm>
            <a:off x="6165850" y="1604963"/>
            <a:ext cx="5403850" cy="4513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6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7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3" name="Google Shape;83;p7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7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5" name="Google Shape;85;p7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96" name="Google Shape;96;p9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7" name="Google Shape;97;p9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0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"/>
          <p:cNvGrpSpPr/>
          <p:nvPr/>
        </p:nvGrpSpPr>
        <p:grpSpPr>
          <a:xfrm>
            <a:off x="0" y="228600"/>
            <a:ext cx="2838450" cy="6626225"/>
            <a:chOff x="0" y="144"/>
            <a:chExt cx="1788" cy="4174"/>
          </a:xfrm>
        </p:grpSpPr>
        <p:sp>
          <p:nvSpPr>
            <p:cNvPr id="18" name="Google Shape;18;p1"/>
            <p:cNvSpPr/>
            <p:nvPr/>
          </p:nvSpPr>
          <p:spPr>
            <a:xfrm>
              <a:off x="0" y="1622"/>
              <a:ext cx="55" cy="386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1" y="1988"/>
              <a:ext cx="399" cy="145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508" y="3431"/>
              <a:ext cx="376" cy="886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605" y="4097"/>
              <a:ext cx="100" cy="22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63" y="2016"/>
              <a:ext cx="509" cy="208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14" y="144"/>
              <a:ext cx="59" cy="1836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9" y="1855"/>
              <a:ext cx="41" cy="303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85" y="3451"/>
              <a:ext cx="112" cy="63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488" y="881"/>
              <a:ext cx="1300" cy="2542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81" y="4113"/>
              <a:ext cx="94" cy="204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485" y="3376"/>
              <a:ext cx="15" cy="131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35" y="3934"/>
              <a:ext cx="142" cy="384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"/>
          <p:cNvGrpSpPr/>
          <p:nvPr/>
        </p:nvGrpSpPr>
        <p:grpSpPr>
          <a:xfrm>
            <a:off x="26988" y="0"/>
            <a:ext cx="2343150" cy="6840538"/>
            <a:chOff x="17" y="0"/>
            <a:chExt cx="1476" cy="4309"/>
          </a:xfrm>
        </p:grpSpPr>
        <p:sp>
          <p:nvSpPr>
            <p:cNvPr id="31" name="Google Shape;31;p1"/>
            <p:cNvSpPr/>
            <p:nvPr/>
          </p:nvSpPr>
          <p:spPr>
            <a:xfrm>
              <a:off x="17" y="0"/>
              <a:ext cx="303" cy="2764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347" y="2719"/>
              <a:ext cx="258" cy="9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634" y="3693"/>
              <a:ext cx="263" cy="616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329" y="2749"/>
              <a:ext cx="339" cy="1400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95" y="812"/>
              <a:ext cx="102" cy="1899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700" y="4139"/>
              <a:ext cx="76" cy="169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317" y="2587"/>
              <a:ext cx="44" cy="314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613" y="1982"/>
              <a:ext cx="880" cy="170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676" y="4158"/>
              <a:ext cx="68" cy="151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613" y="3715"/>
              <a:ext cx="79" cy="417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613" y="3636"/>
              <a:ext cx="16" cy="135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634" y="3983"/>
              <a:ext cx="124" cy="326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 txBox="1"/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1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"/>
          <p:cNvSpPr/>
          <p:nvPr/>
        </p:nvSpPr>
        <p:spPr>
          <a:xfrm>
            <a:off x="0" y="4324350"/>
            <a:ext cx="1744663" cy="777875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49" name="Google Shape;49;p1"/>
          <p:cNvSpPr txBox="1"/>
          <p:nvPr>
            <p:ph idx="1" type="body"/>
          </p:nvPr>
        </p:nvSpPr>
        <p:spPr>
          <a:xfrm>
            <a:off x="609600" y="1604963"/>
            <a:ext cx="10960100" cy="4513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4"/>
          <p:cNvGrpSpPr/>
          <p:nvPr/>
        </p:nvGrpSpPr>
        <p:grpSpPr>
          <a:xfrm>
            <a:off x="0" y="228600"/>
            <a:ext cx="2838450" cy="6626225"/>
            <a:chOff x="0" y="144"/>
            <a:chExt cx="1788" cy="4174"/>
          </a:xfrm>
        </p:grpSpPr>
        <p:sp>
          <p:nvSpPr>
            <p:cNvPr id="126" name="Google Shape;126;p14"/>
            <p:cNvSpPr/>
            <p:nvPr/>
          </p:nvSpPr>
          <p:spPr>
            <a:xfrm>
              <a:off x="0" y="1622"/>
              <a:ext cx="55" cy="386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81" y="1988"/>
              <a:ext cx="399" cy="145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508" y="3431"/>
              <a:ext cx="376" cy="886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605" y="4097"/>
              <a:ext cx="100" cy="22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63" y="2016"/>
              <a:ext cx="509" cy="208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4" y="144"/>
              <a:ext cx="59" cy="1836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49" y="1855"/>
              <a:ext cx="41" cy="303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485" y="3451"/>
              <a:ext cx="112" cy="63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488" y="881"/>
              <a:ext cx="1300" cy="2542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581" y="4113"/>
              <a:ext cx="94" cy="204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485" y="3376"/>
              <a:ext cx="15" cy="131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535" y="3934"/>
              <a:ext cx="142" cy="384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14"/>
          <p:cNvGrpSpPr/>
          <p:nvPr/>
        </p:nvGrpSpPr>
        <p:grpSpPr>
          <a:xfrm>
            <a:off x="26988" y="0"/>
            <a:ext cx="2343150" cy="6840538"/>
            <a:chOff x="17" y="0"/>
            <a:chExt cx="1476" cy="4309"/>
          </a:xfrm>
        </p:grpSpPr>
        <p:sp>
          <p:nvSpPr>
            <p:cNvPr id="139" name="Google Shape;139;p14"/>
            <p:cNvSpPr/>
            <p:nvPr/>
          </p:nvSpPr>
          <p:spPr>
            <a:xfrm>
              <a:off x="17" y="0"/>
              <a:ext cx="303" cy="2764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347" y="2719"/>
              <a:ext cx="258" cy="9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634" y="3693"/>
              <a:ext cx="263" cy="616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329" y="2749"/>
              <a:ext cx="339" cy="1400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295" y="812"/>
              <a:ext cx="102" cy="1899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700" y="4139"/>
              <a:ext cx="76" cy="169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317" y="2587"/>
              <a:ext cx="44" cy="314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613" y="1982"/>
              <a:ext cx="880" cy="170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676" y="4158"/>
              <a:ext cx="68" cy="151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613" y="3715"/>
              <a:ext cx="79" cy="417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13" y="3636"/>
              <a:ext cx="16" cy="135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634" y="3983"/>
              <a:ext cx="124" cy="326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14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/>
          <p:nvPr>
            <p:ph type="title"/>
          </p:nvPr>
        </p:nvSpPr>
        <p:spPr>
          <a:xfrm>
            <a:off x="2592388" y="623888"/>
            <a:ext cx="8899525" cy="126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Google Shape;153;p14"/>
          <p:cNvSpPr txBox="1"/>
          <p:nvPr>
            <p:ph idx="1" type="body"/>
          </p:nvPr>
        </p:nvSpPr>
        <p:spPr>
          <a:xfrm>
            <a:off x="2589213" y="2133600"/>
            <a:ext cx="8902700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Google Shape;154;p14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14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14"/>
          <p:cNvSpPr/>
          <p:nvPr/>
        </p:nvSpPr>
        <p:spPr>
          <a:xfrm flipH="1" rot="10800000">
            <a:off x="-4763" y="712788"/>
            <a:ext cx="1589088" cy="506412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/>
        </p:nvSpPr>
        <p:spPr>
          <a:xfrm>
            <a:off x="2453456" y="952498"/>
            <a:ext cx="8915400" cy="226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/>
          </a:p>
        </p:txBody>
      </p:sp>
      <p:sp>
        <p:nvSpPr>
          <p:cNvPr id="236" name="Google Shape;236;p26"/>
          <p:cNvSpPr txBox="1"/>
          <p:nvPr/>
        </p:nvSpPr>
        <p:spPr>
          <a:xfrm>
            <a:off x="431800" y="4535488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2453456" y="2714620"/>
            <a:ext cx="8915400" cy="371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Hashing Extensible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" name="Google Shape;322;p35"/>
          <p:cNvGraphicFramePr/>
          <p:nvPr/>
        </p:nvGraphicFramePr>
        <p:xfrm>
          <a:off x="3233738" y="42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{DB832400-85D4-443E-A2C1-86E6F1FB0701}</a:tableStyleId>
              </a:tblPr>
              <a:tblGrid>
                <a:gridCol w="1786200"/>
                <a:gridCol w="3813025"/>
              </a:tblGrid>
              <a:tr h="472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Alfa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00............1001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00............0100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4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3" name="Google Shape;323;p35"/>
          <p:cNvGraphicFramePr/>
          <p:nvPr/>
        </p:nvGraphicFramePr>
        <p:xfrm>
          <a:off x="3233738" y="429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{DB832400-85D4-443E-A2C1-86E6F1FB0701}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Alfa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00............1001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00............0100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4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Delta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  <p:pic>
        <p:nvPicPr>
          <p:cNvPr id="324" name="Google Shape;324;p35"/>
          <p:cNvPicPr preferRelativeResize="0"/>
          <p:nvPr/>
        </p:nvPicPr>
        <p:blipFill rotWithShape="1">
          <a:blip r:embed="rId3">
            <a:alphaModFix/>
          </a:blip>
          <a:srcRect b="3522" l="0" r="0" t="0"/>
          <a:stretch/>
        </p:blipFill>
        <p:spPr>
          <a:xfrm>
            <a:off x="1468438" y="1117600"/>
            <a:ext cx="9525000" cy="29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5"/>
          <p:cNvSpPr txBox="1"/>
          <p:nvPr/>
        </p:nvSpPr>
        <p:spPr>
          <a:xfrm>
            <a:off x="1416050" y="260350"/>
            <a:ext cx="8713788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redispersan las claves involucradas: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72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6" name="Google Shape;32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7475" y="1125538"/>
            <a:ext cx="963930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1763" y="1158875"/>
            <a:ext cx="95726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/>
          <p:nvPr/>
        </p:nvSpPr>
        <p:spPr>
          <a:xfrm>
            <a:off x="1920875" y="333375"/>
            <a:ext cx="4549775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Epsilon</a:t>
            </a:r>
            <a:endParaRPr/>
          </a:p>
        </p:txBody>
      </p:sp>
      <p:graphicFrame>
        <p:nvGraphicFramePr>
          <p:cNvPr id="333" name="Google Shape;333;p36"/>
          <p:cNvGraphicFramePr/>
          <p:nvPr/>
        </p:nvGraphicFramePr>
        <p:xfrm>
          <a:off x="6456363" y="33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{DB832400-85D4-443E-A2C1-86E6F1FB0701}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Epsilon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pic>
        <p:nvPicPr>
          <p:cNvPr id="334" name="Google Shape;3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4975" y="1628775"/>
            <a:ext cx="957262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6"/>
          <p:cNvSpPr/>
          <p:nvPr/>
        </p:nvSpPr>
        <p:spPr>
          <a:xfrm>
            <a:off x="1704975" y="4941888"/>
            <a:ext cx="10296525" cy="137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Epsilon debe ser almacenado en la cubeta asociada a la celda 0 de la tabla. La misma se encuentra completa lo que genera un nuevo </a:t>
            </a:r>
            <a:r>
              <a:rPr b="1"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desborde</a:t>
            </a: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/>
          <p:nvPr/>
        </p:nvSpPr>
        <p:spPr>
          <a:xfrm>
            <a:off x="1920875" y="333375"/>
            <a:ext cx="4549775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Epsilon</a:t>
            </a:r>
            <a:endParaRPr/>
          </a:p>
        </p:txBody>
      </p:sp>
      <p:graphicFrame>
        <p:nvGraphicFramePr>
          <p:cNvPr id="341" name="Google Shape;341;p37"/>
          <p:cNvGraphicFramePr/>
          <p:nvPr/>
        </p:nvGraphicFramePr>
        <p:xfrm>
          <a:off x="6456363" y="33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{DB832400-85D4-443E-A2C1-86E6F1FB0701}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Epsilon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pic>
        <p:nvPicPr>
          <p:cNvPr id="342" name="Google Shape;34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413" y="1412875"/>
            <a:ext cx="957262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7"/>
          <p:cNvSpPr/>
          <p:nvPr/>
        </p:nvSpPr>
        <p:spPr>
          <a:xfrm>
            <a:off x="1776413" y="4718050"/>
            <a:ext cx="10440987" cy="223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 no disponer de celdas suficientes en la tabla en memoria principal, se </a:t>
            </a:r>
            <a:r>
              <a:rPr b="1"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duplica</a:t>
            </a: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 espacio disponible, que a partir de este momento necesita </a:t>
            </a:r>
            <a:r>
              <a:rPr lang="es-AR" sz="30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bits </a:t>
            </a: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la función de hash para poder direccionar un registro.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6775" y="476250"/>
            <a:ext cx="32575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5288" y="404813"/>
            <a:ext cx="3714750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8"/>
          <p:cNvSpPr/>
          <p:nvPr/>
        </p:nvSpPr>
        <p:spPr>
          <a:xfrm>
            <a:off x="3648075" y="908050"/>
            <a:ext cx="792163" cy="72072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8"/>
          <p:cNvSpPr/>
          <p:nvPr/>
        </p:nvSpPr>
        <p:spPr>
          <a:xfrm>
            <a:off x="6542088" y="1169988"/>
            <a:ext cx="792162" cy="719137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8"/>
          <p:cNvSpPr/>
          <p:nvPr/>
        </p:nvSpPr>
        <p:spPr>
          <a:xfrm>
            <a:off x="6529388" y="2781300"/>
            <a:ext cx="792162" cy="71913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8"/>
          <p:cNvSpPr/>
          <p:nvPr/>
        </p:nvSpPr>
        <p:spPr>
          <a:xfrm>
            <a:off x="1704975" y="4508500"/>
            <a:ext cx="9864725" cy="192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celda de referencia 00 contiene la dirección de la cubeta saturada, mientras que la celda de referencia 10 contiene la dirección de la nueva cubeta.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6775" y="476250"/>
            <a:ext cx="32575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5288" y="404813"/>
            <a:ext cx="3714750" cy="3971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0" name="Google Shape;360;p39"/>
          <p:cNvGraphicFramePr/>
          <p:nvPr/>
        </p:nvGraphicFramePr>
        <p:xfrm>
          <a:off x="6313488" y="4652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{DB832400-85D4-443E-A2C1-86E6F1FB0701}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00............0100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4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Epsilon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  <p:sp>
        <p:nvSpPr>
          <p:cNvPr id="361" name="Google Shape;361;p39"/>
          <p:cNvSpPr/>
          <p:nvPr/>
        </p:nvSpPr>
        <p:spPr>
          <a:xfrm>
            <a:off x="1704975" y="4508500"/>
            <a:ext cx="4824413" cy="192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redispersan </a:t>
            </a:r>
            <a:r>
              <a:rPr b="1"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solamente</a:t>
            </a: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las claves de las cubetas involucradas:</a:t>
            </a:r>
            <a:endParaRPr/>
          </a:p>
        </p:txBody>
      </p:sp>
      <p:pic>
        <p:nvPicPr>
          <p:cNvPr id="362" name="Google Shape;36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8300" y="346075"/>
            <a:ext cx="372427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0875" y="1268413"/>
            <a:ext cx="8740775" cy="401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0"/>
          <p:cNvSpPr/>
          <p:nvPr/>
        </p:nvSpPr>
        <p:spPr>
          <a:xfrm>
            <a:off x="1920875" y="333375"/>
            <a:ext cx="84201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 final luego de insertar Epsilon </a:t>
            </a:r>
            <a:endParaRPr/>
          </a:p>
        </p:txBody>
      </p:sp>
      <p:graphicFrame>
        <p:nvGraphicFramePr>
          <p:cNvPr id="369" name="Google Shape;369;p40"/>
          <p:cNvGraphicFramePr/>
          <p:nvPr/>
        </p:nvGraphicFramePr>
        <p:xfrm>
          <a:off x="1920875" y="558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{DB832400-85D4-443E-A2C1-86E6F1FB0701}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Rho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"/>
          <p:cNvSpPr/>
          <p:nvPr/>
        </p:nvSpPr>
        <p:spPr>
          <a:xfrm>
            <a:off x="1920875" y="333375"/>
            <a:ext cx="3903663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Rho</a:t>
            </a:r>
            <a:endParaRPr/>
          </a:p>
        </p:txBody>
      </p:sp>
      <p:sp>
        <p:nvSpPr>
          <p:cNvPr id="375" name="Google Shape;375;p41"/>
          <p:cNvSpPr/>
          <p:nvPr/>
        </p:nvSpPr>
        <p:spPr>
          <a:xfrm>
            <a:off x="1704975" y="1125538"/>
            <a:ext cx="10296525" cy="155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 </a:t>
            </a: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dirección de almacenamiento corresponde a la cubeta asociada a la celda 11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76" name="Google Shape;376;p41"/>
          <p:cNvCxnSpPr/>
          <p:nvPr/>
        </p:nvCxnSpPr>
        <p:spPr>
          <a:xfrm>
            <a:off x="7969250" y="1916113"/>
            <a:ext cx="6477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77" name="Google Shape;377;p41"/>
          <p:cNvSpPr/>
          <p:nvPr/>
        </p:nvSpPr>
        <p:spPr>
          <a:xfrm>
            <a:off x="8545513" y="1628775"/>
            <a:ext cx="3648075" cy="720725"/>
          </a:xfrm>
          <a:prstGeom prst="ellipse">
            <a:avLst/>
          </a:prstGeom>
          <a:gradFill>
            <a:gsLst>
              <a:gs pos="0">
                <a:srgbClr val="9393FF"/>
              </a:gs>
              <a:gs pos="35000">
                <a:srgbClr val="B1B1FF"/>
              </a:gs>
              <a:gs pos="100000">
                <a:srgbClr val="DFDFFF"/>
              </a:gs>
            </a:gsLst>
            <a:lin ang="16200000" scaled="0"/>
          </a:gradFill>
          <a:ln cap="flat" cmpd="sng" w="9525">
            <a:solidFill>
              <a:srgbClr val="2D2DC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Está completa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1"/>
          <p:cNvSpPr/>
          <p:nvPr/>
        </p:nvSpPr>
        <p:spPr>
          <a:xfrm>
            <a:off x="1704975" y="3068638"/>
            <a:ext cx="9432925" cy="893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valor asociado a ambas cubetas </a:t>
            </a:r>
            <a:r>
              <a:rPr lang="es-AR" sz="2800" u="sng">
                <a:solidFill>
                  <a:srgbClr val="2626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coincide</a:t>
            </a: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 el valor asociado a la tabla en memoria. Por lo tanto: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9" name="Google Shape;379;p41"/>
          <p:cNvSpPr/>
          <p:nvPr/>
        </p:nvSpPr>
        <p:spPr>
          <a:xfrm>
            <a:off x="1704975" y="2374900"/>
            <a:ext cx="101854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genera desborde y se crea una nueva cubeta.</a:t>
            </a:r>
            <a:endParaRPr/>
          </a:p>
        </p:txBody>
      </p:sp>
      <p:sp>
        <p:nvSpPr>
          <p:cNvPr id="380" name="Google Shape;380;p41"/>
          <p:cNvSpPr/>
          <p:nvPr/>
        </p:nvSpPr>
        <p:spPr>
          <a:xfrm>
            <a:off x="2784475" y="3960813"/>
            <a:ext cx="8640763" cy="2781300"/>
          </a:xfrm>
          <a:prstGeom prst="ellipse">
            <a:avLst/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tabla </a:t>
            </a:r>
            <a:r>
              <a:rPr b="1" lang="es-A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posee direcciones suficientes para direccionar a la nueva cubeta </a:t>
            </a:r>
            <a:r>
              <a:rPr lang="es-A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la cantidad de celdas </a:t>
            </a:r>
            <a:r>
              <a:rPr b="1" lang="es-A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s-A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debe ser duplicada!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" name="Google Shape;385;p42"/>
          <p:cNvGraphicFramePr/>
          <p:nvPr/>
        </p:nvGraphicFramePr>
        <p:xfrm>
          <a:off x="6097588" y="188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{DB832400-85D4-443E-A2C1-86E6F1FB0701}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Alfa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00............1001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4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Delta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Rho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  <p:pic>
        <p:nvPicPr>
          <p:cNvPr id="386" name="Google Shape;386;p42"/>
          <p:cNvPicPr preferRelativeResize="0"/>
          <p:nvPr/>
        </p:nvPicPr>
        <p:blipFill rotWithShape="1">
          <a:blip r:embed="rId3">
            <a:alphaModFix/>
          </a:blip>
          <a:srcRect b="0" l="0" r="20973" t="0"/>
          <a:stretch/>
        </p:blipFill>
        <p:spPr>
          <a:xfrm>
            <a:off x="1847850" y="1989138"/>
            <a:ext cx="7564438" cy="439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2"/>
          <p:cNvSpPr/>
          <p:nvPr/>
        </p:nvSpPr>
        <p:spPr>
          <a:xfrm>
            <a:off x="1920875" y="333375"/>
            <a:ext cx="3903663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Rho</a:t>
            </a:r>
            <a:endParaRPr/>
          </a:p>
        </p:txBody>
      </p:sp>
      <p:pic>
        <p:nvPicPr>
          <p:cNvPr id="388" name="Google Shape;388;p42"/>
          <p:cNvPicPr preferRelativeResize="0"/>
          <p:nvPr/>
        </p:nvPicPr>
        <p:blipFill rotWithShape="1">
          <a:blip r:embed="rId4">
            <a:alphaModFix/>
          </a:blip>
          <a:srcRect b="6516" l="0" r="6769" t="5584"/>
          <a:stretch/>
        </p:blipFill>
        <p:spPr>
          <a:xfrm>
            <a:off x="1265238" y="1916113"/>
            <a:ext cx="8459787" cy="493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"/>
          <p:cNvSpPr/>
          <p:nvPr/>
        </p:nvSpPr>
        <p:spPr>
          <a:xfrm>
            <a:off x="1704975" y="333375"/>
            <a:ext cx="46990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Pi y Tau</a:t>
            </a:r>
            <a:endParaRPr/>
          </a:p>
        </p:txBody>
      </p:sp>
      <p:pic>
        <p:nvPicPr>
          <p:cNvPr id="395" name="Google Shape;395;p43"/>
          <p:cNvPicPr preferRelativeResize="0"/>
          <p:nvPr/>
        </p:nvPicPr>
        <p:blipFill rotWithShape="1">
          <a:blip r:embed="rId3">
            <a:alphaModFix/>
          </a:blip>
          <a:srcRect b="6516" l="0" r="6769" t="5584"/>
          <a:stretch/>
        </p:blipFill>
        <p:spPr>
          <a:xfrm>
            <a:off x="1344613" y="1773238"/>
            <a:ext cx="8458200" cy="4930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6" name="Google Shape;396;p43"/>
          <p:cNvGraphicFramePr/>
          <p:nvPr/>
        </p:nvGraphicFramePr>
        <p:xfrm>
          <a:off x="6456363" y="26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{DB832400-85D4-443E-A2C1-86E6F1FB0701}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00............0110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4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Tau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00............1101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  <p:pic>
        <p:nvPicPr>
          <p:cNvPr id="397" name="Google Shape;397;p43"/>
          <p:cNvPicPr preferRelativeResize="0"/>
          <p:nvPr/>
        </p:nvPicPr>
        <p:blipFill rotWithShape="1">
          <a:blip r:embed="rId4">
            <a:alphaModFix/>
          </a:blip>
          <a:srcRect b="1013" l="0" r="0" t="2025"/>
          <a:stretch/>
        </p:blipFill>
        <p:spPr>
          <a:xfrm>
            <a:off x="1271588" y="1733550"/>
            <a:ext cx="8497887" cy="5021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"/>
          <p:cNvSpPr/>
          <p:nvPr/>
        </p:nvSpPr>
        <p:spPr>
          <a:xfrm>
            <a:off x="1704975" y="333375"/>
            <a:ext cx="4333875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Psi</a:t>
            </a:r>
            <a:endParaRPr/>
          </a:p>
        </p:txBody>
      </p:sp>
      <p:graphicFrame>
        <p:nvGraphicFramePr>
          <p:cNvPr id="404" name="Google Shape;404;p44"/>
          <p:cNvGraphicFramePr/>
          <p:nvPr/>
        </p:nvGraphicFramePr>
        <p:xfrm>
          <a:off x="6456363" y="455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{DB832400-85D4-443E-A2C1-86E6F1FB0701}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Psi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pic>
        <p:nvPicPr>
          <p:cNvPr id="405" name="Google Shape;405;p44"/>
          <p:cNvPicPr preferRelativeResize="0"/>
          <p:nvPr/>
        </p:nvPicPr>
        <p:blipFill rotWithShape="1">
          <a:blip r:embed="rId3">
            <a:alphaModFix/>
          </a:blip>
          <a:srcRect b="1013" l="0" r="0" t="2025"/>
          <a:stretch/>
        </p:blipFill>
        <p:spPr>
          <a:xfrm>
            <a:off x="3432175" y="1628775"/>
            <a:ext cx="8497888" cy="5021263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4"/>
          <p:cNvSpPr/>
          <p:nvPr/>
        </p:nvSpPr>
        <p:spPr>
          <a:xfrm>
            <a:off x="552450" y="3644900"/>
            <a:ext cx="4968875" cy="2592388"/>
          </a:xfrm>
          <a:prstGeom prst="ellipse">
            <a:avLst/>
          </a:prstGeom>
          <a:gradFill>
            <a:gsLst>
              <a:gs pos="0">
                <a:srgbClr val="9393FF"/>
              </a:gs>
              <a:gs pos="35000">
                <a:srgbClr val="B1B1FF"/>
              </a:gs>
              <a:gs pos="100000">
                <a:srgbClr val="DFDFFF"/>
              </a:gs>
            </a:gsLst>
            <a:lin ang="16200000" scaled="0"/>
          </a:gradFill>
          <a:ln cap="flat" cmpd="sng" w="9525">
            <a:solidFill>
              <a:srgbClr val="2D2DC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direcciona a la cubeta correspondiente a la celda 01, la cual produce </a:t>
            </a:r>
            <a:r>
              <a:rPr b="1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DESBORDE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2619375" y="611188"/>
            <a:ext cx="8912225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400">
                <a:solidFill>
                  <a:srgbClr val="262626"/>
                </a:solidFill>
              </a:rPr>
              <a:t>Técnica de resoluciones:</a:t>
            </a:r>
            <a:br>
              <a:rPr lang="es-AR" sz="4400">
                <a:solidFill>
                  <a:srgbClr val="262626"/>
                </a:solidFill>
              </a:rPr>
            </a:br>
            <a:r>
              <a:rPr lang="es-AR" sz="4400">
                <a:solidFill>
                  <a:srgbClr val="262626"/>
                </a:solidFill>
              </a:rPr>
              <a:t>Hashing Extensible</a:t>
            </a:r>
            <a:endParaRPr sz="4400">
              <a:solidFill>
                <a:srgbClr val="262626"/>
              </a:solidFill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2568575" y="2636838"/>
            <a:ext cx="9288463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1313" lvl="0" marL="341313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78F0"/>
              </a:buClr>
              <a:buSzPts val="2720"/>
              <a:buFont typeface="Arial"/>
              <a:buChar char="•"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Función de dispersión: Retorna 32 bits.</a:t>
            </a:r>
            <a:endParaRPr/>
          </a:p>
          <a:p>
            <a:pPr indent="-341313" lvl="0" marL="341313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78F0"/>
              </a:buClr>
              <a:buSzPts val="2720"/>
              <a:buFont typeface="Arial"/>
              <a:buChar char="•"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 para 2 registros por dirección.</a:t>
            </a:r>
            <a:endParaRPr/>
          </a:p>
          <a:p>
            <a:pPr indent="-341313" lvl="0" marL="341313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78F0"/>
              </a:buClr>
              <a:buSzPts val="2720"/>
              <a:buFont typeface="Arial"/>
              <a:buChar char="•"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van a dispersar 10 claves en total.</a:t>
            </a:r>
            <a:endParaRPr/>
          </a:p>
        </p:txBody>
      </p:sp>
      <p:sp>
        <p:nvSpPr>
          <p:cNvPr id="247" name="Google Shape;247;p27"/>
          <p:cNvSpPr txBox="1"/>
          <p:nvPr/>
        </p:nvSpPr>
        <p:spPr>
          <a:xfrm>
            <a:off x="2640013" y="2363788"/>
            <a:ext cx="30972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/>
          <p:nvPr/>
        </p:nvSpPr>
        <p:spPr>
          <a:xfrm>
            <a:off x="1631950" y="87313"/>
            <a:ext cx="10440988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Pasos:</a:t>
            </a:r>
            <a:endParaRPr/>
          </a:p>
          <a:p>
            <a:pPr indent="-514350" lvl="0" marL="51435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AutoNum type="arabicPeriod"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Incrementar en uno el valor asociado al nodo con saturación.</a:t>
            </a:r>
            <a:endParaRPr/>
          </a:p>
          <a:p>
            <a:pPr indent="-514350" lvl="0" marL="51435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AutoNum type="arabicPeriod"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Crear una nueva cubeta</a:t>
            </a:r>
            <a:endParaRPr/>
          </a:p>
          <a:p>
            <a:pPr indent="-514350" lvl="0" marL="51435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AutoNum type="arabicPeriod"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el valor de la cubeta es </a:t>
            </a:r>
            <a:r>
              <a:rPr b="1"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mayor</a:t>
            </a: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al valor de la tabla, se debe </a:t>
            </a:r>
            <a:r>
              <a:rPr b="1"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duplicar</a:t>
            </a: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 tabla e incrementar su valor.</a:t>
            </a:r>
            <a:endParaRPr/>
          </a:p>
        </p:txBody>
      </p:sp>
      <p:pic>
        <p:nvPicPr>
          <p:cNvPr id="412" name="Google Shape;412;p45"/>
          <p:cNvPicPr preferRelativeResize="0"/>
          <p:nvPr/>
        </p:nvPicPr>
        <p:blipFill rotWithShape="1">
          <a:blip r:embed="rId3">
            <a:alphaModFix/>
          </a:blip>
          <a:srcRect b="4760" l="0" r="0" t="2856"/>
          <a:stretch/>
        </p:blipFill>
        <p:spPr>
          <a:xfrm>
            <a:off x="7177088" y="3184525"/>
            <a:ext cx="4514850" cy="3494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3750" y="3357563"/>
            <a:ext cx="3962400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5"/>
          <p:cNvSpPr/>
          <p:nvPr/>
        </p:nvSpPr>
        <p:spPr>
          <a:xfrm>
            <a:off x="4297363" y="3933825"/>
            <a:ext cx="790575" cy="71913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5"/>
          <p:cNvSpPr/>
          <p:nvPr/>
        </p:nvSpPr>
        <p:spPr>
          <a:xfrm>
            <a:off x="7464425" y="5300663"/>
            <a:ext cx="792163" cy="72072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45"/>
          <p:cNvPicPr preferRelativeResize="0"/>
          <p:nvPr/>
        </p:nvPicPr>
        <p:blipFill rotWithShape="1">
          <a:blip r:embed="rId5">
            <a:alphaModFix/>
          </a:blip>
          <a:srcRect b="4407" l="5061" r="30367" t="11018"/>
          <a:stretch/>
        </p:blipFill>
        <p:spPr>
          <a:xfrm>
            <a:off x="2063750" y="3068638"/>
            <a:ext cx="4279900" cy="3789362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5"/>
          <p:cNvSpPr/>
          <p:nvPr/>
        </p:nvSpPr>
        <p:spPr>
          <a:xfrm>
            <a:off x="4297363" y="2997200"/>
            <a:ext cx="790575" cy="71913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675" y="908050"/>
            <a:ext cx="8948738" cy="5808663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6"/>
          <p:cNvSpPr/>
          <p:nvPr/>
        </p:nvSpPr>
        <p:spPr>
          <a:xfrm>
            <a:off x="1920875" y="188913"/>
            <a:ext cx="73247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 final luego de insertar Psi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47"/>
          <p:cNvPicPr preferRelativeResize="0"/>
          <p:nvPr/>
        </p:nvPicPr>
        <p:blipFill rotWithShape="1">
          <a:blip r:embed="rId3">
            <a:alphaModFix/>
          </a:blip>
          <a:srcRect b="3005" l="0" r="21457" t="0"/>
          <a:stretch/>
        </p:blipFill>
        <p:spPr>
          <a:xfrm>
            <a:off x="4513263" y="1166813"/>
            <a:ext cx="7027862" cy="56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7"/>
          <p:cNvSpPr/>
          <p:nvPr/>
        </p:nvSpPr>
        <p:spPr>
          <a:xfrm>
            <a:off x="1631950" y="188913"/>
            <a:ext cx="4799013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Omega</a:t>
            </a:r>
            <a:endParaRPr/>
          </a:p>
        </p:txBody>
      </p:sp>
      <p:graphicFrame>
        <p:nvGraphicFramePr>
          <p:cNvPr id="430" name="Google Shape;430;p47"/>
          <p:cNvGraphicFramePr/>
          <p:nvPr/>
        </p:nvGraphicFramePr>
        <p:xfrm>
          <a:off x="6529388" y="16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{DB832400-85D4-443E-A2C1-86E6F1FB0701}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Omega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431" name="Google Shape;431;p47"/>
          <p:cNvSpPr/>
          <p:nvPr/>
        </p:nvSpPr>
        <p:spPr>
          <a:xfrm>
            <a:off x="839788" y="2781300"/>
            <a:ext cx="4968875" cy="2592388"/>
          </a:xfrm>
          <a:prstGeom prst="ellipse">
            <a:avLst/>
          </a:prstGeom>
          <a:gradFill>
            <a:gsLst>
              <a:gs pos="0">
                <a:srgbClr val="9393FF"/>
              </a:gs>
              <a:gs pos="35000">
                <a:srgbClr val="B1B1FF"/>
              </a:gs>
              <a:gs pos="100000">
                <a:srgbClr val="DFDFFF"/>
              </a:gs>
            </a:gsLst>
            <a:lin ang="16200000" scaled="0"/>
          </a:gradFill>
          <a:ln cap="flat" cmpd="sng" w="9525">
            <a:solidFill>
              <a:srgbClr val="2D2DC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direcciona a la cubeta correspondiente a la celda 111, la cual produce </a:t>
            </a:r>
            <a:r>
              <a:rPr b="1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DESBORDE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7"/>
          <p:cNvSpPr/>
          <p:nvPr/>
        </p:nvSpPr>
        <p:spPr>
          <a:xfrm>
            <a:off x="1167572" y="5715016"/>
            <a:ext cx="6255552" cy="893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rgbClr val="2626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deben aplicar los pasos previamente explicados.</a:t>
            </a:r>
            <a:endParaRPr sz="2800">
              <a:solidFill>
                <a:srgbClr val="2626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/>
          <p:nvPr/>
        </p:nvSpPr>
        <p:spPr>
          <a:xfrm>
            <a:off x="1920875" y="188913"/>
            <a:ext cx="27590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 final</a:t>
            </a:r>
            <a:endParaRPr/>
          </a:p>
        </p:txBody>
      </p:sp>
      <p:pic>
        <p:nvPicPr>
          <p:cNvPr id="438" name="Google Shape;438;p48"/>
          <p:cNvPicPr preferRelativeResize="0"/>
          <p:nvPr/>
        </p:nvPicPr>
        <p:blipFill rotWithShape="1">
          <a:blip r:embed="rId3">
            <a:alphaModFix/>
          </a:blip>
          <a:srcRect b="3005" l="0" r="21457" t="0"/>
          <a:stretch/>
        </p:blipFill>
        <p:spPr>
          <a:xfrm>
            <a:off x="1804988" y="1166813"/>
            <a:ext cx="7027862" cy="5632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9" name="Google Shape;439;p48"/>
          <p:cNvGraphicFramePr/>
          <p:nvPr/>
        </p:nvGraphicFramePr>
        <p:xfrm>
          <a:off x="8401050" y="11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{DB832400-85D4-443E-A2C1-86E6F1FB0701}</a:tableStyleId>
              </a:tblPr>
              <a:tblGrid>
                <a:gridCol w="947475"/>
                <a:gridCol w="2652925"/>
              </a:tblGrid>
              <a:tr h="34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s-AR" sz="18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s-AR" sz="18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4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Rho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4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Delta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4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Omega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  <p:pic>
        <p:nvPicPr>
          <p:cNvPr id="440" name="Google Shape;44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4975" y="900113"/>
            <a:ext cx="8999538" cy="591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2619375" y="611188"/>
            <a:ext cx="8912225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400">
                <a:solidFill>
                  <a:srgbClr val="262626"/>
                </a:solidFill>
              </a:rPr>
              <a:t>Hashing Extensible</a:t>
            </a:r>
            <a:endParaRPr sz="4400">
              <a:solidFill>
                <a:srgbClr val="262626"/>
              </a:solidFill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56" name="Google Shape;256;p28"/>
          <p:cNvGraphicFramePr/>
          <p:nvPr/>
        </p:nvGraphicFramePr>
        <p:xfrm>
          <a:off x="2784475" y="155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{DB832400-85D4-443E-A2C1-86E6F1FB0701}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Alfa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00............1001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00............0100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4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Delta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Epsilon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4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Rho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00............0110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4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Tau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00............1101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Psi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4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Omega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00............0111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2619375" y="611188"/>
            <a:ext cx="8912225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400">
                <a:solidFill>
                  <a:srgbClr val="262626"/>
                </a:solidFill>
              </a:rPr>
              <a:t>Hashing Extensible</a:t>
            </a:r>
            <a:endParaRPr sz="4400">
              <a:solidFill>
                <a:srgbClr val="262626"/>
              </a:solidFill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2279650" y="4891088"/>
            <a:ext cx="9145588" cy="196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número cero sobre la tabla indica que no es necesario ningún bit de la secuencia obtenida por la función de dispersión.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8F0"/>
              </a:buClr>
              <a:buSzPts val="17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2424113" y="1916113"/>
            <a:ext cx="5238750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 inicial del archivo:</a:t>
            </a:r>
            <a:endParaRPr/>
          </a:p>
        </p:txBody>
      </p:sp>
      <p:pic>
        <p:nvPicPr>
          <p:cNvPr id="267" name="Google Shape;26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1563" y="2681288"/>
            <a:ext cx="83629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2208213" y="611188"/>
            <a:ext cx="448151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claves</a:t>
            </a:r>
            <a:endParaRPr/>
          </a:p>
        </p:txBody>
      </p:sp>
      <p:graphicFrame>
        <p:nvGraphicFramePr>
          <p:cNvPr id="276" name="Google Shape;276;p30"/>
          <p:cNvGraphicFramePr/>
          <p:nvPr/>
        </p:nvGraphicFramePr>
        <p:xfrm>
          <a:off x="2208213" y="145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{DB832400-85D4-443E-A2C1-86E6F1FB0701}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Alfa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00............1001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00............0100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  <p:pic>
        <p:nvPicPr>
          <p:cNvPr id="277" name="Google Shape;27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850" y="3357563"/>
            <a:ext cx="9163050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5050" y="3068638"/>
            <a:ext cx="1049655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5688" y="3068638"/>
            <a:ext cx="105632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p31"/>
          <p:cNvSpPr/>
          <p:nvPr/>
        </p:nvSpPr>
        <p:spPr>
          <a:xfrm>
            <a:off x="2208213" y="611188"/>
            <a:ext cx="708501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claves - Desborde</a:t>
            </a:r>
            <a:endParaRPr/>
          </a:p>
        </p:txBody>
      </p:sp>
      <p:graphicFrame>
        <p:nvGraphicFramePr>
          <p:cNvPr id="288" name="Google Shape;288;p31"/>
          <p:cNvGraphicFramePr/>
          <p:nvPr/>
        </p:nvGraphicFramePr>
        <p:xfrm>
          <a:off x="2208213" y="145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{DB832400-85D4-443E-A2C1-86E6F1FB0701}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289" name="Google Shape;289;p31"/>
          <p:cNvSpPr/>
          <p:nvPr/>
        </p:nvSpPr>
        <p:spPr>
          <a:xfrm>
            <a:off x="2159000" y="2806700"/>
            <a:ext cx="10086975" cy="608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Times New Roman"/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inserción de Gamma produce </a:t>
            </a:r>
            <a:r>
              <a:rPr b="1"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desborde</a:t>
            </a: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2063750" y="3644900"/>
            <a:ext cx="9145588" cy="275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Times New Roman"/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1) Se incrementa en uno el valor asociado a la cubeta saturada.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Times New Roman"/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2) Se genera una nueva cubeta con el </a:t>
            </a:r>
            <a:r>
              <a:rPr lang="es-AR" sz="36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mismo valor</a:t>
            </a: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asociado a la cubeta saturada.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2208213" y="611188"/>
            <a:ext cx="4937125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Gamma</a:t>
            </a:r>
            <a:endParaRPr/>
          </a:p>
        </p:txBody>
      </p:sp>
      <p:graphicFrame>
        <p:nvGraphicFramePr>
          <p:cNvPr id="299" name="Google Shape;299;p32"/>
          <p:cNvGraphicFramePr/>
          <p:nvPr/>
        </p:nvGraphicFramePr>
        <p:xfrm>
          <a:off x="2208213" y="145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{DB832400-85D4-443E-A2C1-86E6F1FB0701}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pic>
        <p:nvPicPr>
          <p:cNvPr id="300" name="Google Shape;30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250" y="3068638"/>
            <a:ext cx="10671175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913" y="2559050"/>
            <a:ext cx="11214100" cy="38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/>
        </p:nvSpPr>
        <p:spPr>
          <a:xfrm>
            <a:off x="1271588" y="3141663"/>
            <a:ext cx="10874375" cy="403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compara el valor de la cubeta con el valor asociado a la tabla -&gt; El primero es mayor que el segundo.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tabla </a:t>
            </a:r>
            <a:r>
              <a:rPr b="1"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</a:t>
            </a: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dispone de entradas suficientes para direccionar a la nueva cubeta.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tabla tiene una celda única, y como se dispone ahora de dos nodos, </a:t>
            </a:r>
            <a:r>
              <a:rPr b="1"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hace falta generar más direcciones</a:t>
            </a: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cantidad de celdas de la tabla se </a:t>
            </a:r>
            <a:r>
              <a:rPr b="1"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duplica</a:t>
            </a:r>
            <a:r>
              <a:rPr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el valor asociado a la tabla </a:t>
            </a:r>
            <a:r>
              <a:rPr b="1" lang="es-A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incrementa en uno. </a:t>
            </a:r>
            <a:endParaRPr b="1" sz="2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Times New Roman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" name="Google Shape;307;p33"/>
          <p:cNvPicPr preferRelativeResize="0"/>
          <p:nvPr/>
        </p:nvPicPr>
        <p:blipFill rotWithShape="1">
          <a:blip r:embed="rId3">
            <a:alphaModFix/>
          </a:blip>
          <a:srcRect b="0" l="0" r="703" t="0"/>
          <a:stretch/>
        </p:blipFill>
        <p:spPr>
          <a:xfrm>
            <a:off x="1631950" y="77788"/>
            <a:ext cx="9577388" cy="301783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3"/>
          <p:cNvSpPr/>
          <p:nvPr/>
        </p:nvSpPr>
        <p:spPr>
          <a:xfrm>
            <a:off x="3235325" y="555625"/>
            <a:ext cx="720725" cy="64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3"/>
          <p:cNvSpPr/>
          <p:nvPr/>
        </p:nvSpPr>
        <p:spPr>
          <a:xfrm>
            <a:off x="6169025" y="1628775"/>
            <a:ext cx="719138" cy="64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33"/>
          <p:cNvPicPr preferRelativeResize="0"/>
          <p:nvPr/>
        </p:nvPicPr>
        <p:blipFill rotWithShape="1">
          <a:blip r:embed="rId4">
            <a:alphaModFix/>
          </a:blip>
          <a:srcRect b="3522" l="0" r="0" t="0"/>
          <a:stretch/>
        </p:blipFill>
        <p:spPr>
          <a:xfrm>
            <a:off x="1704975" y="115888"/>
            <a:ext cx="9525000" cy="29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3"/>
          <p:cNvSpPr/>
          <p:nvPr/>
        </p:nvSpPr>
        <p:spPr>
          <a:xfrm>
            <a:off x="3216275" y="976313"/>
            <a:ext cx="792163" cy="72072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4"/>
          <p:cNvPicPr preferRelativeResize="0"/>
          <p:nvPr/>
        </p:nvPicPr>
        <p:blipFill rotWithShape="1">
          <a:blip r:embed="rId3">
            <a:alphaModFix/>
          </a:blip>
          <a:srcRect b="9401" l="4631" r="10187" t="5640"/>
          <a:stretch/>
        </p:blipFill>
        <p:spPr>
          <a:xfrm>
            <a:off x="2324100" y="603250"/>
            <a:ext cx="7419975" cy="2998788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4"/>
          <p:cNvSpPr/>
          <p:nvPr/>
        </p:nvSpPr>
        <p:spPr>
          <a:xfrm>
            <a:off x="1560513" y="3829050"/>
            <a:ext cx="10153650" cy="284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valor asociado a la tabla indica la cantidad de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bits que es necesario tomar de la función de hash.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primera celda de la tabla direcciona a la cubeta saturada, y la nueva celda apunta a la nueva cubeta generada.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