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2000" spc="-1" strike="noStrike">
                <a:latin typeface="Arial"/>
              </a:rPr>
              <a:t>Pulse para </a:t>
            </a:r>
            <a:r>
              <a:rPr b="0" lang="es-AR" sz="2000" spc="-1" strike="noStrike">
                <a:latin typeface="Arial"/>
              </a:rPr>
              <a:t>editar el </a:t>
            </a:r>
            <a:r>
              <a:rPr b="0" lang="es-AR" sz="2000" spc="-1" strike="noStrike">
                <a:latin typeface="Arial"/>
              </a:rPr>
              <a:t>formato de </a:t>
            </a:r>
            <a:r>
              <a:rPr b="0" lang="es-AR" sz="2000" spc="-1" strike="noStrike">
                <a:latin typeface="Arial"/>
              </a:rPr>
              <a:t>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68B5551-6A8E-482B-BBA6-637AAF90FE9B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238FB60-E8E9-4839-88F9-4BC5992695D6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E450254-F72B-42D7-915C-2C7274C50B11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BF22D0E-222F-44A7-B029-98A3BF9E8807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AE12E69-12D6-431E-A658-D9C8C060113E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837C10A-0879-4B35-B312-E87782E28C86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02DC594-FAF0-4CD1-B906-1F6BC8942366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3AF89EF-F1FF-4C88-BD8D-13135EE98BC7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12C93B9-F546-4197-89CD-7D5951663AD5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6685593-2CA8-4F2B-91A2-235B9B14EED3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933E92A-7C9E-47BD-9D07-341118C4D39C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346BC35-9C90-423A-A860-7C81B0B02622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AD0354D-7520-4D92-B69A-C7B15F102885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1000" cy="478440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2000" spc="-1" strike="noStrike">
                <a:latin typeface="Arial"/>
              </a:rPr>
              <a:t>Bajas →marca con ### la cubeta, si se elimina una clave de una cubeta llena y la siguiente cubeta tiene datos</a:t>
            </a:r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6D40211-4EDB-4BBF-90E5-7539C8EA17BE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AA6096B-5C00-424C-AD8C-D47EB8B2E8CA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6D0C587-C7B1-4B5F-9927-7F49793DDA4F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00B6690-F8C0-47B1-B800-A2F81CEA7864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9928B60-8DFE-4E77-B3F8-4E39C501441B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0C78C17-D91C-44AC-9D2A-D9B7CCD14CCD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5F523AD-E70B-4CFA-8ED8-5838BB7FF0E3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6F1303B-42AF-46B0-934F-54E201046C4B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420B0E8-5484-48AC-BDCF-2EAB87E79010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A9C44F6-5375-47CB-96C7-4B761283C879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8481372-56DD-40D1-841A-3614E34F93E8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839317D-2F35-4F1F-8895-E33DB776D0F1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9241847-4BC4-4EB8-AE7A-6D2A06D4530D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58C3151-0BDE-4241-A0AC-57320326D3BC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078DA6A-BF6D-4054-BCCE-D90D9D881145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3D7F61D-814E-432A-ABDF-3CDA664D8D0A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27B8863-DE84-44BC-A203-8469F4BD7478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C849E86-7F5E-4B1F-AC04-8290F8903E2F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BDD88A5-A15F-4AB2-9ED6-62772982F07F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A85CDD4-57D1-4A1A-8029-B6D3D3282723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F57C6E5-4DD3-4E94-BED2-C0DE2AB29280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EBD2ECD-4F1A-46EE-B242-9BF030F5E166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BF5716C-364A-48B7-AFDA-06F18E7C6280}" type="slidenum"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 Condensed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83D86F5-3B3D-432B-8DA4-AB8075BCDA3C}" type="slidenum">
              <a:rPr b="0" lang="es-AR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72720" cy="59796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120"/>
            <a:ext cx="618840" cy="2295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6400" y="5446800"/>
            <a:ext cx="582120" cy="139176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480" y="6504120"/>
            <a:ext cx="144000" cy="336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080" y="3200400"/>
            <a:ext cx="793440" cy="330156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78840" cy="2900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7760" y="2944800"/>
            <a:ext cx="50400" cy="466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70040" y="5478480"/>
            <a:ext cx="163080" cy="99648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4720" y="1398600"/>
            <a:ext cx="2049120" cy="4020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320" y="6529320"/>
            <a:ext cx="134640" cy="30924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70040" y="5359320"/>
            <a:ext cx="9000" cy="19332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240" y="6245280"/>
            <a:ext cx="210600" cy="595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000" y="0"/>
            <a:ext cx="466200" cy="4373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800" y="4316400"/>
            <a:ext cx="394920" cy="155376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560" y="5862600"/>
            <a:ext cx="402840" cy="963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2360" y="4363920"/>
            <a:ext cx="523440" cy="220788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360" y="1289160"/>
            <a:ext cx="147240" cy="2999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320" y="6570720"/>
            <a:ext cx="105840" cy="253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3280" y="4106880"/>
            <a:ext cx="55080" cy="483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080" y="3146400"/>
            <a:ext cx="1382400" cy="268884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160" y="6600960"/>
            <a:ext cx="93240" cy="22500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080" y="5897520"/>
            <a:ext cx="110880" cy="64728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080" y="5772240"/>
            <a:ext cx="10800" cy="19980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560" y="6323040"/>
            <a:ext cx="182160" cy="502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4320"/>
            <a:ext cx="1744200" cy="77760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ffffff"/>
                </a:solidFill>
                <a:latin typeface="Arial"/>
                <a:ea typeface="Droid Sans Fallback"/>
              </a:rPr>
              <a:t>UNLP </a:t>
            </a:r>
            <a:r>
              <a:rPr b="0" lang="es-AR" sz="1400" spc="-1" strike="noStrike">
                <a:solidFill>
                  <a:srgbClr val="ffffff"/>
                </a:solidFill>
                <a:latin typeface="Arial"/>
                <a:ea typeface="Droid Sans Fallback"/>
              </a:rPr>
              <a:t>- </a:t>
            </a:r>
            <a:r>
              <a:rPr b="0" lang="es-AR" sz="1400" spc="-1" strike="noStrike">
                <a:solidFill>
                  <a:srgbClr val="ffffff"/>
                </a:solidFill>
                <a:latin typeface="Arial"/>
                <a:ea typeface="Droid Sans Fallback"/>
              </a:rPr>
              <a:t>Facult</a:t>
            </a:r>
            <a:r>
              <a:rPr b="0" lang="es-AR" sz="1400" spc="-1" strike="noStrike">
                <a:solidFill>
                  <a:srgbClr val="ffffff"/>
                </a:solidFill>
                <a:latin typeface="Arial"/>
                <a:ea typeface="Droid Sans Fallback"/>
              </a:rPr>
              <a:t>ad de </a:t>
            </a:r>
            <a:r>
              <a:rPr b="0" lang="es-AR" sz="1400" spc="-1" strike="noStrike">
                <a:solidFill>
                  <a:srgbClr val="ffffff"/>
                </a:solidFill>
                <a:latin typeface="Arial"/>
                <a:ea typeface="Droid Sans Fallback"/>
              </a:rPr>
              <a:t>Inform</a:t>
            </a:r>
            <a:r>
              <a:rPr b="0" lang="es-AR" sz="1400" spc="-1" strike="noStrike">
                <a:solidFill>
                  <a:srgbClr val="ffffff"/>
                </a:solidFill>
                <a:latin typeface="Arial"/>
                <a:ea typeface="Droid Sans Fallback"/>
              </a:rPr>
              <a:t>ática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ffffff"/>
                </a:solidFill>
                <a:latin typeface="Arial"/>
                <a:ea typeface="Droid Sans Fallback"/>
              </a:rPr>
              <a:t>FOD -  Clase 1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sldNum"/>
          </p:nvPr>
        </p:nvSpPr>
        <p:spPr>
          <a:xfrm>
            <a:off x="531720" y="4529160"/>
            <a:ext cx="752040" cy="337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C1EE4C8-E876-4257-A216-32E2F1C74775}" type="slidenum">
              <a:rPr b="0" lang="es-AR" sz="1400" spc="-1" strike="noStrike">
                <a:solidFill>
                  <a:srgbClr val="ffffff"/>
                </a:solidFill>
                <a:latin typeface="Arial"/>
                <a:ea typeface="Droid Sans Fallback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Pulse para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editar el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formato del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texto de título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</a:rPr>
              <a:t>Pulse para editar el formato de esquema del texto</a:t>
            </a:r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rgbClr val="404040"/>
                </a:solidFill>
                <a:latin typeface="Century Gothic"/>
              </a:rPr>
              <a:t>Segundo nivel del esquema</a:t>
            </a:r>
            <a:endParaRPr b="0" lang="en-GB" sz="12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404040"/>
                </a:solidFill>
                <a:latin typeface="Century Gothic"/>
              </a:rPr>
              <a:t>Tercer nivel del esquema</a:t>
            </a:r>
            <a:endParaRPr b="0" lang="en-GB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404040"/>
                </a:solidFill>
                <a:latin typeface="Century Gothic"/>
              </a:rPr>
              <a:t>Cuarto nivel del esquema</a:t>
            </a:r>
            <a:endParaRPr b="0" lang="en-GB" sz="20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040"/>
                </a:solidFill>
                <a:latin typeface="Century Gothic"/>
              </a:rPr>
              <a:t>Quinto nivel del esquema</a:t>
            </a:r>
            <a:endParaRPr b="0" lang="en-GB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040"/>
                </a:solidFill>
                <a:latin typeface="Century Gothic"/>
              </a:rPr>
              <a:t>Sexto nivel del esquema</a:t>
            </a:r>
            <a:endParaRPr b="0" lang="en-GB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040"/>
                </a:solidFill>
                <a:latin typeface="Century Gothic"/>
              </a:rPr>
              <a:t>Séptimo nivel del esquema</a:t>
            </a:r>
            <a:endParaRPr b="0" lang="en-GB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2575080"/>
            <a:ext cx="72720" cy="59796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"/>
          <p:cNvSpPr/>
          <p:nvPr/>
        </p:nvSpPr>
        <p:spPr>
          <a:xfrm>
            <a:off x="128520" y="3156120"/>
            <a:ext cx="618840" cy="2295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"/>
          <p:cNvSpPr/>
          <p:nvPr/>
        </p:nvSpPr>
        <p:spPr>
          <a:xfrm>
            <a:off x="806400" y="5446800"/>
            <a:ext cx="582120" cy="139176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4"/>
          <p:cNvSpPr/>
          <p:nvPr/>
        </p:nvSpPr>
        <p:spPr>
          <a:xfrm>
            <a:off x="960480" y="6504120"/>
            <a:ext cx="144000" cy="336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5"/>
          <p:cNvSpPr/>
          <p:nvPr/>
        </p:nvSpPr>
        <p:spPr>
          <a:xfrm>
            <a:off x="100080" y="3200400"/>
            <a:ext cx="793440" cy="330156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6"/>
          <p:cNvSpPr/>
          <p:nvPr/>
        </p:nvSpPr>
        <p:spPr>
          <a:xfrm>
            <a:off x="22320" y="228600"/>
            <a:ext cx="78840" cy="2900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"/>
          <p:cNvSpPr/>
          <p:nvPr/>
        </p:nvSpPr>
        <p:spPr>
          <a:xfrm>
            <a:off x="77760" y="2944800"/>
            <a:ext cx="50400" cy="466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8"/>
          <p:cNvSpPr/>
          <p:nvPr/>
        </p:nvSpPr>
        <p:spPr>
          <a:xfrm>
            <a:off x="770040" y="5478480"/>
            <a:ext cx="163080" cy="99648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9"/>
          <p:cNvSpPr/>
          <p:nvPr/>
        </p:nvSpPr>
        <p:spPr>
          <a:xfrm>
            <a:off x="774720" y="1398600"/>
            <a:ext cx="2049120" cy="4020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0"/>
          <p:cNvSpPr/>
          <p:nvPr/>
        </p:nvSpPr>
        <p:spPr>
          <a:xfrm>
            <a:off x="922320" y="6529320"/>
            <a:ext cx="134640" cy="30924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1"/>
          <p:cNvSpPr/>
          <p:nvPr/>
        </p:nvSpPr>
        <p:spPr>
          <a:xfrm>
            <a:off x="770040" y="5359320"/>
            <a:ext cx="9000" cy="19332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2"/>
          <p:cNvSpPr/>
          <p:nvPr/>
        </p:nvSpPr>
        <p:spPr>
          <a:xfrm>
            <a:off x="849240" y="6245280"/>
            <a:ext cx="210600" cy="595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3"/>
          <p:cNvSpPr/>
          <p:nvPr/>
        </p:nvSpPr>
        <p:spPr>
          <a:xfrm>
            <a:off x="27000" y="0"/>
            <a:ext cx="466200" cy="4373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4"/>
          <p:cNvSpPr/>
          <p:nvPr/>
        </p:nvSpPr>
        <p:spPr>
          <a:xfrm>
            <a:off x="550800" y="4316400"/>
            <a:ext cx="394920" cy="155376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5"/>
          <p:cNvSpPr/>
          <p:nvPr/>
        </p:nvSpPr>
        <p:spPr>
          <a:xfrm>
            <a:off x="1006560" y="5862600"/>
            <a:ext cx="402840" cy="963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6"/>
          <p:cNvSpPr/>
          <p:nvPr/>
        </p:nvSpPr>
        <p:spPr>
          <a:xfrm>
            <a:off x="522360" y="4363920"/>
            <a:ext cx="523440" cy="220788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7"/>
          <p:cNvSpPr/>
          <p:nvPr/>
        </p:nvSpPr>
        <p:spPr>
          <a:xfrm>
            <a:off x="468360" y="1289160"/>
            <a:ext cx="147240" cy="2999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8"/>
          <p:cNvSpPr/>
          <p:nvPr/>
        </p:nvSpPr>
        <p:spPr>
          <a:xfrm>
            <a:off x="1111320" y="6570720"/>
            <a:ext cx="105840" cy="253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9"/>
          <p:cNvSpPr/>
          <p:nvPr/>
        </p:nvSpPr>
        <p:spPr>
          <a:xfrm>
            <a:off x="503280" y="4106880"/>
            <a:ext cx="55080" cy="483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0"/>
          <p:cNvSpPr/>
          <p:nvPr/>
        </p:nvSpPr>
        <p:spPr>
          <a:xfrm>
            <a:off x="973080" y="3146400"/>
            <a:ext cx="1382400" cy="268884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1"/>
          <p:cNvSpPr/>
          <p:nvPr/>
        </p:nvSpPr>
        <p:spPr>
          <a:xfrm>
            <a:off x="1073160" y="6600960"/>
            <a:ext cx="93240" cy="22500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2"/>
          <p:cNvSpPr/>
          <p:nvPr/>
        </p:nvSpPr>
        <p:spPr>
          <a:xfrm>
            <a:off x="973080" y="5897520"/>
            <a:ext cx="110880" cy="64728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3"/>
          <p:cNvSpPr/>
          <p:nvPr/>
        </p:nvSpPr>
        <p:spPr>
          <a:xfrm>
            <a:off x="973080" y="5772240"/>
            <a:ext cx="10800" cy="19980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4"/>
          <p:cNvSpPr/>
          <p:nvPr/>
        </p:nvSpPr>
        <p:spPr>
          <a:xfrm>
            <a:off x="1006560" y="6323040"/>
            <a:ext cx="182160" cy="502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5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6"/>
          <p:cNvSpPr/>
          <p:nvPr/>
        </p:nvSpPr>
        <p:spPr>
          <a:xfrm flipV="1">
            <a:off x="-4680" y="206640"/>
            <a:ext cx="1588680" cy="506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27"/>
          <p:cNvSpPr>
            <a:spLocks noGrp="1"/>
          </p:cNvSpPr>
          <p:nvPr>
            <p:ph type="dt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UNLP - </a:t>
            </a:r>
            <a:r>
              <a:rPr b="0" lang="es-AR" sz="24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Facultad </a:t>
            </a:r>
            <a:r>
              <a:rPr b="0" lang="es-AR" sz="24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de </a:t>
            </a:r>
            <a:r>
              <a:rPr b="0" lang="es-AR" sz="24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Informáti</a:t>
            </a:r>
            <a:r>
              <a:rPr b="0" lang="es-AR" sz="24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ca</a:t>
            </a:r>
            <a:endParaRPr b="0" lang="es-AR" sz="2400" spc="-1" strike="noStrike">
              <a:latin typeface="Times New Roman"/>
            </a:endParaRPr>
          </a:p>
        </p:txBody>
      </p:sp>
      <p:sp>
        <p:nvSpPr>
          <p:cNvPr id="94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FOD -  </a:t>
            </a:r>
            <a:r>
              <a:rPr b="0" lang="es-AR" sz="24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Clase 1</a:t>
            </a:r>
            <a:endParaRPr b="0" lang="es-AR" sz="2400" spc="-1" strike="noStrike">
              <a:latin typeface="Times New Roman"/>
            </a:endParaRPr>
          </a:p>
        </p:txBody>
      </p:sp>
      <p:sp>
        <p:nvSpPr>
          <p:cNvPr id="95" name="PlaceHolder 29"/>
          <p:cNvSpPr>
            <a:spLocks noGrp="1"/>
          </p:cNvSpPr>
          <p:nvPr>
            <p:ph type="sldNum"/>
          </p:nvPr>
        </p:nvSpPr>
        <p:spPr>
          <a:xfrm>
            <a:off x="531720" y="787320"/>
            <a:ext cx="752040" cy="337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2AF727B-B3FD-4075-AC5D-E83512EF7969}" type="slidenum">
              <a:rPr b="0" lang="es-AR" sz="24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2400" spc="-1" strike="noStrike">
              <a:latin typeface="Times New Roman"/>
            </a:endParaRPr>
          </a:p>
        </p:txBody>
      </p:sp>
      <p:sp>
        <p:nvSpPr>
          <p:cNvPr id="96" name="PlaceHolder 3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Pulse para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editar el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formato del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texto de título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</a:rPr>
              <a:t>Pulse para editar el formato de esquema del texto</a:t>
            </a:r>
            <a:endParaRPr b="0" lang="en-GB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rgbClr val="404040"/>
                </a:solidFill>
                <a:latin typeface="Century Gothic"/>
              </a:rPr>
              <a:t>Segundo nivel del esquema</a:t>
            </a:r>
            <a:endParaRPr b="0" lang="en-GB" sz="12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404040"/>
                </a:solidFill>
                <a:latin typeface="Century Gothic"/>
              </a:rPr>
              <a:t>Tercer nivel del esquema</a:t>
            </a:r>
            <a:endParaRPr b="0" lang="en-GB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404040"/>
                </a:solidFill>
                <a:latin typeface="Century Gothic"/>
              </a:rPr>
              <a:t>Cuarto nivel del esquema</a:t>
            </a:r>
            <a:endParaRPr b="0" lang="en-GB" sz="20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040"/>
                </a:solidFill>
                <a:latin typeface="Century Gothic"/>
              </a:rPr>
              <a:t>Quinto nivel del esquema</a:t>
            </a:r>
            <a:endParaRPr b="0" lang="en-GB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040"/>
                </a:solidFill>
                <a:latin typeface="Century Gothic"/>
              </a:rPr>
              <a:t>Sexto nivel del esquema</a:t>
            </a:r>
            <a:endParaRPr b="0" lang="en-GB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040"/>
                </a:solidFill>
                <a:latin typeface="Century Gothic"/>
              </a:rPr>
              <a:t>Séptimo nivel del esquema</a:t>
            </a:r>
            <a:endParaRPr b="0" lang="en-GB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453400" y="952560"/>
            <a:ext cx="8915040" cy="226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36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Fundamentos de Organización de Datos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31640" y="453564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DA9BA38-A949-4715-B215-98FDD2473A19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s-AR" sz="32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Saturación Progresiva</a:t>
            </a: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128CE91-FC29-41A9-BB7A-9C17FA68EFE9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667520" y="1000080"/>
            <a:ext cx="4714560" cy="4928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Siguientes claves a dispersar: 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25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f(25) = 3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38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f(38) = 5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81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f(81) = 4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14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f(14) = 3</a:t>
            </a:r>
            <a:endParaRPr b="0" lang="es-AR" sz="39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2882160" y="228600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2882160" y="292896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98" name="CustomShape 5"/>
          <p:cNvSpPr/>
          <p:nvPr/>
        </p:nvSpPr>
        <p:spPr>
          <a:xfrm>
            <a:off x="2882160" y="357192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99" name="CustomShape 6"/>
          <p:cNvSpPr/>
          <p:nvPr/>
        </p:nvSpPr>
        <p:spPr>
          <a:xfrm>
            <a:off x="2882160" y="421488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graphicFrame>
        <p:nvGraphicFramePr>
          <p:cNvPr id="200" name="Table 7"/>
          <p:cNvGraphicFramePr/>
          <p:nvPr/>
        </p:nvGraphicFramePr>
        <p:xfrm>
          <a:off x="6954120" y="571320"/>
          <a:ext cx="4928760" cy="5893920"/>
        </p:xfrm>
        <a:graphic>
          <a:graphicData uri="http://schemas.openxmlformats.org/drawingml/2006/table">
            <a:tbl>
              <a:tblPr/>
              <a:tblGrid>
                <a:gridCol w="1737000"/>
                <a:gridCol w="1595880"/>
                <a:gridCol w="1595880"/>
              </a:tblGrid>
              <a:tr h="741960"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Dirección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Registro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Registro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0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1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78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2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3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58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91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4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5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60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27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6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7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8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85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9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10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01" name="CustomShape 8"/>
          <p:cNvSpPr/>
          <p:nvPr/>
        </p:nvSpPr>
        <p:spPr>
          <a:xfrm>
            <a:off x="10682280" y="412992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ff0000"/>
                </a:solidFill>
                <a:latin typeface="Century Gothic"/>
                <a:ea typeface="Droid Sans Fallback"/>
              </a:rPr>
              <a:t>14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10725840" y="317232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81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9154080" y="412416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ff0000"/>
                </a:solidFill>
                <a:latin typeface="Century Gothic"/>
                <a:ea typeface="Droid Sans Fallback"/>
              </a:rPr>
              <a:t>38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9143640" y="316152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ff0000"/>
                </a:solidFill>
                <a:latin typeface="Century Gothic"/>
                <a:ea typeface="Droid Sans Fallback"/>
              </a:rPr>
              <a:t>25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723600" y="5214960"/>
            <a:ext cx="636372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3000"/>
              </a:lnSpc>
            </a:pPr>
            <a:r>
              <a:rPr b="0" lang="es-AR" sz="36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En rojo las </a:t>
            </a:r>
            <a:r>
              <a:rPr b="0" i="1" lang="es-AR" sz="36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claves instrusas</a:t>
            </a:r>
            <a:endParaRPr b="0" lang="es-AR" sz="3600" spc="-1" strike="noStrike">
              <a:latin typeface="Arial"/>
            </a:endParaRPr>
          </a:p>
        </p:txBody>
      </p:sp>
    </p:spTree>
  </p:cSld>
  <p:timing>
    <p:tnLst>
      <p:par>
        <p:cTn id="296" dur="indefinite" restart="never" nodeType="tmRoot">
          <p:childTnLst>
            <p:seq>
              <p:cTn id="297" dur="indefinite" nodeType="mainSeq"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1000"/>
                                        <p:tgtEl>
                                          <p:spTgt spid="195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7" dur="1000" fill="hold"/>
                                        <p:tgtEl>
                                          <p:spTgt spid="195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1000" fill="hold"/>
                                        <p:tgtEl>
                                          <p:spTgt spid="195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500"/>
                            </p:stCondLst>
                            <p:childTnLst>
                              <p:par>
                                <p:cTn id="31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195">
                                            <p:txEl>
                                              <p:pRg st="32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195">
                                            <p:txEl>
                                              <p:pRg st="3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195">
                                            <p:txEl>
                                              <p:pRg st="3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4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" dur="1000"/>
                                        <p:tgtEl>
                                          <p:spTgt spid="195">
                                            <p:txEl>
                                              <p:pRg st="4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0" dur="1000" fill="hold"/>
                                        <p:tgtEl>
                                          <p:spTgt spid="195">
                                            <p:txEl>
                                              <p:pRg st="4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1" dur="1000" fill="hold"/>
                                        <p:tgtEl>
                                          <p:spTgt spid="195">
                                            <p:txEl>
                                              <p:pRg st="4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" dur="1000"/>
                                        <p:tgtEl>
                                          <p:spTgt spid="195">
                                            <p:txEl>
                                              <p:pRg st="58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7" dur="1000" fill="hold"/>
                                        <p:tgtEl>
                                          <p:spTgt spid="195">
                                            <p:txEl>
                                              <p:pRg st="5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1000" fill="hold"/>
                                        <p:tgtEl>
                                          <p:spTgt spid="195">
                                            <p:txEl>
                                              <p:pRg st="5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8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" dur="1000"/>
                                        <p:tgtEl>
                                          <p:spTgt spid="195">
                                            <p:txEl>
                                              <p:pRg st="71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4" dur="1000" fill="hold"/>
                                        <p:tgtEl>
                                          <p:spTgt spid="195">
                                            <p:txEl>
                                              <p:p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1000" fill="hold"/>
                                        <p:tgtEl>
                                          <p:spTgt spid="195">
                                            <p:txEl>
                                              <p:p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Table 1"/>
          <p:cNvGraphicFramePr/>
          <p:nvPr/>
        </p:nvGraphicFramePr>
        <p:xfrm>
          <a:off x="6954120" y="571320"/>
          <a:ext cx="4928760" cy="5893920"/>
        </p:xfrm>
        <a:graphic>
          <a:graphicData uri="http://schemas.openxmlformats.org/drawingml/2006/table">
            <a:tbl>
              <a:tblPr/>
              <a:tblGrid>
                <a:gridCol w="1737000"/>
                <a:gridCol w="1595880"/>
                <a:gridCol w="1595880"/>
              </a:tblGrid>
              <a:tr h="741960"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Dirección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Registro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Registro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0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1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78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2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3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58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91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4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ff0000"/>
                          </a:solidFill>
                          <a:latin typeface="Century Gothic"/>
                          <a:ea typeface="Droid Sans Fallback"/>
                        </a:rPr>
                        <a:t>25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81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5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60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27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6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ff0000"/>
                          </a:solidFill>
                          <a:latin typeface="Century Gothic"/>
                          <a:ea typeface="Droid Sans Fallback"/>
                        </a:rPr>
                        <a:t>38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ff0000"/>
                          </a:solidFill>
                          <a:latin typeface="Century Gothic"/>
                          <a:ea typeface="Droid Sans Fallback"/>
                        </a:rPr>
                        <a:t>14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7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8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85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9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10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07" name="CustomShape 2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3B108D4-91CB-4742-9D23-B3680D095EF7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667520" y="1143000"/>
            <a:ext cx="4714560" cy="3500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22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f(22) = 0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23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f(23) = 1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56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f(56) = 1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76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f(76) = 10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21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f(21) = 10</a:t>
            </a:r>
            <a:endParaRPr b="0" lang="es-AR" sz="39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882160" y="128592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2882160" y="192888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2882160" y="257184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12" name="CustomShape 7"/>
          <p:cNvSpPr/>
          <p:nvPr/>
        </p:nvSpPr>
        <p:spPr>
          <a:xfrm>
            <a:off x="2882160" y="321480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2882160" y="385776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14" name="CustomShape 9"/>
          <p:cNvSpPr/>
          <p:nvPr/>
        </p:nvSpPr>
        <p:spPr>
          <a:xfrm>
            <a:off x="10725840" y="609840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21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9097200" y="605664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76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9127440" y="219528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ff0000"/>
                </a:solidFill>
                <a:latin typeface="Century Gothic"/>
                <a:ea typeface="Droid Sans Fallback"/>
              </a:rPr>
              <a:t>56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10668960" y="169524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23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9104760" y="123372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22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1882080" y="5214960"/>
            <a:ext cx="4214520" cy="128556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s-AR" sz="3200" spc="-1" strike="noStrike">
                <a:solidFill>
                  <a:srgbClr val="808080"/>
                </a:solidFill>
                <a:latin typeface="Century Gothic"/>
                <a:ea typeface="Droid Sans Fallback"/>
              </a:rPr>
              <a:t>DE = 15 = 15 = 68%</a:t>
            </a: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808080"/>
                </a:solidFill>
                <a:latin typeface="Century Gothic"/>
                <a:ea typeface="Droid Sans Fallback"/>
              </a:rPr>
              <a:t>	</a:t>
            </a:r>
            <a:r>
              <a:rPr b="1" lang="es-AR" sz="3200" spc="-1" strike="noStrike">
                <a:solidFill>
                  <a:srgbClr val="808080"/>
                </a:solidFill>
                <a:latin typeface="Century Gothic"/>
                <a:ea typeface="Droid Sans Fallback"/>
              </a:rPr>
              <a:t>11*2 </a:t>
            </a:r>
            <a:r>
              <a:rPr b="1" lang="es-AR" sz="3200" spc="-1" strike="noStrike">
                <a:solidFill>
                  <a:srgbClr val="808080"/>
                </a:solidFill>
                <a:latin typeface="Century Gothic"/>
                <a:ea typeface="Droid Sans Fallback"/>
              </a:rPr>
              <a:t>	</a:t>
            </a:r>
            <a:r>
              <a:rPr b="1" lang="es-AR" sz="3200" spc="-1" strike="noStrike">
                <a:solidFill>
                  <a:srgbClr val="808080"/>
                </a:solidFill>
                <a:latin typeface="Century Gothic"/>
                <a:ea typeface="Droid Sans Fallback"/>
              </a:rPr>
              <a:t>22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20" name="Line 15"/>
          <p:cNvSpPr/>
          <p:nvPr/>
        </p:nvSpPr>
        <p:spPr>
          <a:xfrm>
            <a:off x="3024720" y="5822280"/>
            <a:ext cx="857160" cy="1440"/>
          </a:xfrm>
          <a:prstGeom prst="line">
            <a:avLst/>
          </a:prstGeom>
          <a:ln w="19080">
            <a:solidFill>
              <a:schemeClr val="accent3">
                <a:lumMod val="5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1" name="Line 16"/>
          <p:cNvSpPr/>
          <p:nvPr/>
        </p:nvSpPr>
        <p:spPr>
          <a:xfrm>
            <a:off x="4163760" y="5820120"/>
            <a:ext cx="504000" cy="1440"/>
          </a:xfrm>
          <a:prstGeom prst="line">
            <a:avLst/>
          </a:prstGeom>
          <a:ln w="19080">
            <a:solidFill>
              <a:schemeClr val="accent3">
                <a:lumMod val="5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2" name="CustomShape 17"/>
          <p:cNvSpPr/>
          <p:nvPr/>
        </p:nvSpPr>
        <p:spPr>
          <a:xfrm>
            <a:off x="1707840" y="4500720"/>
            <a:ext cx="330084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3000"/>
              </a:lnSpc>
            </a:pPr>
            <a:r>
              <a:rPr b="0" lang="es-AR" sz="3200" spc="-1" strike="noStrike">
                <a:solidFill>
                  <a:srgbClr val="000000"/>
                </a:solidFill>
                <a:latin typeface="Century Gothic"/>
                <a:ea typeface="Droid Sans Fallback"/>
              </a:rPr>
              <a:t>¿Cuál es la DE?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380" dur="indefinite" restart="never" nodeType="tmRoot">
          <p:childTnLst>
            <p:seq>
              <p:cTn id="381" dur="indefinite" nodeType="mainSeq">
                <p:childTnLst>
                  <p:par>
                    <p:cTn id="382" fill="hold">
                      <p:stCondLst>
                        <p:cond delay="0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1000"/>
                                        <p:tgtEl>
                                          <p:spTgt spid="208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1" dur="1000" fill="hold"/>
                                        <p:tgtEl>
                                          <p:spTgt spid="208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1000" fill="hold"/>
                                        <p:tgtEl>
                                          <p:spTgt spid="208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7" dur="1000"/>
                                        <p:tgtEl>
                                          <p:spTgt spid="208">
                                            <p:txEl>
                                              <p:pRg st="1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8" dur="1000" fill="hold"/>
                                        <p:tgtEl>
                                          <p:spTgt spid="208">
                                            <p:txEl>
                                              <p:p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9" dur="1000" fill="hold"/>
                                        <p:tgtEl>
                                          <p:spTgt spid="208">
                                            <p:txEl>
                                              <p:p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3" dur="1000"/>
                                        <p:tgtEl>
                                          <p:spTgt spid="208">
                                            <p:txEl>
                                              <p:pRg st="26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4" dur="1000" fill="hold"/>
                                        <p:tgtEl>
                                          <p:spTgt spid="208">
                                            <p:txEl>
                                              <p:pRg st="2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5" dur="1000" fill="hold"/>
                                        <p:tgtEl>
                                          <p:spTgt spid="208">
                                            <p:txEl>
                                              <p:pRg st="2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8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000"/>
                            </p:stCondLst>
                            <p:childTnLst>
                              <p:par>
                                <p:cTn id="43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4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1000"/>
                                        <p:tgtEl>
                                          <p:spTgt spid="208">
                                            <p:txEl>
                                              <p:pRg st="39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0" dur="1000" fill="hold"/>
                                        <p:tgtEl>
                                          <p:spTgt spid="208">
                                            <p:txEl>
                                              <p:pRg st="3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1" dur="1000" fill="hold"/>
                                        <p:tgtEl>
                                          <p:spTgt spid="208">
                                            <p:txEl>
                                              <p:pRg st="3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5" dur="1000"/>
                                        <p:tgtEl>
                                          <p:spTgt spid="208">
                                            <p:txEl>
                                              <p:pRg st="53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6" dur="1000" fill="hold"/>
                                        <p:tgtEl>
                                          <p:spTgt spid="208">
                                            <p:txEl>
                                              <p:pRg st="5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1000" fill="hold"/>
                                        <p:tgtEl>
                                          <p:spTgt spid="208">
                                            <p:txEl>
                                              <p:pRg st="5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000"/>
                            </p:stCondLst>
                            <p:childTnLst>
                              <p:par>
                                <p:cTn id="46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7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Table 1"/>
          <p:cNvGraphicFramePr/>
          <p:nvPr/>
        </p:nvGraphicFramePr>
        <p:xfrm>
          <a:off x="6954120" y="571320"/>
          <a:ext cx="4928760" cy="5893920"/>
        </p:xfrm>
        <a:graphic>
          <a:graphicData uri="http://schemas.openxmlformats.org/drawingml/2006/table">
            <a:tbl>
              <a:tblPr/>
              <a:tblGrid>
                <a:gridCol w="1737000"/>
                <a:gridCol w="1595880"/>
                <a:gridCol w="1595880"/>
              </a:tblGrid>
              <a:tr h="741960"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Dirección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Registro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Registro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0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1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78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2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3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91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4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ff0000"/>
                          </a:solidFill>
                          <a:latin typeface="Century Gothic"/>
                          <a:ea typeface="Droid Sans Fallback"/>
                        </a:rPr>
                        <a:t>25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5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60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27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6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ff0000"/>
                          </a:solidFill>
                          <a:latin typeface="Century Gothic"/>
                          <a:ea typeface="Droid Sans Fallback"/>
                        </a:rPr>
                        <a:t>38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7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8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85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9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10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24" name="CustomShape 2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9ACAFA1-B21C-4BB1-A5F9-39380B500F80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1667520" y="1143000"/>
            <a:ext cx="4714560" cy="3500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-22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f(22) = 0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-58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f(58) = 3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-81         f(81) = 4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-14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f(14) = 3</a:t>
            </a:r>
            <a:endParaRPr b="0" lang="es-AR" sz="3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3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3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39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0725840" y="609840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21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9097200" y="605664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76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9127440" y="219528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ff0000"/>
                </a:solidFill>
                <a:latin typeface="Century Gothic"/>
                <a:ea typeface="Droid Sans Fallback"/>
              </a:rPr>
              <a:t>56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10668960" y="169524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23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9104760" y="123372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22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9096480" y="267768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58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32" name="CustomShape 10"/>
          <p:cNvSpPr/>
          <p:nvPr/>
        </p:nvSpPr>
        <p:spPr>
          <a:xfrm>
            <a:off x="8833320" y="2669400"/>
            <a:ext cx="131652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###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33" name="CustomShape 11"/>
          <p:cNvSpPr/>
          <p:nvPr/>
        </p:nvSpPr>
        <p:spPr>
          <a:xfrm>
            <a:off x="10369440" y="3165480"/>
            <a:ext cx="131652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###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34" name="CustomShape 12"/>
          <p:cNvSpPr/>
          <p:nvPr/>
        </p:nvSpPr>
        <p:spPr>
          <a:xfrm>
            <a:off x="10663560" y="314712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81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35" name="CustomShape 13"/>
          <p:cNvSpPr/>
          <p:nvPr/>
        </p:nvSpPr>
        <p:spPr>
          <a:xfrm>
            <a:off x="10663560" y="413424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ff0000"/>
                </a:solidFill>
                <a:latin typeface="Century Gothic"/>
                <a:ea typeface="Droid Sans Fallback"/>
              </a:rPr>
              <a:t>14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477" dur="indefinite" restart="never" nodeType="tmRoot">
          <p:childTnLst>
            <p:seq>
              <p:cTn id="478" dur="indefinite" nodeType="mainSeq">
                <p:childTnLst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Dispersión de Archivos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278F8E9-A56C-441E-837D-1C162B0C90B6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388160" y="1428840"/>
            <a:ext cx="10280160" cy="498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0720" indent="-450360" algn="just">
              <a:lnSpc>
                <a:spcPct val="100000"/>
              </a:lnSpc>
              <a:spcBef>
                <a:spcPts val="1199"/>
              </a:spcBef>
              <a:buClr>
                <a:srgbClr val="262626"/>
              </a:buClr>
              <a:buFont typeface="Wingdings" charset="2"/>
              <a:buChar char=""/>
            </a:pPr>
            <a:r>
              <a:rPr b="0" lang="es-AR" sz="32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Técnica para generar una dirección base única para una clave dada. </a:t>
            </a:r>
            <a:endParaRPr b="0" lang="es-AR" sz="3200" spc="-1" strike="noStrike">
              <a:latin typeface="Arial"/>
            </a:endParaRPr>
          </a:p>
          <a:p>
            <a:pPr marL="450720" indent="-450360" algn="just">
              <a:lnSpc>
                <a:spcPct val="100000"/>
              </a:lnSpc>
              <a:spcBef>
                <a:spcPts val="1199"/>
              </a:spcBef>
              <a:buClr>
                <a:srgbClr val="262626"/>
              </a:buClr>
              <a:buFont typeface="Wingdings" charset="2"/>
              <a:buChar char=""/>
            </a:pPr>
            <a:r>
              <a:rPr b="0" lang="es-AR" sz="32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Convierte la clave en un número aleatorio, que luego sirve para determinar dónde se almacena la clave.</a:t>
            </a:r>
            <a:endParaRPr b="0" lang="es-AR" sz="3200" spc="-1" strike="noStrike">
              <a:latin typeface="Arial"/>
            </a:endParaRPr>
          </a:p>
          <a:p>
            <a:pPr marL="450720" indent="-450360" algn="just">
              <a:lnSpc>
                <a:spcPct val="100000"/>
              </a:lnSpc>
              <a:spcBef>
                <a:spcPts val="1199"/>
              </a:spcBef>
              <a:buClr>
                <a:srgbClr val="262626"/>
              </a:buClr>
              <a:buFont typeface="Wingdings" charset="2"/>
              <a:buChar char=""/>
            </a:pPr>
            <a:r>
              <a:rPr b="0" lang="es-AR" sz="32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Utiliza una función de dispersión para mapear cada clave con una dirección física de almacenamiento.</a:t>
            </a:r>
            <a:endParaRPr b="0" lang="es-AR" sz="3200" spc="-1" strike="noStrike">
              <a:latin typeface="Arial"/>
            </a:endParaRPr>
          </a:p>
          <a:p>
            <a:pPr marL="450720" indent="-450360" algn="just">
              <a:lnSpc>
                <a:spcPct val="100000"/>
              </a:lnSpc>
              <a:spcBef>
                <a:spcPts val="1199"/>
              </a:spcBef>
              <a:buClr>
                <a:srgbClr val="262626"/>
              </a:buClr>
              <a:buFont typeface="Wingdings" charset="2"/>
              <a:buChar char=""/>
            </a:pPr>
            <a:r>
              <a:rPr b="0" lang="es-AR" sz="32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Utilizada cuando se requiere acceso rápido por clave.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" dur="500"/>
                                        <p:tgtEl>
                                          <p:spTgt spid="145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145">
                                            <p:txEl>
                                              <p:pRg st="68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71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" dur="500"/>
                                        <p:tgtEl>
                                          <p:spTgt spid="145">
                                            <p:txEl>
                                              <p:pRg st="171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72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" dur="500"/>
                                        <p:tgtEl>
                                          <p:spTgt spid="145">
                                            <p:txEl>
                                              <p:pRg st="272" end="3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56C54D6-3C1D-4B9D-AB80-5DDEFB7B05D7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55640" y="1608120"/>
            <a:ext cx="9848520" cy="141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1739160" y="1643040"/>
            <a:ext cx="9786600" cy="464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s-AR" sz="3600" spc="-1" strike="noStrike">
                <a:solidFill>
                  <a:srgbClr val="0070c0"/>
                </a:solidFill>
                <a:latin typeface="Century Gothic"/>
                <a:ea typeface="Droid Sans Fallback"/>
              </a:rPr>
              <a:t>Direccionamiento estático</a:t>
            </a:r>
            <a:endParaRPr b="0" lang="es-AR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36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El espacio disponible para dispersar los registros del archivo está fijado previamente.</a:t>
            </a:r>
            <a:endParaRPr b="0" lang="es-AR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3600" spc="-1" strike="noStrike">
                <a:solidFill>
                  <a:srgbClr val="0070c0"/>
                </a:solidFill>
                <a:latin typeface="Century Gothic"/>
                <a:ea typeface="Droid Sans Fallback"/>
              </a:rPr>
              <a:t>Direccionamiento dinámico</a:t>
            </a:r>
            <a:endParaRPr b="0" lang="es-AR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36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El espacio disponible para dispersar los registros del archivo aumenta o disminuye en función de las necesidades.</a:t>
            </a:r>
            <a:endParaRPr b="0" lang="es-A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36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Tipos de Dispersión</a:t>
            </a:r>
            <a:endParaRPr b="0" lang="es-AR" sz="4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" dur="500"/>
                                        <p:tgtEl>
                                          <p:spTgt spid="148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" dur="500"/>
                                        <p:tgtEl>
                                          <p:spTgt spid="148">
                                            <p:txEl>
                                              <p:pRg st="26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" dur="500"/>
                                        <p:tgtEl>
                                          <p:spTgt spid="148">
                                            <p:txEl>
                                              <p:pRg st="115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41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6" dur="500"/>
                                        <p:tgtEl>
                                          <p:spTgt spid="148">
                                            <p:txEl>
                                              <p:pRg st="141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96240" y="598320"/>
            <a:ext cx="8911800" cy="90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Parámetros a considerar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4EE8E33-D34A-4848-A3DB-A80D3ADE928B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>
            <a:off x="1509840" y="1571760"/>
            <a:ext cx="10373040" cy="462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40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Parámetros que influyen sobre el desempeño del ambiente de dispersión:</a:t>
            </a:r>
            <a:endParaRPr b="0" lang="es-A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4000" spc="-1" strike="noStrike">
              <a:latin typeface="Arial"/>
            </a:endParaRPr>
          </a:p>
          <a:p>
            <a:pPr marL="92160" indent="53352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"/>
            </a:pPr>
            <a:r>
              <a:rPr b="0" lang="es-AR" sz="40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Capacidad de almacenamiento de cada dirección</a:t>
            </a:r>
            <a:endParaRPr b="0" lang="es-AR" sz="4000" spc="-1" strike="noStrike">
              <a:latin typeface="Arial"/>
            </a:endParaRPr>
          </a:p>
          <a:p>
            <a:pPr marL="92160" indent="53352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"/>
            </a:pPr>
            <a:r>
              <a:rPr b="0" lang="es-AR" sz="40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Densidad de empaquetamiento</a:t>
            </a:r>
            <a:endParaRPr b="0" lang="es-AR" sz="4000" spc="-1" strike="noStrike">
              <a:latin typeface="Arial"/>
            </a:endParaRPr>
          </a:p>
          <a:p>
            <a:pPr marL="92160" indent="53352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"/>
            </a:pPr>
            <a:r>
              <a:rPr b="0" lang="es-AR" sz="40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Función de hash</a:t>
            </a:r>
            <a:endParaRPr b="0" lang="es-AR" sz="4000" spc="-1" strike="noStrike">
              <a:latin typeface="Arial"/>
            </a:endParaRPr>
          </a:p>
          <a:p>
            <a:pPr marL="92160" indent="53352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"/>
            </a:pPr>
            <a:r>
              <a:rPr b="0" lang="es-AR" sz="40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Método de tratamiento de desbordes</a:t>
            </a:r>
            <a:endParaRPr b="0" lang="es-AR" sz="4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" dur="500"/>
                                        <p:tgtEl>
                                          <p:spTgt spid="154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8" dur="500"/>
                                        <p:tgtEl>
                                          <p:spTgt spid="154">
                                            <p:txEl>
                                              <p:pRg st="72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18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2" dur="500"/>
                                        <p:tgtEl>
                                          <p:spTgt spid="154">
                                            <p:txEl>
                                              <p:pRg st="118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4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6" dur="500"/>
                                        <p:tgtEl>
                                          <p:spTgt spid="154">
                                            <p:txEl>
                                              <p:pRg st="146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6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0" dur="500"/>
                                        <p:tgtEl>
                                          <p:spTgt spid="154">
                                            <p:txEl>
                                              <p:pRg st="162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0ED2E4C-2EC3-4F69-B4D3-0509640FEEFE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1739160" y="1357200"/>
            <a:ext cx="9715320" cy="507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s-AR" sz="3600" spc="-1" strike="noStrike">
                <a:solidFill>
                  <a:srgbClr val="0070c0"/>
                </a:solidFill>
                <a:latin typeface="Century Gothic"/>
                <a:ea typeface="Droid Sans Fallback"/>
              </a:rPr>
              <a:t>Función de dispersión</a:t>
            </a:r>
            <a:endParaRPr b="0" lang="es-AR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36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Caja negra que a partir de una clave genera la dirección física donde debe almacenarse el registro.</a:t>
            </a:r>
            <a:endParaRPr b="0" lang="es-AR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3600" spc="-1" strike="noStrike">
                <a:solidFill>
                  <a:srgbClr val="0070c0"/>
                </a:solidFill>
                <a:latin typeface="Century Gothic"/>
                <a:ea typeface="Droid Sans Fallback"/>
              </a:rPr>
              <a:t>Colisión</a:t>
            </a:r>
            <a:endParaRPr b="0" lang="es-AR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36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Situación en la que un registro es asignado, por función de dispersión, a una dirección que ya posee uno o más registros.</a:t>
            </a:r>
            <a:endParaRPr b="0" lang="es-AR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36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1667520" y="357120"/>
            <a:ext cx="8911800" cy="90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Dispersión de Archivos</a:t>
            </a:r>
            <a:endParaRPr b="0" lang="es-AR" sz="4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7" dur="500"/>
                                        <p:tgtEl>
                                          <p:spTgt spid="158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2" dur="500"/>
                                        <p:tgtEl>
                                          <p:spTgt spid="158">
                                            <p:txEl>
                                              <p:pRg st="22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2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7" dur="500"/>
                                        <p:tgtEl>
                                          <p:spTgt spid="158">
                                            <p:txEl>
                                              <p:pRg st="123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32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2" dur="500"/>
                                        <p:tgtEl>
                                          <p:spTgt spid="158">
                                            <p:txEl>
                                              <p:pRg st="132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025000" y="5643720"/>
            <a:ext cx="9429480" cy="71388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s-AR" sz="3200" spc="-1" strike="noStrike">
                <a:solidFill>
                  <a:srgbClr val="808080"/>
                </a:solidFill>
                <a:latin typeface="Century Gothic"/>
                <a:ea typeface="Droid Sans Fallback"/>
              </a:rPr>
              <a:t>DE = número de registros / espacio Total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4F8F251-C728-48BF-9D2E-9B432462CD87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1678680" y="1500120"/>
            <a:ext cx="10204200" cy="4071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s-AR" sz="3200" spc="-1" strike="noStrike">
                <a:solidFill>
                  <a:srgbClr val="0070c0"/>
                </a:solidFill>
                <a:latin typeface="Century Gothic"/>
                <a:ea typeface="Droid Sans Fallback"/>
              </a:rPr>
              <a:t>Desborde</a:t>
            </a:r>
            <a:endParaRPr b="0" lang="es-AR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3200" spc="-1" strike="noStrike">
                <a:solidFill>
                  <a:srgbClr val="262626"/>
                </a:solidFill>
                <a:latin typeface="Century Gothic"/>
                <a:ea typeface="Droid Sans Fallback"/>
              </a:rPr>
              <a:t>Situación en la cual una clave carece de lugar en la dirección asignada por la función de dispersión.</a:t>
            </a:r>
            <a:endParaRPr b="0" lang="es-AR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3200" spc="-1" strike="noStrike">
                <a:solidFill>
                  <a:srgbClr val="0070c0"/>
                </a:solidFill>
                <a:latin typeface="Century Gothic"/>
                <a:ea typeface="Droid Sans Fallback"/>
              </a:rPr>
              <a:t>Densidad de empaquetamiento</a:t>
            </a:r>
            <a:endParaRPr b="0" lang="es-AR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32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Relación entre el espacio disponible para el archivo de datos y la cantidad de registros que integran el mismo.</a:t>
            </a:r>
            <a:endParaRPr b="0" lang="es-AR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32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  </a:t>
            </a:r>
            <a:endParaRPr b="0" lang="es-AR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marL="741240" indent="-280800" algn="just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333333"/>
                </a:solidFill>
                <a:latin typeface="Arial"/>
                <a:ea typeface="Droid Sans Fallback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 marL="741240" indent="-280800"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Dispersión de Archivos</a:t>
            </a:r>
            <a:endParaRPr b="0" lang="es-AR" sz="4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9" dur="500"/>
                                        <p:tgtEl>
                                          <p:spTgt spid="163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4" dur="500"/>
                                        <p:tgtEl>
                                          <p:spTgt spid="163">
                                            <p:txEl>
                                              <p:pRg st="9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1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9" dur="500"/>
                                        <p:tgtEl>
                                          <p:spTgt spid="163">
                                            <p:txEl>
                                              <p:pRg st="112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40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4" dur="500"/>
                                        <p:tgtEl>
                                          <p:spTgt spid="163">
                                            <p:txEl>
                                              <p:pRg st="140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1FEAFE5-B79A-4012-828F-FBC0E1EF7E07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1534320" y="1428840"/>
            <a:ext cx="10062720" cy="520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AR" sz="32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Aunque la función de dispersión sea eficiente y la densidad de empaquetamiento sea baja, es probable que ocurran </a:t>
            </a:r>
            <a:r>
              <a:rPr b="1" lang="es-AR" sz="32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desbordes</a:t>
            </a:r>
            <a:r>
              <a:rPr b="0" lang="es-AR" sz="32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.</a:t>
            </a:r>
            <a:endParaRPr b="0" lang="es-A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s-AR" sz="32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Métodos aplicables para resolver colisiones con desborde en </a:t>
            </a:r>
            <a:r>
              <a:rPr b="0" i="1" lang="es-AR" sz="32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dispersión estática</a:t>
            </a:r>
            <a:r>
              <a:rPr b="0" lang="es-AR" sz="32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:</a:t>
            </a:r>
            <a:endParaRPr b="0" lang="es-AR" sz="3200" spc="-1" strike="noStrike">
              <a:latin typeface="Arial"/>
            </a:endParaRPr>
          </a:p>
          <a:p>
            <a:pPr marL="450720" indent="-45036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Font typeface="Wingdings" charset="2"/>
              <a:buChar char=""/>
            </a:pPr>
            <a:r>
              <a:rPr b="1" i="1" lang="es-AR" sz="3200" spc="-1" strike="noStrike">
                <a:solidFill>
                  <a:srgbClr val="0070c0"/>
                </a:solidFill>
                <a:latin typeface="Century Gothic"/>
                <a:ea typeface="Droid Sans Fallback"/>
              </a:rPr>
              <a:t>Saturación progresiva</a:t>
            </a:r>
            <a:endParaRPr b="0" lang="es-AR" sz="3200" spc="-1" strike="noStrike">
              <a:latin typeface="Arial"/>
            </a:endParaRPr>
          </a:p>
          <a:p>
            <a:pPr marL="450720" indent="-45036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Font typeface="Wingdings" charset="2"/>
              <a:buChar char=""/>
            </a:pPr>
            <a:r>
              <a:rPr b="1" i="1" lang="es-AR" sz="3200" spc="-1" strike="noStrike">
                <a:solidFill>
                  <a:srgbClr val="0070c0"/>
                </a:solidFill>
                <a:latin typeface="Century Gothic"/>
                <a:ea typeface="Droid Sans Fallback"/>
              </a:rPr>
              <a:t>Saturación progresiva encadenada</a:t>
            </a:r>
            <a:endParaRPr b="0" lang="es-AR" sz="3200" spc="-1" strike="noStrike">
              <a:latin typeface="Arial"/>
            </a:endParaRPr>
          </a:p>
          <a:p>
            <a:pPr marL="450720" indent="-45036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Font typeface="Wingdings" charset="2"/>
              <a:buChar char=""/>
            </a:pPr>
            <a:r>
              <a:rPr b="1" i="1" lang="es-AR" sz="3200" spc="-1" strike="noStrike">
                <a:solidFill>
                  <a:srgbClr val="0070c0"/>
                </a:solidFill>
                <a:latin typeface="Century Gothic"/>
                <a:ea typeface="Droid Sans Fallback"/>
              </a:rPr>
              <a:t>Saturación progresiva con área de desborde por separado</a:t>
            </a:r>
            <a:endParaRPr b="0" lang="es-AR" sz="3200" spc="-1" strike="noStrike">
              <a:latin typeface="Arial"/>
            </a:endParaRPr>
          </a:p>
          <a:p>
            <a:pPr marL="450720" indent="-45036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Font typeface="Wingdings" charset="2"/>
              <a:buChar char=""/>
            </a:pPr>
            <a:r>
              <a:rPr b="1" i="1" lang="es-AR" sz="3200" spc="-1" strike="noStrike">
                <a:solidFill>
                  <a:srgbClr val="0070c0"/>
                </a:solidFill>
                <a:latin typeface="Century Gothic"/>
                <a:ea typeface="Droid Sans Fallback"/>
              </a:rPr>
              <a:t>Dispersión doble</a:t>
            </a:r>
            <a:endParaRPr b="0" lang="es-AR" sz="3200" spc="-1" strike="noStrike">
              <a:latin typeface="Arial"/>
            </a:endParaRPr>
          </a:p>
          <a:p>
            <a:pPr marL="741240" indent="-280800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333333"/>
                </a:solidFill>
                <a:latin typeface="Arial"/>
                <a:ea typeface="Droid Sans Fallback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 marL="741240" indent="-280800"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Dispersión de Archivos</a:t>
            </a:r>
            <a:endParaRPr b="0" lang="es-AR" sz="48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5" dur="500"/>
                                        <p:tgtEl>
                                          <p:spTgt spid="169">
                                            <p:txEl>
                                              <p:pRg st="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24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0" dur="500"/>
                                        <p:tgtEl>
                                          <p:spTgt spid="169">
                                            <p:txEl>
                                              <p:pRg st="124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05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4" dur="500"/>
                                        <p:tgtEl>
                                          <p:spTgt spid="169">
                                            <p:txEl>
                                              <p:pRg st="205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27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8" dur="500"/>
                                        <p:tgtEl>
                                          <p:spTgt spid="169">
                                            <p:txEl>
                                              <p:pRg st="227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60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2" dur="500"/>
                                        <p:tgtEl>
                                          <p:spTgt spid="169">
                                            <p:txEl>
                                              <p:pRg st="260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16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6" dur="500"/>
                                        <p:tgtEl>
                                          <p:spTgt spid="169">
                                            <p:txEl>
                                              <p:pRg st="316" end="3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667520" y="598320"/>
            <a:ext cx="2905560" cy="90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Ejemplo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A863A75-C3F2-4EA0-B7B6-98CD80EAD954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1739160" y="1500120"/>
            <a:ext cx="10143720" cy="485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40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Técnica de resolución de colisiones: </a:t>
            </a:r>
            <a:r>
              <a:rPr b="1" lang="es-AR" sz="40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Saturación Progresiva</a:t>
            </a:r>
            <a:endParaRPr b="0" lang="es-A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40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Memoria de 11 direcciones (0..10)</a:t>
            </a:r>
            <a:endParaRPr b="0" lang="es-A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40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Capacidad = 2 registros por dirección</a:t>
            </a:r>
            <a:endParaRPr b="0" lang="es-A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40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f(x) = x mod N</a:t>
            </a:r>
            <a:endParaRPr b="0" lang="es-A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40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Se van a dispersar 15 claves en total.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333333"/>
                </a:solidFill>
                <a:latin typeface="Arial"/>
                <a:ea typeface="Droid Sans Fallback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 marL="741240" indent="-280800"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1000"/>
                                        <p:tgtEl>
                                          <p:spTgt spid="176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4" dur="1000" fill="hold"/>
                                        <p:tgtEl>
                                          <p:spTgt spid="176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176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000"/>
                                        <p:tgtEl>
                                          <p:spTgt spid="176">
                                            <p:txEl>
                                              <p:pRg st="5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0" dur="1000" fill="hold"/>
                                        <p:tgtEl>
                                          <p:spTgt spid="176">
                                            <p:txEl>
                                              <p:pRg st="5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176">
                                            <p:txEl>
                                              <p:pRg st="5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176">
                                            <p:txEl>
                                              <p:pRg st="93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6" dur="1000" fill="hold"/>
                                        <p:tgtEl>
                                          <p:spTgt spid="176">
                                            <p:txEl>
                                              <p:pRg st="9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176">
                                            <p:txEl>
                                              <p:pRg st="9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000"/>
                            </p:stCondLst>
                            <p:childTnLst>
                              <p:par>
                                <p:cTn id="16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1000"/>
                                        <p:tgtEl>
                                          <p:spTgt spid="176">
                                            <p:txEl>
                                              <p:pRg st="131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2" dur="1000" fill="hold"/>
                                        <p:tgtEl>
                                          <p:spTgt spid="176">
                                            <p:txEl>
                                              <p:pRg st="13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1000" fill="hold"/>
                                        <p:tgtEl>
                                          <p:spTgt spid="176">
                                            <p:txEl>
                                              <p:pRg st="13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000"/>
                            </p:stCondLst>
                            <p:childTnLst>
                              <p:par>
                                <p:cTn id="17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7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1000"/>
                                        <p:tgtEl>
                                          <p:spTgt spid="176">
                                            <p:txEl>
                                              <p:pRg st="147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176">
                                            <p:txEl>
                                              <p:pRg st="147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176">
                                            <p:txEl>
                                              <p:pRg st="147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F26F0AB-7B43-4E32-8930-4F4C6D3286A1}" type="slidenum"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 Condensed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667520" y="1500120"/>
            <a:ext cx="4714560" cy="442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Claves a dispersar: 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58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f(58) = 3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78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f(78) = 1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60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f(60) = 5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85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f(85) = 8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91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f(91) = 3</a:t>
            </a:r>
            <a:endParaRPr b="0" lang="es-AR" sz="3900" spc="-1" strike="noStrike">
              <a:latin typeface="Arial"/>
            </a:endParaRPr>
          </a:p>
          <a:p>
            <a:pPr marL="216000" indent="266760">
              <a:lnSpc>
                <a:spcPct val="100000"/>
              </a:lnSpc>
              <a:spcBef>
                <a:spcPts val="601"/>
              </a:spcBef>
              <a:buClr>
                <a:srgbClr val="333333"/>
              </a:buClr>
              <a:buSzPct val="80000"/>
              <a:buFont typeface="Arial"/>
              <a:buChar char="•"/>
            </a:pP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27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	</a:t>
            </a:r>
            <a:r>
              <a:rPr b="0" lang="es-AR" sz="39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f(27) = 5 </a:t>
            </a:r>
            <a:endParaRPr b="0" lang="es-AR" sz="39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882160" y="228600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2882160" y="292896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82" name="CustomShape 5"/>
          <p:cNvSpPr/>
          <p:nvPr/>
        </p:nvSpPr>
        <p:spPr>
          <a:xfrm>
            <a:off x="2882160" y="357192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83" name="CustomShape 6"/>
          <p:cNvSpPr/>
          <p:nvPr/>
        </p:nvSpPr>
        <p:spPr>
          <a:xfrm>
            <a:off x="2882160" y="421488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84" name="CustomShape 7"/>
          <p:cNvSpPr/>
          <p:nvPr/>
        </p:nvSpPr>
        <p:spPr>
          <a:xfrm>
            <a:off x="2882160" y="485784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85" name="CustomShape 8"/>
          <p:cNvSpPr/>
          <p:nvPr/>
        </p:nvSpPr>
        <p:spPr>
          <a:xfrm>
            <a:off x="2882160" y="550080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a5dec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graphicFrame>
        <p:nvGraphicFramePr>
          <p:cNvPr id="186" name="Table 9"/>
          <p:cNvGraphicFramePr/>
          <p:nvPr/>
        </p:nvGraphicFramePr>
        <p:xfrm>
          <a:off x="6954120" y="571320"/>
          <a:ext cx="4928760" cy="5893920"/>
        </p:xfrm>
        <a:graphic>
          <a:graphicData uri="http://schemas.openxmlformats.org/drawingml/2006/table">
            <a:tbl>
              <a:tblPr/>
              <a:tblGrid>
                <a:gridCol w="1737000"/>
                <a:gridCol w="1595880"/>
                <a:gridCol w="1595880"/>
              </a:tblGrid>
              <a:tr h="741960"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Dirección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Registro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 lIns="90000" rIns="90000" tIns="184320" bIns="46800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2400" spc="-1" strike="noStrike">
                          <a:solidFill>
                            <a:srgbClr val="ffffff"/>
                          </a:solidFill>
                          <a:latin typeface="Century Gothic"/>
                          <a:ea typeface="Droid Sans Fallback"/>
                        </a:rPr>
                        <a:t>Registro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78f0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0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1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2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3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4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5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6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7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8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9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7ecfc"/>
                    </a:solidFill>
                  </a:tcPr>
                </a:tc>
              </a:tr>
              <a:tr h="468360">
                <a:tc>
                  <a:txBody>
                    <a:bodyPr lIns="0" rIns="0" tIns="108000" bIns="0" anchor="ctr"/>
                    <a:p>
                      <a:pPr algn="ctr">
                        <a:lnSpc>
                          <a:spcPct val="72000"/>
                        </a:lnSpc>
                      </a:pPr>
                      <a:r>
                        <a:rPr b="1" lang="es-AR" sz="3200" spc="-1" strike="noStrike">
                          <a:solidFill>
                            <a:srgbClr val="000066"/>
                          </a:solidFill>
                          <a:latin typeface="Century Gothic"/>
                          <a:ea typeface="Droid Sans Fallback"/>
                        </a:rPr>
                        <a:t>10</a:t>
                      </a:r>
                      <a:endParaRPr b="0" lang="es-AR" sz="3200" spc="-1" strike="noStrike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187" name="CustomShape 10"/>
          <p:cNvSpPr/>
          <p:nvPr/>
        </p:nvSpPr>
        <p:spPr>
          <a:xfrm>
            <a:off x="4016880" y="571320"/>
            <a:ext cx="28328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3000"/>
              </a:lnSpc>
            </a:pPr>
            <a:r>
              <a:rPr b="0" lang="es-AR" sz="3600" spc="-1" strike="noStrike">
                <a:solidFill>
                  <a:srgbClr val="333333"/>
                </a:solidFill>
                <a:latin typeface="Century Gothic"/>
                <a:ea typeface="Droid Sans Fallback"/>
              </a:rPr>
              <a:t>Tabla inicial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10654560" y="362412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27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10668960" y="269532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91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9097200" y="512424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85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9082800" y="362412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60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9097200" y="171432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78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9097200" y="2696400"/>
            <a:ext cx="728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2000"/>
              </a:lnSpc>
            </a:pPr>
            <a:r>
              <a:rPr b="1" lang="es-AR" sz="3200" spc="-1" strike="noStrike">
                <a:solidFill>
                  <a:srgbClr val="000066"/>
                </a:solidFill>
                <a:latin typeface="Century Gothic"/>
                <a:ea typeface="Droid Sans Fallback"/>
              </a:rPr>
              <a:t>58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180" dur="indefinite" restart="never" nodeType="tmRoot">
          <p:childTnLst>
            <p:seq>
              <p:cTn id="181" dur="indefinite" nodeType="mainSeq"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1000"/>
                                        <p:tgtEl>
                                          <p:spTgt spid="17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17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17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98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"/>
                            </p:stCondLst>
                            <p:childTnLst>
                              <p:par>
                                <p:cTn id="20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179">
                                            <p:txEl>
                                              <p:pRg st="21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79">
                                            <p:txEl>
                                              <p:p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179">
                                            <p:txEl>
                                              <p:p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1000"/>
                                        <p:tgtEl>
                                          <p:spTgt spid="179">
                                            <p:txEl>
                                              <p:pRg st="3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179">
                                            <p:txEl>
                                              <p:pRg st="3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1000" fill="hold"/>
                                        <p:tgtEl>
                                          <p:spTgt spid="179">
                                            <p:txEl>
                                              <p:pRg st="3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1000"/>
                                        <p:tgtEl>
                                          <p:spTgt spid="179">
                                            <p:txEl>
                                              <p:pRg st="4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7" dur="1000" fill="hold"/>
                                        <p:tgtEl>
                                          <p:spTgt spid="179">
                                            <p:txEl>
                                              <p:p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179">
                                            <p:txEl>
                                              <p:p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1000"/>
                                        <p:tgtEl>
                                          <p:spTgt spid="179">
                                            <p:txEl>
                                              <p:pRg st="6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3" dur="1000" fill="hold"/>
                                        <p:tgtEl>
                                          <p:spTgt spid="179">
                                            <p:txEl>
                                              <p:pRg st="6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1000" fill="hold"/>
                                        <p:tgtEl>
                                          <p:spTgt spid="179">
                                            <p:txEl>
                                              <p:pRg st="6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1000"/>
                                        <p:tgtEl>
                                          <p:spTgt spid="179">
                                            <p:txEl>
                                              <p:pRg st="7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9" dur="1000" fill="hold"/>
                                        <p:tgtEl>
                                          <p:spTgt spid="179">
                                            <p:txEl>
                                              <p:pRg st="7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1000" fill="hold"/>
                                        <p:tgtEl>
                                          <p:spTgt spid="179">
                                            <p:txEl>
                                              <p:pRg st="7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" dur="1000"/>
                                        <p:tgtEl>
                                          <p:spTgt spid="179">
                                            <p:txEl>
                                              <p:pRg st="86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5" dur="1000" fill="hold"/>
                                        <p:tgtEl>
                                          <p:spTgt spid="179">
                                            <p:txEl>
                                              <p:pRg st="8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1000" fill="hold"/>
                                        <p:tgtEl>
                                          <p:spTgt spid="179">
                                            <p:txEl>
                                              <p:pRg st="8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34703</TotalTime>
  <Application>LibreOffice/5.4.6.2$Linux_X86_64 LibreOffice_project/40m0$Build-2</Application>
  <Words>549</Words>
  <Paragraphs>242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Noelia</dc:creator>
  <dc:description/>
  <dc:language>es-AR</dc:language>
  <cp:lastModifiedBy/>
  <cp:lastPrinted>1601-01-01T00:00:00Z</cp:lastPrinted>
  <dcterms:modified xsi:type="dcterms:W3CDTF">2018-05-14T08:29:36Z</dcterms:modified>
  <cp:revision>96</cp:revision>
  <dc:subject/>
  <dc:title>Fundamentos de Organización de Datos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