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A83C-6413-6A77-9E7A-216F8E08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CD61C-A8DF-C990-C637-4B978C9B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348DD-6FC9-7562-0944-6B84D8D7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2A177-6116-B161-6BB5-F42BD57F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573F9-CD5B-BE62-27B7-76C7693C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5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28C5C-B00F-D1F0-CB7E-304641DC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8597A8-99B8-4A99-ED7F-FA701A69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EC0B5-F9B2-E2DE-0AFE-8A2E5CFB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CD856-4459-CD56-4E37-F615C51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B759C-3B21-9673-6CF4-59E00DB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30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88704-B4FD-B169-A89C-9804CA1D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6693F-51E4-3E68-91C9-DC46F49D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DBF5D-D72C-576C-746B-27821D5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FCC51-82B2-55DF-4A06-ED80738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E40B6-FB48-7596-F2EF-B80056BF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9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14FF-03C7-F58E-74F4-EE508352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504D9-3801-65ED-99CD-F7804300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7275C-0EA5-8AC8-F1BC-568E3578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5D7D0-9018-AF3F-F19E-9F020E3A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F54FC-5ADA-84A8-5A65-99E27259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23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576A-4E2D-47C3-E3F9-4C778E93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2E4D76-4FB7-3C14-DEB5-BEF8D4BC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8174E-6329-35AC-5813-C3C2BCB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948B0-2988-6E0D-EA6E-15C08CE9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BECDF-98D1-3D08-A4FC-2244C2B9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F8462-D10D-E57E-70D8-C0DD0056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D25C7-426B-4B93-924A-6948EAD0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535EB-0301-F23A-48E7-65515ADE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7975E-4E42-E298-7259-37E95EDA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744A8-553B-637B-1789-194DF3FE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EDB732-781A-7223-FBC7-1B55B86E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314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4C3DB-4559-352A-657D-D3DD2ACA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223163-D817-2699-5745-B3AEF110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4B8939-9E67-7183-8DA3-F45196B8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E0A422-7AC4-8663-2908-CB7C8E4B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9DEB99-0D93-F1A8-5F15-E42D749D5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EE5EF9-B67B-98B3-0264-37AC1D6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1E2348-1C58-F609-A072-EB543D7A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BEB38E-A6C0-5667-5E19-427F291E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992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A0A84-CC29-12E7-1685-27B4F3ED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275B2F-326A-C6B8-C649-0D36F05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511C7C-D445-A12F-2F7B-AD9EF187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765DC3-7CEE-5B77-7084-DF43D0D0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50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73CF6A-D6A9-D6F8-FF51-480C0807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855A80-26DB-CAD0-8DCE-71AE629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86076-CDDA-8FBA-FD50-9A474B1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36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DCB5A-4B1B-2DBE-6311-25AB58D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4F6F-9DF6-455C-13EE-BBE55220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27B710-3595-84CA-DF02-07F7A9CF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2D7F6B-72E6-8B88-F8C8-914F7363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337E93-B6A1-F95F-16E8-F409264E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40628-20DB-A1DA-F7DD-B19E75AD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8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0CFA-7A1C-BC61-E2CA-6EA4DEF8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687D8-6963-9F9E-1DB7-D79099643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B32AA4-9F2C-6C18-92FE-6C9AAC96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17525-E64A-83C3-2F03-209BE611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6BA60B-FF73-3668-5D0D-6981388F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C2D91-FDDE-A15F-6BD8-3C5B877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6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6D091F-0BCD-28F0-2DA6-3DE55A24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DDD5C-F192-1EE6-ED97-7B1F3CB0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32BE3-BD26-AAE4-7001-39647393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5FF-7E60-4D9B-93BE-66F0B95193E6}" type="datetimeFigureOut">
              <a:rPr lang="es-AR" smtClean="0"/>
              <a:t>6/5/2022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515E8-CC0A-BC06-48F4-96BE5EA08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7D8D5-7482-1CB9-1A62-68725CADC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BE69-6D6A-4E45-BDB7-9D4267766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0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10017-3497-EA7F-EF30-F8342BD3D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11FEC-C2C0-5B3D-9B96-E94B8BE54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68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84D4E-72BA-53DC-5731-69F94765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/>
          <a:lstStyle/>
          <a:p>
            <a:r>
              <a:rPr lang="es-AR" dirty="0"/>
              <a:t>A185h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>
                <a:highlight>
                  <a:srgbClr val="00FFFF"/>
                </a:highlight>
                <a:sym typeface="Wingdings" panose="05000000000000000000" pitchFamily="2" charset="2"/>
              </a:rPr>
              <a:t>1</a:t>
            </a:r>
            <a:r>
              <a:rPr lang="es-AR" dirty="0">
                <a:highlight>
                  <a:srgbClr val="808080"/>
                </a:highlight>
                <a:sym typeface="Wingdings" panose="05000000000000000000" pitchFamily="2" charset="2"/>
              </a:rPr>
              <a:t>010  0001</a:t>
            </a:r>
            <a:r>
              <a:rPr lang="es-AR" dirty="0">
                <a:sym typeface="Wingdings" panose="05000000000000000000" pitchFamily="2" charset="2"/>
              </a:rPr>
              <a:t>  </a:t>
            </a:r>
            <a:r>
              <a:rPr lang="es-AR" dirty="0">
                <a:highlight>
                  <a:srgbClr val="FFFF00"/>
                </a:highlight>
                <a:sym typeface="Wingdings" panose="05000000000000000000" pitchFamily="2" charset="2"/>
              </a:rPr>
              <a:t>1000  0101</a:t>
            </a:r>
            <a:r>
              <a:rPr lang="es-AR" dirty="0">
                <a:sym typeface="Wingdings" panose="05000000000000000000" pitchFamily="2" charset="2"/>
              </a:rPr>
              <a:t>  </a:t>
            </a:r>
            <a:r>
              <a:rPr lang="es-AR" dirty="0">
                <a:highlight>
                  <a:srgbClr val="00FFFF"/>
                </a:highlight>
                <a:sym typeface="Wingdings" panose="05000000000000000000" pitchFamily="2" charset="2"/>
              </a:rPr>
              <a:t>1</a:t>
            </a:r>
            <a:r>
              <a:rPr lang="es-AR" dirty="0">
                <a:sym typeface="Wingdings" panose="05000000000000000000" pitchFamily="2" charset="2"/>
              </a:rPr>
              <a:t> 0,</a:t>
            </a:r>
            <a:r>
              <a:rPr lang="es-AR" dirty="0">
                <a:highlight>
                  <a:srgbClr val="00FF00"/>
                </a:highlight>
                <a:sym typeface="Wingdings" panose="05000000000000000000" pitchFamily="2" charset="2"/>
              </a:rPr>
              <a:t>1 </a:t>
            </a:r>
            <a:r>
              <a:rPr lang="es-AR" dirty="0">
                <a:highlight>
                  <a:srgbClr val="808080"/>
                </a:highlight>
                <a:sym typeface="Wingdings" panose="05000000000000000000" pitchFamily="2" charset="2"/>
              </a:rPr>
              <a:t>0100001 </a:t>
            </a:r>
            <a:r>
              <a:rPr lang="es-AR" dirty="0">
                <a:sym typeface="Wingdings" panose="05000000000000000000" pitchFamily="2" charset="2"/>
              </a:rPr>
              <a:t>x 2^10000101</a:t>
            </a:r>
          </a:p>
          <a:p>
            <a:r>
              <a:rPr lang="es-AR" dirty="0"/>
              <a:t>S M E = 1 0100001 10000101</a:t>
            </a:r>
          </a:p>
          <a:p>
            <a:r>
              <a:rPr lang="es-AR" dirty="0">
                <a:sym typeface="Wingdings" panose="05000000000000000000" pitchFamily="2" charset="2"/>
              </a:rPr>
              <a:t>1 0,10100001 x 2^10000101 = - (2^-1+ 2^-3+ 2^-8) x 2^5</a:t>
            </a:r>
          </a:p>
          <a:p>
            <a:r>
              <a:rPr lang="es-AR" dirty="0"/>
              <a:t>10000101</a:t>
            </a:r>
            <a:r>
              <a:rPr lang="es-AR" dirty="0">
                <a:sym typeface="Wingdings" panose="05000000000000000000" pitchFamily="2" charset="2"/>
              </a:rPr>
              <a:t>  10000101 – 10000000 = 00000101 en ca2  5</a:t>
            </a:r>
          </a:p>
          <a:p>
            <a:r>
              <a:rPr lang="es-AR" dirty="0">
                <a:sym typeface="Wingdings" panose="05000000000000000000" pitchFamily="2" charset="2"/>
              </a:rPr>
              <a:t>- (2^-1+ 2^-3+ 2^-8) x 2^5 = - (2^4+ 2^2+ 2^-3) = -(16+4+0,125) =         = -20,125</a:t>
            </a:r>
          </a:p>
          <a:p>
            <a:endParaRPr lang="es-AR" dirty="0">
              <a:sym typeface="Wingdings" panose="05000000000000000000" pitchFamily="2" charset="2"/>
            </a:endParaRPr>
          </a:p>
          <a:p>
            <a:r>
              <a:rPr lang="es-AR" dirty="0">
                <a:sym typeface="Wingdings" panose="05000000000000000000" pitchFamily="2" charset="2"/>
              </a:rPr>
              <a:t>Error absoluto </a:t>
            </a:r>
            <a:r>
              <a:rPr lang="es-AR" dirty="0" err="1">
                <a:sym typeface="Wingdings" panose="05000000000000000000" pitchFamily="2" charset="2"/>
              </a:rPr>
              <a:t>máx</a:t>
            </a:r>
            <a:r>
              <a:rPr lang="es-AR" dirty="0">
                <a:sym typeface="Wingdings" panose="05000000000000000000" pitchFamily="2" charset="2"/>
              </a:rPr>
              <a:t>= Resol/2 = (0,10000101 – 0,10000110)x 2^5 /2=</a:t>
            </a:r>
          </a:p>
          <a:p>
            <a:r>
              <a:rPr lang="es-AR" dirty="0">
                <a:sym typeface="Wingdings" panose="05000000000000000000" pitchFamily="2" charset="2"/>
              </a:rPr>
              <a:t>= 0,00000001 x 2^5/2 = 2^-8 x 2^5 x2^-1 = 2^-4 = 0,0625</a:t>
            </a:r>
          </a:p>
          <a:p>
            <a:endParaRPr lang="es-AR" dirty="0">
              <a:sym typeface="Wingdings" panose="05000000000000000000" pitchFamily="2" charset="2"/>
            </a:endParaRPr>
          </a:p>
          <a:p>
            <a:endParaRPr lang="es-AR" dirty="0">
              <a:sym typeface="Wingdings" panose="05000000000000000000" pitchFamily="2" charset="2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677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01146-A562-C254-E1D2-E129EE4A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r>
              <a:rPr lang="es-ES" dirty="0"/>
              <a:t>2) más grande = 0 0,1111111 x 2^127</a:t>
            </a:r>
          </a:p>
          <a:p>
            <a:r>
              <a:rPr lang="es-ES" dirty="0"/>
              <a:t>17203</a:t>
            </a:r>
            <a:r>
              <a:rPr lang="es-ES" dirty="0">
                <a:sym typeface="Wingdings" panose="05000000000000000000" pitchFamily="2" charset="2"/>
              </a:rPr>
              <a:t>0  100001100110011 x 2^0 0 0,100001100110011 x 2^+15</a:t>
            </a:r>
          </a:p>
          <a:p>
            <a:r>
              <a:rPr lang="es-ES" dirty="0">
                <a:highlight>
                  <a:srgbClr val="FFFF00"/>
                </a:highlight>
                <a:sym typeface="Wingdings" panose="05000000000000000000" pitchFamily="2" charset="2"/>
              </a:rPr>
              <a:t>0</a:t>
            </a:r>
            <a:r>
              <a:rPr lang="es-ES" dirty="0">
                <a:sym typeface="Wingdings" panose="05000000000000000000" pitchFamily="2" charset="2"/>
              </a:rPr>
              <a:t> 0,</a:t>
            </a:r>
            <a:r>
              <a:rPr lang="es-ES" dirty="0">
                <a:highlight>
                  <a:srgbClr val="FFFF00"/>
                </a:highlight>
                <a:sym typeface="Wingdings" panose="05000000000000000000" pitchFamily="2" charset="2"/>
              </a:rPr>
              <a:t>1000011</a:t>
            </a:r>
            <a:r>
              <a:rPr lang="es-ES" dirty="0">
                <a:sym typeface="Wingdings" panose="05000000000000000000" pitchFamily="2" charset="2"/>
              </a:rPr>
              <a:t>00110011 x 2^+15 </a:t>
            </a:r>
          </a:p>
          <a:p>
            <a:r>
              <a:rPr lang="es-ES" dirty="0">
                <a:highlight>
                  <a:srgbClr val="FFFF00"/>
                </a:highlight>
                <a:sym typeface="Wingdings" panose="05000000000000000000" pitchFamily="2" charset="2"/>
              </a:rPr>
              <a:t>0</a:t>
            </a:r>
            <a:r>
              <a:rPr lang="es-ES" dirty="0">
                <a:sym typeface="Wingdings" panose="05000000000000000000" pitchFamily="2" charset="2"/>
              </a:rPr>
              <a:t> 0,</a:t>
            </a:r>
            <a:r>
              <a:rPr lang="es-ES" dirty="0">
                <a:highlight>
                  <a:srgbClr val="FFFF00"/>
                </a:highlight>
                <a:sym typeface="Wingdings" panose="05000000000000000000" pitchFamily="2" charset="2"/>
              </a:rPr>
              <a:t>1000011</a:t>
            </a:r>
            <a:r>
              <a:rPr lang="es-ES" dirty="0">
                <a:sym typeface="Wingdings" panose="05000000000000000000" pitchFamily="2" charset="2"/>
              </a:rPr>
              <a:t> x 2^+15 = (2^-1+ 2^-6+ 2^-7) x 2^+15 = </a:t>
            </a:r>
          </a:p>
          <a:p>
            <a:r>
              <a:rPr lang="es-ES" dirty="0">
                <a:sym typeface="Wingdings" panose="05000000000000000000" pitchFamily="2" charset="2"/>
              </a:rPr>
              <a:t>2^+14 + 2^+9 + 2^+8 = 16384+512+256 = 17152</a:t>
            </a:r>
          </a:p>
          <a:p>
            <a:r>
              <a:rPr lang="es-ES" dirty="0">
                <a:sym typeface="Wingdings" panose="05000000000000000000" pitchFamily="2" charset="2"/>
              </a:rPr>
              <a:t>El que sigue 0 0,1000100 2^+15 = 16384 + 1024 = 17408</a:t>
            </a:r>
          </a:p>
          <a:p>
            <a:r>
              <a:rPr lang="es-ES" dirty="0">
                <a:sym typeface="Wingdings" panose="05000000000000000000" pitchFamily="2" charset="2"/>
              </a:rPr>
              <a:t>E1 = 17203 – 17152 = 51   **** menor error</a:t>
            </a:r>
          </a:p>
          <a:p>
            <a:r>
              <a:rPr lang="es-ES" dirty="0">
                <a:sym typeface="Wingdings" panose="05000000000000000000" pitchFamily="2" charset="2"/>
              </a:rPr>
              <a:t>E2 = 17408 – 17203 = 205</a:t>
            </a:r>
          </a:p>
          <a:p>
            <a:r>
              <a:rPr lang="es-ES" dirty="0">
                <a:sym typeface="Wingdings" panose="05000000000000000000" pitchFamily="2" charset="2"/>
              </a:rPr>
              <a:t>Falta el exponente en exceso  +15 = 00001111 en Ca2 10001111 +15 en Exceso</a:t>
            </a:r>
          </a:p>
          <a:p>
            <a:r>
              <a:rPr lang="es-ES" dirty="0">
                <a:sym typeface="Wingdings" panose="05000000000000000000" pitchFamily="2" charset="2"/>
              </a:rPr>
              <a:t>0  000011  10001111  S M E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78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D3094-01A4-40E7-E6C0-86FCD0F6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r>
              <a:rPr lang="es-ES" dirty="0"/>
              <a:t>A)</a:t>
            </a:r>
          </a:p>
          <a:p>
            <a:r>
              <a:rPr lang="es-ES" dirty="0"/>
              <a:t>20 cm x 30 cm con 4 colores, 100 puntos/cm</a:t>
            </a:r>
          </a:p>
          <a:p>
            <a:r>
              <a:rPr lang="es-ES" dirty="0"/>
              <a:t>Puntos = 20x100x30x100 = 6.000.000 puntos</a:t>
            </a:r>
          </a:p>
          <a:p>
            <a:r>
              <a:rPr lang="es-ES" dirty="0"/>
              <a:t>1 punto </a:t>
            </a:r>
            <a:r>
              <a:rPr lang="es-ES" dirty="0">
                <a:sym typeface="Wingdings" panose="05000000000000000000" pitchFamily="2" charset="2"/>
              </a:rPr>
              <a:t> 4 colores  2 bits por punto</a:t>
            </a:r>
          </a:p>
          <a:p>
            <a:r>
              <a:rPr lang="es-ES" dirty="0">
                <a:sym typeface="Wingdings" panose="05000000000000000000" pitchFamily="2" charset="2"/>
              </a:rPr>
              <a:t>Memoria = 6000000 x 2 /8 = 1500000 bytes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/>
              <a:t>B)  500 bytes </a:t>
            </a:r>
            <a:r>
              <a:rPr lang="es-ES" dirty="0">
                <a:sym typeface="Wingdings" panose="05000000000000000000" pitchFamily="2" charset="2"/>
              </a:rPr>
              <a:t> 1 </a:t>
            </a:r>
            <a:r>
              <a:rPr lang="es-ES" dirty="0" err="1">
                <a:sym typeface="Wingdings" panose="05000000000000000000" pitchFamily="2" charset="2"/>
              </a:rPr>
              <a:t>Seg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1500000 bytes  T  T = 1500000/500= 3000 </a:t>
            </a:r>
            <a:r>
              <a:rPr lang="es-ES" dirty="0" err="1">
                <a:sym typeface="Wingdings" panose="05000000000000000000" pitchFamily="2" charset="2"/>
              </a:rPr>
              <a:t>seg</a:t>
            </a: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955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Runco</dc:creator>
  <cp:lastModifiedBy>Jorge Runco</cp:lastModifiedBy>
  <cp:revision>1</cp:revision>
  <dcterms:created xsi:type="dcterms:W3CDTF">2022-05-06T19:51:27Z</dcterms:created>
  <dcterms:modified xsi:type="dcterms:W3CDTF">2022-05-06T19:52:13Z</dcterms:modified>
</cp:coreProperties>
</file>