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90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2740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1" name="Google Shape;3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89" name="Google Shape;48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40" name="Google Shape;40;p4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1" y="1597914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/>
              <a:t>TEMA: INTRODUCCIÓN A POO</a:t>
            </a:r>
            <a:br>
              <a:rPr lang="es-ES" sz="3200"/>
            </a:br>
            <a:r>
              <a:rPr lang="es-ES" sz="3200"/>
              <a:t>            OBJETOS EN JAVA</a:t>
            </a:r>
            <a:endParaRPr sz="3200"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Taller de Programación.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/>
              <a:t>Módulo: Programación Orientada a Objetos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lang="es-ES" sz="3200" b="1">
                <a:latin typeface="Calibri"/>
                <a:ea typeface="Calibri"/>
                <a:cs typeface="Calibri"/>
                <a:sym typeface="Calibri"/>
              </a:rPr>
              <a:t>Clase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2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258816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ES" sz="2000" i="1"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 describe un conjunto de objetos comunes (mismo tipo). Consta 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La declaración de las v.i. que implementan el estado del objeto.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La codificación de los métodos que implementan su comportamiento.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Un objeto se crea a partir de una clase (el objeto</a:t>
            </a:r>
            <a:r>
              <a:rPr lang="es-ES" sz="2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lang="es-ES" sz="2000" i="1">
                <a:latin typeface="Calibri"/>
                <a:ea typeface="Calibri"/>
                <a:cs typeface="Calibri"/>
                <a:sym typeface="Calibri"/>
              </a:rPr>
              <a:t> instancia 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de una clase).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3175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3175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2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603812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Representación gráfica de una clase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389" name="Google Shape;389;p22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390" name="Google Shape;390;p22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Triángulo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lado1,lado2,lado3,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colorLinea,colorRelleno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calcularArea() double calcularPerimetro()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obtener valores de las v.i.*/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establecer valores de las v.i. */ 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3" name="Google Shape;393;p22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Nombre de la clase (mayúscula)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v.i.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Encabezado de métodos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346099" y="443676"/>
            <a:ext cx="8867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lang="es-ES" sz="2600" b="1">
                <a:latin typeface="Calibri"/>
                <a:ea typeface="Calibri"/>
                <a:cs typeface="Calibri"/>
                <a:sym typeface="Calibri"/>
              </a:rPr>
              <a:t>Instanciación</a:t>
            </a: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 (creación de objeto)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3"/>
          <p:cNvSpPr txBox="1">
            <a:spLocks noGrp="1"/>
          </p:cNvSpPr>
          <p:nvPr>
            <p:ph type="body" idx="1"/>
          </p:nvPr>
        </p:nvSpPr>
        <p:spPr>
          <a:xfrm>
            <a:off x="304800" y="1559824"/>
            <a:ext cx="4114800" cy="31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" sz="1900" i="1">
                <a:latin typeface="Calibri"/>
                <a:ea typeface="Calibri"/>
                <a:cs typeface="Calibri"/>
                <a:sym typeface="Calibri"/>
              </a:rPr>
              <a:t>instanciación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se realiza enviando un mensaje de creación a la clase.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6529" algn="l" rtl="0">
              <a:spcBef>
                <a:spcPts val="320"/>
              </a:spcBef>
              <a:spcAft>
                <a:spcPts val="0"/>
              </a:spcAft>
              <a:buSzPts val="1260"/>
              <a:buFont typeface="Calibri"/>
              <a:buChar char="•"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Reserva de espacio para el objeto.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6529" algn="l" rtl="0">
              <a:spcBef>
                <a:spcPts val="320"/>
              </a:spcBef>
              <a:spcAft>
                <a:spcPts val="0"/>
              </a:spcAft>
              <a:buSzPts val="1260"/>
              <a:buFont typeface="Calibri"/>
              <a:buChar char="•"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Ejecución el código inicializador o </a:t>
            </a:r>
            <a:r>
              <a:rPr lang="es-ES" sz="15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6530" algn="l" rtl="0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Devuelve la referencia al objeto.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6530" algn="l" rtl="0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Asociar la referencia a una variable (a través de ella podemos enviarle mensajes al objeto).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6943419" y="2210598"/>
            <a:ext cx="1976631" cy="2152977"/>
            <a:chOff x="5104010" y="1779662"/>
            <a:chExt cx="2448750" cy="3138450"/>
          </a:xfrm>
        </p:grpSpPr>
        <p:sp>
          <p:nvSpPr>
            <p:cNvPr id="409" name="Google Shape;409;p23"/>
            <p:cNvSpPr/>
            <p:nvPr/>
          </p:nvSpPr>
          <p:spPr>
            <a:xfrm>
              <a:off x="5104010" y="1779662"/>
              <a:ext cx="2448300" cy="504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lado1,lado2,lado3,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colorLinea,colorRelleno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calcularArea()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calcularPerimetro()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obtener valores de las v.i. */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establecer valores de las v.i. */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23"/>
          <p:cNvSpPr txBox="1"/>
          <p:nvPr/>
        </p:nvSpPr>
        <p:spPr>
          <a:xfrm>
            <a:off x="4521750" y="2378850"/>
            <a:ext cx="223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Triangulo (</a:t>
            </a:r>
            <a:r>
              <a:rPr lang="es-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10,10,10, "amarillo","violeta"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3"/>
          <p:cNvCxnSpPr/>
          <p:nvPr/>
        </p:nvCxnSpPr>
        <p:spPr>
          <a:xfrm>
            <a:off x="4705144" y="2957283"/>
            <a:ext cx="17826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414" name="Google Shape;414;p23"/>
          <p:cNvSpPr/>
          <p:nvPr/>
        </p:nvSpPr>
        <p:spPr>
          <a:xfrm>
            <a:off x="5536299" y="3736454"/>
            <a:ext cx="1151400" cy="1008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3"/>
          <p:cNvCxnSpPr/>
          <p:nvPr/>
        </p:nvCxnSpPr>
        <p:spPr>
          <a:xfrm rot="10800000">
            <a:off x="4739592" y="3306409"/>
            <a:ext cx="16368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416" name="Google Shape;416;p23"/>
          <p:cNvSpPr txBox="1"/>
          <p:nvPr/>
        </p:nvSpPr>
        <p:spPr>
          <a:xfrm>
            <a:off x="4964135" y="2956691"/>
            <a:ext cx="11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5380856" y="3735275"/>
            <a:ext cx="6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3"/>
          <p:cNvCxnSpPr/>
          <p:nvPr/>
        </p:nvCxnSpPr>
        <p:spPr>
          <a:xfrm rot="10800000" flipH="1">
            <a:off x="2195736" y="2584610"/>
            <a:ext cx="2376300" cy="340800"/>
          </a:xfrm>
          <a:prstGeom prst="curvedConnector3">
            <a:avLst>
              <a:gd name="adj1" fmla="val 84632"/>
            </a:avLst>
          </a:prstGeom>
          <a:noFill/>
          <a:ln w="2642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9" name="Google Shape;419;p23"/>
          <p:cNvSpPr txBox="1"/>
          <p:nvPr/>
        </p:nvSpPr>
        <p:spPr>
          <a:xfrm>
            <a:off x="4378075" y="1178400"/>
            <a:ext cx="264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Constructor: puede tomar valores pasados en el mensaje de creación. Inicializa el objeto (vi.s) con valores recibidos.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Programa orientado a objetos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4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429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Los programas se organizan como una </a:t>
            </a:r>
            <a:r>
              <a:rPr lang="es-ES" sz="1600" b="1">
                <a:latin typeface="Calibri"/>
                <a:ea typeface="Calibri"/>
                <a:cs typeface="Calibri"/>
                <a:sym typeface="Calibri"/>
              </a:rPr>
              <a:t>colección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i="1"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que cooperan entre sí enviándose mensajes.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152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Cada objeto es instancia de una </a:t>
            </a:r>
            <a:r>
              <a:rPr lang="es-ES" sz="1600" b="1" i="1"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15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Los objetos se crean a medida que se necesitan.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152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b="1">
                <a:latin typeface="Calibri"/>
                <a:ea typeface="Calibri"/>
                <a:cs typeface="Calibri"/>
                <a:sym typeface="Calibri"/>
              </a:rPr>
              <a:t>usuario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le envía un mensaje a un objeto, en caso de que un objeto conozca a otro puede enviarle un mensaje, así los mensajes fluyen por el sistema.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15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Cuando los objetos ya no son necesarios se borran de la memoria.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6519" algn="l" rtl="0">
              <a:spcBef>
                <a:spcPts val="1520"/>
              </a:spcBef>
              <a:spcAft>
                <a:spcPts val="0"/>
              </a:spcAft>
              <a:buSzPts val="136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6435040" y="1157531"/>
            <a:ext cx="1124724" cy="1008112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7884368" y="1739200"/>
            <a:ext cx="1124724" cy="1008112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7116980" y="3518838"/>
            <a:ext cx="1124724" cy="1008112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6023158" y="763869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1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(instancia de Clase A)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7467404" y="1301666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2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(instancia de Clase B)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7467404" y="3205054"/>
            <a:ext cx="165618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3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(instancia de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C)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24"/>
          <p:cNvCxnSpPr/>
          <p:nvPr/>
        </p:nvCxnSpPr>
        <p:spPr>
          <a:xfrm flipH="1">
            <a:off x="6435040" y="2018008"/>
            <a:ext cx="288032" cy="600747"/>
          </a:xfrm>
          <a:prstGeom prst="straightConnector1">
            <a:avLst/>
          </a:prstGeom>
          <a:noFill/>
          <a:ln w="264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35" name="Google Shape;435;p24"/>
          <p:cNvCxnSpPr>
            <a:stCxn id="428" idx="5"/>
            <a:endCxn id="429" idx="2"/>
          </p:cNvCxnSpPr>
          <p:nvPr/>
        </p:nvCxnSpPr>
        <p:spPr>
          <a:xfrm>
            <a:off x="7395052" y="2018008"/>
            <a:ext cx="489300" cy="225300"/>
          </a:xfrm>
          <a:prstGeom prst="straightConnector1">
            <a:avLst/>
          </a:prstGeom>
          <a:noFill/>
          <a:ln w="264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36" name="Google Shape;436;p24"/>
          <p:cNvCxnSpPr>
            <a:stCxn id="430" idx="7"/>
            <a:endCxn id="429" idx="4"/>
          </p:cNvCxnSpPr>
          <p:nvPr/>
        </p:nvCxnSpPr>
        <p:spPr>
          <a:xfrm rot="10800000" flipH="1">
            <a:off x="8076992" y="2747272"/>
            <a:ext cx="369600" cy="919200"/>
          </a:xfrm>
          <a:prstGeom prst="straightConnector1">
            <a:avLst/>
          </a:prstGeom>
          <a:noFill/>
          <a:ln w="264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437" name="Google Shape;437;p24" descr="C:\Users\Adrian\AppData\Local\Microsoft\Windows\INetCache\IE\E4HU0KP5\person-311134_960_72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3870" y="2692333"/>
            <a:ext cx="482340" cy="80204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/>
        </p:nvSpPr>
        <p:spPr>
          <a:xfrm>
            <a:off x="5886380" y="2112451"/>
            <a:ext cx="8366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mensaje1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6976706" y="2165643"/>
            <a:ext cx="8366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mensaje2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450546" y="2962549"/>
            <a:ext cx="83669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mensaje3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Desarrollo de SW Orientado a Objetos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072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Pasos: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Identificar los objetos a abstraer en nuestra aplicación.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 i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Identificar las características relevantes de los objetos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Identificar las acciones relevantes que realizan los objetos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Los objetos con características y comportamiento similar serán instancia de una misma </a:t>
            </a:r>
            <a:r>
              <a:rPr lang="es-ES" sz="2000" i="1"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“Lea las especificaciones del sistema que desea construir. 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Subraye los </a:t>
            </a:r>
            <a:r>
              <a:rPr lang="es-ES" sz="160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sustantivos</a:t>
            </a: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su objetivo es un programa orientado a objetos”. </a:t>
            </a:r>
            <a:r>
              <a:rPr lang="es-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Grady Booch </a:t>
            </a:r>
            <a:endParaRPr sz="1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Objetos en Java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07288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Java incluye bibliotecas de clases que permiten crear objetos de uso común.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Ej.  clase 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, clase 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Point2D.Double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, clase 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, colecciones, …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En general se crean enviando un mensaje de creación a la clase (new).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¿Qué es un string? Es un objeto!!!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String saludo = "hola";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Otra forma: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182879" algn="l" rtl="0">
              <a:spcBef>
                <a:spcPts val="280"/>
              </a:spcBef>
              <a:spcAft>
                <a:spcPts val="0"/>
              </a:spcAft>
              <a:buSzPts val="126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String saludo = </a:t>
            </a:r>
            <a:r>
              <a:rPr lang="es-ES" sz="1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s-E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"hola"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grpSp>
        <p:nvGrpSpPr>
          <p:cNvPr id="459" name="Google Shape;459;p26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460" name="Google Shape;460;p26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461" name="Google Shape;461;p26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6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</a:t>
                </a:r>
                <a:endParaRPr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6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6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6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6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sz="1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6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6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6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 sz="1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1" name="Google Shape;471;p26"/>
              <p:cNvCxnSpPr>
                <a:endCxn id="470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472" name="Google Shape;472;p26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26"/>
            <p:cNvCxnSpPr>
              <a:endCxn id="473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5" name="Google Shape;475;p26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7" name="Google Shape;477;p26"/>
            <p:cNvCxnSpPr>
              <a:endCxn id="476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8" name="Google Shape;478;p26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" name="Google Shape;480;p26"/>
            <p:cNvCxnSpPr>
              <a:endCxn id="479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81" name="Google Shape;481;p26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26"/>
            <p:cNvCxnSpPr>
              <a:endCxn id="482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84" name="Google Shape;484;p26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26"/>
          <p:cNvSpPr/>
          <p:nvPr/>
        </p:nvSpPr>
        <p:spPr>
          <a:xfrm>
            <a:off x="5184576" y="489691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https://docs.oracle.com/javase/7/docs/api/java/lang/String.html</a:t>
            </a: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>
            <a:off x="3048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Objetos en Java. </a:t>
            </a:r>
            <a:r>
              <a:rPr lang="es-ES" sz="2800" b="1">
                <a:latin typeface="Calibri"/>
                <a:ea typeface="Calibri"/>
                <a:cs typeface="Calibri"/>
                <a:sym typeface="Calibri"/>
              </a:rPr>
              <a:t>Instanciación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(creación de objeto)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7"/>
          <p:cNvSpPr txBox="1">
            <a:spLocks noGrp="1"/>
          </p:cNvSpPr>
          <p:nvPr>
            <p:ph type="body" idx="1"/>
          </p:nvPr>
        </p:nvSpPr>
        <p:spPr>
          <a:xfrm>
            <a:off x="323525" y="1352550"/>
            <a:ext cx="84009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Declarar variable para mantener la referencia: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NombreDeClase miVariable;                   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Enviar a la clase el mensaje de creación y guardar referencia: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miVariable= new NombreDeClase(valores para inicialización);      </a:t>
            </a:r>
            <a:endParaRPr sz="1400" b="1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Se puede unir los dos pasos anteriores: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           NombreDeClase miVariable= new NombreDeClase(…);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Secuencia de pasos en la instanciación (creación de objeto):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 i="1">
                <a:latin typeface="Calibri"/>
                <a:ea typeface="Calibri"/>
                <a:cs typeface="Calibri"/>
                <a:sym typeface="Calibri"/>
              </a:rPr>
              <a:t>Reserva de Memoria.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Las variables de instancia se inicializan a valores por defecto o explícito (si hubiese).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 i="1">
                <a:latin typeface="Calibri"/>
                <a:ea typeface="Calibri"/>
                <a:cs typeface="Calibri"/>
                <a:sym typeface="Calibri"/>
              </a:rPr>
              <a:t>Ejecución del Constructor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(código para inicializar variables de instancia con los valores que enviamos en el mensaje de creación).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 i="1">
                <a:latin typeface="Calibri"/>
                <a:ea typeface="Calibri"/>
                <a:cs typeface="Calibri"/>
                <a:sym typeface="Calibri"/>
              </a:rPr>
              <a:t>Asignación de la referencia a la variable.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94" name="Google Shape;494;p2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495" name="Google Shape;495;p27"/>
          <p:cNvSpPr txBox="1"/>
          <p:nvPr/>
        </p:nvSpPr>
        <p:spPr>
          <a:xfrm>
            <a:off x="6187873" y="1853666"/>
            <a:ext cx="22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String saludo;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27"/>
          <p:cNvSpPr txBox="1"/>
          <p:nvPr/>
        </p:nvSpPr>
        <p:spPr>
          <a:xfrm>
            <a:off x="5806872" y="2272230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saludo= new String("hola");</a:t>
            </a:r>
            <a:endParaRPr sz="10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6016352" y="1451760"/>
            <a:ext cx="244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sz="18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5324400" y="2672081"/>
            <a:ext cx="39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String saludo = new String ("hola");</a:t>
            </a:r>
            <a:endParaRPr sz="10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Objetos en Java. </a:t>
            </a:r>
            <a:r>
              <a:rPr lang="es-ES" sz="2800" b="1"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1377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Referencia a un objeto: ubicación en memoria del objeto. 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El valor null.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Ejemplo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018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058"/>
              <a:buFont typeface="Consolas"/>
              <a:buChar char="•"/>
            </a:pP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String saludo1 = </a:t>
            </a:r>
            <a:r>
              <a:rPr lang="es-ES" sz="1280" i="1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 String("hola");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Asignación: copia referencias.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String saludo2 = new String("hola");</a:t>
            </a:r>
            <a:endParaRPr sz="128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-18288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280">
                <a:latin typeface="Consolas"/>
                <a:ea typeface="Consolas"/>
                <a:cs typeface="Consolas"/>
                <a:sym typeface="Consolas"/>
              </a:rPr>
              <a:t>saludo1 = saludo2; </a:t>
            </a:r>
            <a:r>
              <a:rPr lang="es-ES" sz="148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Recolector de basura: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480">
                <a:latin typeface="Calibri"/>
                <a:ea typeface="Calibri"/>
                <a:cs typeface="Calibri"/>
                <a:sym typeface="Calibri"/>
              </a:rPr>
              <a:t>libera memoria de objetos no referenciados. </a:t>
            </a:r>
            <a:endParaRPr sz="148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Comparación de objetos con == y !=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480" i="1">
                <a:latin typeface="Calibri"/>
                <a:ea typeface="Calibri"/>
                <a:cs typeface="Calibri"/>
                <a:sym typeface="Calibri"/>
              </a:rPr>
              <a:t>Comparan referencias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480" i="1">
                <a:latin typeface="Calibri"/>
                <a:ea typeface="Calibri"/>
                <a:cs typeface="Calibri"/>
                <a:sym typeface="Calibri"/>
              </a:rPr>
              <a:t>System.out.println(saludo1==saludo2);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Comparación del contenido de objetos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Font typeface="Calibri"/>
              <a:buChar char="•"/>
            </a:pPr>
            <a:r>
              <a:rPr lang="es-ES" sz="1480" i="1">
                <a:latin typeface="Calibri"/>
                <a:ea typeface="Calibri"/>
                <a:cs typeface="Calibri"/>
                <a:sym typeface="Calibri"/>
              </a:rPr>
              <a:t>Enviar mensaje </a:t>
            </a:r>
            <a:r>
              <a:rPr lang="es-ES" sz="1480" i="1" u="sng">
                <a:latin typeface="Calibri"/>
                <a:ea typeface="Calibri"/>
                <a:cs typeface="Calibri"/>
                <a:sym typeface="Calibri"/>
              </a:rPr>
              <a:t>equals</a:t>
            </a:r>
            <a:r>
              <a:rPr lang="es-ES" sz="1480" i="1">
                <a:latin typeface="Calibri"/>
                <a:ea typeface="Calibri"/>
                <a:cs typeface="Calibri"/>
                <a:sym typeface="Calibri"/>
              </a:rPr>
              <a:t> al objeto, pasando como </a:t>
            </a:r>
            <a:br>
              <a:rPr lang="es-ES" sz="1480" i="1">
                <a:latin typeface="Calibri"/>
                <a:ea typeface="Calibri"/>
                <a:cs typeface="Calibri"/>
                <a:sym typeface="Calibri"/>
              </a:rPr>
            </a:br>
            <a:r>
              <a:rPr lang="es-ES" sz="1480" i="1">
                <a:latin typeface="Calibri"/>
                <a:ea typeface="Calibri"/>
                <a:cs typeface="Calibri"/>
                <a:sym typeface="Calibri"/>
              </a:rPr>
              <a:t>argumento el objeto a comparar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4320" lvl="1" indent="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None/>
            </a:pPr>
            <a:endParaRPr sz="148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None/>
            </a:pPr>
            <a:endParaRPr sz="18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07" name="Google Shape;507;p2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950283" y="3441018"/>
            <a:ext cx="3014205" cy="1723019"/>
            <a:chOff x="5792167" y="3067573"/>
            <a:chExt cx="2984361" cy="2075927"/>
          </a:xfrm>
        </p:grpSpPr>
        <p:grpSp>
          <p:nvGrpSpPr>
            <p:cNvPr id="509" name="Google Shape;509;p28"/>
            <p:cNvGrpSpPr/>
            <p:nvPr/>
          </p:nvGrpSpPr>
          <p:grpSpPr>
            <a:xfrm>
              <a:off x="5796127" y="3067573"/>
              <a:ext cx="2980402" cy="2075927"/>
              <a:chOff x="5652111" y="1059582"/>
              <a:chExt cx="2980402" cy="2075927"/>
            </a:xfrm>
          </p:grpSpPr>
          <p:sp>
            <p:nvSpPr>
              <p:cNvPr id="510" name="Google Shape;510;p28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8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8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8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8"/>
              <p:cNvSpPr txBox="1"/>
              <p:nvPr/>
            </p:nvSpPr>
            <p:spPr>
              <a:xfrm>
                <a:off x="7250448" y="1244250"/>
                <a:ext cx="1382065" cy="482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sz="1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8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8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/>
              </a:p>
            </p:txBody>
          </p:sp>
          <p:sp>
            <p:nvSpPr>
              <p:cNvPr id="517" name="Google Shape;517;p28"/>
              <p:cNvSpPr txBox="1"/>
              <p:nvPr/>
            </p:nvSpPr>
            <p:spPr>
              <a:xfrm>
                <a:off x="6384168" y="1313315"/>
                <a:ext cx="1257414" cy="305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 sz="10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9" name="Google Shape;519;p28"/>
              <p:cNvCxnSpPr>
                <a:endCxn id="518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520" name="Google Shape;520;p28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2" name="Google Shape;522;p28"/>
            <p:cNvCxnSpPr>
              <a:endCxn id="521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23" name="Google Shape;523;p28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28"/>
            <p:cNvCxnSpPr>
              <a:endCxn id="524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26" name="Google Shape;526;p28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28"/>
            <p:cNvCxnSpPr>
              <a:endCxn id="527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29" name="Google Shape;529;p28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1" name="Google Shape;531;p28"/>
            <p:cNvCxnSpPr>
              <a:endCxn id="530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32" name="Google Shape;532;p28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28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saludo2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28"/>
          <p:cNvGrpSpPr/>
          <p:nvPr/>
        </p:nvGrpSpPr>
        <p:grpSpPr>
          <a:xfrm>
            <a:off x="5528736" y="1615647"/>
            <a:ext cx="868985" cy="416345"/>
            <a:chOff x="5528736" y="1615647"/>
            <a:chExt cx="868985" cy="416345"/>
          </a:xfrm>
        </p:grpSpPr>
        <p:cxnSp>
          <p:nvCxnSpPr>
            <p:cNvPr id="537" name="Google Shape;537;p28"/>
            <p:cNvCxnSpPr/>
            <p:nvPr/>
          </p:nvCxnSpPr>
          <p:spPr>
            <a:xfrm rot="10800000" flipH="1">
              <a:off x="5528736" y="1615647"/>
              <a:ext cx="843696" cy="416345"/>
            </a:xfrm>
            <a:prstGeom prst="straightConnector1">
              <a:avLst/>
            </a:prstGeom>
            <a:noFill/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8" name="Google Shape;538;p28"/>
            <p:cNvCxnSpPr/>
            <p:nvPr/>
          </p:nvCxnSpPr>
          <p:spPr>
            <a:xfrm>
              <a:off x="5528736" y="1615647"/>
              <a:ext cx="868985" cy="416345"/>
            </a:xfrm>
            <a:prstGeom prst="straightConnector1">
              <a:avLst/>
            </a:prstGeom>
            <a:noFill/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9" name="Google Shape;539;p28"/>
          <p:cNvGrpSpPr/>
          <p:nvPr/>
        </p:nvGrpSpPr>
        <p:grpSpPr>
          <a:xfrm>
            <a:off x="5868135" y="1491630"/>
            <a:ext cx="3102840" cy="1906347"/>
            <a:chOff x="5792167" y="3067573"/>
            <a:chExt cx="2936932" cy="2075927"/>
          </a:xfrm>
        </p:grpSpPr>
        <p:grpSp>
          <p:nvGrpSpPr>
            <p:cNvPr id="540" name="Google Shape;540;p28"/>
            <p:cNvGrpSpPr/>
            <p:nvPr/>
          </p:nvGrpSpPr>
          <p:grpSpPr>
            <a:xfrm>
              <a:off x="5796127" y="3067573"/>
              <a:ext cx="2932972" cy="2075927"/>
              <a:chOff x="5652111" y="1059582"/>
              <a:chExt cx="2932972" cy="2075927"/>
            </a:xfrm>
          </p:grpSpPr>
          <p:sp>
            <p:nvSpPr>
              <p:cNvPr id="541" name="Google Shape;541;p28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8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8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8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8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sz="1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8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8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8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0" name="Google Shape;550;p28"/>
              <p:cNvCxnSpPr>
                <a:endCxn id="549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551" name="Google Shape;551;p28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" name="Google Shape;553;p28"/>
            <p:cNvCxnSpPr>
              <a:endCxn id="552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54" name="Google Shape;554;p28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Google Shape;556;p28"/>
            <p:cNvCxnSpPr>
              <a:endCxn id="555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57" name="Google Shape;557;p28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9" name="Google Shape;559;p28"/>
            <p:cNvCxnSpPr>
              <a:endCxn id="558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60" name="Google Shape;560;p28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2" name="Google Shape;562;p28"/>
            <p:cNvCxnSpPr>
              <a:endCxn id="561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63" name="Google Shape;563;p28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8"/>
          <p:cNvSpPr/>
          <p:nvPr/>
        </p:nvSpPr>
        <p:spPr>
          <a:xfrm>
            <a:off x="4835693" y="3687008"/>
            <a:ext cx="1008112" cy="406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28"/>
          <p:cNvCxnSpPr/>
          <p:nvPr/>
        </p:nvCxnSpPr>
        <p:spPr>
          <a:xfrm rot="-10543741" flipH="1">
            <a:off x="4323069" y="4765380"/>
            <a:ext cx="2074561" cy="2190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66" name="Google Shape;566;p28"/>
          <p:cNvSpPr txBox="1"/>
          <p:nvPr/>
        </p:nvSpPr>
        <p:spPr>
          <a:xfrm>
            <a:off x="3705800" y="4585325"/>
            <a:ext cx="235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C00000"/>
                </a:solidFill>
              </a:rPr>
              <a:t>saludo2.</a:t>
            </a:r>
            <a:r>
              <a:rPr lang="es-ES" sz="12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equals(saludo1)</a:t>
            </a:r>
            <a:endParaRPr sz="1200" b="1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3962668" y="3692944"/>
            <a:ext cx="62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5244029" y="4869758"/>
            <a:ext cx="72828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4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Envío de mensaje al objeto</a:t>
            </a:r>
            <a:endParaRPr sz="2800"/>
          </a:p>
        </p:txBody>
      </p:sp>
      <p:sp>
        <p:nvSpPr>
          <p:cNvPr id="575" name="Google Shape;575;p29"/>
          <p:cNvSpPr txBox="1">
            <a:spLocks noGrp="1"/>
          </p:cNvSpPr>
          <p:nvPr>
            <p:ph type="body" idx="1"/>
          </p:nvPr>
        </p:nvSpPr>
        <p:spPr>
          <a:xfrm>
            <a:off x="457200" y="1146398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Sintaxis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	  objeto.nombreMétodo(…);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90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sp>
        <p:nvSpPr>
          <p:cNvPr id="576" name="Google Shape;576;p2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547440" y="2872358"/>
            <a:ext cx="77607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Demo01EnvioMensaje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public static void main(String[] args)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saludo1 = </a:t>
            </a:r>
            <a:r>
              <a:rPr lang="es-ES" sz="130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String("hola");</a:t>
            </a:r>
            <a:endParaRPr sz="13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System.out.println(saludo1.length());     </a:t>
            </a:r>
            <a:r>
              <a:rPr lang="es-ES" sz="13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//Imprime 4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System.out.println(saludo1.charAt(0));    </a:t>
            </a:r>
            <a:r>
              <a:rPr lang="es-ES" sz="13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//Imprime h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System.out.println(saludo1.toUpperCase().equals("HOLA"));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9" name="Google Shape;579;p29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0" name="Google Shape;580;p29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Objeto receptor </a:t>
            </a:r>
            <a:endParaRPr>
              <a:solidFill>
                <a:srgbClr val="1C458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del mensaje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29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2" name="Google Shape;582;p29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Nombre del mensaje 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29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4" name="Google Shape;584;p29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Puede devolver resultado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5" name="Google Shape;585;p29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6" name="Google Shape;586;p29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Argumentos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9"/>
          <p:cNvSpPr/>
          <p:nvPr/>
        </p:nvSpPr>
        <p:spPr>
          <a:xfrm rot="5400000">
            <a:off x="3919199" y="3228300"/>
            <a:ext cx="227400" cy="1907400"/>
          </a:xfrm>
          <a:prstGeom prst="rightBrace">
            <a:avLst>
              <a:gd name="adj1" fmla="val 52220"/>
              <a:gd name="adj2" fmla="val 4465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9"/>
          <p:cNvSpPr txBox="1"/>
          <p:nvPr/>
        </p:nvSpPr>
        <p:spPr>
          <a:xfrm>
            <a:off x="3026320" y="4222210"/>
            <a:ext cx="299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900"/>
              <a:buFont typeface="Arial"/>
              <a:buAutoNum type="arabicParenR"/>
            </a:pPr>
            <a:r>
              <a:rPr lang="es-ES" sz="9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Envío de </a:t>
            </a:r>
            <a:r>
              <a:rPr lang="es-ES" sz="9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s-ES" sz="9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toUpperCase</a:t>
            </a:r>
            <a:r>
              <a:rPr lang="es-ES" sz="9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 saludo1</a:t>
            </a:r>
            <a:endParaRPr dirty="0">
              <a:solidFill>
                <a:srgbClr val="1C458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     Devuelve un </a:t>
            </a:r>
            <a:r>
              <a:rPr lang="es-ES" sz="9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objecto</a:t>
            </a:r>
            <a:r>
              <a:rPr lang="es-ES" sz="9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900" i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9"/>
          <p:cNvSpPr/>
          <p:nvPr/>
        </p:nvSpPr>
        <p:spPr>
          <a:xfrm rot="5400000">
            <a:off x="4816789" y="2767275"/>
            <a:ext cx="181200" cy="3670200"/>
          </a:xfrm>
          <a:prstGeom prst="rightBrace">
            <a:avLst>
              <a:gd name="adj1" fmla="val 52269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 txBox="1"/>
          <p:nvPr/>
        </p:nvSpPr>
        <p:spPr>
          <a:xfrm>
            <a:off x="3154974" y="4646528"/>
            <a:ext cx="335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2) Envio msg equals al objeto retornado por saludo1.toUppercase()</a:t>
            </a:r>
            <a:endParaRPr>
              <a:solidFill>
                <a:srgbClr val="1C4587"/>
              </a:solidFill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592" name="Google Shape;592;p29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593" name="Google Shape;593;p29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9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saludo1</a:t>
                </a:r>
                <a:endParaRPr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9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9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9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9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sz="1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9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9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9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Comportamiento</a:t>
                </a:r>
                <a:endParaRPr sz="1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3" name="Google Shape;603;p29"/>
              <p:cNvCxnSpPr>
                <a:endCxn id="602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604" name="Google Shape;604;p29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9"/>
            <p:cNvCxnSpPr>
              <a:endCxn id="605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07" name="Google Shape;607;p29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9"/>
            <p:cNvCxnSpPr>
              <a:endCxn id="608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10" name="Google Shape;610;p29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29"/>
            <p:cNvCxnSpPr>
              <a:endCxn id="611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13" name="Google Shape;613;p29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5" name="Google Shape;615;p29"/>
            <p:cNvCxnSpPr>
              <a:endCxn id="614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16" name="Google Shape;616;p29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29"/>
          <p:cNvSpPr/>
          <p:nvPr/>
        </p:nvSpPr>
        <p:spPr>
          <a:xfrm>
            <a:off x="5220785" y="873755"/>
            <a:ext cx="37461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https://docs.oracle.com/javase/7/docs/api/java/lang/String.html</a:t>
            </a: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6726737" y="4020294"/>
            <a:ext cx="145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//Imprime true</a:t>
            </a:r>
            <a:endParaRPr sz="16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6746747" y="3372163"/>
            <a:ext cx="1857600" cy="646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Regla de precedencia: los mensajes se ejecutan de izq a der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" name="Google Shape;620;p29"/>
          <p:cNvCxnSpPr>
            <a:stCxn id="619" idx="1"/>
          </p:cNvCxnSpPr>
          <p:nvPr/>
        </p:nvCxnSpPr>
        <p:spPr>
          <a:xfrm flipH="1">
            <a:off x="6244247" y="3695263"/>
            <a:ext cx="502500" cy="32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Paradigmas de programación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117125" y="1470346"/>
            <a:ext cx="1856987" cy="3344846"/>
            <a:chOff x="1090806" y="278"/>
            <a:chExt cx="1856987" cy="3667594"/>
          </a:xfrm>
        </p:grpSpPr>
        <p:sp>
          <p:nvSpPr>
            <p:cNvPr id="106" name="Google Shape;106;p14"/>
            <p:cNvSpPr/>
            <p:nvPr/>
          </p:nvSpPr>
          <p:spPr>
            <a:xfrm>
              <a:off x="1090806" y="278"/>
              <a:ext cx="1747022" cy="64493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64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109695" y="19167"/>
              <a:ext cx="1709244" cy="607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Paradigma de programación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265508" y="645208"/>
              <a:ext cx="174702" cy="3627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440210" y="766115"/>
              <a:ext cx="1426341" cy="483626"/>
            </a:xfrm>
            <a:prstGeom prst="roundRect">
              <a:avLst>
                <a:gd name="adj" fmla="val 10000"/>
              </a:avLst>
            </a:prstGeom>
            <a:solidFill>
              <a:srgbClr val="C6D1DD">
                <a:alpha val="89803"/>
              </a:srgbClr>
            </a:solidFill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454375" y="780280"/>
              <a:ext cx="1398011" cy="455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Imperativo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265508" y="645208"/>
              <a:ext cx="174702" cy="9672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1440210" y="1370648"/>
              <a:ext cx="1507583" cy="483626"/>
            </a:xfrm>
            <a:prstGeom prst="roundRect">
              <a:avLst>
                <a:gd name="adj" fmla="val 10000"/>
              </a:avLst>
            </a:prstGeom>
            <a:solidFill>
              <a:srgbClr val="6F95D2">
                <a:alpha val="89803"/>
              </a:srgbClr>
            </a:solidFill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454375" y="1384813"/>
              <a:ext cx="1479253" cy="455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Orientado a Objetos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265508" y="645208"/>
              <a:ext cx="174702" cy="15717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1440210" y="1975181"/>
              <a:ext cx="1499048" cy="48362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1454375" y="1989346"/>
              <a:ext cx="1470718" cy="455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Funcional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265508" y="645208"/>
              <a:ext cx="174702" cy="21763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1440210" y="2579714"/>
              <a:ext cx="1473775" cy="48362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1454375" y="2593879"/>
              <a:ext cx="1445445" cy="455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Lógica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265508" y="645208"/>
              <a:ext cx="174702" cy="27808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1440210" y="3184246"/>
              <a:ext cx="1488748" cy="48362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454375" y="3198411"/>
              <a:ext cx="1460418" cy="455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36825" rIns="55225" bIns="36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4"/>
          <p:cNvSpPr txBox="1">
            <a:spLocks noGrp="1"/>
          </p:cNvSpPr>
          <p:nvPr>
            <p:ph type="body" idx="2"/>
          </p:nvPr>
        </p:nvSpPr>
        <p:spPr>
          <a:xfrm>
            <a:off x="3491880" y="1255014"/>
            <a:ext cx="5400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Indica la manera de estructurar y organizar las tareas de nuestro programa.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Los lenguajes de programación suelen ser multiparadigma.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Hasta ahora: Imperativo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Este curso: POO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Paradigmas de programación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4294967295"/>
          </p:nvPr>
        </p:nvSpPr>
        <p:spPr>
          <a:xfrm>
            <a:off x="4868305" y="1129714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latin typeface="Roboto Condensed"/>
                <a:ea typeface="Roboto Condensed"/>
                <a:cs typeface="Roboto Condensed"/>
                <a:sym typeface="Roboto Condensed"/>
              </a:rPr>
              <a:t>Desarrollo Orientado a Objetos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35" name="Google Shape;135;p15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/>
          <p:nvPr/>
        </p:nvSpPr>
        <p:spPr>
          <a:xfrm>
            <a:off x="307975" y="5954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/>
          <p:nvPr/>
        </p:nvSpPr>
        <p:spPr>
          <a:xfrm>
            <a:off x="460375" y="120254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543476" y="1825275"/>
            <a:ext cx="1876800" cy="486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Problema: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Área y Per. de un Triángulo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89447" y="2632602"/>
            <a:ext cx="1032000" cy="486000"/>
          </a:xfrm>
          <a:prstGeom prst="flowChartAlternateProcess">
            <a:avLst/>
          </a:prstGeom>
          <a:solidFill>
            <a:srgbClr val="A4C2F4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Leer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Triángulo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416693" y="2624489"/>
            <a:ext cx="1032000" cy="486000"/>
          </a:xfrm>
          <a:prstGeom prst="flowChartAlternateProcess">
            <a:avLst/>
          </a:prstGeom>
          <a:solidFill>
            <a:srgbClr val="A4C2F4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Calcular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Área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584104" y="2626289"/>
            <a:ext cx="1032000" cy="486000"/>
          </a:xfrm>
          <a:prstGeom prst="flowChartAlternateProcess">
            <a:avLst/>
          </a:prstGeom>
          <a:solidFill>
            <a:srgbClr val="A4C2F4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Calcular 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Per.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725010" y="2615403"/>
            <a:ext cx="1032000" cy="486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Mostrar datos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3" name="Google Shape;143;p15"/>
          <p:cNvCxnSpPr>
            <a:stCxn id="138" idx="2"/>
          </p:cNvCxnSpPr>
          <p:nvPr/>
        </p:nvCxnSpPr>
        <p:spPr>
          <a:xfrm>
            <a:off x="2481876" y="2311275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793554" y="2460594"/>
            <a:ext cx="3455100" cy="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15"/>
          <p:cNvCxnSpPr>
            <a:endCxn id="139" idx="0"/>
          </p:cNvCxnSpPr>
          <p:nvPr/>
        </p:nvCxnSpPr>
        <p:spPr>
          <a:xfrm>
            <a:off x="805447" y="2453502"/>
            <a:ext cx="0" cy="1791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1932715" y="247335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3144416" y="2464271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4256237" y="2453385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841375" y="3110543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384177" y="3278426"/>
            <a:ext cx="3114600" cy="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382863" y="3268720"/>
            <a:ext cx="0" cy="1791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1326231" y="32834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15"/>
          <p:cNvSpPr/>
          <p:nvPr/>
        </p:nvSpPr>
        <p:spPr>
          <a:xfrm>
            <a:off x="228603" y="3458721"/>
            <a:ext cx="647700" cy="486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Lado1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984176" y="3459326"/>
            <a:ext cx="644400" cy="486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Lado2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5" name="Google Shape;155;p15"/>
          <p:cNvCxnSpPr/>
          <p:nvPr/>
        </p:nvCxnSpPr>
        <p:spPr>
          <a:xfrm>
            <a:off x="2058712" y="32834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5"/>
          <p:cNvSpPr/>
          <p:nvPr/>
        </p:nvSpPr>
        <p:spPr>
          <a:xfrm>
            <a:off x="1731171" y="3459326"/>
            <a:ext cx="621300" cy="486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Lado3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109876" y="2242003"/>
            <a:ext cx="464700" cy="38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5" descr="C:\Users\vsanz\AppData\Local\Microsoft\Windows\Temporary Internet Files\Content.IE5\F28CWJ7I\ajedrez-carta-al-director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11171">
            <a:off x="5495362" y="2700500"/>
            <a:ext cx="1743900" cy="1262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 rot="2227580">
            <a:off x="5846658" y="3069736"/>
            <a:ext cx="938409" cy="419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calcular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Perímetro()</a:t>
            </a:r>
            <a:endParaRPr sz="1100" b="1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5"/>
          <p:cNvGrpSpPr/>
          <p:nvPr/>
        </p:nvGrpSpPr>
        <p:grpSpPr>
          <a:xfrm>
            <a:off x="6578511" y="1567261"/>
            <a:ext cx="2589740" cy="1706567"/>
            <a:chOff x="6012160" y="3727571"/>
            <a:chExt cx="2589740" cy="2275423"/>
          </a:xfrm>
        </p:grpSpPr>
        <p:sp>
          <p:nvSpPr>
            <p:cNvPr id="161" name="Google Shape;161;p15"/>
            <p:cNvSpPr/>
            <p:nvPr/>
          </p:nvSpPr>
          <p:spPr>
            <a:xfrm>
              <a:off x="6012160" y="4037372"/>
              <a:ext cx="2035640" cy="1965622"/>
            </a:xfrm>
            <a:prstGeom prst="ellipse">
              <a:avLst/>
            </a:prstGeom>
            <a:noFill/>
            <a:ln w="9525" cap="flat" cmpd="sng">
              <a:solidFill>
                <a:srgbClr val="46568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257572" y="3727571"/>
              <a:ext cx="1344328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rgbClr val="234271"/>
                  </a:solidFill>
                  <a:latin typeface="Calibri"/>
                  <a:ea typeface="Calibri"/>
                  <a:cs typeface="Calibri"/>
                  <a:sym typeface="Calibri"/>
                </a:rPr>
                <a:t>Objeto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rgbClr val="234271"/>
                  </a:solidFill>
                  <a:latin typeface="Calibri"/>
                  <a:ea typeface="Calibri"/>
                  <a:cs typeface="Calibri"/>
                  <a:sym typeface="Calibri"/>
                </a:rPr>
                <a:t>Triángulo</a:t>
              </a:r>
              <a:endParaRPr sz="1200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347524" y="4327788"/>
              <a:ext cx="1424100" cy="517200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Lado1,</a:t>
              </a:r>
              <a:endParaRPr sz="1300"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Lado2, Lado3 …</a:t>
              </a:r>
              <a:endParaRPr sz="130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269042" y="4909310"/>
              <a:ext cx="1502460" cy="694782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calcularPerimetro</a:t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calcularSuperficie</a:t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….</a:t>
              </a:r>
              <a:endPara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165" name="Google Shape;165;p15"/>
          <p:cNvCxnSpPr/>
          <p:nvPr/>
        </p:nvCxnSpPr>
        <p:spPr>
          <a:xfrm>
            <a:off x="2766391" y="32834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5"/>
          <p:cNvSpPr/>
          <p:nvPr/>
        </p:nvSpPr>
        <p:spPr>
          <a:xfrm>
            <a:off x="2424336" y="3459326"/>
            <a:ext cx="675900" cy="486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relleno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7" name="Google Shape;167;p15"/>
          <p:cNvCxnSpPr/>
          <p:nvPr/>
        </p:nvCxnSpPr>
        <p:spPr>
          <a:xfrm>
            <a:off x="3498872" y="32834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5"/>
          <p:cNvSpPr/>
          <p:nvPr/>
        </p:nvSpPr>
        <p:spPr>
          <a:xfrm>
            <a:off x="3171331" y="3459326"/>
            <a:ext cx="621300" cy="486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1F49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Línea</a:t>
            </a:r>
            <a:endParaRPr sz="1100">
              <a:solidFill>
                <a:srgbClr val="1F49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2388611" y="4334449"/>
            <a:ext cx="4366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s-ES" sz="1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paradigma utilizar?</a:t>
            </a:r>
            <a:endParaRPr sz="1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5261378" y="1944777"/>
            <a:ext cx="825300" cy="686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lang="es-ES" sz="2800" b="1"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Objeto: </a:t>
            </a:r>
            <a:r>
              <a:rPr lang="es-ES" sz="1800" b="1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abstracción</a:t>
            </a:r>
            <a:r>
              <a:rPr lang="es-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de un objeto del mundo real, definiendo qué lo caracteriza (estado interno) y qué acciones sabe realizar (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¿Qué cosas son objetos? </a:t>
            </a:r>
            <a:r>
              <a:rPr lang="es-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sz="18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Todo es un objeto”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600" y="3045603"/>
            <a:ext cx="919574" cy="62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2435584" y="2355726"/>
            <a:ext cx="12003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Elementos de interfaces gráficas</a:t>
            </a:r>
            <a:endParaRPr sz="1200" b="1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4043584" y="2365406"/>
            <a:ext cx="12003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Estructuras de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5589296" y="2397276"/>
            <a:ext cx="1200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Seres vivos</a:t>
            </a:r>
            <a:endParaRPr sz="1200" b="1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829000" y="2385233"/>
            <a:ext cx="12003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Objetos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Físicos</a:t>
            </a:r>
            <a:endParaRPr sz="1200" b="1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6" descr="C:\Users\vsanz\AppData\Local\Microsoft\Windows\Temporary Internet Files\Content.IE5\H5SAZM1C\elautoperfecto.net_-_Bravado_Banshee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924" y="2800731"/>
            <a:ext cx="1125596" cy="64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 descr="C:\Users\vsanz\AppData\Local\Microsoft\Windows\Temporary Internet Files\Content.IE5\EMYVPFQ1\img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436" y="3372716"/>
            <a:ext cx="1115776" cy="1004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 descr="C:\Users\vsanz\AppData\Local\Microsoft\Windows\Temporary Internet Files\Content.IE5\H5SAZM1C\dibujo[1]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566" y="4261728"/>
            <a:ext cx="792312" cy="67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9600" y="3827038"/>
            <a:ext cx="89535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31975" y="4138574"/>
            <a:ext cx="990600" cy="72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73865" y="2977192"/>
            <a:ext cx="939751" cy="62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08724" y="3767137"/>
            <a:ext cx="1070031" cy="62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 descr="C:\Users\vsanz\AppData\Local\Microsoft\Windows\Temporary Internet Files\Content.IE5\GTAS9W3O\jackieChan[1]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28236" y="3488096"/>
            <a:ext cx="614492" cy="60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 descr="C:\Users\vsanz\AppData\Local\Microsoft\Windows\Temporary Internet Files\Content.IE5\H5SAZM1C\consejos-salud-bucal-bulldog-frances-2[1]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89297" y="2878869"/>
            <a:ext cx="1167259" cy="5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7044096" y="2409373"/>
            <a:ext cx="1200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3427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sz="1200" b="1">
              <a:solidFill>
                <a:srgbClr val="23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6" descr="C:\Users\vsanz\AppData\Local\Microsoft\Windows\Temporary Internet Files\Content.IE5\GTAS9W3O\pal[1]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60120" y="2739964"/>
            <a:ext cx="984288" cy="70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 descr="C:\Users\vsanz\AppData\Local\Microsoft\Windows\Temporary Internet Files\Content.IE5\EMYVPFQ1\dentista-con-paciente-profesiones-dentistas-pintado-por-mian-9803560[1]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60120" y="3516696"/>
            <a:ext cx="940042" cy="66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 descr="C:\Users\vsanz\AppData\Local\Microsoft\Windows\Temporary Internet Files\Content.IE5\EMYVPFQ1\A_Man_Yelling_At_His_Employee_Royalty_Free_Clipart_Picture_090315-231540-823009[1]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450800" y="4161975"/>
            <a:ext cx="864684" cy="82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lang="es-ES" sz="2800" b="1"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Font typeface="Calibri"/>
              <a:buChar char="•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Ejemplos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pic>
        <p:nvPicPr>
          <p:cNvPr id="206" name="Google Shape;206;p17" descr="http://animalesmascotas.com/wp-content/uploads/2009/03/tipos-de-bulldogs-frances-ingls-y-americano-bulldog-ingles-e138936359547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28" y="1678402"/>
            <a:ext cx="1490328" cy="99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701812" y="2931791"/>
            <a:ext cx="1922462" cy="17475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Raza</a:t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 en años</a:t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pelaje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Comportamiento:</a:t>
            </a: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ladrar / gruñir / aullar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(entre otras)</a:t>
            </a:r>
            <a:endParaRPr sz="1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0" y="2268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0" y="303859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7" descr="C:\Users\vsanz\AppData\Local\Microsoft\Windows\Temporary Internet Files\Content.IE5\H5SAZM1C\elautoperfecto.net_-_Bravado_Banshee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0035" y="1568302"/>
            <a:ext cx="1895897" cy="109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 txBox="1"/>
          <p:nvPr/>
        </p:nvSpPr>
        <p:spPr>
          <a:xfrm>
            <a:off x="3657650" y="2931790"/>
            <a:ext cx="2282502" cy="18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 :</a:t>
            </a: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arrancar / frenar / acelerar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(entre otras)</a:t>
            </a:r>
            <a:endParaRPr sz="1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6563096" y="2779391"/>
            <a:ext cx="2113500" cy="218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de línea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de relleno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 :</a:t>
            </a: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área /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perímetro 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(entre otras)</a:t>
            </a:r>
            <a:endParaRPr sz="1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755810" y="1746934"/>
            <a:ext cx="1152000" cy="8583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77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lang="es-ES" sz="2800" b="1"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body" idx="1"/>
          </p:nvPr>
        </p:nvSpPr>
        <p:spPr>
          <a:xfrm>
            <a:off x="304799" y="1255014"/>
            <a:ext cx="4293900" cy="3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5"/>
              <a:buFont typeface="Calibri"/>
              <a:buChar char="•"/>
            </a:pPr>
            <a:r>
              <a:rPr lang="es-ES" sz="1700" i="1">
                <a:latin typeface="Calibri"/>
                <a:ea typeface="Calibri"/>
                <a:cs typeface="Calibri"/>
                <a:sym typeface="Calibri"/>
              </a:rPr>
              <a:t>Objeto: </a:t>
            </a: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entidad que combina en una unidad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1122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lang="es-ES" sz="1530" i="1">
                <a:latin typeface="Calibri"/>
                <a:ea typeface="Calibri"/>
                <a:cs typeface="Calibri"/>
                <a:sym typeface="Calibri"/>
              </a:rPr>
              <a:t>Estado interno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sz="153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compuesto por datos/atributos que caracterizan al objeto y relaciones con otros objetos con los cuales colabora. Se implementan a través de </a:t>
            </a:r>
            <a:r>
              <a:rPr lang="es-ES" sz="1530" b="1">
                <a:latin typeface="Calibri"/>
                <a:ea typeface="Calibri"/>
                <a:cs typeface="Calibri"/>
                <a:sym typeface="Calibri"/>
              </a:rPr>
              <a:t>variables de instancia.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 b="1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lang="es-ES" sz="1530" i="1">
                <a:latin typeface="Calibri"/>
                <a:ea typeface="Calibri"/>
                <a:cs typeface="Calibri"/>
                <a:sym typeface="Calibri"/>
              </a:rPr>
              <a:t>Comportamiento: 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acciones o servicios a los que sabe responder el objeto. Se implementan a través de </a:t>
            </a:r>
            <a:r>
              <a:rPr lang="es-ES" sz="1530" b="1">
                <a:latin typeface="Calibri"/>
                <a:ea typeface="Calibri"/>
                <a:cs typeface="Calibri"/>
                <a:sym typeface="Calibri"/>
              </a:rPr>
              <a:t>métodos de instancia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que operan sobre el estado interno. Los servicios que ofrece al exterior constituyen la </a:t>
            </a:r>
            <a:r>
              <a:rPr lang="es-ES" sz="1530" b="1" i="1">
                <a:latin typeface="Calibri"/>
                <a:ea typeface="Calibri"/>
                <a:cs typeface="Calibri"/>
                <a:sym typeface="Calibri"/>
              </a:rPr>
              <a:t>interfaz</a:t>
            </a:r>
            <a:r>
              <a:rPr lang="es-ES" sz="1530" i="1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3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1122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8"/>
          <p:cNvGrpSpPr/>
          <p:nvPr/>
        </p:nvGrpSpPr>
        <p:grpSpPr>
          <a:xfrm>
            <a:off x="4644008" y="1347614"/>
            <a:ext cx="3816424" cy="2450172"/>
            <a:chOff x="4716016" y="1719263"/>
            <a:chExt cx="3816424" cy="2722413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4716016" y="1719263"/>
              <a:ext cx="3816424" cy="2722413"/>
              <a:chOff x="2817" y="11840"/>
              <a:chExt cx="5719" cy="2810"/>
            </a:xfrm>
          </p:grpSpPr>
          <p:grpSp>
            <p:nvGrpSpPr>
              <p:cNvPr id="228" name="Google Shape;228;p18"/>
              <p:cNvGrpSpPr/>
              <p:nvPr/>
            </p:nvGrpSpPr>
            <p:grpSpPr>
              <a:xfrm>
                <a:off x="4101" y="11840"/>
                <a:ext cx="4435" cy="2810"/>
                <a:chOff x="4101" y="10065"/>
                <a:chExt cx="3919" cy="3619"/>
              </a:xfrm>
            </p:grpSpPr>
            <p:grpSp>
              <p:nvGrpSpPr>
                <p:cNvPr id="229" name="Google Shape;229;p18"/>
                <p:cNvGrpSpPr/>
                <p:nvPr/>
              </p:nvGrpSpPr>
              <p:grpSpPr>
                <a:xfrm>
                  <a:off x="4101" y="10318"/>
                  <a:ext cx="3815" cy="3366"/>
                  <a:chOff x="6243" y="10230"/>
                  <a:chExt cx="3815" cy="3366"/>
                </a:xfrm>
              </p:grpSpPr>
              <p:sp>
                <p:nvSpPr>
                  <p:cNvPr id="230" name="Google Shape;230;p18"/>
                  <p:cNvSpPr/>
                  <p:nvPr/>
                </p:nvSpPr>
                <p:spPr>
                  <a:xfrm>
                    <a:off x="6243" y="10230"/>
                    <a:ext cx="3584" cy="336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200"/>
                      <a:buFont typeface="Arial"/>
                      <a:buNone/>
                    </a:pP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" name="Google Shape;231;p18"/>
                  <p:cNvSpPr/>
                  <p:nvPr/>
                </p:nvSpPr>
                <p:spPr>
                  <a:xfrm>
                    <a:off x="6626" y="11070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Método1(…)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" name="Google Shape;232;p18"/>
                  <p:cNvSpPr/>
                  <p:nvPr/>
                </p:nvSpPr>
                <p:spPr>
                  <a:xfrm>
                    <a:off x="6626" y="1166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Método2(…)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" name="Google Shape;233;p18"/>
                  <p:cNvSpPr/>
                  <p:nvPr/>
                </p:nvSpPr>
                <p:spPr>
                  <a:xfrm>
                    <a:off x="6626" y="1245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MétodoN(…)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4" name="Google Shape;234;p18"/>
                  <p:cNvSpPr txBox="1"/>
                  <p:nvPr/>
                </p:nvSpPr>
                <p:spPr>
                  <a:xfrm>
                    <a:off x="6614" y="10694"/>
                    <a:ext cx="1736" cy="6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Comportamiento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" name="Google Shape;235;p18"/>
                  <p:cNvSpPr txBox="1"/>
                  <p:nvPr/>
                </p:nvSpPr>
                <p:spPr>
                  <a:xfrm>
                    <a:off x="7916" y="10703"/>
                    <a:ext cx="1607" cy="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Estado Interno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236;p18"/>
                  <p:cNvSpPr/>
                  <p:nvPr/>
                </p:nvSpPr>
                <p:spPr>
                  <a:xfrm>
                    <a:off x="8234" y="11259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v.i.1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237;p18"/>
                  <p:cNvSpPr/>
                  <p:nvPr/>
                </p:nvSpPr>
                <p:spPr>
                  <a:xfrm>
                    <a:off x="8234" y="11675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v.i.2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238;p18"/>
                  <p:cNvSpPr/>
                  <p:nvPr/>
                </p:nvSpPr>
                <p:spPr>
                  <a:xfrm>
                    <a:off x="8234" y="12452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v.i.N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9" name="Google Shape;239;p18"/>
                  <p:cNvSpPr txBox="1"/>
                  <p:nvPr/>
                </p:nvSpPr>
                <p:spPr>
                  <a:xfrm>
                    <a:off x="7052" y="11984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240;p18"/>
                  <p:cNvSpPr txBox="1"/>
                  <p:nvPr/>
                </p:nvSpPr>
                <p:spPr>
                  <a:xfrm>
                    <a:off x="8516" y="11986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rPr lang="es-ES" sz="11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sz="3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1" name="Google Shape;241;p18"/>
                <p:cNvSpPr txBox="1"/>
                <p:nvPr/>
              </p:nvSpPr>
              <p:spPr>
                <a:xfrm>
                  <a:off x="6832" y="10065"/>
                  <a:ext cx="1188" cy="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lang="es-ES" sz="1800" b="1" i="0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Objeto</a:t>
                  </a:r>
                  <a:endParaRPr sz="4800" b="0" i="0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2" name="Google Shape;242;p18"/>
              <p:cNvSpPr/>
              <p:nvPr/>
            </p:nvSpPr>
            <p:spPr>
              <a:xfrm>
                <a:off x="3695" y="12688"/>
                <a:ext cx="793" cy="36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0"/>
              </a:gradFill>
              <a:ln w="12700" cap="flat" cmpd="sng">
                <a:solidFill>
                  <a:srgbClr val="95B3D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8398" dir="3806097" algn="ctr" rotWithShape="0">
                  <a:srgbClr val="243F60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3695" y="13762"/>
                <a:ext cx="809" cy="36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0"/>
              </a:gradFill>
              <a:ln w="12700" cap="flat" cmpd="sng">
                <a:solidFill>
                  <a:srgbClr val="95B3D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8398" dir="3806097" algn="ctr" rotWithShape="0">
                  <a:srgbClr val="243F60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4" name="Google Shape;244;p18"/>
              <p:cNvCxnSpPr/>
              <p:nvPr/>
            </p:nvCxnSpPr>
            <p:spPr>
              <a:xfrm>
                <a:off x="2817" y="12835"/>
                <a:ext cx="829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>
                <a:off x="2833" y="13943"/>
                <a:ext cx="829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46" name="Google Shape;246;p18"/>
              <p:cNvSpPr txBox="1"/>
              <p:nvPr/>
            </p:nvSpPr>
            <p:spPr>
              <a:xfrm>
                <a:off x="3507" y="12270"/>
                <a:ext cx="1188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s-ES" sz="1400" b="0" i="1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Interfaz</a:t>
                </a:r>
                <a:endPara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18"/>
            <p:cNvSpPr/>
            <p:nvPr/>
          </p:nvSpPr>
          <p:spPr>
            <a:xfrm>
              <a:off x="5301926" y="2985999"/>
              <a:ext cx="529188" cy="353623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0"/>
            </a:gradFill>
            <a:ln w="12700" cap="flat" cmpd="sng">
              <a:solidFill>
                <a:srgbClr val="95B3D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243F6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p18"/>
            <p:cNvCxnSpPr/>
            <p:nvPr/>
          </p:nvCxnSpPr>
          <p:spPr>
            <a:xfrm>
              <a:off x="4716016" y="3128417"/>
              <a:ext cx="553211" cy="0"/>
            </a:xfrm>
            <a:prstGeom prst="straightConnector1">
              <a:avLst/>
            </a:prstGeom>
            <a:noFill/>
            <a:ln w="1270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49" name="Google Shape;249;p18"/>
          <p:cNvSpPr/>
          <p:nvPr/>
        </p:nvSpPr>
        <p:spPr>
          <a:xfrm>
            <a:off x="4796300" y="3797775"/>
            <a:ext cx="422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Encapsulamiento (ocultamiento de información)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4932041" y="4117017"/>
            <a:ext cx="4032447" cy="830997"/>
          </a:xfrm>
          <a:prstGeom prst="rect">
            <a:avLst/>
          </a:prstGeom>
          <a:gradFill>
            <a:gsLst>
              <a:gs pos="0">
                <a:srgbClr val="B2B8D2"/>
              </a:gs>
              <a:gs pos="45000">
                <a:srgbClr val="BFC7E5"/>
              </a:gs>
              <a:gs pos="100000">
                <a:srgbClr val="DCE0F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oculta la implementación del objeto hacia el exterior. Desde el exterior sólo se conoce la interfaz del objeto. Facilita el mantenimiento y evolución del sistema ya que no hay dependencias entre las partes del mismo.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lang="es-ES" sz="2800" b="1"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484185" y="2512084"/>
            <a:ext cx="1152000" cy="8583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9"/>
          <p:cNvGrpSpPr/>
          <p:nvPr/>
        </p:nvGrpSpPr>
        <p:grpSpPr>
          <a:xfrm>
            <a:off x="2506025" y="1998390"/>
            <a:ext cx="4078105" cy="2849670"/>
            <a:chOff x="-184" y="10662"/>
            <a:chExt cx="6071" cy="3864"/>
          </a:xfrm>
        </p:grpSpPr>
        <p:grpSp>
          <p:nvGrpSpPr>
            <p:cNvPr id="263" name="Google Shape;263;p19"/>
            <p:cNvGrpSpPr/>
            <p:nvPr/>
          </p:nvGrpSpPr>
          <p:grpSpPr>
            <a:xfrm>
              <a:off x="212" y="10662"/>
              <a:ext cx="5675" cy="3864"/>
              <a:chOff x="212" y="9043"/>
              <a:chExt cx="5675" cy="3864"/>
            </a:xfrm>
          </p:grpSpPr>
          <p:sp>
            <p:nvSpPr>
              <p:cNvPr id="264" name="Google Shape;264;p19"/>
              <p:cNvSpPr txBox="1"/>
              <p:nvPr/>
            </p:nvSpPr>
            <p:spPr>
              <a:xfrm>
                <a:off x="4423" y="9093"/>
                <a:ext cx="12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600" b="1" i="0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Objeto</a:t>
                </a:r>
                <a:endParaRPr sz="3600" b="0" i="0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212" y="9043"/>
                <a:ext cx="5359" cy="386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1130" y="10090"/>
                <a:ext cx="18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calcularArea()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1016" y="10499"/>
                <a:ext cx="21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calcularPerimetro()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9"/>
              <p:cNvSpPr txBox="1"/>
              <p:nvPr/>
            </p:nvSpPr>
            <p:spPr>
              <a:xfrm>
                <a:off x="1042" y="9643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Comportamiento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9"/>
              <p:cNvSpPr txBox="1"/>
              <p:nvPr/>
            </p:nvSpPr>
            <p:spPr>
              <a:xfrm>
                <a:off x="3064" y="9466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Estado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Interno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3320" y="10092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lado1: 10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3306" y="10496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lado2: 10</a:t>
                </a: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3320" y="11265"/>
                <a:ext cx="1618" cy="68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colorRelleno: </a:t>
                </a:r>
                <a:b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amarillo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9"/>
              <p:cNvSpPr txBox="1"/>
              <p:nvPr/>
            </p:nvSpPr>
            <p:spPr>
              <a:xfrm>
                <a:off x="954" y="11046"/>
                <a:ext cx="2416" cy="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entre otras</a:t>
                </a:r>
                <a:endParaRPr sz="360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 txBox="1"/>
              <p:nvPr/>
            </p:nvSpPr>
            <p:spPr>
              <a:xfrm>
                <a:off x="3990" y="10799"/>
                <a:ext cx="1897" cy="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5" name="Google Shape;275;p19"/>
            <p:cNvCxnSpPr/>
            <p:nvPr/>
          </p:nvCxnSpPr>
          <p:spPr>
            <a:xfrm>
              <a:off x="-117" y="11823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6" name="Google Shape;276;p19"/>
            <p:cNvCxnSpPr>
              <a:endCxn id="267" idx="1"/>
            </p:cNvCxnSpPr>
            <p:nvPr/>
          </p:nvCxnSpPr>
          <p:spPr>
            <a:xfrm>
              <a:off x="-184" y="12268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7" name="Google Shape;277;p19"/>
          <p:cNvSpPr/>
          <p:nvPr/>
        </p:nvSpPr>
        <p:spPr>
          <a:xfrm>
            <a:off x="6621600" y="2747850"/>
            <a:ext cx="23823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le pido al objeto que calcule el perímetro y me lo devuelva?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84731" y="4520156"/>
            <a:ext cx="3085800" cy="52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08487" y="-5027"/>
                </a:moveTo>
                <a:lnTo>
                  <a:pt x="151484" y="-247186"/>
                </a:lnTo>
              </a:path>
            </a:pathLst>
          </a:custGeom>
          <a:solidFill>
            <a:srgbClr val="D9D9D9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1441924" y="1254633"/>
            <a:ext cx="583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Todo cómputo en la aplicación es realizado por objetos </a:t>
            </a:r>
            <a:endParaRPr sz="18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>
            <a:off x="2516370" y="2937594"/>
            <a:ext cx="1910259" cy="1603922"/>
          </a:xfrm>
          <a:prstGeom prst="triangle">
            <a:avLst>
              <a:gd name="adj" fmla="val 50000"/>
            </a:avLst>
          </a:prstGeom>
          <a:solidFill>
            <a:srgbClr val="ECDADA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Conceptos básicos de POO. </a:t>
            </a:r>
            <a:r>
              <a:rPr lang="es-ES" sz="2800" b="1">
                <a:latin typeface="Calibri"/>
                <a:ea typeface="Calibri"/>
                <a:cs typeface="Calibri"/>
                <a:sym typeface="Calibri"/>
              </a:rPr>
              <a:t>Mensaje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457200" y="1272270"/>
            <a:ext cx="4882092" cy="349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Envío de Mensaje: provoca la ejecución del método indicado por el nombre del mensaje.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Puede llevar datos (parámetros del método)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Puede devolver un dato (resultado del método)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6342441" y="1093598"/>
            <a:ext cx="1008112" cy="6663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7769684" y="1735604"/>
            <a:ext cx="981427" cy="40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5114256" y="1922190"/>
            <a:ext cx="3599908" cy="284966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5806830" y="2541683"/>
            <a:ext cx="1305210" cy="34588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calcularArea()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5806829" y="2978278"/>
            <a:ext cx="1543723" cy="34588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calcularPerimetro()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5761151" y="3560897"/>
            <a:ext cx="1589402" cy="34588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obtenerColorRelleno()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5652120" y="2257011"/>
            <a:ext cx="1343035" cy="33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7098605" y="2133850"/>
            <a:ext cx="1328050" cy="3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7419030" y="2543158"/>
            <a:ext cx="1004266" cy="287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lado1: 10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7419030" y="2849955"/>
            <a:ext cx="1004266" cy="287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lado2: 10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7419030" y="3560897"/>
            <a:ext cx="1185639" cy="34588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colorR: amarillo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6180995" y="3215751"/>
            <a:ext cx="1274310" cy="43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652127" y="3217226"/>
            <a:ext cx="1274310" cy="43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20"/>
          <p:cNvCxnSpPr/>
          <p:nvPr/>
        </p:nvCxnSpPr>
        <p:spPr>
          <a:xfrm>
            <a:off x="4826075" y="2751868"/>
            <a:ext cx="980755" cy="22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4826075" y="3135364"/>
            <a:ext cx="980755" cy="22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4826075" y="3749695"/>
            <a:ext cx="93507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0"/>
          <p:cNvSpPr/>
          <p:nvPr/>
        </p:nvSpPr>
        <p:spPr>
          <a:xfrm>
            <a:off x="5760946" y="4028123"/>
            <a:ext cx="2411453" cy="34579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ColorRelleno(nColor)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20"/>
          <p:cNvCxnSpPr/>
          <p:nvPr/>
        </p:nvCxnSpPr>
        <p:spPr>
          <a:xfrm>
            <a:off x="4871754" y="4201021"/>
            <a:ext cx="93507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20"/>
          <p:cNvSpPr/>
          <p:nvPr/>
        </p:nvSpPr>
        <p:spPr>
          <a:xfrm>
            <a:off x="2516370" y="2943665"/>
            <a:ext cx="1910259" cy="160392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0"/>
          <p:cNvGrpSpPr/>
          <p:nvPr/>
        </p:nvGrpSpPr>
        <p:grpSpPr>
          <a:xfrm>
            <a:off x="615873" y="2859782"/>
            <a:ext cx="1867895" cy="667817"/>
            <a:chOff x="903905" y="3507854"/>
            <a:chExt cx="1867895" cy="667817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903905" y="3507854"/>
              <a:ext cx="18678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calcularPerímetro()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20"/>
            <p:cNvCxnSpPr/>
            <p:nvPr/>
          </p:nvCxnSpPr>
          <p:spPr>
            <a:xfrm>
              <a:off x="903905" y="3867894"/>
              <a:ext cx="1665823" cy="0"/>
            </a:xfrm>
            <a:prstGeom prst="straightConnector1">
              <a:avLst/>
            </a:prstGeom>
            <a:noFill/>
            <a:ln w="26425" cap="flat" cmpd="sng">
              <a:solidFill>
                <a:srgbClr val="3F3F3F"/>
              </a:solidFill>
              <a:prstDash val="dot"/>
              <a:round/>
              <a:headEnd type="none" w="sm" len="sm"/>
              <a:tailEnd type="stealth" w="med" len="med"/>
            </a:ln>
          </p:spPr>
        </p:cxnSp>
        <p:cxnSp>
          <p:nvCxnSpPr>
            <p:cNvPr id="314" name="Google Shape;314;p20"/>
            <p:cNvCxnSpPr/>
            <p:nvPr/>
          </p:nvCxnSpPr>
          <p:spPr>
            <a:xfrm rot="10800000">
              <a:off x="903905" y="4141412"/>
              <a:ext cx="1636718" cy="0"/>
            </a:xfrm>
            <a:prstGeom prst="straightConnector1">
              <a:avLst/>
            </a:prstGeom>
            <a:noFill/>
            <a:ln w="26425" cap="flat" cmpd="sng">
              <a:solidFill>
                <a:srgbClr val="3F3F3F"/>
              </a:solidFill>
              <a:prstDash val="dot"/>
              <a:round/>
              <a:headEnd type="none" w="sm" len="sm"/>
              <a:tailEnd type="stealth" w="med" len="med"/>
            </a:ln>
          </p:spPr>
        </p:cxnSp>
        <p:sp>
          <p:nvSpPr>
            <p:cNvPr id="315" name="Google Shape;315;p20"/>
            <p:cNvSpPr txBox="1"/>
            <p:nvPr/>
          </p:nvSpPr>
          <p:spPr>
            <a:xfrm>
              <a:off x="1364104" y="3867894"/>
              <a:ext cx="8853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20"/>
          <p:cNvGrpSpPr/>
          <p:nvPr/>
        </p:nvGrpSpPr>
        <p:grpSpPr>
          <a:xfrm>
            <a:off x="323529" y="3522368"/>
            <a:ext cx="2088232" cy="648072"/>
            <a:chOff x="611561" y="4170440"/>
            <a:chExt cx="2088232" cy="648072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11561" y="4170440"/>
              <a:ext cx="2088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obtenerColorRelleno()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1395164" y="4510735"/>
              <a:ext cx="10165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"amarillo"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20"/>
            <p:cNvCxnSpPr/>
            <p:nvPr/>
          </p:nvCxnSpPr>
          <p:spPr>
            <a:xfrm>
              <a:off x="973879" y="4519267"/>
              <a:ext cx="1665823" cy="0"/>
            </a:xfrm>
            <a:prstGeom prst="straightConnector1">
              <a:avLst/>
            </a:prstGeom>
            <a:noFill/>
            <a:ln w="26425" cap="flat" cmpd="sng">
              <a:solidFill>
                <a:srgbClr val="3F3F3F"/>
              </a:solidFill>
              <a:prstDash val="dot"/>
              <a:round/>
              <a:headEnd type="none" w="sm" len="sm"/>
              <a:tailEnd type="stealth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 rot="10800000">
              <a:off x="903905" y="4800887"/>
              <a:ext cx="1636718" cy="0"/>
            </a:xfrm>
            <a:prstGeom prst="straightConnector1">
              <a:avLst/>
            </a:prstGeom>
            <a:noFill/>
            <a:ln w="26425" cap="flat" cmpd="sng">
              <a:solidFill>
                <a:srgbClr val="3F3F3F"/>
              </a:solidFill>
              <a:prstDash val="dot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21" name="Google Shape;321;p20"/>
          <p:cNvGrpSpPr/>
          <p:nvPr/>
        </p:nvGrpSpPr>
        <p:grpSpPr>
          <a:xfrm>
            <a:off x="107504" y="4155926"/>
            <a:ext cx="2880320" cy="523220"/>
            <a:chOff x="903905" y="3507854"/>
            <a:chExt cx="1867895" cy="523220"/>
          </a:xfrm>
        </p:grpSpPr>
        <p:sp>
          <p:nvSpPr>
            <p:cNvPr id="322" name="Google Shape;322;p20"/>
            <p:cNvSpPr txBox="1"/>
            <p:nvPr/>
          </p:nvSpPr>
          <p:spPr>
            <a:xfrm>
              <a:off x="903905" y="3507854"/>
              <a:ext cx="18678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establecerColorRelleno("rosa")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20"/>
            <p:cNvCxnSpPr/>
            <p:nvPr/>
          </p:nvCxnSpPr>
          <p:spPr>
            <a:xfrm>
              <a:off x="1270215" y="3867894"/>
              <a:ext cx="1299513" cy="0"/>
            </a:xfrm>
            <a:prstGeom prst="straightConnector1">
              <a:avLst/>
            </a:prstGeom>
            <a:noFill/>
            <a:ln w="26425" cap="flat" cmpd="sng">
              <a:solidFill>
                <a:srgbClr val="3F3F3F"/>
              </a:solidFill>
              <a:prstDash val="dot"/>
              <a:round/>
              <a:headEnd type="none" w="sm" len="sm"/>
              <a:tailEnd type="stealth" w="med" len="med"/>
            </a:ln>
          </p:spPr>
        </p:cxnSp>
      </p:grpSp>
      <p:sp>
        <p:nvSpPr>
          <p:cNvPr id="324" name="Google Shape;324;p20"/>
          <p:cNvSpPr/>
          <p:nvPr/>
        </p:nvSpPr>
        <p:spPr>
          <a:xfrm>
            <a:off x="4940114" y="4676441"/>
            <a:ext cx="1858256" cy="4386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4459" y="-13630"/>
                </a:moveTo>
                <a:lnTo>
                  <a:pt x="59221" y="-368360"/>
                </a:lnTo>
              </a:path>
            </a:pathLst>
          </a:custGeom>
          <a:solidFill>
            <a:srgbClr val="D9D9D9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4966672" y="4676439"/>
            <a:ext cx="1858256" cy="4386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70294" y="-33174"/>
                </a:moveTo>
                <a:lnTo>
                  <a:pt x="77674" y="-215915"/>
                </a:lnTo>
              </a:path>
            </a:pathLst>
          </a:custGeom>
          <a:solidFill>
            <a:srgbClr val="D9D9D9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colorR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4959894" y="4704881"/>
            <a:ext cx="1858256" cy="4386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98896" y="-9721"/>
                </a:moveTo>
                <a:lnTo>
                  <a:pt x="102584" y="-94740"/>
                </a:lnTo>
              </a:path>
            </a:pathLst>
          </a:custGeom>
          <a:solidFill>
            <a:srgbClr val="D9D9D9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colorR=nColor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Conceptos básicos de POO. </a:t>
            </a:r>
            <a:r>
              <a:rPr lang="es-ES" sz="2800" b="1"/>
              <a:t>Clase</a:t>
            </a:r>
            <a:endParaRPr sz="2800" b="1"/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1"/>
          </p:nvPr>
        </p:nvSpPr>
        <p:spPr>
          <a:xfrm>
            <a:off x="457199" y="1145992"/>
            <a:ext cx="8293911" cy="7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/>
              <a:t>¿Cuántos objetos ves?</a:t>
            </a:r>
            <a:endParaRPr sz="2400"/>
          </a:p>
        </p:txBody>
      </p:sp>
      <p:sp>
        <p:nvSpPr>
          <p:cNvPr id="334" name="Google Shape;334;p2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21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339" name="Google Shape;339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340" name="Google Shape;340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341" name="Google Shape;341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1"/>
                <p:cNvSpPr/>
                <p:nvPr/>
              </p:nvSpPr>
              <p:spPr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1"/>
                <p:cNvSpPr/>
                <p:nvPr/>
              </p:nvSpPr>
              <p:spPr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1"/>
                <p:cNvSpPr txBox="1"/>
                <p:nvPr/>
              </p:nvSpPr>
              <p:spPr>
                <a:xfrm>
                  <a:off x="1175" y="9445"/>
                  <a:ext cx="2011" cy="5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Comportamiento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20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1"/>
                <p:cNvSpPr/>
                <p:nvPr/>
              </p:nvSpPr>
              <p:spPr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azul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52" name="Google Shape;352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3" name="Google Shape;353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4" name="Google Shape;354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55" name="Google Shape;355;p21"/>
            <p:cNvSpPr/>
            <p:nvPr/>
          </p:nvSpPr>
          <p:spPr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</a:t>
              </a: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ColorRelleno(nColor)</a:t>
              </a: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6" name="Google Shape;356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7" name="Google Shape;357;p21"/>
          <p:cNvSpPr/>
          <p:nvPr/>
        </p:nvSpPr>
        <p:spPr>
          <a:xfrm>
            <a:off x="1460006" y="1597293"/>
            <a:ext cx="912359" cy="539110"/>
          </a:xfrm>
          <a:prstGeom prst="triangle">
            <a:avLst>
              <a:gd name="adj" fmla="val 69968"/>
            </a:avLst>
          </a:prstGeom>
          <a:solidFill>
            <a:srgbClr val="4BACC6"/>
          </a:solidFill>
          <a:ln w="38100" cap="flat" cmpd="sng">
            <a:solidFill>
              <a:srgbClr val="97470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8398" dir="3806097" algn="ctr" rotWithShape="0">
              <a:srgbClr val="205867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4935106" y="1455041"/>
            <a:ext cx="1008112" cy="704356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1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360" name="Google Shape;360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361" name="Google Shape;361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362" name="Google Shape;362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21"/>
                <p:cNvSpPr/>
                <p:nvPr/>
              </p:nvSpPr>
              <p:spPr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21"/>
                <p:cNvSpPr txBox="1"/>
                <p:nvPr/>
              </p:nvSpPr>
              <p:spPr>
                <a:xfrm>
                  <a:off x="1385" y="9462"/>
                  <a:ext cx="2070" cy="5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Comportamiento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10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1"/>
                <p:cNvSpPr/>
                <p:nvPr/>
              </p:nvSpPr>
              <p:spPr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amarillo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3" name="Google Shape;373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4" name="Google Shape;374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5" name="Google Shape;375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76" name="Google Shape;376;p21"/>
            <p:cNvSpPr/>
            <p:nvPr/>
          </p:nvSpPr>
          <p:spPr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establecerC</a:t>
              </a: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olorRelleno(nColor)</a:t>
              </a: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Microsoft Office PowerPoint</Application>
  <PresentationFormat>Presentación en pantalla (16:9)</PresentationFormat>
  <Paragraphs>419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Consolas</vt:lpstr>
      <vt:lpstr>Calibri</vt:lpstr>
      <vt:lpstr>Roboto Condensed</vt:lpstr>
      <vt:lpstr>Claridad</vt:lpstr>
      <vt:lpstr>TEMA: INTRODUCCIÓN A POO             OBJETOS EN JAVA</vt:lpstr>
      <vt:lpstr>Paradigmas de programación</vt:lpstr>
      <vt:lpstr>Paradigmas de programación</vt:lpstr>
      <vt:lpstr>Conceptos básicos de POO. Objeto</vt:lpstr>
      <vt:lpstr>Conceptos básicos de POO. Objeto</vt:lpstr>
      <vt:lpstr>Conceptos básicos de POO. Objeto</vt:lpstr>
      <vt:lpstr>Conceptos básicos de POO. Objeto</vt:lpstr>
      <vt:lpstr>Conceptos básicos de POO. Mensaje</vt:lpstr>
      <vt:lpstr>Conceptos básicos de POO. Clase</vt:lpstr>
      <vt:lpstr>Conceptos básicos de POO. Clase</vt:lpstr>
      <vt:lpstr>Conceptos básicos de POO. Instanciación (creación de objeto)</vt:lpstr>
      <vt:lpstr>Programa orientado a objetos</vt:lpstr>
      <vt:lpstr>Desarrollo de SW Orientado a Objetos</vt:lpstr>
      <vt:lpstr>Objetos en Java</vt:lpstr>
      <vt:lpstr>Objetos en Java. Instanciación (creación de objeto)</vt:lpstr>
      <vt:lpstr>Objetos en Java. Referencias</vt:lpstr>
      <vt:lpstr>Envío de mensaje al objeto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INTRODUCCIÓN A POO             OBJETOS EN JAVA</dc:title>
  <dc:creator>Victoria</dc:creator>
  <cp:lastModifiedBy>Victoria</cp:lastModifiedBy>
  <cp:revision>2</cp:revision>
  <dcterms:modified xsi:type="dcterms:W3CDTF">2021-09-06T12:21:07Z</dcterms:modified>
</cp:coreProperties>
</file>