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6" r:id="rId8"/>
    <p:sldMasterId id="2147483658" r:id="rId9"/>
    <p:sldMasterId id="2147483660" r:id="rId10"/>
    <p:sldMasterId id="2147483662" r:id="rId11"/>
    <p:sldMasterId id="2147483664" r:id="rId12"/>
    <p:sldMasterId id="2147483666" r:id="rId13"/>
    <p:sldMasterId id="2147483668"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Lst>
  <p:sldSz cy="6858000" cx="12192000"/>
  <p:notesSz cx="6794500" cy="992505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3126">
          <p15:clr>
            <a:srgbClr val="000000"/>
          </p15:clr>
        </p15:guide>
        <p15:guide id="2" pos="2140">
          <p15:clr>
            <a:srgbClr val="000000"/>
          </p15:clr>
        </p15:guide>
      </p15:notesGuideLst>
    </p:ext>
    <p:ext uri="http://customooxmlschemas.google.com/">
      <go:slidesCustomData xmlns:go="http://customooxmlschemas.google.com/" r:id="rId41" roundtripDataSignature="AMtx7miT3QyIjYkq6lOjOXrnlsOTV55G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6" orient="horz"/>
        <p:guide pos="214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5.xml"/><Relationship Id="rId41" Type="http://customschemas.google.com/relationships/presentationmetadata" Target="metadata"/><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4.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11" Type="http://schemas.openxmlformats.org/officeDocument/2006/relationships/slideMaster" Target="slideMasters/slideMaster8.xml"/><Relationship Id="rId33" Type="http://schemas.openxmlformats.org/officeDocument/2006/relationships/slide" Target="slides/slide18.xml"/><Relationship Id="rId10" Type="http://schemas.openxmlformats.org/officeDocument/2006/relationships/slideMaster" Target="slideMasters/slideMaster7.xml"/><Relationship Id="rId32" Type="http://schemas.openxmlformats.org/officeDocument/2006/relationships/slide" Target="slides/slide17.xml"/><Relationship Id="rId13" Type="http://schemas.openxmlformats.org/officeDocument/2006/relationships/slideMaster" Target="slideMasters/slideMaster10.xml"/><Relationship Id="rId35" Type="http://schemas.openxmlformats.org/officeDocument/2006/relationships/slide" Target="slides/slide20.xml"/><Relationship Id="rId12" Type="http://schemas.openxmlformats.org/officeDocument/2006/relationships/slideMaster" Target="slideMasters/slideMaster9.xml"/><Relationship Id="rId34" Type="http://schemas.openxmlformats.org/officeDocument/2006/relationships/slide" Target="slides/slide19.xml"/><Relationship Id="rId15" Type="http://schemas.openxmlformats.org/officeDocument/2006/relationships/notesMaster" Target="notesMasters/notesMaster1.xml"/><Relationship Id="rId37" Type="http://schemas.openxmlformats.org/officeDocument/2006/relationships/slide" Target="slides/slide22.xml"/><Relationship Id="rId14" Type="http://schemas.openxmlformats.org/officeDocument/2006/relationships/slideMaster" Target="slideMasters/slideMaster11.xml"/><Relationship Id="rId36" Type="http://schemas.openxmlformats.org/officeDocument/2006/relationships/slide" Target="slides/slide21.xml"/><Relationship Id="rId17" Type="http://schemas.openxmlformats.org/officeDocument/2006/relationships/slide" Target="slides/slide2.xml"/><Relationship Id="rId39" Type="http://schemas.openxmlformats.org/officeDocument/2006/relationships/font" Target="fonts/Tahoma-regular.fntdata"/><Relationship Id="rId16" Type="http://schemas.openxmlformats.org/officeDocument/2006/relationships/slide" Target="slides/slide1.xml"/><Relationship Id="rId38" Type="http://schemas.openxmlformats.org/officeDocument/2006/relationships/slide" Target="slides/slide23.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6200" y="0"/>
            <a:ext cx="28956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48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s-E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s-ES" sz="1800" u="none" cap="none" strike="noStrike">
                <a:solidFill>
                  <a:srgbClr val="000000"/>
                </a:solidFill>
                <a:latin typeface="Tahoma"/>
                <a:ea typeface="Tahoma"/>
                <a:cs typeface="Tahoma"/>
                <a:sym typeface="Tahoma"/>
              </a:rPr>
              <a:t>‹#›</a:t>
            </a:fld>
            <a:endParaRPr/>
          </a:p>
        </p:txBody>
      </p:sp>
      <p:sp>
        <p:nvSpPr>
          <p:cNvPr id="146" name="Google Shape;146;p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0: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2: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1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4: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4: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5: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5: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7: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7: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8: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18: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9: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9: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0: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20: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1: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2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2: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2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2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8: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9: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9: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sp>
        <p:nvSpPr>
          <p:cNvPr id="127" name="Google Shape;127;p43"/>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8" name="Google Shape;128;p43"/>
          <p:cNvSpPr txBox="1"/>
          <p:nvPr>
            <p:ph idx="1" type="body"/>
          </p:nvPr>
        </p:nvSpPr>
        <p:spPr>
          <a:xfrm rot="5400000">
            <a:off x="3926682" y="-1253331"/>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3"/>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8" name="Shape 138"/>
        <p:cNvGrpSpPr/>
        <p:nvPr/>
      </p:nvGrpSpPr>
      <p:grpSpPr>
        <a:xfrm>
          <a:off x="0" y="0"/>
          <a:ext cx="0" cy="0"/>
          <a:chOff x="0" y="0"/>
          <a:chExt cx="0" cy="0"/>
        </a:xfrm>
      </p:grpSpPr>
      <p:sp>
        <p:nvSpPr>
          <p:cNvPr id="139" name="Google Shape;139;p45"/>
          <p:cNvSpPr txBox="1"/>
          <p:nvPr>
            <p:ph type="title"/>
          </p:nvPr>
        </p:nvSpPr>
        <p:spPr>
          <a:xfrm rot="5400000">
            <a:off x="7133432" y="1951831"/>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0" name="Google Shape;140;p45"/>
          <p:cNvSpPr txBox="1"/>
          <p:nvPr>
            <p:ph idx="1" type="body"/>
          </p:nvPr>
        </p:nvSpPr>
        <p:spPr>
          <a:xfrm rot="5400000">
            <a:off x="1799432" y="-600867"/>
            <a:ext cx="5811837"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27"/>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27"/>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39" name="Shape 39"/>
        <p:cNvGrpSpPr/>
        <p:nvPr/>
      </p:nvGrpSpPr>
      <p:grpSpPr>
        <a:xfrm>
          <a:off x="0" y="0"/>
          <a:ext cx="0" cy="0"/>
          <a:chOff x="0" y="0"/>
          <a:chExt cx="0" cy="0"/>
        </a:xfrm>
      </p:grpSpPr>
      <p:sp>
        <p:nvSpPr>
          <p:cNvPr id="40" name="Google Shape;40;p29"/>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0" name="Shape 50"/>
        <p:cNvGrpSpPr/>
        <p:nvPr/>
      </p:nvGrpSpPr>
      <p:grpSpPr>
        <a:xfrm>
          <a:off x="0" y="0"/>
          <a:ext cx="0" cy="0"/>
          <a:chOff x="0" y="0"/>
          <a:chExt cx="0" cy="0"/>
        </a:xfrm>
      </p:grpSpPr>
      <p:sp>
        <p:nvSpPr>
          <p:cNvPr id="51" name="Google Shape;51;p31"/>
          <p:cNvSpPr txBox="1"/>
          <p:nvPr>
            <p:ph type="title"/>
          </p:nvPr>
        </p:nvSpPr>
        <p:spPr>
          <a:xfrm>
            <a:off x="831851"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31"/>
          <p:cNvSpPr txBox="1"/>
          <p:nvPr>
            <p:ph idx="1" type="body"/>
          </p:nvPr>
        </p:nvSpPr>
        <p:spPr>
          <a:xfrm>
            <a:off x="831851" y="4552635"/>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800"/>
              <a:buNone/>
              <a:defRPr sz="1800">
                <a:solidFill>
                  <a:srgbClr val="3F3F3F"/>
                </a:solidFill>
              </a:defRPr>
            </a:lvl1pPr>
            <a:lvl2pPr indent="-228600" lvl="1" marL="914400" algn="l">
              <a:lnSpc>
                <a:spcPct val="90000"/>
              </a:lnSpc>
              <a:spcBef>
                <a:spcPts val="375"/>
              </a:spcBef>
              <a:spcAft>
                <a:spcPts val="0"/>
              </a:spcAft>
              <a:buClr>
                <a:srgbClr val="888888"/>
              </a:buClr>
              <a:buSzPts val="1350"/>
              <a:buNone/>
              <a:defRPr sz="1350">
                <a:solidFill>
                  <a:srgbClr val="888888"/>
                </a:solidFill>
              </a:defRPr>
            </a:lvl2pPr>
            <a:lvl3pPr indent="-228600" lvl="2" marL="1371600" algn="l">
              <a:lnSpc>
                <a:spcPct val="90000"/>
              </a:lnSpc>
              <a:spcBef>
                <a:spcPts val="375"/>
              </a:spcBef>
              <a:spcAft>
                <a:spcPts val="0"/>
              </a:spcAft>
              <a:buClr>
                <a:srgbClr val="888888"/>
              </a:buClr>
              <a:buSzPts val="1200"/>
              <a:buNone/>
              <a:defRPr sz="1200">
                <a:solidFill>
                  <a:srgbClr val="888888"/>
                </a:solidFill>
              </a:defRPr>
            </a:lvl3pPr>
            <a:lvl4pPr indent="-228600" lvl="3" marL="1828800" algn="l">
              <a:lnSpc>
                <a:spcPct val="90000"/>
              </a:lnSpc>
              <a:spcBef>
                <a:spcPts val="375"/>
              </a:spcBef>
              <a:spcAft>
                <a:spcPts val="0"/>
              </a:spcAft>
              <a:buClr>
                <a:srgbClr val="888888"/>
              </a:buClr>
              <a:buSzPts val="1050"/>
              <a:buNone/>
              <a:defRPr sz="1050">
                <a:solidFill>
                  <a:srgbClr val="888888"/>
                </a:solidFill>
              </a:defRPr>
            </a:lvl4pPr>
            <a:lvl5pPr indent="-228600" lvl="4" marL="2286000" algn="l">
              <a:lnSpc>
                <a:spcPct val="90000"/>
              </a:lnSpc>
              <a:spcBef>
                <a:spcPts val="375"/>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53" name="Google Shape;5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2" name="Shape 62"/>
        <p:cNvGrpSpPr/>
        <p:nvPr/>
      </p:nvGrpSpPr>
      <p:grpSpPr>
        <a:xfrm>
          <a:off x="0" y="0"/>
          <a:ext cx="0" cy="0"/>
          <a:chOff x="0" y="0"/>
          <a:chExt cx="0" cy="0"/>
        </a:xfrm>
      </p:grpSpPr>
      <p:sp>
        <p:nvSpPr>
          <p:cNvPr id="63" name="Google Shape;63;p33"/>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33"/>
          <p:cNvSpPr txBox="1"/>
          <p:nvPr>
            <p:ph idx="1" type="body"/>
          </p:nvPr>
        </p:nvSpPr>
        <p:spPr>
          <a:xfrm>
            <a:off x="845127" y="1828802"/>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33"/>
          <p:cNvSpPr txBox="1"/>
          <p:nvPr>
            <p:ph idx="2" type="body"/>
          </p:nvPr>
        </p:nvSpPr>
        <p:spPr>
          <a:xfrm>
            <a:off x="6172200" y="1828802"/>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5" name="Shape 75"/>
        <p:cNvGrpSpPr/>
        <p:nvPr/>
      </p:nvGrpSpPr>
      <p:grpSpPr>
        <a:xfrm>
          <a:off x="0" y="0"/>
          <a:ext cx="0" cy="0"/>
          <a:chOff x="0" y="0"/>
          <a:chExt cx="0" cy="0"/>
        </a:xfrm>
      </p:grpSpPr>
      <p:sp>
        <p:nvSpPr>
          <p:cNvPr id="76" name="Google Shape;76;p35"/>
          <p:cNvSpPr txBox="1"/>
          <p:nvPr>
            <p:ph idx="1" type="body"/>
          </p:nvPr>
        </p:nvSpPr>
        <p:spPr>
          <a:xfrm>
            <a:off x="845127" y="1681852"/>
            <a:ext cx="5156200" cy="825699"/>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77" name="Google Shape;77;p35"/>
          <p:cNvSpPr txBox="1"/>
          <p:nvPr>
            <p:ph idx="2" type="body"/>
          </p:nvPr>
        </p:nvSpPr>
        <p:spPr>
          <a:xfrm>
            <a:off x="845127" y="2507552"/>
            <a:ext cx="5156200"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35"/>
          <p:cNvSpPr txBox="1"/>
          <p:nvPr>
            <p:ph idx="3" type="body"/>
          </p:nvPr>
        </p:nvSpPr>
        <p:spPr>
          <a:xfrm>
            <a:off x="6172201" y="1681851"/>
            <a:ext cx="5181601" cy="82569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79" name="Google Shape;79;p35"/>
          <p:cNvSpPr txBox="1"/>
          <p:nvPr>
            <p:ph idx="4" type="body"/>
          </p:nvPr>
        </p:nvSpPr>
        <p:spPr>
          <a:xfrm>
            <a:off x="6172201" y="2507552"/>
            <a:ext cx="5181601"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5"/>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0" name="Shape 90"/>
        <p:cNvGrpSpPr/>
        <p:nvPr/>
      </p:nvGrpSpPr>
      <p:grpSpPr>
        <a:xfrm>
          <a:off x="0" y="0"/>
          <a:ext cx="0" cy="0"/>
          <a:chOff x="0" y="0"/>
          <a:chExt cx="0" cy="0"/>
        </a:xfrm>
      </p:grpSpPr>
      <p:sp>
        <p:nvSpPr>
          <p:cNvPr id="91" name="Google Shape;9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00" name="Shape 100"/>
        <p:cNvGrpSpPr/>
        <p:nvPr/>
      </p:nvGrpSpPr>
      <p:grpSpPr>
        <a:xfrm>
          <a:off x="0" y="0"/>
          <a:ext cx="0" cy="0"/>
          <a:chOff x="0" y="0"/>
          <a:chExt cx="0" cy="0"/>
        </a:xfrm>
      </p:grpSpPr>
      <p:sp>
        <p:nvSpPr>
          <p:cNvPr id="101" name="Google Shape;101;p39"/>
          <p:cNvSpPr txBox="1"/>
          <p:nvPr>
            <p:ph type="title"/>
          </p:nvPr>
        </p:nvSpPr>
        <p:spPr>
          <a:xfrm>
            <a:off x="841248" y="457202"/>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 name="Google Shape;102;p3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03" name="Google Shape;103;p3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04" name="Google Shape;10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9"/>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3" name="Shape 113"/>
        <p:cNvGrpSpPr/>
        <p:nvPr/>
      </p:nvGrpSpPr>
      <p:grpSpPr>
        <a:xfrm>
          <a:off x="0" y="0"/>
          <a:ext cx="0" cy="0"/>
          <a:chOff x="0" y="0"/>
          <a:chExt cx="0" cy="0"/>
        </a:xfrm>
      </p:grpSpPr>
      <p:sp>
        <p:nvSpPr>
          <p:cNvPr id="114" name="Google Shape;114;p41"/>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5" name="Google Shape;115;p41"/>
          <p:cNvSpPr/>
          <p:nvPr>
            <p:ph idx="2" type="pic"/>
          </p:nvPr>
        </p:nvSpPr>
        <p:spPr>
          <a:xfrm>
            <a:off x="5181600" y="990600"/>
            <a:ext cx="6172200" cy="4876800"/>
          </a:xfrm>
          <a:prstGeom prst="rect">
            <a:avLst/>
          </a:prstGeom>
          <a:noFill/>
          <a:ln>
            <a:noFill/>
          </a:ln>
        </p:spPr>
      </p:sp>
      <p:sp>
        <p:nvSpPr>
          <p:cNvPr id="116" name="Google Shape;116;p41"/>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17" name="Google Shape;11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1"/>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9.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2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2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2"/>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22" name="Google Shape;122;p42"/>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23" name="Google Shape;12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4" name="Google Shape;12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5" name="Google Shape;125;p42"/>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34" name="Google Shape;134;p4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35" name="Google Shape;13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6" name="Google Shape;13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7" name="Google Shape;137;p4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26"/>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23" name="Google Shape;23;p26"/>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6" name="Google Shape;26;p26"/>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2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35" name="Google Shape;35;p2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36" name="Google Shape;3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7" name="Google Shape;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8" name="Google Shape;38;p2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30"/>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46" name="Google Shape;46;p30"/>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9" name="Google Shape;49;p30"/>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32"/>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58" name="Google Shape;58;p32"/>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59" name="Google Shape;5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0" name="Google Shape;6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1" name="Google Shape;61;p32"/>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3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1" name="Google Shape;71;p3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72" name="Google Shape;7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3" name="Google Shape;7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4" name="Google Shape;74;p3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6"/>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6" name="Google Shape;86;p36"/>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87" name="Google Shape;8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8" name="Google Shape;8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9" name="Google Shape;89;p36"/>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3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96" name="Google Shape;96;p3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97" name="Google Shape;9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8" name="Google Shape;9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3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40"/>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09" name="Google Shape;109;p40"/>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10" name="Google Shape;11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1" name="Google Shape;11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2" name="Google Shape;112;p40"/>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s-E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5.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4.png"/><Relationship Id="rId4" Type="http://schemas.openxmlformats.org/officeDocument/2006/relationships/image" Target="../media/image43.png"/><Relationship Id="rId5"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6.png"/><Relationship Id="rId4" Type="http://schemas.openxmlformats.org/officeDocument/2006/relationships/image" Target="../media/image43.png"/><Relationship Id="rId5" Type="http://schemas.openxmlformats.org/officeDocument/2006/relationships/image" Target="../media/image5.jpg"/><Relationship Id="rId6"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7.png"/><Relationship Id="rId4" Type="http://schemas.openxmlformats.org/officeDocument/2006/relationships/image" Target="../media/image43.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1.png"/><Relationship Id="rId4" Type="http://schemas.openxmlformats.org/officeDocument/2006/relationships/image" Target="../media/image28.png"/><Relationship Id="rId9" Type="http://schemas.openxmlformats.org/officeDocument/2006/relationships/image" Target="../media/image60.png"/><Relationship Id="rId5" Type="http://schemas.openxmlformats.org/officeDocument/2006/relationships/image" Target="../media/image52.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5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3.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5.png"/><Relationship Id="rId4" Type="http://schemas.openxmlformats.org/officeDocument/2006/relationships/image" Target="../media/image5.jp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2.png"/><Relationship Id="rId4" Type="http://schemas.openxmlformats.org/officeDocument/2006/relationships/image" Target="../media/image70.jpg"/><Relationship Id="rId5" Type="http://schemas.openxmlformats.org/officeDocument/2006/relationships/image" Target="../media/image63.png"/><Relationship Id="rId6" Type="http://schemas.openxmlformats.org/officeDocument/2006/relationships/image" Target="../media/image68.png"/><Relationship Id="rId7"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4.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1.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6.png"/><Relationship Id="rId13" Type="http://schemas.openxmlformats.org/officeDocument/2006/relationships/image" Target="../media/image10.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jpg"/><Relationship Id="rId9" Type="http://schemas.openxmlformats.org/officeDocument/2006/relationships/image" Target="../media/image11.png"/><Relationship Id="rId1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jpg"/><Relationship Id="rId9"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5.jpg"/><Relationship Id="rId9" Type="http://schemas.openxmlformats.org/officeDocument/2006/relationships/image" Target="../media/image20.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29.png"/><Relationship Id="rId8"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5.jpg"/><Relationship Id="rId9" Type="http://schemas.openxmlformats.org/officeDocument/2006/relationships/image" Target="../media/image34.png"/><Relationship Id="rId5" Type="http://schemas.openxmlformats.org/officeDocument/2006/relationships/image" Target="../media/image42.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6.png"/></Relationships>
</file>

<file path=ppt/slides/_rels/slide8.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5.png"/><Relationship Id="rId4" Type="http://schemas.openxmlformats.org/officeDocument/2006/relationships/image" Target="../media/image5.jpg"/><Relationship Id="rId9"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38.png"/><Relationship Id="rId8" Type="http://schemas.openxmlformats.org/officeDocument/2006/relationships/image" Target="../media/image40.png"/></Relationships>
</file>

<file path=ppt/slides/_rels/slide9.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5.jpg"/><Relationship Id="rId9"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38.png"/><Relationship Id="rId8"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4632325" y="981075"/>
            <a:ext cx="7113587" cy="288448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E75B6"/>
              </a:buClr>
              <a:buSzPts val="6000"/>
              <a:buFont typeface="Calibri"/>
              <a:buNone/>
            </a:pPr>
            <a:r>
              <a:rPr b="1" i="0" lang="es-ES" sz="6000" u="none">
                <a:solidFill>
                  <a:srgbClr val="2E75B6"/>
                </a:solidFill>
                <a:latin typeface="Calibri"/>
                <a:ea typeface="Calibri"/>
                <a:cs typeface="Calibri"/>
                <a:sym typeface="Calibri"/>
              </a:rPr>
              <a:t>Taller de </a:t>
            </a:r>
            <a:br>
              <a:rPr b="1" i="0" lang="es-ES" sz="6000" u="none">
                <a:solidFill>
                  <a:srgbClr val="2E75B6"/>
                </a:solidFill>
                <a:latin typeface="Calibri"/>
                <a:ea typeface="Calibri"/>
                <a:cs typeface="Calibri"/>
                <a:sym typeface="Calibri"/>
              </a:rPr>
            </a:br>
            <a:r>
              <a:rPr b="1" i="0" lang="es-ES" sz="6000" u="none">
                <a:solidFill>
                  <a:srgbClr val="2E75B6"/>
                </a:solidFill>
                <a:latin typeface="Calibri"/>
                <a:ea typeface="Calibri"/>
                <a:cs typeface="Calibri"/>
                <a:sym typeface="Calibri"/>
              </a:rPr>
              <a:t>Programación</a:t>
            </a:r>
            <a:endParaRPr/>
          </a:p>
        </p:txBody>
      </p:sp>
      <p:sp>
        <p:nvSpPr>
          <p:cNvPr id="150" name="Google Shape;150;p1"/>
          <p:cNvSpPr txBox="1"/>
          <p:nvPr/>
        </p:nvSpPr>
        <p:spPr>
          <a:xfrm>
            <a:off x="9767887" y="6356350"/>
            <a:ext cx="865187" cy="45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800"/>
              <a:buFont typeface="Tahoma"/>
              <a:buNone/>
            </a:pPr>
            <a:r>
              <a:rPr b="0" i="0" lang="es-ES" sz="800" u="none" cap="none" strike="noStrike">
                <a:solidFill>
                  <a:srgbClr val="898989"/>
                </a:solidFill>
                <a:latin typeface="Tahoma"/>
                <a:ea typeface="Tahoma"/>
                <a:cs typeface="Tahoma"/>
                <a:sym typeface="Tahoma"/>
              </a:rPr>
              <a:t>1</a:t>
            </a:r>
            <a:endParaRPr/>
          </a:p>
        </p:txBody>
      </p:sp>
      <p:sp>
        <p:nvSpPr>
          <p:cNvPr id="151" name="Google Shape;151;p1"/>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cap="none" strike="noStrike">
                <a:solidFill>
                  <a:srgbClr val="595959"/>
                </a:solidFill>
                <a:latin typeface="Tahoma"/>
                <a:ea typeface="Tahoma"/>
                <a:cs typeface="Tahoma"/>
                <a:sym typeface="Tahoma"/>
              </a:rPr>
              <a:t>Clase 3 – Módulo Imperativo</a:t>
            </a:r>
            <a:endParaRPr/>
          </a:p>
        </p:txBody>
      </p:sp>
      <p:pic>
        <p:nvPicPr>
          <p:cNvPr descr="Imagen que contiene dibujo&#10;&#10;Descripción generada automáticamente" id="152" name="Google Shape;152;p1"/>
          <p:cNvPicPr preferRelativeResize="0"/>
          <p:nvPr/>
        </p:nvPicPr>
        <p:blipFill rotWithShape="1">
          <a:blip r:embed="rId3">
            <a:alphaModFix/>
          </a:blip>
          <a:srcRect b="0" l="0" r="0" t="0"/>
          <a:stretch/>
        </p:blipFill>
        <p:spPr>
          <a:xfrm>
            <a:off x="911424" y="1196752"/>
            <a:ext cx="3387725" cy="3387725"/>
          </a:xfrm>
          <a:prstGeom prst="rect">
            <a:avLst/>
          </a:prstGeom>
          <a:noFill/>
          <a:ln>
            <a:noFill/>
          </a:ln>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0"/>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03" name="Google Shape;403;p10"/>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04" name="Google Shape;404;p10"/>
          <p:cNvSpPr txBox="1"/>
          <p:nvPr/>
        </p:nvSpPr>
        <p:spPr>
          <a:xfrm>
            <a:off x="1146175" y="273050"/>
            <a:ext cx="19526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05" name="Google Shape;405;p10"/>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406" name="Google Shape;406;p10"/>
          <p:cNvSpPr txBox="1"/>
          <p:nvPr/>
        </p:nvSpPr>
        <p:spPr>
          <a:xfrm>
            <a:off x="1441450" y="1139825"/>
            <a:ext cx="10599737" cy="138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Supongamos que se dispone de dos listas con los nombres de libros ordenadas alfabéticamente y se pide generar una única lista de libros ordenada alfabéticamente.</a:t>
            </a:r>
            <a:endParaRPr/>
          </a:p>
        </p:txBody>
      </p:sp>
      <p:pic>
        <p:nvPicPr>
          <p:cNvPr descr="Imagen que contiene dibujo&#10;&#10;Descripción generada automáticamente" id="407" name="Google Shape;407;p10"/>
          <p:cNvPicPr preferRelativeResize="0"/>
          <p:nvPr/>
        </p:nvPicPr>
        <p:blipFill rotWithShape="1">
          <a:blip r:embed="rId4">
            <a:alphaModFix/>
          </a:blip>
          <a:srcRect b="0" l="0" r="0" t="0"/>
          <a:stretch/>
        </p:blipFill>
        <p:spPr>
          <a:xfrm>
            <a:off x="134937" y="1254125"/>
            <a:ext cx="1235075" cy="1235075"/>
          </a:xfrm>
          <a:prstGeom prst="rect">
            <a:avLst/>
          </a:prstGeom>
          <a:noFill/>
          <a:ln>
            <a:noFill/>
          </a:ln>
        </p:spPr>
      </p:pic>
      <p:sp>
        <p:nvSpPr>
          <p:cNvPr id="408" name="Google Shape;408;p10"/>
          <p:cNvSpPr txBox="1"/>
          <p:nvPr/>
        </p:nvSpPr>
        <p:spPr>
          <a:xfrm>
            <a:off x="6234112" y="2060575"/>
            <a:ext cx="5764212" cy="4802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Program merge;</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Type </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lista =^nodo;</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nodo = record</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dato:string;</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sig:lista;</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estante1, estante2: lista;</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estanteNuevo: lista; </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generarEstante (estante1);</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generarEstante (estante2);</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a:t>
            </a:r>
            <a:r>
              <a:rPr b="0" i="0" lang="es-ES" sz="1800" u="none">
                <a:solidFill>
                  <a:srgbClr val="FF0066"/>
                </a:solidFill>
                <a:latin typeface="Consolas"/>
                <a:ea typeface="Consolas"/>
                <a:cs typeface="Consolas"/>
                <a:sym typeface="Consolas"/>
              </a:rPr>
              <a:t>merge (estante1,estante2,estanteNuevo);</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End.  </a:t>
            </a:r>
            <a:endParaRPr/>
          </a:p>
        </p:txBody>
      </p:sp>
      <p:sp>
        <p:nvSpPr>
          <p:cNvPr id="409" name="Google Shape;409;p10"/>
          <p:cNvSpPr txBox="1"/>
          <p:nvPr/>
        </p:nvSpPr>
        <p:spPr>
          <a:xfrm>
            <a:off x="263525" y="3775075"/>
            <a:ext cx="5424487"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472C4"/>
              </a:buClr>
              <a:buSzPts val="2200"/>
              <a:buFont typeface="Consolas"/>
              <a:buNone/>
            </a:pPr>
            <a:r>
              <a:rPr b="1" i="0" lang="es-ES" sz="2200" u="none">
                <a:solidFill>
                  <a:srgbClr val="4472C4"/>
                </a:solidFill>
                <a:latin typeface="Consolas"/>
                <a:ea typeface="Consolas"/>
                <a:cs typeface="Consolas"/>
                <a:sym typeface="Consolas"/>
              </a:rPr>
              <a:t>Libro</a:t>
            </a:r>
            <a:r>
              <a:rPr b="0" i="0" lang="es-ES" sz="2000" u="none">
                <a:solidFill>
                  <a:schemeClr val="dk1"/>
                </a:solidFill>
                <a:latin typeface="Consolas"/>
                <a:ea typeface="Consolas"/>
                <a:cs typeface="Consolas"/>
                <a:sym typeface="Consolas"/>
              </a:rPr>
              <a:t> 🡪 Elemento de la Lista</a:t>
            </a:r>
            <a:endParaRPr/>
          </a:p>
          <a:p>
            <a:pPr indent="0" lvl="0" marL="0" marR="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4472C4"/>
              </a:buClr>
              <a:buSzPts val="2200"/>
              <a:buFont typeface="Consolas"/>
              <a:buNone/>
            </a:pPr>
            <a:r>
              <a:rPr b="1" i="0" lang="es-ES" sz="2200" u="none">
                <a:solidFill>
                  <a:srgbClr val="4472C4"/>
                </a:solidFill>
                <a:latin typeface="Consolas"/>
                <a:ea typeface="Consolas"/>
                <a:cs typeface="Consolas"/>
                <a:sym typeface="Consolas"/>
              </a:rPr>
              <a:t>Estante</a:t>
            </a:r>
            <a:r>
              <a:rPr b="0" i="0" lang="es-ES" sz="2000" u="none">
                <a:solidFill>
                  <a:schemeClr val="dk1"/>
                </a:solidFill>
                <a:latin typeface="Consolas"/>
                <a:ea typeface="Consolas"/>
                <a:cs typeface="Consolas"/>
                <a:sym typeface="Consolas"/>
              </a:rPr>
              <a:t>  🡪 Lista</a:t>
            </a:r>
            <a:endParaRPr/>
          </a:p>
          <a:p>
            <a:pPr indent="0" lvl="0" marL="0" marR="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4472C4"/>
              </a:buClr>
              <a:buSzPts val="2200"/>
              <a:buFont typeface="Consolas"/>
              <a:buNone/>
            </a:pPr>
            <a:r>
              <a:rPr b="1" i="0" lang="es-ES" sz="2200" u="none">
                <a:solidFill>
                  <a:srgbClr val="4472C4"/>
                </a:solidFill>
                <a:latin typeface="Consolas"/>
                <a:ea typeface="Consolas"/>
                <a:cs typeface="Consolas"/>
                <a:sym typeface="Consolas"/>
              </a:rPr>
              <a:t>Estante único </a:t>
            </a:r>
            <a:r>
              <a:rPr b="0" i="0" lang="es-ES" sz="2000" u="none">
                <a:solidFill>
                  <a:schemeClr val="dk1"/>
                </a:solidFill>
                <a:latin typeface="Consolas"/>
                <a:ea typeface="Consolas"/>
                <a:cs typeface="Consolas"/>
                <a:sym typeface="Consolas"/>
              </a:rPr>
              <a:t>🡪 la lista a generar</a:t>
            </a:r>
            <a:endParaRPr/>
          </a:p>
          <a:p>
            <a:pPr indent="0" lvl="0" marL="0" marR="0" rtl="0" algn="l">
              <a:lnSpc>
                <a:spcPct val="100000"/>
              </a:lnSpc>
              <a:spcBef>
                <a:spcPts val="0"/>
              </a:spcBef>
              <a:spcAft>
                <a:spcPts val="0"/>
              </a:spcAft>
              <a:buNone/>
            </a:pPr>
            <a:r>
              <a:t/>
            </a:r>
            <a:endParaRPr b="0" i="0" sz="2000" u="none">
              <a:solidFill>
                <a:schemeClr val="dk1"/>
              </a:solidFill>
              <a:latin typeface="Consolas"/>
              <a:ea typeface="Consolas"/>
              <a:cs typeface="Consolas"/>
              <a:sym typeface="Consolas"/>
            </a:endParaRPr>
          </a:p>
        </p:txBody>
      </p:sp>
      <p:sp>
        <p:nvSpPr>
          <p:cNvPr id="410" name="Google Shape;410;p10"/>
          <p:cNvSpPr/>
          <p:nvPr/>
        </p:nvSpPr>
        <p:spPr>
          <a:xfrm>
            <a:off x="5016500" y="6121400"/>
            <a:ext cx="977900" cy="484187"/>
          </a:xfrm>
          <a:custGeom>
            <a:rect b="b" l="l" r="r" t="t"/>
            <a:pathLst>
              <a:path extrusionOk="0" h="484188" w="977900">
                <a:moveTo>
                  <a:pt x="0" y="121047"/>
                </a:moveTo>
                <a:lnTo>
                  <a:pt x="15131" y="121047"/>
                </a:lnTo>
                <a:lnTo>
                  <a:pt x="15131" y="363141"/>
                </a:lnTo>
                <a:lnTo>
                  <a:pt x="0" y="363141"/>
                </a:lnTo>
                <a:lnTo>
                  <a:pt x="0" y="121047"/>
                </a:lnTo>
                <a:close/>
                <a:moveTo>
                  <a:pt x="30262" y="121047"/>
                </a:moveTo>
                <a:lnTo>
                  <a:pt x="60524" y="121047"/>
                </a:lnTo>
                <a:lnTo>
                  <a:pt x="60524" y="363141"/>
                </a:lnTo>
                <a:lnTo>
                  <a:pt x="30262" y="363141"/>
                </a:lnTo>
                <a:lnTo>
                  <a:pt x="30262" y="121047"/>
                </a:lnTo>
                <a:close/>
                <a:moveTo>
                  <a:pt x="75654" y="121047"/>
                </a:moveTo>
                <a:lnTo>
                  <a:pt x="735806" y="121047"/>
                </a:lnTo>
                <a:lnTo>
                  <a:pt x="735806" y="0"/>
                </a:lnTo>
                <a:lnTo>
                  <a:pt x="977900" y="242094"/>
                </a:lnTo>
                <a:lnTo>
                  <a:pt x="735806" y="484188"/>
                </a:lnTo>
                <a:lnTo>
                  <a:pt x="735806" y="363141"/>
                </a:lnTo>
                <a:lnTo>
                  <a:pt x="75654" y="363141"/>
                </a:lnTo>
                <a:lnTo>
                  <a:pt x="75654" y="121047"/>
                </a:lnTo>
                <a:close/>
              </a:path>
            </a:pathLst>
          </a:custGeom>
          <a:solidFill>
            <a:srgbClr val="FF0066"/>
          </a:solidFill>
          <a:ln cap="flat" cmpd="sng" w="12700">
            <a:solidFill>
              <a:srgbClr val="FF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1" name="Google Shape;411;p10"/>
          <p:cNvSpPr txBox="1"/>
          <p:nvPr/>
        </p:nvSpPr>
        <p:spPr>
          <a:xfrm>
            <a:off x="598487" y="3041650"/>
            <a:ext cx="4264025" cy="4937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2600"/>
              <a:buFont typeface="Consolas"/>
              <a:buNone/>
            </a:pPr>
            <a:r>
              <a:rPr b="1" i="0" lang="es-ES" sz="2600" u="none">
                <a:solidFill>
                  <a:srgbClr val="2E75B6"/>
                </a:solidFill>
                <a:latin typeface="Consolas"/>
                <a:ea typeface="Consolas"/>
                <a:cs typeface="Consolas"/>
                <a:sym typeface="Consolas"/>
              </a:rPr>
              <a:t>DEL EJEMPLO ANTERIOR</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75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2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2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1"/>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17" name="Google Shape;417;p11"/>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18" name="Google Shape;418;p11"/>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19" name="Google Shape;419;p11"/>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420" name="Google Shape;420;p11"/>
          <p:cNvSpPr txBox="1"/>
          <p:nvPr/>
        </p:nvSpPr>
        <p:spPr>
          <a:xfrm>
            <a:off x="992187" y="1262062"/>
            <a:ext cx="10993437" cy="7699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200"/>
              <a:buFont typeface="Calibri"/>
              <a:buNone/>
            </a:pPr>
            <a:r>
              <a:rPr b="0" i="0" lang="es-ES" sz="2200" u="none">
                <a:solidFill>
                  <a:srgbClr val="595959"/>
                </a:solidFill>
                <a:latin typeface="Calibri"/>
                <a:ea typeface="Calibri"/>
                <a:cs typeface="Calibri"/>
                <a:sym typeface="Calibri"/>
              </a:rPr>
              <a:t>Supongamos que se dispone de dos listas con los nombres de libros ordenadas alfabéticamente y se pide generar una única lista de libros ordenada alfabéticamente.</a:t>
            </a:r>
            <a:endParaRPr/>
          </a:p>
        </p:txBody>
      </p:sp>
      <p:pic>
        <p:nvPicPr>
          <p:cNvPr descr="Imagen que contiene dibujo&#10;&#10;Descripción generada automáticamente" id="421" name="Google Shape;421;p11"/>
          <p:cNvPicPr preferRelativeResize="0"/>
          <p:nvPr/>
        </p:nvPicPr>
        <p:blipFill rotWithShape="1">
          <a:blip r:embed="rId4">
            <a:alphaModFix/>
          </a:blip>
          <a:srcRect b="0" l="0" r="0" t="0"/>
          <a:stretch/>
        </p:blipFill>
        <p:spPr>
          <a:xfrm>
            <a:off x="134937" y="1254125"/>
            <a:ext cx="823912" cy="823912"/>
          </a:xfrm>
          <a:prstGeom prst="rect">
            <a:avLst/>
          </a:prstGeom>
          <a:noFill/>
          <a:ln>
            <a:noFill/>
          </a:ln>
        </p:spPr>
      </p:pic>
      <p:sp>
        <p:nvSpPr>
          <p:cNvPr id="422" name="Google Shape;422;p11"/>
          <p:cNvSpPr txBox="1"/>
          <p:nvPr/>
        </p:nvSpPr>
        <p:spPr>
          <a:xfrm>
            <a:off x="119062" y="2097087"/>
            <a:ext cx="5764212" cy="42783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Program Estantes;</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Type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lista =^nodo;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nodo = record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dato:string;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sig:lista;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estante1, estante2: 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estanteNuevo: lista;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 (estante1);</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 (estante2);</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a:t>
            </a:r>
            <a:r>
              <a:rPr b="0" i="0" lang="es-ES" sz="1600" u="none">
                <a:solidFill>
                  <a:srgbClr val="FF0066"/>
                </a:solidFill>
                <a:latin typeface="Consolas"/>
                <a:ea typeface="Consolas"/>
                <a:cs typeface="Consolas"/>
                <a:sym typeface="Consolas"/>
              </a:rPr>
              <a:t>merge (estante1,estante2,estanteNuevo);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End.  </a:t>
            </a:r>
            <a:endParaRPr/>
          </a:p>
        </p:txBody>
      </p:sp>
      <p:sp>
        <p:nvSpPr>
          <p:cNvPr id="423" name="Google Shape;423;p11"/>
          <p:cNvSpPr txBox="1"/>
          <p:nvPr/>
        </p:nvSpPr>
        <p:spPr>
          <a:xfrm>
            <a:off x="4241800" y="2060575"/>
            <a:ext cx="7942262" cy="34782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7F7F7F"/>
              </a:buClr>
              <a:buSzPts val="2200"/>
              <a:buFont typeface="Consolas"/>
              <a:buNone/>
            </a:pPr>
            <a:r>
              <a:rPr b="1" i="0" lang="es-ES" sz="2200" u="none">
                <a:solidFill>
                  <a:srgbClr val="7F7F7F"/>
                </a:solidFill>
                <a:latin typeface="Consolas"/>
                <a:ea typeface="Consolas"/>
                <a:cs typeface="Consolas"/>
                <a:sym typeface="Consolas"/>
              </a:rPr>
              <a:t>Procedure merge (e1,e2: lista; var eNuevo:lista);</a:t>
            </a:r>
            <a:endParaRPr/>
          </a:p>
          <a:p>
            <a:pPr indent="0" lvl="0" marL="0" marR="0" rtl="0" algn="just">
              <a:lnSpc>
                <a:spcPct val="100000"/>
              </a:lnSpc>
              <a:spcBef>
                <a:spcPts val="0"/>
              </a:spcBef>
              <a:spcAft>
                <a:spcPts val="0"/>
              </a:spcAft>
              <a:buClr>
                <a:schemeClr val="dk1"/>
              </a:buClr>
              <a:buSzPts val="2200"/>
              <a:buFont typeface="Tahoma"/>
              <a:buNone/>
            </a:pPr>
            <a:r>
              <a:t/>
            </a:r>
            <a:endParaRPr b="0" i="0" sz="22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2200"/>
              <a:buFont typeface="Consolas"/>
              <a:buNone/>
            </a:pPr>
            <a:r>
              <a:rPr b="1" i="0" lang="es-ES" sz="22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2200"/>
              <a:buFont typeface="Consolas"/>
              <a:buNone/>
            </a:pPr>
            <a:r>
              <a:rPr b="0" i="0" lang="es-ES" sz="2200" u="none">
                <a:solidFill>
                  <a:srgbClr val="595959"/>
                </a:solidFill>
                <a:latin typeface="Consolas"/>
                <a:ea typeface="Consolas"/>
                <a:cs typeface="Consolas"/>
                <a:sym typeface="Consolas"/>
              </a:rPr>
              <a:t>  iniciliazar el estante </a:t>
            </a:r>
            <a:r>
              <a:rPr b="1" i="0" lang="es-ES" sz="2200" u="none">
                <a:solidFill>
                  <a:srgbClr val="FFC000"/>
                </a:solidFill>
                <a:latin typeface="Consolas"/>
                <a:ea typeface="Consolas"/>
                <a:cs typeface="Consolas"/>
                <a:sym typeface="Consolas"/>
              </a:rPr>
              <a:t>eNuevo</a:t>
            </a:r>
            <a:endParaRPr/>
          </a:p>
          <a:p>
            <a:pPr indent="0" lvl="0" marL="0" marR="0" rtl="0" algn="l">
              <a:lnSpc>
                <a:spcPct val="100000"/>
              </a:lnSpc>
              <a:spcBef>
                <a:spcPts val="0"/>
              </a:spcBef>
              <a:spcAft>
                <a:spcPts val="0"/>
              </a:spcAft>
              <a:buClr>
                <a:schemeClr val="dk1"/>
              </a:buClr>
              <a:buSzPts val="2200"/>
              <a:buFont typeface="Consolas"/>
              <a:buNone/>
            </a:pPr>
            <a:r>
              <a:rPr b="1" i="0" lang="es-ES" sz="2200" u="none">
                <a:solidFill>
                  <a:schemeClr val="dk1"/>
                </a:solidFill>
                <a:latin typeface="Consolas"/>
                <a:ea typeface="Consolas"/>
                <a:cs typeface="Consolas"/>
                <a:sym typeface="Consolas"/>
              </a:rPr>
              <a:t>  mientras</a:t>
            </a:r>
            <a:r>
              <a:rPr b="0" i="0" lang="es-ES" sz="2200" u="none">
                <a:solidFill>
                  <a:schemeClr val="dk1"/>
                </a:solidFill>
                <a:latin typeface="Consolas"/>
                <a:ea typeface="Consolas"/>
                <a:cs typeface="Consolas"/>
                <a:sym typeface="Consolas"/>
              </a:rPr>
              <a:t> (</a:t>
            </a:r>
            <a:r>
              <a:rPr b="0" i="0" lang="es-ES" sz="2200" u="none">
                <a:solidFill>
                  <a:srgbClr val="70AD47"/>
                </a:solidFill>
                <a:latin typeface="Consolas"/>
                <a:ea typeface="Consolas"/>
                <a:cs typeface="Consolas"/>
                <a:sym typeface="Consolas"/>
              </a:rPr>
              <a:t>los</a:t>
            </a:r>
            <a:r>
              <a:rPr b="0" i="0" lang="es-ES" sz="2200" u="none">
                <a:solidFill>
                  <a:schemeClr val="dk1"/>
                </a:solidFill>
                <a:latin typeface="Consolas"/>
                <a:ea typeface="Consolas"/>
                <a:cs typeface="Consolas"/>
                <a:sym typeface="Consolas"/>
              </a:rPr>
              <a:t> </a:t>
            </a:r>
            <a:r>
              <a:rPr b="0" i="0" lang="es-ES" sz="2200" u="none">
                <a:solidFill>
                  <a:srgbClr val="70AD47"/>
                </a:solidFill>
                <a:latin typeface="Consolas"/>
                <a:ea typeface="Consolas"/>
                <a:cs typeface="Consolas"/>
                <a:sym typeface="Consolas"/>
              </a:rPr>
              <a:t>estantes e1 y e2 tienen libros</a:t>
            </a:r>
            <a:r>
              <a:rPr b="0" i="0" lang="es-ES" sz="2200" u="none">
                <a:solidFill>
                  <a:schemeClr val="dk1"/>
                </a:solidFill>
                <a:latin typeface="Consolas"/>
                <a:ea typeface="Consolas"/>
                <a:cs typeface="Consolas"/>
                <a:sym typeface="Consolas"/>
              </a:rPr>
              <a:t>)</a:t>
            </a:r>
            <a:r>
              <a:rPr b="1" i="0" lang="es-ES" sz="2200" u="none">
                <a:solidFill>
                  <a:schemeClr val="dk1"/>
                </a:solidFill>
                <a:latin typeface="Consolas"/>
                <a:ea typeface="Consolas"/>
                <a:cs typeface="Consolas"/>
                <a:sym typeface="Consolas"/>
              </a:rPr>
              <a:t>do</a:t>
            </a:r>
            <a:endParaRPr/>
          </a:p>
          <a:p>
            <a:pPr indent="0" lvl="0" marL="0" marR="0" rtl="0" algn="l">
              <a:lnSpc>
                <a:spcPct val="100000"/>
              </a:lnSpc>
              <a:spcBef>
                <a:spcPts val="0"/>
              </a:spcBef>
              <a:spcAft>
                <a:spcPts val="0"/>
              </a:spcAft>
              <a:buClr>
                <a:schemeClr val="dk1"/>
              </a:buClr>
              <a:buSzPts val="2200"/>
              <a:buFont typeface="Consolas"/>
              <a:buNone/>
            </a:pPr>
            <a:r>
              <a:rPr b="1" i="0" lang="es-ES" sz="2200" u="none">
                <a:solidFill>
                  <a:schemeClr val="dk1"/>
                </a:solidFill>
                <a:latin typeface="Consolas"/>
                <a:ea typeface="Consolas"/>
                <a:cs typeface="Consolas"/>
                <a:sym typeface="Consolas"/>
              </a:rPr>
              <a:t>    begin</a:t>
            </a:r>
            <a:endParaRPr/>
          </a:p>
          <a:p>
            <a:pPr indent="0" lvl="0" marL="0" marR="0" rtl="0" algn="l">
              <a:lnSpc>
                <a:spcPct val="100000"/>
              </a:lnSpc>
              <a:spcBef>
                <a:spcPts val="0"/>
              </a:spcBef>
              <a:spcAft>
                <a:spcPts val="0"/>
              </a:spcAft>
              <a:buClr>
                <a:srgbClr val="FF0066"/>
              </a:buClr>
              <a:buSzPts val="2200"/>
              <a:buFont typeface="Consolas"/>
              <a:buNone/>
            </a:pPr>
            <a:r>
              <a:rPr b="0" i="0" lang="es-ES" sz="2200" u="none">
                <a:solidFill>
                  <a:srgbClr val="FF0066"/>
                </a:solidFill>
                <a:latin typeface="Consolas"/>
                <a:ea typeface="Consolas"/>
                <a:cs typeface="Consolas"/>
                <a:sym typeface="Consolas"/>
              </a:rPr>
              <a:t>     Paula busca el mínimo de los estantes e1 y e2</a:t>
            </a:r>
            <a:endParaRPr/>
          </a:p>
          <a:p>
            <a:pPr indent="0" lvl="0" marL="0" marR="0" rtl="0" algn="l">
              <a:lnSpc>
                <a:spcPct val="100000"/>
              </a:lnSpc>
              <a:spcBef>
                <a:spcPts val="0"/>
              </a:spcBef>
              <a:spcAft>
                <a:spcPts val="0"/>
              </a:spcAft>
              <a:buClr>
                <a:schemeClr val="dk1"/>
              </a:buClr>
              <a:buSzPts val="2200"/>
              <a:buFont typeface="Consolas"/>
              <a:buNone/>
            </a:pPr>
            <a:r>
              <a:rPr b="0" i="0" lang="es-ES" sz="2200" u="none">
                <a:solidFill>
                  <a:schemeClr val="dk1"/>
                </a:solidFill>
                <a:latin typeface="Consolas"/>
                <a:ea typeface="Consolas"/>
                <a:cs typeface="Consolas"/>
                <a:sym typeface="Consolas"/>
              </a:rPr>
              <a:t>     </a:t>
            </a:r>
            <a:r>
              <a:rPr b="0" i="0" lang="es-ES" sz="2200" u="none">
                <a:solidFill>
                  <a:srgbClr val="0070C0"/>
                </a:solidFill>
                <a:latin typeface="Consolas"/>
                <a:ea typeface="Consolas"/>
                <a:cs typeface="Consolas"/>
                <a:sym typeface="Consolas"/>
              </a:rPr>
              <a:t>Juan guarda el mínimo en el estante eNuevo</a:t>
            </a:r>
            <a:endParaRPr/>
          </a:p>
          <a:p>
            <a:pPr indent="0" lvl="0" marL="0" marR="0" rtl="0" algn="l">
              <a:lnSpc>
                <a:spcPct val="100000"/>
              </a:lnSpc>
              <a:spcBef>
                <a:spcPts val="0"/>
              </a:spcBef>
              <a:spcAft>
                <a:spcPts val="0"/>
              </a:spcAft>
              <a:buClr>
                <a:srgbClr val="0070C0"/>
              </a:buClr>
              <a:buSzPts val="2200"/>
              <a:buFont typeface="Consolas"/>
              <a:buNone/>
            </a:pPr>
            <a:r>
              <a:rPr b="0" i="0" lang="es-ES" sz="2200" u="none">
                <a:solidFill>
                  <a:srgbClr val="0070C0"/>
                </a:solidFill>
                <a:latin typeface="Consolas"/>
                <a:ea typeface="Consolas"/>
                <a:cs typeface="Consolas"/>
                <a:sym typeface="Consolas"/>
              </a:rPr>
              <a:t>    </a:t>
            </a:r>
            <a:r>
              <a:rPr b="1" i="0" lang="es-ES" sz="2200" u="none">
                <a:solidFill>
                  <a:schemeClr val="dk1"/>
                </a:solidFill>
                <a:latin typeface="Consolas"/>
                <a:ea typeface="Consolas"/>
                <a:cs typeface="Consolas"/>
                <a:sym typeface="Consolas"/>
              </a:rPr>
              <a:t>end;</a:t>
            </a:r>
            <a:endParaRPr/>
          </a:p>
          <a:p>
            <a:pPr indent="0" lvl="0" marL="0" marR="0" rtl="0" algn="just">
              <a:lnSpc>
                <a:spcPct val="100000"/>
              </a:lnSpc>
              <a:spcBef>
                <a:spcPts val="0"/>
              </a:spcBef>
              <a:spcAft>
                <a:spcPts val="0"/>
              </a:spcAft>
              <a:buClr>
                <a:srgbClr val="595959"/>
              </a:buClr>
              <a:buSzPts val="2200"/>
              <a:buFont typeface="Consolas"/>
              <a:buNone/>
            </a:pPr>
            <a:r>
              <a:rPr b="1" i="0" lang="es-ES" sz="2200" u="none">
                <a:solidFill>
                  <a:srgbClr val="595959"/>
                </a:solidFill>
                <a:latin typeface="Consolas"/>
                <a:ea typeface="Consolas"/>
                <a:cs typeface="Consolas"/>
                <a:sym typeface="Consolas"/>
              </a:rPr>
              <a:t>End;</a:t>
            </a:r>
            <a:r>
              <a:rPr b="0" i="0" lang="es-ES" sz="2200" u="none">
                <a:solidFill>
                  <a:srgbClr val="595959"/>
                </a:solidFill>
                <a:latin typeface="Consolas"/>
                <a:ea typeface="Consolas"/>
                <a:cs typeface="Consolas"/>
                <a:sym typeface="Consolas"/>
              </a:rPr>
              <a:t>  </a:t>
            </a:r>
            <a:endParaRPr/>
          </a:p>
        </p:txBody>
      </p:sp>
      <p:pic>
        <p:nvPicPr>
          <p:cNvPr id="424" name="Google Shape;424;p11"/>
          <p:cNvPicPr preferRelativeResize="0"/>
          <p:nvPr/>
        </p:nvPicPr>
        <p:blipFill rotWithShape="1">
          <a:blip r:embed="rId5">
            <a:alphaModFix/>
          </a:blip>
          <a:srcRect b="53010" l="72971" r="3233" t="16760"/>
          <a:stretch/>
        </p:blipFill>
        <p:spPr>
          <a:xfrm>
            <a:off x="11015662" y="5222875"/>
            <a:ext cx="1076325" cy="1370012"/>
          </a:xfrm>
          <a:prstGeom prst="rect">
            <a:avLst/>
          </a:prstGeom>
          <a:noFill/>
          <a:ln>
            <a:noFill/>
          </a:ln>
        </p:spPr>
      </p:pic>
      <p:pic>
        <p:nvPicPr>
          <p:cNvPr id="425" name="Google Shape;425;p11"/>
          <p:cNvPicPr preferRelativeResize="0"/>
          <p:nvPr/>
        </p:nvPicPr>
        <p:blipFill rotWithShape="1">
          <a:blip r:embed="rId5">
            <a:alphaModFix/>
          </a:blip>
          <a:srcRect b="50218" l="7186" r="69017" t="14915"/>
          <a:stretch/>
        </p:blipFill>
        <p:spPr>
          <a:xfrm>
            <a:off x="9591675" y="5040312"/>
            <a:ext cx="1077912" cy="1579562"/>
          </a:xfrm>
          <a:prstGeom prst="rect">
            <a:avLst/>
          </a:prstGeom>
          <a:noFill/>
          <a:ln>
            <a:noFill/>
          </a:ln>
        </p:spPr>
      </p:pic>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2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20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20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20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20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2000"/>
                                        <p:tgtEl>
                                          <p:spTgt spid="4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animEffect filter="fade" transition="in">
                                      <p:cBhvr>
                                        <p:cTn dur="2000"/>
                                        <p:tgtEl>
                                          <p:spTgt spid="4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animEffect filter="fade" transition="in">
                                      <p:cBhvr>
                                        <p:cTn dur="2000"/>
                                        <p:tgtEl>
                                          <p:spTgt spid="4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animEffect filter="fade" transition="in">
                                      <p:cBhvr>
                                        <p:cTn dur="2000"/>
                                        <p:tgtEl>
                                          <p:spTgt spid="4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9" st="9"/>
                                            </p:txEl>
                                          </p:spTgt>
                                        </p:tgtEl>
                                        <p:attrNameLst>
                                          <p:attrName>style.visibility</p:attrName>
                                        </p:attrNameLst>
                                      </p:cBhvr>
                                      <p:to>
                                        <p:strVal val="visible"/>
                                      </p:to>
                                    </p:set>
                                    <p:animEffect filter="fade" transition="in">
                                      <p:cBhvr>
                                        <p:cTn dur="2000"/>
                                        <p:tgtEl>
                                          <p:spTgt spid="42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2"/>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31" name="Google Shape;431;p12"/>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32" name="Google Shape;432;p12"/>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33" name="Google Shape;433;p12"/>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434" name="Google Shape;434;p12"/>
          <p:cNvSpPr txBox="1"/>
          <p:nvPr/>
        </p:nvSpPr>
        <p:spPr>
          <a:xfrm>
            <a:off x="985837" y="1154112"/>
            <a:ext cx="10991850" cy="7683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200"/>
              <a:buFont typeface="Calibri"/>
              <a:buNone/>
            </a:pPr>
            <a:r>
              <a:rPr b="0" i="0" lang="es-ES" sz="2200" u="none">
                <a:solidFill>
                  <a:srgbClr val="595959"/>
                </a:solidFill>
                <a:latin typeface="Calibri"/>
                <a:ea typeface="Calibri"/>
                <a:cs typeface="Calibri"/>
                <a:sym typeface="Calibri"/>
              </a:rPr>
              <a:t>Supongamos que se dispone de dos listas con los nombres de libros ordenadas alfabéticamente y se pide generar una única lista de libros ordenada alfabéticamente.</a:t>
            </a:r>
            <a:endParaRPr/>
          </a:p>
        </p:txBody>
      </p:sp>
      <p:pic>
        <p:nvPicPr>
          <p:cNvPr descr="Imagen que contiene dibujo&#10;&#10;Descripción generada automáticamente" id="435" name="Google Shape;435;p12"/>
          <p:cNvPicPr preferRelativeResize="0"/>
          <p:nvPr/>
        </p:nvPicPr>
        <p:blipFill rotWithShape="1">
          <a:blip r:embed="rId4">
            <a:alphaModFix/>
          </a:blip>
          <a:srcRect b="0" l="0" r="0" t="0"/>
          <a:stretch/>
        </p:blipFill>
        <p:spPr>
          <a:xfrm>
            <a:off x="134937" y="1254125"/>
            <a:ext cx="823912" cy="823912"/>
          </a:xfrm>
          <a:prstGeom prst="rect">
            <a:avLst/>
          </a:prstGeom>
          <a:noFill/>
          <a:ln>
            <a:noFill/>
          </a:ln>
        </p:spPr>
      </p:pic>
      <p:sp>
        <p:nvSpPr>
          <p:cNvPr id="436" name="Google Shape;436;p12"/>
          <p:cNvSpPr txBox="1"/>
          <p:nvPr/>
        </p:nvSpPr>
        <p:spPr>
          <a:xfrm>
            <a:off x="134937" y="2339975"/>
            <a:ext cx="5961062" cy="2555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7F7F7F"/>
              </a:buClr>
              <a:buSzPts val="1600"/>
              <a:buFont typeface="Consolas"/>
              <a:buNone/>
            </a:pPr>
            <a:r>
              <a:rPr b="1" i="0" lang="es-ES" sz="1600" u="none">
                <a:solidFill>
                  <a:srgbClr val="7F7F7F"/>
                </a:solidFill>
                <a:latin typeface="Consolas"/>
                <a:ea typeface="Consolas"/>
                <a:cs typeface="Consolas"/>
                <a:sym typeface="Consolas"/>
              </a:rPr>
              <a:t>Procedure merge (e1,e2: lista; var eNuevo:lista);</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1"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iniciliazar el estante </a:t>
            </a:r>
            <a:r>
              <a:rPr b="1" i="0" lang="es-ES" sz="1600" u="none">
                <a:solidFill>
                  <a:srgbClr val="FFC000"/>
                </a:solidFill>
                <a:latin typeface="Consolas"/>
                <a:ea typeface="Consolas"/>
                <a:cs typeface="Consolas"/>
                <a:sym typeface="Consolas"/>
              </a:rPr>
              <a:t>eNuevo</a:t>
            </a:r>
            <a:endParaRPr/>
          </a:p>
          <a:p>
            <a:pPr indent="0" lvl="0" marL="0" marR="0" rtl="0" algn="l">
              <a:lnSpc>
                <a:spcPct val="100000"/>
              </a:lnSpc>
              <a:spcBef>
                <a:spcPts val="0"/>
              </a:spcBef>
              <a:spcAft>
                <a:spcPts val="0"/>
              </a:spcAft>
              <a:buClr>
                <a:schemeClr val="dk1"/>
              </a:buClr>
              <a:buSzPts val="1600"/>
              <a:buFont typeface="Consolas"/>
              <a:buNone/>
            </a:pPr>
            <a:r>
              <a:rPr b="1" i="0" lang="es-ES" sz="1600" u="none">
                <a:solidFill>
                  <a:schemeClr val="dk1"/>
                </a:solidFill>
                <a:latin typeface="Consolas"/>
                <a:ea typeface="Consolas"/>
                <a:cs typeface="Consolas"/>
                <a:sym typeface="Consolas"/>
              </a:rPr>
              <a:t>  mientras</a:t>
            </a:r>
            <a:r>
              <a:rPr b="0" i="0" lang="es-ES" sz="1600" u="none">
                <a:solidFill>
                  <a:schemeClr val="dk1"/>
                </a:solidFill>
                <a:latin typeface="Consolas"/>
                <a:ea typeface="Consolas"/>
                <a:cs typeface="Consolas"/>
                <a:sym typeface="Consolas"/>
              </a:rPr>
              <a:t> (</a:t>
            </a:r>
            <a:r>
              <a:rPr b="0" i="0" lang="es-ES" sz="1600" u="none">
                <a:solidFill>
                  <a:srgbClr val="70AD47"/>
                </a:solidFill>
                <a:latin typeface="Consolas"/>
                <a:ea typeface="Consolas"/>
                <a:cs typeface="Consolas"/>
                <a:sym typeface="Consolas"/>
              </a:rPr>
              <a:t>los</a:t>
            </a:r>
            <a:r>
              <a:rPr b="0" i="0" lang="es-ES" sz="1600" u="none">
                <a:solidFill>
                  <a:schemeClr val="dk1"/>
                </a:solidFill>
                <a:latin typeface="Consolas"/>
                <a:ea typeface="Consolas"/>
                <a:cs typeface="Consolas"/>
                <a:sym typeface="Consolas"/>
              </a:rPr>
              <a:t> </a:t>
            </a:r>
            <a:r>
              <a:rPr b="0" i="0" lang="es-ES" sz="1600" u="none">
                <a:solidFill>
                  <a:srgbClr val="70AD47"/>
                </a:solidFill>
                <a:latin typeface="Consolas"/>
                <a:ea typeface="Consolas"/>
                <a:cs typeface="Consolas"/>
                <a:sym typeface="Consolas"/>
              </a:rPr>
              <a:t>estantes e1 y e2 tienen libros</a:t>
            </a:r>
            <a:r>
              <a:rPr b="0" i="0" lang="es-ES" sz="1600" u="none">
                <a:solidFill>
                  <a:schemeClr val="dk1"/>
                </a:solidFill>
                <a:latin typeface="Consolas"/>
                <a:ea typeface="Consolas"/>
                <a:cs typeface="Consolas"/>
                <a:sym typeface="Consolas"/>
              </a:rPr>
              <a:t>)</a:t>
            </a:r>
            <a:r>
              <a:rPr b="1" i="0" lang="es-ES" sz="1600" u="none">
                <a:solidFill>
                  <a:schemeClr val="dk1"/>
                </a:solidFill>
                <a:latin typeface="Consolas"/>
                <a:ea typeface="Consolas"/>
                <a:cs typeface="Consolas"/>
                <a:sym typeface="Consolas"/>
              </a:rPr>
              <a:t>do</a:t>
            </a:r>
            <a:endParaRPr/>
          </a:p>
          <a:p>
            <a:pPr indent="0" lvl="0" marL="0" marR="0" rtl="0" algn="l">
              <a:lnSpc>
                <a:spcPct val="100000"/>
              </a:lnSpc>
              <a:spcBef>
                <a:spcPts val="0"/>
              </a:spcBef>
              <a:spcAft>
                <a:spcPts val="0"/>
              </a:spcAft>
              <a:buClr>
                <a:schemeClr val="dk1"/>
              </a:buClr>
              <a:buSzPts val="1600"/>
              <a:buFont typeface="Consolas"/>
              <a:buNone/>
            </a:pPr>
            <a:r>
              <a:rPr b="1" i="0" lang="es-ES" sz="1600" u="none">
                <a:solidFill>
                  <a:schemeClr val="dk1"/>
                </a:solidFill>
                <a:latin typeface="Consolas"/>
                <a:ea typeface="Consolas"/>
                <a:cs typeface="Consolas"/>
                <a:sym typeface="Consolas"/>
              </a:rPr>
              <a:t>    begin</a:t>
            </a:r>
            <a:endParaRPr/>
          </a:p>
          <a:p>
            <a:pPr indent="0" lvl="0" marL="0" marR="0" rtl="0" algn="l">
              <a:lnSpc>
                <a:spcPct val="100000"/>
              </a:lnSpc>
              <a:spcBef>
                <a:spcPts val="0"/>
              </a:spcBef>
              <a:spcAft>
                <a:spcPts val="0"/>
              </a:spcAft>
              <a:buClr>
                <a:srgbClr val="FF0066"/>
              </a:buClr>
              <a:buSzPts val="1600"/>
              <a:buFont typeface="Consolas"/>
              <a:buNone/>
            </a:pPr>
            <a:r>
              <a:rPr b="0" i="0" lang="es-ES" sz="1600" u="none">
                <a:solidFill>
                  <a:srgbClr val="FF0066"/>
                </a:solidFill>
                <a:latin typeface="Consolas"/>
                <a:ea typeface="Consolas"/>
                <a:cs typeface="Consolas"/>
                <a:sym typeface="Consolas"/>
              </a:rPr>
              <a:t>     Paula busca el mínimo de los estantes e1 y e2</a:t>
            </a:r>
            <a:endParaRPr/>
          </a:p>
          <a:p>
            <a:pPr indent="0" lvl="0" marL="0" marR="0" rtl="0" algn="l">
              <a:lnSpc>
                <a:spcPct val="100000"/>
              </a:lnSpc>
              <a:spcBef>
                <a:spcPts val="0"/>
              </a:spcBef>
              <a:spcAft>
                <a:spcPts val="0"/>
              </a:spcAft>
              <a:buClr>
                <a:schemeClr val="dk1"/>
              </a:buClr>
              <a:buSzPts val="1600"/>
              <a:buFont typeface="Consolas"/>
              <a:buNone/>
            </a:pPr>
            <a:r>
              <a:rPr b="0" i="0" lang="es-ES" sz="1600" u="none">
                <a:solidFill>
                  <a:schemeClr val="dk1"/>
                </a:solidFill>
                <a:latin typeface="Consolas"/>
                <a:ea typeface="Consolas"/>
                <a:cs typeface="Consolas"/>
                <a:sym typeface="Consolas"/>
              </a:rPr>
              <a:t>     </a:t>
            </a:r>
            <a:r>
              <a:rPr b="0" i="0" lang="es-ES" sz="1600" u="none">
                <a:solidFill>
                  <a:srgbClr val="0070C0"/>
                </a:solidFill>
                <a:latin typeface="Consolas"/>
                <a:ea typeface="Consolas"/>
                <a:cs typeface="Consolas"/>
                <a:sym typeface="Consolas"/>
              </a:rPr>
              <a:t>Juan guarda el mínimo en el estante eNuevo</a:t>
            </a:r>
            <a:endParaRPr/>
          </a:p>
          <a:p>
            <a:pPr indent="0" lvl="0" marL="0" marR="0" rtl="0" algn="l">
              <a:lnSpc>
                <a:spcPct val="100000"/>
              </a:lnSpc>
              <a:spcBef>
                <a:spcPts val="0"/>
              </a:spcBef>
              <a:spcAft>
                <a:spcPts val="0"/>
              </a:spcAft>
              <a:buClr>
                <a:srgbClr val="0070C0"/>
              </a:buClr>
              <a:buSzPts val="1600"/>
              <a:buFont typeface="Consolas"/>
              <a:buNone/>
            </a:pPr>
            <a:r>
              <a:rPr b="0" i="0" lang="es-ES" sz="1600" u="none">
                <a:solidFill>
                  <a:srgbClr val="0070C0"/>
                </a:solidFill>
                <a:latin typeface="Consolas"/>
                <a:ea typeface="Consolas"/>
                <a:cs typeface="Consolas"/>
                <a:sym typeface="Consolas"/>
              </a:rPr>
              <a:t>    </a:t>
            </a:r>
            <a:r>
              <a:rPr b="1" i="0" lang="es-ES" sz="1600" u="none">
                <a:solidFill>
                  <a:schemeClr val="dk1"/>
                </a:solidFill>
                <a:latin typeface="Consolas"/>
                <a:ea typeface="Consolas"/>
                <a:cs typeface="Consolas"/>
                <a:sym typeface="Consolas"/>
              </a:rPr>
              <a:t>end;</a:t>
            </a:r>
            <a:endParaRPr/>
          </a:p>
          <a:p>
            <a:pPr indent="0" lvl="0" marL="0" marR="0" rtl="0" algn="just">
              <a:lnSpc>
                <a:spcPct val="100000"/>
              </a:lnSpc>
              <a:spcBef>
                <a:spcPts val="0"/>
              </a:spcBef>
              <a:spcAft>
                <a:spcPts val="0"/>
              </a:spcAft>
              <a:buClr>
                <a:srgbClr val="595959"/>
              </a:buClr>
              <a:buSzPts val="1600"/>
              <a:buFont typeface="Consolas"/>
              <a:buNone/>
            </a:pPr>
            <a:r>
              <a:rPr b="1" i="0" lang="es-ES" sz="1600" u="none">
                <a:solidFill>
                  <a:srgbClr val="595959"/>
                </a:solidFill>
                <a:latin typeface="Consolas"/>
                <a:ea typeface="Consolas"/>
                <a:cs typeface="Consolas"/>
                <a:sym typeface="Consolas"/>
              </a:rPr>
              <a:t>End;</a:t>
            </a:r>
            <a:r>
              <a:rPr b="0" i="0" lang="es-ES" sz="1600" u="none">
                <a:solidFill>
                  <a:srgbClr val="595959"/>
                </a:solidFill>
                <a:latin typeface="Consolas"/>
                <a:ea typeface="Consolas"/>
                <a:cs typeface="Consolas"/>
                <a:sym typeface="Consolas"/>
              </a:rPr>
              <a:t>  </a:t>
            </a:r>
            <a:endParaRPr/>
          </a:p>
        </p:txBody>
      </p:sp>
      <p:sp>
        <p:nvSpPr>
          <p:cNvPr id="437" name="Google Shape;437;p12"/>
          <p:cNvSpPr txBox="1"/>
          <p:nvPr/>
        </p:nvSpPr>
        <p:spPr>
          <a:xfrm>
            <a:off x="7685087" y="2201862"/>
            <a:ext cx="4159250" cy="8318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400"/>
              <a:buFont typeface="Consolas"/>
              <a:buNone/>
            </a:pPr>
            <a:r>
              <a:rPr b="0" i="0" lang="es-ES" sz="2400" u="none">
                <a:solidFill>
                  <a:srgbClr val="595959"/>
                </a:solidFill>
                <a:latin typeface="Consolas"/>
                <a:ea typeface="Consolas"/>
                <a:cs typeface="Consolas"/>
                <a:sym typeface="Consolas"/>
              </a:rPr>
              <a:t>Qué significa que Juan guarde el libro?</a:t>
            </a:r>
            <a:endParaRPr/>
          </a:p>
        </p:txBody>
      </p:sp>
      <p:pic>
        <p:nvPicPr>
          <p:cNvPr id="438" name="Google Shape;438;p12"/>
          <p:cNvPicPr preferRelativeResize="0"/>
          <p:nvPr/>
        </p:nvPicPr>
        <p:blipFill rotWithShape="1">
          <a:blip r:embed="rId5">
            <a:alphaModFix/>
          </a:blip>
          <a:srcRect b="53010" l="72971" r="3233" t="16760"/>
          <a:stretch/>
        </p:blipFill>
        <p:spPr>
          <a:xfrm>
            <a:off x="2208212" y="4716462"/>
            <a:ext cx="1423987" cy="1808162"/>
          </a:xfrm>
          <a:prstGeom prst="rect">
            <a:avLst/>
          </a:prstGeom>
          <a:noFill/>
          <a:ln>
            <a:noFill/>
          </a:ln>
        </p:spPr>
      </p:pic>
      <p:pic>
        <p:nvPicPr>
          <p:cNvPr id="439" name="Google Shape;439;p12"/>
          <p:cNvPicPr preferRelativeResize="0"/>
          <p:nvPr/>
        </p:nvPicPr>
        <p:blipFill rotWithShape="1">
          <a:blip r:embed="rId5">
            <a:alphaModFix/>
          </a:blip>
          <a:srcRect b="50218" l="7186" r="69017" t="14915"/>
          <a:stretch/>
        </p:blipFill>
        <p:spPr>
          <a:xfrm>
            <a:off x="6743700" y="2049462"/>
            <a:ext cx="941387" cy="1379537"/>
          </a:xfrm>
          <a:prstGeom prst="rect">
            <a:avLst/>
          </a:prstGeom>
          <a:noFill/>
          <a:ln>
            <a:noFill/>
          </a:ln>
        </p:spPr>
      </p:pic>
      <p:sp>
        <p:nvSpPr>
          <p:cNvPr id="440" name="Google Shape;440;p12"/>
          <p:cNvSpPr txBox="1"/>
          <p:nvPr/>
        </p:nvSpPr>
        <p:spPr>
          <a:xfrm>
            <a:off x="3503612" y="5213350"/>
            <a:ext cx="3062287"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400"/>
              <a:buFont typeface="Consolas"/>
              <a:buNone/>
            </a:pPr>
            <a:r>
              <a:rPr b="0" i="0" lang="es-ES" sz="2400" u="none">
                <a:solidFill>
                  <a:srgbClr val="595959"/>
                </a:solidFill>
                <a:latin typeface="Consolas"/>
                <a:ea typeface="Consolas"/>
                <a:cs typeface="Consolas"/>
                <a:sym typeface="Consolas"/>
              </a:rPr>
              <a:t>Qué significa que Paula busque el mínimo?</a:t>
            </a:r>
            <a:endParaRPr/>
          </a:p>
        </p:txBody>
      </p:sp>
      <p:sp>
        <p:nvSpPr>
          <p:cNvPr id="441" name="Google Shape;441;p12"/>
          <p:cNvSpPr txBox="1"/>
          <p:nvPr/>
        </p:nvSpPr>
        <p:spPr>
          <a:xfrm>
            <a:off x="7837487" y="2997200"/>
            <a:ext cx="4219575" cy="1354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onsolas"/>
              <a:buNone/>
            </a:pPr>
            <a:r>
              <a:rPr b="0" i="0" lang="es-ES" sz="1800" u="none">
                <a:solidFill>
                  <a:srgbClr val="FF0066"/>
                </a:solidFill>
                <a:latin typeface="Consolas"/>
                <a:ea typeface="Consolas"/>
                <a:cs typeface="Consolas"/>
                <a:sym typeface="Consolas"/>
              </a:rPr>
              <a:t>Generar un espacio en el estante nuevo.</a:t>
            </a:r>
            <a:endParaRPr/>
          </a:p>
          <a:p>
            <a:pPr indent="0" lvl="0" marL="0" marR="0" rtl="0" algn="just">
              <a:lnSpc>
                <a:spcPct val="100000"/>
              </a:lnSpc>
              <a:spcBef>
                <a:spcPts val="1200"/>
              </a:spcBef>
              <a:spcAft>
                <a:spcPts val="0"/>
              </a:spcAft>
              <a:buClr>
                <a:srgbClr val="FF0066"/>
              </a:buClr>
              <a:buSzPts val="1800"/>
              <a:buFont typeface="Consolas"/>
              <a:buNone/>
            </a:pPr>
            <a:r>
              <a:rPr b="0" i="0" lang="es-ES" sz="1800" u="none">
                <a:solidFill>
                  <a:srgbClr val="FF0066"/>
                </a:solidFill>
                <a:latin typeface="Consolas"/>
                <a:ea typeface="Consolas"/>
                <a:cs typeface="Consolas"/>
                <a:sym typeface="Consolas"/>
              </a:rPr>
              <a:t>Agregar el libro que le da Paula al final del estante nuevo</a:t>
            </a:r>
            <a:endParaRPr/>
          </a:p>
        </p:txBody>
      </p:sp>
      <p:sp>
        <p:nvSpPr>
          <p:cNvPr id="442" name="Google Shape;442;p12"/>
          <p:cNvSpPr txBox="1"/>
          <p:nvPr/>
        </p:nvSpPr>
        <p:spPr>
          <a:xfrm>
            <a:off x="6743700" y="4965700"/>
            <a:ext cx="5100637" cy="1477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onsolas"/>
              <a:buNone/>
            </a:pPr>
            <a:r>
              <a:rPr b="0" i="0" lang="es-ES" sz="1800" u="none">
                <a:solidFill>
                  <a:srgbClr val="FF0066"/>
                </a:solidFill>
                <a:latin typeface="Consolas"/>
                <a:ea typeface="Consolas"/>
                <a:cs typeface="Consolas"/>
                <a:sym typeface="Consolas"/>
              </a:rPr>
              <a:t>Como las listas de libros están ordenadas alfabéticamente por título, sólo debe mirar el primer elemento de cada lista, compararlos y determinar el menor  entre estos.</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3"/>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48" name="Google Shape;448;p13"/>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49" name="Google Shape;449;p13"/>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50" name="Google Shape;450;p13"/>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451" name="Google Shape;451;p13"/>
          <p:cNvSpPr txBox="1"/>
          <p:nvPr/>
        </p:nvSpPr>
        <p:spPr>
          <a:xfrm>
            <a:off x="985837" y="1154112"/>
            <a:ext cx="10991850" cy="7683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200"/>
              <a:buFont typeface="Calibri"/>
              <a:buNone/>
            </a:pPr>
            <a:r>
              <a:rPr b="0" i="0" lang="es-ES" sz="2200" u="none">
                <a:solidFill>
                  <a:srgbClr val="595959"/>
                </a:solidFill>
                <a:latin typeface="Calibri"/>
                <a:ea typeface="Calibri"/>
                <a:cs typeface="Calibri"/>
                <a:sym typeface="Calibri"/>
              </a:rPr>
              <a:t>Supongamos que se dispone de dos listas con los nombres de libros ordenadas alfabéticamente y se pide generar una única lista de libros ordenada alfabéticamente.</a:t>
            </a:r>
            <a:endParaRPr/>
          </a:p>
        </p:txBody>
      </p:sp>
      <p:pic>
        <p:nvPicPr>
          <p:cNvPr descr="Imagen que contiene dibujo&#10;&#10;Descripción generada automáticamente" id="452" name="Google Shape;452;p13"/>
          <p:cNvPicPr preferRelativeResize="0"/>
          <p:nvPr/>
        </p:nvPicPr>
        <p:blipFill rotWithShape="1">
          <a:blip r:embed="rId4">
            <a:alphaModFix/>
          </a:blip>
          <a:srcRect b="0" l="0" r="0" t="0"/>
          <a:stretch/>
        </p:blipFill>
        <p:spPr>
          <a:xfrm>
            <a:off x="134937" y="1254125"/>
            <a:ext cx="823912" cy="823912"/>
          </a:xfrm>
          <a:prstGeom prst="rect">
            <a:avLst/>
          </a:prstGeom>
          <a:noFill/>
          <a:ln>
            <a:noFill/>
          </a:ln>
        </p:spPr>
      </p:pic>
      <p:sp>
        <p:nvSpPr>
          <p:cNvPr id="453" name="Google Shape;453;p13"/>
          <p:cNvSpPr txBox="1"/>
          <p:nvPr/>
        </p:nvSpPr>
        <p:spPr>
          <a:xfrm>
            <a:off x="4587875" y="1844675"/>
            <a:ext cx="7389812"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Consolas"/>
              <a:buNone/>
            </a:pPr>
            <a:r>
              <a:rPr b="0" i="0" lang="es-ES" sz="1800" u="none">
                <a:solidFill>
                  <a:srgbClr val="FF0066"/>
                </a:solidFill>
                <a:latin typeface="Consolas"/>
                <a:ea typeface="Consolas"/>
                <a:cs typeface="Consolas"/>
                <a:sym typeface="Consolas"/>
              </a:rPr>
              <a:t>PaulaBuscaMinimo</a:t>
            </a:r>
            <a:endParaRPr/>
          </a:p>
          <a:p>
            <a:pPr indent="0" lvl="0" marL="0" marR="0" rtl="0" algn="l">
              <a:lnSpc>
                <a:spcPct val="100000"/>
              </a:lnSpc>
              <a:spcBef>
                <a:spcPts val="0"/>
              </a:spcBef>
              <a:spcAft>
                <a:spcPts val="0"/>
              </a:spcAft>
              <a:buClr>
                <a:schemeClr val="dk1"/>
              </a:buClr>
              <a:buSzPts val="1800"/>
              <a:buFont typeface="Tahoma"/>
              <a:buNone/>
            </a:pPr>
            <a:r>
              <a:t/>
            </a:r>
            <a:endParaRPr b="0" i="0" sz="1800" u="none">
              <a:solidFill>
                <a:srgbClr val="FF0066"/>
              </a:solidFill>
              <a:latin typeface="Consolas"/>
              <a:ea typeface="Consolas"/>
              <a:cs typeface="Consolas"/>
              <a:sym typeface="Consolas"/>
            </a:endParaRPr>
          </a:p>
          <a:p>
            <a:pPr indent="0" lvl="0" marL="0" marR="0" rtl="0" algn="l">
              <a:lnSpc>
                <a:spcPct val="100000"/>
              </a:lnSpc>
              <a:spcBef>
                <a:spcPts val="0"/>
              </a:spcBef>
              <a:spcAft>
                <a:spcPts val="0"/>
              </a:spcAft>
              <a:buClr>
                <a:srgbClr val="3B3838"/>
              </a:buClr>
              <a:buSzPts val="1800"/>
              <a:buFont typeface="Consolas"/>
              <a:buNone/>
            </a:pPr>
            <a:r>
              <a:rPr b="0" i="0" lang="es-ES" sz="1800" u="none">
                <a:solidFill>
                  <a:srgbClr val="3B3838"/>
                </a:solidFill>
                <a:latin typeface="Consolas"/>
                <a:ea typeface="Consolas"/>
                <a:cs typeface="Consolas"/>
                <a:sym typeface="Consolas"/>
              </a:rPr>
              <a:t>libroMinimo :=  valor_muy_alto</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if</a:t>
            </a:r>
            <a:r>
              <a:rPr b="0" i="0" lang="es-ES" sz="1800" u="none">
                <a:solidFill>
                  <a:srgbClr val="3B3838"/>
                </a:solidFill>
                <a:latin typeface="Consolas"/>
                <a:ea typeface="Consolas"/>
                <a:cs typeface="Consolas"/>
                <a:sym typeface="Consolas"/>
              </a:rPr>
              <a:t> (estante_1 noVacío) and (estante_2 noVacío)</a:t>
            </a:r>
            <a:r>
              <a:rPr b="1" i="0" lang="es-ES" sz="1800" u="none">
                <a:solidFill>
                  <a:srgbClr val="3B3838"/>
                </a:solidFill>
                <a:latin typeface="Consolas"/>
                <a:ea typeface="Consolas"/>
                <a:cs typeface="Consolas"/>
                <a:sym typeface="Consolas"/>
              </a:rPr>
              <a:t>then</a:t>
            </a:r>
            <a:endParaRPr b="0" i="0" sz="1800" u="none">
              <a:solidFill>
                <a:srgbClr val="3B3838"/>
              </a:solidFill>
              <a:latin typeface="Consolas"/>
              <a:ea typeface="Consolas"/>
              <a:cs typeface="Consolas"/>
              <a:sym typeface="Consolas"/>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if </a:t>
            </a:r>
            <a:r>
              <a:rPr b="0" i="0" lang="es-ES" sz="1800" u="none">
                <a:solidFill>
                  <a:srgbClr val="3B3838"/>
                </a:solidFill>
                <a:latin typeface="Consolas"/>
                <a:ea typeface="Consolas"/>
                <a:cs typeface="Consolas"/>
                <a:sym typeface="Consolas"/>
              </a:rPr>
              <a:t>(libroEnEstante_1 &lt;= libroEnEstante_2 ) </a:t>
            </a:r>
            <a:r>
              <a:rPr b="1" i="0" lang="es-ES" sz="1800" u="none">
                <a:solidFill>
                  <a:srgbClr val="3B3838"/>
                </a:solidFill>
                <a:latin typeface="Consolas"/>
                <a:ea typeface="Consolas"/>
                <a:cs typeface="Consolas"/>
                <a:sym typeface="Consolas"/>
              </a:rPr>
              <a:t>then</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libroMinimo:= </a:t>
            </a:r>
            <a:r>
              <a:rPr b="0" i="0" lang="es-ES" sz="1800" u="none">
                <a:solidFill>
                  <a:srgbClr val="3B3838"/>
                </a:solidFill>
                <a:latin typeface="Consolas"/>
                <a:ea typeface="Consolas"/>
                <a:cs typeface="Consolas"/>
                <a:sym typeface="Consolas"/>
              </a:rPr>
              <a:t>libroEnEstante_1</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else</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libroMinimo:= </a:t>
            </a:r>
            <a:r>
              <a:rPr b="0" i="0" lang="es-ES" sz="1800" u="none">
                <a:solidFill>
                  <a:srgbClr val="3B3838"/>
                </a:solidFill>
                <a:latin typeface="Consolas"/>
                <a:ea typeface="Consolas"/>
                <a:cs typeface="Consolas"/>
                <a:sym typeface="Consolas"/>
              </a:rPr>
              <a:t>libroEnEstante_2</a:t>
            </a:r>
            <a:endParaRPr/>
          </a:p>
          <a:p>
            <a:pPr indent="0" lvl="0" marL="0" marR="0" rtl="0" algn="l">
              <a:lnSpc>
                <a:spcPct val="100000"/>
              </a:lnSpc>
              <a:spcBef>
                <a:spcPts val="0"/>
              </a:spcBef>
              <a:spcAft>
                <a:spcPts val="0"/>
              </a:spcAft>
              <a:buClr>
                <a:schemeClr val="dk1"/>
              </a:buClr>
              <a:buSzPts val="1800"/>
              <a:buFont typeface="Tahoma"/>
              <a:buNone/>
            </a:pPr>
            <a:r>
              <a:t/>
            </a:r>
            <a:endParaRPr b="1" i="0" sz="1800" u="none">
              <a:solidFill>
                <a:srgbClr val="3B3838"/>
              </a:solidFill>
              <a:latin typeface="Consolas"/>
              <a:ea typeface="Consolas"/>
              <a:cs typeface="Consolas"/>
              <a:sym typeface="Consolas"/>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else </a:t>
            </a:r>
            <a:r>
              <a:rPr b="0" i="0" lang="es-ES" sz="1800" u="none">
                <a:solidFill>
                  <a:srgbClr val="3B3838"/>
                </a:solidFill>
                <a:latin typeface="Consolas"/>
                <a:ea typeface="Consolas"/>
                <a:cs typeface="Consolas"/>
                <a:sym typeface="Consolas"/>
              </a:rPr>
              <a:t>(estante_1 noVacío) and (estante_2 vacio) then</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libroMinimo:= </a:t>
            </a:r>
            <a:r>
              <a:rPr b="0" i="0" lang="es-ES" sz="1800" u="none">
                <a:solidFill>
                  <a:srgbClr val="3B3838"/>
                </a:solidFill>
                <a:latin typeface="Consolas"/>
                <a:ea typeface="Consolas"/>
                <a:cs typeface="Consolas"/>
                <a:sym typeface="Consolas"/>
              </a:rPr>
              <a:t>libroEnEstante_1</a:t>
            </a:r>
            <a:endParaRPr/>
          </a:p>
          <a:p>
            <a:pPr indent="0" lvl="0" marL="0" marR="0" rtl="0" algn="l">
              <a:lnSpc>
                <a:spcPct val="100000"/>
              </a:lnSpc>
              <a:spcBef>
                <a:spcPts val="0"/>
              </a:spcBef>
              <a:spcAft>
                <a:spcPts val="0"/>
              </a:spcAft>
              <a:buClr>
                <a:schemeClr val="dk1"/>
              </a:buClr>
              <a:buSzPts val="1800"/>
              <a:buFont typeface="Tahoma"/>
              <a:buNone/>
            </a:pPr>
            <a:r>
              <a:t/>
            </a:r>
            <a:endParaRPr b="1" i="0" sz="1800" u="none">
              <a:solidFill>
                <a:srgbClr val="3B3838"/>
              </a:solidFill>
              <a:latin typeface="Consolas"/>
              <a:ea typeface="Consolas"/>
              <a:cs typeface="Consolas"/>
              <a:sym typeface="Consolas"/>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else </a:t>
            </a:r>
            <a:r>
              <a:rPr b="0" i="0" lang="es-ES" sz="1800" u="none">
                <a:solidFill>
                  <a:srgbClr val="3B3838"/>
                </a:solidFill>
                <a:latin typeface="Consolas"/>
                <a:ea typeface="Consolas"/>
                <a:cs typeface="Consolas"/>
                <a:sym typeface="Consolas"/>
              </a:rPr>
              <a:t>(estante_1 Vacío) and (estante_2 novacio) then</a:t>
            </a:r>
            <a:endParaRPr/>
          </a:p>
          <a:p>
            <a:pPr indent="0" lvl="0" marL="0" marR="0" rtl="0" algn="l">
              <a:lnSpc>
                <a:spcPct val="100000"/>
              </a:lnSpc>
              <a:spcBef>
                <a:spcPts val="0"/>
              </a:spcBef>
              <a:spcAft>
                <a:spcPts val="0"/>
              </a:spcAft>
              <a:buClr>
                <a:srgbClr val="3B3838"/>
              </a:buClr>
              <a:buSzPts val="1800"/>
              <a:buFont typeface="Consolas"/>
              <a:buNone/>
            </a:pPr>
            <a:r>
              <a:rPr b="1" i="0" lang="es-ES" sz="1800" u="none">
                <a:solidFill>
                  <a:srgbClr val="3B3838"/>
                </a:solidFill>
                <a:latin typeface="Consolas"/>
                <a:ea typeface="Consolas"/>
                <a:cs typeface="Consolas"/>
                <a:sym typeface="Consolas"/>
              </a:rPr>
              <a:t>  libroMinimo:= </a:t>
            </a:r>
            <a:r>
              <a:rPr b="0" i="0" lang="es-ES" sz="1800" u="none">
                <a:solidFill>
                  <a:srgbClr val="3B3838"/>
                </a:solidFill>
                <a:latin typeface="Consolas"/>
                <a:ea typeface="Consolas"/>
                <a:cs typeface="Consolas"/>
                <a:sym typeface="Consolas"/>
              </a:rPr>
              <a:t>libroEnEstante_2</a:t>
            </a:r>
            <a:endParaRPr/>
          </a:p>
        </p:txBody>
      </p:sp>
      <p:pic>
        <p:nvPicPr>
          <p:cNvPr id="454" name="Google Shape;454;p13"/>
          <p:cNvPicPr preferRelativeResize="0"/>
          <p:nvPr/>
        </p:nvPicPr>
        <p:blipFill rotWithShape="1">
          <a:blip r:embed="rId5">
            <a:alphaModFix/>
          </a:blip>
          <a:srcRect b="53010" l="72971" r="3233" t="16760"/>
          <a:stretch/>
        </p:blipFill>
        <p:spPr>
          <a:xfrm>
            <a:off x="1168400" y="2127250"/>
            <a:ext cx="1423987" cy="1808162"/>
          </a:xfrm>
          <a:prstGeom prst="rect">
            <a:avLst/>
          </a:prstGeom>
          <a:noFill/>
          <a:ln>
            <a:noFill/>
          </a:ln>
        </p:spPr>
      </p:pic>
      <p:sp>
        <p:nvSpPr>
          <p:cNvPr id="455" name="Google Shape;455;p13"/>
          <p:cNvSpPr txBox="1"/>
          <p:nvPr/>
        </p:nvSpPr>
        <p:spPr>
          <a:xfrm>
            <a:off x="263525" y="3986212"/>
            <a:ext cx="306070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Qué significa que Paula busque el mínimo?</a:t>
            </a:r>
            <a:endParaRPr/>
          </a:p>
        </p:txBody>
      </p:sp>
      <p:sp>
        <p:nvSpPr>
          <p:cNvPr id="456" name="Google Shape;456;p13"/>
          <p:cNvSpPr txBox="1"/>
          <p:nvPr/>
        </p:nvSpPr>
        <p:spPr>
          <a:xfrm>
            <a:off x="0" y="5248275"/>
            <a:ext cx="3862387" cy="1169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66"/>
              </a:buClr>
              <a:buSzPts val="1400"/>
              <a:buFont typeface="Consolas"/>
              <a:buNone/>
            </a:pPr>
            <a:r>
              <a:rPr b="0" i="0" lang="es-ES" sz="1400" u="none">
                <a:solidFill>
                  <a:srgbClr val="FF0066"/>
                </a:solidFill>
                <a:latin typeface="Consolas"/>
                <a:ea typeface="Consolas"/>
                <a:cs typeface="Consolas"/>
                <a:sym typeface="Consolas"/>
              </a:rPr>
              <a:t>Como las listas de libros están ordenadas alfabéticamente por título, sólo debe mirar el primer elemento de cada lista, compararlos y determinar el menor  entre estos.</a:t>
            </a:r>
            <a:endParaRPr/>
          </a:p>
        </p:txBody>
      </p:sp>
      <p:grpSp>
        <p:nvGrpSpPr>
          <p:cNvPr id="457" name="Google Shape;457;p13"/>
          <p:cNvGrpSpPr/>
          <p:nvPr/>
        </p:nvGrpSpPr>
        <p:grpSpPr>
          <a:xfrm>
            <a:off x="5521325" y="5880100"/>
            <a:ext cx="6623050" cy="862012"/>
            <a:chOff x="5676439" y="4799806"/>
            <a:chExt cx="6623567" cy="1136650"/>
          </a:xfrm>
        </p:grpSpPr>
        <p:pic>
          <p:nvPicPr>
            <p:cNvPr descr="Icono&#10;&#10;Descripción generada automáticamente" id="458" name="Google Shape;458;p13"/>
            <p:cNvPicPr preferRelativeResize="0"/>
            <p:nvPr/>
          </p:nvPicPr>
          <p:blipFill rotWithShape="1">
            <a:blip r:embed="rId6">
              <a:alphaModFix/>
            </a:blip>
            <a:srcRect b="0" l="0" r="0" t="0"/>
            <a:stretch/>
          </p:blipFill>
          <p:spPr>
            <a:xfrm>
              <a:off x="5676439" y="4799806"/>
              <a:ext cx="1136650" cy="1136650"/>
            </a:xfrm>
            <a:prstGeom prst="rect">
              <a:avLst/>
            </a:prstGeom>
            <a:noFill/>
            <a:ln>
              <a:noFill/>
            </a:ln>
          </p:spPr>
        </p:pic>
        <p:sp>
          <p:nvSpPr>
            <p:cNvPr id="459" name="Google Shape;459;p13"/>
            <p:cNvSpPr txBox="1"/>
            <p:nvPr/>
          </p:nvSpPr>
          <p:spPr>
            <a:xfrm>
              <a:off x="6571859" y="5172409"/>
              <a:ext cx="5728147" cy="43121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Qué devuelve si ambos estantes están vacíos?</a:t>
              </a:r>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5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5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4"/>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65" name="Google Shape;465;p14"/>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66" name="Google Shape;466;p14"/>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67" name="Google Shape;467;p14"/>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468" name="Google Shape;468;p14"/>
          <p:cNvSpPr txBox="1"/>
          <p:nvPr/>
        </p:nvSpPr>
        <p:spPr>
          <a:xfrm>
            <a:off x="985837" y="1154112"/>
            <a:ext cx="10991850" cy="7683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200"/>
              <a:buFont typeface="Calibri"/>
              <a:buNone/>
            </a:pPr>
            <a:r>
              <a:rPr b="0" i="0" lang="es-ES" sz="2200" u="none">
                <a:solidFill>
                  <a:srgbClr val="595959"/>
                </a:solidFill>
                <a:latin typeface="Calibri"/>
                <a:ea typeface="Calibri"/>
                <a:cs typeface="Calibri"/>
                <a:sym typeface="Calibri"/>
              </a:rPr>
              <a:t>Supongamos que se dispone de dos listas con los nombres de libros ordenadas alfabéticamente y se pide generar una única lista de libros ordenada alfabéticamente.</a:t>
            </a:r>
            <a:endParaRPr/>
          </a:p>
        </p:txBody>
      </p:sp>
      <p:pic>
        <p:nvPicPr>
          <p:cNvPr descr="Imagen que contiene dibujo&#10;&#10;Descripción generada automáticamente" id="469" name="Google Shape;469;p14"/>
          <p:cNvPicPr preferRelativeResize="0"/>
          <p:nvPr/>
        </p:nvPicPr>
        <p:blipFill rotWithShape="1">
          <a:blip r:embed="rId4">
            <a:alphaModFix/>
          </a:blip>
          <a:srcRect b="0" l="0" r="0" t="0"/>
          <a:stretch/>
        </p:blipFill>
        <p:spPr>
          <a:xfrm>
            <a:off x="134937" y="1254125"/>
            <a:ext cx="823912" cy="823912"/>
          </a:xfrm>
          <a:prstGeom prst="rect">
            <a:avLst/>
          </a:prstGeom>
          <a:noFill/>
          <a:ln>
            <a:noFill/>
          </a:ln>
        </p:spPr>
      </p:pic>
      <p:sp>
        <p:nvSpPr>
          <p:cNvPr id="470" name="Google Shape;470;p14"/>
          <p:cNvSpPr txBox="1"/>
          <p:nvPr/>
        </p:nvSpPr>
        <p:spPr>
          <a:xfrm>
            <a:off x="138112" y="2146300"/>
            <a:ext cx="4918075" cy="42783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Program merge;</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Type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lista =^nodo;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nodo = record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dato:string;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sig:lista;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estante1, estante2: 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estanteNuevo: lista;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 (estante1);</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 (estante2);</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a:t>
            </a:r>
            <a:r>
              <a:rPr b="0" i="0" lang="es-ES" sz="1600" u="none">
                <a:solidFill>
                  <a:srgbClr val="FF0066"/>
                </a:solidFill>
                <a:latin typeface="Consolas"/>
                <a:ea typeface="Consolas"/>
                <a:cs typeface="Consolas"/>
                <a:sym typeface="Consolas"/>
              </a:rPr>
              <a:t>merge (estante1,estante2,estanteNuevo);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End.  </a:t>
            </a:r>
            <a:endParaRPr/>
          </a:p>
        </p:txBody>
      </p:sp>
      <p:sp>
        <p:nvSpPr>
          <p:cNvPr id="471" name="Google Shape;471;p14"/>
          <p:cNvSpPr txBox="1"/>
          <p:nvPr/>
        </p:nvSpPr>
        <p:spPr>
          <a:xfrm>
            <a:off x="4946650" y="2276475"/>
            <a:ext cx="6997700" cy="3786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Procedure merge (E1,E2:lista; var Enuevo:lista);</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Var </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min: string;</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Enuevo:= nil;</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1" i="0" lang="es-ES" sz="2000" u="none">
                <a:solidFill>
                  <a:srgbClr val="FF0066"/>
                </a:solidFill>
                <a:latin typeface="Consolas"/>
                <a:ea typeface="Consolas"/>
                <a:cs typeface="Consolas"/>
                <a:sym typeface="Consolas"/>
              </a:rPr>
              <a:t>minimo (E1,E2,min);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while (min &lt;&gt; ‘ZZZ’) do</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agregarAtras (Enuevo,min);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minimo (E1,E2,min);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End;  </a:t>
            </a:r>
            <a:endParaRPr/>
          </a:p>
        </p:txBody>
      </p:sp>
      <p:pic>
        <p:nvPicPr>
          <p:cNvPr descr="Icono&#10;&#10;Descripción generada automáticamente" id="472" name="Google Shape;472;p14"/>
          <p:cNvPicPr preferRelativeResize="0"/>
          <p:nvPr/>
        </p:nvPicPr>
        <p:blipFill rotWithShape="1">
          <a:blip r:embed="rId5">
            <a:alphaModFix/>
          </a:blip>
          <a:srcRect b="0" l="0" r="0" t="0"/>
          <a:stretch/>
        </p:blipFill>
        <p:spPr>
          <a:xfrm>
            <a:off x="10166350" y="2771775"/>
            <a:ext cx="1285875" cy="974725"/>
          </a:xfrm>
          <a:prstGeom prst="rect">
            <a:avLst/>
          </a:prstGeom>
          <a:noFill/>
          <a:ln>
            <a:noFill/>
          </a:ln>
        </p:spPr>
      </p:pic>
      <p:sp>
        <p:nvSpPr>
          <p:cNvPr id="473" name="Google Shape;473;p14"/>
          <p:cNvSpPr txBox="1"/>
          <p:nvPr/>
        </p:nvSpPr>
        <p:spPr>
          <a:xfrm>
            <a:off x="9672637" y="3621087"/>
            <a:ext cx="2271712" cy="1108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Por qué envío las listas al proc. mínimo?</a:t>
            </a:r>
            <a:endParaRPr/>
          </a:p>
        </p:txBody>
      </p:sp>
      <p:sp>
        <p:nvSpPr>
          <p:cNvPr id="474" name="Google Shape;474;p14"/>
          <p:cNvSpPr txBox="1"/>
          <p:nvPr/>
        </p:nvSpPr>
        <p:spPr>
          <a:xfrm>
            <a:off x="9659937" y="5280025"/>
            <a:ext cx="2270125" cy="1446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Por qué invoco de nuevo al procedimiento mínimo?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2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2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5"/>
          <p:cNvSpPr txBox="1"/>
          <p:nvPr/>
        </p:nvSpPr>
        <p:spPr>
          <a:xfrm>
            <a:off x="7273925" y="1711325"/>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0" name="Google Shape;480;p15"/>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481" name="Google Shape;481;p15"/>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482" name="Google Shape;482;p15"/>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483" name="Google Shape;483;p15"/>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pic>
        <p:nvPicPr>
          <p:cNvPr descr="Icono&#10;&#10;Descripción generada automáticamente" id="484" name="Google Shape;484;p15"/>
          <p:cNvPicPr preferRelativeResize="0"/>
          <p:nvPr/>
        </p:nvPicPr>
        <p:blipFill rotWithShape="1">
          <a:blip r:embed="rId4">
            <a:alphaModFix/>
          </a:blip>
          <a:srcRect b="0" l="0" r="0" t="0"/>
          <a:stretch/>
        </p:blipFill>
        <p:spPr>
          <a:xfrm>
            <a:off x="9696450" y="4049712"/>
            <a:ext cx="1789112" cy="1357312"/>
          </a:xfrm>
          <a:prstGeom prst="rect">
            <a:avLst/>
          </a:prstGeom>
          <a:noFill/>
          <a:ln>
            <a:noFill/>
          </a:ln>
        </p:spPr>
      </p:pic>
      <p:sp>
        <p:nvSpPr>
          <p:cNvPr id="485" name="Google Shape;485;p15"/>
          <p:cNvSpPr txBox="1"/>
          <p:nvPr/>
        </p:nvSpPr>
        <p:spPr>
          <a:xfrm>
            <a:off x="9455150" y="5178425"/>
            <a:ext cx="2271712" cy="1108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Qué cambio si ahora en la casa hay 5 estantes?</a:t>
            </a:r>
            <a:endParaRPr/>
          </a:p>
        </p:txBody>
      </p:sp>
      <p:sp>
        <p:nvSpPr>
          <p:cNvPr id="486" name="Google Shape;486;p15"/>
          <p:cNvSpPr txBox="1"/>
          <p:nvPr/>
        </p:nvSpPr>
        <p:spPr>
          <a:xfrm>
            <a:off x="893762" y="1101725"/>
            <a:ext cx="6453300" cy="6003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Procedure minimo(var </a:t>
            </a:r>
            <a:r>
              <a:rPr lang="es-ES" sz="1600">
                <a:solidFill>
                  <a:srgbClr val="595959"/>
                </a:solidFill>
                <a:latin typeface="Consolas"/>
                <a:ea typeface="Consolas"/>
                <a:cs typeface="Consolas"/>
                <a:sym typeface="Consolas"/>
              </a:rPr>
              <a:t>e</a:t>
            </a:r>
            <a:r>
              <a:rPr b="0" i="0" lang="es-ES" sz="1600" u="none">
                <a:solidFill>
                  <a:srgbClr val="595959"/>
                </a:solidFill>
                <a:latin typeface="Consolas"/>
                <a:ea typeface="Consolas"/>
                <a:cs typeface="Consolas"/>
                <a:sym typeface="Consolas"/>
              </a:rPr>
              <a:t>1,</a:t>
            </a:r>
            <a:r>
              <a:rPr lang="es-ES" sz="1600">
                <a:solidFill>
                  <a:srgbClr val="595959"/>
                </a:solidFill>
                <a:latin typeface="Consolas"/>
                <a:ea typeface="Consolas"/>
                <a:cs typeface="Consolas"/>
                <a:sym typeface="Consolas"/>
              </a:rPr>
              <a:t>e</a:t>
            </a:r>
            <a:r>
              <a:rPr b="0" i="0" lang="es-ES" sz="1600" u="none">
                <a:solidFill>
                  <a:srgbClr val="595959"/>
                </a:solidFill>
                <a:latin typeface="Consolas"/>
                <a:ea typeface="Consolas"/>
                <a:cs typeface="Consolas"/>
                <a:sym typeface="Consolas"/>
              </a:rPr>
              <a:t>2:lista; var min:string);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min := ‘ZZZ’;</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if (e1 &lt;&gt; nil) and (e2 &lt;&gt; nil)then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if (e1^.dato &lt;= e2 ^.dato ) then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min:= e1^.dato;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e1:= e1 ^.sig;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else 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min:= e2 ^.dato;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e2:= e2 ^.sig;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else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lang="es-ES" sz="1600">
                <a:solidFill>
                  <a:srgbClr val="595959"/>
                </a:solidFill>
                <a:latin typeface="Consolas"/>
                <a:ea typeface="Consolas"/>
                <a:cs typeface="Consolas"/>
                <a:sym typeface="Consolas"/>
              </a:rPr>
              <a:t>    </a:t>
            </a:r>
            <a:r>
              <a:rPr b="0" i="0" lang="es-ES" sz="1600" u="none">
                <a:solidFill>
                  <a:srgbClr val="595959"/>
                </a:solidFill>
                <a:latin typeface="Consolas"/>
                <a:ea typeface="Consolas"/>
                <a:cs typeface="Consolas"/>
                <a:sym typeface="Consolas"/>
              </a:rPr>
              <a:t>if (e1 &lt;&gt; nil) and (e2 = nil) then 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min:= e1^.dato;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e1:= e1 ^.sig;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else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lang="es-ES" sz="1600">
                <a:solidFill>
                  <a:srgbClr val="595959"/>
                </a:solidFill>
                <a:latin typeface="Consolas"/>
                <a:ea typeface="Consolas"/>
                <a:cs typeface="Consolas"/>
                <a:sym typeface="Consolas"/>
              </a:rPr>
              <a:t>      </a:t>
            </a:r>
            <a:r>
              <a:rPr b="0" i="0" lang="es-ES" sz="1600" u="none">
                <a:solidFill>
                  <a:srgbClr val="595959"/>
                </a:solidFill>
                <a:latin typeface="Consolas"/>
                <a:ea typeface="Consolas"/>
                <a:cs typeface="Consolas"/>
                <a:sym typeface="Consolas"/>
              </a:rPr>
              <a:t>if (e1 = nil) and (e2 &lt;&gt; nil) then 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min:= e2 ^.dato;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e2:= e2 ^.sig;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end;</a:t>
            </a:r>
            <a:endParaRPr/>
          </a:p>
        </p:txBody>
      </p:sp>
      <p:sp>
        <p:nvSpPr>
          <p:cNvPr id="487" name="Google Shape;487;p15"/>
          <p:cNvSpPr txBox="1"/>
          <p:nvPr/>
        </p:nvSpPr>
        <p:spPr>
          <a:xfrm>
            <a:off x="6610350" y="3267075"/>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88" name="Google Shape;488;p15"/>
          <p:cNvSpPr txBox="1"/>
          <p:nvPr/>
        </p:nvSpPr>
        <p:spPr>
          <a:xfrm>
            <a:off x="6599237" y="1706562"/>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489" name="Google Shape;489;p15"/>
          <p:cNvGrpSpPr/>
          <p:nvPr/>
        </p:nvGrpSpPr>
        <p:grpSpPr>
          <a:xfrm>
            <a:off x="6675437" y="1820862"/>
            <a:ext cx="371475" cy="1144587"/>
            <a:chOff x="9971314" y="1762408"/>
            <a:chExt cx="370115" cy="1144078"/>
          </a:xfrm>
        </p:grpSpPr>
        <p:sp>
          <p:nvSpPr>
            <p:cNvPr id="490" name="Google Shape;490;p15"/>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1" name="Google Shape;491;p15"/>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492" name="Google Shape;492;p15"/>
          <p:cNvGrpSpPr/>
          <p:nvPr/>
        </p:nvGrpSpPr>
        <p:grpSpPr>
          <a:xfrm>
            <a:off x="7372350" y="1809750"/>
            <a:ext cx="369887" cy="1144587"/>
            <a:chOff x="9971314" y="1762408"/>
            <a:chExt cx="370115" cy="1144078"/>
          </a:xfrm>
        </p:grpSpPr>
        <p:sp>
          <p:nvSpPr>
            <p:cNvPr id="493" name="Google Shape;493;p15"/>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94" name="Google Shape;494;p15"/>
            <p:cNvSpPr txBox="1"/>
            <p:nvPr/>
          </p:nvSpPr>
          <p:spPr>
            <a:xfrm>
              <a:off x="9996730" y="2149585"/>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495" name="Google Shape;495;p15"/>
          <p:cNvPicPr preferRelativeResize="0"/>
          <p:nvPr/>
        </p:nvPicPr>
        <p:blipFill rotWithShape="1">
          <a:blip r:embed="rId5">
            <a:alphaModFix/>
          </a:blip>
          <a:srcRect b="0" l="0" r="0" t="0"/>
          <a:stretch/>
        </p:blipFill>
        <p:spPr>
          <a:xfrm>
            <a:off x="8077200" y="1792287"/>
            <a:ext cx="444500" cy="1158875"/>
          </a:xfrm>
          <a:prstGeom prst="rect">
            <a:avLst/>
          </a:prstGeom>
          <a:noFill/>
          <a:ln>
            <a:noFill/>
          </a:ln>
        </p:spPr>
      </p:pic>
      <p:pic>
        <p:nvPicPr>
          <p:cNvPr id="496" name="Google Shape;496;p15"/>
          <p:cNvPicPr preferRelativeResize="0"/>
          <p:nvPr/>
        </p:nvPicPr>
        <p:blipFill rotWithShape="1">
          <a:blip r:embed="rId6">
            <a:alphaModFix/>
          </a:blip>
          <a:srcRect b="0" l="0" r="0" t="0"/>
          <a:stretch/>
        </p:blipFill>
        <p:spPr>
          <a:xfrm>
            <a:off x="8753475" y="1779587"/>
            <a:ext cx="439737" cy="1158875"/>
          </a:xfrm>
          <a:prstGeom prst="rect">
            <a:avLst/>
          </a:prstGeom>
          <a:noFill/>
          <a:ln>
            <a:noFill/>
          </a:ln>
        </p:spPr>
      </p:pic>
      <p:pic>
        <p:nvPicPr>
          <p:cNvPr id="497" name="Google Shape;497;p15"/>
          <p:cNvPicPr preferRelativeResize="0"/>
          <p:nvPr/>
        </p:nvPicPr>
        <p:blipFill rotWithShape="1">
          <a:blip r:embed="rId7">
            <a:alphaModFix/>
          </a:blip>
          <a:srcRect b="0" l="0" r="0" t="0"/>
          <a:stretch/>
        </p:blipFill>
        <p:spPr>
          <a:xfrm>
            <a:off x="6675437" y="3322637"/>
            <a:ext cx="420687" cy="1152525"/>
          </a:xfrm>
          <a:prstGeom prst="rect">
            <a:avLst/>
          </a:prstGeom>
          <a:noFill/>
          <a:ln>
            <a:noFill/>
          </a:ln>
        </p:spPr>
      </p:pic>
      <p:pic>
        <p:nvPicPr>
          <p:cNvPr id="498" name="Google Shape;498;p15"/>
          <p:cNvPicPr preferRelativeResize="0"/>
          <p:nvPr/>
        </p:nvPicPr>
        <p:blipFill rotWithShape="1">
          <a:blip r:embed="rId8">
            <a:alphaModFix/>
          </a:blip>
          <a:srcRect b="0" l="0" r="0" t="0"/>
          <a:stretch/>
        </p:blipFill>
        <p:spPr>
          <a:xfrm>
            <a:off x="7370762" y="3309937"/>
            <a:ext cx="425450" cy="1158875"/>
          </a:xfrm>
          <a:prstGeom prst="rect">
            <a:avLst/>
          </a:prstGeom>
          <a:noFill/>
          <a:ln>
            <a:noFill/>
          </a:ln>
        </p:spPr>
      </p:pic>
      <p:pic>
        <p:nvPicPr>
          <p:cNvPr id="499" name="Google Shape;499;p15"/>
          <p:cNvPicPr preferRelativeResize="0"/>
          <p:nvPr/>
        </p:nvPicPr>
        <p:blipFill rotWithShape="1">
          <a:blip r:embed="rId9">
            <a:alphaModFix/>
          </a:blip>
          <a:srcRect b="0" l="0" r="0" t="0"/>
          <a:stretch/>
        </p:blipFill>
        <p:spPr>
          <a:xfrm>
            <a:off x="8101012" y="3297237"/>
            <a:ext cx="446087" cy="1158875"/>
          </a:xfrm>
          <a:prstGeom prst="rect">
            <a:avLst/>
          </a:prstGeom>
          <a:noFill/>
          <a:ln>
            <a:noFill/>
          </a:ln>
        </p:spPr>
      </p:pic>
      <p:grpSp>
        <p:nvGrpSpPr>
          <p:cNvPr id="500" name="Google Shape;500;p15"/>
          <p:cNvGrpSpPr/>
          <p:nvPr/>
        </p:nvGrpSpPr>
        <p:grpSpPr>
          <a:xfrm>
            <a:off x="8802687" y="3294062"/>
            <a:ext cx="371475" cy="1143000"/>
            <a:chOff x="9971314" y="1762408"/>
            <a:chExt cx="370115" cy="1144078"/>
          </a:xfrm>
        </p:grpSpPr>
        <p:sp>
          <p:nvSpPr>
            <p:cNvPr id="501" name="Google Shape;501;p15"/>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02" name="Google Shape;502;p15"/>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503" name="Google Shape;503;p15"/>
          <p:cNvCxnSpPr/>
          <p:nvPr/>
        </p:nvCxnSpPr>
        <p:spPr>
          <a:xfrm>
            <a:off x="6491287" y="1733550"/>
            <a:ext cx="11112"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504" name="Google Shape;504;p15"/>
          <p:cNvCxnSpPr/>
          <p:nvPr/>
        </p:nvCxnSpPr>
        <p:spPr>
          <a:xfrm flipH="1">
            <a:off x="6456362" y="3127375"/>
            <a:ext cx="2238375" cy="12700"/>
          </a:xfrm>
          <a:prstGeom prst="straightConnector1">
            <a:avLst/>
          </a:prstGeom>
          <a:noFill/>
          <a:ln cap="flat" cmpd="sng" w="76200">
            <a:solidFill>
              <a:srgbClr val="767171"/>
            </a:solidFill>
            <a:prstDash val="solid"/>
            <a:miter lim="800000"/>
            <a:headEnd len="med" w="med" type="none"/>
            <a:tailEnd len="med" w="med" type="none"/>
          </a:ln>
        </p:spPr>
      </p:cxn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2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6"/>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510" name="Google Shape;510;p16"/>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511" name="Google Shape;511;p16"/>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512" name="Google Shape;512;p16"/>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513" name="Google Shape;513;p16"/>
          <p:cNvSpPr txBox="1"/>
          <p:nvPr/>
        </p:nvSpPr>
        <p:spPr>
          <a:xfrm>
            <a:off x="146050" y="1470025"/>
            <a:ext cx="4918075" cy="4524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Program estantes;</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cantE=5;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Type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lista =^nodo;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nodo = record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dato:string;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sig:lista;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estantes = array[1..cantE] of lista;</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todos: estantes;</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estanteNuevo: lista;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generarEstantes (todos);</a:t>
            </a:r>
            <a:endParaRPr/>
          </a:p>
          <a:p>
            <a:pPr indent="0" lvl="0" marL="0" marR="0" rtl="0" algn="just">
              <a:lnSpc>
                <a:spcPct val="100000"/>
              </a:lnSpc>
              <a:spcBef>
                <a:spcPts val="0"/>
              </a:spcBef>
              <a:spcAft>
                <a:spcPts val="0"/>
              </a:spcAft>
              <a:buClr>
                <a:srgbClr val="FF0066"/>
              </a:buClr>
              <a:buSzPts val="1600"/>
              <a:buFont typeface="Consolas"/>
              <a:buNone/>
            </a:pPr>
            <a:r>
              <a:rPr b="0" i="0" lang="es-ES" sz="1600" u="none">
                <a:solidFill>
                  <a:srgbClr val="FF0066"/>
                </a:solidFill>
                <a:latin typeface="Consolas"/>
                <a:ea typeface="Consolas"/>
                <a:cs typeface="Consolas"/>
                <a:sym typeface="Consolas"/>
              </a:rPr>
              <a:t> merge (todos,estanteNuevo);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End.  </a:t>
            </a:r>
            <a:endParaRPr/>
          </a:p>
        </p:txBody>
      </p:sp>
      <p:sp>
        <p:nvSpPr>
          <p:cNvPr id="514" name="Google Shape;514;p16"/>
          <p:cNvSpPr txBox="1"/>
          <p:nvPr/>
        </p:nvSpPr>
        <p:spPr>
          <a:xfrm>
            <a:off x="4568825" y="1690687"/>
            <a:ext cx="7623175" cy="34766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Procedure merge (todos:estantes; var Enuevo:lista);</a:t>
            </a:r>
            <a:endParaRPr/>
          </a:p>
          <a:p>
            <a:pPr indent="0" lvl="0" marL="0" marR="0" rtl="0" algn="just">
              <a:lnSpc>
                <a:spcPct val="100000"/>
              </a:lnSpc>
              <a:spcBef>
                <a:spcPts val="0"/>
              </a:spcBef>
              <a:spcAft>
                <a:spcPts val="0"/>
              </a:spcAft>
              <a:buClr>
                <a:schemeClr val="dk1"/>
              </a:buClr>
              <a:buSzPts val="2000"/>
              <a:buFont typeface="Tahoma"/>
              <a:buNone/>
            </a:pPr>
            <a:r>
              <a:t/>
            </a:r>
            <a:endParaRPr b="0" i="0" sz="20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Enuevo:= nil;</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minimo (todos,min);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while (min &lt;&gt; ‘ZZZ’) do</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agregarAtras (Enuevo,min);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minimo (todos,min);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End;  </a:t>
            </a:r>
            <a:endParaRPr/>
          </a:p>
        </p:txBody>
      </p:sp>
      <p:sp>
        <p:nvSpPr>
          <p:cNvPr id="515" name="Google Shape;515;p16"/>
          <p:cNvSpPr txBox="1"/>
          <p:nvPr/>
        </p:nvSpPr>
        <p:spPr>
          <a:xfrm>
            <a:off x="9469437" y="2781300"/>
            <a:ext cx="2270125" cy="1692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600"/>
              <a:buFont typeface="Calibri"/>
              <a:buNone/>
            </a:pPr>
            <a:r>
              <a:rPr b="1" i="0" lang="es-ES" sz="2600" u="none">
                <a:solidFill>
                  <a:schemeClr val="dk2"/>
                </a:solidFill>
                <a:latin typeface="Calibri"/>
                <a:ea typeface="Calibri"/>
                <a:cs typeface="Calibri"/>
                <a:sym typeface="Calibri"/>
              </a:rPr>
              <a:t>Sólo debo modificar el procedimiento mínimo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25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7"/>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521" name="Google Shape;521;p17"/>
          <p:cNvSpPr txBox="1"/>
          <p:nvPr/>
        </p:nvSpPr>
        <p:spPr>
          <a:xfrm>
            <a:off x="933450" y="180975"/>
            <a:ext cx="11104562" cy="741362"/>
          </a:xfrm>
          <a:prstGeom prst="rect">
            <a:avLst/>
          </a:prstGeom>
          <a:solidFill>
            <a:srgbClr val="7F7F7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522" name="Google Shape;522;p17"/>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523" name="Google Shape;523;p17"/>
          <p:cNvSpPr txBox="1"/>
          <p:nvPr/>
        </p:nvSpPr>
        <p:spPr>
          <a:xfrm>
            <a:off x="1146175" y="273050"/>
            <a:ext cx="65198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EJERCICTACION – Clase teórica</a:t>
            </a:r>
            <a:endParaRPr/>
          </a:p>
        </p:txBody>
      </p:sp>
      <p:sp>
        <p:nvSpPr>
          <p:cNvPr id="524" name="Google Shape;524;p17"/>
          <p:cNvSpPr txBox="1"/>
          <p:nvPr/>
        </p:nvSpPr>
        <p:spPr>
          <a:xfrm>
            <a:off x="119062" y="2481262"/>
            <a:ext cx="11652250"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0" i="0" lang="es-ES" sz="1800" u="none">
                <a:solidFill>
                  <a:schemeClr val="dk1"/>
                </a:solidFill>
                <a:latin typeface="Consolas"/>
                <a:ea typeface="Consolas"/>
                <a:cs typeface="Consolas"/>
                <a:sym typeface="Consolas"/>
              </a:rPr>
              <a:t>1. Implemente el programa anterior para que funcione con 5 estantes de libros ordenados alfabéticamente.</a:t>
            </a:r>
            <a:endParaRPr/>
          </a:p>
        </p:txBody>
      </p:sp>
      <p:sp>
        <p:nvSpPr>
          <p:cNvPr id="525" name="Google Shape;525;p17"/>
          <p:cNvSpPr txBox="1"/>
          <p:nvPr/>
        </p:nvSpPr>
        <p:spPr>
          <a:xfrm>
            <a:off x="2063750" y="1081087"/>
            <a:ext cx="9974262" cy="1292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767171"/>
              </a:buClr>
              <a:buSzPts val="2600"/>
              <a:buFont typeface="Calibri"/>
              <a:buNone/>
            </a:pPr>
            <a:r>
              <a:rPr b="0" i="0" lang="es-ES" sz="2600" u="none">
                <a:solidFill>
                  <a:srgbClr val="767171"/>
                </a:solidFill>
                <a:latin typeface="Calibri"/>
                <a:ea typeface="Calibri"/>
                <a:cs typeface="Calibri"/>
                <a:sym typeface="Calibri"/>
              </a:rPr>
              <a:t>Para poder realizar esta actividad en el horario de teoría el alumno tiene que haber visto el tutorial para trabajar con Geany y haber accedido al link.</a:t>
            </a:r>
            <a:endParaRPr/>
          </a:p>
        </p:txBody>
      </p:sp>
      <p:pic>
        <p:nvPicPr>
          <p:cNvPr id="526" name="Google Shape;526;p17"/>
          <p:cNvPicPr preferRelativeResize="0"/>
          <p:nvPr/>
        </p:nvPicPr>
        <p:blipFill rotWithShape="1">
          <a:blip r:embed="rId4">
            <a:alphaModFix/>
          </a:blip>
          <a:srcRect b="0" l="0" r="0" t="0"/>
          <a:stretch/>
        </p:blipFill>
        <p:spPr>
          <a:xfrm>
            <a:off x="839787" y="1212850"/>
            <a:ext cx="998537" cy="1000125"/>
          </a:xfrm>
          <a:prstGeom prst="rect">
            <a:avLst/>
          </a:prstGeom>
          <a:noFill/>
          <a:ln>
            <a:noFill/>
          </a:ln>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8"/>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532" name="Google Shape;532;p18"/>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533" name="Google Shape;533;p18"/>
          <p:cNvSpPr txBox="1"/>
          <p:nvPr/>
        </p:nvSpPr>
        <p:spPr>
          <a:xfrm>
            <a:off x="1146175" y="273050"/>
            <a:ext cx="53355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ACUMULADOR </a:t>
            </a:r>
            <a:endParaRPr/>
          </a:p>
        </p:txBody>
      </p:sp>
      <p:sp>
        <p:nvSpPr>
          <p:cNvPr id="534" name="Google Shape;534;p18"/>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pic>
        <p:nvPicPr>
          <p:cNvPr id="535" name="Google Shape;535;p18"/>
          <p:cNvPicPr preferRelativeResize="0"/>
          <p:nvPr/>
        </p:nvPicPr>
        <p:blipFill rotWithShape="1">
          <a:blip r:embed="rId4">
            <a:alphaModFix/>
          </a:blip>
          <a:srcRect b="12767" l="7186" r="69017" t="14915"/>
          <a:stretch/>
        </p:blipFill>
        <p:spPr>
          <a:xfrm>
            <a:off x="1057275" y="1398587"/>
            <a:ext cx="1036637" cy="3146425"/>
          </a:xfrm>
          <a:prstGeom prst="rect">
            <a:avLst/>
          </a:prstGeom>
          <a:noFill/>
          <a:ln>
            <a:noFill/>
          </a:ln>
        </p:spPr>
      </p:pic>
      <p:pic>
        <p:nvPicPr>
          <p:cNvPr id="536" name="Google Shape;536;p18"/>
          <p:cNvPicPr preferRelativeResize="0"/>
          <p:nvPr/>
        </p:nvPicPr>
        <p:blipFill rotWithShape="1">
          <a:blip r:embed="rId4">
            <a:alphaModFix/>
          </a:blip>
          <a:srcRect b="14942" l="72971" r="3233" t="16760"/>
          <a:stretch/>
        </p:blipFill>
        <p:spPr>
          <a:xfrm>
            <a:off x="2697162" y="1485900"/>
            <a:ext cx="1035050" cy="2971800"/>
          </a:xfrm>
          <a:prstGeom prst="rect">
            <a:avLst/>
          </a:prstGeom>
          <a:noFill/>
          <a:ln>
            <a:noFill/>
          </a:ln>
        </p:spPr>
      </p:pic>
      <p:sp>
        <p:nvSpPr>
          <p:cNvPr id="537" name="Google Shape;537;p18"/>
          <p:cNvSpPr txBox="1"/>
          <p:nvPr/>
        </p:nvSpPr>
        <p:spPr>
          <a:xfrm>
            <a:off x="4872037" y="1741487"/>
            <a:ext cx="4144962" cy="1814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Juan y Paula tienen los gastos de cada uno ordenados por nombre de gasto.</a:t>
            </a:r>
            <a:endParaRPr/>
          </a:p>
        </p:txBody>
      </p:sp>
      <p:sp>
        <p:nvSpPr>
          <p:cNvPr id="538" name="Google Shape;538;p18"/>
          <p:cNvSpPr txBox="1"/>
          <p:nvPr/>
        </p:nvSpPr>
        <p:spPr>
          <a:xfrm>
            <a:off x="1230312" y="4781550"/>
            <a:ext cx="5226050" cy="18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Supongamos que quieren armar un listado ordenado por gasto con el total entre ambos de cada tipo de gasto.</a:t>
            </a:r>
            <a:endParaRPr/>
          </a:p>
        </p:txBody>
      </p:sp>
      <p:grpSp>
        <p:nvGrpSpPr>
          <p:cNvPr id="539" name="Google Shape;539;p18"/>
          <p:cNvGrpSpPr/>
          <p:nvPr/>
        </p:nvGrpSpPr>
        <p:grpSpPr>
          <a:xfrm>
            <a:off x="6626225" y="4783137"/>
            <a:ext cx="1990725" cy="1526222"/>
            <a:chOff x="7138988" y="5059363"/>
            <a:chExt cx="1990725" cy="1526222"/>
          </a:xfrm>
        </p:grpSpPr>
        <p:grpSp>
          <p:nvGrpSpPr>
            <p:cNvPr id="540" name="Google Shape;540;p18"/>
            <p:cNvGrpSpPr/>
            <p:nvPr/>
          </p:nvGrpSpPr>
          <p:grpSpPr>
            <a:xfrm>
              <a:off x="7138988" y="5070475"/>
              <a:ext cx="433388" cy="1511300"/>
              <a:chOff x="9971314" y="1762408"/>
              <a:chExt cx="370116" cy="1144078"/>
            </a:xfrm>
          </p:grpSpPr>
          <p:sp>
            <p:nvSpPr>
              <p:cNvPr id="541" name="Google Shape;541;p18"/>
              <p:cNvSpPr/>
              <p:nvPr/>
            </p:nvSpPr>
            <p:spPr>
              <a:xfrm>
                <a:off x="9971314" y="1762408"/>
                <a:ext cx="370116"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2" name="Google Shape;542;p18"/>
              <p:cNvSpPr txBox="1"/>
              <p:nvPr/>
            </p:nvSpPr>
            <p:spPr>
              <a:xfrm rot="-5400000">
                <a:off x="9574483" y="2179166"/>
                <a:ext cx="10785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2600</a:t>
                </a:r>
                <a:endParaRPr/>
              </a:p>
            </p:txBody>
          </p:sp>
        </p:grpSp>
        <p:pic>
          <p:nvPicPr>
            <p:cNvPr id="543" name="Google Shape;543;p18"/>
            <p:cNvPicPr preferRelativeResize="0"/>
            <p:nvPr/>
          </p:nvPicPr>
          <p:blipFill rotWithShape="1">
            <a:blip r:embed="rId5">
              <a:alphaModFix/>
            </a:blip>
            <a:srcRect b="0" l="0" r="0" t="0"/>
            <a:stretch/>
          </p:blipFill>
          <p:spPr>
            <a:xfrm>
              <a:off x="7913307" y="5061585"/>
              <a:ext cx="445008" cy="1524000"/>
            </a:xfrm>
            <a:prstGeom prst="rect">
              <a:avLst/>
            </a:prstGeom>
            <a:noFill/>
            <a:ln>
              <a:noFill/>
            </a:ln>
          </p:spPr>
        </p:pic>
        <p:sp>
          <p:nvSpPr>
            <p:cNvPr id="544" name="Google Shape;544;p18"/>
            <p:cNvSpPr/>
            <p:nvPr/>
          </p:nvSpPr>
          <p:spPr>
            <a:xfrm>
              <a:off x="8682038" y="5059363"/>
              <a:ext cx="447675" cy="1522412"/>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5" name="Google Shape;545;p18"/>
            <p:cNvSpPr txBox="1"/>
            <p:nvPr/>
          </p:nvSpPr>
          <p:spPr>
            <a:xfrm rot="-5400000">
              <a:off x="8146838" y="5582176"/>
              <a:ext cx="13482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2500</a:t>
              </a:r>
              <a:endParaRPr/>
            </a:p>
          </p:txBody>
        </p:sp>
      </p:grpSp>
      <p:grpSp>
        <p:nvGrpSpPr>
          <p:cNvPr id="546" name="Google Shape;546;p18"/>
          <p:cNvGrpSpPr/>
          <p:nvPr/>
        </p:nvGrpSpPr>
        <p:grpSpPr>
          <a:xfrm>
            <a:off x="9186862" y="1188720"/>
            <a:ext cx="2238375" cy="3310128"/>
            <a:chOff x="9752013" y="1383984"/>
            <a:chExt cx="2238375" cy="3309542"/>
          </a:xfrm>
        </p:grpSpPr>
        <p:grpSp>
          <p:nvGrpSpPr>
            <p:cNvPr id="547" name="Google Shape;547;p18"/>
            <p:cNvGrpSpPr/>
            <p:nvPr/>
          </p:nvGrpSpPr>
          <p:grpSpPr>
            <a:xfrm>
              <a:off x="9915525" y="1392149"/>
              <a:ext cx="433388" cy="1522232"/>
              <a:chOff x="9971314" y="1753928"/>
              <a:chExt cx="370115" cy="1152354"/>
            </a:xfrm>
          </p:grpSpPr>
          <p:sp>
            <p:nvSpPr>
              <p:cNvPr id="548" name="Google Shape;548;p18"/>
              <p:cNvSpPr/>
              <p:nvPr/>
            </p:nvSpPr>
            <p:spPr>
              <a:xfrm>
                <a:off x="9971314" y="1762407"/>
                <a:ext cx="370115" cy="1143875"/>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9" name="Google Shape;549;p18"/>
              <p:cNvSpPr txBox="1"/>
              <p:nvPr/>
            </p:nvSpPr>
            <p:spPr>
              <a:xfrm rot="-5400000">
                <a:off x="9562485" y="2167178"/>
                <a:ext cx="11025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1400</a:t>
                </a:r>
                <a:endParaRPr/>
              </a:p>
            </p:txBody>
          </p:sp>
        </p:grpSp>
        <p:cxnSp>
          <p:nvCxnSpPr>
            <p:cNvPr id="550" name="Google Shape;550;p18"/>
            <p:cNvCxnSpPr/>
            <p:nvPr/>
          </p:nvCxnSpPr>
          <p:spPr>
            <a:xfrm>
              <a:off x="9786938" y="1674763"/>
              <a:ext cx="9525" cy="2918895"/>
            </a:xfrm>
            <a:prstGeom prst="straightConnector1">
              <a:avLst/>
            </a:prstGeom>
            <a:noFill/>
            <a:ln cap="flat" cmpd="sng" w="76200">
              <a:solidFill>
                <a:srgbClr val="767171"/>
              </a:solidFill>
              <a:prstDash val="solid"/>
              <a:miter lim="800000"/>
              <a:headEnd len="med" w="med" type="none"/>
              <a:tailEnd len="med" w="med" type="none"/>
            </a:ln>
          </p:spPr>
        </p:cxnSp>
        <p:cxnSp>
          <p:nvCxnSpPr>
            <p:cNvPr id="551" name="Google Shape;551;p18"/>
            <p:cNvCxnSpPr/>
            <p:nvPr/>
          </p:nvCxnSpPr>
          <p:spPr>
            <a:xfrm flipH="1">
              <a:off x="9752013" y="3068341"/>
              <a:ext cx="2238375" cy="12698"/>
            </a:xfrm>
            <a:prstGeom prst="straightConnector1">
              <a:avLst/>
            </a:prstGeom>
            <a:noFill/>
            <a:ln cap="flat" cmpd="sng" w="76200">
              <a:solidFill>
                <a:srgbClr val="767171"/>
              </a:solidFill>
              <a:prstDash val="solid"/>
              <a:miter lim="800000"/>
              <a:headEnd len="med" w="med" type="none"/>
              <a:tailEnd len="med" w="med" type="none"/>
            </a:ln>
          </p:spPr>
        </p:cxnSp>
        <p:grpSp>
          <p:nvGrpSpPr>
            <p:cNvPr id="552" name="Google Shape;552;p18"/>
            <p:cNvGrpSpPr/>
            <p:nvPr/>
          </p:nvGrpSpPr>
          <p:grpSpPr>
            <a:xfrm>
              <a:off x="10415589" y="1403349"/>
              <a:ext cx="433387" cy="1511032"/>
              <a:chOff x="9971314" y="1762407"/>
              <a:chExt cx="370115" cy="1143875"/>
            </a:xfrm>
          </p:grpSpPr>
          <p:sp>
            <p:nvSpPr>
              <p:cNvPr id="553" name="Google Shape;553;p18"/>
              <p:cNvSpPr/>
              <p:nvPr/>
            </p:nvSpPr>
            <p:spPr>
              <a:xfrm>
                <a:off x="9971314" y="1762407"/>
                <a:ext cx="370115" cy="1143875"/>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54" name="Google Shape;554;p18"/>
              <p:cNvSpPr txBox="1"/>
              <p:nvPr/>
            </p:nvSpPr>
            <p:spPr>
              <a:xfrm rot="-5400000">
                <a:off x="9603272" y="2207978"/>
                <a:ext cx="10209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1 200</a:t>
                </a:r>
                <a:endParaRPr/>
              </a:p>
            </p:txBody>
          </p:sp>
        </p:grpSp>
        <p:pic>
          <p:nvPicPr>
            <p:cNvPr id="555" name="Google Shape;555;p18"/>
            <p:cNvPicPr preferRelativeResize="0"/>
            <p:nvPr/>
          </p:nvPicPr>
          <p:blipFill rotWithShape="1">
            <a:blip r:embed="rId6">
              <a:alphaModFix/>
            </a:blip>
            <a:srcRect b="0" l="0" r="0" t="0"/>
            <a:stretch/>
          </p:blipFill>
          <p:spPr>
            <a:xfrm>
              <a:off x="10952734" y="1383984"/>
              <a:ext cx="445008" cy="1523730"/>
            </a:xfrm>
            <a:prstGeom prst="rect">
              <a:avLst/>
            </a:prstGeom>
            <a:noFill/>
            <a:ln>
              <a:noFill/>
            </a:ln>
          </p:spPr>
        </p:pic>
        <p:sp>
          <p:nvSpPr>
            <p:cNvPr id="556" name="Google Shape;556;p18"/>
            <p:cNvSpPr/>
            <p:nvPr/>
          </p:nvSpPr>
          <p:spPr>
            <a:xfrm>
              <a:off x="11522075" y="1392238"/>
              <a:ext cx="374650" cy="1455480"/>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57" name="Google Shape;557;p18"/>
            <p:cNvSpPr txBox="1"/>
            <p:nvPr/>
          </p:nvSpPr>
          <p:spPr>
            <a:xfrm rot="-5400000">
              <a:off x="10986651" y="1915183"/>
              <a:ext cx="13476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1000</a:t>
              </a:r>
              <a:endParaRPr/>
            </a:p>
          </p:txBody>
        </p:sp>
        <p:pic>
          <p:nvPicPr>
            <p:cNvPr id="558" name="Google Shape;558;p18"/>
            <p:cNvPicPr preferRelativeResize="0"/>
            <p:nvPr/>
          </p:nvPicPr>
          <p:blipFill rotWithShape="1">
            <a:blip r:embed="rId7">
              <a:alphaModFix/>
            </a:blip>
            <a:srcRect b="0" l="0" r="0" t="0"/>
            <a:stretch/>
          </p:blipFill>
          <p:spPr>
            <a:xfrm>
              <a:off x="9995662" y="3169796"/>
              <a:ext cx="445008" cy="1523730"/>
            </a:xfrm>
            <a:prstGeom prst="rect">
              <a:avLst/>
            </a:prstGeom>
            <a:noFill/>
            <a:ln>
              <a:noFill/>
            </a:ln>
          </p:spPr>
        </p:pic>
        <p:sp>
          <p:nvSpPr>
            <p:cNvPr id="559" name="Google Shape;559;p18"/>
            <p:cNvSpPr/>
            <p:nvPr/>
          </p:nvSpPr>
          <p:spPr>
            <a:xfrm>
              <a:off x="10560050" y="3174685"/>
              <a:ext cx="376238" cy="1453892"/>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60" name="Google Shape;560;p18"/>
            <p:cNvSpPr txBox="1"/>
            <p:nvPr/>
          </p:nvSpPr>
          <p:spPr>
            <a:xfrm rot="-5400000">
              <a:off x="10030926" y="3702407"/>
              <a:ext cx="13371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1000</a:t>
              </a:r>
              <a:endParaRPr/>
            </a:p>
          </p:txBody>
        </p:sp>
        <p:sp>
          <p:nvSpPr>
            <p:cNvPr id="561" name="Google Shape;561;p18"/>
            <p:cNvSpPr/>
            <p:nvPr/>
          </p:nvSpPr>
          <p:spPr>
            <a:xfrm>
              <a:off x="11039475" y="3174685"/>
              <a:ext cx="376238" cy="1455479"/>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62" name="Google Shape;562;p18"/>
            <p:cNvSpPr txBox="1"/>
            <p:nvPr/>
          </p:nvSpPr>
          <p:spPr>
            <a:xfrm rot="-5400000">
              <a:off x="10526251" y="3719081"/>
              <a:ext cx="13056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500</a:t>
              </a:r>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5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9"/>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568" name="Google Shape;568;p19"/>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569" name="Google Shape;569;p19"/>
          <p:cNvSpPr txBox="1"/>
          <p:nvPr/>
        </p:nvSpPr>
        <p:spPr>
          <a:xfrm>
            <a:off x="1146175" y="273050"/>
            <a:ext cx="53355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ACUMULADOR </a:t>
            </a:r>
            <a:endParaRPr/>
          </a:p>
        </p:txBody>
      </p:sp>
      <p:sp>
        <p:nvSpPr>
          <p:cNvPr id="570" name="Google Shape;570;p19"/>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pic>
        <p:nvPicPr>
          <p:cNvPr id="571" name="Google Shape;571;p19"/>
          <p:cNvPicPr preferRelativeResize="0"/>
          <p:nvPr/>
        </p:nvPicPr>
        <p:blipFill rotWithShape="1">
          <a:blip r:embed="rId4">
            <a:alphaModFix/>
          </a:blip>
          <a:srcRect b="12767" l="69017" r="7186" t="14915"/>
          <a:stretch/>
        </p:blipFill>
        <p:spPr>
          <a:xfrm>
            <a:off x="895350" y="3071812"/>
            <a:ext cx="539750" cy="1638300"/>
          </a:xfrm>
          <a:prstGeom prst="rect">
            <a:avLst/>
          </a:prstGeom>
          <a:noFill/>
          <a:ln>
            <a:noFill/>
          </a:ln>
        </p:spPr>
      </p:pic>
      <p:pic>
        <p:nvPicPr>
          <p:cNvPr id="572" name="Google Shape;572;p19"/>
          <p:cNvPicPr preferRelativeResize="0"/>
          <p:nvPr/>
        </p:nvPicPr>
        <p:blipFill rotWithShape="1">
          <a:blip r:embed="rId4">
            <a:alphaModFix/>
          </a:blip>
          <a:srcRect b="14942" l="3232" r="72972" t="16760"/>
          <a:stretch/>
        </p:blipFill>
        <p:spPr>
          <a:xfrm>
            <a:off x="909637" y="1208087"/>
            <a:ext cx="577850" cy="1657350"/>
          </a:xfrm>
          <a:prstGeom prst="rect">
            <a:avLst/>
          </a:prstGeom>
          <a:noFill/>
          <a:ln>
            <a:noFill/>
          </a:ln>
        </p:spPr>
      </p:pic>
      <p:grpSp>
        <p:nvGrpSpPr>
          <p:cNvPr id="573" name="Google Shape;573;p19"/>
          <p:cNvGrpSpPr/>
          <p:nvPr/>
        </p:nvGrpSpPr>
        <p:grpSpPr>
          <a:xfrm>
            <a:off x="5545137" y="2511425"/>
            <a:ext cx="1990725" cy="1530222"/>
            <a:chOff x="7138988" y="5059363"/>
            <a:chExt cx="1990725" cy="1530222"/>
          </a:xfrm>
        </p:grpSpPr>
        <p:grpSp>
          <p:nvGrpSpPr>
            <p:cNvPr id="574" name="Google Shape;574;p19"/>
            <p:cNvGrpSpPr/>
            <p:nvPr/>
          </p:nvGrpSpPr>
          <p:grpSpPr>
            <a:xfrm>
              <a:off x="7138988" y="5070476"/>
              <a:ext cx="433387" cy="1511299"/>
              <a:chOff x="9971314" y="1762409"/>
              <a:chExt cx="370115" cy="1144077"/>
            </a:xfrm>
          </p:grpSpPr>
          <p:sp>
            <p:nvSpPr>
              <p:cNvPr id="575" name="Google Shape;575;p19"/>
              <p:cNvSpPr/>
              <p:nvPr/>
            </p:nvSpPr>
            <p:spPr>
              <a:xfrm>
                <a:off x="9971314" y="1762409"/>
                <a:ext cx="370115" cy="1144077"/>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76" name="Google Shape;576;p19"/>
              <p:cNvSpPr txBox="1"/>
              <p:nvPr/>
            </p:nvSpPr>
            <p:spPr>
              <a:xfrm rot="-5400000">
                <a:off x="9567722" y="2172428"/>
                <a:ext cx="10920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2600</a:t>
                </a:r>
                <a:endParaRPr/>
              </a:p>
            </p:txBody>
          </p:sp>
        </p:grpSp>
        <p:pic>
          <p:nvPicPr>
            <p:cNvPr id="577" name="Google Shape;577;p19"/>
            <p:cNvPicPr preferRelativeResize="0"/>
            <p:nvPr/>
          </p:nvPicPr>
          <p:blipFill rotWithShape="1">
            <a:blip r:embed="rId5">
              <a:alphaModFix/>
            </a:blip>
            <a:srcRect b="0" l="0" r="0" t="0"/>
            <a:stretch/>
          </p:blipFill>
          <p:spPr>
            <a:xfrm>
              <a:off x="7915402" y="5065586"/>
              <a:ext cx="445008" cy="1523999"/>
            </a:xfrm>
            <a:prstGeom prst="rect">
              <a:avLst/>
            </a:prstGeom>
            <a:noFill/>
            <a:ln>
              <a:noFill/>
            </a:ln>
          </p:spPr>
        </p:pic>
        <p:sp>
          <p:nvSpPr>
            <p:cNvPr id="578" name="Google Shape;578;p19"/>
            <p:cNvSpPr/>
            <p:nvPr/>
          </p:nvSpPr>
          <p:spPr>
            <a:xfrm>
              <a:off x="8682038" y="5059363"/>
              <a:ext cx="447675" cy="1522412"/>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79" name="Google Shape;579;p19"/>
            <p:cNvSpPr txBox="1"/>
            <p:nvPr/>
          </p:nvSpPr>
          <p:spPr>
            <a:xfrm rot="-5400000">
              <a:off x="8148651" y="5583993"/>
              <a:ext cx="13446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2500</a:t>
              </a:r>
              <a:endParaRPr/>
            </a:p>
          </p:txBody>
        </p:sp>
      </p:grpSp>
      <p:grpSp>
        <p:nvGrpSpPr>
          <p:cNvPr id="580" name="Google Shape;580;p19"/>
          <p:cNvGrpSpPr/>
          <p:nvPr/>
        </p:nvGrpSpPr>
        <p:grpSpPr>
          <a:xfrm>
            <a:off x="1847850" y="1463039"/>
            <a:ext cx="2484437" cy="3310127"/>
            <a:chOff x="9752013" y="1383667"/>
            <a:chExt cx="2485342" cy="3309541"/>
          </a:xfrm>
        </p:grpSpPr>
        <p:grpSp>
          <p:nvGrpSpPr>
            <p:cNvPr id="581" name="Google Shape;581;p19"/>
            <p:cNvGrpSpPr/>
            <p:nvPr/>
          </p:nvGrpSpPr>
          <p:grpSpPr>
            <a:xfrm>
              <a:off x="9915584" y="1403348"/>
              <a:ext cx="433545" cy="1511033"/>
              <a:chOff x="9971365" y="1762406"/>
              <a:chExt cx="370249" cy="1143876"/>
            </a:xfrm>
          </p:grpSpPr>
          <p:sp>
            <p:nvSpPr>
              <p:cNvPr id="582" name="Google Shape;582;p19"/>
              <p:cNvSpPr/>
              <p:nvPr/>
            </p:nvSpPr>
            <p:spPr>
              <a:xfrm>
                <a:off x="9971365" y="1762406"/>
                <a:ext cx="370249" cy="1143876"/>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83" name="Google Shape;583;p19"/>
              <p:cNvSpPr txBox="1"/>
              <p:nvPr/>
            </p:nvSpPr>
            <p:spPr>
              <a:xfrm rot="-5400000">
                <a:off x="9572988" y="2177667"/>
                <a:ext cx="10815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1400</a:t>
                </a:r>
                <a:endParaRPr/>
              </a:p>
            </p:txBody>
          </p:sp>
        </p:grpSp>
        <p:cxnSp>
          <p:nvCxnSpPr>
            <p:cNvPr id="584" name="Google Shape;584;p19"/>
            <p:cNvCxnSpPr/>
            <p:nvPr/>
          </p:nvCxnSpPr>
          <p:spPr>
            <a:xfrm>
              <a:off x="9786951" y="1674763"/>
              <a:ext cx="9528" cy="2918895"/>
            </a:xfrm>
            <a:prstGeom prst="straightConnector1">
              <a:avLst/>
            </a:prstGeom>
            <a:noFill/>
            <a:ln cap="flat" cmpd="sng" w="76200">
              <a:solidFill>
                <a:srgbClr val="767171"/>
              </a:solidFill>
              <a:prstDash val="solid"/>
              <a:miter lim="800000"/>
              <a:headEnd len="med" w="med" type="none"/>
              <a:tailEnd len="med" w="med" type="none"/>
            </a:ln>
          </p:spPr>
        </p:cxnSp>
        <p:cxnSp>
          <p:nvCxnSpPr>
            <p:cNvPr id="585" name="Google Shape;585;p19"/>
            <p:cNvCxnSpPr/>
            <p:nvPr/>
          </p:nvCxnSpPr>
          <p:spPr>
            <a:xfrm flipH="1">
              <a:off x="9752013" y="3068341"/>
              <a:ext cx="2237602" cy="12698"/>
            </a:xfrm>
            <a:prstGeom prst="straightConnector1">
              <a:avLst/>
            </a:prstGeom>
            <a:noFill/>
            <a:ln cap="flat" cmpd="sng" w="76200">
              <a:solidFill>
                <a:srgbClr val="767171"/>
              </a:solidFill>
              <a:prstDash val="solid"/>
              <a:miter lim="800000"/>
              <a:headEnd len="med" w="med" type="none"/>
              <a:tailEnd len="med" w="med" type="none"/>
            </a:ln>
          </p:spPr>
        </p:cxnSp>
        <p:grpSp>
          <p:nvGrpSpPr>
            <p:cNvPr id="586" name="Google Shape;586;p19"/>
            <p:cNvGrpSpPr/>
            <p:nvPr/>
          </p:nvGrpSpPr>
          <p:grpSpPr>
            <a:xfrm>
              <a:off x="10614341" y="1398078"/>
              <a:ext cx="433545" cy="1516303"/>
              <a:chOff x="10141049" y="1758417"/>
              <a:chExt cx="370250" cy="1147865"/>
            </a:xfrm>
          </p:grpSpPr>
          <p:sp>
            <p:nvSpPr>
              <p:cNvPr id="587" name="Google Shape;587;p19"/>
              <p:cNvSpPr/>
              <p:nvPr/>
            </p:nvSpPr>
            <p:spPr>
              <a:xfrm>
                <a:off x="10141049" y="1762406"/>
                <a:ext cx="370250" cy="1143876"/>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88" name="Google Shape;588;p19"/>
              <p:cNvSpPr txBox="1"/>
              <p:nvPr/>
            </p:nvSpPr>
            <p:spPr>
              <a:xfrm rot="-5400000">
                <a:off x="9734840" y="2169417"/>
                <a:ext cx="1098000" cy="2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Celular 1 200</a:t>
                </a:r>
                <a:endParaRPr/>
              </a:p>
            </p:txBody>
          </p:sp>
        </p:grpSp>
        <p:pic>
          <p:nvPicPr>
            <p:cNvPr id="589" name="Google Shape;589;p19"/>
            <p:cNvPicPr preferRelativeResize="0"/>
            <p:nvPr/>
          </p:nvPicPr>
          <p:blipFill rotWithShape="1">
            <a:blip r:embed="rId6">
              <a:alphaModFix/>
            </a:blip>
            <a:srcRect b="0" l="0" r="0" t="0"/>
            <a:stretch/>
          </p:blipFill>
          <p:spPr>
            <a:xfrm>
              <a:off x="11257511" y="1383667"/>
              <a:ext cx="445170" cy="1523730"/>
            </a:xfrm>
            <a:prstGeom prst="rect">
              <a:avLst/>
            </a:prstGeom>
            <a:noFill/>
            <a:ln>
              <a:noFill/>
            </a:ln>
          </p:spPr>
        </p:pic>
        <p:sp>
          <p:nvSpPr>
            <p:cNvPr id="590" name="Google Shape;590;p19"/>
            <p:cNvSpPr/>
            <p:nvPr/>
          </p:nvSpPr>
          <p:spPr>
            <a:xfrm>
              <a:off x="11862569" y="1392238"/>
              <a:ext cx="374786" cy="1455479"/>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1" name="Google Shape;591;p19"/>
            <p:cNvSpPr txBox="1"/>
            <p:nvPr/>
          </p:nvSpPr>
          <p:spPr>
            <a:xfrm rot="-5400000">
              <a:off x="11369304" y="1939652"/>
              <a:ext cx="1298400" cy="3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1000</a:t>
              </a:r>
              <a:endParaRPr/>
            </a:p>
          </p:txBody>
        </p:sp>
        <p:pic>
          <p:nvPicPr>
            <p:cNvPr id="592" name="Google Shape;592;p19"/>
            <p:cNvPicPr preferRelativeResize="0"/>
            <p:nvPr/>
          </p:nvPicPr>
          <p:blipFill rotWithShape="1">
            <a:blip r:embed="rId7">
              <a:alphaModFix/>
            </a:blip>
            <a:srcRect b="0" l="0" r="0" t="0"/>
            <a:stretch/>
          </p:blipFill>
          <p:spPr>
            <a:xfrm>
              <a:off x="9995179" y="3169478"/>
              <a:ext cx="445170" cy="1523730"/>
            </a:xfrm>
            <a:prstGeom prst="rect">
              <a:avLst/>
            </a:prstGeom>
            <a:noFill/>
            <a:ln>
              <a:noFill/>
            </a:ln>
          </p:spPr>
        </p:pic>
        <p:sp>
          <p:nvSpPr>
            <p:cNvPr id="593" name="Google Shape;593;p19"/>
            <p:cNvSpPr/>
            <p:nvPr/>
          </p:nvSpPr>
          <p:spPr>
            <a:xfrm>
              <a:off x="10798557" y="3174684"/>
              <a:ext cx="376374" cy="1453893"/>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4" name="Google Shape;594;p19"/>
            <p:cNvSpPr txBox="1"/>
            <p:nvPr/>
          </p:nvSpPr>
          <p:spPr>
            <a:xfrm rot="-5400000">
              <a:off x="10294572" y="3726737"/>
              <a:ext cx="1287600" cy="3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1000</a:t>
              </a:r>
              <a:endParaRPr/>
            </a:p>
          </p:txBody>
        </p:sp>
        <p:sp>
          <p:nvSpPr>
            <p:cNvPr id="595" name="Google Shape;595;p19"/>
            <p:cNvSpPr/>
            <p:nvPr/>
          </p:nvSpPr>
          <p:spPr>
            <a:xfrm>
              <a:off x="11446493" y="3174684"/>
              <a:ext cx="376374" cy="1455480"/>
            </a:xfrm>
            <a:prstGeom prst="roundRect">
              <a:avLst>
                <a:gd fmla="val 16667" name="adj"/>
              </a:avLst>
            </a:prstGeom>
            <a:solidFill>
              <a:srgbClr val="FF0066"/>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6" name="Google Shape;596;p19"/>
            <p:cNvSpPr txBox="1"/>
            <p:nvPr/>
          </p:nvSpPr>
          <p:spPr>
            <a:xfrm rot="-5400000">
              <a:off x="10952856" y="3738112"/>
              <a:ext cx="1267200" cy="3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500"/>
                <a:buFont typeface="Calibri"/>
                <a:buNone/>
              </a:pPr>
              <a:r>
                <a:rPr b="0" i="0" lang="es-ES" sz="1500" u="none" cap="none" strike="noStrike">
                  <a:solidFill>
                    <a:schemeClr val="lt1"/>
                  </a:solidFill>
                  <a:latin typeface="Calibri"/>
                  <a:ea typeface="Calibri"/>
                  <a:cs typeface="Calibri"/>
                  <a:sym typeface="Calibri"/>
                </a:rPr>
                <a:t>Ropa 500</a:t>
              </a:r>
              <a:endParaRPr/>
            </a:p>
          </p:txBody>
        </p:sp>
      </p:grpSp>
      <p:sp>
        <p:nvSpPr>
          <p:cNvPr id="597" name="Google Shape;597;p19"/>
          <p:cNvSpPr txBox="1"/>
          <p:nvPr/>
        </p:nvSpPr>
        <p:spPr>
          <a:xfrm>
            <a:off x="1968500" y="1347787"/>
            <a:ext cx="530100" cy="1771800"/>
          </a:xfrm>
          <a:prstGeom prst="rect">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8" name="Google Shape;598;p19"/>
          <p:cNvSpPr txBox="1"/>
          <p:nvPr/>
        </p:nvSpPr>
        <p:spPr>
          <a:xfrm>
            <a:off x="2035175" y="3179762"/>
            <a:ext cx="530225" cy="1771650"/>
          </a:xfrm>
          <a:prstGeom prst="rect">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9" name="Google Shape;599;p19"/>
          <p:cNvSpPr txBox="1"/>
          <p:nvPr/>
        </p:nvSpPr>
        <p:spPr>
          <a:xfrm>
            <a:off x="6484937" y="4181475"/>
            <a:ext cx="5726112"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200"/>
              <a:buFont typeface="Consolas"/>
              <a:buNone/>
            </a:pPr>
            <a:r>
              <a:rPr b="0" i="0" lang="es-ES" sz="2200" u="none">
                <a:solidFill>
                  <a:srgbClr val="595959"/>
                </a:solidFill>
                <a:latin typeface="Consolas"/>
                <a:ea typeface="Consolas"/>
                <a:cs typeface="Consolas"/>
                <a:sym typeface="Consolas"/>
              </a:rPr>
              <a:t>El mínimo es </a:t>
            </a:r>
            <a:r>
              <a:rPr b="1" i="0" lang="es-ES" sz="2200" u="none">
                <a:solidFill>
                  <a:srgbClr val="FFC000"/>
                </a:solidFill>
                <a:latin typeface="Consolas"/>
                <a:ea typeface="Consolas"/>
                <a:cs typeface="Consolas"/>
                <a:sym typeface="Consolas"/>
              </a:rPr>
              <a:t>celular</a:t>
            </a:r>
            <a:r>
              <a:rPr b="0" i="0" lang="es-ES" sz="2200" u="none">
                <a:solidFill>
                  <a:srgbClr val="595959"/>
                </a:solidFill>
                <a:latin typeface="Consolas"/>
                <a:ea typeface="Consolas"/>
                <a:cs typeface="Consolas"/>
                <a:sym typeface="Consolas"/>
              </a:rPr>
              <a:t>, monto 1400</a:t>
            </a:r>
            <a:endParaRPr/>
          </a:p>
        </p:txBody>
      </p:sp>
      <p:sp>
        <p:nvSpPr>
          <p:cNvPr id="600" name="Google Shape;600;p19"/>
          <p:cNvSpPr txBox="1"/>
          <p:nvPr/>
        </p:nvSpPr>
        <p:spPr>
          <a:xfrm>
            <a:off x="6484937" y="4681537"/>
            <a:ext cx="5726112"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200"/>
              <a:buFont typeface="Consolas"/>
              <a:buNone/>
            </a:pPr>
            <a:r>
              <a:rPr b="0" i="0" lang="es-ES" sz="2200" u="none">
                <a:solidFill>
                  <a:srgbClr val="595959"/>
                </a:solidFill>
                <a:latin typeface="Consolas"/>
                <a:ea typeface="Consolas"/>
                <a:cs typeface="Consolas"/>
                <a:sym typeface="Consolas"/>
              </a:rPr>
              <a:t>El mínimo es </a:t>
            </a:r>
            <a:r>
              <a:rPr b="1" i="0" lang="es-ES" sz="2200" u="none">
                <a:solidFill>
                  <a:srgbClr val="FFC000"/>
                </a:solidFill>
                <a:latin typeface="Consolas"/>
                <a:ea typeface="Consolas"/>
                <a:cs typeface="Consolas"/>
                <a:sym typeface="Consolas"/>
              </a:rPr>
              <a:t>celular</a:t>
            </a:r>
            <a:r>
              <a:rPr b="0" i="0" lang="es-ES" sz="2200" u="none">
                <a:solidFill>
                  <a:srgbClr val="595959"/>
                </a:solidFill>
                <a:latin typeface="Consolas"/>
                <a:ea typeface="Consolas"/>
                <a:cs typeface="Consolas"/>
                <a:sym typeface="Consolas"/>
              </a:rPr>
              <a:t>, monto 1200</a:t>
            </a:r>
            <a:endParaRPr/>
          </a:p>
        </p:txBody>
      </p:sp>
      <p:sp>
        <p:nvSpPr>
          <p:cNvPr id="601" name="Google Shape;601;p19"/>
          <p:cNvSpPr txBox="1"/>
          <p:nvPr/>
        </p:nvSpPr>
        <p:spPr>
          <a:xfrm>
            <a:off x="6484937" y="5251450"/>
            <a:ext cx="5726112"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200"/>
              <a:buFont typeface="Consolas"/>
              <a:buNone/>
            </a:pPr>
            <a:r>
              <a:rPr b="0" i="0" lang="es-ES" sz="2200" u="none">
                <a:solidFill>
                  <a:srgbClr val="595959"/>
                </a:solidFill>
                <a:latin typeface="Consolas"/>
                <a:ea typeface="Consolas"/>
                <a:cs typeface="Consolas"/>
                <a:sym typeface="Consolas"/>
              </a:rPr>
              <a:t>El mínimo es </a:t>
            </a:r>
            <a:r>
              <a:rPr b="1" i="0" lang="es-ES" sz="2200" u="none">
                <a:solidFill>
                  <a:srgbClr val="FFC000"/>
                </a:solidFill>
                <a:latin typeface="Consolas"/>
                <a:ea typeface="Consolas"/>
                <a:cs typeface="Consolas"/>
                <a:sym typeface="Consolas"/>
              </a:rPr>
              <a:t>peluquería</a:t>
            </a:r>
            <a:r>
              <a:rPr b="0" i="0" lang="es-ES" sz="2200" u="none">
                <a:solidFill>
                  <a:srgbClr val="595959"/>
                </a:solidFill>
                <a:latin typeface="Consolas"/>
                <a:ea typeface="Consolas"/>
                <a:cs typeface="Consolas"/>
                <a:sym typeface="Consolas"/>
              </a:rPr>
              <a:t>, monto 500</a:t>
            </a:r>
            <a:endParaRPr/>
          </a:p>
        </p:txBody>
      </p:sp>
      <p:sp>
        <p:nvSpPr>
          <p:cNvPr id="602" name="Google Shape;602;p19"/>
          <p:cNvSpPr/>
          <p:nvPr/>
        </p:nvSpPr>
        <p:spPr>
          <a:xfrm rot="10800000">
            <a:off x="8880475" y="5799137"/>
            <a:ext cx="935037" cy="936625"/>
          </a:xfrm>
          <a:prstGeom prst="downArrow">
            <a:avLst>
              <a:gd fmla="val 10818" name="adj1"/>
              <a:gd fmla="val 50000" name="adj2"/>
            </a:avLst>
          </a:prstGeom>
          <a:solidFill>
            <a:srgbClr val="A9D18E"/>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03" name="Google Shape;603;p19"/>
          <p:cNvSpPr txBox="1"/>
          <p:nvPr/>
        </p:nvSpPr>
        <p:spPr>
          <a:xfrm>
            <a:off x="2679050" y="1382712"/>
            <a:ext cx="462000" cy="1730400"/>
          </a:xfrm>
          <a:prstGeom prst="rect">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2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5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5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cap="none" strike="noStrike">
                <a:solidFill>
                  <a:srgbClr val="595959"/>
                </a:solidFill>
                <a:latin typeface="Tahoma"/>
                <a:ea typeface="Tahoma"/>
                <a:cs typeface="Tahoma"/>
                <a:sym typeface="Tahoma"/>
              </a:rPr>
              <a:t>Clase 3 – Módulo Imperativo</a:t>
            </a:r>
            <a:endParaRPr/>
          </a:p>
        </p:txBody>
      </p:sp>
      <p:sp>
        <p:nvSpPr>
          <p:cNvPr id="158" name="Google Shape;158;p2"/>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159" name="Google Shape;159;p2"/>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60" name="Google Shape;160;p2"/>
          <p:cNvSpPr txBox="1"/>
          <p:nvPr/>
        </p:nvSpPr>
        <p:spPr>
          <a:xfrm>
            <a:off x="1146175" y="273050"/>
            <a:ext cx="19875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AGENDA</a:t>
            </a:r>
            <a:endParaRPr/>
          </a:p>
        </p:txBody>
      </p:sp>
      <p:pic>
        <p:nvPicPr>
          <p:cNvPr descr="Icono&#10;&#10;Descripción generada automáticamente" id="161" name="Google Shape;161;p2"/>
          <p:cNvPicPr preferRelativeResize="0"/>
          <p:nvPr/>
        </p:nvPicPr>
        <p:blipFill rotWithShape="1">
          <a:blip r:embed="rId4">
            <a:alphaModFix/>
          </a:blip>
          <a:srcRect b="0" l="0" r="0" t="0"/>
          <a:stretch/>
        </p:blipFill>
        <p:spPr>
          <a:xfrm>
            <a:off x="11225212" y="249237"/>
            <a:ext cx="876300" cy="876300"/>
          </a:xfrm>
          <a:prstGeom prst="rect">
            <a:avLst/>
          </a:prstGeom>
          <a:noFill/>
          <a:ln>
            <a:noFill/>
          </a:ln>
        </p:spPr>
      </p:pic>
      <p:sp>
        <p:nvSpPr>
          <p:cNvPr id="162" name="Google Shape;162;p2"/>
          <p:cNvSpPr txBox="1"/>
          <p:nvPr/>
        </p:nvSpPr>
        <p:spPr>
          <a:xfrm>
            <a:off x="839787" y="1739900"/>
            <a:ext cx="42894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s-ES" sz="4000" u="none">
                <a:solidFill>
                  <a:srgbClr val="595959"/>
                </a:solidFill>
                <a:latin typeface="Calibri"/>
                <a:ea typeface="Calibri"/>
                <a:cs typeface="Calibri"/>
                <a:sym typeface="Calibri"/>
              </a:rPr>
              <a:t>Concepto de Merge</a:t>
            </a:r>
            <a:endParaRPr/>
          </a:p>
        </p:txBody>
      </p:sp>
      <p:sp>
        <p:nvSpPr>
          <p:cNvPr id="163" name="Google Shape;163;p2"/>
          <p:cNvSpPr txBox="1"/>
          <p:nvPr/>
        </p:nvSpPr>
        <p:spPr>
          <a:xfrm>
            <a:off x="839787" y="2662237"/>
            <a:ext cx="47894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s-ES" sz="4000" u="none">
                <a:solidFill>
                  <a:srgbClr val="595959"/>
                </a:solidFill>
                <a:latin typeface="Calibri"/>
                <a:ea typeface="Calibri"/>
                <a:cs typeface="Calibri"/>
                <a:sym typeface="Calibri"/>
              </a:rPr>
              <a:t>Merge entre dos listas</a:t>
            </a:r>
            <a:endParaRPr/>
          </a:p>
        </p:txBody>
      </p:sp>
      <p:sp>
        <p:nvSpPr>
          <p:cNvPr id="164" name="Google Shape;164;p2"/>
          <p:cNvSpPr txBox="1"/>
          <p:nvPr/>
        </p:nvSpPr>
        <p:spPr>
          <a:xfrm>
            <a:off x="839787" y="3582987"/>
            <a:ext cx="64008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s-ES" sz="4000" u="none">
                <a:solidFill>
                  <a:srgbClr val="595959"/>
                </a:solidFill>
                <a:latin typeface="Calibri"/>
                <a:ea typeface="Calibri"/>
                <a:cs typeface="Calibri"/>
                <a:sym typeface="Calibri"/>
              </a:rPr>
              <a:t>Merge entre más de dos listas</a:t>
            </a:r>
            <a:endParaRPr/>
          </a:p>
        </p:txBody>
      </p:sp>
      <p:sp>
        <p:nvSpPr>
          <p:cNvPr id="165" name="Google Shape;165;p2"/>
          <p:cNvSpPr txBox="1"/>
          <p:nvPr/>
        </p:nvSpPr>
        <p:spPr>
          <a:xfrm>
            <a:off x="839787" y="4503737"/>
            <a:ext cx="42767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s-ES" sz="4000" u="none">
                <a:solidFill>
                  <a:srgbClr val="595959"/>
                </a:solidFill>
                <a:latin typeface="Calibri"/>
                <a:ea typeface="Calibri"/>
                <a:cs typeface="Calibri"/>
                <a:sym typeface="Calibri"/>
              </a:rPr>
              <a:t>Ejercicios a resolver</a:t>
            </a:r>
            <a:endParaRPr/>
          </a:p>
        </p:txBody>
      </p:sp>
      <p:sp>
        <p:nvSpPr>
          <p:cNvPr id="166" name="Google Shape;166;p2"/>
          <p:cNvSpPr txBox="1"/>
          <p:nvPr/>
        </p:nvSpPr>
        <p:spPr>
          <a:xfrm>
            <a:off x="839787" y="5457825"/>
            <a:ext cx="415131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s-ES" sz="4000" u="none">
                <a:solidFill>
                  <a:srgbClr val="595959"/>
                </a:solidFill>
                <a:latin typeface="Calibri"/>
                <a:ea typeface="Calibri"/>
                <a:cs typeface="Calibri"/>
                <a:sym typeface="Calibri"/>
              </a:rPr>
              <a:t>Merge acumulador</a:t>
            </a:r>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0"/>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609" name="Google Shape;609;p20"/>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610" name="Google Shape;610;p20"/>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611" name="Google Shape;611;p20"/>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612" name="Google Shape;612;p20"/>
          <p:cNvSpPr txBox="1"/>
          <p:nvPr/>
        </p:nvSpPr>
        <p:spPr>
          <a:xfrm>
            <a:off x="146050" y="1125537"/>
            <a:ext cx="4918075" cy="55086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Program estantes;</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cantE=2;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Type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gasto= record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nombre:string;</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monto:real;</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lista =^nodo;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nodo = record</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dato:gasto;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sig:lista;</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estantes = array[1..cantE] of lista;</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todos: estantes;</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estanteNuevo: lista; </a:t>
            </a:r>
            <a:endParaRPr/>
          </a:p>
          <a:p>
            <a:pPr indent="0" lvl="0" marL="0" marR="0" rtl="0" algn="just">
              <a:lnSpc>
                <a:spcPct val="100000"/>
              </a:lnSpc>
              <a:spcBef>
                <a:spcPts val="0"/>
              </a:spcBef>
              <a:spcAft>
                <a:spcPts val="0"/>
              </a:spcAft>
              <a:buClr>
                <a:schemeClr val="dk1"/>
              </a:buClr>
              <a:buSzPts val="1600"/>
              <a:buFont typeface="Tahoma"/>
              <a:buNone/>
            </a:pPr>
            <a:r>
              <a:t/>
            </a:r>
            <a:endParaRPr b="0" i="0" sz="16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 generarEstantes (todos);</a:t>
            </a:r>
            <a:endParaRPr/>
          </a:p>
          <a:p>
            <a:pPr indent="0" lvl="0" marL="0" marR="0" rtl="0" algn="just">
              <a:lnSpc>
                <a:spcPct val="100000"/>
              </a:lnSpc>
              <a:spcBef>
                <a:spcPts val="0"/>
              </a:spcBef>
              <a:spcAft>
                <a:spcPts val="0"/>
              </a:spcAft>
              <a:buClr>
                <a:srgbClr val="FF0066"/>
              </a:buClr>
              <a:buSzPts val="1600"/>
              <a:buFont typeface="Consolas"/>
              <a:buNone/>
            </a:pPr>
            <a:r>
              <a:rPr b="0" i="0" lang="es-ES" sz="1600" u="none">
                <a:solidFill>
                  <a:srgbClr val="FF0066"/>
                </a:solidFill>
                <a:latin typeface="Consolas"/>
                <a:ea typeface="Consolas"/>
                <a:cs typeface="Consolas"/>
                <a:sym typeface="Consolas"/>
              </a:rPr>
              <a:t> merge (todos,estanteNuevo);</a:t>
            </a:r>
            <a:endParaRPr/>
          </a:p>
          <a:p>
            <a:pPr indent="0" lvl="0" marL="0" marR="0" rtl="0" algn="just">
              <a:lnSpc>
                <a:spcPct val="100000"/>
              </a:lnSpc>
              <a:spcBef>
                <a:spcPts val="0"/>
              </a:spcBef>
              <a:spcAft>
                <a:spcPts val="0"/>
              </a:spcAft>
              <a:buClr>
                <a:srgbClr val="595959"/>
              </a:buClr>
              <a:buSzPts val="1600"/>
              <a:buFont typeface="Consolas"/>
              <a:buNone/>
            </a:pPr>
            <a:r>
              <a:rPr b="0" i="0" lang="es-ES" sz="1600" u="none">
                <a:solidFill>
                  <a:srgbClr val="595959"/>
                </a:solidFill>
                <a:latin typeface="Consolas"/>
                <a:ea typeface="Consolas"/>
                <a:cs typeface="Consolas"/>
                <a:sym typeface="Consolas"/>
              </a:rPr>
              <a:t>End.  </a:t>
            </a:r>
            <a:endParaRPr/>
          </a:p>
        </p:txBody>
      </p:sp>
      <p:sp>
        <p:nvSpPr>
          <p:cNvPr id="613" name="Google Shape;613;p20"/>
          <p:cNvSpPr txBox="1"/>
          <p:nvPr/>
        </p:nvSpPr>
        <p:spPr>
          <a:xfrm>
            <a:off x="4568825" y="1690687"/>
            <a:ext cx="7623175" cy="34766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Procedure merge (todos:estantes; var Enuevo:lista);</a:t>
            </a:r>
            <a:endParaRPr/>
          </a:p>
          <a:p>
            <a:pPr indent="0" lvl="0" marL="0" marR="0" rtl="0" algn="just">
              <a:lnSpc>
                <a:spcPct val="100000"/>
              </a:lnSpc>
              <a:spcBef>
                <a:spcPts val="0"/>
              </a:spcBef>
              <a:spcAft>
                <a:spcPts val="0"/>
              </a:spcAft>
              <a:buClr>
                <a:schemeClr val="dk1"/>
              </a:buClr>
              <a:buSzPts val="2000"/>
              <a:buFont typeface="Tahoma"/>
              <a:buNone/>
            </a:pPr>
            <a:r>
              <a:t/>
            </a:r>
            <a:endParaRPr b="0" i="0" sz="20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Enuevo:= nil;</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minimo (todos,min);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while (min &lt;&gt; ‘ZZZ’) do</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agregarAtras (Enuevo,min);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minimo (todos,min);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End;  </a:t>
            </a:r>
            <a:endParaRPr/>
          </a:p>
        </p:txBody>
      </p:sp>
      <p:sp>
        <p:nvSpPr>
          <p:cNvPr id="614" name="Google Shape;614;p20"/>
          <p:cNvSpPr txBox="1"/>
          <p:nvPr/>
        </p:nvSpPr>
        <p:spPr>
          <a:xfrm>
            <a:off x="8351837" y="4756150"/>
            <a:ext cx="2270125" cy="1692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600"/>
              <a:buFont typeface="Calibri"/>
              <a:buNone/>
            </a:pPr>
            <a:r>
              <a:rPr b="1" i="0" lang="es-ES" sz="2600" u="none">
                <a:solidFill>
                  <a:schemeClr val="dk2"/>
                </a:solidFill>
                <a:latin typeface="Calibri"/>
                <a:ea typeface="Calibri"/>
                <a:cs typeface="Calibri"/>
                <a:sym typeface="Calibri"/>
              </a:rPr>
              <a:t>Sólo debo modificar el procedimiento merge</a:t>
            </a:r>
            <a:endParaRPr/>
          </a:p>
        </p:txBody>
      </p:sp>
      <p:pic>
        <p:nvPicPr>
          <p:cNvPr descr="Icono&#10;&#10;Descripción generada automáticamente" id="615" name="Google Shape;615;p20"/>
          <p:cNvPicPr preferRelativeResize="0"/>
          <p:nvPr/>
        </p:nvPicPr>
        <p:blipFill rotWithShape="1">
          <a:blip r:embed="rId4">
            <a:alphaModFix/>
          </a:blip>
          <a:srcRect b="0" l="0" r="0" t="0"/>
          <a:stretch/>
        </p:blipFill>
        <p:spPr>
          <a:xfrm>
            <a:off x="6838950" y="4797425"/>
            <a:ext cx="1789112" cy="1357312"/>
          </a:xfrm>
          <a:prstGeom prst="rect">
            <a:avLst/>
          </a:prstGeom>
          <a:noFill/>
          <a:ln>
            <a:noFill/>
          </a:ln>
        </p:spPr>
      </p:pic>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25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1"/>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621" name="Google Shape;621;p21"/>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622" name="Google Shape;622;p21"/>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623" name="Google Shape;623;p21"/>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624" name="Google Shape;624;p21"/>
          <p:cNvSpPr txBox="1"/>
          <p:nvPr/>
        </p:nvSpPr>
        <p:spPr>
          <a:xfrm>
            <a:off x="1416050" y="1365250"/>
            <a:ext cx="9763200" cy="4710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Procedure merge (todos:estantes; var Enuevo:lista);</a:t>
            </a:r>
            <a:endParaRPr sz="2000">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Enuevo:= nil;</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a:t>
            </a:r>
            <a:r>
              <a:rPr b="0" i="0" lang="es-ES" sz="2000" u="none">
                <a:solidFill>
                  <a:srgbClr val="767171"/>
                </a:solidFill>
                <a:latin typeface="Consolas"/>
                <a:ea typeface="Consolas"/>
                <a:cs typeface="Consolas"/>
                <a:sym typeface="Consolas"/>
              </a:rPr>
              <a:t>minimo (todos,minNombre, monto);</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while (minNombre &lt;&gt; ‘ZZZ’) do</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actual:= minNombre; montoTotal:=0;</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while ((minNombre &lt;&gt; ‘ZZZ’) and (</a:t>
            </a:r>
            <a:r>
              <a:rPr b="0" i="0" lang="es-ES" sz="2000" u="none">
                <a:solidFill>
                  <a:srgbClr val="FF0066"/>
                </a:solidFill>
                <a:latin typeface="Consolas"/>
                <a:ea typeface="Consolas"/>
                <a:cs typeface="Consolas"/>
                <a:sym typeface="Consolas"/>
              </a:rPr>
              <a:t>minNombre = actual</a:t>
            </a:r>
            <a:r>
              <a:rPr b="0" i="0" lang="es-ES" sz="2000" u="none">
                <a:solidFill>
                  <a:srgbClr val="767171"/>
                </a:solidFill>
                <a:latin typeface="Consolas"/>
                <a:ea typeface="Consolas"/>
                <a:cs typeface="Consolas"/>
                <a:sym typeface="Consolas"/>
              </a:rPr>
              <a:t>) )do </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a:t>
            </a:r>
            <a:r>
              <a:rPr b="0" i="0" lang="es-ES" sz="2000" u="none">
                <a:solidFill>
                  <a:srgbClr val="FF0066"/>
                </a:solidFill>
                <a:latin typeface="Consolas"/>
                <a:ea typeface="Consolas"/>
                <a:cs typeface="Consolas"/>
                <a:sym typeface="Consolas"/>
              </a:rPr>
              <a:t>montoTotal:= montoTotal + monto;</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minimo (todos,minNombre,monto);</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767171"/>
              </a:buClr>
              <a:buSzPts val="2000"/>
              <a:buFont typeface="Consolas"/>
              <a:buNone/>
            </a:pPr>
            <a:r>
              <a:rPr b="0" i="0" lang="es-ES" sz="2000" u="none">
                <a:solidFill>
                  <a:srgbClr val="767171"/>
                </a:solidFill>
                <a:latin typeface="Consolas"/>
                <a:ea typeface="Consolas"/>
                <a:cs typeface="Consolas"/>
                <a:sym typeface="Consolas"/>
              </a:rPr>
              <a:t>     agregarAtras(Enuevo,actual,montoTotal);</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2000"/>
              <a:buFont typeface="Consolas"/>
              <a:buNone/>
            </a:pPr>
            <a:r>
              <a:rPr b="0" i="0" lang="es-ES" sz="2000" u="none">
                <a:solidFill>
                  <a:srgbClr val="595959"/>
                </a:solidFill>
                <a:latin typeface="Consolas"/>
                <a:ea typeface="Consolas"/>
                <a:cs typeface="Consolas"/>
                <a:sym typeface="Consolas"/>
              </a:rPr>
              <a:t>End;  </a:t>
            </a:r>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2"/>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630" name="Google Shape;630;p22"/>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631" name="Google Shape;631;p22"/>
          <p:cNvSpPr txBox="1"/>
          <p:nvPr/>
        </p:nvSpPr>
        <p:spPr>
          <a:xfrm>
            <a:off x="1146175" y="273050"/>
            <a:ext cx="18367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a:t>
            </a:r>
            <a:endParaRPr/>
          </a:p>
        </p:txBody>
      </p:sp>
      <p:sp>
        <p:nvSpPr>
          <p:cNvPr id="632" name="Google Shape;632;p22"/>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633" name="Google Shape;633;p22"/>
          <p:cNvSpPr txBox="1"/>
          <p:nvPr/>
        </p:nvSpPr>
        <p:spPr>
          <a:xfrm>
            <a:off x="815975" y="1052512"/>
            <a:ext cx="11256900" cy="5633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Procedure minimo (var todos:estantes; var nomMin:string; var monto:real);</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Var</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indiceMin,i:integer;</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rgbClr val="595959"/>
              </a:solidFill>
              <a:latin typeface="Consolas"/>
              <a:ea typeface="Consolas"/>
              <a:cs typeface="Consolas"/>
              <a:sym typeface="Consolas"/>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Begin</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nomMin:= ‘ZZZ’; indiceMin:= -1;</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for i:= 1 to cantE do</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if (todos[i] &lt;&gt; nil) then </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if (todos[i]^.dato.nombre &lt;= nomMin) then begin</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indiceMin:= i;</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nomMin:= todos[i]^.dato.nombre;  </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if (indiceMin &lt;&gt; -1) then </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begin</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//nomMin:= todos[indiceMin]^.dato.nombre;</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monto:= todos[indiceMin] ^.dato.monto;</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todos[indiceMin]:= todos[indiceMin]^sig;</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    end;</a:t>
            </a:r>
            <a:endParaRPr/>
          </a:p>
          <a:p>
            <a:pPr indent="0" lvl="0" marL="0" marR="0" rtl="0" algn="just">
              <a:lnSpc>
                <a:spcPct val="100000"/>
              </a:lnSpc>
              <a:spcBef>
                <a:spcPts val="0"/>
              </a:spcBef>
              <a:spcAft>
                <a:spcPts val="0"/>
              </a:spcAft>
              <a:buClr>
                <a:srgbClr val="595959"/>
              </a:buClr>
              <a:buSzPts val="1800"/>
              <a:buFont typeface="Consolas"/>
              <a:buNone/>
            </a:pPr>
            <a:r>
              <a:rPr b="0" i="0" lang="es-ES" sz="1800" u="none">
                <a:solidFill>
                  <a:srgbClr val="595959"/>
                </a:solidFill>
                <a:latin typeface="Consolas"/>
                <a:ea typeface="Consolas"/>
                <a:cs typeface="Consolas"/>
                <a:sym typeface="Consolas"/>
              </a:rPr>
              <a:t>End;</a:t>
            </a:r>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3"/>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639" name="Google Shape;639;p23"/>
          <p:cNvSpPr txBox="1"/>
          <p:nvPr/>
        </p:nvSpPr>
        <p:spPr>
          <a:xfrm>
            <a:off x="933450" y="180975"/>
            <a:ext cx="11104562" cy="741362"/>
          </a:xfrm>
          <a:prstGeom prst="rect">
            <a:avLst/>
          </a:prstGeom>
          <a:solidFill>
            <a:srgbClr val="7F7F7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640" name="Google Shape;640;p23"/>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641" name="Google Shape;641;p23"/>
          <p:cNvSpPr txBox="1"/>
          <p:nvPr/>
        </p:nvSpPr>
        <p:spPr>
          <a:xfrm>
            <a:off x="1146175" y="273050"/>
            <a:ext cx="65198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EJERCICTACION – Clase teórica</a:t>
            </a:r>
            <a:endParaRPr/>
          </a:p>
        </p:txBody>
      </p:sp>
      <p:sp>
        <p:nvSpPr>
          <p:cNvPr id="642" name="Google Shape;642;p23"/>
          <p:cNvSpPr txBox="1"/>
          <p:nvPr/>
        </p:nvSpPr>
        <p:spPr>
          <a:xfrm>
            <a:off x="2063750" y="1081087"/>
            <a:ext cx="9974262" cy="1292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767171"/>
              </a:buClr>
              <a:buSzPts val="2600"/>
              <a:buFont typeface="Calibri"/>
              <a:buNone/>
            </a:pPr>
            <a:r>
              <a:rPr b="0" i="0" lang="es-ES" sz="2600" u="none">
                <a:solidFill>
                  <a:srgbClr val="767171"/>
                </a:solidFill>
                <a:latin typeface="Calibri"/>
                <a:ea typeface="Calibri"/>
                <a:cs typeface="Calibri"/>
                <a:sym typeface="Calibri"/>
              </a:rPr>
              <a:t>Para poder realizar esta actividad en el horario de teoría el alumno tiene que haber visto el tutorial para trabajar con Geany y haber accedido al link.</a:t>
            </a:r>
            <a:endParaRPr/>
          </a:p>
        </p:txBody>
      </p:sp>
      <p:pic>
        <p:nvPicPr>
          <p:cNvPr id="643" name="Google Shape;643;p23"/>
          <p:cNvPicPr preferRelativeResize="0"/>
          <p:nvPr/>
        </p:nvPicPr>
        <p:blipFill rotWithShape="1">
          <a:blip r:embed="rId4">
            <a:alphaModFix/>
          </a:blip>
          <a:srcRect b="0" l="0" r="0" t="0"/>
          <a:stretch/>
        </p:blipFill>
        <p:spPr>
          <a:xfrm>
            <a:off x="839787" y="1212850"/>
            <a:ext cx="998537" cy="1000125"/>
          </a:xfrm>
          <a:prstGeom prst="rect">
            <a:avLst/>
          </a:prstGeom>
          <a:noFill/>
          <a:ln>
            <a:noFill/>
          </a:ln>
        </p:spPr>
      </p:pic>
      <p:sp>
        <p:nvSpPr>
          <p:cNvPr id="644" name="Google Shape;644;p23"/>
          <p:cNvSpPr txBox="1"/>
          <p:nvPr/>
        </p:nvSpPr>
        <p:spPr>
          <a:xfrm>
            <a:off x="911225" y="2492375"/>
            <a:ext cx="10945800" cy="39711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1800"/>
              <a:buFont typeface="Consolas"/>
              <a:buAutoNum type="arabicPeriod"/>
            </a:pPr>
            <a:r>
              <a:rPr b="0" i="0" lang="es-ES" sz="1800" u="none">
                <a:solidFill>
                  <a:schemeClr val="dk1"/>
                </a:solidFill>
                <a:latin typeface="Consolas"/>
                <a:ea typeface="Consolas"/>
                <a:cs typeface="Consolas"/>
                <a:sym typeface="Consolas"/>
              </a:rPr>
              <a:t>Suponiendo que 4 integrantes de una familia, llevan sus gastos de manera similar a Juan y Paula. Se pide:</a:t>
            </a:r>
            <a:endParaRPr/>
          </a:p>
          <a:p>
            <a:pPr indent="-342900" lvl="0" marL="457200" marR="0" rtl="0" algn="just">
              <a:lnSpc>
                <a:spcPct val="100000"/>
              </a:lnSpc>
              <a:spcBef>
                <a:spcPts val="0"/>
              </a:spcBef>
              <a:spcAft>
                <a:spcPts val="0"/>
              </a:spcAft>
              <a:buClr>
                <a:schemeClr val="dk1"/>
              </a:buClr>
              <a:buSzPts val="1800"/>
              <a:buFont typeface="Tahoma"/>
              <a:buNone/>
            </a:pPr>
            <a:r>
              <a:t/>
            </a:r>
            <a:endParaRPr b="0" i="0" sz="1800" u="none">
              <a:solidFill>
                <a:schemeClr val="dk1"/>
              </a:solidFill>
              <a:latin typeface="Consolas"/>
              <a:ea typeface="Consolas"/>
              <a:cs typeface="Consolas"/>
              <a:sym typeface="Consolas"/>
            </a:endParaRPr>
          </a:p>
          <a:p>
            <a:pPr indent="-457200" lvl="0" marL="457200" marR="0" rtl="0" algn="just">
              <a:lnSpc>
                <a:spcPct val="100000"/>
              </a:lnSpc>
              <a:spcBef>
                <a:spcPts val="0"/>
              </a:spcBef>
              <a:spcAft>
                <a:spcPts val="0"/>
              </a:spcAft>
              <a:buClr>
                <a:schemeClr val="dk1"/>
              </a:buClr>
              <a:buSzPts val="1800"/>
              <a:buFont typeface="Arial"/>
              <a:buAutoNum type="alphaLcPeriod"/>
            </a:pPr>
            <a:r>
              <a:rPr b="0" i="0" lang="es-ES" sz="1800" u="none">
                <a:solidFill>
                  <a:schemeClr val="dk1"/>
                </a:solidFill>
                <a:latin typeface="Consolas"/>
                <a:ea typeface="Consolas"/>
                <a:cs typeface="Consolas"/>
                <a:sym typeface="Consolas"/>
              </a:rPr>
              <a:t>Generar la estructura para almacenar los gastos de cada uno de los integrantes. Cada estructura debe generarse de manera ordenada por nombre de gasto. Cada estructura se carga hasta leer el nombre ‘ZZ’.</a:t>
            </a:r>
            <a:endParaRPr/>
          </a:p>
          <a:p>
            <a:pPr indent="-457200" lvl="0" marL="457200" marR="0" rtl="0" algn="just">
              <a:lnSpc>
                <a:spcPct val="100000"/>
              </a:lnSpc>
              <a:spcBef>
                <a:spcPts val="0"/>
              </a:spcBef>
              <a:spcAft>
                <a:spcPts val="0"/>
              </a:spcAft>
              <a:buClr>
                <a:schemeClr val="dk1"/>
              </a:buClr>
              <a:buSzPts val="1800"/>
              <a:buFont typeface="Tahoma"/>
              <a:buNone/>
            </a:pPr>
            <a:r>
              <a:t/>
            </a:r>
            <a:endParaRPr b="0" i="0" sz="1800" u="none">
              <a:solidFill>
                <a:schemeClr val="dk1"/>
              </a:solidFill>
              <a:latin typeface="Consolas"/>
              <a:ea typeface="Consolas"/>
              <a:cs typeface="Consolas"/>
              <a:sym typeface="Consolas"/>
            </a:endParaRPr>
          </a:p>
          <a:p>
            <a:pPr indent="-457200" lvl="0" marL="457200" marR="0" rtl="0" algn="just">
              <a:lnSpc>
                <a:spcPct val="100000"/>
              </a:lnSpc>
              <a:spcBef>
                <a:spcPts val="0"/>
              </a:spcBef>
              <a:spcAft>
                <a:spcPts val="0"/>
              </a:spcAft>
              <a:buClr>
                <a:schemeClr val="dk1"/>
              </a:buClr>
              <a:buSzPts val="1800"/>
              <a:buFont typeface="Arial"/>
              <a:buAutoNum type="alphaLcPeriod"/>
            </a:pPr>
            <a:r>
              <a:rPr b="0" i="0" lang="es-ES" sz="1800" u="none">
                <a:solidFill>
                  <a:schemeClr val="dk1"/>
                </a:solidFill>
                <a:latin typeface="Consolas"/>
                <a:ea typeface="Consolas"/>
                <a:cs typeface="Consolas"/>
                <a:sym typeface="Consolas"/>
              </a:rPr>
              <a:t>Imprimir las estructuras generadas en a.</a:t>
            </a:r>
            <a:endParaRPr b="0" i="0" sz="1800" u="none">
              <a:solidFill>
                <a:schemeClr val="dk1"/>
              </a:solidFill>
              <a:latin typeface="Consolas"/>
              <a:ea typeface="Consolas"/>
              <a:cs typeface="Consolas"/>
              <a:sym typeface="Consolas"/>
            </a:endParaRPr>
          </a:p>
          <a:p>
            <a:pPr indent="0" lvl="0" marL="457200" marR="0" rtl="0" algn="just">
              <a:lnSpc>
                <a:spcPct val="100000"/>
              </a:lnSpc>
              <a:spcBef>
                <a:spcPts val="0"/>
              </a:spcBef>
              <a:spcAft>
                <a:spcPts val="0"/>
              </a:spcAft>
              <a:buNone/>
            </a:pPr>
            <a:r>
              <a:t/>
            </a:r>
            <a:endParaRPr sz="1800">
              <a:solidFill>
                <a:schemeClr val="dk1"/>
              </a:solidFill>
              <a:latin typeface="Consolas"/>
              <a:ea typeface="Consolas"/>
              <a:cs typeface="Consolas"/>
              <a:sym typeface="Consolas"/>
            </a:endParaRPr>
          </a:p>
          <a:p>
            <a:pPr indent="-457200" lvl="0" marL="457200" marR="0" rtl="0" algn="just">
              <a:lnSpc>
                <a:spcPct val="100000"/>
              </a:lnSpc>
              <a:spcBef>
                <a:spcPts val="0"/>
              </a:spcBef>
              <a:spcAft>
                <a:spcPts val="0"/>
              </a:spcAft>
              <a:buClr>
                <a:schemeClr val="dk1"/>
              </a:buClr>
              <a:buSzPts val="1800"/>
              <a:buFont typeface="Arial"/>
              <a:buAutoNum type="alphaLcPeriod"/>
            </a:pPr>
            <a:r>
              <a:rPr b="0" i="0" lang="es-ES" sz="1800" u="none">
                <a:solidFill>
                  <a:schemeClr val="dk1"/>
                </a:solidFill>
                <a:latin typeface="Consolas"/>
                <a:ea typeface="Consolas"/>
                <a:cs typeface="Consolas"/>
                <a:sym typeface="Consolas"/>
              </a:rPr>
              <a:t>Realizar el merge de manera de generar una única estructura que contenga los montos totales por impuesto con la estructura generada en a.</a:t>
            </a:r>
            <a:endParaRPr b="0" i="0" sz="1800" u="none">
              <a:solidFill>
                <a:schemeClr val="dk1"/>
              </a:solidFill>
              <a:latin typeface="Consolas"/>
              <a:ea typeface="Consolas"/>
              <a:cs typeface="Consolas"/>
              <a:sym typeface="Consolas"/>
            </a:endParaRPr>
          </a:p>
          <a:p>
            <a:pPr indent="0" lvl="0" marL="457200" marR="0" rtl="0" algn="just">
              <a:lnSpc>
                <a:spcPct val="100000"/>
              </a:lnSpc>
              <a:spcBef>
                <a:spcPts val="0"/>
              </a:spcBef>
              <a:spcAft>
                <a:spcPts val="0"/>
              </a:spcAft>
              <a:buNone/>
            </a:pPr>
            <a:r>
              <a:t/>
            </a:r>
            <a:endParaRPr sz="1800">
              <a:solidFill>
                <a:schemeClr val="dk1"/>
              </a:solidFill>
              <a:latin typeface="Consolas"/>
              <a:ea typeface="Consolas"/>
              <a:cs typeface="Consolas"/>
              <a:sym typeface="Consolas"/>
            </a:endParaRPr>
          </a:p>
          <a:p>
            <a:pPr indent="-457200" lvl="0" marL="457200" marR="0" rtl="0" algn="just">
              <a:lnSpc>
                <a:spcPct val="100000"/>
              </a:lnSpc>
              <a:spcBef>
                <a:spcPts val="0"/>
              </a:spcBef>
              <a:spcAft>
                <a:spcPts val="0"/>
              </a:spcAft>
              <a:buClr>
                <a:schemeClr val="dk1"/>
              </a:buClr>
              <a:buSzPts val="1800"/>
              <a:buFont typeface="Arial"/>
              <a:buAutoNum type="alphaLcPeriod"/>
            </a:pPr>
            <a:r>
              <a:rPr b="0" i="0" lang="es-ES" sz="1800" u="none">
                <a:solidFill>
                  <a:schemeClr val="dk1"/>
                </a:solidFill>
                <a:latin typeface="Consolas"/>
                <a:ea typeface="Consolas"/>
                <a:cs typeface="Consolas"/>
                <a:sym typeface="Consolas"/>
              </a:rPr>
              <a:t>A partir de la estructura generada en c. arme un ABB ordenado por monto total y luego imprima el nombre del gasto que menos costo.</a:t>
            </a:r>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172" name="Google Shape;172;p3"/>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73" name="Google Shape;173;p3"/>
          <p:cNvSpPr txBox="1"/>
          <p:nvPr/>
        </p:nvSpPr>
        <p:spPr>
          <a:xfrm>
            <a:off x="1146175" y="273050"/>
            <a:ext cx="51181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Características</a:t>
            </a:r>
            <a:endParaRPr/>
          </a:p>
        </p:txBody>
      </p:sp>
      <p:sp>
        <p:nvSpPr>
          <p:cNvPr id="174" name="Google Shape;174;p3"/>
          <p:cNvSpPr txBox="1"/>
          <p:nvPr/>
        </p:nvSpPr>
        <p:spPr>
          <a:xfrm>
            <a:off x="2279650" y="1503362"/>
            <a:ext cx="9720262" cy="2286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595959"/>
              </a:buClr>
              <a:buSzPts val="3200"/>
              <a:buFont typeface="Calibri"/>
              <a:buNone/>
            </a:pPr>
            <a:r>
              <a:rPr b="0" i="0" lang="es-ES" sz="3200" u="none">
                <a:solidFill>
                  <a:srgbClr val="595959"/>
                </a:solidFill>
                <a:latin typeface="Calibri"/>
                <a:ea typeface="Calibri"/>
                <a:cs typeface="Calibri"/>
                <a:sym typeface="Calibri"/>
              </a:rPr>
              <a:t>La </a:t>
            </a:r>
            <a:r>
              <a:rPr b="1" i="0" lang="es-ES" sz="3200" u="none">
                <a:solidFill>
                  <a:srgbClr val="4472C4"/>
                </a:solidFill>
                <a:latin typeface="Calibri"/>
                <a:ea typeface="Calibri"/>
                <a:cs typeface="Calibri"/>
                <a:sym typeface="Calibri"/>
              </a:rPr>
              <a:t>operación de merge</a:t>
            </a:r>
            <a:r>
              <a:rPr b="0" i="0" lang="es-ES" sz="3200" u="none">
                <a:solidFill>
                  <a:srgbClr val="595959"/>
                </a:solidFill>
                <a:latin typeface="Calibri"/>
                <a:ea typeface="Calibri"/>
                <a:cs typeface="Calibri"/>
                <a:sym typeface="Calibri"/>
              </a:rPr>
              <a:t> consiste en generar una nueva estructura de datos (arreglos, listas) ordenada a partir de la mezcla de dos o mas estructuras de datos previamente ordenadas. </a:t>
            </a:r>
            <a:endParaRPr/>
          </a:p>
          <a:p>
            <a:pPr indent="0" lvl="0" marL="0" marR="0" rtl="0" algn="just">
              <a:lnSpc>
                <a:spcPct val="90000"/>
              </a:lnSpc>
              <a:spcBef>
                <a:spcPts val="700"/>
              </a:spcBef>
              <a:spcAft>
                <a:spcPts val="0"/>
              </a:spcAft>
              <a:buClr>
                <a:schemeClr val="dk1"/>
              </a:buClr>
              <a:buSzPts val="3200"/>
              <a:buFont typeface="Tahoma"/>
              <a:buNone/>
            </a:pPr>
            <a:r>
              <a:t/>
            </a:r>
            <a:endParaRPr b="0" i="0" sz="3200" u="none">
              <a:solidFill>
                <a:srgbClr val="595959"/>
              </a:solidFill>
              <a:latin typeface="Calibri"/>
              <a:ea typeface="Calibri"/>
              <a:cs typeface="Calibri"/>
              <a:sym typeface="Calibri"/>
            </a:endParaRPr>
          </a:p>
          <a:p>
            <a:pPr indent="0" lvl="0" marL="0" marR="0" rtl="0" algn="just">
              <a:lnSpc>
                <a:spcPct val="90000"/>
              </a:lnSpc>
              <a:spcBef>
                <a:spcPts val="700"/>
              </a:spcBef>
              <a:spcAft>
                <a:spcPts val="0"/>
              </a:spcAft>
              <a:buClr>
                <a:srgbClr val="595959"/>
              </a:buClr>
              <a:buSzPts val="3200"/>
              <a:buFont typeface="Calibri"/>
              <a:buNone/>
            </a:pPr>
            <a:r>
              <a:rPr b="0" i="0" lang="es-ES" sz="3200" u="none">
                <a:solidFill>
                  <a:srgbClr val="595959"/>
                </a:solidFill>
                <a:latin typeface="Calibri"/>
                <a:ea typeface="Calibri"/>
                <a:cs typeface="Calibri"/>
                <a:sym typeface="Calibri"/>
              </a:rPr>
              <a:t>Las estructuras que se combinan guardan el mismo orden lógico interno (por ejemplo datos ordenados alfabéticamente)</a:t>
            </a:r>
            <a:endParaRPr/>
          </a:p>
          <a:p>
            <a:pPr indent="0" lvl="0" marL="0" marR="0" rtl="0" algn="l">
              <a:lnSpc>
                <a:spcPct val="100000"/>
              </a:lnSpc>
              <a:spcBef>
                <a:spcPts val="0"/>
              </a:spcBef>
              <a:spcAft>
                <a:spcPts val="0"/>
              </a:spcAft>
              <a:buNone/>
            </a:pPr>
            <a:r>
              <a:t/>
            </a:r>
            <a:endParaRPr b="0" i="0" sz="3200" u="none">
              <a:solidFill>
                <a:srgbClr val="595959"/>
              </a:solidFill>
              <a:latin typeface="Calibri"/>
              <a:ea typeface="Calibri"/>
              <a:cs typeface="Calibri"/>
              <a:sym typeface="Calibri"/>
            </a:endParaRPr>
          </a:p>
        </p:txBody>
      </p:sp>
      <p:sp>
        <p:nvSpPr>
          <p:cNvPr id="175" name="Google Shape;175;p3"/>
          <p:cNvSpPr txBox="1"/>
          <p:nvPr/>
        </p:nvSpPr>
        <p:spPr>
          <a:xfrm>
            <a:off x="936625" y="5373687"/>
            <a:ext cx="10847387" cy="1076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3200"/>
              <a:buFont typeface="Calibri"/>
              <a:buNone/>
            </a:pPr>
            <a:r>
              <a:rPr b="0" i="0" lang="es-ES" sz="3200" u="none">
                <a:solidFill>
                  <a:srgbClr val="595959"/>
                </a:solidFill>
                <a:latin typeface="Calibri"/>
                <a:ea typeface="Calibri"/>
                <a:cs typeface="Calibri"/>
                <a:sym typeface="Calibri"/>
              </a:rPr>
              <a:t>Trabajaremos con un ejemplo de la vida real para luego asimilarlo e implementarlo</a:t>
            </a:r>
            <a:endParaRPr/>
          </a:p>
        </p:txBody>
      </p:sp>
      <p:pic>
        <p:nvPicPr>
          <p:cNvPr descr="Un dibujo de una cara feliz&#10;&#10;Descripción generada automáticamente con confianza media" id="176" name="Google Shape;176;p3"/>
          <p:cNvPicPr preferRelativeResize="0"/>
          <p:nvPr/>
        </p:nvPicPr>
        <p:blipFill rotWithShape="1">
          <a:blip r:embed="rId4">
            <a:alphaModFix/>
          </a:blip>
          <a:srcRect b="0" l="0" r="0" t="0"/>
          <a:stretch/>
        </p:blipFill>
        <p:spPr>
          <a:xfrm>
            <a:off x="708025" y="1771650"/>
            <a:ext cx="1422400" cy="1422400"/>
          </a:xfrm>
          <a:prstGeom prst="rect">
            <a:avLst/>
          </a:prstGeom>
          <a:noFill/>
          <a:ln>
            <a:noFill/>
          </a:ln>
        </p:spPr>
      </p:pic>
      <p:sp>
        <p:nvSpPr>
          <p:cNvPr id="177" name="Google Shape;177;p3"/>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2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183" name="Google Shape;183;p4"/>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84" name="Google Shape;184;p4"/>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185" name="Google Shape;185;p4"/>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186" name="Google Shape;186;p4"/>
          <p:cNvSpPr txBox="1"/>
          <p:nvPr/>
        </p:nvSpPr>
        <p:spPr>
          <a:xfrm>
            <a:off x="307975" y="1184275"/>
            <a:ext cx="535622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3200"/>
              <a:buFont typeface="Calibri"/>
              <a:buNone/>
            </a:pPr>
            <a:r>
              <a:rPr b="0" i="0" lang="es-ES" sz="3200" u="none">
                <a:solidFill>
                  <a:srgbClr val="595959"/>
                </a:solidFill>
                <a:latin typeface="Calibri"/>
                <a:ea typeface="Calibri"/>
                <a:cs typeface="Calibri"/>
                <a:sym typeface="Calibri"/>
              </a:rPr>
              <a:t>Juan y Paula viven juntos.</a:t>
            </a:r>
            <a:endParaRPr/>
          </a:p>
        </p:txBody>
      </p:sp>
      <p:pic>
        <p:nvPicPr>
          <p:cNvPr id="187" name="Google Shape;187;p4"/>
          <p:cNvPicPr preferRelativeResize="0"/>
          <p:nvPr/>
        </p:nvPicPr>
        <p:blipFill rotWithShape="1">
          <a:blip r:embed="rId4">
            <a:alphaModFix/>
          </a:blip>
          <a:srcRect b="12767" l="7186" r="69017" t="14915"/>
          <a:stretch/>
        </p:blipFill>
        <p:spPr>
          <a:xfrm>
            <a:off x="1500187" y="1674812"/>
            <a:ext cx="1036637" cy="3146425"/>
          </a:xfrm>
          <a:prstGeom prst="rect">
            <a:avLst/>
          </a:prstGeom>
          <a:noFill/>
          <a:ln>
            <a:noFill/>
          </a:ln>
        </p:spPr>
      </p:pic>
      <p:pic>
        <p:nvPicPr>
          <p:cNvPr id="188" name="Google Shape;188;p4"/>
          <p:cNvPicPr preferRelativeResize="0"/>
          <p:nvPr/>
        </p:nvPicPr>
        <p:blipFill rotWithShape="1">
          <a:blip r:embed="rId4">
            <a:alphaModFix/>
          </a:blip>
          <a:srcRect b="14942" l="72971" r="3233" t="16760"/>
          <a:stretch/>
        </p:blipFill>
        <p:spPr>
          <a:xfrm>
            <a:off x="3140075" y="1762125"/>
            <a:ext cx="1035050" cy="2971800"/>
          </a:xfrm>
          <a:prstGeom prst="rect">
            <a:avLst/>
          </a:prstGeom>
          <a:noFill/>
          <a:ln>
            <a:noFill/>
          </a:ln>
        </p:spPr>
      </p:pic>
      <p:sp>
        <p:nvSpPr>
          <p:cNvPr id="189" name="Google Shape;189;p4"/>
          <p:cNvSpPr txBox="1"/>
          <p:nvPr/>
        </p:nvSpPr>
        <p:spPr>
          <a:xfrm>
            <a:off x="5314950" y="2017712"/>
            <a:ext cx="4144962" cy="22463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Juan y Paula tienen una biblioteca de dos estantes y en cada estante sus libros se encuentran ordenados alfabéticamente.</a:t>
            </a:r>
            <a:endParaRPr/>
          </a:p>
        </p:txBody>
      </p:sp>
      <p:grpSp>
        <p:nvGrpSpPr>
          <p:cNvPr id="190" name="Google Shape;190;p4"/>
          <p:cNvGrpSpPr/>
          <p:nvPr/>
        </p:nvGrpSpPr>
        <p:grpSpPr>
          <a:xfrm>
            <a:off x="9480550" y="1674812"/>
            <a:ext cx="2238375" cy="2919412"/>
            <a:chOff x="9752013" y="1674813"/>
            <a:chExt cx="2238375" cy="2919412"/>
          </a:xfrm>
        </p:grpSpPr>
        <p:grpSp>
          <p:nvGrpSpPr>
            <p:cNvPr id="191" name="Google Shape;191;p4"/>
            <p:cNvGrpSpPr/>
            <p:nvPr/>
          </p:nvGrpSpPr>
          <p:grpSpPr>
            <a:xfrm>
              <a:off x="9971088" y="1762125"/>
              <a:ext cx="369888" cy="1144588"/>
              <a:chOff x="9971314" y="1762408"/>
              <a:chExt cx="370116" cy="1144078"/>
            </a:xfrm>
          </p:grpSpPr>
          <p:sp>
            <p:nvSpPr>
              <p:cNvPr id="192" name="Google Shape;192;p4"/>
              <p:cNvSpPr/>
              <p:nvPr/>
            </p:nvSpPr>
            <p:spPr>
              <a:xfrm>
                <a:off x="9971314" y="1762408"/>
                <a:ext cx="370116"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3" name="Google Shape;193;p4"/>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194" name="Google Shape;194;p4"/>
            <p:cNvGrpSpPr/>
            <p:nvPr/>
          </p:nvGrpSpPr>
          <p:grpSpPr>
            <a:xfrm>
              <a:off x="10396538" y="1751013"/>
              <a:ext cx="369888" cy="1144587"/>
              <a:chOff x="9971314" y="1762408"/>
              <a:chExt cx="370116" cy="1144078"/>
            </a:xfrm>
          </p:grpSpPr>
          <p:sp>
            <p:nvSpPr>
              <p:cNvPr id="195" name="Google Shape;195;p4"/>
              <p:cNvSpPr/>
              <p:nvPr/>
            </p:nvSpPr>
            <p:spPr>
              <a:xfrm>
                <a:off x="9971314" y="1762408"/>
                <a:ext cx="370116"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6" name="Google Shape;196;p4"/>
              <p:cNvSpPr txBox="1"/>
              <p:nvPr/>
            </p:nvSpPr>
            <p:spPr>
              <a:xfrm>
                <a:off x="9996730" y="2149586"/>
                <a:ext cx="319285"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197" name="Google Shape;197;p4"/>
            <p:cNvPicPr preferRelativeResize="0"/>
            <p:nvPr/>
          </p:nvPicPr>
          <p:blipFill rotWithShape="1">
            <a:blip r:embed="rId5">
              <a:alphaModFix/>
            </a:blip>
            <a:srcRect b="0" l="0" r="0" t="0"/>
            <a:stretch/>
          </p:blipFill>
          <p:spPr>
            <a:xfrm>
              <a:off x="10793159" y="1737360"/>
              <a:ext cx="445008" cy="1152144"/>
            </a:xfrm>
            <a:prstGeom prst="rect">
              <a:avLst/>
            </a:prstGeom>
            <a:noFill/>
            <a:ln>
              <a:noFill/>
            </a:ln>
          </p:spPr>
        </p:pic>
        <p:pic>
          <p:nvPicPr>
            <p:cNvPr id="198" name="Google Shape;198;p4"/>
            <p:cNvPicPr preferRelativeResize="0"/>
            <p:nvPr/>
          </p:nvPicPr>
          <p:blipFill rotWithShape="1">
            <a:blip r:embed="rId6">
              <a:alphaModFix/>
            </a:blip>
            <a:srcRect b="0" l="0" r="0" t="0"/>
            <a:stretch/>
          </p:blipFill>
          <p:spPr>
            <a:xfrm>
              <a:off x="11219879" y="1725168"/>
              <a:ext cx="438912" cy="1152144"/>
            </a:xfrm>
            <a:prstGeom prst="rect">
              <a:avLst/>
            </a:prstGeom>
            <a:noFill/>
            <a:ln>
              <a:noFill/>
            </a:ln>
          </p:spPr>
        </p:pic>
        <p:pic>
          <p:nvPicPr>
            <p:cNvPr id="199" name="Google Shape;199;p4"/>
            <p:cNvPicPr preferRelativeResize="0"/>
            <p:nvPr/>
          </p:nvPicPr>
          <p:blipFill rotWithShape="1">
            <a:blip r:embed="rId7">
              <a:alphaModFix/>
            </a:blip>
            <a:srcRect b="0" l="0" r="0" t="0"/>
            <a:stretch/>
          </p:blipFill>
          <p:spPr>
            <a:xfrm>
              <a:off x="9970199" y="3261360"/>
              <a:ext cx="420624" cy="1158240"/>
            </a:xfrm>
            <a:prstGeom prst="rect">
              <a:avLst/>
            </a:prstGeom>
            <a:noFill/>
            <a:ln>
              <a:noFill/>
            </a:ln>
          </p:spPr>
        </p:pic>
        <p:pic>
          <p:nvPicPr>
            <p:cNvPr id="200" name="Google Shape;200;p4"/>
            <p:cNvPicPr preferRelativeResize="0"/>
            <p:nvPr/>
          </p:nvPicPr>
          <p:blipFill rotWithShape="1">
            <a:blip r:embed="rId8">
              <a:alphaModFix/>
            </a:blip>
            <a:srcRect b="0" l="0" r="0" t="0"/>
            <a:stretch/>
          </p:blipFill>
          <p:spPr>
            <a:xfrm>
              <a:off x="10396919" y="3249168"/>
              <a:ext cx="426720" cy="1158240"/>
            </a:xfrm>
            <a:prstGeom prst="rect">
              <a:avLst/>
            </a:prstGeom>
            <a:noFill/>
            <a:ln>
              <a:noFill/>
            </a:ln>
          </p:spPr>
        </p:pic>
        <p:pic>
          <p:nvPicPr>
            <p:cNvPr id="201" name="Google Shape;201;p4"/>
            <p:cNvPicPr preferRelativeResize="0"/>
            <p:nvPr/>
          </p:nvPicPr>
          <p:blipFill rotWithShape="1">
            <a:blip r:embed="rId9">
              <a:alphaModFix/>
            </a:blip>
            <a:srcRect b="0" l="0" r="0" t="0"/>
            <a:stretch/>
          </p:blipFill>
          <p:spPr>
            <a:xfrm>
              <a:off x="10823639" y="3236976"/>
              <a:ext cx="445008" cy="1158240"/>
            </a:xfrm>
            <a:prstGeom prst="rect">
              <a:avLst/>
            </a:prstGeom>
            <a:noFill/>
            <a:ln>
              <a:noFill/>
            </a:ln>
          </p:spPr>
        </p:pic>
        <p:grpSp>
          <p:nvGrpSpPr>
            <p:cNvPr id="202" name="Google Shape;202;p4"/>
            <p:cNvGrpSpPr/>
            <p:nvPr/>
          </p:nvGrpSpPr>
          <p:grpSpPr>
            <a:xfrm>
              <a:off x="11271251" y="3235325"/>
              <a:ext cx="369887" cy="1143000"/>
              <a:chOff x="9971315" y="1762408"/>
              <a:chExt cx="370114" cy="1144078"/>
            </a:xfrm>
          </p:grpSpPr>
          <p:sp>
            <p:nvSpPr>
              <p:cNvPr id="203" name="Google Shape;203;p4"/>
              <p:cNvSpPr/>
              <p:nvPr/>
            </p:nvSpPr>
            <p:spPr>
              <a:xfrm>
                <a:off x="9971315" y="1762408"/>
                <a:ext cx="370114"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04" name="Google Shape;204;p4"/>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205" name="Google Shape;205;p4"/>
            <p:cNvCxnSpPr/>
            <p:nvPr/>
          </p:nvCxnSpPr>
          <p:spPr>
            <a:xfrm>
              <a:off x="9786938" y="1674813"/>
              <a:ext cx="9525"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206" name="Google Shape;206;p4"/>
            <p:cNvCxnSpPr/>
            <p:nvPr/>
          </p:nvCxnSpPr>
          <p:spPr>
            <a:xfrm flipH="1">
              <a:off x="9752013" y="3068638"/>
              <a:ext cx="2238375" cy="12700"/>
            </a:xfrm>
            <a:prstGeom prst="straightConnector1">
              <a:avLst/>
            </a:prstGeom>
            <a:noFill/>
            <a:ln cap="flat" cmpd="sng" w="76200">
              <a:solidFill>
                <a:srgbClr val="767171"/>
              </a:solidFill>
              <a:prstDash val="solid"/>
              <a:miter lim="800000"/>
              <a:headEnd len="med" w="med" type="none"/>
              <a:tailEnd len="med" w="med" type="none"/>
            </a:ln>
          </p:spPr>
        </p:cxnSp>
      </p:grpSp>
      <p:sp>
        <p:nvSpPr>
          <p:cNvPr id="207" name="Google Shape;207;p4"/>
          <p:cNvSpPr txBox="1"/>
          <p:nvPr/>
        </p:nvSpPr>
        <p:spPr>
          <a:xfrm>
            <a:off x="3173412" y="5043487"/>
            <a:ext cx="4484687" cy="138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En algún momento deciden armar un único estante ordenado alfabéticamente.</a:t>
            </a:r>
            <a:endParaRPr/>
          </a:p>
        </p:txBody>
      </p:sp>
      <p:grpSp>
        <p:nvGrpSpPr>
          <p:cNvPr id="208" name="Google Shape;208;p4"/>
          <p:cNvGrpSpPr/>
          <p:nvPr/>
        </p:nvGrpSpPr>
        <p:grpSpPr>
          <a:xfrm>
            <a:off x="7847012" y="5126736"/>
            <a:ext cx="3935412" cy="1158239"/>
            <a:chOff x="8118475" y="5126736"/>
            <a:chExt cx="3935413" cy="1158240"/>
          </a:xfrm>
        </p:grpSpPr>
        <p:grpSp>
          <p:nvGrpSpPr>
            <p:cNvPr id="209" name="Google Shape;209;p4"/>
            <p:cNvGrpSpPr/>
            <p:nvPr/>
          </p:nvGrpSpPr>
          <p:grpSpPr>
            <a:xfrm>
              <a:off x="8118475" y="5133975"/>
              <a:ext cx="369887" cy="1144588"/>
              <a:chOff x="9971314" y="1762408"/>
              <a:chExt cx="370114" cy="1144078"/>
            </a:xfrm>
          </p:grpSpPr>
          <p:sp>
            <p:nvSpPr>
              <p:cNvPr id="210" name="Google Shape;210;p4"/>
              <p:cNvSpPr/>
              <p:nvPr/>
            </p:nvSpPr>
            <p:spPr>
              <a:xfrm>
                <a:off x="9971314" y="1762408"/>
                <a:ext cx="370114"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1" name="Google Shape;211;p4"/>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212" name="Google Shape;212;p4"/>
            <p:cNvGrpSpPr/>
            <p:nvPr/>
          </p:nvGrpSpPr>
          <p:grpSpPr>
            <a:xfrm>
              <a:off x="9137650" y="5133975"/>
              <a:ext cx="369887" cy="1144588"/>
              <a:chOff x="9971314" y="1762408"/>
              <a:chExt cx="370114" cy="1144078"/>
            </a:xfrm>
          </p:grpSpPr>
          <p:sp>
            <p:nvSpPr>
              <p:cNvPr id="213" name="Google Shape;213;p4"/>
              <p:cNvSpPr/>
              <p:nvPr/>
            </p:nvSpPr>
            <p:spPr>
              <a:xfrm>
                <a:off x="9971314" y="1762408"/>
                <a:ext cx="370114" cy="1144078"/>
              </a:xfrm>
              <a:prstGeom prst="roundRect">
                <a:avLst>
                  <a:gd fmla="val 16667" name="adj"/>
                </a:avLst>
              </a:prstGeom>
              <a:solidFill>
                <a:srgbClr val="BFBFBF"/>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4" name="Google Shape;214;p4"/>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B</a:t>
                </a:r>
                <a:endParaRPr/>
              </a:p>
            </p:txBody>
          </p:sp>
        </p:grpSp>
        <p:pic>
          <p:nvPicPr>
            <p:cNvPr id="215" name="Google Shape;215;p4"/>
            <p:cNvPicPr preferRelativeResize="0"/>
            <p:nvPr/>
          </p:nvPicPr>
          <p:blipFill rotWithShape="1">
            <a:blip r:embed="rId10">
              <a:alphaModFix/>
            </a:blip>
            <a:srcRect b="0" l="0" r="0" t="0"/>
            <a:stretch/>
          </p:blipFill>
          <p:spPr>
            <a:xfrm>
              <a:off x="10640759" y="5126736"/>
              <a:ext cx="445008" cy="1158240"/>
            </a:xfrm>
            <a:prstGeom prst="rect">
              <a:avLst/>
            </a:prstGeom>
            <a:noFill/>
            <a:ln>
              <a:noFill/>
            </a:ln>
          </p:spPr>
        </p:pic>
        <p:pic>
          <p:nvPicPr>
            <p:cNvPr id="216" name="Google Shape;216;p4"/>
            <p:cNvPicPr preferRelativeResize="0"/>
            <p:nvPr/>
          </p:nvPicPr>
          <p:blipFill rotWithShape="1">
            <a:blip r:embed="rId11">
              <a:alphaModFix/>
            </a:blip>
            <a:srcRect b="0" l="0" r="0" t="0"/>
            <a:stretch/>
          </p:blipFill>
          <p:spPr>
            <a:xfrm>
              <a:off x="11146727" y="5126736"/>
              <a:ext cx="438912" cy="1158240"/>
            </a:xfrm>
            <a:prstGeom prst="rect">
              <a:avLst/>
            </a:prstGeom>
            <a:noFill/>
            <a:ln>
              <a:noFill/>
            </a:ln>
          </p:spPr>
        </p:pic>
        <p:grpSp>
          <p:nvGrpSpPr>
            <p:cNvPr id="217" name="Google Shape;217;p4"/>
            <p:cNvGrpSpPr/>
            <p:nvPr/>
          </p:nvGrpSpPr>
          <p:grpSpPr>
            <a:xfrm>
              <a:off x="11684001" y="5133975"/>
              <a:ext cx="369887" cy="1144588"/>
              <a:chOff x="9971315" y="1762408"/>
              <a:chExt cx="370114" cy="1144078"/>
            </a:xfrm>
          </p:grpSpPr>
          <p:sp>
            <p:nvSpPr>
              <p:cNvPr id="218" name="Google Shape;218;p4"/>
              <p:cNvSpPr/>
              <p:nvPr/>
            </p:nvSpPr>
            <p:spPr>
              <a:xfrm>
                <a:off x="9971315" y="1762408"/>
                <a:ext cx="370114"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9" name="Google Shape;219;p4"/>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pic>
          <p:nvPicPr>
            <p:cNvPr id="220" name="Google Shape;220;p4"/>
            <p:cNvPicPr preferRelativeResize="0"/>
            <p:nvPr/>
          </p:nvPicPr>
          <p:blipFill rotWithShape="1">
            <a:blip r:embed="rId12">
              <a:alphaModFix/>
            </a:blip>
            <a:srcRect b="0" l="0" r="0" t="0"/>
            <a:stretch/>
          </p:blipFill>
          <p:spPr>
            <a:xfrm>
              <a:off x="10128695" y="5126736"/>
              <a:ext cx="445008" cy="1158240"/>
            </a:xfrm>
            <a:prstGeom prst="rect">
              <a:avLst/>
            </a:prstGeom>
            <a:noFill/>
            <a:ln>
              <a:noFill/>
            </a:ln>
          </p:spPr>
        </p:pic>
        <p:pic>
          <p:nvPicPr>
            <p:cNvPr id="221" name="Google Shape;221;p4"/>
            <p:cNvPicPr preferRelativeResize="0"/>
            <p:nvPr/>
          </p:nvPicPr>
          <p:blipFill rotWithShape="1">
            <a:blip r:embed="rId13">
              <a:alphaModFix/>
            </a:blip>
            <a:srcRect b="0" l="0" r="0" t="0"/>
            <a:stretch/>
          </p:blipFill>
          <p:spPr>
            <a:xfrm>
              <a:off x="9622726" y="5126736"/>
              <a:ext cx="426720" cy="1158240"/>
            </a:xfrm>
            <a:prstGeom prst="rect">
              <a:avLst/>
            </a:prstGeom>
            <a:noFill/>
            <a:ln>
              <a:noFill/>
            </a:ln>
          </p:spPr>
        </p:pic>
        <p:pic>
          <p:nvPicPr>
            <p:cNvPr id="222" name="Google Shape;222;p4"/>
            <p:cNvPicPr preferRelativeResize="0"/>
            <p:nvPr/>
          </p:nvPicPr>
          <p:blipFill rotWithShape="1">
            <a:blip r:embed="rId14">
              <a:alphaModFix/>
            </a:blip>
            <a:srcRect b="0" l="0" r="0" t="0"/>
            <a:stretch/>
          </p:blipFill>
          <p:spPr>
            <a:xfrm>
              <a:off x="8604694" y="5126736"/>
              <a:ext cx="420624" cy="1158240"/>
            </a:xfrm>
            <a:prstGeom prst="rect">
              <a:avLst/>
            </a:prstGeom>
            <a:noFill/>
            <a:ln>
              <a:noFill/>
            </a:ln>
          </p:spPr>
        </p:pic>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25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228" name="Google Shape;228;p5"/>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229" name="Google Shape;229;p5"/>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230" name="Google Shape;230;p5"/>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pic>
        <p:nvPicPr>
          <p:cNvPr id="231" name="Google Shape;231;p5"/>
          <p:cNvPicPr preferRelativeResize="0"/>
          <p:nvPr/>
        </p:nvPicPr>
        <p:blipFill rotWithShape="1">
          <a:blip r:embed="rId4">
            <a:alphaModFix/>
          </a:blip>
          <a:srcRect b="12767" l="7186" r="69017" t="14915"/>
          <a:stretch/>
        </p:blipFill>
        <p:spPr>
          <a:xfrm>
            <a:off x="531812" y="1558925"/>
            <a:ext cx="1035050" cy="3146425"/>
          </a:xfrm>
          <a:prstGeom prst="rect">
            <a:avLst/>
          </a:prstGeom>
          <a:noFill/>
          <a:ln>
            <a:noFill/>
          </a:ln>
        </p:spPr>
      </p:pic>
      <p:pic>
        <p:nvPicPr>
          <p:cNvPr id="232" name="Google Shape;232;p5"/>
          <p:cNvPicPr preferRelativeResize="0"/>
          <p:nvPr/>
        </p:nvPicPr>
        <p:blipFill rotWithShape="1">
          <a:blip r:embed="rId4">
            <a:alphaModFix/>
          </a:blip>
          <a:srcRect b="14942" l="72971" r="3233" t="16760"/>
          <a:stretch/>
        </p:blipFill>
        <p:spPr>
          <a:xfrm>
            <a:off x="10599737" y="3336925"/>
            <a:ext cx="1035050" cy="2971800"/>
          </a:xfrm>
          <a:prstGeom prst="rect">
            <a:avLst/>
          </a:prstGeom>
          <a:noFill/>
          <a:ln>
            <a:noFill/>
          </a:ln>
        </p:spPr>
      </p:pic>
      <p:sp>
        <p:nvSpPr>
          <p:cNvPr id="233" name="Google Shape;233;p5"/>
          <p:cNvSpPr txBox="1"/>
          <p:nvPr/>
        </p:nvSpPr>
        <p:spPr>
          <a:xfrm>
            <a:off x="1371600" y="2343150"/>
            <a:ext cx="4146550" cy="1385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Juan se encargará de acomodar los libros en el nuevo estante.</a:t>
            </a:r>
            <a:endParaRPr/>
          </a:p>
        </p:txBody>
      </p:sp>
      <p:sp>
        <p:nvSpPr>
          <p:cNvPr id="234" name="Google Shape;234;p5"/>
          <p:cNvSpPr txBox="1"/>
          <p:nvPr/>
        </p:nvSpPr>
        <p:spPr>
          <a:xfrm>
            <a:off x="6454775" y="4822825"/>
            <a:ext cx="4144962" cy="1385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Paula le irá pasando los libros a Juan de </a:t>
            </a:r>
            <a:r>
              <a:rPr b="1" i="0" lang="es-ES" sz="2800" u="none">
                <a:solidFill>
                  <a:srgbClr val="4472C4"/>
                </a:solidFill>
                <a:latin typeface="Calibri"/>
                <a:ea typeface="Calibri"/>
                <a:cs typeface="Calibri"/>
                <a:sym typeface="Calibri"/>
              </a:rPr>
              <a:t>manera ordenada</a:t>
            </a:r>
            <a:r>
              <a:rPr b="0" i="0" lang="es-ES" sz="2800" u="none">
                <a:solidFill>
                  <a:srgbClr val="595959"/>
                </a:solidFill>
                <a:latin typeface="Calibri"/>
                <a:ea typeface="Calibri"/>
                <a:cs typeface="Calibri"/>
                <a:sym typeface="Calibri"/>
              </a:rPr>
              <a:t>.</a:t>
            </a:r>
            <a:endParaRPr/>
          </a:p>
        </p:txBody>
      </p:sp>
      <p:grpSp>
        <p:nvGrpSpPr>
          <p:cNvPr id="235" name="Google Shape;235;p5"/>
          <p:cNvGrpSpPr/>
          <p:nvPr/>
        </p:nvGrpSpPr>
        <p:grpSpPr>
          <a:xfrm>
            <a:off x="7837487" y="1428750"/>
            <a:ext cx="369887" cy="1144587"/>
            <a:chOff x="9971314" y="1762408"/>
            <a:chExt cx="370115" cy="1144078"/>
          </a:xfrm>
        </p:grpSpPr>
        <p:sp>
          <p:nvSpPr>
            <p:cNvPr id="236" name="Google Shape;236;p5"/>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37" name="Google Shape;237;p5"/>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238" name="Google Shape;238;p5"/>
          <p:cNvGrpSpPr/>
          <p:nvPr/>
        </p:nvGrpSpPr>
        <p:grpSpPr>
          <a:xfrm>
            <a:off x="8262937" y="1417637"/>
            <a:ext cx="369887" cy="1144587"/>
            <a:chOff x="9971314" y="1762408"/>
            <a:chExt cx="370115" cy="1144078"/>
          </a:xfrm>
        </p:grpSpPr>
        <p:sp>
          <p:nvSpPr>
            <p:cNvPr id="239" name="Google Shape;239;p5"/>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0" name="Google Shape;240;p5"/>
            <p:cNvSpPr txBox="1"/>
            <p:nvPr/>
          </p:nvSpPr>
          <p:spPr>
            <a:xfrm>
              <a:off x="9996730" y="2149586"/>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241" name="Google Shape;241;p5"/>
          <p:cNvPicPr preferRelativeResize="0"/>
          <p:nvPr/>
        </p:nvPicPr>
        <p:blipFill rotWithShape="1">
          <a:blip r:embed="rId5">
            <a:alphaModFix/>
          </a:blip>
          <a:srcRect b="0" l="0" r="0" t="0"/>
          <a:stretch/>
        </p:blipFill>
        <p:spPr>
          <a:xfrm>
            <a:off x="8662987" y="1401762"/>
            <a:ext cx="444500" cy="1158875"/>
          </a:xfrm>
          <a:prstGeom prst="rect">
            <a:avLst/>
          </a:prstGeom>
          <a:noFill/>
          <a:ln>
            <a:noFill/>
          </a:ln>
        </p:spPr>
      </p:pic>
      <p:pic>
        <p:nvPicPr>
          <p:cNvPr id="242" name="Google Shape;242;p5"/>
          <p:cNvPicPr preferRelativeResize="0"/>
          <p:nvPr/>
        </p:nvPicPr>
        <p:blipFill rotWithShape="1">
          <a:blip r:embed="rId6">
            <a:alphaModFix/>
          </a:blip>
          <a:srcRect b="0" l="0" r="0" t="0"/>
          <a:stretch/>
        </p:blipFill>
        <p:spPr>
          <a:xfrm>
            <a:off x="9083675" y="1390650"/>
            <a:ext cx="438150" cy="1157287"/>
          </a:xfrm>
          <a:prstGeom prst="rect">
            <a:avLst/>
          </a:prstGeom>
          <a:noFill/>
          <a:ln>
            <a:noFill/>
          </a:ln>
        </p:spPr>
      </p:pic>
      <p:pic>
        <p:nvPicPr>
          <p:cNvPr id="243" name="Google Shape;243;p5"/>
          <p:cNvPicPr preferRelativeResize="0"/>
          <p:nvPr/>
        </p:nvPicPr>
        <p:blipFill rotWithShape="1">
          <a:blip r:embed="rId7">
            <a:alphaModFix/>
          </a:blip>
          <a:srcRect b="0" l="0" r="0" t="0"/>
          <a:stretch/>
        </p:blipFill>
        <p:spPr>
          <a:xfrm>
            <a:off x="7839075" y="2925762"/>
            <a:ext cx="420687" cy="1158875"/>
          </a:xfrm>
          <a:prstGeom prst="rect">
            <a:avLst/>
          </a:prstGeom>
          <a:noFill/>
          <a:ln>
            <a:noFill/>
          </a:ln>
        </p:spPr>
      </p:pic>
      <p:pic>
        <p:nvPicPr>
          <p:cNvPr id="244" name="Google Shape;244;p5"/>
          <p:cNvPicPr preferRelativeResize="0"/>
          <p:nvPr/>
        </p:nvPicPr>
        <p:blipFill rotWithShape="1">
          <a:blip r:embed="rId8">
            <a:alphaModFix/>
          </a:blip>
          <a:srcRect b="0" l="0" r="0" t="0"/>
          <a:stretch/>
        </p:blipFill>
        <p:spPr>
          <a:xfrm>
            <a:off x="8259762" y="2919412"/>
            <a:ext cx="427037" cy="1152525"/>
          </a:xfrm>
          <a:prstGeom prst="rect">
            <a:avLst/>
          </a:prstGeom>
          <a:noFill/>
          <a:ln>
            <a:noFill/>
          </a:ln>
        </p:spPr>
      </p:pic>
      <p:pic>
        <p:nvPicPr>
          <p:cNvPr id="245" name="Google Shape;245;p5"/>
          <p:cNvPicPr preferRelativeResize="0"/>
          <p:nvPr/>
        </p:nvPicPr>
        <p:blipFill rotWithShape="1">
          <a:blip r:embed="rId9">
            <a:alphaModFix/>
          </a:blip>
          <a:srcRect b="0" l="0" r="0" t="0"/>
          <a:stretch/>
        </p:blipFill>
        <p:spPr>
          <a:xfrm>
            <a:off x="8686800" y="2908300"/>
            <a:ext cx="444500" cy="1150937"/>
          </a:xfrm>
          <a:prstGeom prst="rect">
            <a:avLst/>
          </a:prstGeom>
          <a:noFill/>
          <a:ln>
            <a:noFill/>
          </a:ln>
        </p:spPr>
      </p:pic>
      <p:grpSp>
        <p:nvGrpSpPr>
          <p:cNvPr id="246" name="Google Shape;246;p5"/>
          <p:cNvGrpSpPr/>
          <p:nvPr/>
        </p:nvGrpSpPr>
        <p:grpSpPr>
          <a:xfrm>
            <a:off x="9137650" y="2901950"/>
            <a:ext cx="369887" cy="1143000"/>
            <a:chOff x="9971314" y="1762408"/>
            <a:chExt cx="370115" cy="1144078"/>
          </a:xfrm>
        </p:grpSpPr>
        <p:sp>
          <p:nvSpPr>
            <p:cNvPr id="247" name="Google Shape;247;p5"/>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48" name="Google Shape;248;p5"/>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249" name="Google Shape;249;p5"/>
          <p:cNvCxnSpPr/>
          <p:nvPr/>
        </p:nvCxnSpPr>
        <p:spPr>
          <a:xfrm>
            <a:off x="7653337" y="1341437"/>
            <a:ext cx="9525"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250" name="Google Shape;250;p5"/>
          <p:cNvCxnSpPr/>
          <p:nvPr/>
        </p:nvCxnSpPr>
        <p:spPr>
          <a:xfrm flipH="1">
            <a:off x="7618412" y="2735262"/>
            <a:ext cx="2238375" cy="12700"/>
          </a:xfrm>
          <a:prstGeom prst="straightConnector1">
            <a:avLst/>
          </a:prstGeom>
          <a:noFill/>
          <a:ln cap="flat" cmpd="sng" w="76200">
            <a:solidFill>
              <a:srgbClr val="767171"/>
            </a:solidFill>
            <a:prstDash val="solid"/>
            <a:miter lim="800000"/>
            <a:headEnd len="med" w="med" type="none"/>
            <a:tailEnd len="med" w="med" type="none"/>
          </a:ln>
        </p:spPr>
      </p:cxn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256" name="Google Shape;256;p6"/>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257" name="Google Shape;257;p6"/>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258" name="Google Shape;258;p6"/>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259" name="Google Shape;259;p6"/>
          <p:cNvSpPr txBox="1"/>
          <p:nvPr/>
        </p:nvSpPr>
        <p:spPr>
          <a:xfrm>
            <a:off x="9197975" y="2757487"/>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0" name="Google Shape;260;p6"/>
          <p:cNvSpPr txBox="1"/>
          <p:nvPr/>
        </p:nvSpPr>
        <p:spPr>
          <a:xfrm>
            <a:off x="9186862" y="1200150"/>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261" name="Google Shape;261;p6"/>
          <p:cNvPicPr preferRelativeResize="0"/>
          <p:nvPr/>
        </p:nvPicPr>
        <p:blipFill rotWithShape="1">
          <a:blip r:embed="rId4">
            <a:alphaModFix/>
          </a:blip>
          <a:srcRect b="12767" l="7186" r="69017" t="14915"/>
          <a:stretch/>
        </p:blipFill>
        <p:spPr>
          <a:xfrm>
            <a:off x="3216275" y="2514600"/>
            <a:ext cx="1035050" cy="3146425"/>
          </a:xfrm>
          <a:prstGeom prst="rect">
            <a:avLst/>
          </a:prstGeom>
          <a:noFill/>
          <a:ln>
            <a:noFill/>
          </a:ln>
        </p:spPr>
      </p:pic>
      <p:pic>
        <p:nvPicPr>
          <p:cNvPr id="262" name="Google Shape;262;p6"/>
          <p:cNvPicPr preferRelativeResize="0"/>
          <p:nvPr/>
        </p:nvPicPr>
        <p:blipFill rotWithShape="1">
          <a:blip r:embed="rId4">
            <a:alphaModFix/>
          </a:blip>
          <a:srcRect b="14942" l="72971" r="3233" t="16760"/>
          <a:stretch/>
        </p:blipFill>
        <p:spPr>
          <a:xfrm>
            <a:off x="6572250" y="2203450"/>
            <a:ext cx="1036637" cy="2971800"/>
          </a:xfrm>
          <a:prstGeom prst="rect">
            <a:avLst/>
          </a:prstGeom>
          <a:noFill/>
          <a:ln>
            <a:noFill/>
          </a:ln>
        </p:spPr>
      </p:pic>
      <p:sp>
        <p:nvSpPr>
          <p:cNvPr id="263" name="Google Shape;263;p6"/>
          <p:cNvSpPr txBox="1"/>
          <p:nvPr/>
        </p:nvSpPr>
        <p:spPr>
          <a:xfrm>
            <a:off x="-96837" y="1557337"/>
            <a:ext cx="4146550"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Comienzan a trabajar</a:t>
            </a:r>
            <a:endParaRPr/>
          </a:p>
        </p:txBody>
      </p:sp>
      <p:grpSp>
        <p:nvGrpSpPr>
          <p:cNvPr id="264" name="Google Shape;264;p6"/>
          <p:cNvGrpSpPr/>
          <p:nvPr/>
        </p:nvGrpSpPr>
        <p:grpSpPr>
          <a:xfrm>
            <a:off x="9263062" y="1311275"/>
            <a:ext cx="371475" cy="1144587"/>
            <a:chOff x="9971314" y="1762408"/>
            <a:chExt cx="370115" cy="1144078"/>
          </a:xfrm>
        </p:grpSpPr>
        <p:sp>
          <p:nvSpPr>
            <p:cNvPr id="265" name="Google Shape;265;p6"/>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6" name="Google Shape;266;p6"/>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267" name="Google Shape;267;p6"/>
          <p:cNvGrpSpPr/>
          <p:nvPr/>
        </p:nvGrpSpPr>
        <p:grpSpPr>
          <a:xfrm>
            <a:off x="9959975" y="1300162"/>
            <a:ext cx="369887" cy="1144587"/>
            <a:chOff x="9971314" y="1762408"/>
            <a:chExt cx="370115" cy="1144078"/>
          </a:xfrm>
        </p:grpSpPr>
        <p:sp>
          <p:nvSpPr>
            <p:cNvPr id="268" name="Google Shape;268;p6"/>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69" name="Google Shape;269;p6"/>
            <p:cNvSpPr txBox="1"/>
            <p:nvPr/>
          </p:nvSpPr>
          <p:spPr>
            <a:xfrm>
              <a:off x="9996730" y="2149586"/>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270" name="Google Shape;270;p6"/>
          <p:cNvPicPr preferRelativeResize="0"/>
          <p:nvPr/>
        </p:nvPicPr>
        <p:blipFill rotWithShape="1">
          <a:blip r:embed="rId5">
            <a:alphaModFix/>
          </a:blip>
          <a:srcRect b="0" l="0" r="0" t="0"/>
          <a:stretch/>
        </p:blipFill>
        <p:spPr>
          <a:xfrm>
            <a:off x="10661650" y="1285875"/>
            <a:ext cx="444500" cy="1152525"/>
          </a:xfrm>
          <a:prstGeom prst="rect">
            <a:avLst/>
          </a:prstGeom>
          <a:noFill/>
          <a:ln>
            <a:noFill/>
          </a:ln>
        </p:spPr>
      </p:pic>
      <p:pic>
        <p:nvPicPr>
          <p:cNvPr id="271" name="Google Shape;271;p6"/>
          <p:cNvPicPr preferRelativeResize="0"/>
          <p:nvPr/>
        </p:nvPicPr>
        <p:blipFill rotWithShape="1">
          <a:blip r:embed="rId6">
            <a:alphaModFix/>
          </a:blip>
          <a:srcRect b="0" l="0" r="0" t="0"/>
          <a:stretch/>
        </p:blipFill>
        <p:spPr>
          <a:xfrm>
            <a:off x="11337925" y="1274762"/>
            <a:ext cx="439737" cy="1150937"/>
          </a:xfrm>
          <a:prstGeom prst="rect">
            <a:avLst/>
          </a:prstGeom>
          <a:noFill/>
          <a:ln>
            <a:noFill/>
          </a:ln>
        </p:spPr>
      </p:pic>
      <p:pic>
        <p:nvPicPr>
          <p:cNvPr id="272" name="Google Shape;272;p6"/>
          <p:cNvPicPr preferRelativeResize="0"/>
          <p:nvPr/>
        </p:nvPicPr>
        <p:blipFill rotWithShape="1">
          <a:blip r:embed="rId7">
            <a:alphaModFix/>
          </a:blip>
          <a:srcRect b="0" l="0" r="0" t="0"/>
          <a:stretch/>
        </p:blipFill>
        <p:spPr>
          <a:xfrm>
            <a:off x="9266237" y="2809875"/>
            <a:ext cx="420687" cy="1158875"/>
          </a:xfrm>
          <a:prstGeom prst="rect">
            <a:avLst/>
          </a:prstGeom>
          <a:noFill/>
          <a:ln>
            <a:noFill/>
          </a:ln>
        </p:spPr>
      </p:pic>
      <p:pic>
        <p:nvPicPr>
          <p:cNvPr id="273" name="Google Shape;273;p6"/>
          <p:cNvPicPr preferRelativeResize="0"/>
          <p:nvPr/>
        </p:nvPicPr>
        <p:blipFill rotWithShape="1">
          <a:blip r:embed="rId8">
            <a:alphaModFix/>
          </a:blip>
          <a:srcRect b="0" l="0" r="0" t="0"/>
          <a:stretch/>
        </p:blipFill>
        <p:spPr>
          <a:xfrm>
            <a:off x="9961562" y="2798762"/>
            <a:ext cx="425450" cy="1157287"/>
          </a:xfrm>
          <a:prstGeom prst="rect">
            <a:avLst/>
          </a:prstGeom>
          <a:noFill/>
          <a:ln>
            <a:noFill/>
          </a:ln>
        </p:spPr>
      </p:pic>
      <p:pic>
        <p:nvPicPr>
          <p:cNvPr id="274" name="Google Shape;274;p6"/>
          <p:cNvPicPr preferRelativeResize="0"/>
          <p:nvPr/>
        </p:nvPicPr>
        <p:blipFill rotWithShape="1">
          <a:blip r:embed="rId9">
            <a:alphaModFix/>
          </a:blip>
          <a:srcRect b="0" l="0" r="0" t="0"/>
          <a:stretch/>
        </p:blipFill>
        <p:spPr>
          <a:xfrm>
            <a:off x="10691812" y="2786062"/>
            <a:ext cx="446087" cy="1157287"/>
          </a:xfrm>
          <a:prstGeom prst="rect">
            <a:avLst/>
          </a:prstGeom>
          <a:noFill/>
          <a:ln>
            <a:noFill/>
          </a:ln>
        </p:spPr>
      </p:pic>
      <p:grpSp>
        <p:nvGrpSpPr>
          <p:cNvPr id="275" name="Google Shape;275;p6"/>
          <p:cNvGrpSpPr/>
          <p:nvPr/>
        </p:nvGrpSpPr>
        <p:grpSpPr>
          <a:xfrm>
            <a:off x="11390312" y="2784475"/>
            <a:ext cx="371475" cy="1143000"/>
            <a:chOff x="9971314" y="1762408"/>
            <a:chExt cx="370115" cy="1144078"/>
          </a:xfrm>
        </p:grpSpPr>
        <p:sp>
          <p:nvSpPr>
            <p:cNvPr id="276" name="Google Shape;276;p6"/>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7" name="Google Shape;277;p6"/>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278" name="Google Shape;278;p6"/>
          <p:cNvCxnSpPr/>
          <p:nvPr/>
        </p:nvCxnSpPr>
        <p:spPr>
          <a:xfrm>
            <a:off x="9078912" y="1223962"/>
            <a:ext cx="11112"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279" name="Google Shape;279;p6"/>
          <p:cNvCxnSpPr/>
          <p:nvPr/>
        </p:nvCxnSpPr>
        <p:spPr>
          <a:xfrm flipH="1">
            <a:off x="9043987" y="2617787"/>
            <a:ext cx="2238375"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280" name="Google Shape;280;p6"/>
          <p:cNvCxnSpPr/>
          <p:nvPr/>
        </p:nvCxnSpPr>
        <p:spPr>
          <a:xfrm rot="10800000">
            <a:off x="238125" y="4852987"/>
            <a:ext cx="3049587" cy="0"/>
          </a:xfrm>
          <a:prstGeom prst="straightConnector1">
            <a:avLst/>
          </a:prstGeom>
          <a:noFill/>
          <a:ln cap="flat" cmpd="sng" w="76200">
            <a:solidFill>
              <a:srgbClr val="767171"/>
            </a:solidFill>
            <a:prstDash val="solid"/>
            <a:miter lim="800000"/>
            <a:headEnd len="med" w="med" type="none"/>
            <a:tailEnd len="med" w="med" type="none"/>
          </a:ln>
        </p:spPr>
      </p:cxnSp>
      <p:cxnSp>
        <p:nvCxnSpPr>
          <p:cNvPr id="281" name="Google Shape;281;p6"/>
          <p:cNvCxnSpPr/>
          <p:nvPr/>
        </p:nvCxnSpPr>
        <p:spPr>
          <a:xfrm flipH="1" rot="5400000">
            <a:off x="-514350" y="4111625"/>
            <a:ext cx="1519237" cy="11112"/>
          </a:xfrm>
          <a:prstGeom prst="straightConnector1">
            <a:avLst/>
          </a:prstGeom>
          <a:noFill/>
          <a:ln cap="flat" cmpd="sng" w="76200">
            <a:solidFill>
              <a:srgbClr val="767171"/>
            </a:solidFill>
            <a:prstDash val="solid"/>
            <a:miter lim="800000"/>
            <a:headEnd len="med" w="med" type="none"/>
            <a:tailEnd len="med" w="med" type="none"/>
          </a:ln>
        </p:spPr>
      </p:cxnSp>
      <p:sp>
        <p:nvSpPr>
          <p:cNvPr id="282" name="Google Shape;282;p6"/>
          <p:cNvSpPr/>
          <p:nvPr/>
        </p:nvSpPr>
        <p:spPr>
          <a:xfrm>
            <a:off x="3759200" y="1852612"/>
            <a:ext cx="1516062" cy="7508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Paula pásame un libro</a:t>
            </a:r>
            <a:endParaRPr/>
          </a:p>
        </p:txBody>
      </p:sp>
      <p:sp>
        <p:nvSpPr>
          <p:cNvPr id="283" name="Google Shape;283;p6"/>
          <p:cNvSpPr/>
          <p:nvPr/>
        </p:nvSpPr>
        <p:spPr>
          <a:xfrm>
            <a:off x="5448300" y="1163637"/>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Cómo lo hago de manera ordenada?</a:t>
            </a:r>
            <a:endParaRPr/>
          </a:p>
        </p:txBody>
      </p:sp>
      <p:sp>
        <p:nvSpPr>
          <p:cNvPr id="284" name="Google Shape;284;p6"/>
          <p:cNvSpPr/>
          <p:nvPr/>
        </p:nvSpPr>
        <p:spPr>
          <a:xfrm>
            <a:off x="9732962" y="4343400"/>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Calculo el mínimo</a:t>
            </a:r>
            <a:endParaRPr/>
          </a:p>
        </p:txBody>
      </p:sp>
      <p:sp>
        <p:nvSpPr>
          <p:cNvPr id="285" name="Google Shape;285;p6"/>
          <p:cNvSpPr/>
          <p:nvPr/>
        </p:nvSpPr>
        <p:spPr>
          <a:xfrm>
            <a:off x="7132637" y="1179512"/>
            <a:ext cx="1857375"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Elijo el menor entre el primero de cada estante</a:t>
            </a:r>
            <a:endParaRPr/>
          </a:p>
        </p:txBody>
      </p:sp>
      <p:grpSp>
        <p:nvGrpSpPr>
          <p:cNvPr id="286" name="Google Shape;286;p6"/>
          <p:cNvGrpSpPr/>
          <p:nvPr/>
        </p:nvGrpSpPr>
        <p:grpSpPr>
          <a:xfrm>
            <a:off x="5232400" y="5316537"/>
            <a:ext cx="3151187" cy="1425575"/>
            <a:chOff x="5565109" y="4813783"/>
            <a:chExt cx="3151933" cy="1426196"/>
          </a:xfrm>
        </p:grpSpPr>
        <p:pic>
          <p:nvPicPr>
            <p:cNvPr descr="Icono&#10;&#10;Descripción generada automáticamente" id="287" name="Google Shape;287;p6"/>
            <p:cNvPicPr preferRelativeResize="0"/>
            <p:nvPr/>
          </p:nvPicPr>
          <p:blipFill rotWithShape="1">
            <a:blip r:embed="rId10">
              <a:alphaModFix/>
            </a:blip>
            <a:srcRect b="0" l="0" r="0" t="0"/>
            <a:stretch/>
          </p:blipFill>
          <p:spPr>
            <a:xfrm>
              <a:off x="5565109" y="4813783"/>
              <a:ext cx="1426196" cy="1426196"/>
            </a:xfrm>
            <a:prstGeom prst="rect">
              <a:avLst/>
            </a:prstGeom>
            <a:noFill/>
            <a:ln>
              <a:noFill/>
            </a:ln>
          </p:spPr>
        </p:pic>
        <p:sp>
          <p:nvSpPr>
            <p:cNvPr id="288" name="Google Shape;288;p6"/>
            <p:cNvSpPr txBox="1"/>
            <p:nvPr/>
          </p:nvSpPr>
          <p:spPr>
            <a:xfrm>
              <a:off x="6606755" y="5056776"/>
              <a:ext cx="2110287" cy="11069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Por qué está bien que haga eso?</a:t>
              </a:r>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294" name="Google Shape;294;p7"/>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295" name="Google Shape;295;p7"/>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296" name="Google Shape;296;p7"/>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297" name="Google Shape;297;p7"/>
          <p:cNvSpPr txBox="1"/>
          <p:nvPr/>
        </p:nvSpPr>
        <p:spPr>
          <a:xfrm>
            <a:off x="9197975" y="3463925"/>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8" name="Google Shape;298;p7"/>
          <p:cNvSpPr txBox="1"/>
          <p:nvPr/>
        </p:nvSpPr>
        <p:spPr>
          <a:xfrm>
            <a:off x="9864725" y="1852612"/>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299" name="Google Shape;299;p7"/>
          <p:cNvPicPr preferRelativeResize="0"/>
          <p:nvPr/>
        </p:nvPicPr>
        <p:blipFill rotWithShape="1">
          <a:blip r:embed="rId4">
            <a:alphaModFix/>
          </a:blip>
          <a:srcRect b="12767" l="7186" r="69017" t="14915"/>
          <a:stretch/>
        </p:blipFill>
        <p:spPr>
          <a:xfrm>
            <a:off x="4175125" y="1903412"/>
            <a:ext cx="1035050" cy="3146425"/>
          </a:xfrm>
          <a:prstGeom prst="rect">
            <a:avLst/>
          </a:prstGeom>
          <a:noFill/>
          <a:ln>
            <a:noFill/>
          </a:ln>
        </p:spPr>
      </p:pic>
      <p:pic>
        <p:nvPicPr>
          <p:cNvPr id="300" name="Google Shape;300;p7"/>
          <p:cNvPicPr preferRelativeResize="0"/>
          <p:nvPr/>
        </p:nvPicPr>
        <p:blipFill rotWithShape="1">
          <a:blip r:embed="rId4">
            <a:alphaModFix/>
          </a:blip>
          <a:srcRect b="14942" l="72971" r="3233" t="16760"/>
          <a:stretch/>
        </p:blipFill>
        <p:spPr>
          <a:xfrm>
            <a:off x="7186612" y="2697162"/>
            <a:ext cx="1036637" cy="2971800"/>
          </a:xfrm>
          <a:prstGeom prst="rect">
            <a:avLst/>
          </a:prstGeom>
          <a:noFill/>
          <a:ln>
            <a:noFill/>
          </a:ln>
        </p:spPr>
      </p:pic>
      <p:sp>
        <p:nvSpPr>
          <p:cNvPr id="301" name="Google Shape;301;p7"/>
          <p:cNvSpPr txBox="1"/>
          <p:nvPr/>
        </p:nvSpPr>
        <p:spPr>
          <a:xfrm>
            <a:off x="-139700" y="1744662"/>
            <a:ext cx="4146550"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Arman el estante único</a:t>
            </a:r>
            <a:endParaRPr/>
          </a:p>
        </p:txBody>
      </p:sp>
      <p:grpSp>
        <p:nvGrpSpPr>
          <p:cNvPr id="302" name="Google Shape;302;p7"/>
          <p:cNvGrpSpPr/>
          <p:nvPr/>
        </p:nvGrpSpPr>
        <p:grpSpPr>
          <a:xfrm>
            <a:off x="369887" y="3611562"/>
            <a:ext cx="371475" cy="1146175"/>
            <a:chOff x="1110128" y="4062464"/>
            <a:chExt cx="370115" cy="1144078"/>
          </a:xfrm>
        </p:grpSpPr>
        <p:sp>
          <p:nvSpPr>
            <p:cNvPr id="303" name="Google Shape;303;p7"/>
            <p:cNvSpPr/>
            <p:nvPr/>
          </p:nvSpPr>
          <p:spPr>
            <a:xfrm>
              <a:off x="1110128" y="4062464"/>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4" name="Google Shape;304;p7"/>
            <p:cNvSpPr txBox="1"/>
            <p:nvPr/>
          </p:nvSpPr>
          <p:spPr>
            <a:xfrm>
              <a:off x="1132842" y="4480619"/>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305" name="Google Shape;305;p7"/>
          <p:cNvGrpSpPr/>
          <p:nvPr/>
        </p:nvGrpSpPr>
        <p:grpSpPr>
          <a:xfrm>
            <a:off x="9959975" y="2006600"/>
            <a:ext cx="369887" cy="1144587"/>
            <a:chOff x="9971314" y="1762408"/>
            <a:chExt cx="370115" cy="1144078"/>
          </a:xfrm>
        </p:grpSpPr>
        <p:sp>
          <p:nvSpPr>
            <p:cNvPr id="306" name="Google Shape;306;p7"/>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07" name="Google Shape;307;p7"/>
            <p:cNvSpPr txBox="1"/>
            <p:nvPr/>
          </p:nvSpPr>
          <p:spPr>
            <a:xfrm>
              <a:off x="9996730" y="2149585"/>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308" name="Google Shape;308;p7"/>
          <p:cNvPicPr preferRelativeResize="0"/>
          <p:nvPr/>
        </p:nvPicPr>
        <p:blipFill rotWithShape="1">
          <a:blip r:embed="rId5">
            <a:alphaModFix/>
          </a:blip>
          <a:srcRect b="0" l="0" r="0" t="0"/>
          <a:stretch/>
        </p:blipFill>
        <p:spPr>
          <a:xfrm>
            <a:off x="10661650" y="1987550"/>
            <a:ext cx="444500" cy="1157287"/>
          </a:xfrm>
          <a:prstGeom prst="rect">
            <a:avLst/>
          </a:prstGeom>
          <a:noFill/>
          <a:ln>
            <a:noFill/>
          </a:ln>
        </p:spPr>
      </p:pic>
      <p:pic>
        <p:nvPicPr>
          <p:cNvPr id="309" name="Google Shape;309;p7"/>
          <p:cNvPicPr preferRelativeResize="0"/>
          <p:nvPr/>
        </p:nvPicPr>
        <p:blipFill rotWithShape="1">
          <a:blip r:embed="rId6">
            <a:alphaModFix/>
          </a:blip>
          <a:srcRect b="0" l="0" r="0" t="0"/>
          <a:stretch/>
        </p:blipFill>
        <p:spPr>
          <a:xfrm>
            <a:off x="11337925" y="1981200"/>
            <a:ext cx="439737" cy="1152525"/>
          </a:xfrm>
          <a:prstGeom prst="rect">
            <a:avLst/>
          </a:prstGeom>
          <a:noFill/>
          <a:ln>
            <a:noFill/>
          </a:ln>
        </p:spPr>
      </p:pic>
      <p:pic>
        <p:nvPicPr>
          <p:cNvPr id="310" name="Google Shape;310;p7"/>
          <p:cNvPicPr preferRelativeResize="0"/>
          <p:nvPr/>
        </p:nvPicPr>
        <p:blipFill rotWithShape="1">
          <a:blip r:embed="rId7">
            <a:alphaModFix/>
          </a:blip>
          <a:srcRect b="0" l="0" r="0" t="0"/>
          <a:stretch/>
        </p:blipFill>
        <p:spPr>
          <a:xfrm>
            <a:off x="9266237" y="3517900"/>
            <a:ext cx="420687" cy="1157287"/>
          </a:xfrm>
          <a:prstGeom prst="rect">
            <a:avLst/>
          </a:prstGeom>
          <a:noFill/>
          <a:ln>
            <a:noFill/>
          </a:ln>
        </p:spPr>
      </p:pic>
      <p:pic>
        <p:nvPicPr>
          <p:cNvPr id="311" name="Google Shape;311;p7"/>
          <p:cNvPicPr preferRelativeResize="0"/>
          <p:nvPr/>
        </p:nvPicPr>
        <p:blipFill rotWithShape="1">
          <a:blip r:embed="rId8">
            <a:alphaModFix/>
          </a:blip>
          <a:srcRect b="0" l="0" r="0" t="0"/>
          <a:stretch/>
        </p:blipFill>
        <p:spPr>
          <a:xfrm>
            <a:off x="9961562" y="3505200"/>
            <a:ext cx="425450" cy="1158875"/>
          </a:xfrm>
          <a:prstGeom prst="rect">
            <a:avLst/>
          </a:prstGeom>
          <a:noFill/>
          <a:ln>
            <a:noFill/>
          </a:ln>
        </p:spPr>
      </p:pic>
      <p:pic>
        <p:nvPicPr>
          <p:cNvPr id="312" name="Google Shape;312;p7"/>
          <p:cNvPicPr preferRelativeResize="0"/>
          <p:nvPr/>
        </p:nvPicPr>
        <p:blipFill rotWithShape="1">
          <a:blip r:embed="rId9">
            <a:alphaModFix/>
          </a:blip>
          <a:srcRect b="0" l="0" r="0" t="0"/>
          <a:stretch/>
        </p:blipFill>
        <p:spPr>
          <a:xfrm>
            <a:off x="10691812" y="3492500"/>
            <a:ext cx="446087" cy="1158875"/>
          </a:xfrm>
          <a:prstGeom prst="rect">
            <a:avLst/>
          </a:prstGeom>
          <a:noFill/>
          <a:ln>
            <a:noFill/>
          </a:ln>
        </p:spPr>
      </p:pic>
      <p:grpSp>
        <p:nvGrpSpPr>
          <p:cNvPr id="313" name="Google Shape;313;p7"/>
          <p:cNvGrpSpPr/>
          <p:nvPr/>
        </p:nvGrpSpPr>
        <p:grpSpPr>
          <a:xfrm>
            <a:off x="11390312" y="3490912"/>
            <a:ext cx="371475" cy="1143000"/>
            <a:chOff x="9971314" y="1762408"/>
            <a:chExt cx="370115" cy="1144078"/>
          </a:xfrm>
        </p:grpSpPr>
        <p:sp>
          <p:nvSpPr>
            <p:cNvPr id="314" name="Google Shape;314;p7"/>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5" name="Google Shape;315;p7"/>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316" name="Google Shape;316;p7"/>
          <p:cNvCxnSpPr/>
          <p:nvPr/>
        </p:nvCxnSpPr>
        <p:spPr>
          <a:xfrm>
            <a:off x="9078912" y="1930400"/>
            <a:ext cx="11112"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317" name="Google Shape;317;p7"/>
          <p:cNvCxnSpPr/>
          <p:nvPr/>
        </p:nvCxnSpPr>
        <p:spPr>
          <a:xfrm flipH="1">
            <a:off x="9043987" y="3324225"/>
            <a:ext cx="2238375"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18" name="Google Shape;318;p7"/>
          <p:cNvCxnSpPr/>
          <p:nvPr/>
        </p:nvCxnSpPr>
        <p:spPr>
          <a:xfrm flipH="1">
            <a:off x="238125" y="4840287"/>
            <a:ext cx="3678237"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19" name="Google Shape;319;p7"/>
          <p:cNvCxnSpPr/>
          <p:nvPr/>
        </p:nvCxnSpPr>
        <p:spPr>
          <a:xfrm flipH="1" rot="5400000">
            <a:off x="-514350" y="4111625"/>
            <a:ext cx="1519237" cy="11112"/>
          </a:xfrm>
          <a:prstGeom prst="straightConnector1">
            <a:avLst/>
          </a:prstGeom>
          <a:noFill/>
          <a:ln cap="flat" cmpd="sng" w="76200">
            <a:solidFill>
              <a:srgbClr val="767171"/>
            </a:solidFill>
            <a:prstDash val="solid"/>
            <a:miter lim="800000"/>
            <a:headEnd len="med" w="med" type="none"/>
            <a:tailEnd len="med" w="med" type="none"/>
          </a:ln>
        </p:spPr>
      </p:cxnSp>
      <p:sp>
        <p:nvSpPr>
          <p:cNvPr id="320" name="Google Shape;320;p7"/>
          <p:cNvSpPr/>
          <p:nvPr/>
        </p:nvSpPr>
        <p:spPr>
          <a:xfrm>
            <a:off x="4718050" y="1241425"/>
            <a:ext cx="1516062" cy="7508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Paula pásame un libro</a:t>
            </a:r>
            <a:endParaRPr/>
          </a:p>
        </p:txBody>
      </p:sp>
      <p:sp>
        <p:nvSpPr>
          <p:cNvPr id="321" name="Google Shape;321;p7"/>
          <p:cNvSpPr/>
          <p:nvPr/>
        </p:nvSpPr>
        <p:spPr>
          <a:xfrm>
            <a:off x="6908800" y="1870075"/>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Solo debo ver el primero de cada estante</a:t>
            </a:r>
            <a:endParaRPr/>
          </a:p>
        </p:txBody>
      </p:sp>
      <p:sp>
        <p:nvSpPr>
          <p:cNvPr id="322" name="Google Shape;322;p7"/>
          <p:cNvSpPr/>
          <p:nvPr/>
        </p:nvSpPr>
        <p:spPr>
          <a:xfrm>
            <a:off x="9732962" y="5049837"/>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Calculo el mínimo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328" name="Google Shape;328;p8"/>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329" name="Google Shape;329;p8"/>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330" name="Google Shape;330;p8"/>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331" name="Google Shape;331;p8"/>
          <p:cNvSpPr txBox="1"/>
          <p:nvPr/>
        </p:nvSpPr>
        <p:spPr>
          <a:xfrm>
            <a:off x="11282362" y="2678112"/>
            <a:ext cx="550862" cy="1355725"/>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2" name="Google Shape;332;p8"/>
          <p:cNvSpPr txBox="1"/>
          <p:nvPr/>
        </p:nvSpPr>
        <p:spPr>
          <a:xfrm>
            <a:off x="11282362" y="1138237"/>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333" name="Google Shape;333;p8"/>
          <p:cNvPicPr preferRelativeResize="0"/>
          <p:nvPr/>
        </p:nvPicPr>
        <p:blipFill rotWithShape="1">
          <a:blip r:embed="rId4">
            <a:alphaModFix/>
          </a:blip>
          <a:srcRect b="12767" l="7186" r="69017" t="14915"/>
          <a:stretch/>
        </p:blipFill>
        <p:spPr>
          <a:xfrm>
            <a:off x="4618037" y="1825625"/>
            <a:ext cx="1035050" cy="3146425"/>
          </a:xfrm>
          <a:prstGeom prst="rect">
            <a:avLst/>
          </a:prstGeom>
          <a:noFill/>
          <a:ln>
            <a:noFill/>
          </a:ln>
        </p:spPr>
      </p:pic>
      <p:pic>
        <p:nvPicPr>
          <p:cNvPr id="334" name="Google Shape;334;p8"/>
          <p:cNvPicPr preferRelativeResize="0"/>
          <p:nvPr/>
        </p:nvPicPr>
        <p:blipFill rotWithShape="1">
          <a:blip r:embed="rId4">
            <a:alphaModFix/>
          </a:blip>
          <a:srcRect b="14942" l="72971" r="3233" t="16760"/>
          <a:stretch/>
        </p:blipFill>
        <p:spPr>
          <a:xfrm>
            <a:off x="7480300" y="2185987"/>
            <a:ext cx="1036637" cy="2971800"/>
          </a:xfrm>
          <a:prstGeom prst="rect">
            <a:avLst/>
          </a:prstGeom>
          <a:noFill/>
          <a:ln>
            <a:noFill/>
          </a:ln>
        </p:spPr>
      </p:pic>
      <p:sp>
        <p:nvSpPr>
          <p:cNvPr id="335" name="Google Shape;335;p8"/>
          <p:cNvSpPr txBox="1"/>
          <p:nvPr/>
        </p:nvSpPr>
        <p:spPr>
          <a:xfrm>
            <a:off x="-155575" y="1657350"/>
            <a:ext cx="4146550"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Arman el estate único</a:t>
            </a:r>
            <a:endParaRPr/>
          </a:p>
        </p:txBody>
      </p:sp>
      <p:grpSp>
        <p:nvGrpSpPr>
          <p:cNvPr id="336" name="Google Shape;336;p8"/>
          <p:cNvGrpSpPr/>
          <p:nvPr/>
        </p:nvGrpSpPr>
        <p:grpSpPr>
          <a:xfrm>
            <a:off x="323850" y="3609975"/>
            <a:ext cx="371475" cy="1144587"/>
            <a:chOff x="9971314" y="1762408"/>
            <a:chExt cx="370115" cy="1144078"/>
          </a:xfrm>
        </p:grpSpPr>
        <p:sp>
          <p:nvSpPr>
            <p:cNvPr id="337" name="Google Shape;337;p8"/>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8" name="Google Shape;338;p8"/>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339" name="Google Shape;339;p8"/>
          <p:cNvGrpSpPr/>
          <p:nvPr/>
        </p:nvGrpSpPr>
        <p:grpSpPr>
          <a:xfrm>
            <a:off x="836612" y="3598862"/>
            <a:ext cx="369887" cy="1144587"/>
            <a:chOff x="9971314" y="1762408"/>
            <a:chExt cx="370115" cy="1144078"/>
          </a:xfrm>
        </p:grpSpPr>
        <p:sp>
          <p:nvSpPr>
            <p:cNvPr id="340" name="Google Shape;340;p8"/>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1" name="Google Shape;341;p8"/>
            <p:cNvSpPr txBox="1"/>
            <p:nvPr/>
          </p:nvSpPr>
          <p:spPr>
            <a:xfrm>
              <a:off x="9996730" y="2149586"/>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342" name="Google Shape;342;p8"/>
          <p:cNvPicPr preferRelativeResize="0"/>
          <p:nvPr/>
        </p:nvPicPr>
        <p:blipFill rotWithShape="1">
          <a:blip r:embed="rId5">
            <a:alphaModFix/>
          </a:blip>
          <a:srcRect b="0" l="0" r="0" t="0"/>
          <a:stretch/>
        </p:blipFill>
        <p:spPr>
          <a:xfrm>
            <a:off x="2835275" y="3565525"/>
            <a:ext cx="444500" cy="1158875"/>
          </a:xfrm>
          <a:prstGeom prst="rect">
            <a:avLst/>
          </a:prstGeom>
          <a:noFill/>
          <a:ln>
            <a:noFill/>
          </a:ln>
        </p:spPr>
      </p:pic>
      <p:pic>
        <p:nvPicPr>
          <p:cNvPr id="343" name="Google Shape;343;p8"/>
          <p:cNvPicPr preferRelativeResize="0"/>
          <p:nvPr/>
        </p:nvPicPr>
        <p:blipFill rotWithShape="1">
          <a:blip r:embed="rId6">
            <a:alphaModFix/>
          </a:blip>
          <a:srcRect b="0" l="0" r="0" t="0"/>
          <a:stretch/>
        </p:blipFill>
        <p:spPr>
          <a:xfrm>
            <a:off x="3340100" y="3578225"/>
            <a:ext cx="439737" cy="1158875"/>
          </a:xfrm>
          <a:prstGeom prst="rect">
            <a:avLst/>
          </a:prstGeom>
          <a:noFill/>
          <a:ln>
            <a:noFill/>
          </a:ln>
        </p:spPr>
      </p:pic>
      <p:pic>
        <p:nvPicPr>
          <p:cNvPr id="344" name="Google Shape;344;p8"/>
          <p:cNvPicPr preferRelativeResize="0"/>
          <p:nvPr/>
        </p:nvPicPr>
        <p:blipFill rotWithShape="1">
          <a:blip r:embed="rId7">
            <a:alphaModFix/>
          </a:blip>
          <a:srcRect b="0" l="0" r="0" t="0"/>
          <a:stretch/>
        </p:blipFill>
        <p:spPr>
          <a:xfrm>
            <a:off x="1316037" y="3590925"/>
            <a:ext cx="420687" cy="1157287"/>
          </a:xfrm>
          <a:prstGeom prst="rect">
            <a:avLst/>
          </a:prstGeom>
          <a:noFill/>
          <a:ln>
            <a:noFill/>
          </a:ln>
        </p:spPr>
      </p:pic>
      <p:pic>
        <p:nvPicPr>
          <p:cNvPr id="345" name="Google Shape;345;p8"/>
          <p:cNvPicPr preferRelativeResize="0"/>
          <p:nvPr/>
        </p:nvPicPr>
        <p:blipFill rotWithShape="1">
          <a:blip r:embed="rId8">
            <a:alphaModFix/>
          </a:blip>
          <a:srcRect b="0" l="0" r="0" t="0"/>
          <a:stretch/>
        </p:blipFill>
        <p:spPr>
          <a:xfrm>
            <a:off x="1828800" y="3578225"/>
            <a:ext cx="427037" cy="1158875"/>
          </a:xfrm>
          <a:prstGeom prst="rect">
            <a:avLst/>
          </a:prstGeom>
          <a:noFill/>
          <a:ln>
            <a:noFill/>
          </a:ln>
        </p:spPr>
      </p:pic>
      <p:pic>
        <p:nvPicPr>
          <p:cNvPr id="346" name="Google Shape;346;p8"/>
          <p:cNvPicPr preferRelativeResize="0"/>
          <p:nvPr/>
        </p:nvPicPr>
        <p:blipFill rotWithShape="1">
          <a:blip r:embed="rId9">
            <a:alphaModFix/>
          </a:blip>
          <a:srcRect b="0" l="0" r="0" t="0"/>
          <a:stretch/>
        </p:blipFill>
        <p:spPr>
          <a:xfrm>
            <a:off x="2305050" y="3584575"/>
            <a:ext cx="444500" cy="1152525"/>
          </a:xfrm>
          <a:prstGeom prst="rect">
            <a:avLst/>
          </a:prstGeom>
          <a:noFill/>
          <a:ln>
            <a:noFill/>
          </a:ln>
        </p:spPr>
      </p:pic>
      <p:grpSp>
        <p:nvGrpSpPr>
          <p:cNvPr id="347" name="Google Shape;347;p8"/>
          <p:cNvGrpSpPr/>
          <p:nvPr/>
        </p:nvGrpSpPr>
        <p:grpSpPr>
          <a:xfrm>
            <a:off x="11390312" y="2784475"/>
            <a:ext cx="371475" cy="1143000"/>
            <a:chOff x="9971314" y="1762408"/>
            <a:chExt cx="370115" cy="1144078"/>
          </a:xfrm>
        </p:grpSpPr>
        <p:sp>
          <p:nvSpPr>
            <p:cNvPr id="348" name="Google Shape;348;p8"/>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9" name="Google Shape;349;p8"/>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350" name="Google Shape;350;p8"/>
          <p:cNvCxnSpPr/>
          <p:nvPr/>
        </p:nvCxnSpPr>
        <p:spPr>
          <a:xfrm>
            <a:off x="9078912" y="1223962"/>
            <a:ext cx="11112"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351" name="Google Shape;351;p8"/>
          <p:cNvCxnSpPr/>
          <p:nvPr/>
        </p:nvCxnSpPr>
        <p:spPr>
          <a:xfrm flipH="1">
            <a:off x="9043987" y="2617787"/>
            <a:ext cx="2238375"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52" name="Google Shape;352;p8"/>
          <p:cNvCxnSpPr/>
          <p:nvPr/>
        </p:nvCxnSpPr>
        <p:spPr>
          <a:xfrm flipH="1">
            <a:off x="238125" y="4840287"/>
            <a:ext cx="3678237"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53" name="Google Shape;353;p8"/>
          <p:cNvCxnSpPr/>
          <p:nvPr/>
        </p:nvCxnSpPr>
        <p:spPr>
          <a:xfrm flipH="1" rot="5400000">
            <a:off x="-514350" y="4111625"/>
            <a:ext cx="1519237" cy="11112"/>
          </a:xfrm>
          <a:prstGeom prst="straightConnector1">
            <a:avLst/>
          </a:prstGeom>
          <a:noFill/>
          <a:ln cap="flat" cmpd="sng" w="76200">
            <a:solidFill>
              <a:srgbClr val="767171"/>
            </a:solidFill>
            <a:prstDash val="solid"/>
            <a:miter lim="800000"/>
            <a:headEnd len="med" w="med" type="none"/>
            <a:tailEnd len="med" w="med" type="none"/>
          </a:ln>
        </p:spPr>
      </p:cxnSp>
      <p:sp>
        <p:nvSpPr>
          <p:cNvPr id="354" name="Google Shape;354;p8"/>
          <p:cNvSpPr/>
          <p:nvPr/>
        </p:nvSpPr>
        <p:spPr>
          <a:xfrm>
            <a:off x="5160962" y="1163637"/>
            <a:ext cx="1516062" cy="7508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Paula pásame un libro</a:t>
            </a:r>
            <a:endParaRPr/>
          </a:p>
        </p:txBody>
      </p:sp>
      <p:sp>
        <p:nvSpPr>
          <p:cNvPr id="355" name="Google Shape;355;p8"/>
          <p:cNvSpPr/>
          <p:nvPr/>
        </p:nvSpPr>
        <p:spPr>
          <a:xfrm>
            <a:off x="7202487" y="1358900"/>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Solo debo ver el primero de cada estante</a:t>
            </a:r>
            <a:endParaRPr/>
          </a:p>
        </p:txBody>
      </p:sp>
      <p:sp>
        <p:nvSpPr>
          <p:cNvPr id="356" name="Google Shape;356;p8"/>
          <p:cNvSpPr/>
          <p:nvPr/>
        </p:nvSpPr>
        <p:spPr>
          <a:xfrm>
            <a:off x="9732962" y="4221162"/>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Calculo el mínimo</a:t>
            </a:r>
            <a:endParaRPr/>
          </a:p>
        </p:txBody>
      </p:sp>
      <p:grpSp>
        <p:nvGrpSpPr>
          <p:cNvPr id="357" name="Google Shape;357;p8"/>
          <p:cNvGrpSpPr/>
          <p:nvPr/>
        </p:nvGrpSpPr>
        <p:grpSpPr>
          <a:xfrm>
            <a:off x="8777287" y="5084762"/>
            <a:ext cx="3151187" cy="1689100"/>
            <a:chOff x="5565109" y="4813783"/>
            <a:chExt cx="3151933" cy="1689093"/>
          </a:xfrm>
        </p:grpSpPr>
        <p:pic>
          <p:nvPicPr>
            <p:cNvPr descr="Icono&#10;&#10;Descripción generada automáticamente" id="358" name="Google Shape;358;p8"/>
            <p:cNvPicPr preferRelativeResize="0"/>
            <p:nvPr/>
          </p:nvPicPr>
          <p:blipFill rotWithShape="1">
            <a:blip r:embed="rId10">
              <a:alphaModFix/>
            </a:blip>
            <a:srcRect b="0" l="0" r="0" t="0"/>
            <a:stretch/>
          </p:blipFill>
          <p:spPr>
            <a:xfrm>
              <a:off x="5565109" y="4813783"/>
              <a:ext cx="1426196" cy="1426196"/>
            </a:xfrm>
            <a:prstGeom prst="rect">
              <a:avLst/>
            </a:prstGeom>
            <a:noFill/>
            <a:ln>
              <a:noFill/>
            </a:ln>
          </p:spPr>
        </p:pic>
        <p:sp>
          <p:nvSpPr>
            <p:cNvPr id="359" name="Google Shape;359;p8"/>
            <p:cNvSpPr txBox="1"/>
            <p:nvPr/>
          </p:nvSpPr>
          <p:spPr>
            <a:xfrm>
              <a:off x="6606756" y="5056669"/>
              <a:ext cx="2110286" cy="14462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Qué pasa cuando un estante se termina?</a:t>
              </a:r>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5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9"/>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descr="Imagen que contiene dibujo&#10;&#10;Descripción generada automáticamente" id="365" name="Google Shape;365;p9"/>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366" name="Google Shape;366;p9"/>
          <p:cNvSpPr txBox="1"/>
          <p:nvPr/>
        </p:nvSpPr>
        <p:spPr>
          <a:xfrm>
            <a:off x="1146175" y="273050"/>
            <a:ext cx="3805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s-ES" sz="4000" u="none">
                <a:solidFill>
                  <a:schemeClr val="lt1"/>
                </a:solidFill>
                <a:latin typeface="Calibri"/>
                <a:ea typeface="Calibri"/>
                <a:cs typeface="Calibri"/>
                <a:sym typeface="Calibri"/>
              </a:rPr>
              <a:t>MERGE - Ejemplo</a:t>
            </a:r>
            <a:endParaRPr/>
          </a:p>
        </p:txBody>
      </p:sp>
      <p:sp>
        <p:nvSpPr>
          <p:cNvPr id="367" name="Google Shape;367;p9"/>
          <p:cNvSpPr txBox="1"/>
          <p:nvPr/>
        </p:nvSpPr>
        <p:spPr>
          <a:xfrm>
            <a:off x="47625"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s-ES" sz="1200" u="none">
                <a:solidFill>
                  <a:srgbClr val="595959"/>
                </a:solidFill>
                <a:latin typeface="Tahoma"/>
                <a:ea typeface="Tahoma"/>
                <a:cs typeface="Tahoma"/>
                <a:sym typeface="Tahoma"/>
              </a:rPr>
              <a:t>Clase 3 – Módulo Imperativo</a:t>
            </a:r>
            <a:endParaRPr/>
          </a:p>
        </p:txBody>
      </p:sp>
      <p:sp>
        <p:nvSpPr>
          <p:cNvPr id="368" name="Google Shape;368;p9"/>
          <p:cNvSpPr txBox="1"/>
          <p:nvPr/>
        </p:nvSpPr>
        <p:spPr>
          <a:xfrm>
            <a:off x="11282362" y="2678112"/>
            <a:ext cx="550862" cy="1355725"/>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9" name="Google Shape;369;p9"/>
          <p:cNvSpPr txBox="1"/>
          <p:nvPr/>
        </p:nvSpPr>
        <p:spPr>
          <a:xfrm>
            <a:off x="11282362" y="1138237"/>
            <a:ext cx="550862" cy="1357312"/>
          </a:xfrm>
          <a:prstGeom prst="rect">
            <a:avLst/>
          </a:prstGeom>
          <a:solidFill>
            <a:schemeClr val="lt1"/>
          </a:solidFill>
          <a:ln cap="flat" cmpd="sng" w="38100">
            <a:solidFill>
              <a:srgbClr val="66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370" name="Google Shape;370;p9"/>
          <p:cNvPicPr preferRelativeResize="0"/>
          <p:nvPr/>
        </p:nvPicPr>
        <p:blipFill rotWithShape="1">
          <a:blip r:embed="rId4">
            <a:alphaModFix/>
          </a:blip>
          <a:srcRect b="12767" l="7186" r="69017" t="14915"/>
          <a:stretch/>
        </p:blipFill>
        <p:spPr>
          <a:xfrm>
            <a:off x="4618037" y="1825625"/>
            <a:ext cx="1035050" cy="3146425"/>
          </a:xfrm>
          <a:prstGeom prst="rect">
            <a:avLst/>
          </a:prstGeom>
          <a:noFill/>
          <a:ln>
            <a:noFill/>
          </a:ln>
        </p:spPr>
      </p:pic>
      <p:pic>
        <p:nvPicPr>
          <p:cNvPr id="371" name="Google Shape;371;p9"/>
          <p:cNvPicPr preferRelativeResize="0"/>
          <p:nvPr/>
        </p:nvPicPr>
        <p:blipFill rotWithShape="1">
          <a:blip r:embed="rId4">
            <a:alphaModFix/>
          </a:blip>
          <a:srcRect b="14942" l="72971" r="3233" t="16760"/>
          <a:stretch/>
        </p:blipFill>
        <p:spPr>
          <a:xfrm>
            <a:off x="7480300" y="2185987"/>
            <a:ext cx="1036637" cy="2971800"/>
          </a:xfrm>
          <a:prstGeom prst="rect">
            <a:avLst/>
          </a:prstGeom>
          <a:noFill/>
          <a:ln>
            <a:noFill/>
          </a:ln>
        </p:spPr>
      </p:pic>
      <p:sp>
        <p:nvSpPr>
          <p:cNvPr id="372" name="Google Shape;372;p9"/>
          <p:cNvSpPr txBox="1"/>
          <p:nvPr/>
        </p:nvSpPr>
        <p:spPr>
          <a:xfrm>
            <a:off x="69850" y="1997075"/>
            <a:ext cx="4146550"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800"/>
              <a:buFont typeface="Calibri"/>
              <a:buNone/>
            </a:pPr>
            <a:r>
              <a:rPr b="0" i="0" lang="es-ES" sz="2800" u="none">
                <a:solidFill>
                  <a:srgbClr val="595959"/>
                </a:solidFill>
                <a:latin typeface="Calibri"/>
                <a:ea typeface="Calibri"/>
                <a:cs typeface="Calibri"/>
                <a:sym typeface="Calibri"/>
              </a:rPr>
              <a:t>Arman el estante único</a:t>
            </a:r>
            <a:endParaRPr/>
          </a:p>
        </p:txBody>
      </p:sp>
      <p:grpSp>
        <p:nvGrpSpPr>
          <p:cNvPr id="373" name="Google Shape;373;p9"/>
          <p:cNvGrpSpPr/>
          <p:nvPr/>
        </p:nvGrpSpPr>
        <p:grpSpPr>
          <a:xfrm>
            <a:off x="323850" y="3609975"/>
            <a:ext cx="371475" cy="1144587"/>
            <a:chOff x="9971314" y="1762408"/>
            <a:chExt cx="370115" cy="1144078"/>
          </a:xfrm>
        </p:grpSpPr>
        <p:sp>
          <p:nvSpPr>
            <p:cNvPr id="374" name="Google Shape;374;p9"/>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5" name="Google Shape;375;p9"/>
            <p:cNvSpPr txBox="1"/>
            <p:nvPr/>
          </p:nvSpPr>
          <p:spPr>
            <a:xfrm>
              <a:off x="9997513" y="2149781"/>
              <a:ext cx="317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A</a:t>
              </a:r>
              <a:endParaRPr/>
            </a:p>
          </p:txBody>
        </p:sp>
      </p:grpSp>
      <p:grpSp>
        <p:nvGrpSpPr>
          <p:cNvPr id="376" name="Google Shape;376;p9"/>
          <p:cNvGrpSpPr/>
          <p:nvPr/>
        </p:nvGrpSpPr>
        <p:grpSpPr>
          <a:xfrm>
            <a:off x="836612" y="3598862"/>
            <a:ext cx="369887" cy="1144587"/>
            <a:chOff x="9971314" y="1762408"/>
            <a:chExt cx="370115" cy="1144078"/>
          </a:xfrm>
        </p:grpSpPr>
        <p:sp>
          <p:nvSpPr>
            <p:cNvPr id="377" name="Google Shape;377;p9"/>
            <p:cNvSpPr/>
            <p:nvPr/>
          </p:nvSpPr>
          <p:spPr>
            <a:xfrm>
              <a:off x="9971314" y="1762408"/>
              <a:ext cx="370115" cy="1144078"/>
            </a:xfrm>
            <a:prstGeom prst="roundRect">
              <a:avLst>
                <a:gd fmla="val 16667" name="adj"/>
              </a:avLst>
            </a:prstGeom>
            <a:solidFill>
              <a:srgbClr val="BFBFBF"/>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8" name="Google Shape;378;p9"/>
            <p:cNvSpPr txBox="1"/>
            <p:nvPr/>
          </p:nvSpPr>
          <p:spPr>
            <a:xfrm>
              <a:off x="9996730" y="2149586"/>
              <a:ext cx="319284" cy="369723"/>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s-ES" sz="1800" u="none">
                  <a:solidFill>
                    <a:schemeClr val="dk1"/>
                  </a:solidFill>
                  <a:latin typeface="Tahoma"/>
                  <a:ea typeface="Tahoma"/>
                  <a:cs typeface="Tahoma"/>
                  <a:sym typeface="Tahoma"/>
                </a:rPr>
                <a:t>B</a:t>
              </a:r>
              <a:endParaRPr/>
            </a:p>
          </p:txBody>
        </p:sp>
      </p:grpSp>
      <p:pic>
        <p:nvPicPr>
          <p:cNvPr id="379" name="Google Shape;379;p9"/>
          <p:cNvPicPr preferRelativeResize="0"/>
          <p:nvPr/>
        </p:nvPicPr>
        <p:blipFill rotWithShape="1">
          <a:blip r:embed="rId5">
            <a:alphaModFix/>
          </a:blip>
          <a:srcRect b="0" l="0" r="0" t="0"/>
          <a:stretch/>
        </p:blipFill>
        <p:spPr>
          <a:xfrm>
            <a:off x="2835275" y="3565525"/>
            <a:ext cx="444500" cy="1158875"/>
          </a:xfrm>
          <a:prstGeom prst="rect">
            <a:avLst/>
          </a:prstGeom>
          <a:noFill/>
          <a:ln>
            <a:noFill/>
          </a:ln>
        </p:spPr>
      </p:pic>
      <p:pic>
        <p:nvPicPr>
          <p:cNvPr id="380" name="Google Shape;380;p9"/>
          <p:cNvPicPr preferRelativeResize="0"/>
          <p:nvPr/>
        </p:nvPicPr>
        <p:blipFill rotWithShape="1">
          <a:blip r:embed="rId6">
            <a:alphaModFix/>
          </a:blip>
          <a:srcRect b="0" l="0" r="0" t="0"/>
          <a:stretch/>
        </p:blipFill>
        <p:spPr>
          <a:xfrm>
            <a:off x="3340100" y="3578225"/>
            <a:ext cx="439737" cy="1158875"/>
          </a:xfrm>
          <a:prstGeom prst="rect">
            <a:avLst/>
          </a:prstGeom>
          <a:noFill/>
          <a:ln>
            <a:noFill/>
          </a:ln>
        </p:spPr>
      </p:pic>
      <p:pic>
        <p:nvPicPr>
          <p:cNvPr id="381" name="Google Shape;381;p9"/>
          <p:cNvPicPr preferRelativeResize="0"/>
          <p:nvPr/>
        </p:nvPicPr>
        <p:blipFill rotWithShape="1">
          <a:blip r:embed="rId7">
            <a:alphaModFix/>
          </a:blip>
          <a:srcRect b="0" l="0" r="0" t="0"/>
          <a:stretch/>
        </p:blipFill>
        <p:spPr>
          <a:xfrm>
            <a:off x="1316037" y="3590925"/>
            <a:ext cx="420687" cy="1157287"/>
          </a:xfrm>
          <a:prstGeom prst="rect">
            <a:avLst/>
          </a:prstGeom>
          <a:noFill/>
          <a:ln>
            <a:noFill/>
          </a:ln>
        </p:spPr>
      </p:pic>
      <p:pic>
        <p:nvPicPr>
          <p:cNvPr id="382" name="Google Shape;382;p9"/>
          <p:cNvPicPr preferRelativeResize="0"/>
          <p:nvPr/>
        </p:nvPicPr>
        <p:blipFill rotWithShape="1">
          <a:blip r:embed="rId8">
            <a:alphaModFix/>
          </a:blip>
          <a:srcRect b="0" l="0" r="0" t="0"/>
          <a:stretch/>
        </p:blipFill>
        <p:spPr>
          <a:xfrm>
            <a:off x="1828800" y="3578225"/>
            <a:ext cx="427037" cy="1158875"/>
          </a:xfrm>
          <a:prstGeom prst="rect">
            <a:avLst/>
          </a:prstGeom>
          <a:noFill/>
          <a:ln>
            <a:noFill/>
          </a:ln>
        </p:spPr>
      </p:pic>
      <p:pic>
        <p:nvPicPr>
          <p:cNvPr id="383" name="Google Shape;383;p9"/>
          <p:cNvPicPr preferRelativeResize="0"/>
          <p:nvPr/>
        </p:nvPicPr>
        <p:blipFill rotWithShape="1">
          <a:blip r:embed="rId9">
            <a:alphaModFix/>
          </a:blip>
          <a:srcRect b="0" l="0" r="0" t="0"/>
          <a:stretch/>
        </p:blipFill>
        <p:spPr>
          <a:xfrm>
            <a:off x="2305050" y="3584575"/>
            <a:ext cx="444500" cy="1152525"/>
          </a:xfrm>
          <a:prstGeom prst="rect">
            <a:avLst/>
          </a:prstGeom>
          <a:noFill/>
          <a:ln>
            <a:noFill/>
          </a:ln>
        </p:spPr>
      </p:pic>
      <p:grpSp>
        <p:nvGrpSpPr>
          <p:cNvPr id="384" name="Google Shape;384;p9"/>
          <p:cNvGrpSpPr/>
          <p:nvPr/>
        </p:nvGrpSpPr>
        <p:grpSpPr>
          <a:xfrm>
            <a:off x="3876675" y="3571875"/>
            <a:ext cx="371475" cy="1143000"/>
            <a:chOff x="9971314" y="1762408"/>
            <a:chExt cx="370115" cy="1144078"/>
          </a:xfrm>
        </p:grpSpPr>
        <p:sp>
          <p:nvSpPr>
            <p:cNvPr id="385" name="Google Shape;385;p9"/>
            <p:cNvSpPr/>
            <p:nvPr/>
          </p:nvSpPr>
          <p:spPr>
            <a:xfrm>
              <a:off x="9971314" y="1762408"/>
              <a:ext cx="370115" cy="1144078"/>
            </a:xfrm>
            <a:prstGeom prst="roundRect">
              <a:avLst>
                <a:gd fmla="val 16667" name="adj"/>
              </a:avLst>
            </a:prstGeom>
            <a:solidFill>
              <a:srgbClr val="2F5597"/>
            </a:solidFill>
            <a:ln cap="flat" cmpd="sng" w="12700">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86" name="Google Shape;386;p9"/>
            <p:cNvSpPr txBox="1"/>
            <p:nvPr/>
          </p:nvSpPr>
          <p:spPr>
            <a:xfrm>
              <a:off x="9997513" y="2149781"/>
              <a:ext cx="3369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s-ES" sz="1800" u="none">
                  <a:solidFill>
                    <a:schemeClr val="lt1"/>
                  </a:solidFill>
                  <a:latin typeface="Calibri"/>
                  <a:ea typeface="Calibri"/>
                  <a:cs typeface="Calibri"/>
                  <a:sym typeface="Calibri"/>
                </a:rPr>
                <a:t>O</a:t>
              </a:r>
              <a:endParaRPr/>
            </a:p>
          </p:txBody>
        </p:sp>
      </p:grpSp>
      <p:cxnSp>
        <p:nvCxnSpPr>
          <p:cNvPr id="387" name="Google Shape;387;p9"/>
          <p:cNvCxnSpPr/>
          <p:nvPr/>
        </p:nvCxnSpPr>
        <p:spPr>
          <a:xfrm>
            <a:off x="9078912" y="1223962"/>
            <a:ext cx="11112" cy="2919412"/>
          </a:xfrm>
          <a:prstGeom prst="straightConnector1">
            <a:avLst/>
          </a:prstGeom>
          <a:noFill/>
          <a:ln cap="flat" cmpd="sng" w="76200">
            <a:solidFill>
              <a:srgbClr val="767171"/>
            </a:solidFill>
            <a:prstDash val="solid"/>
            <a:miter lim="800000"/>
            <a:headEnd len="med" w="med" type="none"/>
            <a:tailEnd len="med" w="med" type="none"/>
          </a:ln>
        </p:spPr>
      </p:cxnSp>
      <p:cxnSp>
        <p:nvCxnSpPr>
          <p:cNvPr id="388" name="Google Shape;388;p9"/>
          <p:cNvCxnSpPr/>
          <p:nvPr/>
        </p:nvCxnSpPr>
        <p:spPr>
          <a:xfrm flipH="1">
            <a:off x="9043987" y="2617787"/>
            <a:ext cx="2238375"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89" name="Google Shape;389;p9"/>
          <p:cNvCxnSpPr/>
          <p:nvPr/>
        </p:nvCxnSpPr>
        <p:spPr>
          <a:xfrm flipH="1">
            <a:off x="238125" y="4840287"/>
            <a:ext cx="3678237" cy="12700"/>
          </a:xfrm>
          <a:prstGeom prst="straightConnector1">
            <a:avLst/>
          </a:prstGeom>
          <a:noFill/>
          <a:ln cap="flat" cmpd="sng" w="76200">
            <a:solidFill>
              <a:srgbClr val="767171"/>
            </a:solidFill>
            <a:prstDash val="solid"/>
            <a:miter lim="800000"/>
            <a:headEnd len="med" w="med" type="none"/>
            <a:tailEnd len="med" w="med" type="none"/>
          </a:ln>
        </p:spPr>
      </p:cxnSp>
      <p:cxnSp>
        <p:nvCxnSpPr>
          <p:cNvPr id="390" name="Google Shape;390;p9"/>
          <p:cNvCxnSpPr/>
          <p:nvPr/>
        </p:nvCxnSpPr>
        <p:spPr>
          <a:xfrm flipH="1" rot="5400000">
            <a:off x="-514350" y="4111625"/>
            <a:ext cx="1519237" cy="11112"/>
          </a:xfrm>
          <a:prstGeom prst="straightConnector1">
            <a:avLst/>
          </a:prstGeom>
          <a:noFill/>
          <a:ln cap="flat" cmpd="sng" w="76200">
            <a:solidFill>
              <a:srgbClr val="767171"/>
            </a:solidFill>
            <a:prstDash val="solid"/>
            <a:miter lim="800000"/>
            <a:headEnd len="med" w="med" type="none"/>
            <a:tailEnd len="med" w="med" type="none"/>
          </a:ln>
        </p:spPr>
      </p:cxnSp>
      <p:sp>
        <p:nvSpPr>
          <p:cNvPr id="391" name="Google Shape;391;p9"/>
          <p:cNvSpPr/>
          <p:nvPr/>
        </p:nvSpPr>
        <p:spPr>
          <a:xfrm>
            <a:off x="5160962" y="1163637"/>
            <a:ext cx="1516062" cy="7508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Paula pásame un libro</a:t>
            </a:r>
            <a:endParaRPr/>
          </a:p>
        </p:txBody>
      </p:sp>
      <p:sp>
        <p:nvSpPr>
          <p:cNvPr id="392" name="Google Shape;392;p9"/>
          <p:cNvSpPr/>
          <p:nvPr/>
        </p:nvSpPr>
        <p:spPr>
          <a:xfrm>
            <a:off x="7202487" y="1358900"/>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Solo debo ver el primero de cada estante</a:t>
            </a:r>
            <a:endParaRPr/>
          </a:p>
        </p:txBody>
      </p:sp>
      <p:sp>
        <p:nvSpPr>
          <p:cNvPr id="393" name="Google Shape;393;p9"/>
          <p:cNvSpPr/>
          <p:nvPr/>
        </p:nvSpPr>
        <p:spPr>
          <a:xfrm>
            <a:off x="9493250" y="3898900"/>
            <a:ext cx="1630362" cy="827087"/>
          </a:xfrm>
          <a:prstGeom prst="wedgeRoundRectCallout">
            <a:avLst>
              <a:gd fmla="val 6300" name="adj1"/>
              <a:gd fmla="val 24300" name="adj2"/>
              <a:gd fmla="val 0" name="adj3"/>
            </a:avLst>
          </a:prstGeom>
          <a:solidFill>
            <a:schemeClr val="lt1"/>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s-ES" sz="1800" u="none">
                <a:solidFill>
                  <a:schemeClr val="dk1"/>
                </a:solidFill>
                <a:latin typeface="Calibri"/>
                <a:ea typeface="Calibri"/>
                <a:cs typeface="Calibri"/>
                <a:sym typeface="Calibri"/>
              </a:rPr>
              <a:t>Calculo el mínimo</a:t>
            </a:r>
            <a:endParaRPr/>
          </a:p>
        </p:txBody>
      </p:sp>
      <p:sp>
        <p:nvSpPr>
          <p:cNvPr id="394" name="Google Shape;394;p9"/>
          <p:cNvSpPr txBox="1"/>
          <p:nvPr/>
        </p:nvSpPr>
        <p:spPr>
          <a:xfrm>
            <a:off x="4079875" y="5445125"/>
            <a:ext cx="4484687"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4472C4"/>
              </a:buClr>
              <a:buSzPts val="2800"/>
              <a:buFont typeface="Calibri"/>
              <a:buNone/>
            </a:pPr>
            <a:r>
              <a:rPr b="1" i="0" lang="es-ES" sz="2800" u="none">
                <a:solidFill>
                  <a:srgbClr val="4472C4"/>
                </a:solidFill>
                <a:latin typeface="Calibri"/>
                <a:ea typeface="Calibri"/>
                <a:cs typeface="Calibri"/>
                <a:sym typeface="Calibri"/>
              </a:rPr>
              <a:t>Se terminaron los libros.</a:t>
            </a:r>
            <a:endParaRPr/>
          </a:p>
        </p:txBody>
      </p:sp>
      <p:grpSp>
        <p:nvGrpSpPr>
          <p:cNvPr id="395" name="Google Shape;395;p9"/>
          <p:cNvGrpSpPr/>
          <p:nvPr/>
        </p:nvGrpSpPr>
        <p:grpSpPr>
          <a:xfrm>
            <a:off x="8732837" y="4837112"/>
            <a:ext cx="3152775" cy="1689100"/>
            <a:chOff x="5565109" y="4813783"/>
            <a:chExt cx="3151933" cy="1689093"/>
          </a:xfrm>
        </p:grpSpPr>
        <p:pic>
          <p:nvPicPr>
            <p:cNvPr descr="Icono&#10;&#10;Descripción generada automáticamente" id="396" name="Google Shape;396;p9"/>
            <p:cNvPicPr preferRelativeResize="0"/>
            <p:nvPr/>
          </p:nvPicPr>
          <p:blipFill rotWithShape="1">
            <a:blip r:embed="rId10">
              <a:alphaModFix/>
            </a:blip>
            <a:srcRect b="0" l="0" r="0" t="0"/>
            <a:stretch/>
          </p:blipFill>
          <p:spPr>
            <a:xfrm>
              <a:off x="5565109" y="4813783"/>
              <a:ext cx="1426196" cy="1426196"/>
            </a:xfrm>
            <a:prstGeom prst="rect">
              <a:avLst/>
            </a:prstGeom>
            <a:noFill/>
            <a:ln>
              <a:noFill/>
            </a:ln>
          </p:spPr>
        </p:pic>
        <p:sp>
          <p:nvSpPr>
            <p:cNvPr id="397" name="Google Shape;397;p9"/>
            <p:cNvSpPr txBox="1"/>
            <p:nvPr/>
          </p:nvSpPr>
          <p:spPr>
            <a:xfrm>
              <a:off x="6606231" y="5056669"/>
              <a:ext cx="2110811" cy="14462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200"/>
                <a:buFont typeface="Calibri"/>
                <a:buNone/>
              </a:pPr>
              <a:r>
                <a:rPr b="1" i="0" lang="es-ES" sz="2200" u="none">
                  <a:solidFill>
                    <a:schemeClr val="dk2"/>
                  </a:solidFill>
                  <a:latin typeface="Calibri"/>
                  <a:ea typeface="Calibri"/>
                  <a:cs typeface="Calibri"/>
                  <a:sym typeface="Calibri"/>
                </a:rPr>
                <a:t>Qué pasa cuando ambos estantes se terminan?</a:t>
              </a:r>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3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8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2004-03-08T16:29:06Z</dcterms:created>
  <dc:creator>Cecilia Verónica Sanz</dc:creator>
</cp:coreProperties>
</file>