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L1jyd+yJItzlljN2e+e6qw69W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90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1615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2" name="Google Shape;25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3F3F3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>
            <a:off x="685800" y="2548890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>
            <a:spLocks noGrp="1"/>
          </p:cNvSpPr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36" name="Google Shape;36;p17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53" name="Google Shape;53;p19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70" name="Google Shape;70;p22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>
            <a:spLocks noGrp="1"/>
          </p:cNvSpPr>
          <p:nvPr>
            <p:ph type="pic" idx="2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2800" dirty="0"/>
              <a:t>TEMA: POO UTILIZANDO JAVA. PARTE I</a:t>
            </a:r>
            <a:endParaRPr sz="2800" dirty="0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Taller de Programación.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/>
              <a:t>Módulo: Programación Orientada a Objetos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del comportamiento. Parámetros. </a:t>
            </a:r>
            <a:endParaRPr sz="2800"/>
          </a:p>
        </p:txBody>
      </p:sp>
      <p:sp>
        <p:nvSpPr>
          <p:cNvPr id="214" name="Google Shape;214;p10"/>
          <p:cNvSpPr txBox="1">
            <a:spLocks noGrp="1"/>
          </p:cNvSpPr>
          <p:nvPr>
            <p:ph type="body" idx="1"/>
          </p:nvPr>
        </p:nvSpPr>
        <p:spPr>
          <a:xfrm>
            <a:off x="251520" y="1203598"/>
            <a:ext cx="889248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Parámetros: únicamente pasaje por valor</a:t>
            </a:r>
            <a:endParaRPr/>
          </a:p>
          <a:p>
            <a:pPr marL="548640" lvl="2" indent="0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 i="1"/>
          </a:p>
          <a:p>
            <a:pPr marL="274320" lvl="1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 i="1"/>
              <a:t>b) Parámetro objeto:</a:t>
            </a:r>
            <a:endParaRPr/>
          </a:p>
          <a:p>
            <a:pPr marL="731520" lvl="2" indent="-182879" algn="l" rtl="0">
              <a:spcBef>
                <a:spcPts val="320"/>
              </a:spcBef>
              <a:spcAft>
                <a:spcPts val="0"/>
              </a:spcAft>
              <a:buSzPts val="1440"/>
              <a:buChar char="•"/>
            </a:pPr>
            <a:r>
              <a:rPr lang="es-ES" sz="1600" b="1"/>
              <a:t>Parámetro formal </a:t>
            </a:r>
            <a:r>
              <a:rPr lang="es-ES" sz="1600"/>
              <a:t>recibe </a:t>
            </a:r>
            <a:r>
              <a:rPr lang="es-ES" sz="1600" b="1"/>
              <a:t>copia de la referencia </a:t>
            </a:r>
            <a:r>
              <a:rPr lang="es-ES" sz="1600"/>
              <a:t>del parámetro actual. </a:t>
            </a:r>
            <a:endParaRPr/>
          </a:p>
          <a:p>
            <a:pPr marL="731520" lvl="2" indent="-182879" algn="l" rtl="0">
              <a:spcBef>
                <a:spcPts val="320"/>
              </a:spcBef>
              <a:spcAft>
                <a:spcPts val="0"/>
              </a:spcAft>
              <a:buSzPts val="1440"/>
              <a:buChar char="•"/>
            </a:pPr>
            <a:r>
              <a:rPr lang="es-ES" sz="1600">
                <a:solidFill>
                  <a:schemeClr val="dk2"/>
                </a:solidFill>
              </a:rPr>
              <a:t>Si se modifica la referencia del parám. formal, el parám. actual sigue referenciando al mismo objeto.</a:t>
            </a:r>
            <a:r>
              <a:rPr lang="es-ES" sz="16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07504" y="3363838"/>
            <a:ext cx="2520280" cy="1384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2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Libro l1 = new Libro();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Libro l2 = new Libro();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l2.setTitulo("Java");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l1.hacerTres(l2);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System.out.println(l2.getTitulo());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2771800" y="3075806"/>
            <a:ext cx="2808312" cy="1384995"/>
          </a:xfrm>
          <a:prstGeom prst="rect">
            <a:avLst/>
          </a:prstGeom>
          <a:solidFill>
            <a:srgbClr val="BEC7E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Libro{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hacerTres(Libro l){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l= new Libro();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l.setTitulo("otro");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5725547" y="4100611"/>
            <a:ext cx="1209700" cy="924931"/>
          </a:xfrm>
          <a:prstGeom prst="ellipse">
            <a:avLst/>
          </a:prstGeom>
          <a:solidFill>
            <a:schemeClr val="lt1"/>
          </a:solidFill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"Java"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5725547" y="3631543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6050127" y="3488100"/>
            <a:ext cx="211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(parámetro formal)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0"/>
          <p:cNvCxnSpPr/>
          <p:nvPr/>
        </p:nvCxnSpPr>
        <p:spPr>
          <a:xfrm>
            <a:off x="5912457" y="3867894"/>
            <a:ext cx="137659" cy="2610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3" name="Google Shape;223;p10"/>
          <p:cNvCxnSpPr>
            <a:endCxn id="219" idx="0"/>
          </p:cNvCxnSpPr>
          <p:nvPr/>
        </p:nvCxnSpPr>
        <p:spPr>
          <a:xfrm>
            <a:off x="6326497" y="3723511"/>
            <a:ext cx="3900" cy="37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4" name="Google Shape;224;p10"/>
          <p:cNvSpPr/>
          <p:nvPr/>
        </p:nvSpPr>
        <p:spPr>
          <a:xfrm>
            <a:off x="7149252" y="4091607"/>
            <a:ext cx="1209700" cy="924931"/>
          </a:xfrm>
          <a:prstGeom prst="ellipse">
            <a:avLst/>
          </a:prstGeom>
          <a:solidFill>
            <a:schemeClr val="lt1"/>
          </a:solidFill>
          <a:ln w="264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"Otro"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0"/>
          <p:cNvCxnSpPr/>
          <p:nvPr/>
        </p:nvCxnSpPr>
        <p:spPr>
          <a:xfrm>
            <a:off x="7380312" y="3795886"/>
            <a:ext cx="151401" cy="31529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6" name="Google Shape;226;p10"/>
          <p:cNvSpPr/>
          <p:nvPr/>
        </p:nvSpPr>
        <p:spPr>
          <a:xfrm>
            <a:off x="6015886" y="2859782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10"/>
          <p:cNvCxnSpPr/>
          <p:nvPr/>
        </p:nvCxnSpPr>
        <p:spPr>
          <a:xfrm>
            <a:off x="6326704" y="3115460"/>
            <a:ext cx="314228" cy="997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8" name="Google Shape;228;p10"/>
          <p:cNvSpPr/>
          <p:nvPr/>
        </p:nvSpPr>
        <p:spPr>
          <a:xfrm>
            <a:off x="6660232" y="2893846"/>
            <a:ext cx="720080" cy="600164"/>
          </a:xfrm>
          <a:prstGeom prst="ellipse">
            <a:avLst/>
          </a:prstGeom>
          <a:solidFill>
            <a:schemeClr val="lt1"/>
          </a:solidFill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2430264" y="4504070"/>
            <a:ext cx="15841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2502272" y="4794706"/>
            <a:ext cx="1781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Imprime: "Java"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/>
          <p:nvPr/>
        </p:nvSpPr>
        <p:spPr>
          <a:xfrm>
            <a:off x="639510" y="2859782"/>
            <a:ext cx="8504490" cy="2283718"/>
          </a:xfrm>
          <a:prstGeom prst="rect">
            <a:avLst/>
          </a:prstGeom>
          <a:solidFill>
            <a:srgbClr val="9AADC3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Definición de clases. Ejemplo </a:t>
            </a:r>
            <a:endParaRPr sz="2800"/>
          </a:p>
        </p:txBody>
      </p:sp>
      <p:sp>
        <p:nvSpPr>
          <p:cNvPr id="237" name="Google Shape;237;p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38" name="Google Shape;238;p11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467544" y="1131590"/>
            <a:ext cx="4572000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precio; </a:t>
            </a: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 b="1">
                <a:solidFill>
                  <a:srgbClr val="31440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getTitulo(){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 b="1">
                <a:solidFill>
                  <a:srgbClr val="31440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setTitulo(String </a:t>
            </a:r>
            <a:r>
              <a:rPr lang="es-E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unTitulo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titulo = </a:t>
            </a:r>
            <a:r>
              <a:rPr lang="es-E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unTitulo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sz="1400" b="1">
                <a:solidFill>
                  <a:srgbClr val="31440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getPrecio{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return precio;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4458057" y="2485801"/>
            <a:ext cx="4578439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… 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31440F"/>
                </a:solidFill>
                <a:latin typeface="Arial"/>
                <a:ea typeface="Arial"/>
                <a:cs typeface="Arial"/>
                <a:sym typeface="Arial"/>
              </a:rPr>
              <a:t>    public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void setPrecio(double unPrecio){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precio= unPrecio;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-ES" sz="1400" b="1">
                <a:solidFill>
                  <a:srgbClr val="31440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toString(){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s-E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aux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titulo + </a:t>
            </a:r>
            <a:r>
              <a:rPr lang="es-ES" sz="14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 por "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primerAutor + </a:t>
            </a:r>
            <a:r>
              <a:rPr lang="es-ES" sz="14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 - "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añoEdicion + </a:t>
            </a:r>
            <a:r>
              <a:rPr lang="es-ES" sz="1400">
                <a:solidFill>
                  <a:srgbClr val="B16314"/>
                </a:solidFill>
                <a:latin typeface="Arial"/>
                <a:ea typeface="Arial"/>
                <a:cs typeface="Arial"/>
                <a:sym typeface="Arial"/>
              </a:rPr>
              <a:t>" -  ISBN: " 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ISBN;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return </a:t>
            </a:r>
            <a:r>
              <a:rPr lang="es-E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una clase para representar libros. Un Libro se caracteriza por: título, nombre del primer autor, editorial, año de edición, ISBN, precio.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libro debe saber: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el valor de cada atributo.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valor de cada atributo.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su representación en formato String.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Repr. </a:t>
            </a:r>
            <a:r>
              <a:rPr lang="es-ES" sz="10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“Java: A Beginner's Guide por Herbert Schildt - 2014 -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ISBN: 978-0071809252”</a:t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>
            <a:off x="6867694" y="2175626"/>
            <a:ext cx="2168802" cy="504056"/>
          </a:xfrm>
          <a:prstGeom prst="rect">
            <a:avLst/>
          </a:prstGeom>
          <a:solidFill>
            <a:srgbClr val="F2F2F2"/>
          </a:solidFill>
          <a:ln w="264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Libro.java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611545" y="1413825"/>
            <a:ext cx="3341400" cy="1374000"/>
          </a:xfrm>
          <a:prstGeom prst="rect">
            <a:avLst/>
          </a:prstGeom>
          <a:solidFill>
            <a:srgbClr val="FFFF00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/>
          <p:nvPr/>
        </p:nvSpPr>
        <p:spPr>
          <a:xfrm rot="2598506">
            <a:off x="2699792" y="1881205"/>
            <a:ext cx="432048" cy="504056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CBBA3"/>
              </a:gs>
              <a:gs pos="45000">
                <a:srgbClr val="FFCAB0"/>
              </a:gs>
              <a:gs pos="100000">
                <a:srgbClr val="FFE1D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3062468" y="1241447"/>
            <a:ext cx="19770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(características)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 rot="2598506">
            <a:off x="3359926" y="2730663"/>
            <a:ext cx="432048" cy="504056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2B8D2"/>
              </a:gs>
              <a:gs pos="45000">
                <a:srgbClr val="BFC7E5"/>
              </a:gs>
              <a:gs pos="100000">
                <a:srgbClr val="DCE0F0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3720938" y="2062329"/>
            <a:ext cx="19770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 (acciones)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5436096" y="4794706"/>
            <a:ext cx="3528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aux: variable local al método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Repaso. Instanciación (creación de objetos) </a:t>
            </a:r>
            <a:endParaRPr sz="2800"/>
          </a:p>
        </p:txBody>
      </p:sp>
      <p:sp>
        <p:nvSpPr>
          <p:cNvPr id="255" name="Google Shape;255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792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Declarar variable para mantener la referencia: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         </a:t>
            </a:r>
            <a:r>
              <a:rPr lang="es-ES" sz="1400"/>
              <a:t>NombreDeClase miVariable;                     </a:t>
            </a:r>
            <a:endParaRPr sz="1400"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Enviar a la clase el mensaje de creación: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         </a:t>
            </a:r>
            <a:r>
              <a:rPr lang="es-ES" sz="1400"/>
              <a:t>miVariable= new NombreDeClase();      </a:t>
            </a:r>
            <a:endParaRPr sz="1400" b="1"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 i="1"/>
              <a:t>Se puede unir los dos pasos anteriores: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       NombreDeClase miVariable= new NombreDeClase();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182880" lvl="0" indent="-182880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Secuencia de pasos en la creación:</a:t>
            </a:r>
            <a:endParaRPr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i="1"/>
              <a:t>Reserva de Memoria. </a:t>
            </a:r>
            <a:r>
              <a:rPr lang="es-ES" sz="1400"/>
              <a:t>Las variables de instancia se inicializan a valores por defecto o explícito (si hubiese).</a:t>
            </a:r>
            <a:endParaRPr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i="1"/>
              <a:t>Ejecución del Constructor </a:t>
            </a:r>
            <a:r>
              <a:rPr lang="es-ES" sz="1400"/>
              <a:t>(código para inicializar variables de instancia con los valores que enviamos en el mensaje de creación).</a:t>
            </a:r>
            <a:endParaRPr/>
          </a:p>
          <a:p>
            <a:pPr marL="457200" lvl="1" indent="-182880" algn="l" rtl="0"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1400" i="1"/>
              <a:t>Asignación de la referencia a la variable. 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190"/>
              <a:buNone/>
            </a:pPr>
            <a:endParaRPr sz="1400"/>
          </a:p>
          <a:p>
            <a:pPr marL="182880" lvl="0" indent="-96519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  <p:sp>
        <p:nvSpPr>
          <p:cNvPr id="256" name="Google Shape;256;p1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57" name="Google Shape;257;p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6048136" y="1711867"/>
            <a:ext cx="22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libro;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6035472" y="2067694"/>
            <a:ext cx="26409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= new Libro();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5940152" y="1203598"/>
            <a:ext cx="2448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5644420" y="2562495"/>
            <a:ext cx="331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Libro libro = new Libro();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Repaso. Envío de mensaje al objeto</a:t>
            </a:r>
            <a:endParaRPr sz="28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4"/>
              <a:buChar char="•"/>
            </a:pPr>
            <a:r>
              <a:rPr lang="es-ES" sz="2040"/>
              <a:t>Sintaxis</a:t>
            </a:r>
            <a:endParaRPr sz="2040"/>
          </a:p>
          <a:p>
            <a:pPr marL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None/>
            </a:pPr>
            <a:r>
              <a:rPr lang="es-ES" sz="2040"/>
              <a:t>	objeto.nombreMétodo(parámetros actuales);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None/>
            </a:pPr>
            <a:endParaRPr sz="2040"/>
          </a:p>
          <a:p>
            <a:pPr marL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None/>
            </a:pPr>
            <a:r>
              <a:rPr lang="es-ES" sz="2040"/>
              <a:t>   </a:t>
            </a:r>
            <a:r>
              <a:rPr lang="es-ES" sz="1530">
                <a:solidFill>
                  <a:schemeClr val="dk2"/>
                </a:solidFill>
              </a:rPr>
              <a:t>Ejemplo </a:t>
            </a:r>
            <a:r>
              <a:rPr lang="es-ES" sz="1530" i="1">
                <a:solidFill>
                  <a:schemeClr val="dk2"/>
                </a:solidFill>
              </a:rPr>
              <a:t>main</a:t>
            </a:r>
            <a:endParaRPr sz="2040"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Libro libro = new Libro();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libro.setTitulo("Java: A Beginner's Guide");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libro.setEditorial("Mcgraw-Hill");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libro.setAñoEdicion(2014);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libro.setPrimerAutor("Herbert Schildt");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libro.setISBN("978-0071809252");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/>
              <a:t>        libro.setPrecio(21.72);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s-ES" sz="1700">
                <a:solidFill>
                  <a:schemeClr val="dk2"/>
                </a:solidFill>
              </a:rPr>
              <a:t>        System.out.println(libro.toString());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None/>
            </a:pPr>
            <a:endParaRPr sz="2040"/>
          </a:p>
        </p:txBody>
      </p:sp>
      <p:sp>
        <p:nvSpPr>
          <p:cNvPr id="269" name="Google Shape;269;p1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8450" y="4161441"/>
            <a:ext cx="4511018" cy="95868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/>
          <p:nvPr/>
        </p:nvSpPr>
        <p:spPr>
          <a:xfrm>
            <a:off x="6089970" y="3507854"/>
            <a:ext cx="3024336" cy="504056"/>
          </a:xfrm>
          <a:prstGeom prst="rect">
            <a:avLst/>
          </a:prstGeom>
          <a:solidFill>
            <a:srgbClr val="F2F2F2"/>
          </a:solidFill>
          <a:ln w="264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Demo01Libro.java</a:t>
            </a: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Enunciado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Generar una clase para representar libros. Un libro se caracteriza por:  título, nombre del primer autor, nombre de la editorial, año de edición, ISBN, precio </a:t>
            </a:r>
            <a:endParaRPr/>
          </a:p>
          <a:p>
            <a:pPr marL="182880" lvl="0" indent="-85724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El libro debe saber: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solidFill>
                  <a:schemeClr val="dk2"/>
                </a:solidFill>
              </a:rPr>
              <a:t>Devolver el valor de cada atributo.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solidFill>
                  <a:srgbClr val="B16314"/>
                </a:solidFill>
              </a:rPr>
              <a:t>Modificar el valor de cada atributo. 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>
                <a:solidFill>
                  <a:srgbClr val="4A6617"/>
                </a:solidFill>
              </a:rPr>
              <a:t>Devolver su representación en formato String. </a:t>
            </a:r>
            <a:endParaRPr/>
          </a:p>
          <a:p>
            <a:pPr marL="274320" lvl="1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Repr. </a:t>
            </a:r>
            <a:r>
              <a:rPr lang="es-ES" sz="1600" i="1"/>
              <a:t>“Java: A Beginner's Guide por Herbert Schildt – </a:t>
            </a:r>
            <a:endParaRPr/>
          </a:p>
          <a:p>
            <a:pPr marL="274320" lvl="1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 i="1"/>
              <a:t>2014 -  ISBN: 978-0071809252”</a:t>
            </a:r>
            <a:endParaRPr sz="1600" i="1"/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107" name="Google Shape;107;p2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Libro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titulo, primerAutor, editorial, añoEdicion, ISBN, precio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String getTitulo()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double getPrecio()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B16314"/>
                  </a:solidFill>
                  <a:latin typeface="Arial"/>
                  <a:ea typeface="Arial"/>
                  <a:cs typeface="Arial"/>
                  <a:sym typeface="Arial"/>
                </a:rPr>
                <a:t>void setTitulo(String unTitulo)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B16314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B16314"/>
                  </a:solidFill>
                  <a:latin typeface="Arial"/>
                  <a:ea typeface="Arial"/>
                  <a:cs typeface="Arial"/>
                  <a:sym typeface="Arial"/>
                </a:rPr>
                <a:t>void setPrecio(double unPrecio)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50" b="0" i="0" u="none" strike="noStrike" cap="none">
                  <a:solidFill>
                    <a:srgbClr val="4A6617"/>
                  </a:solidFill>
                  <a:latin typeface="Arial"/>
                  <a:ea typeface="Arial"/>
                  <a:cs typeface="Arial"/>
                  <a:sym typeface="Arial"/>
                </a:rPr>
                <a:t>String toString()</a:t>
              </a:r>
              <a:endParaRPr sz="1050" b="0" i="0" u="none" strike="noStrike" cap="none">
                <a:solidFill>
                  <a:srgbClr val="4A661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Definición de clases.</a:t>
            </a:r>
            <a:endParaRPr sz="280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/>
              <a:t>Sintaxis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043608" y="1902646"/>
            <a:ext cx="6912768" cy="147732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NombreDeClase {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/* Declaración del </a:t>
            </a:r>
            <a:r>
              <a:rPr lang="es-ES" sz="1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objeto*/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/* Declaración de </a:t>
            </a:r>
            <a:r>
              <a:rPr lang="es-ES" sz="1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constructor(es)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/* Declaración de </a:t>
            </a:r>
            <a:r>
              <a:rPr lang="es-ES" sz="1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implementan </a:t>
            </a:r>
            <a:r>
              <a:rPr lang="es-E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acciones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del estado.</a:t>
            </a:r>
            <a:endParaRPr sz="2800"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79296" cy="37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Estado interno: </a:t>
            </a:r>
            <a:endParaRPr/>
          </a:p>
          <a:p>
            <a:pPr marL="457200" lvl="1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 i="1"/>
              <a:t>Datos de tipos primitivos</a:t>
            </a:r>
            <a:endParaRPr/>
          </a:p>
          <a:p>
            <a:pPr marL="457200" lvl="1" indent="-182880" algn="l" rtl="0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 i="1"/>
              <a:t>Referencias a otros objetos</a:t>
            </a:r>
            <a:r>
              <a:rPr lang="es-ES" sz="1800"/>
              <a:t>.</a:t>
            </a:r>
            <a:endParaRPr/>
          </a:p>
          <a:p>
            <a:pPr marL="457200" lvl="1" indent="-85725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Anteponer a la declaración la palabra </a:t>
            </a:r>
            <a:r>
              <a:rPr lang="es-ES" sz="2000" b="1" i="1"/>
              <a:t>private </a:t>
            </a:r>
            <a:r>
              <a:rPr lang="es-ES" sz="2000" i="1"/>
              <a:t>para lograr encapsulamiento (ocultamiento de la información).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18288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En la declaración del dato se puede dar un valor inicial (inicialización explícita). 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</p:txBody>
      </p:sp>
      <p:sp>
        <p:nvSpPr>
          <p:cNvPr id="127" name="Google Shape;127;p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4067944" y="1570683"/>
            <a:ext cx="48245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TipoPrimitivo nombreDato;             double precio;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7370197" y="1131590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4067944" y="1923678"/>
            <a:ext cx="50760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NombreDeClase  nombreDato;      String titulo;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930830" y="4272394"/>
            <a:ext cx="39604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double precio  = 10.5;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933104" y="4609460"/>
            <a:ext cx="597160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String titulo = "Java: A Beginner's Guide";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411760" y="3219822"/>
            <a:ext cx="22605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s-E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precio;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7058899" y="2571750"/>
            <a:ext cx="21001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 v.i.s. </a:t>
            </a:r>
            <a:r>
              <a:rPr lang="es-ES" sz="14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privadas</a:t>
            </a:r>
            <a:r>
              <a:rPr lang="es-ES" sz="14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pueden ser accedidas sólo dentro de la clase  que las declara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del estado. Ejemplo. </a:t>
            </a:r>
            <a:endParaRPr sz="2800"/>
          </a:p>
        </p:txBody>
      </p:sp>
      <p:sp>
        <p:nvSpPr>
          <p:cNvPr id="142" name="Google Shape;142;p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403648" y="1707654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/* Declaración del estado */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titulo;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primerAutor;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editorial;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añoEdicion;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ISBN;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precio;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5580112" y="3523535"/>
            <a:ext cx="33038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2558C"/>
                </a:solidFill>
                <a:latin typeface="Arial"/>
                <a:ea typeface="Arial"/>
                <a:cs typeface="Arial"/>
                <a:sym typeface="Arial"/>
              </a:rPr>
              <a:t>¿Qué debo hacer si quiero que mis libros tengan por defecto año de edición 2015 y precio 100? </a:t>
            </a:r>
            <a:endParaRPr sz="20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5476968" y="1707654"/>
            <a:ext cx="351013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2558C"/>
                </a:solidFill>
                <a:latin typeface="Arial"/>
                <a:ea typeface="Arial"/>
                <a:cs typeface="Arial"/>
                <a:sym typeface="Arial"/>
              </a:rPr>
              <a:t>Los datos correspondientes al estado toman un valor por defecto cuando no se inicializan explícitamente.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2558C"/>
                </a:solidFill>
                <a:latin typeface="Arial"/>
                <a:ea typeface="Arial"/>
                <a:cs typeface="Arial"/>
                <a:sym typeface="Arial"/>
              </a:rPr>
              <a:t>(numéricos =&gt; 0; boolean =&gt; false;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42558C"/>
                </a:solidFill>
                <a:latin typeface="Arial"/>
                <a:ea typeface="Arial"/>
                <a:cs typeface="Arial"/>
                <a:sym typeface="Arial"/>
              </a:rPr>
              <a:t>char =&gt; ''; objetos =&gt; null)</a:t>
            </a:r>
            <a:endParaRPr sz="1400">
              <a:solidFill>
                <a:srgbClr val="4255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del comportamiento.</a:t>
            </a:r>
            <a:endParaRPr sz="2800"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108520" y="1203598"/>
            <a:ext cx="9144000" cy="381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Sintaxis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274320" lvl="1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274320" lvl="1" indent="0" algn="l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public: </a:t>
            </a:r>
            <a:r>
              <a:rPr lang="es-ES" sz="1600"/>
              <a:t>indica que el método forma parte de la interfaz.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 i="1"/>
              <a:t>TipoRetorno</a:t>
            </a:r>
            <a:r>
              <a:rPr lang="es-ES" sz="1600" b="1"/>
              <a:t>: </a:t>
            </a:r>
            <a:r>
              <a:rPr lang="es-ES" sz="1600"/>
              <a:t>tipo de dato primitivo / nombre de clase / void (no retorna dato). 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nombreMetodo: </a:t>
            </a:r>
            <a:r>
              <a:rPr lang="es-ES" sz="1600"/>
              <a:t>verbo seguido de palabras. Convención de nombres.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Lista de parámetros: </a:t>
            </a:r>
            <a:r>
              <a:rPr lang="es-ES" sz="1600"/>
              <a:t>datos de tipos primitivos u objetos. </a:t>
            </a:r>
            <a:endParaRPr/>
          </a:p>
          <a:p>
            <a:pPr marL="731520" lvl="2" indent="-182879" algn="l" rtl="0">
              <a:spcBef>
                <a:spcPts val="280"/>
              </a:spcBef>
              <a:spcAft>
                <a:spcPts val="0"/>
              </a:spcAft>
              <a:buSzPts val="1260"/>
              <a:buChar char="•"/>
            </a:pPr>
            <a:r>
              <a:rPr lang="es-ES" sz="1400"/>
              <a:t>TipoPrimitivo nombreParam     //   NombreClase nombreParam</a:t>
            </a:r>
            <a:endParaRPr sz="1400"/>
          </a:p>
          <a:p>
            <a:pPr marL="731520" lvl="2" indent="-182879" algn="l" rtl="0">
              <a:spcBef>
                <a:spcPts val="280"/>
              </a:spcBef>
              <a:spcAft>
                <a:spcPts val="0"/>
              </a:spcAft>
              <a:buSzPts val="1260"/>
              <a:buChar char="•"/>
            </a:pPr>
            <a:r>
              <a:rPr lang="es-ES" sz="1400"/>
              <a:t>Separación por coma. </a:t>
            </a:r>
            <a:endParaRPr/>
          </a:p>
          <a:p>
            <a:pPr marL="731520" lvl="2" indent="-182879" algn="l" rtl="0">
              <a:spcBef>
                <a:spcPts val="280"/>
              </a:spcBef>
              <a:spcAft>
                <a:spcPts val="0"/>
              </a:spcAft>
              <a:buSzPts val="1260"/>
              <a:buChar char="•"/>
            </a:pPr>
            <a:r>
              <a:rPr lang="es-ES" sz="1400"/>
              <a:t>Pasaje por valor únicamente. 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Declaración de variables locales</a:t>
            </a:r>
            <a:r>
              <a:rPr lang="es-ES" sz="1600"/>
              <a:t>. Ámbito. Tiempo de vida. (Declaración idem que en Main)</a:t>
            </a:r>
            <a:endParaRPr/>
          </a:p>
          <a:p>
            <a:pPr marL="457200" lvl="1" indent="-182879" algn="l" rtl="0"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 b="1"/>
              <a:t>Cuerpo. </a:t>
            </a:r>
            <a:r>
              <a:rPr lang="es-ES" sz="1600"/>
              <a:t>Código puede utilizar estado y modificarlo (v.i.) – devolver resultado </a:t>
            </a:r>
            <a:r>
              <a:rPr lang="es-ES" sz="1600" b="1"/>
              <a:t>return</a:t>
            </a:r>
            <a:endParaRPr sz="1600"/>
          </a:p>
          <a:p>
            <a:pPr marL="274320" lvl="1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endParaRPr sz="1800"/>
          </a:p>
        </p:txBody>
      </p:sp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1763688" y="1347614"/>
            <a:ext cx="6408712" cy="107721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TipoRetorno nombreMetodo ( lista de parámetros formales ) {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/* Declaración de variables locales al método */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/* Cuerpo del método */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del comportamiento. Parámetros.  </a:t>
            </a:r>
            <a:endParaRPr sz="2800"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Gráficamente</a:t>
            </a:r>
            <a:endParaRPr sz="2000"/>
          </a:p>
        </p:txBody>
      </p:sp>
      <p:sp>
        <p:nvSpPr>
          <p:cNvPr id="163" name="Google Shape;163;p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300192" y="1996188"/>
            <a:ext cx="2448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Parámetros actuales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300192" y="3002506"/>
            <a:ext cx="2448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Parámetros formales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800" y="1707652"/>
            <a:ext cx="3576962" cy="295903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0" y="1903855"/>
            <a:ext cx="27017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Envío de mensaje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Código llamador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queda pendiente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77" y="3035680"/>
            <a:ext cx="2701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 del método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33292" y="4011910"/>
            <a:ext cx="41066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Retorno del resultado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control vuelve al llamador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331834" y="3980550"/>
            <a:ext cx="27046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de retorno (puede no existir - </a:t>
            </a:r>
            <a:r>
              <a:rPr lang="es-E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del comportamiento. Parámetros. </a:t>
            </a:r>
            <a:endParaRPr sz="2800"/>
          </a:p>
        </p:txBody>
      </p:sp>
      <p:sp>
        <p:nvSpPr>
          <p:cNvPr id="178" name="Google Shape;178;p8"/>
          <p:cNvSpPr txBox="1">
            <a:spLocks noGrp="1"/>
          </p:cNvSpPr>
          <p:nvPr>
            <p:ph type="body" idx="1"/>
          </p:nvPr>
        </p:nvSpPr>
        <p:spPr>
          <a:xfrm>
            <a:off x="179512" y="1059582"/>
            <a:ext cx="698477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Parámetros: únicamente pasaje por valor</a:t>
            </a:r>
            <a:endParaRPr/>
          </a:p>
          <a:p>
            <a:pPr marL="182880" lvl="0" indent="-74929" algn="l" rtl="0"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274320" lvl="1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 i="1"/>
              <a:t>a) Parámetro dato primitivo: </a:t>
            </a:r>
            <a:endParaRPr/>
          </a:p>
          <a:p>
            <a:pPr marL="731520" lvl="2" indent="-182879" algn="l" rtl="0">
              <a:spcBef>
                <a:spcPts val="320"/>
              </a:spcBef>
              <a:spcAft>
                <a:spcPts val="0"/>
              </a:spcAft>
              <a:buSzPts val="1440"/>
              <a:buChar char="•"/>
            </a:pPr>
            <a:r>
              <a:rPr lang="es-ES" sz="1600" b="1"/>
              <a:t>Parámetro</a:t>
            </a:r>
            <a:r>
              <a:rPr lang="es-ES" sz="1600"/>
              <a:t> </a:t>
            </a:r>
            <a:r>
              <a:rPr lang="es-ES" sz="1600" b="1"/>
              <a:t>formal </a:t>
            </a:r>
            <a:r>
              <a:rPr lang="es-ES" sz="1600"/>
              <a:t>recibe </a:t>
            </a:r>
            <a:r>
              <a:rPr lang="es-ES" sz="1600" b="1"/>
              <a:t>copia del valor </a:t>
            </a:r>
            <a:r>
              <a:rPr lang="es-ES" sz="1600"/>
              <a:t>del parámetro actual .</a:t>
            </a:r>
            <a:endParaRPr/>
          </a:p>
          <a:p>
            <a:pPr marL="731520" lvl="2" indent="-182879" algn="l" rtl="0">
              <a:spcBef>
                <a:spcPts val="320"/>
              </a:spcBef>
              <a:spcAft>
                <a:spcPts val="0"/>
              </a:spcAft>
              <a:buSzPts val="1440"/>
              <a:buChar char="•"/>
            </a:pPr>
            <a:r>
              <a:rPr lang="es-ES" sz="1600">
                <a:solidFill>
                  <a:schemeClr val="accent1"/>
                </a:solidFill>
              </a:rPr>
              <a:t>Si se modifica el parámetro formal, no altera el parámetro actual. </a:t>
            </a:r>
            <a:endParaRPr/>
          </a:p>
          <a:p>
            <a:pPr marL="731520" lvl="2" indent="-9143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 i="1"/>
          </a:p>
        </p:txBody>
      </p:sp>
      <p:sp>
        <p:nvSpPr>
          <p:cNvPr id="179" name="Google Shape;179;p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683568" y="3210305"/>
            <a:ext cx="3240360" cy="14157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4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Libro l1 = new Libro();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x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l1.hacerUno(x);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System.out.println(x);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4139952" y="2994861"/>
            <a:ext cx="3290739" cy="1569660"/>
          </a:xfrm>
          <a:prstGeom prst="rect">
            <a:avLst/>
          </a:prstGeom>
          <a:solidFill>
            <a:srgbClr val="BEC7E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Libro{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hacerUno(int y){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y++;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2555768" y="4282897"/>
            <a:ext cx="158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2483768" y="4590680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Imprime: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>
            <a:off x="7033289" y="3807059"/>
            <a:ext cx="1440160" cy="1200328"/>
          </a:xfrm>
          <a:prstGeom prst="ellipse">
            <a:avLst/>
          </a:prstGeom>
          <a:solidFill>
            <a:schemeClr val="lt1"/>
          </a:solidFill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7407761" y="4083918"/>
            <a:ext cx="6912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"Java"</a:t>
            </a:r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Declaración del comportamiento. Parámetros. </a:t>
            </a:r>
            <a:endParaRPr sz="2800"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1"/>
          </p:nvPr>
        </p:nvSpPr>
        <p:spPr>
          <a:xfrm>
            <a:off x="251520" y="1203598"/>
            <a:ext cx="9001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Parámetros: únicamente pasaje por valor</a:t>
            </a:r>
            <a:endParaRPr/>
          </a:p>
          <a:p>
            <a:pPr marL="548640" lvl="2" indent="0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 i="1"/>
          </a:p>
          <a:p>
            <a:pPr marL="274320" lvl="1" indent="0" algn="l" rtl="0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800" i="1"/>
              <a:t>b) Parámetro objeto:</a:t>
            </a:r>
            <a:endParaRPr/>
          </a:p>
          <a:p>
            <a:pPr marL="731520" lvl="2" indent="-182879" algn="l" rtl="0">
              <a:spcBef>
                <a:spcPts val="320"/>
              </a:spcBef>
              <a:spcAft>
                <a:spcPts val="0"/>
              </a:spcAft>
              <a:buSzPts val="1440"/>
              <a:buChar char="•"/>
            </a:pPr>
            <a:r>
              <a:rPr lang="es-ES" sz="1600" b="1"/>
              <a:t>Parámetro formal </a:t>
            </a:r>
            <a:r>
              <a:rPr lang="es-ES" sz="1600"/>
              <a:t>recibe </a:t>
            </a:r>
            <a:r>
              <a:rPr lang="es-ES" sz="1600" b="1"/>
              <a:t>copia de la referencia </a:t>
            </a:r>
            <a:r>
              <a:rPr lang="es-ES" sz="1600"/>
              <a:t>del parámetro actual. </a:t>
            </a:r>
            <a:endParaRPr/>
          </a:p>
          <a:p>
            <a:pPr marL="731520" lvl="2" indent="-182879" algn="l" rtl="0">
              <a:spcBef>
                <a:spcPts val="320"/>
              </a:spcBef>
              <a:spcAft>
                <a:spcPts val="0"/>
              </a:spcAft>
              <a:buSzPts val="1440"/>
              <a:buChar char="•"/>
            </a:pPr>
            <a:r>
              <a:rPr lang="es-ES" sz="1600">
                <a:solidFill>
                  <a:schemeClr val="dk2"/>
                </a:solidFill>
              </a:rPr>
              <a:t>Si se modifica el estado interno del objeto parám. formal, el cambio en el estado es visible en el parám. actual.</a:t>
            </a:r>
            <a:endParaRPr/>
          </a:p>
          <a:p>
            <a:pPr marL="548640" lvl="2" indent="0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 i="1">
              <a:solidFill>
                <a:schemeClr val="dk2"/>
              </a:solidFill>
            </a:endParaRPr>
          </a:p>
          <a:p>
            <a:pPr marL="548640" lvl="2" indent="0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</p:txBody>
      </p:sp>
      <p:sp>
        <p:nvSpPr>
          <p:cNvPr id="194" name="Google Shape;194;p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mtClean="0"/>
              <a:t>Taller de Programación - Módulo POO</a:t>
            </a:r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107504" y="3346995"/>
            <a:ext cx="2520280" cy="1384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2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Libro l1 = new Libro();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Libro l2 = new Libro();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l2.setTitulo("Java");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l1.hacerDos(l2);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System.out.println(l2.getTitulo());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843808" y="3223300"/>
            <a:ext cx="2448272" cy="1200329"/>
          </a:xfrm>
          <a:prstGeom prst="rect">
            <a:avLst/>
          </a:prstGeom>
          <a:solidFill>
            <a:srgbClr val="BEC7E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Libro{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void hacerDos(Libro l){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l.setTitulo("otro");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6588224" y="363154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6912793" y="3291161"/>
            <a:ext cx="22792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(parámetro formal)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9"/>
          <p:cNvCxnSpPr>
            <a:stCxn id="198" idx="2"/>
          </p:cNvCxnSpPr>
          <p:nvPr/>
        </p:nvCxnSpPr>
        <p:spPr>
          <a:xfrm>
            <a:off x="6802385" y="4000875"/>
            <a:ext cx="231000" cy="19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1" name="Google Shape;201;p9"/>
          <p:cNvCxnSpPr/>
          <p:nvPr/>
        </p:nvCxnSpPr>
        <p:spPr>
          <a:xfrm>
            <a:off x="7185689" y="3616737"/>
            <a:ext cx="230904" cy="1994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2" name="Google Shape;202;p9"/>
          <p:cNvSpPr/>
          <p:nvPr/>
        </p:nvSpPr>
        <p:spPr>
          <a:xfrm>
            <a:off x="7376175" y="4083918"/>
            <a:ext cx="754388" cy="299067"/>
          </a:xfrm>
          <a:prstGeom prst="rect">
            <a:avLst/>
          </a:prstGeom>
          <a:solidFill>
            <a:schemeClr val="accent1"/>
          </a:solidFill>
          <a:ln w="26425" cap="flat" cmpd="sng">
            <a:solidFill>
              <a:srgbClr val="465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"otro"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5367814" y="306651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9"/>
          <p:cNvCxnSpPr/>
          <p:nvPr/>
        </p:nvCxnSpPr>
        <p:spPr>
          <a:xfrm>
            <a:off x="5580112" y="3380390"/>
            <a:ext cx="115452" cy="1994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5" name="Google Shape;205;p9"/>
          <p:cNvSpPr/>
          <p:nvPr/>
        </p:nvSpPr>
        <p:spPr>
          <a:xfrm>
            <a:off x="5559768" y="3535582"/>
            <a:ext cx="720080" cy="600164"/>
          </a:xfrm>
          <a:prstGeom prst="ellipse">
            <a:avLst/>
          </a:prstGeom>
          <a:solidFill>
            <a:schemeClr val="lt1"/>
          </a:solidFill>
          <a:ln w="264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2430264" y="4442851"/>
            <a:ext cx="15841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2502272" y="4758992"/>
            <a:ext cx="1781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Imprime: "otro"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ridad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1322</Words>
  <Application>Microsoft Office PowerPoint</Application>
  <PresentationFormat>Presentación en pantalla (16:9)</PresentationFormat>
  <Paragraphs>274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TEMA: POO UTILIZANDO JAVA. PARTE I</vt:lpstr>
      <vt:lpstr>Enunciado</vt:lpstr>
      <vt:lpstr>Definición de clases.</vt:lpstr>
      <vt:lpstr>Declaración del estado.</vt:lpstr>
      <vt:lpstr>Declaración del estado. Ejemplo. </vt:lpstr>
      <vt:lpstr>Declaración del comportamiento.</vt:lpstr>
      <vt:lpstr>Declaración del comportamiento. Parámetros.  </vt:lpstr>
      <vt:lpstr>Declaración del comportamiento. Parámetros. </vt:lpstr>
      <vt:lpstr>Declaración del comportamiento. Parámetros. </vt:lpstr>
      <vt:lpstr>Declaración del comportamiento. Parámetros. </vt:lpstr>
      <vt:lpstr>Definición de clases. Ejemplo </vt:lpstr>
      <vt:lpstr>Repaso. Instanciación (creación de objetos) </vt:lpstr>
      <vt:lpstr>Repaso. Envío de mensaje al objeto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POO UTILIZANDO JAVA. PARTE I</dc:title>
  <dc:creator>Victoria Sanz</dc:creator>
  <cp:lastModifiedBy>Victoria</cp:lastModifiedBy>
  <cp:revision>2</cp:revision>
  <dcterms:created xsi:type="dcterms:W3CDTF">2015-05-21T14:00:56Z</dcterms:created>
  <dcterms:modified xsi:type="dcterms:W3CDTF">2021-09-06T13:44:12Z</dcterms:modified>
</cp:coreProperties>
</file>