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4k7IsmTGc+fp81ro7RWG2jC4W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90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4963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3" name="Google Shape;23;p17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36" name="Google Shape;36;p19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53" name="Google Shape;53;p21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0" name="Google Shape;70;p24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>
            <a:spLocks noGrp="1"/>
          </p:cNvSpPr>
          <p:nvPr>
            <p:ph type="pic" idx="2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thiske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2800" dirty="0"/>
              <a:t>TEMA: POO UTILIZANDO JAVA. PARTE II</a:t>
            </a:r>
            <a:endParaRPr sz="2800" dirty="0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Taller de Programación.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/>
              <a:t>Módulo: Programación Orientada a Objetos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" y="1035458"/>
            <a:ext cx="899160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395536" y="41151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Interacción entre objetos (Ejercicio 3)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277401" y="1327582"/>
            <a:ext cx="1944216" cy="17298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585801" y="2427734"/>
            <a:ext cx="1372319" cy="144016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2238787" y="1275575"/>
            <a:ext cx="26212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primerAutor ahora será instancia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clase Autor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2221617" y="1975385"/>
            <a:ext cx="31580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 ¿qué debe recibir?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5993974" y="1460256"/>
            <a:ext cx="504056" cy="18630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7282175" y="2074606"/>
            <a:ext cx="1592118" cy="18630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7395002" y="998591"/>
            <a:ext cx="16139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getPrimerAutor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debe devolver?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7547402" y="1612941"/>
            <a:ext cx="16139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setPrimerAutor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debe recibir?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7415947" y="3132276"/>
            <a:ext cx="786008" cy="18630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7282175" y="2688778"/>
            <a:ext cx="194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¿cómo obtengo el nombre del primerAutor?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5054015" y="4677285"/>
            <a:ext cx="38202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¿Cómo instancio un libro en el Prog. Ppal?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Interacción entre objetos (Ejercicio 3)</a:t>
            </a:r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34" name="Google Shape;234;p1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46323" y="1953054"/>
            <a:ext cx="4741701" cy="1650340"/>
            <a:chOff x="0" y="0"/>
            <a:chExt cx="4349830" cy="1650340"/>
          </a:xfrm>
        </p:grpSpPr>
        <p:sp>
          <p:nvSpPr>
            <p:cNvPr id="237" name="Google Shape;237;p11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11"/>
            <p:cNvGrpSpPr/>
            <p:nvPr/>
          </p:nvGrpSpPr>
          <p:grpSpPr>
            <a:xfrm>
              <a:off x="0" y="102997"/>
              <a:ext cx="2161284" cy="1547343"/>
              <a:chOff x="-282194" y="635"/>
              <a:chExt cx="3388347" cy="3209284"/>
            </a:xfrm>
          </p:grpSpPr>
          <p:sp>
            <p:nvSpPr>
              <p:cNvPr id="239" name="Google Shape;239;p11"/>
              <p:cNvSpPr/>
              <p:nvPr/>
            </p:nvSpPr>
            <p:spPr>
              <a:xfrm>
                <a:off x="-282193" y="635"/>
                <a:ext cx="3388346" cy="44842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-282193" y="377847"/>
                <a:ext cx="3388346" cy="904033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lang="es-ES" sz="900" b="1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lang="es-ES" sz="900" i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s-E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 ISBN, precio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-282194" y="1281878"/>
                <a:ext cx="3388347" cy="1928041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Autor getPrimerAutor()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setPrimerAutor(Autor unPrimerAutor)</a:t>
                </a:r>
                <a:endParaRPr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2" name="Google Shape;242;p11"/>
            <p:cNvCxnSpPr/>
            <p:nvPr/>
          </p:nvCxnSpPr>
          <p:spPr>
            <a:xfrm rot="10800000" flipH="1">
              <a:off x="2169949" y="562638"/>
              <a:ext cx="508958" cy="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43" name="Google Shape;243;p11"/>
            <p:cNvSpPr txBox="1"/>
            <p:nvPr/>
          </p:nvSpPr>
          <p:spPr>
            <a:xfrm>
              <a:off x="2156191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1"/>
            <p:cNvGrpSpPr/>
            <p:nvPr/>
          </p:nvGrpSpPr>
          <p:grpSpPr>
            <a:xfrm>
              <a:off x="2708335" y="95657"/>
              <a:ext cx="1641495" cy="1206931"/>
              <a:chOff x="3371334" y="-3"/>
              <a:chExt cx="2449667" cy="3096346"/>
            </a:xfrm>
          </p:grpSpPr>
          <p:sp>
            <p:nvSpPr>
              <p:cNvPr id="245" name="Google Shape;245;p11"/>
              <p:cNvSpPr/>
              <p:nvPr/>
            </p:nvSpPr>
            <p:spPr>
              <a:xfrm>
                <a:off x="3371334" y="-3"/>
                <a:ext cx="2448272" cy="573493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3372728" y="485412"/>
                <a:ext cx="2448273" cy="795832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3372728" y="1281242"/>
                <a:ext cx="2446634" cy="1815101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" name="Google Shape;248;p11"/>
            <p:cNvSpPr/>
            <p:nvPr/>
          </p:nvSpPr>
          <p:spPr>
            <a:xfrm>
              <a:off x="2110116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 b="1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1"/>
          <p:cNvSpPr/>
          <p:nvPr/>
        </p:nvSpPr>
        <p:spPr>
          <a:xfrm>
            <a:off x="0" y="15636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1707290" y="1543893"/>
            <a:ext cx="18565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4952764" y="2077566"/>
            <a:ext cx="2139516" cy="1525828"/>
          </a:xfrm>
          <a:prstGeom prst="ellipse">
            <a:avLst/>
          </a:prstGeom>
          <a:solidFill>
            <a:schemeClr val="lt1"/>
          </a:solidFill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lang="es-ES" sz="14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5236395" y="1543893"/>
            <a:ext cx="2359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1"/>
          <p:cNvCxnSpPr/>
          <p:nvPr/>
        </p:nvCxnSpPr>
        <p:spPr>
          <a:xfrm rot="10800000" flipH="1">
            <a:off x="6588224" y="2293406"/>
            <a:ext cx="876672" cy="321055"/>
          </a:xfrm>
          <a:prstGeom prst="straightConnector1">
            <a:avLst/>
          </a:prstGeom>
          <a:noFill/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4" name="Google Shape;254;p11"/>
          <p:cNvSpPr/>
          <p:nvPr/>
        </p:nvSpPr>
        <p:spPr>
          <a:xfrm>
            <a:off x="4932040" y="1923678"/>
            <a:ext cx="686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7524328" y="1635646"/>
            <a:ext cx="1512168" cy="1313920"/>
          </a:xfrm>
          <a:prstGeom prst="ellipse">
            <a:avLst/>
          </a:prstGeom>
          <a:solidFill>
            <a:srgbClr val="9FACD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7834547" y="1923678"/>
            <a:ext cx="8803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>
            <a:spLocks noGrp="1"/>
          </p:cNvSpPr>
          <p:nvPr>
            <p:ph type="body" idx="1"/>
          </p:nvPr>
        </p:nvSpPr>
        <p:spPr>
          <a:xfrm>
            <a:off x="66045" y="3742134"/>
            <a:ext cx="9036496" cy="170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solidFill>
                  <a:schemeClr val="dk2"/>
                </a:solidFill>
              </a:rPr>
              <a:t>En prog. ppal…dado el objeto miLibro … </a:t>
            </a:r>
            <a:r>
              <a:rPr lang="es-ES" sz="1600"/>
              <a:t>¿qué pasos sigo para imprimir el nombre de su autor?</a:t>
            </a:r>
            <a:endParaRPr/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Pido al objeto miLibro que me devuelva su autor   …   </a:t>
            </a:r>
            <a:r>
              <a:rPr lang="es-ES" sz="1600" b="1">
                <a:solidFill>
                  <a:schemeClr val="dk2"/>
                </a:solidFill>
              </a:rPr>
              <a:t>¿cómo?</a:t>
            </a:r>
            <a:endParaRPr sz="1600" b="1">
              <a:solidFill>
                <a:schemeClr val="dk2"/>
              </a:solidFill>
            </a:endParaRPr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Pido al autor que me devuelva su nombre y lo imprimo   …   </a:t>
            </a:r>
            <a:r>
              <a:rPr lang="es-ES" sz="1600" b="1">
                <a:solidFill>
                  <a:schemeClr val="dk2"/>
                </a:solidFill>
              </a:rPr>
              <a:t>¿cómo?</a:t>
            </a:r>
            <a:endParaRPr sz="1600" b="1">
              <a:solidFill>
                <a:schemeClr val="dk2"/>
              </a:solidFill>
            </a:endParaRPr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La referencia this.</a:t>
            </a:r>
            <a:r>
              <a:rPr lang="es-ES" sz="2800" i="1"/>
              <a:t> </a:t>
            </a:r>
            <a:r>
              <a:rPr lang="es-ES" sz="2800"/>
              <a:t>Uso.</a:t>
            </a:r>
            <a:endParaRPr sz="2800"/>
          </a:p>
        </p:txBody>
      </p:sp>
      <p:sp>
        <p:nvSpPr>
          <p:cNvPr id="263" name="Google Shape;263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Dentro de una clase … ¿Puedo disparar la ejecución de un método </a:t>
            </a:r>
            <a:r>
              <a:rPr lang="es-ES" sz="1600" b="1"/>
              <a:t>X</a:t>
            </a:r>
            <a:r>
              <a:rPr lang="es-ES" sz="1600"/>
              <a:t> desde otro método </a:t>
            </a:r>
            <a:r>
              <a:rPr lang="es-ES" sz="1600" b="1"/>
              <a:t>Y</a:t>
            </a:r>
            <a:r>
              <a:rPr lang="es-ES" sz="1600"/>
              <a:t>?</a:t>
            </a:r>
            <a:endParaRPr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¿Utilidad? Ejemplo: añadir métodos al libro para obtener su IVA y su precio final con IVA.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  <p:sp>
        <p:nvSpPr>
          <p:cNvPr id="264" name="Google Shape;264;p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35500" y="1851675"/>
            <a:ext cx="77481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double precio;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Libro(  String unTitulo,  String unaEditorial,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int unAñoEdicion,  String unPrimerAutor,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String unISBN, double unPrecio){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titulo = unTitulo;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editorial = unaEditorial;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añoEdicion= unAñoEdicion;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primerAutor = unPrimerAutor;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ISBN =  unISBN;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precio = unPrecio;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67" name="Google Shape;267;p12"/>
          <p:cNvSpPr/>
          <p:nvPr/>
        </p:nvSpPr>
        <p:spPr>
          <a:xfrm>
            <a:off x="5136717" y="2080914"/>
            <a:ext cx="3755763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getMontoIva(){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precio*0.21;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getPrecioFinalConIva(){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precio +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7140242" y="3601256"/>
            <a:ext cx="1222708" cy="138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5400726" y="4416185"/>
            <a:ext cx="31859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Tengo un método que calcula el IVA…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¿Cómo disparo su ejecución?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7092280" y="3566703"/>
            <a:ext cx="1728192" cy="18630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La referencia this.</a:t>
            </a:r>
            <a:r>
              <a:rPr lang="es-ES" sz="2800" i="1"/>
              <a:t> </a:t>
            </a:r>
            <a:r>
              <a:rPr lang="es-ES" sz="2800"/>
              <a:t>Uso.</a:t>
            </a:r>
            <a:endParaRPr sz="2800"/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Dentro de una clase … ¿Puedo disparar la ejecución de un método </a:t>
            </a:r>
            <a:r>
              <a:rPr lang="es-ES" sz="1600" b="1"/>
              <a:t>X</a:t>
            </a:r>
            <a:r>
              <a:rPr lang="es-ES" sz="1600"/>
              <a:t> desde otro método </a:t>
            </a:r>
            <a:r>
              <a:rPr lang="es-ES" sz="1600" b="1"/>
              <a:t>Y</a:t>
            </a:r>
            <a:r>
              <a:rPr lang="es-ES" sz="1600"/>
              <a:t>?</a:t>
            </a:r>
            <a:endParaRPr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¿Utilidad? Ejemplo: añadir métodos al libro para obtener su IVA y su precio final con IVA.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35496" y="1851670"/>
            <a:ext cx="7560840" cy="36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double precio;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Libro(  String unTitulo,  String unaEditorial,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unAñoEdicion,  String unPrimerAutor,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unISBN, double unPrecio){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titulo = unTitulo;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editorial = unaEditorial;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añoEdicion= unAñoEdicion;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primerAutor = unPrimerAutor;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ISBN =  unISBN;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precio = unPrecio;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36725" y="2080925"/>
            <a:ext cx="3867000" cy="22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getMontoIva(){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precio*0.21;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getPrecioFinalConIva(){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precio + </a:t>
            </a: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this.getMontoIva();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3815916" y="4288777"/>
            <a:ext cx="53280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Poniendo </a:t>
            </a:r>
            <a:r>
              <a:rPr lang="es-ES" sz="12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s-ES"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.nombreMétodo (parámetros)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objeto que está ejecutando </a:t>
            </a:r>
            <a:r>
              <a:rPr lang="es-ES" sz="1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2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s-ES" sz="12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 enviará un mensaje a sí mismo.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método a ejecutar se busca a partir de la clase de la cual es instancia el objeto.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7092280" y="3566703"/>
            <a:ext cx="1440160" cy="18630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La referencia this.</a:t>
            </a:r>
            <a:r>
              <a:rPr lang="es-ES" sz="2800" i="1"/>
              <a:t> </a:t>
            </a:r>
            <a:r>
              <a:rPr lang="es-ES" sz="2800"/>
              <a:t>Uso.</a:t>
            </a:r>
            <a:endParaRPr sz="2800"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Dentro de una clase … ¿Puedo disparar la ejecución de un método </a:t>
            </a:r>
            <a:r>
              <a:rPr lang="es-ES" sz="1600" b="1"/>
              <a:t>X</a:t>
            </a:r>
            <a:r>
              <a:rPr lang="es-ES" sz="1600"/>
              <a:t> desde otro método </a:t>
            </a:r>
            <a:r>
              <a:rPr lang="es-ES" sz="1600" b="1"/>
              <a:t>Y</a:t>
            </a:r>
            <a:r>
              <a:rPr lang="es-ES" sz="1600"/>
              <a:t>?</a:t>
            </a:r>
            <a:endParaRPr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¿Utilidad? Ejemplo: añadir métodos al libro para obtener su IVA y su precio final con IVA.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35496" y="1851670"/>
            <a:ext cx="7560840" cy="36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double precio;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Libro(  String unTitulo,  String unaEditorial,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unAñoEdicion,  String unPrimerAutor,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unISBN, double unPrecio){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titulo = unTitulo;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editorial = unaEditorial;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añoEdicion= unAñoEdicion;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primerAutor = unPrimerAutor;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ISBN =  unISBN;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precio = unPrecio;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5136717" y="2080914"/>
            <a:ext cx="3755763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getMontoIva(){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precio*0.21;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double getPrecioFinalConIva(){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precio + </a:t>
            </a: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getMontoIva();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4968044" y="4288777"/>
            <a:ext cx="39964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Obviando la palabra </a:t>
            </a:r>
            <a:r>
              <a:rPr lang="es-ES" sz="12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obtenemos el mismo efecto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>
            <a:off x="5940152" y="2956470"/>
            <a:ext cx="1008112" cy="18630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755576" y="3867894"/>
            <a:ext cx="1008112" cy="186308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La referencia this. Uso.</a:t>
            </a:r>
            <a:endParaRPr sz="2800"/>
          </a:p>
        </p:txBody>
      </p:sp>
      <p:sp>
        <p:nvSpPr>
          <p:cNvPr id="301" name="Google Shape;301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Otro uso: para referirse a las v.i.s del objeto dentro de un método/constructor, que posee parámetros con igual nombre que las v.i.s del objeto. </a:t>
            </a:r>
            <a:endParaRPr sz="1600" i="1">
              <a:solidFill>
                <a:schemeClr val="dk2"/>
              </a:solidFill>
            </a:endParaRPr>
          </a:p>
        </p:txBody>
      </p:sp>
      <p:sp>
        <p:nvSpPr>
          <p:cNvPr id="302" name="Google Shape;302;p1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5220072" y="2571750"/>
            <a:ext cx="381642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setTitulo(String </a:t>
            </a:r>
            <a:r>
              <a:rPr lang="es-E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11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this.titulo </a:t>
            </a: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35499" y="2056075"/>
            <a:ext cx="51531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</a:t>
            </a:r>
            <a:r>
              <a:rPr lang="es-ES" sz="105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double precio;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Libro(  String </a:t>
            </a:r>
            <a:r>
              <a:rPr lang="es-ES" sz="105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String editorial,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añoEdicion,  String primerAutor,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ISBN, double precio){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105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this.titulo</a:t>
            </a: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105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this.editorial = editorial;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this.añoEdicion= añoEdicion;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this.primerAutor = primerAutor;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this.ISBN =  ISBN;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this.precio = precio;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3966567" y="3848687"/>
            <a:ext cx="4500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referirse a la variable de instancia del objeto usar </a:t>
            </a:r>
            <a:r>
              <a:rPr lang="es-ES" sz="12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this.nombreVariableInstancia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4464496" y="4497169"/>
            <a:ext cx="4572000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6F95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información sobre </a:t>
            </a:r>
            <a:r>
              <a:rPr lang="es-E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s-E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en:</a:t>
            </a:r>
            <a:endParaRPr sz="12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https://docs.oracle.com/javase/tutorial/java/javaOO/thiskey.html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Instanciar e iniciar objeto</a:t>
            </a:r>
            <a:endParaRPr sz="280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Hasta ahora, nuestro main … </a:t>
            </a:r>
            <a:endParaRPr/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Demo01Libro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Libro libro = new Libro();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libro.setTitulo("Java: A Beginner's Guide");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libro.setEditorial("Mcgraw-Hill");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libro.setAñoEdicion(2014);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libro.setPrimerAutor("Herbert Schildt");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libro.setISBN("978-0071809252");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libro.setPrecio(21.72);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una clase para representar libros. Un Libro se caracteriza por: título, nombre del primer autor, editorial, año de edición, ISBN, precio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libro debe saber: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el valor de cada atributo.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valor de cada atributo.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su representación en formato String.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Repr. </a:t>
            </a:r>
            <a:r>
              <a:rPr lang="es-ES" sz="10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“Java: A Beginner's Guide por Herbert Schildt - 2014 -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ISBN: 978-0071809252”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109" name="Google Shape;109;p2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Libro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titulo, primerAutor, editorial, añoEdicion, ISBN, precio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String getTitulo()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double getPrecio()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rgbClr val="B16314"/>
                  </a:solidFill>
                  <a:latin typeface="Arial"/>
                  <a:ea typeface="Arial"/>
                  <a:cs typeface="Arial"/>
                  <a:sym typeface="Arial"/>
                </a:rPr>
                <a:t>void setTitulo(String unTitulo)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rgbClr val="B16314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rgbClr val="B16314"/>
                  </a:solidFill>
                  <a:latin typeface="Arial"/>
                  <a:ea typeface="Arial"/>
                  <a:cs typeface="Arial"/>
                  <a:sym typeface="Arial"/>
                </a:rPr>
                <a:t>void setPrecio(double unPrecio)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>
                  <a:solidFill>
                    <a:srgbClr val="4A6617"/>
                  </a:solidFill>
                  <a:latin typeface="Arial"/>
                  <a:ea typeface="Arial"/>
                  <a:cs typeface="Arial"/>
                  <a:sym typeface="Arial"/>
                </a:rPr>
                <a:t>String toString()</a:t>
              </a:r>
              <a:endParaRPr sz="1050">
                <a:solidFill>
                  <a:srgbClr val="4A66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 constructores.</a:t>
            </a:r>
            <a:endParaRPr sz="2800"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539552" y="1203598"/>
            <a:ext cx="842493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445"/>
              <a:buChar char="•"/>
            </a:pPr>
            <a:r>
              <a:rPr lang="es-ES" sz="1700"/>
              <a:t>Se ejecuta tras alocar el objeto e inicializar las v.i. (por defecto o explícitamente). </a:t>
            </a:r>
            <a:endParaRPr/>
          </a:p>
          <a:p>
            <a:pPr marL="182880" lvl="0" indent="-182880" algn="l" rtl="0">
              <a:spcBef>
                <a:spcPts val="340"/>
              </a:spcBef>
              <a:spcAft>
                <a:spcPts val="0"/>
              </a:spcAft>
              <a:buSzPts val="1445"/>
              <a:buChar char="•"/>
            </a:pPr>
            <a:r>
              <a:rPr lang="es-ES" sz="1700"/>
              <a:t>Objetivo: inicialización de v.i. </a:t>
            </a:r>
            <a:endParaRPr/>
          </a:p>
          <a:p>
            <a:pPr marL="182880" lvl="0" indent="-182880" algn="l" rtl="0">
              <a:spcBef>
                <a:spcPts val="340"/>
              </a:spcBef>
              <a:spcAft>
                <a:spcPts val="0"/>
              </a:spcAft>
              <a:buSzPts val="1445"/>
              <a:buChar char="•"/>
            </a:pPr>
            <a:r>
              <a:rPr lang="es-ES" sz="1700"/>
              <a:t>Sintaxis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          public NombreClase( lista de parámetros formales ) {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                    /* Código */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          }</a:t>
            </a:r>
            <a:endParaRPr/>
          </a:p>
          <a:p>
            <a:pPr marL="182880" lvl="0" indent="-182880" algn="l" rtl="0">
              <a:spcBef>
                <a:spcPts val="340"/>
              </a:spcBef>
              <a:spcAft>
                <a:spcPts val="0"/>
              </a:spcAft>
              <a:buSzPts val="1445"/>
              <a:buChar char="•"/>
            </a:pPr>
            <a:r>
              <a:rPr lang="es-ES" sz="1700"/>
              <a:t>Si la clase </a:t>
            </a:r>
            <a:r>
              <a:rPr lang="es-ES" sz="1700" u="sng"/>
              <a:t>no</a:t>
            </a:r>
            <a:r>
              <a:rPr lang="es-ES" sz="1700"/>
              <a:t> declara ningún constructor, Java incluye uno sin parámetros y sin código (</a:t>
            </a:r>
            <a:r>
              <a:rPr lang="es-ES" sz="1700" i="1"/>
              <a:t>constructor nulo</a:t>
            </a:r>
            <a:r>
              <a:rPr lang="es-ES" sz="1700"/>
              <a:t>). </a:t>
            </a:r>
            <a:endParaRPr/>
          </a:p>
          <a:p>
            <a:pPr marL="182880" lvl="0" indent="-182880" algn="l" rtl="0">
              <a:spcBef>
                <a:spcPts val="340"/>
              </a:spcBef>
              <a:spcAft>
                <a:spcPts val="0"/>
              </a:spcAft>
              <a:buSzPts val="1445"/>
              <a:buChar char="•"/>
            </a:pPr>
            <a:r>
              <a:rPr lang="es-ES" sz="1700"/>
              <a:t>Instanciación de objeto:   </a:t>
            </a:r>
            <a:endParaRPr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NombreClase objeto= new NombreClase(lista de parámetros actuales);</a:t>
            </a:r>
            <a:endParaRPr/>
          </a:p>
          <a:p>
            <a:pPr marL="182880" lvl="0" indent="-91122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 i="1"/>
          </a:p>
          <a:p>
            <a:pPr marL="182880" lvl="0" indent="-91122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 i="1"/>
          </a:p>
          <a:p>
            <a:pPr marL="182880" lvl="0" indent="-91122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SzPts val="1445"/>
              <a:buNone/>
            </a:pPr>
            <a:endParaRPr sz="1700"/>
          </a:p>
        </p:txBody>
      </p:sp>
      <p:sp>
        <p:nvSpPr>
          <p:cNvPr id="119" name="Google Shape;119;p3"/>
          <p:cNvSpPr/>
          <p:nvPr/>
        </p:nvSpPr>
        <p:spPr>
          <a:xfrm>
            <a:off x="467544" y="4536330"/>
            <a:ext cx="8424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 (Hasta ahora)  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miLibro = new Libro();  </a:t>
            </a: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//Invoca al </a:t>
            </a:r>
            <a:r>
              <a:rPr lang="es-ES" sz="18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 nulo</a:t>
            </a: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 constructores. Ejemplo. </a:t>
            </a:r>
            <a:endParaRPr sz="2800"/>
          </a:p>
        </p:txBody>
      </p:sp>
      <p:sp>
        <p:nvSpPr>
          <p:cNvPr id="127" name="Google Shape;127;p4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240875" y="1245225"/>
            <a:ext cx="3107100" cy="2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Producto prod;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3347864" y="1059582"/>
            <a:ext cx="5679504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Libro(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unTitulo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unaEditorial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unAñoEdicion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unPrimerAutor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unISBN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unPrecio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titulo =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unTitulo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editorial =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unaEditorial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añoEdicion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unAñoEdicion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unPrimerAutor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ISBN = 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unISBN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precio = </a:t>
            </a:r>
            <a:r>
              <a:rPr lang="es-E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unPrecio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600" dirty="0">
                <a:solidFill>
                  <a:schemeClr val="dk1"/>
                </a:solidFill>
              </a:rPr>
              <a:t>   </a:t>
            </a:r>
            <a:r>
              <a:rPr lang="es-ES" sz="1600" dirty="0" err="1">
                <a:solidFill>
                  <a:schemeClr val="dk1"/>
                </a:solidFill>
              </a:rPr>
              <a:t>public</a:t>
            </a:r>
            <a:r>
              <a:rPr lang="es-ES" sz="1600" dirty="0">
                <a:solidFill>
                  <a:schemeClr val="dk1"/>
                </a:solidFill>
              </a:rPr>
              <a:t> Libro() { }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</a:rPr>
              <a:t>   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 constructores. Ejemplo.</a:t>
            </a:r>
            <a:endParaRPr sz="2800"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Ejemplo instanciación (en main)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/>
              <a:t>  Libro libro1= new  Libro(  "Mcgraw-Hill", "Java: A Beginner's Guide"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/>
              <a:t>                                             2014,  "Herbert Schildt",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/>
              <a:t>                                             "978-0071809252", 21.72);</a:t>
            </a:r>
            <a:endParaRPr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¿Funciona ahora? Libro libro = new Libro(); 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chemeClr val="dk2"/>
              </a:solidFill>
            </a:endParaRPr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sp>
        <p:nvSpPr>
          <p:cNvPr id="138" name="Google Shape;138;p5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 el programador generó un constructor,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s-ES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incluye</a:t>
            </a: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el constructor nulo.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579296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 constructores. Sobrecarga. Ejemplo.</a:t>
            </a:r>
            <a:endParaRPr sz="2800"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86732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Puede haber varios constructores para la clase (sobrecarga). </a:t>
            </a:r>
            <a:endParaRPr sz="1600"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Java identifica cuál está siendo invocado por el número y tipo de sus parámetros.</a:t>
            </a:r>
            <a:endParaRPr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i="1"/>
              <a:t>Por defecto quiero que el libro  tenga año de edición 2015 y precio 100 =&gt; Otro constructor </a:t>
            </a:r>
            <a:endParaRPr sz="1600" i="1"/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  <p:sp>
        <p:nvSpPr>
          <p:cNvPr id="148" name="Google Shape;148;p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7740352" y="4804668"/>
            <a:ext cx="1152128" cy="307777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Libro.java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268303" y="4373781"/>
            <a:ext cx="267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constructores distintos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35499" y="2118200"/>
            <a:ext cx="50451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Libro(  String unTitulo,  String unaEditorial,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 unAñoEdicion,  String unPrimerAutor, String unISBN, double unPrecio){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añoEdicion= unAñoEdicion;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precio = unPrecio;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040560" y="2196244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public Libro(  String unTitulo,  String unaEditorial, String unPrimerAutor, String unISBN){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añoEdicion= 2015;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precio = 100;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200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A6617"/>
                </a:solidFill>
                <a:latin typeface="Arial"/>
                <a:ea typeface="Arial"/>
                <a:cs typeface="Arial"/>
                <a:sym typeface="Arial"/>
              </a:rPr>
              <a:t>    public Libro(){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A6617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A6617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507288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 constructores. Sobrecarga. Ejemplo. </a:t>
            </a:r>
            <a:endParaRPr sz="2800"/>
          </a:p>
        </p:txBody>
      </p:sp>
      <p:cxnSp>
        <p:nvCxnSpPr>
          <p:cNvPr id="159" name="Google Shape;159;p7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noFill/>
          <a:ln w="26425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0" name="Google Shape;160;p7"/>
          <p:cNvSpPr/>
          <p:nvPr/>
        </p:nvSpPr>
        <p:spPr>
          <a:xfrm>
            <a:off x="2414663" y="4251507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4A6617"/>
                </a:solidFill>
                <a:latin typeface="Arial"/>
                <a:ea typeface="Arial"/>
                <a:cs typeface="Arial"/>
                <a:sym typeface="Arial"/>
              </a:rPr>
              <a:t>¿Funciona?</a:t>
            </a:r>
            <a:endParaRPr sz="1800">
              <a:solidFill>
                <a:srgbClr val="4A6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5436101" y="4823850"/>
            <a:ext cx="3366900" cy="307800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Demo01ConstructoresLibro.java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Demo01ConstructoresLibro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Libro libro1= new  Libro( "Java: A Beginner's Guide",  "Mcgraw-Hill", 2014, 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"Herbert Schildt", "978-0071809252", 21.72);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Libro libro2= new Libro("Learning Java by Building Android Games",  </a:t>
            </a:r>
            <a:endParaRPr sz="1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"CreateSpace Independent Publishing", </a:t>
            </a:r>
            <a:endParaRPr sz="1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"John Horton", "978-1512108347");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System.out.println(libro1.toString());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System.out.println(libro2.toString());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System.out.println("Precio del libro2: " +libro2.getPrecio());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System.out.println("Año edición del libro2: " +libro2.getAñoEdicion());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A6617"/>
                </a:solidFill>
                <a:latin typeface="Arial"/>
                <a:ea typeface="Arial"/>
                <a:cs typeface="Arial"/>
                <a:sym typeface="Arial"/>
              </a:rPr>
              <a:t>        Libro libro3= new Libro();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Interacción entre objetos (Ejercicio 3)</a:t>
            </a:r>
            <a:endParaRPr sz="2800"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072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Normalmente un Prog. OO tiene objetos de distintas clases.</a:t>
            </a:r>
            <a:endParaRPr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Los objetos cooperan (enviándose mensajes) para llevar a cabo una tarea común …</a:t>
            </a:r>
            <a:endParaRPr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chemeClr val="dk2"/>
                </a:solidFill>
              </a:rPr>
              <a:t>Antes: </a:t>
            </a:r>
            <a:r>
              <a:rPr lang="es-ES" sz="1800"/>
              <a:t>nuestros libros consideraban el nombre del primer autor (String).  </a:t>
            </a:r>
            <a:endParaRPr sz="1800"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chemeClr val="dk2"/>
                </a:solidFill>
              </a:rPr>
              <a:t>Ahora: </a:t>
            </a:r>
            <a:r>
              <a:rPr lang="es-ES" sz="1800"/>
              <a:t>quiero que el libro conozca del primer autor nombre, biografía, etc</a:t>
            </a:r>
            <a:endParaRPr sz="1400"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chemeClr val="dk2"/>
                </a:solidFill>
              </a:rPr>
              <a:t>¿Qué estrategia seguir?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 rot="-543274">
            <a:off x="182982" y="3593269"/>
            <a:ext cx="49808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¿Incluir al libro todos los datos del primer autor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… y comportamiento?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059832" y="4272053"/>
            <a:ext cx="4724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¿Hacer que el libro conozca a un obj. autor?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 rot="-873110">
            <a:off x="1231882" y="3561438"/>
            <a:ext cx="2552468" cy="863745"/>
          </a:xfrm>
          <a:prstGeom prst="mathMultiply">
            <a:avLst>
              <a:gd name="adj1" fmla="val 6954"/>
            </a:avLst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 descr="C:\Users\Victoria\AppData\Local\Microsoft\Windows\INetCache\IE\GGQAUGSB\897px-Botón_Me_gusta.svg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9666" y="3939902"/>
            <a:ext cx="802139" cy="68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Interacción entre objetos (Ejercicio 3)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19864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chemeClr val="dk2"/>
                </a:solidFill>
              </a:rPr>
              <a:t>Un libro conoce a su autor (obj).</a:t>
            </a:r>
            <a:endParaRPr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Modificaciones en el código (carpeta tema4)</a:t>
            </a:r>
            <a:endParaRPr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Generar la clase Autor</a:t>
            </a:r>
            <a:endParaRPr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Modificar la clase Libro</a:t>
            </a:r>
            <a:endParaRPr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Modificar el Programa Principal</a:t>
            </a:r>
            <a:endParaRPr sz="1800"/>
          </a:p>
        </p:txBody>
      </p:sp>
      <p:sp>
        <p:nvSpPr>
          <p:cNvPr id="185" name="Google Shape;185;p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9"/>
          <p:cNvGrpSpPr/>
          <p:nvPr/>
        </p:nvGrpSpPr>
        <p:grpSpPr>
          <a:xfrm>
            <a:off x="46323" y="1953054"/>
            <a:ext cx="4741701" cy="1650340"/>
            <a:chOff x="0" y="0"/>
            <a:chExt cx="4349830" cy="1650340"/>
          </a:xfrm>
        </p:grpSpPr>
        <p:sp>
          <p:nvSpPr>
            <p:cNvPr id="189" name="Google Shape;189;p9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9"/>
            <p:cNvGrpSpPr/>
            <p:nvPr/>
          </p:nvGrpSpPr>
          <p:grpSpPr>
            <a:xfrm>
              <a:off x="0" y="102997"/>
              <a:ext cx="2161284" cy="1547343"/>
              <a:chOff x="-282194" y="635"/>
              <a:chExt cx="3388347" cy="3209284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-282193" y="635"/>
                <a:ext cx="3388346" cy="44842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282193" y="377847"/>
                <a:ext cx="3388346" cy="904033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lang="es-ES" sz="900" b="1" i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lang="es-ES" sz="900" i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s-E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 ISBN, precio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282194" y="1281878"/>
                <a:ext cx="3388347" cy="1928041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Autor getPrimerAutor()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setPrimerAutor(Autor unPrimerAutor)</a:t>
                </a:r>
                <a:endParaRPr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" name="Google Shape;194;p9"/>
            <p:cNvCxnSpPr/>
            <p:nvPr/>
          </p:nvCxnSpPr>
          <p:spPr>
            <a:xfrm rot="10800000" flipH="1">
              <a:off x="2169949" y="562638"/>
              <a:ext cx="508958" cy="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95" name="Google Shape;195;p9"/>
            <p:cNvSpPr txBox="1"/>
            <p:nvPr/>
          </p:nvSpPr>
          <p:spPr>
            <a:xfrm>
              <a:off x="2156191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2708335" y="95657"/>
              <a:ext cx="1641495" cy="1206931"/>
              <a:chOff x="3371334" y="-3"/>
              <a:chExt cx="2449667" cy="3096346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3371334" y="-3"/>
                <a:ext cx="2448272" cy="573493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3372728" y="485412"/>
                <a:ext cx="2448273" cy="795832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3372728" y="1281242"/>
                <a:ext cx="2446634" cy="1815101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" name="Google Shape;200;p9"/>
            <p:cNvSpPr/>
            <p:nvPr/>
          </p:nvSpPr>
          <p:spPr>
            <a:xfrm>
              <a:off x="2110116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 b="1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9"/>
          <p:cNvSpPr/>
          <p:nvPr/>
        </p:nvSpPr>
        <p:spPr>
          <a:xfrm>
            <a:off x="0" y="15636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707290" y="1543893"/>
            <a:ext cx="18565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4952764" y="2077566"/>
            <a:ext cx="2139516" cy="1525828"/>
          </a:xfrm>
          <a:prstGeom prst="ellipse">
            <a:avLst/>
          </a:prstGeom>
          <a:solidFill>
            <a:schemeClr val="lt1"/>
          </a:solidFill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lang="es-ES" sz="14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5236395" y="1543893"/>
            <a:ext cx="2359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9"/>
          <p:cNvCxnSpPr/>
          <p:nvPr/>
        </p:nvCxnSpPr>
        <p:spPr>
          <a:xfrm rot="10800000" flipH="1">
            <a:off x="6588224" y="2293406"/>
            <a:ext cx="876672" cy="321055"/>
          </a:xfrm>
          <a:prstGeom prst="straightConnector1">
            <a:avLst/>
          </a:prstGeom>
          <a:noFill/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6" name="Google Shape;206;p9"/>
          <p:cNvSpPr/>
          <p:nvPr/>
        </p:nvSpPr>
        <p:spPr>
          <a:xfrm>
            <a:off x="4932040" y="1923678"/>
            <a:ext cx="686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524328" y="1635646"/>
            <a:ext cx="1512168" cy="1313920"/>
          </a:xfrm>
          <a:prstGeom prst="ellipse">
            <a:avLst/>
          </a:prstGeom>
          <a:solidFill>
            <a:srgbClr val="9FACD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7834547" y="1923678"/>
            <a:ext cx="8803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Microsoft Office PowerPoint</Application>
  <PresentationFormat>Presentación en pantalla (16:9)</PresentationFormat>
  <Paragraphs>407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Claridad</vt:lpstr>
      <vt:lpstr>TEMA: POO UTILIZANDO JAVA. PARTE II</vt:lpstr>
      <vt:lpstr>Instanciar e iniciar objeto</vt:lpstr>
      <vt:lpstr>Declaración de constructores.</vt:lpstr>
      <vt:lpstr>Declaración de constructores. Ejemplo. </vt:lpstr>
      <vt:lpstr>Declaración de constructores. Ejemplo.</vt:lpstr>
      <vt:lpstr>Declaración de constructores. Sobrecarga. Ejemplo.</vt:lpstr>
      <vt:lpstr>Declaración de constructores. Sobrecarga. Ejemplo. </vt:lpstr>
      <vt:lpstr>Interacción entre objetos (Ejercicio 3)</vt:lpstr>
      <vt:lpstr>Interacción entre objetos (Ejercicio 3)</vt:lpstr>
      <vt:lpstr>Presentación de PowerPoint</vt:lpstr>
      <vt:lpstr>Interacción entre objetos (Ejercicio 3)</vt:lpstr>
      <vt:lpstr>La referencia this. Uso.</vt:lpstr>
      <vt:lpstr>La referencia this. Uso.</vt:lpstr>
      <vt:lpstr>La referencia this. Uso.</vt:lpstr>
      <vt:lpstr>La referencia this. Uso.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POO UTILIZANDO JAVA. PARTE II</dc:title>
  <dc:creator>Victoria Sanz</dc:creator>
  <cp:lastModifiedBy>Victoria</cp:lastModifiedBy>
  <cp:revision>1</cp:revision>
  <dcterms:created xsi:type="dcterms:W3CDTF">2015-06-09T14:37:05Z</dcterms:created>
  <dcterms:modified xsi:type="dcterms:W3CDTF">2021-09-06T13:54:33Z</dcterms:modified>
</cp:coreProperties>
</file>