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BDBCCB2-1A07-45C1-A468-53131D22A59E}">
  <a:tblStyle styleId="{7BDBCCB2-1A07-45C1-A468-53131D22A5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502F61-C055-4C22-B4A5-06B6FF78E33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405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5" name="Google Shape;2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variables locales a método NO se inicializan por defecto.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 una constante local a método anteponer final a la declaración.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       final double PI =3.1416; /* Declara una constante*/</a:t>
            </a: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2313" y="1771650"/>
            <a:ext cx="7772400" cy="165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22313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1" y="1597914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5589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switch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oracle.com/technetwork/java/javase/downloads/jdk-netbeans-jsp-3413139-es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/>
            </a:r>
            <a:br>
              <a:rPr lang="es-ES" sz="3200"/>
            </a:br>
            <a:r>
              <a:rPr lang="es-ES" sz="3200"/>
              <a:t>TEMA: INTRODUCCIÓN A JAVA </a:t>
            </a:r>
            <a:br>
              <a:rPr lang="es-ES" sz="3200"/>
            </a:br>
            <a:r>
              <a:rPr lang="es-ES" sz="3200"/>
              <a:t>            MATRICES</a:t>
            </a:r>
            <a:endParaRPr sz="280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3048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18097" y="811205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91324" y="1123200"/>
            <a:ext cx="2625900" cy="1578900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acción(es) a realizar cuando </a:t>
            </a:r>
            <a:b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condición es true 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acción(es) a realizar cuando </a:t>
            </a:r>
            <a:b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condición es false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55712" y="2718238"/>
            <a:ext cx="26259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pre-condicional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91325" y="2995425"/>
            <a:ext cx="2625900" cy="835500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b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acción(es) a realizar cuando 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condición es true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4366150" y="1273725"/>
            <a:ext cx="3874500" cy="824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Encerrar entre {} en caso de incluir varias sentencias.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sólo incluye una sentencia, finalizarla con 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251520" y="3872695"/>
            <a:ext cx="2880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Iteración post-condicional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606050" y="4160725"/>
            <a:ext cx="2611200" cy="835500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do{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  acción(es)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 while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14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ES" sz="14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b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826800" y="3866300"/>
            <a:ext cx="44139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 acción(es) y luego evalúa condición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condición es true =&gt; ejecuta otra vez acción(es)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condición es false =&gt; finaliza 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934855" y="3605000"/>
            <a:ext cx="387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Diferencia  do-while y while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366146" y="2330950"/>
            <a:ext cx="3874500" cy="7386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Leer acerca del </a:t>
            </a:r>
            <a:r>
              <a:rPr lang="es-ES" sz="1400" b="1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s-ES" sz="14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400" b="1" i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 java) en: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http://docs.oracle.com/javase/tutorial/java/nutsandbolts/switch.html</a:t>
            </a:r>
            <a:endParaRPr sz="1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759750" y="3448650"/>
            <a:ext cx="4545900" cy="148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04800" y="2476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38024" y="1010101"/>
            <a:ext cx="123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Repetición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627650" y="975488"/>
            <a:ext cx="3894600" cy="658500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for (inicialización; condición;  expresión)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acción(es)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79512" y="1771278"/>
            <a:ext cx="61923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Inicialización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que se ejecuta una vez al comienzo y da valor inicial a la variable índice.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lógica, se evalúa antes de comenzar una nueva iteración del for; cuando da false termina el for.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8288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Calibri"/>
              <a:buChar char="•"/>
            </a:pPr>
            <a:r>
              <a:rPr lang="es-E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expresión que se ejecuta al finalizar cada iteración del for (incr. o decr. del índice).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104856" y="1349829"/>
            <a:ext cx="1354500" cy="510300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Inicialización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3"/>
          <p:cNvCxnSpPr/>
          <p:nvPr/>
        </p:nvCxnSpPr>
        <p:spPr>
          <a:xfrm>
            <a:off x="7782091" y="1874541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Google Shape;233;p23"/>
          <p:cNvSpPr/>
          <p:nvPr/>
        </p:nvSpPr>
        <p:spPr>
          <a:xfrm>
            <a:off x="6924835" y="2260105"/>
            <a:ext cx="1714500" cy="753000"/>
          </a:xfrm>
          <a:prstGeom prst="diamond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>
            <a:off x="7781956" y="3003928"/>
            <a:ext cx="0" cy="44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5" name="Google Shape;235;p23"/>
          <p:cNvSpPr/>
          <p:nvPr/>
        </p:nvSpPr>
        <p:spPr>
          <a:xfrm>
            <a:off x="7104720" y="3452728"/>
            <a:ext cx="1354500" cy="510300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Acción(es)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3"/>
          <p:cNvCxnSpPr/>
          <p:nvPr/>
        </p:nvCxnSpPr>
        <p:spPr>
          <a:xfrm>
            <a:off x="7782091" y="3962926"/>
            <a:ext cx="0" cy="44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7" name="Google Shape;237;p23"/>
          <p:cNvSpPr/>
          <p:nvPr/>
        </p:nvSpPr>
        <p:spPr>
          <a:xfrm>
            <a:off x="7104719" y="4411856"/>
            <a:ext cx="1354500" cy="510300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6456784" y="2652142"/>
            <a:ext cx="469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6456784" y="2652142"/>
            <a:ext cx="0" cy="201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3"/>
          <p:cNvCxnSpPr>
            <a:endCxn id="237" idx="1"/>
          </p:cNvCxnSpPr>
          <p:nvPr/>
        </p:nvCxnSpPr>
        <p:spPr>
          <a:xfrm>
            <a:off x="6456719" y="4667006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8410746" y="2636636"/>
            <a:ext cx="52469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2" name="Google Shape;242;p23"/>
          <p:cNvSpPr txBox="1"/>
          <p:nvPr/>
        </p:nvSpPr>
        <p:spPr>
          <a:xfrm>
            <a:off x="8410746" y="2226224"/>
            <a:ext cx="7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753692" y="3091079"/>
            <a:ext cx="7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70992" y="3499470"/>
            <a:ext cx="26835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(i=1; i&lt;= 10;  i++)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System.out.println(i);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192475" y="4491425"/>
            <a:ext cx="31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¿Modificar para imprimir pares?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7680" y="4219268"/>
            <a:ext cx="322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483732" y="3499470"/>
            <a:ext cx="3032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(i=10; i &gt; 0;  i=i-1)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System.out.println(i);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3431926" y="4219275"/>
            <a:ext cx="2683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¿Es lo mismo poner i-- ?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Arreglos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409275" y="1200150"/>
            <a:ext cx="8734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Almacenan un número fijo de valores primitivos //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objetos  (del mismo tipo)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Acceso en forma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directa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las posiciones.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Dimensión física: se establece al crearlo.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Índice: entero, comenzando desde 0.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1608743" y="2938889"/>
            <a:ext cx="5942186" cy="1829054"/>
            <a:chOff x="2429" y="1426"/>
            <a:chExt cx="7430" cy="2195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7415" y="2357"/>
              <a:ext cx="423" cy="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24"/>
            <p:cNvSpPr txBox="1"/>
            <p:nvPr/>
          </p:nvSpPr>
          <p:spPr>
            <a:xfrm>
              <a:off x="7765" y="2136"/>
              <a:ext cx="1481" cy="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Índices </a:t>
              </a:r>
              <a:endPara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4936" y="3105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9</a:t>
              </a:r>
              <a:endPara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24"/>
            <p:cNvCxnSpPr/>
            <p:nvPr/>
          </p:nvCxnSpPr>
          <p:spPr>
            <a:xfrm rot="10800000">
              <a:off x="3659" y="3281"/>
              <a:ext cx="1327" cy="0"/>
            </a:xfrm>
            <a:prstGeom prst="straightConnector1">
              <a:avLst/>
            </a:prstGeom>
            <a:noFill/>
            <a:ln w="12700" cap="flat" cmpd="sng">
              <a:solidFill>
                <a:srgbClr val="1F497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4"/>
            <p:cNvCxnSpPr/>
            <p:nvPr/>
          </p:nvCxnSpPr>
          <p:spPr>
            <a:xfrm>
              <a:off x="6152" y="3281"/>
              <a:ext cx="1240" cy="0"/>
            </a:xfrm>
            <a:prstGeom prst="straightConnector1">
              <a:avLst/>
            </a:prstGeom>
            <a:noFill/>
            <a:ln w="12700" cap="flat" cmpd="sng">
              <a:solidFill>
                <a:srgbClr val="1F497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264" name="Google Shape;264;p24"/>
            <p:cNvGrpSpPr/>
            <p:nvPr/>
          </p:nvGrpSpPr>
          <p:grpSpPr>
            <a:xfrm>
              <a:off x="2429" y="1426"/>
              <a:ext cx="7430" cy="1567"/>
              <a:chOff x="2473" y="8245"/>
              <a:chExt cx="7430" cy="1567"/>
            </a:xfrm>
          </p:grpSpPr>
          <p:grpSp>
            <p:nvGrpSpPr>
              <p:cNvPr id="265" name="Google Shape;265;p24"/>
              <p:cNvGrpSpPr/>
              <p:nvPr/>
            </p:nvGrpSpPr>
            <p:grpSpPr>
              <a:xfrm>
                <a:off x="3597" y="8681"/>
                <a:ext cx="3828" cy="1131"/>
                <a:chOff x="3597" y="8165"/>
                <a:chExt cx="3828" cy="1131"/>
              </a:xfrm>
            </p:grpSpPr>
            <p:sp>
              <p:nvSpPr>
                <p:cNvPr id="266" name="Google Shape;266;p24"/>
                <p:cNvSpPr/>
                <p:nvPr/>
              </p:nvSpPr>
              <p:spPr>
                <a:xfrm>
                  <a:off x="3597" y="8436"/>
                  <a:ext cx="3828" cy="31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rPr lang="es-ES" sz="11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s-ES" sz="105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0         1          2          3         4         5          6        7         8    </a:t>
                  </a:r>
                  <a:endParaRPr sz="28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889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5310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5731" y="8819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61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65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6994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24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8" name="Google Shape;278;p24"/>
              <p:cNvSpPr txBox="1"/>
              <p:nvPr/>
            </p:nvSpPr>
            <p:spPr>
              <a:xfrm>
                <a:off x="3478" y="8287"/>
                <a:ext cx="194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</a:t>
                </a:r>
                <a:endParaRPr sz="3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9" name="Google Shape;279;p24"/>
              <p:cNvCxnSpPr/>
              <p:nvPr/>
            </p:nvCxnSpPr>
            <p:spPr>
              <a:xfrm rot="10800000" flipH="1">
                <a:off x="6466" y="8681"/>
                <a:ext cx="259" cy="654"/>
              </a:xfrm>
              <a:prstGeom prst="straightConnector1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0" name="Google Shape;280;p24"/>
              <p:cNvSpPr txBox="1"/>
              <p:nvPr/>
            </p:nvSpPr>
            <p:spPr>
              <a:xfrm>
                <a:off x="6152" y="8245"/>
                <a:ext cx="3751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(en posición 6)</a:t>
                </a:r>
                <a:br>
                  <a:rPr lang="es-ES" sz="1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s-ES" sz="1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vector[6]</a:t>
                </a:r>
                <a:endParaRPr sz="1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s-E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3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 txBox="1"/>
              <p:nvPr/>
            </p:nvSpPr>
            <p:spPr>
              <a:xfrm>
                <a:off x="2473" y="9337"/>
                <a:ext cx="896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1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vector</a:t>
                </a:r>
                <a:endParaRPr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24"/>
          <p:cNvSpPr/>
          <p:nvPr/>
        </p:nvSpPr>
        <p:spPr>
          <a:xfrm>
            <a:off x="110807" y="42907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unidimensionales - Vector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2"/>
          </p:nvPr>
        </p:nvSpPr>
        <p:spPr>
          <a:xfrm>
            <a:off x="529200" y="1474075"/>
            <a:ext cx="39198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Declaración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 i="1"/>
              <a:t>TipoElemento [] </a:t>
            </a:r>
            <a:r>
              <a:rPr lang="es-ES" sz="1400"/>
              <a:t>nombreVariable</a:t>
            </a:r>
            <a:r>
              <a:rPr lang="es-ES" sz="1400" i="1"/>
              <a:t>; </a:t>
            </a:r>
            <a:endParaRPr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Creación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= new TipoElemento[DIMF];</a:t>
            </a:r>
            <a:endParaRPr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Acceso a elemento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nombreVariable [posición]</a:t>
            </a:r>
            <a:endParaRPr sz="1400"/>
          </a:p>
        </p:txBody>
      </p:sp>
      <p:sp>
        <p:nvSpPr>
          <p:cNvPr id="289" name="Google Shape;289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4648200" y="1275606"/>
            <a:ext cx="457200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[] contador = new int[10];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(i=0;i&lt;10;i++) contador[i]=i;</a:t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System.out.println("La Pos. 1 tiene " +contador[1]);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Arreglos bidimensionales - Matrices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1"/>
          </p:nvPr>
        </p:nvSpPr>
        <p:spPr>
          <a:xfrm>
            <a:off x="374375" y="1200150"/>
            <a:ext cx="8437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2880" lvl="0" indent="-176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Colección ordenada e indexada de elementos.</a:t>
            </a:r>
            <a:endParaRPr sz="1700" strike="noStrike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Char char="•"/>
            </a:pP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estructura de datos compuesta permite acceder a cada componente utilizando </a:t>
            </a:r>
            <a:r>
              <a:rPr lang="es-ES" sz="17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 índices (fila y columna) </a:t>
            </a:r>
            <a:r>
              <a:rPr lang="es-ES" sz="17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permiten ubicar un elemento dentro de la estructura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Características 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30" algn="just" rtl="0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Homogénea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30" algn="just" rtl="0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Estática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30" algn="just" rtl="0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Indexada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6530" algn="just" rtl="0">
              <a:spcBef>
                <a:spcPts val="598"/>
              </a:spcBef>
              <a:spcAft>
                <a:spcPts val="0"/>
              </a:spcAft>
              <a:buSzPts val="1090"/>
              <a:buFont typeface="Calibri"/>
              <a:buChar char="•"/>
            </a:pPr>
            <a:r>
              <a:rPr lang="es-E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Lineal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7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039349" y="2783575"/>
            <a:ext cx="29523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Java, cada </a:t>
            </a:r>
            <a:r>
              <a:rPr lang="es-ES" sz="1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s-E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entero </a:t>
            </a:r>
            <a:r>
              <a:rPr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E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comienzan desde 0.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E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matriz pueden ser int, double, char, boolean u objetos (mismo tipo).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98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¿Otros lenguajes?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endParaRPr sz="1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26"/>
          <p:cNvGrpSpPr/>
          <p:nvPr/>
        </p:nvGrpSpPr>
        <p:grpSpPr>
          <a:xfrm>
            <a:off x="2119372" y="3384095"/>
            <a:ext cx="3816350" cy="1633919"/>
            <a:chOff x="2026" y="1411"/>
            <a:chExt cx="6010" cy="2859"/>
          </a:xfrm>
        </p:grpSpPr>
        <p:sp>
          <p:nvSpPr>
            <p:cNvPr id="303" name="Google Shape;303;p26"/>
            <p:cNvSpPr txBox="1"/>
            <p:nvPr/>
          </p:nvSpPr>
          <p:spPr>
            <a:xfrm>
              <a:off x="3517" y="3754"/>
              <a:ext cx="1495" cy="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s-ES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2x3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26"/>
            <p:cNvGrpSpPr/>
            <p:nvPr/>
          </p:nvGrpSpPr>
          <p:grpSpPr>
            <a:xfrm>
              <a:off x="2026" y="1411"/>
              <a:ext cx="6010" cy="2057"/>
              <a:chOff x="2070" y="8230"/>
              <a:chExt cx="6010" cy="2057"/>
            </a:xfrm>
          </p:grpSpPr>
          <p:grpSp>
            <p:nvGrpSpPr>
              <p:cNvPr id="305" name="Google Shape;305;p26"/>
              <p:cNvGrpSpPr/>
              <p:nvPr/>
            </p:nvGrpSpPr>
            <p:grpSpPr>
              <a:xfrm>
                <a:off x="3544" y="8681"/>
                <a:ext cx="1426" cy="1606"/>
                <a:chOff x="3544" y="8165"/>
                <a:chExt cx="1426" cy="1606"/>
              </a:xfrm>
            </p:grpSpPr>
            <p:sp>
              <p:nvSpPr>
                <p:cNvPr id="306" name="Google Shape;306;p26"/>
                <p:cNvSpPr/>
                <p:nvPr/>
              </p:nvSpPr>
              <p:spPr>
                <a:xfrm>
                  <a:off x="3544" y="8436"/>
                  <a:ext cx="1426" cy="291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Calibri"/>
                    <a:buNone/>
                  </a:pPr>
                  <a:r>
                    <a:rPr lang="es-ES" sz="1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s-ES" sz="9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0         1          2</a:t>
                  </a:r>
                  <a:endPara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3626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4047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4468" y="9296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3631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4052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4473" y="8821"/>
                  <a:ext cx="421" cy="475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0"/>
                </a:gradFill>
                <a:ln w="12700" cap="flat" cmpd="sng">
                  <a:solidFill>
                    <a:srgbClr val="95B3D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dist="28398" dir="3806097" algn="ctr" rotWithShape="0">
                    <a:srgbClr val="243F6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3659" y="8436"/>
                  <a:ext cx="309" cy="31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4" name="Google Shape;314;p26"/>
                <p:cNvCxnSpPr/>
                <p:nvPr/>
              </p:nvCxnSpPr>
              <p:spPr>
                <a:xfrm rot="10800000">
                  <a:off x="3817" y="8165"/>
                  <a:ext cx="0" cy="2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5" name="Google Shape;315;p26"/>
              <p:cNvSpPr txBox="1"/>
              <p:nvPr/>
            </p:nvSpPr>
            <p:spPr>
              <a:xfrm>
                <a:off x="3478" y="8230"/>
                <a:ext cx="3128" cy="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Primer índice columna</a:t>
                </a:r>
                <a:endPara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6" name="Google Shape;316;p26"/>
              <p:cNvCxnSpPr/>
              <p:nvPr/>
            </p:nvCxnSpPr>
            <p:spPr>
              <a:xfrm rot="10800000" flipH="1">
                <a:off x="4764" y="9559"/>
                <a:ext cx="586" cy="438"/>
              </a:xfrm>
              <a:prstGeom prst="straightConnector1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26"/>
              <p:cNvSpPr txBox="1"/>
              <p:nvPr/>
            </p:nvSpPr>
            <p:spPr>
              <a:xfrm>
                <a:off x="4905" y="9128"/>
                <a:ext cx="3175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Elemento (fila 1, columna 2)</a:t>
                </a:r>
                <a:b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s-E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matriz[1][2]</a:t>
                </a:r>
                <a:endParaRPr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endPara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6"/>
              <p:cNvSpPr txBox="1"/>
              <p:nvPr/>
            </p:nvSpPr>
            <p:spPr>
              <a:xfrm>
                <a:off x="2070" y="9650"/>
                <a:ext cx="1267" cy="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lang="es-ES" sz="1400" b="1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matriz</a:t>
                </a:r>
                <a:endParaRPr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26"/>
          <p:cNvSpPr/>
          <p:nvPr/>
        </p:nvSpPr>
        <p:spPr>
          <a:xfrm>
            <a:off x="2815619" y="3995422"/>
            <a:ext cx="257100" cy="57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2834687" y="4089133"/>
            <a:ext cx="196200" cy="178800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6"/>
          <p:cNvCxnSpPr/>
          <p:nvPr/>
        </p:nvCxnSpPr>
        <p:spPr>
          <a:xfrm rot="10800000">
            <a:off x="2931899" y="3924718"/>
            <a:ext cx="0" cy="15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26"/>
          <p:cNvSpPr txBox="1"/>
          <p:nvPr/>
        </p:nvSpPr>
        <p:spPr>
          <a:xfrm>
            <a:off x="2028381" y="3652832"/>
            <a:ext cx="15489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índice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600">
                <a:latin typeface="Calibri"/>
                <a:ea typeface="Calibri"/>
                <a:cs typeface="Calibri"/>
                <a:sym typeface="Calibri"/>
              </a:rPr>
              <a:t>Arreglos bidimensionales - Matrices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0180" algn="l" rtl="0">
              <a:spcBef>
                <a:spcPts val="0"/>
              </a:spcBef>
              <a:spcAft>
                <a:spcPts val="0"/>
              </a:spcAft>
              <a:buSzPts val="1840"/>
              <a:buFont typeface="Calibri"/>
              <a:buChar char="•"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Ejemplo de situaciones de uso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 algn="l" rtl="0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sala de un teatro (30 filas, 20 butacas por fila)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74320" lvl="1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  para  saber si cada butaca se encuentra vendida o no.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31520" lvl="2" indent="-80009" algn="l" rtl="0">
              <a:spcBef>
                <a:spcPts val="360"/>
              </a:spcBef>
              <a:spcAft>
                <a:spcPts val="0"/>
              </a:spcAft>
              <a:buSzPts val="162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 algn="l" rtl="0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una tabla que indique la cantidad de lluvia caída para cada provincia de Argentina y cada mes del año actual.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 algn="l" rtl="0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Representar un cartón del BINGO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 algn="l" rtl="0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74320" lvl="1" indent="0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7" descr="Resultado de imagen para bin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42860">
            <a:off x="5853132" y="3430284"/>
            <a:ext cx="1232831" cy="123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Arreglos bidimensionales - Matrices</a:t>
            </a:r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body" idx="4294967295"/>
          </p:nvPr>
        </p:nvSpPr>
        <p:spPr>
          <a:xfrm>
            <a:off x="316100" y="1236525"/>
            <a:ext cx="46332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Declaración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 i="1">
                <a:latin typeface="Calibri"/>
                <a:ea typeface="Calibri"/>
                <a:cs typeface="Calibri"/>
                <a:sym typeface="Calibri"/>
              </a:rPr>
              <a:t>TipoElemento [][] </a:t>
            </a: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nombreVariable;</a:t>
            </a:r>
            <a:endParaRPr sz="1295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endParaRPr sz="129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Creación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 = new T</a:t>
            </a:r>
            <a:r>
              <a:rPr lang="es-ES" sz="1295" i="1">
                <a:latin typeface="Calibri"/>
                <a:ea typeface="Calibri"/>
                <a:cs typeface="Calibri"/>
                <a:sym typeface="Calibri"/>
              </a:rPr>
              <a:t>ipoElemento [DIMF][DIMC];</a:t>
            </a:r>
            <a:endParaRPr sz="1295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endParaRPr sz="1295" i="1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Acceso a elemento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>
                <a:latin typeface="Calibri"/>
                <a:ea typeface="Calibri"/>
                <a:cs typeface="Calibri"/>
                <a:sym typeface="Calibri"/>
              </a:rPr>
              <a:t>nombreVariable [posFil] [posCol]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endParaRPr sz="1295" i="1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Ejemplo: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295"/>
              <a:t>    </a:t>
            </a: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int [][] tabla = new int[3][4];</a:t>
            </a:r>
            <a:br>
              <a:rPr lang="es-ES" sz="1095"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int i, j;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for (i=0;i&lt;3;i++)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  for (j=0;j&lt;4;j++)            </a:t>
            </a:r>
            <a:endParaRPr sz="109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    tabla[i][j]=</a:t>
            </a:r>
            <a:r>
              <a:rPr lang="es-ES" sz="1095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</a:t>
            </a:r>
            <a:r>
              <a:rPr lang="es-ES" sz="1095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.generarInt(10);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SzPts val="1101"/>
              <a:buNone/>
            </a:pPr>
            <a:r>
              <a:rPr lang="es-ES" sz="1095">
                <a:latin typeface="Consolas"/>
                <a:ea typeface="Consolas"/>
                <a:cs typeface="Consolas"/>
                <a:sym typeface="Consolas"/>
              </a:rPr>
              <a:t>    System.out.println("La Pos. 1,2 tiene " +tabla[1][2]);</a:t>
            </a:r>
            <a:endParaRPr sz="1095"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6094110" y="3129876"/>
            <a:ext cx="948600" cy="2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Tamaño 3x4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6138390" y="1909476"/>
            <a:ext cx="1065240" cy="17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0         1          2         3</a:t>
            </a:r>
            <a:endParaRPr sz="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61355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640263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6670110" y="240087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613839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640587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6673350" y="2129436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6156390" y="1909476"/>
            <a:ext cx="195480" cy="178200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5274390" y="2130156"/>
            <a:ext cx="568080" cy="22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i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5843550" y="2121764"/>
            <a:ext cx="256680" cy="957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sz="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5845350" y="2231596"/>
            <a:ext cx="195480" cy="178200"/>
          </a:xfrm>
          <a:prstGeom prst="rect">
            <a:avLst/>
          </a:prstGeom>
          <a:noFill/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614370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641118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678666" y="2709201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6936870" y="240681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6940110" y="2127755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6945426" y="2707520"/>
            <a:ext cx="266760" cy="2707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8CCE4"/>
              </a:gs>
            </a:gsLst>
            <a:lin ang="5400000" scaled="0"/>
          </a:gradFill>
          <a:ln w="12600" cap="flat" cmpd="sng">
            <a:solidFill>
              <a:srgbClr val="95B3D7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28398" dir="3806097" algn="ctr" rotWithShape="0">
              <a:srgbClr val="243F6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5884560" y="130830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Gráficamente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5059875" y="3579850"/>
            <a:ext cx="39165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Pensar las operaciones: </a:t>
            </a:r>
            <a:endParaRPr/>
          </a:p>
          <a:p>
            <a:pPr marL="285750" marR="0" lvl="0" indent="-285750" algn="l" rtl="0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la matriz</a:t>
            </a:r>
            <a:endParaRPr/>
          </a:p>
          <a:p>
            <a:pPr marL="285750" marR="0" lvl="0" indent="-285750" algn="l" rtl="0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Imprimir el contenido de una columna específica</a:t>
            </a:r>
            <a:endParaRPr/>
          </a:p>
          <a:p>
            <a:pPr marL="285750" marR="0" lvl="0" indent="-285750" algn="l" rtl="0">
              <a:spcBef>
                <a:spcPts val="59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Sumar los elementos de una fila específica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 flipH="1">
            <a:off x="4939400" y="1531425"/>
            <a:ext cx="8700" cy="3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125282" y="4664221"/>
            <a:ext cx="3870655" cy="30539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IDE NetBeans</a:t>
            </a:r>
            <a:endParaRPr sz="2800"/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74929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145992"/>
            <a:ext cx="6048672" cy="338609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6232597" y="1035031"/>
            <a:ext cx="288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70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Reúne herramientas para desarrollar SW.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70179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lang="es-E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70179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lang="es-E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70179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lang="es-E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Depurador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7018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60"/>
              <a:buFont typeface="Calibri"/>
              <a:buChar char="•"/>
            </a:pPr>
            <a:r>
              <a:rPr lang="es-E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7018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 y gratuito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marR="0" lvl="0" indent="-17018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15"/>
              <a:buFont typeface="Calibri"/>
              <a:buChar char="•"/>
            </a:pPr>
            <a:r>
              <a:rPr lang="es-E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</a:t>
            </a:r>
            <a:r>
              <a:rPr lang="es-ES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</a:p>
          <a:p>
            <a:pPr marL="457200" lvl="1" indent="-170180">
              <a:lnSpc>
                <a:spcPct val="90000"/>
              </a:lnSpc>
              <a:spcBef>
                <a:spcPts val="320"/>
              </a:spcBef>
              <a:buClr>
                <a:schemeClr val="accent1"/>
              </a:buClr>
              <a:buSzPts val="1160"/>
              <a:buFont typeface="Calibri"/>
              <a:buChar char="•"/>
            </a:pPr>
            <a:r>
              <a:rPr lang="es-A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s-A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www.oracle.com/technetwork/java/javase/downloads/jdk-netbeans-jsp-3413139-esa.html</a:t>
            </a:r>
            <a:endParaRPr lang="es-AR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70180">
              <a:lnSpc>
                <a:spcPct val="90000"/>
              </a:lnSpc>
              <a:spcBef>
                <a:spcPts val="320"/>
              </a:spcBef>
              <a:buClr>
                <a:schemeClr val="accent1"/>
              </a:buClr>
              <a:buSzPts val="1160"/>
              <a:buFont typeface="Calibri"/>
              <a:buChar char="•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00" y="4714368"/>
            <a:ext cx="220029" cy="22513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95536" y="4692618"/>
            <a:ext cx="1512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Project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5888" y="4692628"/>
            <a:ext cx="205708" cy="22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9"/>
          <p:cNvSpPr txBox="1"/>
          <p:nvPr/>
        </p:nvSpPr>
        <p:spPr>
          <a:xfrm>
            <a:off x="1823153" y="4692618"/>
            <a:ext cx="1512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File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0820" y="4735343"/>
            <a:ext cx="203755" cy="1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/>
          <p:nvPr/>
        </p:nvSpPr>
        <p:spPr>
          <a:xfrm>
            <a:off x="3114573" y="4692625"/>
            <a:ext cx="56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79" name="Google Shape;379;p2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/>
          <p:nvPr/>
        </p:nvSpPr>
        <p:spPr>
          <a:xfrm>
            <a:off x="365650" y="1391825"/>
            <a:ext cx="3533700" cy="1335000"/>
          </a:xfrm>
          <a:prstGeom prst="roundRect">
            <a:avLst>
              <a:gd name="adj" fmla="val 98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7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 txBox="1">
            <a:spLocks noGrp="1"/>
          </p:cNvSpPr>
          <p:nvPr>
            <p:ph type="body" idx="3"/>
          </p:nvPr>
        </p:nvSpPr>
        <p:spPr>
          <a:xfrm>
            <a:off x="348200" y="1365950"/>
            <a:ext cx="3585900" cy="396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Abrir Proyecto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 txBox="1">
            <a:spLocks noGrp="1"/>
          </p:cNvSpPr>
          <p:nvPr>
            <p:ph type="body" idx="4"/>
          </p:nvPr>
        </p:nvSpPr>
        <p:spPr>
          <a:xfrm>
            <a:off x="399876" y="1770925"/>
            <a:ext cx="35859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6530" algn="l" rtl="0">
              <a:spcBef>
                <a:spcPts val="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File &gt; Open Project.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l" rtl="0"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Buscar ubicación del proyecto.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6530" algn="l" rtl="0">
              <a:spcBef>
                <a:spcPts val="360"/>
              </a:spcBef>
              <a:spcAft>
                <a:spcPts val="0"/>
              </a:spcAft>
              <a:buSzPts val="1430"/>
              <a:buFont typeface="Calibri"/>
              <a:buChar char="•"/>
            </a:pPr>
            <a:r>
              <a:rPr lang="es-ES" sz="1700">
                <a:latin typeface="Calibri"/>
                <a:ea typeface="Calibri"/>
                <a:cs typeface="Calibri"/>
                <a:sym typeface="Calibri"/>
              </a:rPr>
              <a:t>Click en “Open Project”.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807" y="2963031"/>
            <a:ext cx="3796200" cy="193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 descr="C:\Program Files\Microsoft Office\MEDIA\CAGCAT10\j0292982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026" y="403098"/>
            <a:ext cx="603525" cy="5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1596" y="1123206"/>
            <a:ext cx="426289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/>
          <p:nvPr/>
        </p:nvSpPr>
        <p:spPr>
          <a:xfrm>
            <a:off x="4730325" y="1923678"/>
            <a:ext cx="1175712" cy="817562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6179958" y="2332459"/>
            <a:ext cx="1152128" cy="324036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6179958" y="2967794"/>
            <a:ext cx="1982400" cy="1020900"/>
          </a:xfrm>
          <a:prstGeom prst="roundRect">
            <a:avLst>
              <a:gd name="adj" fmla="val 9074"/>
            </a:avLst>
          </a:prstGeom>
          <a:noFill/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 txBox="1">
            <a:spLocks noGrp="1"/>
          </p:cNvSpPr>
          <p:nvPr>
            <p:ph type="body" idx="2"/>
          </p:nvPr>
        </p:nvSpPr>
        <p:spPr>
          <a:xfrm>
            <a:off x="4573776" y="3872375"/>
            <a:ext cx="3446100" cy="1042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18800" rIns="91425" bIns="45700" anchor="t" anchorCtr="0">
            <a:noAutofit/>
          </a:bodyPr>
          <a:lstStyle/>
          <a:p>
            <a:pPr marL="182880" lvl="0" indent="-1701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01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Paquetes (carpetas donde organizamos los códigos)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701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FFFFFF"/>
              </a:buClr>
              <a:buSzPts val="1215"/>
              <a:buFont typeface="Calibri"/>
              <a:buChar char="•"/>
            </a:pPr>
            <a:r>
              <a:rPr lang="es-ES" sz="146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Códigos: extensión .java</a:t>
            </a:r>
            <a:endParaRPr sz="146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924" y="1059581"/>
            <a:ext cx="4427984" cy="3726907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body" idx="4"/>
          </p:nvPr>
        </p:nvSpPr>
        <p:spPr>
          <a:xfrm>
            <a:off x="312975" y="1703450"/>
            <a:ext cx="40764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1"/>
              <a:buChar char="•"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Copiar </a:t>
            </a:r>
            <a:r>
              <a:rPr lang="es-ES" sz="1530" b="1" i="1">
                <a:latin typeface="Calibri"/>
                <a:ea typeface="Calibri"/>
                <a:cs typeface="Calibri"/>
                <a:sym typeface="Calibri"/>
              </a:rPr>
              <a:t>PaqueteLectura.jar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en la carpeta del proyecto.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Click derecho sobre </a:t>
            </a: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Libraries &gt; Add JAR/Folder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Seleccionar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30" b="1" i="1">
                <a:latin typeface="Calibri"/>
                <a:ea typeface="Calibri"/>
                <a:cs typeface="Calibri"/>
                <a:sym typeface="Calibri"/>
              </a:rPr>
              <a:t>PaqueteLectura.jar</a:t>
            </a:r>
            <a:r>
              <a:rPr lang="es-ES" sz="1530" i="1">
                <a:latin typeface="Calibri"/>
                <a:ea typeface="Calibri"/>
                <a:cs typeface="Calibri"/>
                <a:sym typeface="Calibri"/>
              </a:rPr>
              <a:t> desde la carpeta del proyecto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 i="1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Char char="•"/>
            </a:pPr>
            <a:r>
              <a:rPr lang="es-ES" sz="1530" b="1" i="1">
                <a:latin typeface="Calibri"/>
                <a:ea typeface="Calibri"/>
                <a:cs typeface="Calibri"/>
                <a:sym typeface="Calibri"/>
              </a:rPr>
              <a:t>Relative Path </a:t>
            </a:r>
            <a:r>
              <a:rPr lang="es-ES" sz="1530">
                <a:latin typeface="Calibri"/>
                <a:ea typeface="Calibri"/>
                <a:cs typeface="Calibri"/>
                <a:sym typeface="Calibri"/>
              </a:rPr>
              <a:t>debe quedar seleccionado marcando PaqueteLectura.jar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00298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None/>
            </a:pPr>
            <a:endParaRPr sz="153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SzPts val="1301"/>
              <a:buFont typeface="Calibri"/>
              <a:buChar char="•"/>
            </a:pPr>
            <a:r>
              <a:rPr lang="es-ES" sz="1530" b="1">
                <a:latin typeface="Calibri"/>
                <a:ea typeface="Calibri"/>
                <a:cs typeface="Calibri"/>
                <a:sym typeface="Calibri"/>
              </a:rPr>
              <a:t>Abrir</a:t>
            </a:r>
            <a:endParaRPr sz="153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pic>
        <p:nvPicPr>
          <p:cNvPr id="408" name="Google Shape;408;p31" descr="C:\Program Files\Microsoft Office\MEDIA\CAGCAT10\j0292982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5377" y="407498"/>
            <a:ext cx="603525" cy="59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>
            <a:off x="4713644" y="2016102"/>
            <a:ext cx="938476" cy="654689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5976316" y="1923678"/>
            <a:ext cx="1115963" cy="999356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2342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7740352" y="2076078"/>
            <a:ext cx="1115963" cy="1935832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/>
          <p:nvPr/>
        </p:nvSpPr>
        <p:spPr>
          <a:xfrm rot="-418529">
            <a:off x="1484295" y="4355790"/>
            <a:ext cx="2993961" cy="58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Realizar este paso cada vez que trabaje sobre un proyecto distinto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312850" y="1391825"/>
            <a:ext cx="4076400" cy="3525000"/>
          </a:xfrm>
          <a:prstGeom prst="roundRect">
            <a:avLst>
              <a:gd name="adj" fmla="val 372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body" idx="3"/>
          </p:nvPr>
        </p:nvSpPr>
        <p:spPr>
          <a:xfrm>
            <a:off x="288698" y="1192150"/>
            <a:ext cx="4114800" cy="47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Agregar PaqueteLectura.jar al Proyecto</a:t>
            </a:r>
            <a:endParaRPr sz="1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228600" y="3238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Java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61175" y="1027975"/>
            <a:ext cx="8229600" cy="22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Lenguaje de propósito gral. Paradigmas: Imperativo/OO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Permite generar aplicaciones multiplataforma.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Plataforma Java: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Plataforma de desarrollo (JDK: 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Development Kit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): incluye compilador, depurador, generador de documentación,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Plataforma de ejecución (JRE: 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Runtime Environment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): incluye componentes requeridas para ejecutar aplicaciones Java, entre ellas la JVM 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05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 Virtual Machine</a:t>
            </a:r>
            <a:r>
              <a:rPr lang="es-ES" sz="11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Codificación y ejecución de app. java: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03477" y="3799950"/>
            <a:ext cx="2505900" cy="742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HolaMundoApp 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System.out.println("Hola Mundo!");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77300" y="3368750"/>
            <a:ext cx="2505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Código Fuente:</a:t>
            </a: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HolaMundo.java</a:t>
            </a:r>
            <a:endParaRPr sz="1200" i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791286" y="3994378"/>
            <a:ext cx="2745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084091" y="3929571"/>
            <a:ext cx="816000" cy="4536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javac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064145" y="3681733"/>
            <a:ext cx="109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43912" y="3990228"/>
            <a:ext cx="2745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319900" y="3702975"/>
            <a:ext cx="1066800" cy="1213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-------------------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730435" y="3258905"/>
            <a:ext cx="229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Código compilado (bytecode):</a:t>
            </a:r>
            <a:r>
              <a:rPr lang="es-ES" sz="12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i="1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HolaMundo.class</a:t>
            </a:r>
            <a:endParaRPr sz="1200" i="1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455226" y="3744022"/>
            <a:ext cx="144000" cy="1109100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645268" y="3660411"/>
            <a:ext cx="2745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660471" y="4117458"/>
            <a:ext cx="2745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678226" y="4584739"/>
            <a:ext cx="2745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5952618" y="3614260"/>
            <a:ext cx="1419300" cy="3888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android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970709" y="4061375"/>
            <a:ext cx="1419300" cy="3888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win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973567" y="4536722"/>
            <a:ext cx="1419300" cy="3888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jvm para linux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6768" y="3158405"/>
            <a:ext cx="576064" cy="6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t="-6493" b="-6492"/>
          <a:stretch/>
        </p:blipFill>
        <p:spPr>
          <a:xfrm>
            <a:off x="7628750" y="3844390"/>
            <a:ext cx="1396032" cy="80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669000" cy="15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Click derecho sobre el archivo que contiene el 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Ej: Demo04Salida.java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Run File.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5333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53339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423" name="Google Shape;423;p3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24" name="Google Shape;424;p3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pic>
        <p:nvPicPr>
          <p:cNvPr id="425" name="Google Shape;42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1419622"/>
            <a:ext cx="4141442" cy="291579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/>
          <p:nvPr/>
        </p:nvSpPr>
        <p:spPr>
          <a:xfrm>
            <a:off x="4788024" y="3363838"/>
            <a:ext cx="4069434" cy="792088"/>
          </a:xfrm>
          <a:prstGeom prst="roundRect">
            <a:avLst>
              <a:gd name="adj" fmla="val 16667"/>
            </a:avLst>
          </a:prstGeom>
          <a:noFill/>
          <a:ln w="264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32" descr="C:\Program Files\Microsoft Office\MEDIA\CAGCAT10\j0292982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652" y="407498"/>
            <a:ext cx="612249" cy="6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2"/>
          <p:cNvSpPr/>
          <p:nvPr/>
        </p:nvSpPr>
        <p:spPr>
          <a:xfrm>
            <a:off x="463950" y="1383100"/>
            <a:ext cx="3738900" cy="2059200"/>
          </a:xfrm>
          <a:prstGeom prst="roundRect">
            <a:avLst>
              <a:gd name="adj" fmla="val 980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738900" cy="479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 sz="1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Correr programa</a:t>
            </a:r>
            <a:endParaRPr sz="1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/>
          <p:nvPr/>
        </p:nvSpPr>
        <p:spPr>
          <a:xfrm>
            <a:off x="286551" y="1391825"/>
            <a:ext cx="3891900" cy="2530800"/>
          </a:xfrm>
          <a:prstGeom prst="roundRect">
            <a:avLst>
              <a:gd name="adj" fmla="val 622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IDE NetBeans. Uso.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260150" y="1334475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Crear nuevo “Prog Ppal”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 txBox="1">
            <a:spLocks noGrp="1"/>
          </p:cNvSpPr>
          <p:nvPr>
            <p:ph type="body" idx="2"/>
          </p:nvPr>
        </p:nvSpPr>
        <p:spPr>
          <a:xfrm>
            <a:off x="4783600" y="1930200"/>
            <a:ext cx="38493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70180" algn="l" rtl="0">
              <a:spcBef>
                <a:spcPts val="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File &gt; Close All Projects. </a:t>
            </a:r>
            <a:endParaRPr sz="22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6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600"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600"/>
          </a:p>
          <a:p>
            <a:pPr marL="182880" lvl="0" indent="-170180" algn="l" rtl="0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File &gt; New Project &gt; Java Application</a:t>
            </a:r>
            <a:endParaRPr sz="1600"/>
          </a:p>
          <a:p>
            <a:pPr marL="182880" lvl="0" indent="-170180" algn="l" rtl="0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Project Name: Poner un nombre </a:t>
            </a:r>
            <a:endParaRPr sz="2200"/>
          </a:p>
          <a:p>
            <a:pPr marL="182880" lvl="0" indent="-170180" algn="l" rtl="0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Project Location: Seleccionar ubicación</a:t>
            </a:r>
            <a:endParaRPr sz="2200"/>
          </a:p>
          <a:p>
            <a:pPr marL="182880" lvl="0" indent="-170180" algn="l" rtl="0">
              <a:spcBef>
                <a:spcPts val="360"/>
              </a:spcBef>
              <a:spcAft>
                <a:spcPts val="0"/>
              </a:spcAft>
              <a:buSzPts val="1330"/>
              <a:buChar char="•"/>
            </a:pPr>
            <a:r>
              <a:rPr lang="es-ES" sz="1600"/>
              <a:t>Finish</a:t>
            </a:r>
            <a:endParaRPr sz="1600"/>
          </a:p>
        </p:txBody>
      </p:sp>
      <p:sp>
        <p:nvSpPr>
          <p:cNvPr id="439" name="Google Shape;439;p3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40" name="Google Shape;440;p3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pic>
        <p:nvPicPr>
          <p:cNvPr id="441" name="Google Shape;441;p33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1752" y="407498"/>
            <a:ext cx="647150" cy="6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3"/>
          <p:cNvSpPr txBox="1">
            <a:spLocks noGrp="1"/>
          </p:cNvSpPr>
          <p:nvPr>
            <p:ph type="body" idx="4"/>
          </p:nvPr>
        </p:nvSpPr>
        <p:spPr>
          <a:xfrm>
            <a:off x="251525" y="1924050"/>
            <a:ext cx="3639000" cy="1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Click derecho  sobre la carpeta contenedora.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Font typeface="Calibri"/>
              <a:buChar char="•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Ej: “tema 1”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1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New &gt; Java Main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1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Class Name: Poner un nombre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1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Finish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3"/>
          <p:cNvSpPr/>
          <p:nvPr/>
        </p:nvSpPr>
        <p:spPr>
          <a:xfrm rot="-279255">
            <a:off x="554970" y="4064740"/>
            <a:ext cx="35235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Aparecerá un archivo .java con el esqueleto del programa principal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3"/>
          <p:cNvSpPr/>
          <p:nvPr/>
        </p:nvSpPr>
        <p:spPr>
          <a:xfrm>
            <a:off x="4741050" y="1544225"/>
            <a:ext cx="3891900" cy="868800"/>
          </a:xfrm>
          <a:prstGeom prst="roundRect">
            <a:avLst>
              <a:gd name="adj" fmla="val 622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"/>
          <p:cNvSpPr txBox="1">
            <a:spLocks noGrp="1"/>
          </p:cNvSpPr>
          <p:nvPr>
            <p:ph type="body" idx="3"/>
          </p:nvPr>
        </p:nvSpPr>
        <p:spPr>
          <a:xfrm>
            <a:off x="4718224" y="1287723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-E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Cerrar Proyectos Abiertos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4756050" y="2674425"/>
            <a:ext cx="3891900" cy="2024100"/>
          </a:xfrm>
          <a:prstGeom prst="roundRect">
            <a:avLst>
              <a:gd name="adj" fmla="val 622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4736039" y="2589131"/>
            <a:ext cx="39318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Arial"/>
              <a:buNone/>
            </a:pPr>
            <a:r>
              <a:rPr lang="es-ES" sz="185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Crear nuevo proyecto (ej. parcial)</a:t>
            </a:r>
            <a:endParaRPr sz="185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El “programa principal”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2636557"/>
            <a:ext cx="8229600" cy="2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 b="1"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= “Programa principal”. </a:t>
            </a:r>
            <a:r>
              <a:rPr lang="es-ES" sz="1800" b="1">
                <a:latin typeface="Calibri"/>
                <a:ea typeface="Calibri"/>
                <a:cs typeface="Calibri"/>
                <a:sym typeface="Calibri"/>
              </a:rPr>
              <a:t>{ }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delimita el cuerpo.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Sentencias de código separadas por punto y coma (</a:t>
            </a:r>
            <a:r>
              <a:rPr lang="es-ES" sz="1800" b="1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Se recomienda indentar el código para facilitar su lectura.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Comentarios: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De líneas múltiples  </a:t>
            </a:r>
            <a:r>
              <a:rPr lang="es-ES" sz="1400" i="1">
                <a:latin typeface="Calibri"/>
                <a:ea typeface="Calibri"/>
                <a:cs typeface="Calibri"/>
                <a:sym typeface="Calibri"/>
              </a:rPr>
              <a:t>/* Esto es un comentario */. </a:t>
            </a: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Font typeface="Calibri"/>
              <a:buChar char="•"/>
            </a:pPr>
            <a:r>
              <a:rPr lang="es-ES" sz="1400">
                <a:latin typeface="Calibri"/>
                <a:ea typeface="Calibri"/>
                <a:cs typeface="Calibri"/>
                <a:sym typeface="Calibri"/>
              </a:rPr>
              <a:t>De línea única         </a:t>
            </a:r>
            <a:r>
              <a:rPr lang="es-ES" sz="1400" i="1">
                <a:latin typeface="Calibri"/>
                <a:ea typeface="Calibri"/>
                <a:cs typeface="Calibri"/>
                <a:sym typeface="Calibri"/>
              </a:rPr>
              <a:t>// Este es un comentario</a:t>
            </a:r>
            <a:endParaRPr sz="1400" i="1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Font typeface="Calibri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Case-sensitive</a:t>
            </a:r>
            <a:r>
              <a:rPr lang="es-ES" sz="18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(sensible a las mayúsculas y minúsculas)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619950" y="1210800"/>
            <a:ext cx="4400400" cy="1323300"/>
          </a:xfrm>
          <a:prstGeom prst="rect">
            <a:avLst/>
          </a:prstGeom>
          <a:solidFill>
            <a:srgbClr val="F2F2F2">
              <a:alpha val="43921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NombreAplicacion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3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Código */</a:t>
            </a:r>
            <a:endParaRPr sz="1300" i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251525" y="1210800"/>
            <a:ext cx="8672400" cy="3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Se declaran en zona de </a:t>
            </a:r>
            <a:r>
              <a:rPr lang="es-ES" sz="1665" i="1">
                <a:latin typeface="Calibri"/>
                <a:ea typeface="Calibri"/>
                <a:cs typeface="Calibri"/>
                <a:sym typeface="Calibri"/>
              </a:rPr>
              <a:t>código (no toman valor por defecto).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SzPts val="1258"/>
              <a:buNone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ES" sz="1572">
                <a:latin typeface="Calibri"/>
                <a:ea typeface="Calibri"/>
                <a:cs typeface="Calibri"/>
                <a:sym typeface="Calibri"/>
              </a:rPr>
              <a:t>Tipo nombreVariable;        (Opcional: dar valor inicial)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r>
              <a:rPr lang="es-ES" sz="1480">
                <a:latin typeface="Calibri"/>
                <a:ea typeface="Calibri"/>
                <a:cs typeface="Calibri"/>
                <a:sym typeface="Calibri"/>
              </a:rPr>
              <a:t>				         </a:t>
            </a:r>
            <a:endParaRPr sz="148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Convención de nombres: comenzar con minúscula, luego cada palabra en mayúscula </a:t>
            </a:r>
            <a:r>
              <a:rPr lang="es-ES" sz="1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300" i="1">
                <a:latin typeface="Calibri"/>
                <a:ea typeface="Calibri"/>
                <a:cs typeface="Calibri"/>
                <a:sym typeface="Calibri"/>
              </a:rPr>
              <a:t>CamelCase</a:t>
            </a:r>
            <a:r>
              <a:rPr lang="es-ES" sz="13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Asignación:  nombreVariable </a:t>
            </a:r>
            <a:r>
              <a:rPr lang="es-ES" sz="1665" b="1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 valor;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Tipos primitivos: la variable almacena un valor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93011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Font typeface="Calibri"/>
              <a:buChar char="•"/>
            </a:pPr>
            <a:r>
              <a:rPr lang="es-ES" sz="1665" i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s-ES" sz="1665">
                <a:latin typeface="Calibri"/>
                <a:ea typeface="Calibri"/>
                <a:cs typeface="Calibri"/>
                <a:sym typeface="Calibri"/>
              </a:rPr>
              <a:t> para manipular cadenas. Ejemplo “esto es un string”. 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4975772" y="3064873"/>
          <a:ext cx="2693950" cy="1074790"/>
        </p:xfrm>
        <a:graphic>
          <a:graphicData uri="http://schemas.openxmlformats.org/drawingml/2006/table">
            <a:tbl>
              <a:tblPr>
                <a:noFill/>
                <a:tableStyleId>{7BDBCCB2-1A07-45C1-A468-53131D22A59E}</a:tableStyleId>
              </a:tblPr>
              <a:tblGrid>
                <a:gridCol w="1349225"/>
                <a:gridCol w="1344725"/>
              </a:tblGrid>
              <a:tr h="18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</a:rPr>
                        <a:t>Tipo Primitivo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true    false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char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‘a’  ‘0’ ‘*’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int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102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double</a:t>
                      </a:r>
                      <a:endParaRPr sz="2800" b="0" u="none" strike="noStrike" cap="none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cap="none">
                          <a:solidFill>
                            <a:schemeClr val="dk1"/>
                          </a:solidFill>
                        </a:rPr>
                        <a:t>123.4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04800" y="400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Declaración variables locales a método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(main u otro)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Manipulación de variables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s-ES" sz="2000">
                <a:latin typeface="Calibri"/>
                <a:ea typeface="Calibri"/>
                <a:cs typeface="Calibri"/>
                <a:sym typeface="Calibri"/>
              </a:rPr>
              <a:t>Operadores para tipos primitivos y String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7"/>
          <p:cNvGraphicFramePr/>
          <p:nvPr/>
        </p:nvGraphicFramePr>
        <p:xfrm>
          <a:off x="382960" y="1707654"/>
          <a:ext cx="8352925" cy="3246252"/>
        </p:xfrm>
        <a:graphic>
          <a:graphicData uri="http://schemas.openxmlformats.org/drawingml/2006/table">
            <a:tbl>
              <a:tblPr firstRow="1" firstCol="1" bandRow="1">
                <a:noFill/>
                <a:tableStyleId>{8D502F61-C055-4C22-B4A5-06B6FF78E332}</a:tableStyleId>
              </a:tblPr>
              <a:tblGrid>
                <a:gridCol w="3855200"/>
                <a:gridCol w="4497725"/>
              </a:tblGrid>
              <a:tr h="114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Operadores aritméticos </a:t>
                      </a:r>
                      <a:r>
                        <a:rPr lang="es-ES" sz="1100" u="none" strike="noStrike" cap="none"/>
                        <a:t>(tipos de datos numéricos)</a:t>
                      </a:r>
                      <a:endParaRPr sz="19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+       operador suma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-        operador resta  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*        operador multiplicación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/        operador división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%      operador resto</a:t>
                      </a:r>
                      <a:endParaRPr sz="12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>
                          <a:solidFill>
                            <a:schemeClr val="dk1"/>
                          </a:solidFill>
                        </a:rPr>
                        <a:t>Operadores unarios  aritméticos </a:t>
                      </a:r>
                      <a:r>
                        <a:rPr lang="es-ES" sz="1100" b="1" u="none" strike="noStrike" cap="none">
                          <a:solidFill>
                            <a:schemeClr val="dk1"/>
                          </a:solidFill>
                        </a:rPr>
                        <a:t>(tipos de datos numéricos)</a:t>
                      </a:r>
                      <a:endParaRPr sz="19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>
                          <a:solidFill>
                            <a:schemeClr val="dk1"/>
                          </a:solidFill>
                        </a:rPr>
                        <a:t>++    operador de incremento; incrementa un valor en 1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>
                          <a:solidFill>
                            <a:schemeClr val="dk1"/>
                          </a:solidFill>
                        </a:rPr>
                        <a:t>--      operador de decremento; decrementa un valor en 1</a:t>
                      </a:r>
                      <a:endParaRPr sz="20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10834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Operadores relacionales</a:t>
                      </a:r>
                      <a:r>
                        <a:rPr lang="es-ES" sz="1100"/>
                        <a:t> (tipos de datos primitivos)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==      Igual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!=       Distinto 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&gt;        Mayor 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&gt;=      Mayor o igual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&lt;        Menor</a:t>
                      </a:r>
                      <a:endParaRPr sz="2000" b="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u="none" strike="noStrike" cap="none"/>
                        <a:t>&lt;=      Menor o igual </a:t>
                      </a:r>
                      <a:endParaRPr sz="20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Operadores Condicionales </a:t>
                      </a:r>
                      <a:endParaRPr sz="2000" b="1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&amp;&amp;       AND</a:t>
                      </a:r>
                      <a:endParaRPr sz="20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||          OR</a:t>
                      </a:r>
                      <a:endParaRPr sz="20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!           NOT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5823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>
                          <a:solidFill>
                            <a:schemeClr val="dk1"/>
                          </a:solidFill>
                        </a:rPr>
                        <a:t>Operador de concatenación para String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solidFill>
                            <a:schemeClr val="dk1"/>
                          </a:solidFill>
                        </a:rPr>
                        <a:t>+        Operador de concatenación de Strings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327" y="403300"/>
            <a:ext cx="1862454" cy="11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152400" y="2476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Declaración de variables. Ejemplos.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94150" y="1041675"/>
            <a:ext cx="4935300" cy="1938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Demo01DeclaracionVariables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boolean encontre = false;                     </a:t>
            </a:r>
            <a:r>
              <a:rPr lang="es-ES" sz="1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1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miDNI = 11222333,  tuDNI = 10555444;      //2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char sexo, inicial = 'C';                     //3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sexo = 'F';                                   //4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double miSueldo = 1000.30;                    //5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String miNombre = "Pepe";                     //6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5227875" y="1275950"/>
            <a:ext cx="3384300" cy="153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Demo02OperadoresUnarios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i = 3;     // i vale 3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i++;           // i vale 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i--;           // i vale 3   		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395525" y="3105274"/>
            <a:ext cx="3888900" cy="1938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Demo03CalculoAritmeticoA{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main 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result = 1 + 2;      // result es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- 1;     // result es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* 2;     // result es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/ 2;     // result es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 = result % 2;     // result es 0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419600" y="3179150"/>
            <a:ext cx="4645200" cy="13851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Demo03CalculoAritmeticoB{    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4/3;              // División entera i = 1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 = 4.0/3.0;      // División real   d1 = 1.3333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d2 = 4/3;          // División entera d2 = 1.0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d3 = (</a:t>
            </a:r>
            <a:r>
              <a:rPr lang="es-ES" sz="11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4/3; // División real   d3 = 1.333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5935960" y="4219550"/>
            <a:ext cx="144000" cy="4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" name="Google Shape;169;p18"/>
          <p:cNvSpPr txBox="1"/>
          <p:nvPr/>
        </p:nvSpPr>
        <p:spPr>
          <a:xfrm>
            <a:off x="4711824" y="4651598"/>
            <a:ext cx="338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Conversión explícita del op1 a double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Mostrar datos en la salida estándar</a:t>
            </a:r>
            <a:endParaRPr sz="2800"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Sentencias que permiten mostrar datos en consola: </a:t>
            </a:r>
            <a:endParaRPr sz="2000"/>
          </a:p>
          <a:p>
            <a:pPr marL="45720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</a:t>
            </a:r>
            <a:r>
              <a:rPr lang="es-ES" sz="1600"/>
              <a:t>(….)          NO realiza salto de línea</a:t>
            </a:r>
            <a:endParaRPr sz="1800"/>
          </a:p>
          <a:p>
            <a:pPr marL="457200" lvl="2" indent="-18288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800"/>
              <a:t>System.out.println(…)</a:t>
            </a:r>
            <a:r>
              <a:rPr lang="es-ES" sz="1600"/>
              <a:t>         Realiza salto de línea</a:t>
            </a:r>
            <a:endParaRPr/>
          </a:p>
          <a:p>
            <a:pPr marL="457200" lvl="2" indent="-91440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355976" y="3387096"/>
            <a:ext cx="45365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mostrar varios datos, unirlos con +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año=2018;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"Hola Mundo " 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s-ES" sz="16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"!"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39550" y="3017775"/>
            <a:ext cx="3816300" cy="1670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188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Demo04Salida{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System.out.print("Hola Mundo! "); </a:t>
            </a:r>
            <a:endParaRPr sz="12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System.out.println("Hola Mundo! "); </a:t>
            </a:r>
            <a:endParaRPr sz="12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System.out.println(1234);</a:t>
            </a:r>
            <a:endParaRPr sz="12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System.out.println(true);</a:t>
            </a:r>
            <a:endParaRPr sz="12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Ingreso de datos desde teclado</a:t>
            </a:r>
            <a:endParaRPr sz="280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467544" y="1131590"/>
            <a:ext cx="867645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Uso de </a:t>
            </a:r>
            <a:r>
              <a:rPr lang="es-ES" sz="1800" i="1"/>
              <a:t>Lector  </a:t>
            </a:r>
            <a:r>
              <a:rPr lang="es-ES" sz="1400" i="1"/>
              <a:t>(funcionalidad definida en PaqueteLectura.Lector)</a:t>
            </a:r>
            <a:endParaRPr sz="1400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457200" lvl="1" indent="-85725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550" y="1546975"/>
            <a:ext cx="89985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PaqueteLectura.Lector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			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Importar funcionalidad para lectura</a:t>
            </a:r>
            <a:endParaRPr sz="1200" i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Demo05Entrada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("Ingrese nombre");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nombre = </a:t>
            </a:r>
            <a:r>
              <a:rPr lang="es-ES" sz="12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.leerString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   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ingresado antes del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enter</a:t>
            </a:r>
            <a:endParaRPr sz="1200" i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("Ingrese si trabaja (true/false)");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trabaja = </a:t>
            </a:r>
            <a:r>
              <a:rPr lang="es-ES" sz="12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.leerBoolean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ingresado antes del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enter</a:t>
            </a:r>
            <a:endParaRPr sz="1200" i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("Ingrese edad");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edad = </a:t>
            </a:r>
            <a:r>
              <a:rPr lang="es-ES" sz="12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.leerInt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	           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ingresado antes del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enter</a:t>
            </a:r>
            <a:endParaRPr sz="1200" i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("Ingrese sueldo");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sueldo = </a:t>
            </a:r>
            <a:r>
              <a:rPr lang="es-ES" sz="12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Lector</a:t>
            </a:r>
            <a:r>
              <a:rPr lang="es-ES" sz="12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.leerDouble</a:t>
            </a:r>
            <a:r>
              <a:rPr lang="es-ES" sz="12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	 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//Lee y devuelve 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ES" sz="1200" i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ingresado antes del </a:t>
            </a:r>
            <a:r>
              <a:rPr lang="es-ES" sz="1200" i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enter</a:t>
            </a:r>
            <a:endParaRPr sz="1200" i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("N:" + nombre + " T:" + trabaja + " E:" + edad + " S:" + sueldo 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Generación de datos aleatoria</a:t>
            </a:r>
            <a:endParaRPr sz="2800"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467550" y="1283991"/>
            <a:ext cx="8676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Uso de </a:t>
            </a:r>
            <a:r>
              <a:rPr lang="es-ES" sz="1800" i="1"/>
              <a:t>GeneradorAleatorio </a:t>
            </a:r>
            <a:r>
              <a:rPr lang="es-ES" sz="1400" i="1"/>
              <a:t>(funcionalidad definida en PaqueteLectura.GeneradorAleatorio)</a:t>
            </a:r>
            <a:endParaRPr sz="1400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457200" lvl="1" indent="-85725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06750" y="2083775"/>
            <a:ext cx="86763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import PaqueteLectura.GeneradorAleatorio;       // Importar funcionalidad Generador Aleatorio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Demo05Generador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GeneradorAleatorio.iniciar();                           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//inicia el generador aleatorio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s-ES" sz="13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generarInt(10)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int entre 0 y 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s-ES" sz="13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generarDouble(10)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double entre 0 y 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s-ES" sz="13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generarBoolean()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boolean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s-ES" sz="13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GeneradorAleatorio.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generarString(4)</a:t>
            </a: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s-ES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//genera un string de long. 4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352" y="403300"/>
            <a:ext cx="1347426" cy="8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1801</Words>
  <Application>Microsoft Office PowerPoint</Application>
  <PresentationFormat>Presentación en pantalla (16:9)</PresentationFormat>
  <Paragraphs>449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Consolas</vt:lpstr>
      <vt:lpstr>Garamond</vt:lpstr>
      <vt:lpstr>Calibri</vt:lpstr>
      <vt:lpstr>Claridad</vt:lpstr>
      <vt:lpstr> TEMA: INTRODUCCIÓN A JAVA              MATRICES</vt:lpstr>
      <vt:lpstr>Java</vt:lpstr>
      <vt:lpstr>El “programa principal”</vt:lpstr>
      <vt:lpstr>Declaración variables locales a método (main u otro)</vt:lpstr>
      <vt:lpstr>Manipulación de variables </vt:lpstr>
      <vt:lpstr>Declaración de variables. Ejemplos.</vt:lpstr>
      <vt:lpstr>Mostrar datos en la salida estándar</vt:lpstr>
      <vt:lpstr>Ingreso de datos desde teclado</vt:lpstr>
      <vt:lpstr>Generación de datos aleatoria</vt:lpstr>
      <vt:lpstr>Estructuras de control</vt:lpstr>
      <vt:lpstr>Estructuras de control</vt:lpstr>
      <vt:lpstr>Arreglos</vt:lpstr>
      <vt:lpstr>Arreglos unidimensionales - Vector</vt:lpstr>
      <vt:lpstr>Arreglos bidimensionales - Matrices</vt:lpstr>
      <vt:lpstr>Arreglos bidimensionales - Matrices</vt:lpstr>
      <vt:lpstr>Arreglos bidimensionales - Matrices</vt:lpstr>
      <vt:lpstr>IDE NetBeans</vt:lpstr>
      <vt:lpstr>IDE NetBeans. Uso. </vt:lpstr>
      <vt:lpstr>IDE NetBeans. Uso. </vt:lpstr>
      <vt:lpstr>IDE NetBeans. Uso.</vt:lpstr>
      <vt:lpstr>IDE NetBeans. Uso.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INTRODUCCIÓN A JAVA              MATRICES</dc:title>
  <dc:creator>Victoria</dc:creator>
  <cp:lastModifiedBy>Victoria</cp:lastModifiedBy>
  <cp:revision>3</cp:revision>
  <dcterms:modified xsi:type="dcterms:W3CDTF">2021-09-06T12:06:14Z</dcterms:modified>
</cp:coreProperties>
</file>