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710" r:id="rId3"/>
    <p:sldMasterId id="2147483733" r:id="rId4"/>
    <p:sldMasterId id="2147483749" r:id="rId5"/>
    <p:sldMasterId id="2147483791" r:id="rId6"/>
  </p:sldMasterIdLst>
  <p:notesMasterIdLst>
    <p:notesMasterId r:id="rId30"/>
  </p:notesMasterIdLst>
  <p:sldIdLst>
    <p:sldId id="256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5" r:id="rId22"/>
    <p:sldId id="266" r:id="rId23"/>
    <p:sldId id="267" r:id="rId24"/>
    <p:sldId id="259" r:id="rId25"/>
    <p:sldId id="261" r:id="rId26"/>
    <p:sldId id="262" r:id="rId27"/>
    <p:sldId id="263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5"/>
    <a:srgbClr val="545454"/>
    <a:srgbClr val="D24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76931" autoAdjust="0"/>
  </p:normalViewPr>
  <p:slideViewPr>
    <p:cSldViewPr snapToGrid="0">
      <p:cViewPr varScale="1">
        <p:scale>
          <a:sx n="78" d="100"/>
          <a:sy n="78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EE689-C37C-4A6E-893F-273A49AA0E2B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29E4-C7E0-4DAF-8947-C974CAFAF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T_bGyqKwT4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9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used</a:t>
            </a:r>
            <a:r>
              <a:rPr lang="en-US" baseline="0" dirty="0"/>
              <a:t> it to learn state of the art toolchain for web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SharePoint (On Premises) has history of mediocre Toolchain.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uses Open source which is actively developed by a lot of people.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bug fixed to available for everybody</a:t>
            </a:r>
            <a:r>
              <a:rPr lang="en-US" baseline="0" dirty="0"/>
              <a:t> 5 minutes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On Error Roll forward instead of Roll 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Showed Web Part. Also used for </a:t>
            </a:r>
            <a:r>
              <a:rPr lang="en-US" baseline="0" dirty="0" err="1"/>
              <a:t>JSScriptlink</a:t>
            </a:r>
            <a:r>
              <a:rPr lang="en-US" baseline="0" dirty="0"/>
              <a:t> (extension run all pages).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Concentrate =&gt; less hassle</a:t>
            </a:r>
          </a:p>
          <a:p>
            <a:pPr marL="457200" lvl="1" indent="0">
              <a:buFontTx/>
              <a:buNone/>
            </a:pPr>
            <a:endParaRPr lang="en-AU" baseline="0" dirty="0"/>
          </a:p>
          <a:p>
            <a:pPr marL="171450" lvl="0" indent="-171450">
              <a:buFontTx/>
              <a:buChar char="-"/>
            </a:pPr>
            <a:r>
              <a:rPr lang="en-AU" baseline="0" dirty="0"/>
              <a:t>No wallet was hurt for this presentation.</a:t>
            </a:r>
          </a:p>
          <a:p>
            <a:pPr marL="171450" lvl="0" indent="-171450">
              <a:buFontTx/>
              <a:buChar char="-"/>
            </a:pPr>
            <a:endParaRPr lang="en-AU" baseline="0" dirty="0"/>
          </a:p>
          <a:p>
            <a:pPr marL="171450" lvl="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r>
              <a:rPr lang="en-AU" dirty="0"/>
              <a:t>SharePoint Framework compare: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Same ingredients </a:t>
            </a:r>
            <a:r>
              <a:rPr lang="en-AU" dirty="0">
                <a:sym typeface="Wingdings" panose="05000000000000000000" pitchFamily="2" charset="2"/>
              </a:rPr>
              <a:t> Make yourself comfortable</a:t>
            </a:r>
            <a:r>
              <a:rPr lang="en-AU" baseline="0" dirty="0">
                <a:sym typeface="Wingdings" panose="05000000000000000000" pitchFamily="2" charset="2"/>
              </a:rPr>
              <a:t> with them</a:t>
            </a: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Focused on mobile first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First release</a:t>
            </a:r>
            <a:r>
              <a:rPr lang="en-AU" baseline="0" dirty="0"/>
              <a:t> </a:t>
            </a:r>
            <a:r>
              <a:rPr lang="en-AU" dirty="0"/>
              <a:t>Q4</a:t>
            </a:r>
            <a:r>
              <a:rPr lang="en-AU" baseline="0" dirty="0"/>
              <a:t> 2016</a:t>
            </a:r>
            <a:endParaRPr lang="en-AU" dirty="0"/>
          </a:p>
          <a:p>
            <a:pPr marL="171450" lvl="0" indent="-171450">
              <a:buFontTx/>
              <a:buChar char="-"/>
            </a:pPr>
            <a:r>
              <a:rPr lang="en-AU" dirty="0"/>
              <a:t>My solution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Compatibility</a:t>
            </a:r>
            <a:r>
              <a:rPr lang="en-AU" baseline="0" dirty="0"/>
              <a:t> first</a:t>
            </a:r>
          </a:p>
          <a:p>
            <a:pPr marL="628650" lvl="1" indent="-171450">
              <a:buFontTx/>
              <a:buChar char="-"/>
            </a:pPr>
            <a:r>
              <a:rPr lang="en-AU" baseline="0" dirty="0"/>
              <a:t>Now</a:t>
            </a:r>
          </a:p>
          <a:p>
            <a:pPr marL="171450" lvl="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6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http://youtu.be/T_bGyqKwT4g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1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Office 365 usage ramped up in past 2 years</a:t>
            </a:r>
          </a:p>
          <a:p>
            <a:pPr lvl="1"/>
            <a:r>
              <a:rPr lang="en-US" dirty="0"/>
              <a:t>Request for usage enhancements</a:t>
            </a:r>
          </a:p>
          <a:p>
            <a:pPr lvl="1"/>
            <a:r>
              <a:rPr lang="en-US" dirty="0"/>
              <a:t>Often small work packages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Small work package</a:t>
            </a:r>
            <a:r>
              <a:rPr lang="en-US" baseline="0" dirty="0"/>
              <a:t>: between 1 day and 1 week effort.</a:t>
            </a:r>
            <a:endParaRPr lang="en-US" dirty="0"/>
          </a:p>
          <a:p>
            <a:pPr lvl="1"/>
            <a:r>
              <a:rPr lang="en-AU" dirty="0"/>
              <a:t>Customers have similar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Reusability is necessary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baseline="0" dirty="0"/>
              <a:t>Reusability much easier in Office365.</a:t>
            </a:r>
            <a:endParaRPr lang="en-A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Support for SharePoint web templating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Special </a:t>
            </a:r>
            <a:r>
              <a:rPr lang="en-AU" baseline="0" dirty="0"/>
              <a:t>of Project is to use SharePoint site templates for Project workspaces. Solution must be part of the template.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Customer Situation</a:t>
            </a:r>
            <a:endParaRPr lang="en-US" baseline="0" dirty="0"/>
          </a:p>
          <a:p>
            <a:pPr lvl="1"/>
            <a:r>
              <a:rPr lang="en-US" dirty="0"/>
              <a:t>Office 365 (SharePoint Online / Project Online)</a:t>
            </a:r>
          </a:p>
          <a:p>
            <a:pPr lvl="1"/>
            <a:r>
              <a:rPr lang="en-US" dirty="0"/>
              <a:t>SharePoint &amp; Project Server 2013</a:t>
            </a:r>
          </a:p>
          <a:p>
            <a:pPr lvl="2"/>
            <a:r>
              <a:rPr lang="en-US" dirty="0"/>
              <a:t>often without app isolation</a:t>
            </a:r>
          </a:p>
          <a:p>
            <a:pPr lvl="1"/>
            <a:r>
              <a:rPr lang="en-US" dirty="0"/>
              <a:t>SharePoint &amp; Project Server 2010</a:t>
            </a:r>
            <a:endParaRPr lang="en-AU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Fast cadence: O365 changes. Deployment to prod daily / hourly.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8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Question:</a:t>
            </a:r>
            <a:r>
              <a:rPr lang="en-US" baseline="0" dirty="0">
                <a:latin typeface="+mn-lt"/>
              </a:rPr>
              <a:t> Who is a SharePoint developer?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Open Source Development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	-over one</a:t>
            </a:r>
            <a:r>
              <a:rPr lang="en-US" baseline="0" dirty="0"/>
              <a:t> year ago starting hunting for OSS best practices.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-Mainly web developers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SharePoint developer bubble</a:t>
            </a:r>
          </a:p>
          <a:p>
            <a:pPr lvl="1"/>
            <a:r>
              <a:rPr lang="en-US" dirty="0"/>
              <a:t>Crusty toolchain</a:t>
            </a:r>
          </a:p>
          <a:p>
            <a:pPr lvl="1"/>
            <a:r>
              <a:rPr lang="en-US" dirty="0"/>
              <a:t>Windows only</a:t>
            </a:r>
          </a:p>
          <a:p>
            <a:pPr lvl="1"/>
            <a:r>
              <a:rPr lang="en-US" dirty="0"/>
              <a:t>Development on SharePoint Server local only</a:t>
            </a:r>
          </a:p>
          <a:p>
            <a:pPr lvl="1"/>
            <a:r>
              <a:rPr lang="en-US" dirty="0"/>
              <a:t>Hard to automate</a:t>
            </a:r>
          </a:p>
          <a:p>
            <a:pPr lvl="1"/>
            <a:r>
              <a:rPr lang="en-US" dirty="0"/>
              <a:t>Few Add in model usages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others solve these issues?</a:t>
            </a:r>
            <a:endParaRPr lang="en-US" baseline="0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Re-usable extension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Rapid Development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Continuous build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Continuous delivery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Release automation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Deployment automation</a:t>
            </a:r>
          </a:p>
          <a:p>
            <a:pPr marL="457200" indent="-457200">
              <a:buFont typeface="+mj-lt"/>
              <a:buAutoNum type="arabicParenR"/>
            </a:pPr>
            <a:endParaRPr lang="en-US" baseline="0" dirty="0"/>
          </a:p>
          <a:p>
            <a:pPr marL="457200" indent="-457200">
              <a:buFont typeface="+mj-lt"/>
              <a:buAutoNum type="arabicParenR"/>
            </a:pPr>
            <a:endParaRPr lang="en-US" baseline="0" dirty="0"/>
          </a:p>
          <a:p>
            <a:pPr marL="0" indent="0">
              <a:buFont typeface="+mj-lt"/>
              <a:buNone/>
            </a:pPr>
            <a:r>
              <a:rPr lang="en-US" dirty="0"/>
              <a:t>Hunting for Open Source Software toolchain</a:t>
            </a:r>
            <a:endParaRPr lang="en-US" baseline="0" dirty="0"/>
          </a:p>
          <a:p>
            <a:pPr lvl="1"/>
            <a:r>
              <a:rPr lang="en-US" dirty="0"/>
              <a:t>GitHub is your friend</a:t>
            </a:r>
          </a:p>
          <a:p>
            <a:pPr lvl="1"/>
            <a:r>
              <a:rPr lang="en-US" dirty="0"/>
              <a:t>Cherry picking</a:t>
            </a:r>
          </a:p>
          <a:p>
            <a:pPr lvl="1"/>
            <a:r>
              <a:rPr lang="en-US" dirty="0"/>
              <a:t>Good support by community</a:t>
            </a:r>
          </a:p>
          <a:p>
            <a:pPr marL="0" indent="0">
              <a:buFont typeface="+mj-lt"/>
              <a:buNone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aseline="0" dirty="0"/>
              <a:t>Cherry picking be careful too much good stuff.</a:t>
            </a:r>
          </a:p>
          <a:p>
            <a:pPr marL="457200" indent="-457200">
              <a:buFont typeface="+mj-lt"/>
              <a:buAutoNum type="arabicParenR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6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Yeoman (Node JS - templating tool) to create project based on template.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Writing in VS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Gulp (Nodes JS – Task runner) to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Type script compile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Combine and minimize files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Upload to SharePoint Online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Development in a separate SharePoint Online Dev instance.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Source Control VSTS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Auto deploy to a SharePoint Online Showcase instance.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Release via VSTS Release manager to a package repository.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Consultant small static PowerShell to deploy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3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Re-usable extension with</a:t>
            </a:r>
            <a:r>
              <a:rPr lang="en-US" baseline="0" dirty="0"/>
              <a:t> same code base 2010, 2013, O365.</a:t>
            </a:r>
          </a:p>
          <a:p>
            <a:pPr marL="228600" indent="-228600">
              <a:buAutoNum type="arabicParenR"/>
            </a:pPr>
            <a:r>
              <a:rPr lang="en-US" baseline="0" dirty="0"/>
              <a:t>Spend  less time writing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Automate build</a:t>
            </a:r>
          </a:p>
          <a:p>
            <a:pPr marL="228600" indent="-228600">
              <a:buAutoNum type="arabicParenR"/>
            </a:pPr>
            <a:r>
              <a:rPr lang="en-US" baseline="0" dirty="0"/>
              <a:t>Have latest extension version auto deploy to staging</a:t>
            </a:r>
          </a:p>
          <a:p>
            <a:pPr marL="228600" indent="-228600">
              <a:buAutoNum type="arabicParenR"/>
            </a:pPr>
            <a:r>
              <a:rPr lang="en-US" baseline="0" dirty="0"/>
              <a:t>Formal release of changes.</a:t>
            </a:r>
            <a:br>
              <a:rPr lang="en-US" baseline="0" dirty="0"/>
            </a:br>
            <a:r>
              <a:rPr lang="en-US" baseline="0" dirty="0"/>
              <a:t>Check changes before release.</a:t>
            </a:r>
          </a:p>
          <a:p>
            <a:pPr marL="228600" indent="-228600">
              <a:buAutoNum type="arabicParenR"/>
            </a:pPr>
            <a:r>
              <a:rPr lang="en-US" baseline="0" dirty="0"/>
              <a:t>Make latest version available to consultants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Minimize overhead of </a:t>
            </a:r>
            <a:r>
              <a:rPr lang="en-US" baseline="0" dirty="0" err="1"/>
              <a:t>Winword</a:t>
            </a:r>
            <a:r>
              <a:rPr lang="en-US" baseline="0" dirty="0"/>
              <a:t>, PDF and user interaction.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1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live easy for a developer.</a:t>
            </a:r>
          </a:p>
          <a:p>
            <a:r>
              <a:rPr lang="en-US" dirty="0"/>
              <a:t>Use</a:t>
            </a:r>
            <a:r>
              <a:rPr lang="en-US" baseline="0" dirty="0"/>
              <a:t> tools for normal web site development. =&gt; Many people use them.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8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3 minutes to let</a:t>
            </a:r>
            <a:r>
              <a:rPr lang="en-US" baseline="0" dirty="0"/>
              <a:t> build finish.</a:t>
            </a:r>
          </a:p>
          <a:p>
            <a:endParaRPr lang="en-US" dirty="0"/>
          </a:p>
          <a:p>
            <a:r>
              <a:rPr lang="en-US" dirty="0"/>
              <a:t>Associate changes with task is recommendation.</a:t>
            </a:r>
            <a:r>
              <a:rPr lang="en-US" baseline="0" dirty="0"/>
              <a:t> Makes life later easier. At least meaningful comments.</a:t>
            </a:r>
          </a:p>
          <a:p>
            <a:endParaRPr lang="en-US" dirty="0"/>
          </a:p>
          <a:p>
            <a:r>
              <a:rPr lang="en-US" dirty="0"/>
              <a:t>Change</a:t>
            </a:r>
            <a:r>
              <a:rPr lang="en-US" baseline="0" dirty="0"/>
              <a:t> is small. Especially in GIT. Usually an hour of work. Only a few files.</a:t>
            </a:r>
            <a:endParaRPr lang="en-US" dirty="0"/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 driven development</a:t>
            </a:r>
            <a:r>
              <a:rPr lang="en-US" baseline="0" dirty="0"/>
              <a:t> :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For demo excluded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JavaScript no exclusion.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If JavaScript fails and page does not work user does not care why.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Heaps of Frameworks available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after build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Environment : Latest / 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testing and showcase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Release Manager: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 changes since</a:t>
            </a:r>
            <a:r>
              <a:rPr lang="en-US" baseline="0" dirty="0"/>
              <a:t> last release.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Setup deferred approval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Can be completely automated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2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SharePoint access:</a:t>
            </a:r>
            <a:r>
              <a:rPr lang="en-AU" baseline="0" dirty="0"/>
              <a:t> no admin only site collection</a:t>
            </a:r>
          </a:p>
          <a:p>
            <a:endParaRPr lang="en-US" baseline="0" dirty="0"/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Internet access</a:t>
            </a:r>
          </a:p>
          <a:p>
            <a:pPr lvl="1"/>
            <a:r>
              <a:rPr lang="en-US" dirty="0"/>
              <a:t>Access to target SharePoint</a:t>
            </a:r>
          </a:p>
          <a:p>
            <a:pPr lvl="1"/>
            <a:r>
              <a:rPr lang="en-US" dirty="0"/>
              <a:t>WMF5.0 / Windows 10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1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Yeoman (Node JS - templating tool) to create project based on template.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Writing in VS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Gulp (Nodes JS – Task runner) to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Type script compile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Combine and minimize files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Upload to SharePoint Online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Development in a separate SharePoint Online Dev instance.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Source Control VSTS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Auto deploy to a SharePoint Online Showcase instance.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Release via VSTS Release manager to a package repository.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Consultant small static PowerShell to deploy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29E4-C7E0-4DAF-8947-C974CAFAFC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2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94732" y="4619220"/>
            <a:ext cx="4021667" cy="20404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402665" y="4619220"/>
            <a:ext cx="2768601" cy="20404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7357532" y="4619220"/>
            <a:ext cx="1583267" cy="20404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lift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1" y="5203355"/>
            <a:ext cx="1703518" cy="62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Nintex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86" y="5156169"/>
            <a:ext cx="193833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1" name="Picture 7" descr="K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59" y="5766006"/>
            <a:ext cx="1444625" cy="74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13001" y="4703029"/>
            <a:ext cx="2263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spc="-70" dirty="0">
                <a:solidFill>
                  <a:srgbClr val="545454"/>
                </a:solidFill>
              </a:rPr>
              <a:t>Gold </a:t>
            </a:r>
            <a:endParaRPr lang="en-GB" sz="2400" spc="-70" dirty="0">
              <a:solidFill>
                <a:srgbClr val="545454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91864" y="4668473"/>
            <a:ext cx="2263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spc="-70" dirty="0">
                <a:solidFill>
                  <a:srgbClr val="545454"/>
                </a:solidFill>
              </a:rPr>
              <a:t>Silver</a:t>
            </a:r>
            <a:endParaRPr lang="en-GB" sz="2400" spc="-70" dirty="0">
              <a:solidFill>
                <a:srgbClr val="545454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509302" y="4664828"/>
            <a:ext cx="2263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spc="-70" dirty="0">
                <a:solidFill>
                  <a:srgbClr val="545454"/>
                </a:solidFill>
              </a:rPr>
              <a:t>Bronze</a:t>
            </a:r>
            <a:endParaRPr lang="en-GB" sz="2400" spc="-70" dirty="0">
              <a:solidFill>
                <a:srgbClr val="54545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5" y="6015075"/>
            <a:ext cx="2038161" cy="569767"/>
          </a:xfrm>
          <a:prstGeom prst="rect">
            <a:avLst/>
          </a:prstGeom>
        </p:spPr>
      </p:pic>
      <p:pic>
        <p:nvPicPr>
          <p:cNvPr id="1027" name="Picture 3" descr="KWizCom_Master_Logo N no paddi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46" y="5766006"/>
            <a:ext cx="1893621" cy="71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18" y="5409163"/>
            <a:ext cx="1146609" cy="478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7" y="4865368"/>
            <a:ext cx="1547460" cy="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575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89963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Slide">
    <p:bg>
      <p:bgPr>
        <a:solidFill>
          <a:srgbClr val="00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7" y="2357941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3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08160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 Slide">
    <p:bg>
      <p:bgPr>
        <a:solidFill>
          <a:srgbClr val="00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7" y="2357941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3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80907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rgbClr val="545454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68458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864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0278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0522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125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882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1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37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20794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rgbClr val="0072C5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96959"/>
      </p:ext>
    </p:extLst>
  </p:cSld>
  <p:clrMap bg1="dk1" tx1="lt1" bg2="dk2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7039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730650"/>
      </p:ext>
    </p:extLst>
  </p:cSld>
  <p:clrMap bg1="dk1" tx1="lt1" bg2="dk2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8856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4" r:id="rId9"/>
    <p:sldLayoutId id="2147483806" r:id="rId10"/>
    <p:sldLayoutId id="2147483808" r:id="rId11"/>
    <p:sldLayoutId id="2147483810" r:id="rId12"/>
    <p:sldLayoutId id="2147483987" r:id="rId13"/>
    <p:sldLayoutId id="2147483988" r:id="rId14"/>
  </p:sldLayoutIdLst>
  <p:transition>
    <p:fade/>
  </p:transition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-Schmidt/SharePoint-Toolchain/" TargetMode="External"/><Relationship Id="rId2" Type="http://schemas.openxmlformats.org/officeDocument/2006/relationships/hyperlink" Target="mailto:Fabian@Schmidtie.net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Toolchain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Fabian Schmidt</a:t>
            </a:r>
          </a:p>
        </p:txBody>
      </p:sp>
    </p:spTree>
    <p:extLst>
      <p:ext uri="{BB962C8B-B14F-4D97-AF65-F5344CB8AC3E}">
        <p14:creationId xmlns:p14="http://schemas.microsoft.com/office/powerpoint/2010/main" val="1133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819606"/>
            <a:ext cx="8363938" cy="2706551"/>
          </a:xfrm>
        </p:spPr>
        <p:txBody>
          <a:bodyPr/>
          <a:lstStyle/>
          <a:p>
            <a:r>
              <a:rPr lang="en-US" dirty="0"/>
              <a:t>Continuous build</a:t>
            </a:r>
            <a:br>
              <a:rPr lang="en-US" dirty="0"/>
            </a:br>
            <a:r>
              <a:rPr lang="en-US" dirty="0"/>
              <a:t>Continuous delivery</a:t>
            </a:r>
            <a:br>
              <a:rPr lang="en-US" dirty="0"/>
            </a:br>
            <a:r>
              <a:rPr lang="en-US" dirty="0"/>
              <a:t> in action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demonstration	</a:t>
            </a:r>
          </a:p>
        </p:txBody>
      </p:sp>
    </p:spTree>
    <p:extLst>
      <p:ext uri="{BB962C8B-B14F-4D97-AF65-F5344CB8AC3E}">
        <p14:creationId xmlns:p14="http://schemas.microsoft.com/office/powerpoint/2010/main" val="8616383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89443" y="1447802"/>
            <a:ext cx="3763932" cy="1975927"/>
          </a:xfrm>
        </p:spPr>
        <p:txBody>
          <a:bodyPr/>
          <a:lstStyle/>
          <a:p>
            <a:r>
              <a:rPr lang="en-US" dirty="0"/>
              <a:t>Consultant access</a:t>
            </a:r>
          </a:p>
          <a:p>
            <a:endParaRPr lang="en-US" dirty="0"/>
          </a:p>
          <a:p>
            <a:r>
              <a:rPr lang="en-US" dirty="0"/>
              <a:t>Minimal requirements</a:t>
            </a:r>
          </a:p>
          <a:p>
            <a:endParaRPr lang="en-US" dirty="0"/>
          </a:p>
          <a:p>
            <a:r>
              <a:rPr lang="en-US" dirty="0"/>
              <a:t>KISS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AU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8" r="34189"/>
          <a:stretch/>
        </p:blipFill>
        <p:spPr>
          <a:xfrm>
            <a:off x="389437" y="3423729"/>
            <a:ext cx="5232985" cy="20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87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feed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demonstration	</a:t>
            </a:r>
          </a:p>
        </p:txBody>
      </p:sp>
    </p:spTree>
    <p:extLst>
      <p:ext uri="{BB962C8B-B14F-4D97-AF65-F5344CB8AC3E}">
        <p14:creationId xmlns:p14="http://schemas.microsoft.com/office/powerpoint/2010/main" val="19401381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6" y="1148660"/>
            <a:ext cx="8094419" cy="474980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" y="1148660"/>
            <a:ext cx="8094419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93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Minimize time to build extension</a:t>
            </a:r>
          </a:p>
          <a:p>
            <a:r>
              <a:rPr lang="en-US" dirty="0"/>
              <a:t>Minimize time to roll out extension</a:t>
            </a:r>
          </a:p>
          <a:p>
            <a:r>
              <a:rPr lang="en-US" dirty="0"/>
              <a:t>Versatile</a:t>
            </a:r>
          </a:p>
          <a:p>
            <a:r>
              <a:rPr lang="en-US" dirty="0"/>
              <a:t>Concentrate on the work</a:t>
            </a:r>
          </a:p>
          <a:p>
            <a:r>
              <a:rPr lang="en-US" dirty="0"/>
              <a:t>No stash of old versions</a:t>
            </a:r>
          </a:p>
          <a:p>
            <a:endParaRPr lang="en-US" dirty="0"/>
          </a:p>
          <a:p>
            <a:r>
              <a:rPr lang="en-US" dirty="0"/>
              <a:t>Only free services and tools are used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21117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is a slide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938" cy="68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796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and Answer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778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  <a:p>
            <a:r>
              <a:rPr lang="en-AU" dirty="0"/>
              <a:t>Comments?</a:t>
            </a:r>
          </a:p>
          <a:p>
            <a:r>
              <a:rPr lang="en-AU" dirty="0"/>
              <a:t>More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1578128"/>
          </a:xfrm>
        </p:spPr>
        <p:txBody>
          <a:bodyPr/>
          <a:lstStyle/>
          <a:p>
            <a:r>
              <a:rPr lang="en-AU" dirty="0"/>
              <a:t>Contact details:</a:t>
            </a:r>
          </a:p>
          <a:p>
            <a:r>
              <a:rPr lang="en-AU" dirty="0"/>
              <a:t>Fabian Schmidt</a:t>
            </a:r>
            <a:br>
              <a:rPr lang="en-AU" dirty="0"/>
            </a:br>
            <a:r>
              <a:rPr lang="en-AU" u="sng" dirty="0">
                <a:solidFill>
                  <a:srgbClr val="0072C5"/>
                </a:solidFill>
                <a:hlinkClick r:id="rId2"/>
              </a:rPr>
              <a:t>Fabian@Schmidtie.net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Related links:</a:t>
            </a:r>
          </a:p>
          <a:p>
            <a:r>
              <a:rPr lang="en-US" dirty="0">
                <a:hlinkClick r:id="rId3"/>
              </a:rPr>
              <a:t>https://github.com/Fabian-Schmidt/SharePoint-Toolchain/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 for listening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Remember to submit your feedback so you go in the draw to win prizes at the end of the day</a:t>
            </a:r>
          </a:p>
        </p:txBody>
      </p:sp>
    </p:spTree>
    <p:extLst>
      <p:ext uri="{BB962C8B-B14F-4D97-AF65-F5344CB8AC3E}">
        <p14:creationId xmlns:p14="http://schemas.microsoft.com/office/powerpoint/2010/main" val="27950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This is just another slide</a:t>
            </a:r>
          </a:p>
          <a:p>
            <a:r>
              <a:rPr lang="en-AU" dirty="0"/>
              <a:t>No bullets used for content</a:t>
            </a:r>
          </a:p>
          <a:p>
            <a:r>
              <a:rPr lang="en-AU" dirty="0"/>
              <a:t>Simple fonts and colours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is a slide</a:t>
            </a:r>
          </a:p>
        </p:txBody>
      </p:sp>
    </p:spTree>
    <p:extLst>
      <p:ext uri="{BB962C8B-B14F-4D97-AF65-F5344CB8AC3E}">
        <p14:creationId xmlns:p14="http://schemas.microsoft.com/office/powerpoint/2010/main" val="29237857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</p:spPr>
        <p:txBody>
          <a:bodyPr/>
          <a:lstStyle/>
          <a:p>
            <a:r>
              <a:rPr lang="en-US" dirty="0"/>
              <a:t>Fabian Schmidt</a:t>
            </a:r>
          </a:p>
          <a:p>
            <a:endParaRPr lang="en-US" dirty="0"/>
          </a:p>
          <a:p>
            <a:r>
              <a:rPr lang="en-US" dirty="0"/>
              <a:t>9+ years Project Server &amp; SharePoint developer</a:t>
            </a:r>
          </a:p>
          <a:p>
            <a:endParaRPr lang="en-US" dirty="0"/>
          </a:p>
          <a:p>
            <a:r>
              <a:rPr lang="en-US" dirty="0"/>
              <a:t>Developer @ Sensei Project Solutions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7" y="228604"/>
            <a:ext cx="8573408" cy="747897"/>
          </a:xfrm>
        </p:spPr>
        <p:txBody>
          <a:bodyPr/>
          <a:lstStyle/>
          <a:p>
            <a:r>
              <a:rPr lang="en-US" sz="3600" dirty="0"/>
              <a:t>Who am I?</a:t>
            </a:r>
            <a:endParaRPr lang="en-AU" sz="3600" dirty="0"/>
          </a:p>
        </p:txBody>
      </p:sp>
      <p:pic>
        <p:nvPicPr>
          <p:cNvPr id="1026" name="Picture 2" descr="https://lh5.googleusercontent.com/-EtanaesePdQ/TYuesOgF7nI/AAAAAAAABsg/TVQ-3WQCTg4/s1600/spee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03" y="4804214"/>
            <a:ext cx="3549374" cy="1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456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 of the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demonstration	</a:t>
            </a:r>
          </a:p>
        </p:txBody>
      </p:sp>
    </p:spTree>
    <p:extLst>
      <p:ext uri="{BB962C8B-B14F-4D97-AF65-F5344CB8AC3E}">
        <p14:creationId xmlns:p14="http://schemas.microsoft.com/office/powerpoint/2010/main" val="25134944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Content 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Feel free to use slides like this to help add emphasis and showcase content where it makes sense to do so</a:t>
            </a:r>
          </a:p>
        </p:txBody>
      </p:sp>
    </p:spTree>
    <p:extLst>
      <p:ext uri="{BB962C8B-B14F-4D97-AF65-F5344CB8AC3E}">
        <p14:creationId xmlns:p14="http://schemas.microsoft.com/office/powerpoint/2010/main" val="34359119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Try to keep the ‘shiny’ factor to a minimum</a:t>
            </a:r>
          </a:p>
          <a:p>
            <a:r>
              <a:rPr lang="en-AU" dirty="0"/>
              <a:t>Use slides to back up what your talking about, not be the main event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Focus on content</a:t>
            </a:r>
          </a:p>
        </p:txBody>
      </p:sp>
    </p:spTree>
    <p:extLst>
      <p:ext uri="{BB962C8B-B14F-4D97-AF65-F5344CB8AC3E}">
        <p14:creationId xmlns:p14="http://schemas.microsoft.com/office/powerpoint/2010/main" val="7207630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the developers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function </a:t>
            </a:r>
            <a:r>
              <a:rPr lang="en-AU" dirty="0" err="1"/>
              <a:t>UseThisSlideForCode</a:t>
            </a:r>
            <a:r>
              <a:rPr lang="en-AU" dirty="0"/>
              <a:t>()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	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brian</a:t>
            </a:r>
            <a:r>
              <a:rPr lang="en-AU" dirty="0"/>
              <a:t> = new </a:t>
            </a:r>
            <a:r>
              <a:rPr lang="en-AU" dirty="0" err="1"/>
              <a:t>ModernBogan</a:t>
            </a:r>
            <a:r>
              <a:rPr lang="en-AU" dirty="0"/>
              <a:t>(“Brian Farnhill”);</a:t>
            </a:r>
          </a:p>
          <a:p>
            <a:r>
              <a:rPr lang="en-AU" dirty="0"/>
              <a:t>	if (</a:t>
            </a:r>
            <a:r>
              <a:rPr lang="en-AU" dirty="0" err="1"/>
              <a:t>brian.status</a:t>
            </a:r>
            <a:r>
              <a:rPr lang="en-AU" dirty="0"/>
              <a:t> == </a:t>
            </a:r>
            <a:r>
              <a:rPr lang="en-AU" dirty="0" err="1"/>
              <a:t>Status.Bored</a:t>
            </a:r>
            <a:r>
              <a:rPr lang="en-AU" dirty="0"/>
              <a:t>)</a:t>
            </a:r>
          </a:p>
          <a:p>
            <a:r>
              <a:rPr lang="en-AU" dirty="0"/>
              <a:t>	{</a:t>
            </a:r>
          </a:p>
          <a:p>
            <a:r>
              <a:rPr lang="en-AU" dirty="0"/>
              <a:t>		return </a:t>
            </a:r>
            <a:r>
              <a:rPr lang="en-AU" dirty="0" err="1"/>
              <a:t>Tasks.PlayXbox</a:t>
            </a:r>
            <a:r>
              <a:rPr lang="en-AU" dirty="0"/>
              <a:t>;</a:t>
            </a:r>
          </a:p>
          <a:p>
            <a:r>
              <a:rPr lang="en-AU" dirty="0"/>
              <a:t>	}</a:t>
            </a:r>
          </a:p>
          <a:p>
            <a:r>
              <a:rPr lang="en-AU" dirty="0"/>
              <a:t>	return </a:t>
            </a:r>
            <a:r>
              <a:rPr lang="en-AU" dirty="0" err="1"/>
              <a:t>Tasks.WorkOnSlideTemplate</a:t>
            </a:r>
            <a:r>
              <a:rPr lang="en-AU" dirty="0"/>
              <a:t>;</a:t>
            </a:r>
          </a:p>
          <a:p>
            <a:r>
              <a:rPr lang="en-A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8271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4983478"/>
          </a:xfrm>
        </p:spPr>
        <p:txBody>
          <a:bodyPr/>
          <a:lstStyle/>
          <a:p>
            <a:r>
              <a:rPr lang="en-US" dirty="0"/>
              <a:t>Requests for usage enhancements</a:t>
            </a:r>
          </a:p>
          <a:p>
            <a:endParaRPr lang="en-US" dirty="0"/>
          </a:p>
          <a:p>
            <a:r>
              <a:rPr lang="en-US" dirty="0"/>
              <a:t>Customer Environments</a:t>
            </a:r>
          </a:p>
          <a:p>
            <a:endParaRPr lang="en-US" dirty="0"/>
          </a:p>
          <a:p>
            <a:r>
              <a:rPr lang="en-AU" dirty="0"/>
              <a:t>Fast cadence of changes</a:t>
            </a:r>
          </a:p>
          <a:p>
            <a:endParaRPr lang="en-AU" dirty="0"/>
          </a:p>
          <a:p>
            <a:r>
              <a:rPr lang="en-AU" dirty="0"/>
              <a:t>Secret stash on consultant computer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motivation?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9496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SharePoint developer bubble</a:t>
            </a:r>
          </a:p>
          <a:p>
            <a:endParaRPr lang="en-US" dirty="0"/>
          </a:p>
          <a:p>
            <a:r>
              <a:rPr lang="en-US" dirty="0"/>
              <a:t>How others solve these issues?</a:t>
            </a:r>
          </a:p>
          <a:p>
            <a:endParaRPr lang="en-US" dirty="0"/>
          </a:p>
          <a:p>
            <a:r>
              <a:rPr lang="en-US" dirty="0"/>
              <a:t>Hunt for the ultimate toolchain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7847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6" y="1148660"/>
            <a:ext cx="8094419" cy="474980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" y="1148660"/>
            <a:ext cx="8094419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879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Re-usable extension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Rapid Development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Continuous build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Continuous delivery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Release automation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Deployment automation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Buzzword Bingo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6" y="5400015"/>
            <a:ext cx="1261865" cy="126000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389437" y="5308786"/>
            <a:ext cx="1440000" cy="1440000"/>
          </a:xfrm>
          <a:prstGeom prst="noSmoking">
            <a:avLst>
              <a:gd name="adj" fmla="val 58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7" y="5400015"/>
            <a:ext cx="2065000" cy="1260000"/>
          </a:xfrm>
          <a:prstGeom prst="rect">
            <a:avLst/>
          </a:prstGeom>
        </p:spPr>
      </p:pic>
      <p:sp>
        <p:nvSpPr>
          <p:cNvPr id="7" name="&quot;No&quot; Symbol 6"/>
          <p:cNvSpPr/>
          <p:nvPr/>
        </p:nvSpPr>
        <p:spPr>
          <a:xfrm>
            <a:off x="3886536" y="5311244"/>
            <a:ext cx="1440000" cy="1440000"/>
          </a:xfrm>
          <a:prstGeom prst="noSmoking">
            <a:avLst>
              <a:gd name="adj" fmla="val 58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377" y="5443172"/>
            <a:ext cx="1206998" cy="1260000"/>
          </a:xfrm>
          <a:prstGeom prst="rect">
            <a:avLst/>
          </a:prstGeom>
        </p:spPr>
      </p:pic>
      <p:sp>
        <p:nvSpPr>
          <p:cNvPr id="9" name="&quot;No&quot; Symbol 8"/>
          <p:cNvSpPr/>
          <p:nvPr/>
        </p:nvSpPr>
        <p:spPr>
          <a:xfrm>
            <a:off x="7409598" y="5308786"/>
            <a:ext cx="1440000" cy="1440000"/>
          </a:xfrm>
          <a:prstGeom prst="noSmoking">
            <a:avLst>
              <a:gd name="adj" fmla="val 580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51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46666" y="1447802"/>
            <a:ext cx="4568734" cy="5191537"/>
          </a:xfrm>
        </p:spPr>
        <p:txBody>
          <a:bodyPr/>
          <a:lstStyle/>
          <a:p>
            <a:r>
              <a:rPr lang="en-US" dirty="0"/>
              <a:t>2016 web developer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MORE Frameworks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Development</a:t>
            </a:r>
            <a:endParaRPr lang="en-AU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87" b="38268"/>
          <a:stretch/>
        </p:blipFill>
        <p:spPr>
          <a:xfrm>
            <a:off x="0" y="1925225"/>
            <a:ext cx="4346666" cy="24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31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819607"/>
            <a:ext cx="8363938" cy="957264"/>
          </a:xfrm>
        </p:spPr>
        <p:txBody>
          <a:bodyPr/>
          <a:lstStyle/>
          <a:p>
            <a:r>
              <a:rPr lang="en-US" dirty="0"/>
              <a:t>New web part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demonstration	</a:t>
            </a:r>
          </a:p>
        </p:txBody>
      </p:sp>
    </p:spTree>
    <p:extLst>
      <p:ext uri="{BB962C8B-B14F-4D97-AF65-F5344CB8AC3E}">
        <p14:creationId xmlns:p14="http://schemas.microsoft.com/office/powerpoint/2010/main" val="41637223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1794" y="1447802"/>
            <a:ext cx="4530433" cy="1975927"/>
          </a:xfrm>
        </p:spPr>
        <p:txBody>
          <a:bodyPr/>
          <a:lstStyle/>
          <a:p>
            <a:r>
              <a:rPr lang="en-US" dirty="0"/>
              <a:t>Continuous integration</a:t>
            </a:r>
          </a:p>
          <a:p>
            <a:endParaRPr lang="en-US" dirty="0"/>
          </a:p>
          <a:p>
            <a:r>
              <a:rPr lang="en-US" dirty="0"/>
              <a:t>Continuous delivery</a:t>
            </a:r>
          </a:p>
          <a:p>
            <a:endParaRPr lang="en-US" dirty="0"/>
          </a:p>
          <a:p>
            <a:r>
              <a:rPr lang="en-US" dirty="0"/>
              <a:t>Continuous deployment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*</a:t>
            </a:r>
            <a:endParaRPr lang="en-AU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9"/>
          <a:stretch/>
        </p:blipFill>
        <p:spPr>
          <a:xfrm>
            <a:off x="5538765" y="976501"/>
            <a:ext cx="3469400" cy="55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42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2.xml><?xml version="1.0" encoding="utf-8"?>
<a:theme xmlns:a="http://schemas.openxmlformats.org/drawingml/2006/main" name="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SharePoint 15">
  <a:themeElements>
    <a:clrScheme name="Custom 1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A5A5A5"/>
      </a:accent2>
      <a:accent3>
        <a:srgbClr val="7F7F7F"/>
      </a:accent3>
      <a:accent4>
        <a:srgbClr val="505050"/>
      </a:accent4>
      <a:accent5>
        <a:srgbClr val="969696"/>
      </a:accent5>
      <a:accent6>
        <a:srgbClr val="D2D2D2"/>
      </a:accent6>
      <a:hlink>
        <a:srgbClr val="0070C0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489</TotalTime>
  <Words>745</Words>
  <Application>Microsoft Office PowerPoint</Application>
  <PresentationFormat>On-screen Show (4:3)</PresentationFormat>
  <Paragraphs>239</Paragraphs>
  <Slides>23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Wingdings</vt:lpstr>
      <vt:lpstr>Metro</vt:lpstr>
      <vt:lpstr>5-30055_SharePoint Template 2012 - 16x9 - Colored Accent Slides</vt:lpstr>
      <vt:lpstr>Office365 Template 2012 - White Background</vt:lpstr>
      <vt:lpstr>1_5-30055_SharePoint Template 2012 - 16x9 - Colored Accent Slides</vt:lpstr>
      <vt:lpstr>SharePoint Template 2012 - White Background</vt:lpstr>
      <vt:lpstr>3_SharePoint 15</vt:lpstr>
      <vt:lpstr>Development Toolchain</vt:lpstr>
      <vt:lpstr>Who am I?</vt:lpstr>
      <vt:lpstr>What is my motivation?</vt:lpstr>
      <vt:lpstr>Journey</vt:lpstr>
      <vt:lpstr>Overview</vt:lpstr>
      <vt:lpstr>Buzzword Bingo</vt:lpstr>
      <vt:lpstr>Rapid Development</vt:lpstr>
      <vt:lpstr>New web part</vt:lpstr>
      <vt:lpstr>Continuous *</vt:lpstr>
      <vt:lpstr>Continuous build Continuous delivery  in action</vt:lpstr>
      <vt:lpstr>Deployment</vt:lpstr>
      <vt:lpstr>Consume feed</vt:lpstr>
      <vt:lpstr>Overview</vt:lpstr>
      <vt:lpstr>Conclusion</vt:lpstr>
      <vt:lpstr>This is a slide</vt:lpstr>
      <vt:lpstr>Question and Answer</vt:lpstr>
      <vt:lpstr>PowerPoint Presentation</vt:lpstr>
      <vt:lpstr>Thanks for listening</vt:lpstr>
      <vt:lpstr>This is a slide</vt:lpstr>
      <vt:lpstr>Name of the demo</vt:lpstr>
      <vt:lpstr>PowerPoint Presentation</vt:lpstr>
      <vt:lpstr>Focus on content</vt:lpstr>
      <vt:lpstr>For the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Fabian Schmidt</cp:lastModifiedBy>
  <cp:revision>35</cp:revision>
  <dcterms:created xsi:type="dcterms:W3CDTF">2012-07-31T08:06:04Z</dcterms:created>
  <dcterms:modified xsi:type="dcterms:W3CDTF">2016-08-11T11:46:56Z</dcterms:modified>
</cp:coreProperties>
</file>