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86" r:id="rId3"/>
    <p:sldId id="267" r:id="rId4"/>
    <p:sldId id="269" r:id="rId5"/>
    <p:sldId id="271" r:id="rId6"/>
    <p:sldId id="285" r:id="rId7"/>
    <p:sldId id="272" r:id="rId8"/>
    <p:sldId id="274" r:id="rId9"/>
    <p:sldId id="275" r:id="rId10"/>
    <p:sldId id="284" r:id="rId11"/>
    <p:sldId id="288" r:id="rId12"/>
    <p:sldId id="28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p:scale>
          <a:sx n="90" d="100"/>
          <a:sy n="90"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60E71B4-DE6B-4668-8007-AAE6137E4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529" y="1370992"/>
            <a:ext cx="3506256" cy="3506256"/>
          </a:xfrm>
          <a:prstGeom prst="rect">
            <a:avLst/>
          </a:prstGeom>
        </p:spPr>
      </p:pic>
      <p:grpSp>
        <p:nvGrpSpPr>
          <p:cNvPr id="18" name="Group 17">
            <a:extLst>
              <a:ext uri="{FF2B5EF4-FFF2-40B4-BE49-F238E27FC236}">
                <a16:creationId xmlns:a16="http://schemas.microsoft.com/office/drawing/2014/main" id="{F6E4C944-4BB6-469F-81D8-BD81B4A1B5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652632" y="1135060"/>
            <a:ext cx="1080325" cy="5357935"/>
            <a:chOff x="4484269" y="1135060"/>
            <a:chExt cx="1080325" cy="5357935"/>
          </a:xfrm>
        </p:grpSpPr>
        <p:sp>
          <p:nvSpPr>
            <p:cNvPr id="19" name="Freeform 5">
              <a:extLst>
                <a:ext uri="{FF2B5EF4-FFF2-40B4-BE49-F238E27FC236}">
                  <a16:creationId xmlns:a16="http://schemas.microsoft.com/office/drawing/2014/main" id="{049C18AF-F7F1-4882-AD18-7B2F41ECE3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84269" y="1756600"/>
              <a:ext cx="1080325" cy="4736395"/>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30A22449-086C-4824-B1B9-BF39EA117D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76839" y="1357766"/>
              <a:ext cx="687754" cy="430312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7">
              <a:extLst>
                <a:ext uri="{FF2B5EF4-FFF2-40B4-BE49-F238E27FC236}">
                  <a16:creationId xmlns:a16="http://schemas.microsoft.com/office/drawing/2014/main" id="{3D4E73C1-53C3-46BA-B103-34DE7B5138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78850" y="1135060"/>
              <a:ext cx="409371" cy="416921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3" name="Rectangle 8">
            <a:extLst>
              <a:ext uri="{FF2B5EF4-FFF2-40B4-BE49-F238E27FC236}">
                <a16:creationId xmlns:a16="http://schemas.microsoft.com/office/drawing/2014/main" id="{0595ECE5-BD7E-4F71-820D-409719708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25957" y="1124043"/>
            <a:ext cx="6477540" cy="3978121"/>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id="{00CC22B5-8500-2C45-91DE-A596A6DF1C3B}"/>
              </a:ext>
            </a:extLst>
          </p:cNvPr>
          <p:cNvSpPr txBox="1"/>
          <p:nvPr/>
        </p:nvSpPr>
        <p:spPr>
          <a:xfrm>
            <a:off x="5214730" y="1445775"/>
            <a:ext cx="5877340" cy="3342435"/>
          </a:xfrm>
          <a:prstGeom prst="rect">
            <a:avLst/>
          </a:prstGeom>
        </p:spPr>
        <p:txBody>
          <a:bodyPr vert="horz" lIns="91440" tIns="45720" rIns="91440" bIns="45720" rtlCol="0" anchor="ctr">
            <a:normAutofit fontScale="92500" lnSpcReduction="10000"/>
          </a:bodyPr>
          <a:lstStyle/>
          <a:p>
            <a:pPr>
              <a:lnSpc>
                <a:spcPct val="90000"/>
              </a:lnSpc>
              <a:spcBef>
                <a:spcPct val="0"/>
              </a:spcBef>
              <a:spcAft>
                <a:spcPts val="600"/>
              </a:spcAft>
            </a:pPr>
            <a:r>
              <a:rPr lang="en-US" sz="4200" kern="1200" dirty="0">
                <a:solidFill>
                  <a:srgbClr val="FFFFFF"/>
                </a:solidFill>
                <a:latin typeface="+mj-lt"/>
                <a:ea typeface="+mj-ea"/>
                <a:cs typeface="+mj-cs"/>
              </a:rPr>
              <a:t>Exploratory Data Analysis and proposed modeling technique of Healthcare – Persistency of a drug </a:t>
            </a:r>
          </a:p>
          <a:p>
            <a:pPr>
              <a:lnSpc>
                <a:spcPct val="90000"/>
              </a:lnSpc>
              <a:spcBef>
                <a:spcPct val="0"/>
              </a:spcBef>
              <a:spcAft>
                <a:spcPts val="600"/>
              </a:spcAft>
            </a:pPr>
            <a:endParaRPr lang="en-US" sz="4200" kern="1200" dirty="0">
              <a:solidFill>
                <a:srgbClr val="FFFFFF"/>
              </a:solidFill>
              <a:latin typeface="+mj-lt"/>
              <a:ea typeface="+mj-ea"/>
              <a:cs typeface="+mj-cs"/>
            </a:endParaRPr>
          </a:p>
          <a:p>
            <a:pPr>
              <a:lnSpc>
                <a:spcPct val="90000"/>
              </a:lnSpc>
              <a:spcBef>
                <a:spcPct val="0"/>
              </a:spcBef>
              <a:spcAft>
                <a:spcPts val="600"/>
              </a:spcAft>
            </a:pPr>
            <a:r>
              <a:rPr lang="en-US" sz="4200" kern="1200" dirty="0">
                <a:solidFill>
                  <a:srgbClr val="FFFFFF"/>
                </a:solidFill>
                <a:latin typeface="+mj-lt"/>
                <a:ea typeface="+mj-ea"/>
                <a:cs typeface="+mj-cs"/>
              </a:rPr>
              <a:t>12/11/2022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Shape 50">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934872" y="982272"/>
            <a:ext cx="3388419" cy="4560970"/>
          </a:xfrm>
        </p:spPr>
        <p:txBody>
          <a:bodyPr vert="horz" lIns="91440" tIns="45720" rIns="91440" bIns="45720" rtlCol="0" anchor="ctr" anchorCtr="0">
            <a:normAutofit/>
          </a:bodyPr>
          <a:lstStyle/>
          <a:p>
            <a:pPr algn="l"/>
            <a:br>
              <a:rPr lang="en-US" sz="3700" kern="1200">
                <a:solidFill>
                  <a:srgbClr val="FFFFFF"/>
                </a:solidFill>
                <a:latin typeface="+mj-lt"/>
                <a:ea typeface="+mj-ea"/>
                <a:cs typeface="+mj-cs"/>
              </a:rPr>
            </a:br>
            <a:br>
              <a:rPr lang="en-US" sz="3700" kern="1200">
                <a:solidFill>
                  <a:srgbClr val="FFFFFF"/>
                </a:solidFill>
                <a:latin typeface="+mj-lt"/>
                <a:ea typeface="+mj-ea"/>
                <a:cs typeface="+mj-cs"/>
              </a:rPr>
            </a:br>
            <a:br>
              <a:rPr lang="en-US" sz="3700" kern="1200">
                <a:solidFill>
                  <a:srgbClr val="FFFFFF"/>
                </a:solidFill>
                <a:latin typeface="+mj-lt"/>
                <a:ea typeface="+mj-ea"/>
                <a:cs typeface="+mj-cs"/>
              </a:rPr>
            </a:br>
            <a:r>
              <a:rPr lang="en-US" sz="3700" b="1" kern="1200">
                <a:solidFill>
                  <a:srgbClr val="FFFFFF"/>
                </a:solidFill>
                <a:latin typeface="+mj-lt"/>
                <a:ea typeface="+mj-ea"/>
                <a:cs typeface="+mj-cs"/>
              </a:rPr>
              <a:t>Summary and recommendation</a:t>
            </a:r>
          </a:p>
        </p:txBody>
      </p:sp>
      <p:sp>
        <p:nvSpPr>
          <p:cNvPr id="53"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a:off x="5221862" y="1719618"/>
            <a:ext cx="5948831" cy="4334629"/>
          </a:xfrm>
        </p:spPr>
        <p:txBody>
          <a:bodyPr vert="horz" lIns="91440" tIns="45720" rIns="91440" bIns="45720" rtlCol="0" anchor="ctr">
            <a:normAutofit/>
          </a:bodyPr>
          <a:lstStyle/>
          <a:p>
            <a:pPr indent="-228600" algn="l">
              <a:buFont typeface="Arial" panose="020B0604020202020204" pitchFamily="34" charset="0"/>
              <a:buChar char="•"/>
            </a:pPr>
            <a:r>
              <a:rPr lang="en-US" sz="1500" b="1">
                <a:solidFill>
                  <a:srgbClr val="FEFFFF"/>
                </a:solidFill>
              </a:rPr>
              <a:t>EDA SUMMARY</a:t>
            </a:r>
          </a:p>
          <a:p>
            <a:pPr marL="285750" indent="-228600" algn="l">
              <a:buFont typeface="Arial" panose="020B0604020202020204" pitchFamily="34" charset="0"/>
              <a:buChar char="•"/>
            </a:pPr>
            <a:r>
              <a:rPr lang="en-US" sz="1500">
                <a:solidFill>
                  <a:srgbClr val="FEFFFF"/>
                </a:solidFill>
              </a:rPr>
              <a:t>The dataset contains 3424 rows and 69 columns. </a:t>
            </a:r>
            <a:endParaRPr lang="en-US" sz="1500" b="1">
              <a:solidFill>
                <a:srgbClr val="FEFFFF"/>
              </a:solidFill>
            </a:endParaRPr>
          </a:p>
          <a:p>
            <a:pPr marL="342900" indent="-228600" algn="l">
              <a:buFont typeface="Arial" panose="020B0604020202020204" pitchFamily="34" charset="0"/>
              <a:buChar char="•"/>
            </a:pPr>
            <a:r>
              <a:rPr lang="en-US" sz="1500">
                <a:solidFill>
                  <a:srgbClr val="FEFFFF"/>
                </a:solidFill>
              </a:rPr>
              <a:t>The number of cases where the drugs proved to be non-persistent were higher compared to number od persistency cases.</a:t>
            </a:r>
          </a:p>
          <a:p>
            <a:pPr marL="342900" indent="-228600" algn="l">
              <a:buFont typeface="Arial" panose="020B0604020202020204" pitchFamily="34" charset="0"/>
              <a:buChar char="•"/>
            </a:pPr>
            <a:r>
              <a:rPr lang="en-US" sz="1500">
                <a:solidFill>
                  <a:srgbClr val="FEFFFF"/>
                </a:solidFill>
              </a:rPr>
              <a:t>The dataset reveal that more females partook in this analysis than male.</a:t>
            </a:r>
          </a:p>
          <a:p>
            <a:pPr marL="342900" indent="-228600" algn="l">
              <a:buFont typeface="Arial" panose="020B0604020202020204" pitchFamily="34" charset="0"/>
              <a:buChar char="•"/>
            </a:pPr>
            <a:r>
              <a:rPr lang="en-US" sz="1500">
                <a:solidFill>
                  <a:srgbClr val="FEFFFF"/>
                </a:solidFill>
              </a:rPr>
              <a:t>People of Caucasian race when compered to other races were the most common in the study.</a:t>
            </a:r>
          </a:p>
          <a:p>
            <a:pPr marL="342900" indent="-228600" algn="l">
              <a:buFont typeface="Arial" panose="020B0604020202020204" pitchFamily="34" charset="0"/>
              <a:buChar char="•"/>
            </a:pPr>
            <a:r>
              <a:rPr lang="en-US" sz="1500">
                <a:solidFill>
                  <a:srgbClr val="FEFFFF"/>
                </a:solidFill>
              </a:rPr>
              <a:t>The non-Hispanic ethnic group were the most common in the study.</a:t>
            </a:r>
          </a:p>
          <a:p>
            <a:pPr marL="342900" indent="-228600" algn="l">
              <a:buFont typeface="Arial" panose="020B0604020202020204" pitchFamily="34" charset="0"/>
              <a:buChar char="•"/>
            </a:pPr>
            <a:r>
              <a:rPr lang="en-US" sz="1500">
                <a:solidFill>
                  <a:srgbClr val="FEFFFF"/>
                </a:solidFill>
              </a:rPr>
              <a:t>There were more people from the Midwest and South region compared to other regions.</a:t>
            </a:r>
          </a:p>
          <a:p>
            <a:pPr marL="342900" indent="-228600" algn="l">
              <a:buFont typeface="Arial" panose="020B0604020202020204" pitchFamily="34" charset="0"/>
              <a:buChar char="•"/>
            </a:pPr>
            <a:r>
              <a:rPr lang="en-US" sz="1500">
                <a:solidFill>
                  <a:srgbClr val="FEFFFF"/>
                </a:solidFill>
              </a:rPr>
              <a:t>For this study, most people selected are greater than 75 years of age.</a:t>
            </a:r>
          </a:p>
          <a:p>
            <a:pPr marL="342900" indent="-228600" algn="l">
              <a:buFont typeface="Arial" panose="020B0604020202020204" pitchFamily="34" charset="0"/>
              <a:buChar char="•"/>
            </a:pPr>
            <a:r>
              <a:rPr lang="en-US" sz="1500">
                <a:solidFill>
                  <a:srgbClr val="FEFFFF"/>
                </a:solidFill>
              </a:rPr>
              <a:t>People with a Tscore of &gt;-2.5 have a higher chance of drug being non-persistent.</a:t>
            </a:r>
          </a:p>
          <a:p>
            <a:pPr marL="342900" indent="-228600" algn="l">
              <a:buFont typeface="Arial" panose="020B0604020202020204" pitchFamily="34" charset="0"/>
              <a:buChar char="•"/>
            </a:pPr>
            <a:endParaRPr lang="en-US" sz="1500">
              <a:solidFill>
                <a:srgbClr val="FEFFFF"/>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800040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Shape 50">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934872" y="982272"/>
            <a:ext cx="3388419" cy="4560970"/>
          </a:xfrm>
        </p:spPr>
        <p:txBody>
          <a:bodyPr vert="horz" lIns="91440" tIns="45720" rIns="91440" bIns="45720" rtlCol="0" anchor="ctr" anchorCtr="0">
            <a:normAutofit/>
          </a:bodyPr>
          <a:lstStyle/>
          <a:p>
            <a:pPr algn="l"/>
            <a:br>
              <a:rPr lang="en-US" sz="4000" kern="1200" dirty="0">
                <a:solidFill>
                  <a:srgbClr val="FFFFFF"/>
                </a:solidFill>
                <a:latin typeface="+mj-lt"/>
                <a:ea typeface="+mj-ea"/>
                <a:cs typeface="+mj-cs"/>
              </a:rPr>
            </a:br>
            <a:br>
              <a:rPr lang="en-US" sz="4000" kern="1200" dirty="0">
                <a:solidFill>
                  <a:srgbClr val="FFFFFF"/>
                </a:solidFill>
                <a:latin typeface="+mj-lt"/>
                <a:ea typeface="+mj-ea"/>
                <a:cs typeface="+mj-cs"/>
              </a:rPr>
            </a:br>
            <a:br>
              <a:rPr lang="en-US" sz="4000" kern="1200" dirty="0">
                <a:solidFill>
                  <a:srgbClr val="FFFFFF"/>
                </a:solidFill>
                <a:latin typeface="+mj-lt"/>
                <a:ea typeface="+mj-ea"/>
                <a:cs typeface="+mj-cs"/>
              </a:rPr>
            </a:br>
            <a:r>
              <a:rPr lang="en-US" sz="4000" b="1" kern="1200" dirty="0">
                <a:solidFill>
                  <a:srgbClr val="FFFFFF"/>
                </a:solidFill>
                <a:latin typeface="+mj-lt"/>
                <a:ea typeface="+mj-ea"/>
                <a:cs typeface="+mj-cs"/>
              </a:rPr>
              <a:t>Proposed Modeling Technique</a:t>
            </a:r>
          </a:p>
        </p:txBody>
      </p:sp>
      <p:sp>
        <p:nvSpPr>
          <p:cNvPr id="53"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AA2D3E95-71D9-F594-DDA4-7E284CACE96A}"/>
              </a:ext>
            </a:extLst>
          </p:cNvPr>
          <p:cNvSpPr txBox="1"/>
          <p:nvPr/>
        </p:nvSpPr>
        <p:spPr>
          <a:xfrm>
            <a:off x="5221862" y="1719618"/>
            <a:ext cx="5948831" cy="433462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dirty="0">
                <a:solidFill>
                  <a:srgbClr val="FEFFFF"/>
                </a:solidFill>
              </a:rPr>
              <a:t>The project is aimed at using certain factors relative to a patient in classifying successfully whether a drug is persistent or not. From the machine learning aspect of things, the task is a classification task and a binary classification task to be specific. For this project, we will focus on state-of-the-art machine learning classification models to build our drug persistency classifier. They include:</a:t>
            </a:r>
          </a:p>
          <a:p>
            <a:pPr marL="342900" indent="-228600">
              <a:lnSpc>
                <a:spcPct val="90000"/>
              </a:lnSpc>
              <a:spcAft>
                <a:spcPts val="600"/>
              </a:spcAft>
              <a:buFont typeface="Arial" panose="020B0604020202020204" pitchFamily="34" charset="0"/>
              <a:buChar char="•"/>
            </a:pPr>
            <a:r>
              <a:rPr lang="en-US" sz="2200" dirty="0">
                <a:solidFill>
                  <a:srgbClr val="FEFFFF"/>
                </a:solidFill>
              </a:rPr>
              <a:t>Logistic regression model</a:t>
            </a:r>
          </a:p>
          <a:p>
            <a:pPr marL="342900" indent="-228600">
              <a:lnSpc>
                <a:spcPct val="90000"/>
              </a:lnSpc>
              <a:spcAft>
                <a:spcPts val="600"/>
              </a:spcAft>
              <a:buFont typeface="Arial" panose="020B0604020202020204" pitchFamily="34" charset="0"/>
              <a:buChar char="•"/>
            </a:pPr>
            <a:r>
              <a:rPr lang="en-US" sz="2200" dirty="0">
                <a:solidFill>
                  <a:srgbClr val="FEFFFF"/>
                </a:solidFill>
              </a:rPr>
              <a:t>Support vector machines (SVM)</a:t>
            </a:r>
          </a:p>
          <a:p>
            <a:pPr marL="342900" indent="-228600">
              <a:lnSpc>
                <a:spcPct val="90000"/>
              </a:lnSpc>
              <a:spcAft>
                <a:spcPts val="600"/>
              </a:spcAft>
              <a:buFont typeface="Arial" panose="020B0604020202020204" pitchFamily="34" charset="0"/>
              <a:buChar char="•"/>
            </a:pPr>
            <a:r>
              <a:rPr lang="en-US" sz="2200" dirty="0">
                <a:solidFill>
                  <a:srgbClr val="FEFFFF"/>
                </a:solidFill>
              </a:rPr>
              <a:t>K-nearest neighbors (KNN)</a:t>
            </a:r>
          </a:p>
          <a:p>
            <a:pPr marL="342900" indent="-228600">
              <a:lnSpc>
                <a:spcPct val="90000"/>
              </a:lnSpc>
              <a:spcAft>
                <a:spcPts val="600"/>
              </a:spcAft>
              <a:buFont typeface="Arial" panose="020B0604020202020204" pitchFamily="34" charset="0"/>
              <a:buChar char="•"/>
            </a:pPr>
            <a:r>
              <a:rPr lang="en-US" sz="2200" dirty="0">
                <a:solidFill>
                  <a:srgbClr val="FEFFFF"/>
                </a:solidFill>
              </a:rPr>
              <a:t>Gradient Boost model</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817438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1870997" y="1607809"/>
            <a:ext cx="9236026" cy="2876680"/>
          </a:xfrm>
        </p:spPr>
        <p:txBody>
          <a:bodyPr vert="horz" lIns="91440" tIns="45720" rIns="91440" bIns="45720" rtlCol="0" anchor="b" anchorCtr="0">
            <a:normAutofit/>
          </a:bodyPr>
          <a:lstStyle/>
          <a:p>
            <a:pPr algn="l"/>
            <a:br>
              <a:rPr lang="en-US" sz="4600" kern="1200">
                <a:solidFill>
                  <a:srgbClr val="FFFFFF"/>
                </a:solidFill>
                <a:latin typeface="+mj-lt"/>
                <a:ea typeface="+mj-ea"/>
                <a:cs typeface="+mj-cs"/>
              </a:rPr>
            </a:br>
            <a:br>
              <a:rPr lang="en-US" sz="4600" kern="1200">
                <a:solidFill>
                  <a:srgbClr val="FFFFFF"/>
                </a:solidFill>
                <a:latin typeface="+mj-lt"/>
                <a:ea typeface="+mj-ea"/>
                <a:cs typeface="+mj-cs"/>
              </a:rPr>
            </a:br>
            <a:br>
              <a:rPr lang="en-US" sz="4600" kern="1200">
                <a:solidFill>
                  <a:srgbClr val="FFFFFF"/>
                </a:solidFill>
                <a:latin typeface="+mj-lt"/>
                <a:ea typeface="+mj-ea"/>
                <a:cs typeface="+mj-cs"/>
              </a:rPr>
            </a:br>
            <a:r>
              <a:rPr lang="en-US" sz="4600" b="1" kern="1200">
                <a:solidFill>
                  <a:srgbClr val="FFFFFF"/>
                </a:solidFill>
                <a:latin typeface="+mj-lt"/>
                <a:ea typeface="+mj-ea"/>
                <a:cs typeface="+mj-cs"/>
              </a:rPr>
              <a:t>Repository details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a:off x="1987499" y="4810308"/>
            <a:ext cx="9003022" cy="1076551"/>
          </a:xfrm>
        </p:spPr>
        <p:txBody>
          <a:bodyPr vert="horz" lIns="91440" tIns="45720" rIns="91440" bIns="45720" rtlCol="0">
            <a:normAutofit/>
          </a:bodyPr>
          <a:lstStyle/>
          <a:p>
            <a:pPr marL="342900" indent="-342900" algn="l">
              <a:buFont typeface="Arial" panose="020B0604020202020204" pitchFamily="34" charset="0"/>
              <a:buChar char="•"/>
            </a:pPr>
            <a:r>
              <a:rPr lang="en-US">
                <a:latin typeface="Calibri" panose="020F0502020204030204" pitchFamily="34" charset="0"/>
                <a:cs typeface="Calibri" panose="020F0502020204030204" pitchFamily="34" charset="0"/>
              </a:rPr>
              <a:t>Repo link: https://github.com/Fabian-Umeh/Healthcare-Drug-Persistency</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382701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350682" y="4870824"/>
            <a:ext cx="10005951" cy="1458258"/>
          </a:xfrm>
        </p:spPr>
        <p:txBody>
          <a:bodyPr anchor="ctr">
            <a:normAutofit/>
          </a:bodyPr>
          <a:lstStyle/>
          <a:p>
            <a:pPr algn="l"/>
            <a:r>
              <a:rPr lang="en-US"/>
              <a:t>Thank You</a:t>
            </a:r>
          </a:p>
          <a:p>
            <a:pPr algn="l"/>
            <a:endParaRPr lang="en-US"/>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16821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4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17532" y="122216"/>
            <a:ext cx="1981935" cy="1981935"/>
          </a:xfrm>
          <a:prstGeom prst="rect">
            <a:avLst/>
          </a:prstGeom>
        </p:spPr>
      </p:pic>
      <p:graphicFrame>
        <p:nvGraphicFramePr>
          <p:cNvPr id="2" name="Table 1">
            <a:extLst>
              <a:ext uri="{FF2B5EF4-FFF2-40B4-BE49-F238E27FC236}">
                <a16:creationId xmlns:a16="http://schemas.microsoft.com/office/drawing/2014/main" id="{0BFBC710-4618-561C-9336-6662ED46BB0B}"/>
              </a:ext>
            </a:extLst>
          </p:cNvPr>
          <p:cNvGraphicFramePr>
            <a:graphicFrameLocks noGrp="1"/>
          </p:cNvGraphicFramePr>
          <p:nvPr>
            <p:extLst>
              <p:ext uri="{D42A27DB-BD31-4B8C-83A1-F6EECF244321}">
                <p14:modId xmlns:p14="http://schemas.microsoft.com/office/powerpoint/2010/main" val="734496000"/>
              </p:ext>
            </p:extLst>
          </p:nvPr>
        </p:nvGraphicFramePr>
        <p:xfrm>
          <a:off x="934199" y="2243296"/>
          <a:ext cx="10551755" cy="4492488"/>
        </p:xfrm>
        <a:graphic>
          <a:graphicData uri="http://schemas.openxmlformats.org/drawingml/2006/table">
            <a:tbl>
              <a:tblPr firstRow="1" firstCol="1" bandRow="1">
                <a:tableStyleId>{5C22544A-7EE6-4342-B048-85BDC9FD1C3A}</a:tableStyleId>
              </a:tblPr>
              <a:tblGrid>
                <a:gridCol w="2110351">
                  <a:extLst>
                    <a:ext uri="{9D8B030D-6E8A-4147-A177-3AD203B41FA5}">
                      <a16:colId xmlns:a16="http://schemas.microsoft.com/office/drawing/2014/main" val="2619891037"/>
                    </a:ext>
                  </a:extLst>
                </a:gridCol>
                <a:gridCol w="2110351">
                  <a:extLst>
                    <a:ext uri="{9D8B030D-6E8A-4147-A177-3AD203B41FA5}">
                      <a16:colId xmlns:a16="http://schemas.microsoft.com/office/drawing/2014/main" val="3046979506"/>
                    </a:ext>
                  </a:extLst>
                </a:gridCol>
                <a:gridCol w="2110351">
                  <a:extLst>
                    <a:ext uri="{9D8B030D-6E8A-4147-A177-3AD203B41FA5}">
                      <a16:colId xmlns:a16="http://schemas.microsoft.com/office/drawing/2014/main" val="4058228689"/>
                    </a:ext>
                  </a:extLst>
                </a:gridCol>
                <a:gridCol w="2110351">
                  <a:extLst>
                    <a:ext uri="{9D8B030D-6E8A-4147-A177-3AD203B41FA5}">
                      <a16:colId xmlns:a16="http://schemas.microsoft.com/office/drawing/2014/main" val="3643033699"/>
                    </a:ext>
                  </a:extLst>
                </a:gridCol>
                <a:gridCol w="2110351">
                  <a:extLst>
                    <a:ext uri="{9D8B030D-6E8A-4147-A177-3AD203B41FA5}">
                      <a16:colId xmlns:a16="http://schemas.microsoft.com/office/drawing/2014/main" val="2892750416"/>
                    </a:ext>
                  </a:extLst>
                </a:gridCol>
              </a:tblGrid>
              <a:tr h="503829">
                <a:tc>
                  <a:txBody>
                    <a:bodyPr/>
                    <a:lstStyle/>
                    <a:p>
                      <a:pPr algn="just">
                        <a:lnSpc>
                          <a:spcPct val="107000"/>
                        </a:lnSpc>
                        <a:spcAft>
                          <a:spcPts val="800"/>
                        </a:spcAft>
                      </a:pPr>
                      <a:r>
                        <a:rPr lang="en-US" sz="1100" dirty="0">
                          <a:effectLst/>
                        </a:rPr>
                        <a:t>Name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Email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Country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dirty="0">
                          <a:effectLst/>
                        </a:rPr>
                        <a:t>College/Company</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Specialization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07644923"/>
                  </a:ext>
                </a:extLst>
              </a:tr>
              <a:tr h="1329553">
                <a:tc>
                  <a:txBody>
                    <a:bodyPr/>
                    <a:lstStyle/>
                    <a:p>
                      <a:pPr algn="just">
                        <a:lnSpc>
                          <a:spcPct val="107000"/>
                        </a:lnSpc>
                        <a:spcAft>
                          <a:spcPts val="800"/>
                        </a:spcAft>
                      </a:pPr>
                      <a:r>
                        <a:rPr lang="en-US" sz="1100">
                          <a:effectLst/>
                        </a:rPr>
                        <a:t>Fabian</a:t>
                      </a:r>
                      <a:endParaRPr lang="en-GB" sz="1100">
                        <a:effectLst/>
                      </a:endParaRPr>
                    </a:p>
                    <a:p>
                      <a:pPr algn="just">
                        <a:lnSpc>
                          <a:spcPct val="107000"/>
                        </a:lnSpc>
                        <a:spcAft>
                          <a:spcPts val="800"/>
                        </a:spcAft>
                      </a:pPr>
                      <a:r>
                        <a:rPr lang="en-US" sz="1100">
                          <a:effectLst/>
                        </a:rPr>
                        <a:t>Umeh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Fabianumeh335@gmail.com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UK</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Teesside</a:t>
                      </a:r>
                      <a:endParaRPr lang="en-GB" sz="1100">
                        <a:effectLst/>
                      </a:endParaRPr>
                    </a:p>
                    <a:p>
                      <a:pPr algn="just">
                        <a:lnSpc>
                          <a:spcPct val="107000"/>
                        </a:lnSpc>
                        <a:spcAft>
                          <a:spcPts val="800"/>
                        </a:spcAft>
                      </a:pPr>
                      <a:r>
                        <a:rPr lang="en-US" sz="1100">
                          <a:effectLst/>
                        </a:rPr>
                        <a:t>University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Data Science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8510169"/>
                  </a:ext>
                </a:extLst>
              </a:tr>
              <a:tr h="1329553">
                <a:tc>
                  <a:txBody>
                    <a:bodyPr/>
                    <a:lstStyle/>
                    <a:p>
                      <a:pPr algn="just">
                        <a:lnSpc>
                          <a:spcPct val="107000"/>
                        </a:lnSpc>
                        <a:spcAft>
                          <a:spcPts val="800"/>
                        </a:spcAft>
                      </a:pPr>
                      <a:r>
                        <a:rPr lang="en-US" sz="1100">
                          <a:effectLst/>
                        </a:rPr>
                        <a:t>Rukevwe</a:t>
                      </a:r>
                      <a:endParaRPr lang="en-GB" sz="1100">
                        <a:effectLst/>
                      </a:endParaRPr>
                    </a:p>
                    <a:p>
                      <a:pPr algn="just">
                        <a:lnSpc>
                          <a:spcPct val="107000"/>
                        </a:lnSpc>
                        <a:spcAft>
                          <a:spcPts val="800"/>
                        </a:spcAft>
                      </a:pPr>
                      <a:r>
                        <a:rPr lang="en-US" sz="1100">
                          <a:effectLst/>
                        </a:rPr>
                        <a:t>Ovuowo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rukevwe10@gmail.com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Nigeria</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GBG Data science</a:t>
                      </a:r>
                      <a:endParaRPr lang="en-GB" sz="1100">
                        <a:effectLst/>
                      </a:endParaRPr>
                    </a:p>
                    <a:p>
                      <a:pPr algn="just">
                        <a:lnSpc>
                          <a:spcPct val="107000"/>
                        </a:lnSpc>
                        <a:spcAft>
                          <a:spcPts val="800"/>
                        </a:spcAft>
                      </a:pPr>
                      <a:r>
                        <a:rPr lang="en-US" sz="1100">
                          <a:effectLst/>
                        </a:rPr>
                        <a:t>Academy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Data Science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63034453"/>
                  </a:ext>
                </a:extLst>
              </a:tr>
              <a:tr h="1329553">
                <a:tc>
                  <a:txBody>
                    <a:bodyPr/>
                    <a:lstStyle/>
                    <a:p>
                      <a:pPr algn="just">
                        <a:lnSpc>
                          <a:spcPct val="107000"/>
                        </a:lnSpc>
                        <a:spcAft>
                          <a:spcPts val="800"/>
                        </a:spcAft>
                      </a:pPr>
                      <a:r>
                        <a:rPr lang="en-US" sz="1100">
                          <a:effectLst/>
                        </a:rPr>
                        <a:t>Olutayo</a:t>
                      </a:r>
                      <a:endParaRPr lang="en-GB" sz="1100">
                        <a:effectLst/>
                      </a:endParaRPr>
                    </a:p>
                    <a:p>
                      <a:pPr algn="just">
                        <a:lnSpc>
                          <a:spcPct val="107000"/>
                        </a:lnSpc>
                        <a:spcAft>
                          <a:spcPts val="800"/>
                        </a:spcAft>
                      </a:pPr>
                      <a:r>
                        <a:rPr lang="en-US" sz="1100">
                          <a:effectLst/>
                        </a:rPr>
                        <a:t>Oladeinbo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oladeinboolutayo@yahoo.com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UK</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Teesside</a:t>
                      </a:r>
                      <a:endParaRPr lang="en-GB" sz="1100">
                        <a:effectLst/>
                      </a:endParaRPr>
                    </a:p>
                    <a:p>
                      <a:pPr algn="just">
                        <a:lnSpc>
                          <a:spcPct val="107000"/>
                        </a:lnSpc>
                        <a:spcAft>
                          <a:spcPts val="800"/>
                        </a:spcAft>
                      </a:pPr>
                      <a:r>
                        <a:rPr lang="en-US" sz="1100">
                          <a:effectLst/>
                        </a:rPr>
                        <a:t>University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dirty="0">
                          <a:effectLst/>
                        </a:rPr>
                        <a:t>Data Science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52484045"/>
                  </a:ext>
                </a:extLst>
              </a:tr>
            </a:tbl>
          </a:graphicData>
        </a:graphic>
      </p:graphicFrame>
      <p:sp>
        <p:nvSpPr>
          <p:cNvPr id="3" name="TextBox 2">
            <a:extLst>
              <a:ext uri="{FF2B5EF4-FFF2-40B4-BE49-F238E27FC236}">
                <a16:creationId xmlns:a16="http://schemas.microsoft.com/office/drawing/2014/main" id="{683C28BB-FE1C-3C2C-D33C-05C3AF388224}"/>
              </a:ext>
            </a:extLst>
          </p:cNvPr>
          <p:cNvSpPr txBox="1"/>
          <p:nvPr/>
        </p:nvSpPr>
        <p:spPr>
          <a:xfrm>
            <a:off x="2785901" y="1561793"/>
            <a:ext cx="6341533" cy="523220"/>
          </a:xfrm>
          <a:prstGeom prst="rect">
            <a:avLst/>
          </a:prstGeom>
          <a:noFill/>
        </p:spPr>
        <p:txBody>
          <a:bodyPr wrap="square" rtlCol="0">
            <a:spAutoFit/>
          </a:bodyPr>
          <a:lstStyle/>
          <a:p>
            <a:pPr algn="ctr"/>
            <a:r>
              <a:rPr lang="en-GB" sz="2800" dirty="0">
                <a:solidFill>
                  <a:schemeClr val="bg1"/>
                </a:solidFill>
              </a:rPr>
              <a:t>Team Details</a:t>
            </a:r>
          </a:p>
        </p:txBody>
      </p:sp>
    </p:spTree>
    <p:extLst>
      <p:ext uri="{BB962C8B-B14F-4D97-AF65-F5344CB8AC3E}">
        <p14:creationId xmlns:p14="http://schemas.microsoft.com/office/powerpoint/2010/main" val="2503892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Shape 25">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934872" y="982272"/>
            <a:ext cx="3388419" cy="4560970"/>
          </a:xfrm>
        </p:spPr>
        <p:txBody>
          <a:bodyPr vert="horz" lIns="91440" tIns="45720" rIns="91440" bIns="45720" rtlCol="0" anchor="ctr" anchorCtr="0">
            <a:normAutofit/>
          </a:bodyPr>
          <a:lstStyle/>
          <a:p>
            <a:pPr algn="l"/>
            <a:br>
              <a:rPr lang="en-US" sz="4000" kern="1200">
                <a:solidFill>
                  <a:srgbClr val="FFFFFF"/>
                </a:solidFill>
                <a:latin typeface="+mj-lt"/>
                <a:ea typeface="+mj-ea"/>
                <a:cs typeface="+mj-cs"/>
              </a:rPr>
            </a:br>
            <a:br>
              <a:rPr lang="en-US" sz="4000" kern="1200">
                <a:solidFill>
                  <a:srgbClr val="FFFFFF"/>
                </a:solidFill>
                <a:latin typeface="+mj-lt"/>
                <a:ea typeface="+mj-ea"/>
                <a:cs typeface="+mj-cs"/>
              </a:rPr>
            </a:br>
            <a:br>
              <a:rPr lang="en-US" sz="4000" kern="1200">
                <a:solidFill>
                  <a:srgbClr val="FFFFFF"/>
                </a:solidFill>
                <a:latin typeface="+mj-lt"/>
                <a:ea typeface="+mj-ea"/>
                <a:cs typeface="+mj-cs"/>
              </a:rPr>
            </a:br>
            <a:r>
              <a:rPr lang="en-US" sz="4000" b="1" kern="1200">
                <a:solidFill>
                  <a:srgbClr val="FFFFFF"/>
                </a:solidFill>
                <a:latin typeface="+mj-lt"/>
                <a:ea typeface="+mj-ea"/>
                <a:cs typeface="+mj-cs"/>
              </a:rPr>
              <a:t>Agenda</a:t>
            </a:r>
          </a:p>
        </p:txBody>
      </p:sp>
      <p:sp>
        <p:nvSpPr>
          <p:cNvPr id="28"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a:off x="5221862" y="1719618"/>
            <a:ext cx="5948831" cy="4334629"/>
          </a:xfrm>
        </p:spPr>
        <p:txBody>
          <a:bodyPr vert="horz" lIns="91440" tIns="45720" rIns="91440" bIns="45720" rtlCol="0" anchor="ctr">
            <a:normAutofit/>
          </a:bodyPr>
          <a:lstStyle/>
          <a:p>
            <a:pPr indent="-228600" algn="l">
              <a:buFont typeface="Arial" panose="020B0604020202020204" pitchFamily="34" charset="0"/>
              <a:buChar char="•"/>
            </a:pPr>
            <a:endParaRPr lang="en-US" dirty="0">
              <a:solidFill>
                <a:srgbClr val="FEFFFF"/>
              </a:solidFill>
            </a:endParaRPr>
          </a:p>
          <a:p>
            <a:pPr indent="-228600" algn="l">
              <a:buFont typeface="Arial" panose="020B0604020202020204" pitchFamily="34" charset="0"/>
              <a:buChar char="•"/>
            </a:pPr>
            <a:r>
              <a:rPr lang="en-US" dirty="0">
                <a:solidFill>
                  <a:srgbClr val="FEFFFF"/>
                </a:solidFill>
              </a:rPr>
              <a:t>        </a:t>
            </a:r>
          </a:p>
          <a:p>
            <a:pPr indent="-228600" algn="l">
              <a:buFont typeface="Arial" panose="020B0604020202020204" pitchFamily="34" charset="0"/>
              <a:buChar char="•"/>
            </a:pPr>
            <a:r>
              <a:rPr lang="en-US" dirty="0">
                <a:solidFill>
                  <a:srgbClr val="FEFFFF"/>
                </a:solidFill>
              </a:rPr>
              <a:t>         Executive Summary</a:t>
            </a:r>
          </a:p>
          <a:p>
            <a:pPr lvl="1" indent="-228600" algn="l">
              <a:buFont typeface="Arial" panose="020B0604020202020204" pitchFamily="34" charset="0"/>
              <a:buChar char="•"/>
            </a:pPr>
            <a:r>
              <a:rPr lang="en-US" sz="2400" dirty="0">
                <a:solidFill>
                  <a:srgbClr val="FEFFFF"/>
                </a:solidFill>
              </a:rPr>
              <a:t>         Problem Statement</a:t>
            </a:r>
          </a:p>
          <a:p>
            <a:pPr lvl="1" indent="-228600" algn="l">
              <a:buFont typeface="Arial" panose="020B0604020202020204" pitchFamily="34" charset="0"/>
              <a:buChar char="•"/>
            </a:pPr>
            <a:r>
              <a:rPr lang="en-US" sz="2400" dirty="0">
                <a:solidFill>
                  <a:srgbClr val="FEFFFF"/>
                </a:solidFill>
              </a:rPr>
              <a:t>         Objectives</a:t>
            </a:r>
          </a:p>
          <a:p>
            <a:pPr lvl="1" indent="-228600" algn="l">
              <a:buFont typeface="Arial" panose="020B0604020202020204" pitchFamily="34" charset="0"/>
              <a:buChar char="•"/>
            </a:pPr>
            <a:r>
              <a:rPr lang="en-US" sz="2400" dirty="0">
                <a:solidFill>
                  <a:srgbClr val="FEFFFF"/>
                </a:solidFill>
              </a:rPr>
              <a:t>         Approach</a:t>
            </a:r>
          </a:p>
          <a:p>
            <a:pPr indent="-228600" algn="l">
              <a:buFont typeface="Arial" panose="020B0604020202020204" pitchFamily="34" charset="0"/>
              <a:buChar char="•"/>
            </a:pPr>
            <a:r>
              <a:rPr lang="en-US" dirty="0">
                <a:solidFill>
                  <a:srgbClr val="FEFFFF"/>
                </a:solidFill>
              </a:rPr>
              <a:t>         EDA</a:t>
            </a:r>
          </a:p>
          <a:p>
            <a:pPr indent="-228600" algn="l">
              <a:buFont typeface="Arial" panose="020B0604020202020204" pitchFamily="34" charset="0"/>
              <a:buChar char="•"/>
            </a:pPr>
            <a:r>
              <a:rPr lang="en-US" dirty="0">
                <a:solidFill>
                  <a:srgbClr val="FEFFFF"/>
                </a:solidFill>
              </a:rPr>
              <a:t>         EDA Summary</a:t>
            </a:r>
          </a:p>
          <a:p>
            <a:pPr indent="-228600" algn="l">
              <a:buFont typeface="Arial" panose="020B0604020202020204" pitchFamily="34" charset="0"/>
              <a:buChar char="•"/>
            </a:pPr>
            <a:r>
              <a:rPr lang="en-US" dirty="0">
                <a:solidFill>
                  <a:srgbClr val="FEFFFF"/>
                </a:solidFill>
              </a:rPr>
              <a:t>Proposed modeling techniques</a:t>
            </a:r>
          </a:p>
          <a:p>
            <a:pPr indent="-228600" algn="l">
              <a:buFont typeface="Arial" panose="020B0604020202020204" pitchFamily="34" charset="0"/>
              <a:buChar char="•"/>
            </a:pPr>
            <a:endParaRPr lang="en-US" dirty="0">
              <a:solidFill>
                <a:srgbClr val="FEFFFF"/>
              </a:solidFill>
            </a:endParaRPr>
          </a:p>
          <a:p>
            <a:pPr indent="-228600" algn="l">
              <a:buFont typeface="Arial" panose="020B0604020202020204" pitchFamily="34" charset="0"/>
              <a:buChar char="•"/>
            </a:pPr>
            <a:endParaRPr lang="en-US" dirty="0">
              <a:solidFill>
                <a:srgbClr val="FEFFFF"/>
              </a:solidFill>
            </a:endParaRPr>
          </a:p>
          <a:p>
            <a:pPr indent="-228600" algn="l">
              <a:buFont typeface="Arial" panose="020B0604020202020204" pitchFamily="34" charset="0"/>
              <a:buChar char="•"/>
            </a:pPr>
            <a:endParaRPr lang="en-US" dirty="0">
              <a:solidFill>
                <a:srgbClr val="FEFFFF"/>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Shape 39">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934872" y="982272"/>
            <a:ext cx="3388419" cy="4560970"/>
          </a:xfrm>
        </p:spPr>
        <p:txBody>
          <a:bodyPr vert="horz" lIns="91440" tIns="45720" rIns="91440" bIns="45720" rtlCol="0" anchor="ctr" anchorCtr="0">
            <a:normAutofit/>
          </a:bodyPr>
          <a:lstStyle/>
          <a:p>
            <a:pPr algn="l"/>
            <a:br>
              <a:rPr lang="en-US" sz="4000" kern="1200">
                <a:solidFill>
                  <a:srgbClr val="FFFFFF"/>
                </a:solidFill>
                <a:latin typeface="+mj-lt"/>
                <a:ea typeface="+mj-ea"/>
                <a:cs typeface="+mj-cs"/>
              </a:rPr>
            </a:br>
            <a:br>
              <a:rPr lang="en-US" sz="4000" kern="1200">
                <a:solidFill>
                  <a:srgbClr val="FFFFFF"/>
                </a:solidFill>
                <a:latin typeface="+mj-lt"/>
                <a:ea typeface="+mj-ea"/>
                <a:cs typeface="+mj-cs"/>
              </a:rPr>
            </a:br>
            <a:br>
              <a:rPr lang="en-US" sz="4000" kern="1200">
                <a:solidFill>
                  <a:srgbClr val="FFFFFF"/>
                </a:solidFill>
                <a:latin typeface="+mj-lt"/>
                <a:ea typeface="+mj-ea"/>
                <a:cs typeface="+mj-cs"/>
              </a:rPr>
            </a:br>
            <a:r>
              <a:rPr lang="en-US" sz="4000" b="1" kern="1200">
                <a:solidFill>
                  <a:srgbClr val="FFFFFF"/>
                </a:solidFill>
                <a:latin typeface="+mj-lt"/>
                <a:ea typeface="+mj-ea"/>
                <a:cs typeface="+mj-cs"/>
              </a:rPr>
              <a:t>Executive Summary</a:t>
            </a:r>
          </a:p>
        </p:txBody>
      </p:sp>
      <p:sp>
        <p:nvSpPr>
          <p:cNvPr id="42"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a:off x="5221862" y="1719618"/>
            <a:ext cx="5948831" cy="4334629"/>
          </a:xfrm>
        </p:spPr>
        <p:txBody>
          <a:bodyPr vert="horz" lIns="91440" tIns="45720" rIns="91440" bIns="45720" rtlCol="0" anchor="ctr">
            <a:normAutofit/>
          </a:bodyPr>
          <a:lstStyle/>
          <a:p>
            <a:pPr indent="-228600" algn="l">
              <a:buFont typeface="Arial" panose="020B0604020202020204" pitchFamily="34" charset="0"/>
              <a:buChar char="•"/>
            </a:pPr>
            <a:endParaRPr lang="en-US" sz="1300" b="1">
              <a:solidFill>
                <a:srgbClr val="FEFFFF"/>
              </a:solidFill>
            </a:endParaRPr>
          </a:p>
          <a:p>
            <a:pPr indent="-228600" algn="l">
              <a:buFont typeface="Arial" panose="020B0604020202020204" pitchFamily="34" charset="0"/>
              <a:buChar char="•"/>
            </a:pPr>
            <a:r>
              <a:rPr lang="en-US" sz="1300" b="1" i="0">
                <a:solidFill>
                  <a:srgbClr val="FEFFFF"/>
                </a:solidFill>
                <a:effectLst/>
              </a:rPr>
              <a:t>Problem statement</a:t>
            </a:r>
          </a:p>
          <a:p>
            <a:pPr indent="-228600" algn="l">
              <a:buFont typeface="Arial" panose="020B0604020202020204" pitchFamily="34" charset="0"/>
              <a:buChar char="•"/>
            </a:pPr>
            <a:r>
              <a:rPr lang="en-US" sz="1300" b="0" i="0">
                <a:solidFill>
                  <a:srgbClr val="FEFFFF"/>
                </a:solidFill>
                <a:effectLst/>
              </a:rPr>
              <a:t>One of the challenge for all Pharmaceutical companies is to understand the persistency of drugs as per the physician prescription. To solve this problem ABC pharma company would like the process </a:t>
            </a:r>
            <a:r>
              <a:rPr lang="en-US" sz="1300">
                <a:solidFill>
                  <a:srgbClr val="FEFFFF"/>
                </a:solidFill>
              </a:rPr>
              <a:t>A</a:t>
            </a:r>
            <a:r>
              <a:rPr lang="en-US" sz="1300" b="0" i="0">
                <a:solidFill>
                  <a:srgbClr val="FEFFFF"/>
                </a:solidFill>
                <a:effectLst/>
              </a:rPr>
              <a:t>utomated.</a:t>
            </a:r>
          </a:p>
          <a:p>
            <a:pPr indent="-228600" algn="l">
              <a:buFont typeface="Arial" panose="020B0604020202020204" pitchFamily="34" charset="0"/>
              <a:buChar char="•"/>
            </a:pPr>
            <a:endParaRPr lang="en-US" sz="1300">
              <a:solidFill>
                <a:srgbClr val="FEFFFF"/>
              </a:solidFill>
            </a:endParaRPr>
          </a:p>
          <a:p>
            <a:pPr indent="-228600" algn="l">
              <a:buFont typeface="Arial" panose="020B0604020202020204" pitchFamily="34" charset="0"/>
              <a:buChar char="•"/>
            </a:pPr>
            <a:r>
              <a:rPr lang="en-US" sz="1300" b="1">
                <a:solidFill>
                  <a:srgbClr val="FEFFFF"/>
                </a:solidFill>
              </a:rPr>
              <a:t>Objectives</a:t>
            </a:r>
          </a:p>
          <a:p>
            <a:pPr indent="-228600" algn="l">
              <a:buFont typeface="Arial" panose="020B0604020202020204" pitchFamily="34" charset="0"/>
              <a:buChar char="•"/>
            </a:pPr>
            <a:r>
              <a:rPr lang="en-US" sz="1300">
                <a:solidFill>
                  <a:srgbClr val="FEFFFF"/>
                </a:solidFill>
              </a:rPr>
              <a:t>The overall aim of the analysis part of the project is to provide insights into factors that impact the persistency of drugs, which afterwards will lay the foundation on building a suitable classification model and also propose some modelling technique to be used. </a:t>
            </a:r>
          </a:p>
          <a:p>
            <a:pPr indent="-228600" algn="l">
              <a:buFont typeface="Arial" panose="020B0604020202020204" pitchFamily="34" charset="0"/>
              <a:buChar char="•"/>
            </a:pPr>
            <a:r>
              <a:rPr lang="en-US" sz="1300" b="1">
                <a:solidFill>
                  <a:srgbClr val="FEFFFF"/>
                </a:solidFill>
              </a:rPr>
              <a:t>Approach</a:t>
            </a:r>
          </a:p>
          <a:p>
            <a:pPr marL="342900" indent="-228600" algn="l">
              <a:buFont typeface="Arial" panose="020B0604020202020204" pitchFamily="34" charset="0"/>
              <a:buChar char="•"/>
            </a:pPr>
            <a:r>
              <a:rPr lang="en-US" sz="1300">
                <a:solidFill>
                  <a:srgbClr val="FEFFFF"/>
                </a:solidFill>
              </a:rPr>
              <a:t>Understanding the dataset</a:t>
            </a:r>
          </a:p>
          <a:p>
            <a:pPr marL="342900" indent="-228600" algn="l">
              <a:buFont typeface="Arial" panose="020B0604020202020204" pitchFamily="34" charset="0"/>
              <a:buChar char="•"/>
            </a:pPr>
            <a:r>
              <a:rPr lang="en-US" sz="1300">
                <a:solidFill>
                  <a:srgbClr val="FEFFFF"/>
                </a:solidFill>
              </a:rPr>
              <a:t>Identifying the most impactful factors</a:t>
            </a:r>
          </a:p>
          <a:p>
            <a:pPr marL="342900" indent="-228600" algn="l">
              <a:buFont typeface="Arial" panose="020B0604020202020204" pitchFamily="34" charset="0"/>
              <a:buChar char="•"/>
            </a:pPr>
            <a:r>
              <a:rPr lang="en-US" sz="1300">
                <a:solidFill>
                  <a:srgbClr val="FEFFFF"/>
                </a:solidFill>
              </a:rPr>
              <a:t>Making recommendations.</a:t>
            </a:r>
          </a:p>
          <a:p>
            <a:pPr marL="342900" indent="-228600" algn="l">
              <a:buFont typeface="Arial" panose="020B0604020202020204" pitchFamily="34" charset="0"/>
              <a:buChar char="•"/>
            </a:pPr>
            <a:r>
              <a:rPr lang="en-US" sz="1300" b="1">
                <a:solidFill>
                  <a:srgbClr val="FEFFFF"/>
                </a:solidFill>
              </a:rPr>
              <a:t>Proposed modelling Technique</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349569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ubtitle 2">
            <a:extLst>
              <a:ext uri="{FF2B5EF4-FFF2-40B4-BE49-F238E27FC236}">
                <a16:creationId xmlns:a16="http://schemas.microsoft.com/office/drawing/2014/main" id="{0657FE5D-93F1-97F1-3AE5-2CDD1F7699BF}"/>
              </a:ext>
            </a:extLst>
          </p:cNvPr>
          <p:cNvSpPr>
            <a:spLocks noGrp="1"/>
          </p:cNvSpPr>
          <p:nvPr>
            <p:ph type="subTitle" idx="1"/>
          </p:nvPr>
        </p:nvSpPr>
        <p:spPr>
          <a:xfrm>
            <a:off x="481029" y="4869539"/>
            <a:ext cx="4861438" cy="994232"/>
          </a:xfrm>
        </p:spPr>
        <p:txBody>
          <a:bodyPr vert="horz" lIns="91440" tIns="45720" rIns="91440" bIns="45720" rtlCol="0">
            <a:normAutofit/>
          </a:bodyPr>
          <a:lstStyle/>
          <a:p>
            <a:pPr marL="342900" indent="-342900" algn="l">
              <a:buFont typeface="Arial" panose="020B0604020202020204" pitchFamily="34" charset="0"/>
              <a:buChar char="•"/>
            </a:pPr>
            <a:r>
              <a:rPr lang="en-GB" dirty="0"/>
              <a:t>The dataset contains 3424 rows and 69 columns. </a:t>
            </a:r>
            <a:endParaRPr lang="en-US" sz="2000" b="1" dirty="0"/>
          </a:p>
        </p:txBody>
      </p:sp>
      <p:sp>
        <p:nvSpPr>
          <p:cNvPr id="54" name="Rectangle 5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2" name="TextBox 1">
            <a:extLst>
              <a:ext uri="{FF2B5EF4-FFF2-40B4-BE49-F238E27FC236}">
                <a16:creationId xmlns:a16="http://schemas.microsoft.com/office/drawing/2014/main" id="{FB625CF6-55E8-1395-409A-C5D0BE1F0773}"/>
              </a:ext>
            </a:extLst>
          </p:cNvPr>
          <p:cNvSpPr txBox="1"/>
          <p:nvPr/>
        </p:nvSpPr>
        <p:spPr>
          <a:xfrm>
            <a:off x="1422400" y="101600"/>
            <a:ext cx="9698182" cy="369332"/>
          </a:xfrm>
          <a:prstGeom prst="rect">
            <a:avLst/>
          </a:prstGeom>
          <a:noFill/>
        </p:spPr>
        <p:txBody>
          <a:bodyPr wrap="square" rtlCol="0">
            <a:spAutoFit/>
          </a:bodyPr>
          <a:lstStyle/>
          <a:p>
            <a:pPr algn="ctr"/>
            <a:r>
              <a:rPr lang="en-GB" dirty="0"/>
              <a:t>Data Understanding</a:t>
            </a:r>
          </a:p>
        </p:txBody>
      </p:sp>
      <p:pic>
        <p:nvPicPr>
          <p:cNvPr id="5" name="Picture 4">
            <a:extLst>
              <a:ext uri="{FF2B5EF4-FFF2-40B4-BE49-F238E27FC236}">
                <a16:creationId xmlns:a16="http://schemas.microsoft.com/office/drawing/2014/main" id="{EFF145F1-F73D-439D-34C9-CA00F305063E}"/>
              </a:ext>
            </a:extLst>
          </p:cNvPr>
          <p:cNvPicPr>
            <a:picLocks noChangeAspect="1"/>
          </p:cNvPicPr>
          <p:nvPr/>
        </p:nvPicPr>
        <p:blipFill>
          <a:blip r:embed="rId3"/>
          <a:stretch>
            <a:fillRect/>
          </a:stretch>
        </p:blipFill>
        <p:spPr>
          <a:xfrm>
            <a:off x="371910" y="465187"/>
            <a:ext cx="6746454" cy="2299696"/>
          </a:xfrm>
          <a:prstGeom prst="rect">
            <a:avLst/>
          </a:prstGeom>
        </p:spPr>
      </p:pic>
      <p:graphicFrame>
        <p:nvGraphicFramePr>
          <p:cNvPr id="7" name="Table 6">
            <a:extLst>
              <a:ext uri="{FF2B5EF4-FFF2-40B4-BE49-F238E27FC236}">
                <a16:creationId xmlns:a16="http://schemas.microsoft.com/office/drawing/2014/main" id="{2FD46662-03A1-959C-01E8-72FC0E5625EB}"/>
              </a:ext>
            </a:extLst>
          </p:cNvPr>
          <p:cNvGraphicFramePr>
            <a:graphicFrameLocks noGrp="1"/>
          </p:cNvGraphicFramePr>
          <p:nvPr>
            <p:extLst>
              <p:ext uri="{D42A27DB-BD31-4B8C-83A1-F6EECF244321}">
                <p14:modId xmlns:p14="http://schemas.microsoft.com/office/powerpoint/2010/main" val="862223800"/>
              </p:ext>
            </p:extLst>
          </p:nvPr>
        </p:nvGraphicFramePr>
        <p:xfrm>
          <a:off x="7118363" y="501763"/>
          <a:ext cx="4592606" cy="6335115"/>
        </p:xfrm>
        <a:graphic>
          <a:graphicData uri="http://schemas.openxmlformats.org/drawingml/2006/table">
            <a:tbl>
              <a:tblPr/>
              <a:tblGrid>
                <a:gridCol w="901968">
                  <a:extLst>
                    <a:ext uri="{9D8B030D-6E8A-4147-A177-3AD203B41FA5}">
                      <a16:colId xmlns:a16="http://schemas.microsoft.com/office/drawing/2014/main" val="640103099"/>
                    </a:ext>
                  </a:extLst>
                </a:gridCol>
                <a:gridCol w="1845319">
                  <a:extLst>
                    <a:ext uri="{9D8B030D-6E8A-4147-A177-3AD203B41FA5}">
                      <a16:colId xmlns:a16="http://schemas.microsoft.com/office/drawing/2014/main" val="1152106729"/>
                    </a:ext>
                  </a:extLst>
                </a:gridCol>
                <a:gridCol w="1845319">
                  <a:extLst>
                    <a:ext uri="{9D8B030D-6E8A-4147-A177-3AD203B41FA5}">
                      <a16:colId xmlns:a16="http://schemas.microsoft.com/office/drawing/2014/main" val="2548493570"/>
                    </a:ext>
                  </a:extLst>
                </a:gridCol>
              </a:tblGrid>
              <a:tr h="93284">
                <a:tc>
                  <a:txBody>
                    <a:bodyPr/>
                    <a:lstStyle/>
                    <a:p>
                      <a:r>
                        <a:rPr lang="en-GB" sz="600">
                          <a:effectLst/>
                        </a:rPr>
                        <a:t>Bucket</a:t>
                      </a:r>
                    </a:p>
                  </a:txBody>
                  <a:tcPr marL="2102" marR="2102" marT="2102" marB="2102" anchor="ctr">
                    <a:lnL>
                      <a:noFill/>
                    </a:lnL>
                    <a:lnR>
                      <a:noFill/>
                    </a:lnR>
                    <a:lnT>
                      <a:noFill/>
                    </a:lnT>
                    <a:lnB>
                      <a:noFill/>
                    </a:lnB>
                    <a:solidFill>
                      <a:srgbClr val="FFFFFF"/>
                    </a:solidFill>
                  </a:tcPr>
                </a:tc>
                <a:tc>
                  <a:txBody>
                    <a:bodyPr/>
                    <a:lstStyle/>
                    <a:p>
                      <a:r>
                        <a:rPr lang="en-GB" sz="600">
                          <a:effectLst/>
                        </a:rPr>
                        <a:t>Variable</a:t>
                      </a:r>
                    </a:p>
                  </a:txBody>
                  <a:tcPr marL="2102" marR="2102" marT="2102" marB="2102" anchor="ctr">
                    <a:lnL>
                      <a:noFill/>
                    </a:lnL>
                    <a:lnR>
                      <a:noFill/>
                    </a:lnR>
                    <a:lnT>
                      <a:noFill/>
                    </a:lnT>
                    <a:lnB>
                      <a:noFill/>
                    </a:lnB>
                    <a:solidFill>
                      <a:srgbClr val="FFFFFF"/>
                    </a:solidFill>
                  </a:tcPr>
                </a:tc>
                <a:tc>
                  <a:txBody>
                    <a:bodyPr/>
                    <a:lstStyle/>
                    <a:p>
                      <a:r>
                        <a:rPr lang="en-GB" sz="600">
                          <a:effectLst/>
                        </a:rPr>
                        <a:t>Variable Description</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3998982369"/>
                  </a:ext>
                </a:extLst>
              </a:tr>
              <a:tr h="93284">
                <a:tc>
                  <a:txBody>
                    <a:bodyPr/>
                    <a:lstStyle/>
                    <a:p>
                      <a:r>
                        <a:rPr lang="en-GB" sz="600">
                          <a:effectLst/>
                        </a:rPr>
                        <a:t>Unique Row Id</a:t>
                      </a:r>
                    </a:p>
                  </a:txBody>
                  <a:tcPr marL="2102" marR="2102" marT="2102" marB="2102" anchor="ctr">
                    <a:lnL>
                      <a:noFill/>
                    </a:lnL>
                    <a:lnR>
                      <a:noFill/>
                    </a:lnR>
                    <a:lnT>
                      <a:noFill/>
                    </a:lnT>
                    <a:lnB>
                      <a:noFill/>
                    </a:lnB>
                    <a:solidFill>
                      <a:srgbClr val="FFFFFF"/>
                    </a:solidFill>
                  </a:tcPr>
                </a:tc>
                <a:tc>
                  <a:txBody>
                    <a:bodyPr/>
                    <a:lstStyle/>
                    <a:p>
                      <a:r>
                        <a:rPr lang="en-GB" sz="600">
                          <a:effectLst/>
                        </a:rPr>
                        <a:t>Patient ID</a:t>
                      </a:r>
                    </a:p>
                  </a:txBody>
                  <a:tcPr marL="2102" marR="2102" marT="2102" marB="2102" anchor="ctr">
                    <a:lnL>
                      <a:noFill/>
                    </a:lnL>
                    <a:lnR>
                      <a:noFill/>
                    </a:lnR>
                    <a:lnT>
                      <a:noFill/>
                    </a:lnT>
                    <a:lnB>
                      <a:noFill/>
                    </a:lnB>
                    <a:solidFill>
                      <a:srgbClr val="FFFFFF"/>
                    </a:solidFill>
                  </a:tcPr>
                </a:tc>
                <a:tc>
                  <a:txBody>
                    <a:bodyPr/>
                    <a:lstStyle/>
                    <a:p>
                      <a:r>
                        <a:rPr lang="en-GB" sz="600">
                          <a:effectLst/>
                        </a:rPr>
                        <a:t>Unique ID of each patient</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739776011"/>
                  </a:ext>
                </a:extLst>
              </a:tr>
              <a:tr h="177815">
                <a:tc>
                  <a:txBody>
                    <a:bodyPr/>
                    <a:lstStyle/>
                    <a:p>
                      <a:r>
                        <a:rPr lang="en-GB" sz="600">
                          <a:effectLst/>
                        </a:rPr>
                        <a:t>Target Variable</a:t>
                      </a:r>
                    </a:p>
                  </a:txBody>
                  <a:tcPr marL="2102" marR="2102" marT="2102" marB="2102" anchor="ctr">
                    <a:lnL>
                      <a:noFill/>
                    </a:lnL>
                    <a:lnR>
                      <a:noFill/>
                    </a:lnR>
                    <a:lnT>
                      <a:noFill/>
                    </a:lnT>
                    <a:lnB>
                      <a:noFill/>
                    </a:lnB>
                    <a:solidFill>
                      <a:srgbClr val="FFFFFF"/>
                    </a:solidFill>
                  </a:tcPr>
                </a:tc>
                <a:tc>
                  <a:txBody>
                    <a:bodyPr/>
                    <a:lstStyle/>
                    <a:p>
                      <a:r>
                        <a:rPr lang="en-GB" sz="600">
                          <a:effectLst/>
                        </a:rPr>
                        <a:t>Persistency_Flag</a:t>
                      </a:r>
                    </a:p>
                  </a:txBody>
                  <a:tcPr marL="2102" marR="2102" marT="2102" marB="2102" anchor="ctr">
                    <a:lnL>
                      <a:noFill/>
                    </a:lnL>
                    <a:lnR>
                      <a:noFill/>
                    </a:lnR>
                    <a:lnT>
                      <a:noFill/>
                    </a:lnT>
                    <a:lnB>
                      <a:noFill/>
                    </a:lnB>
                    <a:solidFill>
                      <a:srgbClr val="FFFFFF"/>
                    </a:solidFill>
                  </a:tcPr>
                </a:tc>
                <a:tc>
                  <a:txBody>
                    <a:bodyPr/>
                    <a:lstStyle/>
                    <a:p>
                      <a:r>
                        <a:rPr lang="en-GB" sz="600">
                          <a:effectLst/>
                        </a:rPr>
                        <a:t>Flag indicating if a patient was persistent or not</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2694890343"/>
                  </a:ext>
                </a:extLst>
              </a:tr>
              <a:tr h="93284">
                <a:tc rowSpan="6">
                  <a:txBody>
                    <a:bodyPr/>
                    <a:lstStyle/>
                    <a:p>
                      <a:r>
                        <a:rPr lang="en-GB" sz="600">
                          <a:effectLst/>
                        </a:rPr>
                        <a:t>Demographics</a:t>
                      </a:r>
                    </a:p>
                  </a:txBody>
                  <a:tcPr marL="2102" marR="2102" marT="2102" marB="2102" anchor="ctr">
                    <a:lnL>
                      <a:noFill/>
                    </a:lnL>
                    <a:lnR>
                      <a:noFill/>
                    </a:lnR>
                    <a:lnT>
                      <a:noFill/>
                    </a:lnT>
                    <a:lnB>
                      <a:noFill/>
                    </a:lnB>
                    <a:solidFill>
                      <a:srgbClr val="FFFFFF"/>
                    </a:solidFill>
                  </a:tcPr>
                </a:tc>
                <a:tc>
                  <a:txBody>
                    <a:bodyPr/>
                    <a:lstStyle/>
                    <a:p>
                      <a:r>
                        <a:rPr lang="en-GB" sz="600">
                          <a:effectLst/>
                        </a:rPr>
                        <a:t>Age</a:t>
                      </a:r>
                    </a:p>
                  </a:txBody>
                  <a:tcPr marL="2102" marR="2102" marT="2102" marB="2102" anchor="ctr">
                    <a:lnL>
                      <a:noFill/>
                    </a:lnL>
                    <a:lnR>
                      <a:noFill/>
                    </a:lnR>
                    <a:lnT>
                      <a:noFill/>
                    </a:lnT>
                    <a:lnB>
                      <a:noFill/>
                    </a:lnB>
                    <a:solidFill>
                      <a:srgbClr val="FFFFFF"/>
                    </a:solidFill>
                  </a:tcPr>
                </a:tc>
                <a:tc>
                  <a:txBody>
                    <a:bodyPr/>
                    <a:lstStyle/>
                    <a:p>
                      <a:r>
                        <a:rPr lang="en-GB" sz="600">
                          <a:effectLst/>
                        </a:rPr>
                        <a:t>Age of the patient during their therapy</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2892999640"/>
                  </a:ext>
                </a:extLst>
              </a:tr>
              <a:tr h="93284">
                <a:tc vMerge="1">
                  <a:txBody>
                    <a:bodyPr/>
                    <a:lstStyle/>
                    <a:p>
                      <a:endParaRPr lang="en-GB"/>
                    </a:p>
                  </a:txBody>
                  <a:tcPr/>
                </a:tc>
                <a:tc>
                  <a:txBody>
                    <a:bodyPr/>
                    <a:lstStyle/>
                    <a:p>
                      <a:r>
                        <a:rPr lang="en-GB" sz="600">
                          <a:effectLst/>
                        </a:rPr>
                        <a:t>Race</a:t>
                      </a:r>
                    </a:p>
                  </a:txBody>
                  <a:tcPr marL="2102" marR="2102" marT="2102" marB="2102" anchor="ctr">
                    <a:lnL>
                      <a:noFill/>
                    </a:lnL>
                    <a:lnR>
                      <a:noFill/>
                    </a:lnR>
                    <a:lnT>
                      <a:noFill/>
                    </a:lnT>
                    <a:lnB>
                      <a:noFill/>
                    </a:lnB>
                    <a:solidFill>
                      <a:srgbClr val="FFFFFF"/>
                    </a:solidFill>
                  </a:tcPr>
                </a:tc>
                <a:tc>
                  <a:txBody>
                    <a:bodyPr/>
                    <a:lstStyle/>
                    <a:p>
                      <a:r>
                        <a:rPr lang="en-GB" sz="600">
                          <a:effectLst/>
                        </a:rPr>
                        <a:t>Race of the patient from the patient table</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1481891686"/>
                  </a:ext>
                </a:extLst>
              </a:tr>
              <a:tr h="93284">
                <a:tc vMerge="1">
                  <a:txBody>
                    <a:bodyPr/>
                    <a:lstStyle/>
                    <a:p>
                      <a:endParaRPr lang="en-GB"/>
                    </a:p>
                  </a:txBody>
                  <a:tcPr/>
                </a:tc>
                <a:tc>
                  <a:txBody>
                    <a:bodyPr/>
                    <a:lstStyle/>
                    <a:p>
                      <a:r>
                        <a:rPr lang="en-GB" sz="600">
                          <a:effectLst/>
                        </a:rPr>
                        <a:t>Region</a:t>
                      </a:r>
                    </a:p>
                  </a:txBody>
                  <a:tcPr marL="2102" marR="2102" marT="2102" marB="2102" anchor="ctr">
                    <a:lnL>
                      <a:noFill/>
                    </a:lnL>
                    <a:lnR>
                      <a:noFill/>
                    </a:lnR>
                    <a:lnT>
                      <a:noFill/>
                    </a:lnT>
                    <a:lnB>
                      <a:noFill/>
                    </a:lnB>
                    <a:solidFill>
                      <a:srgbClr val="FFFFFF"/>
                    </a:solidFill>
                  </a:tcPr>
                </a:tc>
                <a:tc>
                  <a:txBody>
                    <a:bodyPr/>
                    <a:lstStyle/>
                    <a:p>
                      <a:r>
                        <a:rPr lang="en-GB" sz="600">
                          <a:effectLst/>
                        </a:rPr>
                        <a:t>Region of the patient from the patient table</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2645094101"/>
                  </a:ext>
                </a:extLst>
              </a:tr>
              <a:tr h="177815">
                <a:tc vMerge="1">
                  <a:txBody>
                    <a:bodyPr/>
                    <a:lstStyle/>
                    <a:p>
                      <a:endParaRPr lang="en-GB"/>
                    </a:p>
                  </a:txBody>
                  <a:tcPr/>
                </a:tc>
                <a:tc>
                  <a:txBody>
                    <a:bodyPr/>
                    <a:lstStyle/>
                    <a:p>
                      <a:r>
                        <a:rPr lang="en-GB" sz="600" dirty="0">
                          <a:effectLst/>
                        </a:rPr>
                        <a:t>Ethnicity</a:t>
                      </a:r>
                    </a:p>
                  </a:txBody>
                  <a:tcPr marL="2102" marR="2102" marT="2102" marB="2102" anchor="ctr">
                    <a:lnL>
                      <a:noFill/>
                    </a:lnL>
                    <a:lnR>
                      <a:noFill/>
                    </a:lnR>
                    <a:lnT>
                      <a:noFill/>
                    </a:lnT>
                    <a:lnB>
                      <a:noFill/>
                    </a:lnB>
                    <a:solidFill>
                      <a:srgbClr val="FFFFFF"/>
                    </a:solidFill>
                  </a:tcPr>
                </a:tc>
                <a:tc>
                  <a:txBody>
                    <a:bodyPr/>
                    <a:lstStyle/>
                    <a:p>
                      <a:r>
                        <a:rPr lang="en-GB" sz="600">
                          <a:effectLst/>
                        </a:rPr>
                        <a:t>Ethnicity of the patient from the patient table</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152039028"/>
                  </a:ext>
                </a:extLst>
              </a:tr>
              <a:tr h="93284">
                <a:tc vMerge="1">
                  <a:txBody>
                    <a:bodyPr/>
                    <a:lstStyle/>
                    <a:p>
                      <a:endParaRPr lang="en-GB"/>
                    </a:p>
                  </a:txBody>
                  <a:tcPr/>
                </a:tc>
                <a:tc>
                  <a:txBody>
                    <a:bodyPr/>
                    <a:lstStyle/>
                    <a:p>
                      <a:r>
                        <a:rPr lang="en-GB" sz="600">
                          <a:effectLst/>
                        </a:rPr>
                        <a:t>Gender</a:t>
                      </a:r>
                    </a:p>
                  </a:txBody>
                  <a:tcPr marL="2102" marR="2102" marT="2102" marB="2102" anchor="ctr">
                    <a:lnL>
                      <a:noFill/>
                    </a:lnL>
                    <a:lnR>
                      <a:noFill/>
                    </a:lnR>
                    <a:lnT>
                      <a:noFill/>
                    </a:lnT>
                    <a:lnB>
                      <a:noFill/>
                    </a:lnB>
                    <a:solidFill>
                      <a:srgbClr val="FFFFFF"/>
                    </a:solidFill>
                  </a:tcPr>
                </a:tc>
                <a:tc>
                  <a:txBody>
                    <a:bodyPr/>
                    <a:lstStyle/>
                    <a:p>
                      <a:r>
                        <a:rPr lang="en-GB" sz="600">
                          <a:effectLst/>
                        </a:rPr>
                        <a:t>Gender of the patient from the patient table</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1662901171"/>
                  </a:ext>
                </a:extLst>
              </a:tr>
              <a:tr h="93284">
                <a:tc vMerge="1">
                  <a:txBody>
                    <a:bodyPr/>
                    <a:lstStyle/>
                    <a:p>
                      <a:endParaRPr lang="en-GB"/>
                    </a:p>
                  </a:txBody>
                  <a:tcPr/>
                </a:tc>
                <a:tc>
                  <a:txBody>
                    <a:bodyPr/>
                    <a:lstStyle/>
                    <a:p>
                      <a:r>
                        <a:rPr lang="en-GB" sz="600">
                          <a:effectLst/>
                        </a:rPr>
                        <a:t>IDN Indicator</a:t>
                      </a:r>
                    </a:p>
                  </a:txBody>
                  <a:tcPr marL="2102" marR="2102" marT="2102" marB="2102" anchor="ctr">
                    <a:lnL>
                      <a:noFill/>
                    </a:lnL>
                    <a:lnR>
                      <a:noFill/>
                    </a:lnR>
                    <a:lnT>
                      <a:noFill/>
                    </a:lnT>
                    <a:lnB>
                      <a:noFill/>
                    </a:lnB>
                    <a:solidFill>
                      <a:srgbClr val="FFFFFF"/>
                    </a:solidFill>
                  </a:tcPr>
                </a:tc>
                <a:tc>
                  <a:txBody>
                    <a:bodyPr/>
                    <a:lstStyle/>
                    <a:p>
                      <a:r>
                        <a:rPr lang="en-GB" sz="600">
                          <a:effectLst/>
                        </a:rPr>
                        <a:t>Flag indicating patients mapped to IDN</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2900269057"/>
                  </a:ext>
                </a:extLst>
              </a:tr>
              <a:tr h="177815">
                <a:tc>
                  <a:txBody>
                    <a:bodyPr/>
                    <a:lstStyle/>
                    <a:p>
                      <a:r>
                        <a:rPr lang="en-GB" sz="600">
                          <a:effectLst/>
                        </a:rPr>
                        <a:t>Provider Attributes</a:t>
                      </a:r>
                    </a:p>
                  </a:txBody>
                  <a:tcPr marL="2102" marR="2102" marT="2102" marB="2102" anchor="ctr">
                    <a:lnL>
                      <a:noFill/>
                    </a:lnL>
                    <a:lnR>
                      <a:noFill/>
                    </a:lnR>
                    <a:lnT>
                      <a:noFill/>
                    </a:lnT>
                    <a:lnB>
                      <a:noFill/>
                    </a:lnB>
                    <a:solidFill>
                      <a:srgbClr val="FFFFFF"/>
                    </a:solidFill>
                  </a:tcPr>
                </a:tc>
                <a:tc>
                  <a:txBody>
                    <a:bodyPr/>
                    <a:lstStyle/>
                    <a:p>
                      <a:r>
                        <a:rPr lang="en-GB" sz="600">
                          <a:effectLst/>
                        </a:rPr>
                        <a:t>NTM - Physician Specialty</a:t>
                      </a:r>
                    </a:p>
                  </a:txBody>
                  <a:tcPr marL="2102" marR="2102" marT="2102" marB="2102" anchor="ctr">
                    <a:lnL>
                      <a:noFill/>
                    </a:lnL>
                    <a:lnR>
                      <a:noFill/>
                    </a:lnR>
                    <a:lnT>
                      <a:noFill/>
                    </a:lnT>
                    <a:lnB>
                      <a:noFill/>
                    </a:lnB>
                    <a:solidFill>
                      <a:srgbClr val="FFFFFF"/>
                    </a:solidFill>
                  </a:tcPr>
                </a:tc>
                <a:tc>
                  <a:txBody>
                    <a:bodyPr/>
                    <a:lstStyle/>
                    <a:p>
                      <a:r>
                        <a:rPr lang="en-GB" sz="600">
                          <a:effectLst/>
                        </a:rPr>
                        <a:t>Specialty of the HCP that prescribed the NTM Rx</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3025849902"/>
                  </a:ext>
                </a:extLst>
              </a:tr>
              <a:tr h="182469">
                <a:tc rowSpan="12">
                  <a:txBody>
                    <a:bodyPr/>
                    <a:lstStyle/>
                    <a:p>
                      <a:r>
                        <a:rPr lang="en-GB" sz="600">
                          <a:effectLst/>
                        </a:rPr>
                        <a:t>Clinical Factors</a:t>
                      </a:r>
                    </a:p>
                  </a:txBody>
                  <a:tcPr marL="2102" marR="2102" marT="2102" marB="2102" anchor="ctr">
                    <a:lnL>
                      <a:noFill/>
                    </a:lnL>
                    <a:lnR>
                      <a:noFill/>
                    </a:lnR>
                    <a:lnT>
                      <a:noFill/>
                    </a:lnT>
                    <a:lnB>
                      <a:noFill/>
                    </a:lnB>
                    <a:solidFill>
                      <a:srgbClr val="FFFFFF"/>
                    </a:solidFill>
                  </a:tcPr>
                </a:tc>
                <a:tc>
                  <a:txBody>
                    <a:bodyPr/>
                    <a:lstStyle/>
                    <a:p>
                      <a:r>
                        <a:rPr lang="en-GB" sz="600">
                          <a:effectLst/>
                        </a:rPr>
                        <a:t>NTM - T-Score </a:t>
                      </a:r>
                    </a:p>
                  </a:txBody>
                  <a:tcPr marL="2102" marR="2102" marT="2102" marB="2102" anchor="ctr">
                    <a:lnL>
                      <a:noFill/>
                    </a:lnL>
                    <a:lnR>
                      <a:noFill/>
                    </a:lnR>
                    <a:lnT>
                      <a:noFill/>
                    </a:lnT>
                    <a:lnB>
                      <a:noFill/>
                    </a:lnB>
                    <a:solidFill>
                      <a:srgbClr val="FFFFFF"/>
                    </a:solidFill>
                  </a:tcPr>
                </a:tc>
                <a:tc>
                  <a:txBody>
                    <a:bodyPr/>
                    <a:lstStyle/>
                    <a:p>
                      <a:r>
                        <a:rPr lang="en-GB" sz="600">
                          <a:effectLst/>
                        </a:rPr>
                        <a:t>T Score of the patient at the time of the NTM Rx (within 2 years prior from rxdate)</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329007283"/>
                  </a:ext>
                </a:extLst>
              </a:tr>
              <a:tr h="352617">
                <a:tc vMerge="1">
                  <a:txBody>
                    <a:bodyPr/>
                    <a:lstStyle/>
                    <a:p>
                      <a:endParaRPr lang="en-GB"/>
                    </a:p>
                  </a:txBody>
                  <a:tcPr/>
                </a:tc>
                <a:tc>
                  <a:txBody>
                    <a:bodyPr/>
                    <a:lstStyle/>
                    <a:p>
                      <a:r>
                        <a:rPr lang="en-GB" sz="600" dirty="0">
                          <a:effectLst/>
                        </a:rPr>
                        <a:t>Change in T Score </a:t>
                      </a:r>
                    </a:p>
                  </a:txBody>
                  <a:tcPr marL="2102" marR="2102" marT="2102" marB="2102" anchor="ctr">
                    <a:lnL>
                      <a:noFill/>
                    </a:lnL>
                    <a:lnR>
                      <a:noFill/>
                    </a:lnR>
                    <a:lnT>
                      <a:noFill/>
                    </a:lnT>
                    <a:lnB>
                      <a:noFill/>
                    </a:lnB>
                    <a:solidFill>
                      <a:srgbClr val="FFFFFF"/>
                    </a:solidFill>
                  </a:tcPr>
                </a:tc>
                <a:tc>
                  <a:txBody>
                    <a:bodyPr/>
                    <a:lstStyle/>
                    <a:p>
                      <a:r>
                        <a:rPr lang="en-GB" sz="600">
                          <a:effectLst/>
                        </a:rPr>
                        <a:t>Change in Tscore before starting with any therapy and after receiving therapy  (Worsened, Remained Same, Improved, Unknown)</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799162734"/>
                  </a:ext>
                </a:extLst>
              </a:tr>
              <a:tr h="265217">
                <a:tc vMerge="1">
                  <a:txBody>
                    <a:bodyPr/>
                    <a:lstStyle/>
                    <a:p>
                      <a:endParaRPr lang="en-GB"/>
                    </a:p>
                  </a:txBody>
                  <a:tcPr/>
                </a:tc>
                <a:tc>
                  <a:txBody>
                    <a:bodyPr/>
                    <a:lstStyle/>
                    <a:p>
                      <a:r>
                        <a:rPr lang="en-GB" sz="600">
                          <a:effectLst/>
                        </a:rPr>
                        <a:t>NTM - Risk Segment</a:t>
                      </a:r>
                    </a:p>
                  </a:txBody>
                  <a:tcPr marL="2102" marR="2102" marT="2102" marB="2102" anchor="ctr">
                    <a:lnL>
                      <a:noFill/>
                    </a:lnL>
                    <a:lnR>
                      <a:noFill/>
                    </a:lnR>
                    <a:lnT>
                      <a:noFill/>
                    </a:lnT>
                    <a:lnB>
                      <a:noFill/>
                    </a:lnB>
                    <a:solidFill>
                      <a:srgbClr val="FFFFFF"/>
                    </a:solidFill>
                  </a:tcPr>
                </a:tc>
                <a:tc>
                  <a:txBody>
                    <a:bodyPr/>
                    <a:lstStyle/>
                    <a:p>
                      <a:r>
                        <a:rPr lang="en-GB" sz="600">
                          <a:effectLst/>
                        </a:rPr>
                        <a:t>Risk Segment of the patient at the time of the NTM Rx (within 2 years days prior from rxdate)</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2219887093"/>
                  </a:ext>
                </a:extLst>
              </a:tr>
              <a:tr h="352617">
                <a:tc vMerge="1">
                  <a:txBody>
                    <a:bodyPr/>
                    <a:lstStyle/>
                    <a:p>
                      <a:endParaRPr lang="en-GB"/>
                    </a:p>
                  </a:txBody>
                  <a:tcPr/>
                </a:tc>
                <a:tc>
                  <a:txBody>
                    <a:bodyPr/>
                    <a:lstStyle/>
                    <a:p>
                      <a:r>
                        <a:rPr lang="en-GB" sz="600">
                          <a:effectLst/>
                        </a:rPr>
                        <a:t>Change in Risk Segment</a:t>
                      </a:r>
                    </a:p>
                  </a:txBody>
                  <a:tcPr marL="2102" marR="2102" marT="2102" marB="2102" anchor="ctr">
                    <a:lnL>
                      <a:noFill/>
                    </a:lnL>
                    <a:lnR>
                      <a:noFill/>
                    </a:lnR>
                    <a:lnT>
                      <a:noFill/>
                    </a:lnT>
                    <a:lnB>
                      <a:noFill/>
                    </a:lnB>
                    <a:solidFill>
                      <a:srgbClr val="FFFFFF"/>
                    </a:solidFill>
                  </a:tcPr>
                </a:tc>
                <a:tc>
                  <a:txBody>
                    <a:bodyPr/>
                    <a:lstStyle/>
                    <a:p>
                      <a:r>
                        <a:rPr lang="en-GB" sz="600">
                          <a:effectLst/>
                        </a:rPr>
                        <a:t>Change in Risk Segment before starting with any therapy and after receiving therapy (Worsened, Remained Same, Improved, Unknown)</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3822810719"/>
                  </a:ext>
                </a:extLst>
              </a:tr>
              <a:tr h="352617">
                <a:tc vMerge="1">
                  <a:txBody>
                    <a:bodyPr/>
                    <a:lstStyle/>
                    <a:p>
                      <a:endParaRPr lang="en-GB"/>
                    </a:p>
                  </a:txBody>
                  <a:tcPr/>
                </a:tc>
                <a:tc>
                  <a:txBody>
                    <a:bodyPr/>
                    <a:lstStyle/>
                    <a:p>
                      <a:r>
                        <a:rPr lang="en-GB" sz="600">
                          <a:effectLst/>
                        </a:rPr>
                        <a:t>NTM - Multiple Risk Factors</a:t>
                      </a:r>
                    </a:p>
                  </a:txBody>
                  <a:tcPr marL="2102" marR="2102" marT="2102" marB="2102" anchor="ctr">
                    <a:lnL>
                      <a:noFill/>
                    </a:lnL>
                    <a:lnR>
                      <a:noFill/>
                    </a:lnR>
                    <a:lnT>
                      <a:noFill/>
                    </a:lnT>
                    <a:lnB>
                      <a:noFill/>
                    </a:lnB>
                    <a:solidFill>
                      <a:srgbClr val="FFFFFF"/>
                    </a:solidFill>
                  </a:tcPr>
                </a:tc>
                <a:tc>
                  <a:txBody>
                    <a:bodyPr/>
                    <a:lstStyle/>
                    <a:p>
                      <a:r>
                        <a:rPr lang="en-GB" sz="600">
                          <a:effectLst/>
                        </a:rPr>
                        <a:t>Flag indicating if  patient falls under multiple risk category (having more than 1 risk) at the time of the NTM Rx (within 365 days prior from rxdate)</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3673642485"/>
                  </a:ext>
                </a:extLst>
              </a:tr>
              <a:tr h="265217">
                <a:tc vMerge="1">
                  <a:txBody>
                    <a:bodyPr/>
                    <a:lstStyle/>
                    <a:p>
                      <a:endParaRPr lang="en-GB"/>
                    </a:p>
                  </a:txBody>
                  <a:tcPr/>
                </a:tc>
                <a:tc>
                  <a:txBody>
                    <a:bodyPr/>
                    <a:lstStyle/>
                    <a:p>
                      <a:r>
                        <a:rPr lang="en-GB" sz="600">
                          <a:effectLst/>
                        </a:rPr>
                        <a:t>NTM - Dexa Scan Frequency</a:t>
                      </a:r>
                    </a:p>
                  </a:txBody>
                  <a:tcPr marL="2102" marR="2102" marT="2102" marB="2102" anchor="ctr">
                    <a:lnL>
                      <a:noFill/>
                    </a:lnL>
                    <a:lnR>
                      <a:noFill/>
                    </a:lnR>
                    <a:lnT>
                      <a:noFill/>
                    </a:lnT>
                    <a:lnB>
                      <a:noFill/>
                    </a:lnB>
                    <a:solidFill>
                      <a:srgbClr val="FFFFFF"/>
                    </a:solidFill>
                  </a:tcPr>
                </a:tc>
                <a:tc>
                  <a:txBody>
                    <a:bodyPr/>
                    <a:lstStyle/>
                    <a:p>
                      <a:r>
                        <a:rPr lang="en-GB" sz="600">
                          <a:effectLst/>
                        </a:rPr>
                        <a:t>Number of DEXA scans taken prior to the first NTM Rx date (within 365 days prior from rxdate)</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3617565925"/>
                  </a:ext>
                </a:extLst>
              </a:tr>
              <a:tr h="440018">
                <a:tc vMerge="1">
                  <a:txBody>
                    <a:bodyPr/>
                    <a:lstStyle/>
                    <a:p>
                      <a:endParaRPr lang="en-GB"/>
                    </a:p>
                  </a:txBody>
                  <a:tcPr/>
                </a:tc>
                <a:tc>
                  <a:txBody>
                    <a:bodyPr/>
                    <a:lstStyle/>
                    <a:p>
                      <a:r>
                        <a:rPr lang="en-GB" sz="600" dirty="0">
                          <a:effectLst/>
                        </a:rPr>
                        <a:t>NTM - </a:t>
                      </a:r>
                      <a:r>
                        <a:rPr lang="en-GB" sz="600" dirty="0" err="1">
                          <a:effectLst/>
                        </a:rPr>
                        <a:t>Dexa</a:t>
                      </a:r>
                      <a:r>
                        <a:rPr lang="en-GB" sz="600" dirty="0">
                          <a:effectLst/>
                        </a:rPr>
                        <a:t> Scan Recency</a:t>
                      </a:r>
                    </a:p>
                  </a:txBody>
                  <a:tcPr marL="2102" marR="2102" marT="2102" marB="2102" anchor="ctr">
                    <a:lnL>
                      <a:noFill/>
                    </a:lnL>
                    <a:lnR>
                      <a:noFill/>
                    </a:lnR>
                    <a:lnT>
                      <a:noFill/>
                    </a:lnT>
                    <a:lnB>
                      <a:noFill/>
                    </a:lnB>
                    <a:solidFill>
                      <a:srgbClr val="FFFFFF"/>
                    </a:solidFill>
                  </a:tcPr>
                </a:tc>
                <a:tc>
                  <a:txBody>
                    <a:bodyPr/>
                    <a:lstStyle/>
                    <a:p>
                      <a:r>
                        <a:rPr lang="en-GB" sz="600">
                          <a:effectLst/>
                        </a:rPr>
                        <a:t>Flag indicating the presence of Dexa Scan before the NTM Rx (within 2 years prior from rxdate or between their first Rx and Switched Rx; whichever is smaller and applicable)</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1862793216"/>
                  </a:ext>
                </a:extLst>
              </a:tr>
              <a:tr h="182469">
                <a:tc vMerge="1">
                  <a:txBody>
                    <a:bodyPr/>
                    <a:lstStyle/>
                    <a:p>
                      <a:endParaRPr lang="en-GB"/>
                    </a:p>
                  </a:txBody>
                  <a:tcPr/>
                </a:tc>
                <a:tc>
                  <a:txBody>
                    <a:bodyPr/>
                    <a:lstStyle/>
                    <a:p>
                      <a:r>
                        <a:rPr lang="en-GB" sz="600">
                          <a:effectLst/>
                        </a:rPr>
                        <a:t>Dexa During Therapy</a:t>
                      </a:r>
                    </a:p>
                  </a:txBody>
                  <a:tcPr marL="2102" marR="2102" marT="2102" marB="2102" anchor="ctr">
                    <a:lnL>
                      <a:noFill/>
                    </a:lnL>
                    <a:lnR>
                      <a:noFill/>
                    </a:lnR>
                    <a:lnT>
                      <a:noFill/>
                    </a:lnT>
                    <a:lnB>
                      <a:noFill/>
                    </a:lnB>
                    <a:solidFill>
                      <a:srgbClr val="FFFFFF"/>
                    </a:solidFill>
                  </a:tcPr>
                </a:tc>
                <a:tc>
                  <a:txBody>
                    <a:bodyPr/>
                    <a:lstStyle/>
                    <a:p>
                      <a:r>
                        <a:rPr lang="en-GB" sz="600">
                          <a:effectLst/>
                        </a:rPr>
                        <a:t>Flag indicating if the patient had a Dexa Scan during their first continuous therapy</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3273630348"/>
                  </a:ext>
                </a:extLst>
              </a:tr>
              <a:tr h="265217">
                <a:tc vMerge="1">
                  <a:txBody>
                    <a:bodyPr/>
                    <a:lstStyle/>
                    <a:p>
                      <a:endParaRPr lang="en-GB"/>
                    </a:p>
                  </a:txBody>
                  <a:tcPr/>
                </a:tc>
                <a:tc>
                  <a:txBody>
                    <a:bodyPr/>
                    <a:lstStyle/>
                    <a:p>
                      <a:r>
                        <a:rPr lang="en-GB" sz="600">
                          <a:effectLst/>
                        </a:rPr>
                        <a:t>NTM - Fragility Fracture Recency</a:t>
                      </a:r>
                    </a:p>
                  </a:txBody>
                  <a:tcPr marL="2102" marR="2102" marT="2102" marB="2102" anchor="ctr">
                    <a:lnL>
                      <a:noFill/>
                    </a:lnL>
                    <a:lnR>
                      <a:noFill/>
                    </a:lnR>
                    <a:lnT>
                      <a:noFill/>
                    </a:lnT>
                    <a:lnB>
                      <a:noFill/>
                    </a:lnB>
                    <a:solidFill>
                      <a:srgbClr val="FFFFFF"/>
                    </a:solidFill>
                  </a:tcPr>
                </a:tc>
                <a:tc>
                  <a:txBody>
                    <a:bodyPr/>
                    <a:lstStyle/>
                    <a:p>
                      <a:r>
                        <a:rPr lang="en-GB" sz="600">
                          <a:effectLst/>
                        </a:rPr>
                        <a:t>Flag indicating if the patient had a recent fragility fracture (within 365 days prior from rxdate)</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260645069"/>
                  </a:ext>
                </a:extLst>
              </a:tr>
              <a:tr h="265217">
                <a:tc vMerge="1">
                  <a:txBody>
                    <a:bodyPr/>
                    <a:lstStyle/>
                    <a:p>
                      <a:endParaRPr lang="en-GB"/>
                    </a:p>
                  </a:txBody>
                  <a:tcPr/>
                </a:tc>
                <a:tc>
                  <a:txBody>
                    <a:bodyPr/>
                    <a:lstStyle/>
                    <a:p>
                      <a:r>
                        <a:rPr lang="en-GB" sz="600">
                          <a:effectLst/>
                        </a:rPr>
                        <a:t>Fragility Fracture During Therapy</a:t>
                      </a:r>
                    </a:p>
                  </a:txBody>
                  <a:tcPr marL="2102" marR="2102" marT="2102" marB="2102" anchor="ctr">
                    <a:lnL>
                      <a:noFill/>
                    </a:lnL>
                    <a:lnR>
                      <a:noFill/>
                    </a:lnR>
                    <a:lnT>
                      <a:noFill/>
                    </a:lnT>
                    <a:lnB>
                      <a:noFill/>
                    </a:lnB>
                    <a:solidFill>
                      <a:srgbClr val="FFFFFF"/>
                    </a:solidFill>
                  </a:tcPr>
                </a:tc>
                <a:tc>
                  <a:txBody>
                    <a:bodyPr/>
                    <a:lstStyle/>
                    <a:p>
                      <a:r>
                        <a:rPr lang="en-GB" sz="600">
                          <a:effectLst/>
                        </a:rPr>
                        <a:t>Flag indicating if the patient had fragility fracture  during their first continuous therapy</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2402517502"/>
                  </a:ext>
                </a:extLst>
              </a:tr>
              <a:tr h="265217">
                <a:tc vMerge="1">
                  <a:txBody>
                    <a:bodyPr/>
                    <a:lstStyle/>
                    <a:p>
                      <a:endParaRPr lang="en-GB"/>
                    </a:p>
                  </a:txBody>
                  <a:tcPr/>
                </a:tc>
                <a:tc>
                  <a:txBody>
                    <a:bodyPr/>
                    <a:lstStyle/>
                    <a:p>
                      <a:r>
                        <a:rPr lang="en-GB" sz="600">
                          <a:effectLst/>
                        </a:rPr>
                        <a:t>NTM - Glucocorticoid Recency</a:t>
                      </a:r>
                    </a:p>
                  </a:txBody>
                  <a:tcPr marL="2102" marR="2102" marT="2102" marB="2102" anchor="ctr">
                    <a:lnL>
                      <a:noFill/>
                    </a:lnL>
                    <a:lnR>
                      <a:noFill/>
                    </a:lnR>
                    <a:lnT>
                      <a:noFill/>
                    </a:lnT>
                    <a:lnB>
                      <a:noFill/>
                    </a:lnB>
                    <a:solidFill>
                      <a:srgbClr val="FFFFFF"/>
                    </a:solidFill>
                  </a:tcPr>
                </a:tc>
                <a:tc>
                  <a:txBody>
                    <a:bodyPr/>
                    <a:lstStyle/>
                    <a:p>
                      <a:r>
                        <a:rPr lang="en-GB" sz="600">
                          <a:effectLst/>
                        </a:rPr>
                        <a:t>Flag indicating usage of Glucocorticoids (&gt;=7.5mg strength) in the one year look-back from the first NTM Rx</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1028807412"/>
                  </a:ext>
                </a:extLst>
              </a:tr>
              <a:tr h="265217">
                <a:tc vMerge="1">
                  <a:txBody>
                    <a:bodyPr/>
                    <a:lstStyle/>
                    <a:p>
                      <a:endParaRPr lang="en-GB"/>
                    </a:p>
                  </a:txBody>
                  <a:tcPr/>
                </a:tc>
                <a:tc>
                  <a:txBody>
                    <a:bodyPr/>
                    <a:lstStyle/>
                    <a:p>
                      <a:r>
                        <a:rPr lang="en-GB" sz="600">
                          <a:effectLst/>
                        </a:rPr>
                        <a:t>Glucocorticoid Usage During Therapy</a:t>
                      </a:r>
                    </a:p>
                  </a:txBody>
                  <a:tcPr marL="2102" marR="2102" marT="2102" marB="2102" anchor="ctr">
                    <a:lnL>
                      <a:noFill/>
                    </a:lnL>
                    <a:lnR>
                      <a:noFill/>
                    </a:lnR>
                    <a:lnT>
                      <a:noFill/>
                    </a:lnT>
                    <a:lnB>
                      <a:noFill/>
                    </a:lnB>
                    <a:solidFill>
                      <a:srgbClr val="FFFFFF"/>
                    </a:solidFill>
                  </a:tcPr>
                </a:tc>
                <a:tc>
                  <a:txBody>
                    <a:bodyPr/>
                    <a:lstStyle/>
                    <a:p>
                      <a:r>
                        <a:rPr lang="en-GB" sz="600">
                          <a:effectLst/>
                        </a:rPr>
                        <a:t>Flag indicating if the patient had a Glucocorticoid usage during the first continuous therapy</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3096930657"/>
                  </a:ext>
                </a:extLst>
              </a:tr>
              <a:tr h="182469">
                <a:tc rowSpan="5">
                  <a:txBody>
                    <a:bodyPr/>
                    <a:lstStyle/>
                    <a:p>
                      <a:r>
                        <a:rPr lang="en-GB" sz="600">
                          <a:effectLst/>
                        </a:rPr>
                        <a:t>Disease/Treatment Factor</a:t>
                      </a:r>
                    </a:p>
                  </a:txBody>
                  <a:tcPr marL="2102" marR="2102" marT="2102" marB="2102" anchor="ctr">
                    <a:lnL>
                      <a:noFill/>
                    </a:lnL>
                    <a:lnR>
                      <a:noFill/>
                    </a:lnR>
                    <a:lnT>
                      <a:noFill/>
                    </a:lnT>
                    <a:lnB>
                      <a:noFill/>
                    </a:lnB>
                    <a:solidFill>
                      <a:srgbClr val="FFFFFF"/>
                    </a:solidFill>
                  </a:tcPr>
                </a:tc>
                <a:tc>
                  <a:txBody>
                    <a:bodyPr/>
                    <a:lstStyle/>
                    <a:p>
                      <a:r>
                        <a:rPr lang="en-GB" sz="600">
                          <a:effectLst/>
                        </a:rPr>
                        <a:t>NTM - Injectable Experience</a:t>
                      </a:r>
                    </a:p>
                  </a:txBody>
                  <a:tcPr marL="2102" marR="2102" marT="2102" marB="2102" anchor="ctr">
                    <a:lnL>
                      <a:noFill/>
                    </a:lnL>
                    <a:lnR>
                      <a:noFill/>
                    </a:lnR>
                    <a:lnT>
                      <a:noFill/>
                    </a:lnT>
                    <a:lnB>
                      <a:noFill/>
                    </a:lnB>
                    <a:solidFill>
                      <a:srgbClr val="FFFFFF"/>
                    </a:solidFill>
                  </a:tcPr>
                </a:tc>
                <a:tc>
                  <a:txBody>
                    <a:bodyPr/>
                    <a:lstStyle/>
                    <a:p>
                      <a:r>
                        <a:rPr lang="en-GB" sz="600">
                          <a:effectLst/>
                        </a:rPr>
                        <a:t>Flag indicating any injectable drug usage in the recent 12 months before the NTM OP Rx</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2242294522"/>
                  </a:ext>
                </a:extLst>
              </a:tr>
              <a:tr h="440018">
                <a:tc vMerge="1">
                  <a:txBody>
                    <a:bodyPr/>
                    <a:lstStyle/>
                    <a:p>
                      <a:endParaRPr lang="en-GB"/>
                    </a:p>
                  </a:txBody>
                  <a:tcPr/>
                </a:tc>
                <a:tc>
                  <a:txBody>
                    <a:bodyPr/>
                    <a:lstStyle/>
                    <a:p>
                      <a:r>
                        <a:rPr lang="en-GB" sz="600">
                          <a:effectLst/>
                        </a:rPr>
                        <a:t>NTM - Risk Factors</a:t>
                      </a:r>
                    </a:p>
                  </a:txBody>
                  <a:tcPr marL="2102" marR="2102" marT="2102" marB="2102" anchor="ctr">
                    <a:lnL>
                      <a:noFill/>
                    </a:lnL>
                    <a:lnR>
                      <a:noFill/>
                    </a:lnR>
                    <a:lnT>
                      <a:noFill/>
                    </a:lnT>
                    <a:lnB>
                      <a:noFill/>
                    </a:lnB>
                    <a:solidFill>
                      <a:srgbClr val="FFFFFF"/>
                    </a:solidFill>
                  </a:tcPr>
                </a:tc>
                <a:tc>
                  <a:txBody>
                    <a:bodyPr/>
                    <a:lstStyle/>
                    <a:p>
                      <a:r>
                        <a:rPr lang="en-GB" sz="600">
                          <a:effectLst/>
                        </a:rPr>
                        <a:t>Risk Factors that the patient is falling into. For chronic Risk Factors complete lookback to be applied and for non-chronic Risk Factors, one year lookback from the date of first OP Rx </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3185716889"/>
                  </a:ext>
                </a:extLst>
              </a:tr>
              <a:tr h="614820">
                <a:tc vMerge="1">
                  <a:txBody>
                    <a:bodyPr/>
                    <a:lstStyle/>
                    <a:p>
                      <a:endParaRPr lang="en-GB"/>
                    </a:p>
                  </a:txBody>
                  <a:tcPr/>
                </a:tc>
                <a:tc>
                  <a:txBody>
                    <a:bodyPr/>
                    <a:lstStyle/>
                    <a:p>
                      <a:r>
                        <a:rPr lang="en-GB" sz="600">
                          <a:effectLst/>
                        </a:rPr>
                        <a:t>NTM - Comorbidity </a:t>
                      </a:r>
                    </a:p>
                  </a:txBody>
                  <a:tcPr marL="2102" marR="2102" marT="2102" marB="2102" anchor="ctr">
                    <a:lnL>
                      <a:noFill/>
                    </a:lnL>
                    <a:lnR>
                      <a:noFill/>
                    </a:lnR>
                    <a:lnT>
                      <a:noFill/>
                    </a:lnT>
                    <a:lnB>
                      <a:noFill/>
                    </a:lnB>
                    <a:solidFill>
                      <a:srgbClr val="FFFFFF"/>
                    </a:solidFill>
                  </a:tcPr>
                </a:tc>
                <a:tc>
                  <a:txBody>
                    <a:bodyPr/>
                    <a:lstStyle/>
                    <a:p>
                      <a:r>
                        <a:rPr lang="en-GB" sz="600">
                          <a:effectLst/>
                        </a:rPr>
                        <a:t>Comorbidities are divided into two main categories - Acute and chronic, based on the ICD codes. For chronic disease we are taking complete look back from the first Rx date of NTM therapy and for acute diseases, time period  before the NTM OP Rx with one year lookback has been applied</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1859485516"/>
                  </a:ext>
                </a:extLst>
              </a:tr>
              <a:tr h="331257">
                <a:tc vMerge="1">
                  <a:txBody>
                    <a:bodyPr/>
                    <a:lstStyle/>
                    <a:p>
                      <a:endParaRPr lang="en-GB"/>
                    </a:p>
                  </a:txBody>
                  <a:tcPr/>
                </a:tc>
                <a:tc>
                  <a:txBody>
                    <a:bodyPr/>
                    <a:lstStyle/>
                    <a:p>
                      <a:r>
                        <a:rPr lang="en-GB" sz="600">
                          <a:effectLst/>
                        </a:rPr>
                        <a:t>NTM - Concomitancy</a:t>
                      </a:r>
                    </a:p>
                  </a:txBody>
                  <a:tcPr marL="2102" marR="2102" marT="2102" marB="2102" anchor="ctr">
                    <a:lnL>
                      <a:noFill/>
                    </a:lnL>
                    <a:lnR>
                      <a:noFill/>
                    </a:lnR>
                    <a:lnT>
                      <a:noFill/>
                    </a:lnT>
                    <a:lnB>
                      <a:noFill/>
                    </a:lnB>
                    <a:solidFill>
                      <a:srgbClr val="FFFFFF"/>
                    </a:solidFill>
                  </a:tcPr>
                </a:tc>
                <a:tc>
                  <a:txBody>
                    <a:bodyPr/>
                    <a:lstStyle/>
                    <a:p>
                      <a:r>
                        <a:rPr lang="en-GB" sz="600">
                          <a:effectLst/>
                        </a:rPr>
                        <a:t>Concomitant drugs recorded prior to starting with a therapy(within 365 days prior from first rxdate)</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2620041910"/>
                  </a:ext>
                </a:extLst>
              </a:tr>
              <a:tr h="93284">
                <a:tc vMerge="1">
                  <a:txBody>
                    <a:bodyPr/>
                    <a:lstStyle/>
                    <a:p>
                      <a:endParaRPr lang="en-GB"/>
                    </a:p>
                  </a:txBody>
                  <a:tcPr/>
                </a:tc>
                <a:tc>
                  <a:txBody>
                    <a:bodyPr/>
                    <a:lstStyle/>
                    <a:p>
                      <a:r>
                        <a:rPr lang="en-GB" sz="600">
                          <a:effectLst/>
                        </a:rPr>
                        <a:t>Adherence</a:t>
                      </a:r>
                    </a:p>
                  </a:txBody>
                  <a:tcPr marL="2102" marR="2102" marT="2102" marB="2102" anchor="ctr">
                    <a:lnL>
                      <a:noFill/>
                    </a:lnL>
                    <a:lnR>
                      <a:noFill/>
                    </a:lnR>
                    <a:lnT>
                      <a:noFill/>
                    </a:lnT>
                    <a:lnB>
                      <a:noFill/>
                    </a:lnB>
                    <a:solidFill>
                      <a:srgbClr val="FFFFFF"/>
                    </a:solidFill>
                  </a:tcPr>
                </a:tc>
                <a:tc>
                  <a:txBody>
                    <a:bodyPr/>
                    <a:lstStyle/>
                    <a:p>
                      <a:r>
                        <a:rPr lang="en-GB" sz="600" dirty="0">
                          <a:effectLst/>
                        </a:rPr>
                        <a:t>Adherence for the therapies</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1809293781"/>
                  </a:ext>
                </a:extLst>
              </a:tr>
            </a:tbl>
          </a:graphicData>
        </a:graphic>
      </p:graphicFrame>
    </p:spTree>
    <p:extLst>
      <p:ext uri="{BB962C8B-B14F-4D97-AF65-F5344CB8AC3E}">
        <p14:creationId xmlns:p14="http://schemas.microsoft.com/office/powerpoint/2010/main" val="1249320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9" name="Rectangle 2058">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B625CF6-55E8-1395-409A-C5D0BE1F0773}"/>
              </a:ext>
            </a:extLst>
          </p:cNvPr>
          <p:cNvSpPr txBox="1"/>
          <p:nvPr/>
        </p:nvSpPr>
        <p:spPr>
          <a:xfrm>
            <a:off x="1228334" y="398777"/>
            <a:ext cx="4613919" cy="149961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200" dirty="0">
                <a:latin typeface="+mj-lt"/>
                <a:ea typeface="+mj-ea"/>
                <a:cs typeface="+mj-cs"/>
              </a:rPr>
              <a:t>Exploratory data analysis</a:t>
            </a:r>
          </a:p>
        </p:txBody>
      </p:sp>
      <p:sp>
        <p:nvSpPr>
          <p:cNvPr id="28" name="Subtitle 2">
            <a:extLst>
              <a:ext uri="{FF2B5EF4-FFF2-40B4-BE49-F238E27FC236}">
                <a16:creationId xmlns:a16="http://schemas.microsoft.com/office/drawing/2014/main" id="{0657FE5D-93F1-97F1-3AE5-2CDD1F7699BF}"/>
              </a:ext>
            </a:extLst>
          </p:cNvPr>
          <p:cNvSpPr>
            <a:spLocks noGrp="1"/>
          </p:cNvSpPr>
          <p:nvPr>
            <p:ph type="subTitle" idx="1"/>
          </p:nvPr>
        </p:nvSpPr>
        <p:spPr>
          <a:xfrm>
            <a:off x="1188720" y="1991055"/>
            <a:ext cx="4613919" cy="1373955"/>
          </a:xfrm>
        </p:spPr>
        <p:txBody>
          <a:bodyPr vert="horz" lIns="91440" tIns="45720" rIns="91440" bIns="45720" rtlCol="0" anchor="t">
            <a:noAutofit/>
          </a:bodyPr>
          <a:lstStyle/>
          <a:p>
            <a:pPr marL="171450" indent="-171450" algn="l">
              <a:buFont typeface="Arial" panose="020B0604020202020204" pitchFamily="34" charset="0"/>
              <a:buChar char="•"/>
            </a:pPr>
            <a:r>
              <a:rPr lang="en-US" sz="1200" dirty="0"/>
              <a:t>The number of cases where the drugs proved to be non-persistent were higher compared to number od persistency cases.</a:t>
            </a:r>
          </a:p>
          <a:p>
            <a:pPr marL="171450" indent="-171450" algn="l">
              <a:buFont typeface="Arial" panose="020B0604020202020204" pitchFamily="34" charset="0"/>
              <a:buChar char="•"/>
            </a:pPr>
            <a:r>
              <a:rPr lang="en-US" sz="1200" dirty="0"/>
              <a:t>The dataset reveal that more females partook in this analysis than male.</a:t>
            </a:r>
          </a:p>
          <a:p>
            <a:pPr marL="171450" indent="-171450" algn="l">
              <a:buFont typeface="Arial" panose="020B0604020202020204" pitchFamily="34" charset="0"/>
              <a:buChar char="•"/>
            </a:pPr>
            <a:r>
              <a:rPr lang="en-US" sz="1200" dirty="0"/>
              <a:t>People of Caucasian race when compered to other races were the most common in the study.</a:t>
            </a:r>
          </a:p>
        </p:txBody>
      </p:sp>
      <p:sp>
        <p:nvSpPr>
          <p:cNvPr id="2061" name="Rectangle 2060">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63" name="Group 2062">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2064"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5"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6"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7"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8"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9"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0"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1"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2"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3"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4"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5"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6"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7"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8"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9"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0"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1"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2"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3"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0" name="Picture 2">
            <a:extLst>
              <a:ext uri="{FF2B5EF4-FFF2-40B4-BE49-F238E27FC236}">
                <a16:creationId xmlns:a16="http://schemas.microsoft.com/office/drawing/2014/main" id="{28EBC18E-51F0-2902-D30F-2C7B001EB01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05302" y="95044"/>
            <a:ext cx="5136012" cy="3086319"/>
          </a:xfrm>
          <a:prstGeom prst="rect">
            <a:avLst/>
          </a:prstGeom>
          <a:noFill/>
          <a:extLst>
            <a:ext uri="{909E8E84-426E-40DD-AFC4-6F175D3DCCD1}">
              <a14:hiddenFill xmlns:a14="http://schemas.microsoft.com/office/drawing/2010/main">
                <a:solidFill>
                  <a:srgbClr val="FFFFFF"/>
                </a:solidFill>
              </a14:hiddenFill>
            </a:ext>
          </a:extLst>
        </p:spPr>
      </p:pic>
      <p:sp>
        <p:nvSpPr>
          <p:cNvPr id="2085" name="Rectangle 2084">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a:extLst>
              <a:ext uri="{FF2B5EF4-FFF2-40B4-BE49-F238E27FC236}">
                <a16:creationId xmlns:a16="http://schemas.microsoft.com/office/drawing/2014/main" id="{A059930C-5938-7E64-1FBC-79F4959A881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9204" y="3365014"/>
            <a:ext cx="5586942" cy="335729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C1509523-AF4A-A1DE-3280-F026FC3984D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479838" y="3365014"/>
            <a:ext cx="5586942" cy="335729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06448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3" name="Rectangle 3082">
            <a:extLst>
              <a:ext uri="{FF2B5EF4-FFF2-40B4-BE49-F238E27FC236}">
                <a16:creationId xmlns:a16="http://schemas.microsoft.com/office/drawing/2014/main" id="{42AC59C3-83C3-4034-BB94-10236DACC0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7" y="476777"/>
            <a:ext cx="3864383" cy="3480257"/>
          </a:xfrm>
          <a:prstGeom prst="rect">
            <a:avLst/>
          </a:prstGeom>
          <a:solidFill>
            <a:srgbClr val="7F7F7F">
              <a:alpha val="24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085" name="Rectangle 3084">
            <a:extLst>
              <a:ext uri="{FF2B5EF4-FFF2-40B4-BE49-F238E27FC236}">
                <a16:creationId xmlns:a16="http://schemas.microsoft.com/office/drawing/2014/main" id="{CBD3CA6B-6DC5-4402-A8F7-AC4EC7F44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7" y="4118658"/>
            <a:ext cx="3864383" cy="2278771"/>
          </a:xfrm>
          <a:prstGeom prst="rect">
            <a:avLst/>
          </a:prstGeom>
          <a:solidFill>
            <a:srgbClr val="7F7F7F">
              <a:alpha val="24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087" name="Rectangle 3086">
            <a:extLst>
              <a:ext uri="{FF2B5EF4-FFF2-40B4-BE49-F238E27FC236}">
                <a16:creationId xmlns:a16="http://schemas.microsoft.com/office/drawing/2014/main" id="{5A92BC41-5AE1-432E-87C7-12BF9E03D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01415" y="476778"/>
            <a:ext cx="7212450" cy="5920653"/>
          </a:xfrm>
          <a:prstGeom prst="rect">
            <a:avLst/>
          </a:prstGeom>
          <a:solidFill>
            <a:schemeClr val="accent5">
              <a:alpha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TextBox 36">
            <a:extLst>
              <a:ext uri="{FF2B5EF4-FFF2-40B4-BE49-F238E27FC236}">
                <a16:creationId xmlns:a16="http://schemas.microsoft.com/office/drawing/2014/main" id="{0B696976-7D53-3670-1EC7-C52D7F2312DA}"/>
              </a:ext>
            </a:extLst>
          </p:cNvPr>
          <p:cNvSpPr txBox="1"/>
          <p:nvPr/>
        </p:nvSpPr>
        <p:spPr>
          <a:xfrm>
            <a:off x="5141495" y="760490"/>
            <a:ext cx="5956353" cy="312982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a:solidFill>
                  <a:srgbClr val="FFFFFF"/>
                </a:solidFill>
                <a:latin typeface="+mj-lt"/>
                <a:ea typeface="+mj-ea"/>
                <a:cs typeface="+mj-cs"/>
              </a:rPr>
              <a:t>Exploratory data analysis</a:t>
            </a:r>
          </a:p>
        </p:txBody>
      </p:sp>
      <p:sp>
        <p:nvSpPr>
          <p:cNvPr id="36" name="Subtitle 2">
            <a:extLst>
              <a:ext uri="{FF2B5EF4-FFF2-40B4-BE49-F238E27FC236}">
                <a16:creationId xmlns:a16="http://schemas.microsoft.com/office/drawing/2014/main" id="{8CBCD957-DEBF-97CA-229C-5513E322FBB0}"/>
              </a:ext>
            </a:extLst>
          </p:cNvPr>
          <p:cNvSpPr>
            <a:spLocks noGrp="1"/>
          </p:cNvSpPr>
          <p:nvPr>
            <p:ph type="subTitle" idx="1"/>
          </p:nvPr>
        </p:nvSpPr>
        <p:spPr>
          <a:xfrm>
            <a:off x="5141495" y="4173604"/>
            <a:ext cx="5956353" cy="1923891"/>
          </a:xfrm>
        </p:spPr>
        <p:txBody>
          <a:bodyPr vert="horz" lIns="91440" tIns="45720" rIns="91440" bIns="45720" rtlCol="0">
            <a:normAutofit/>
          </a:bodyPr>
          <a:lstStyle/>
          <a:p>
            <a:pPr marL="342900" indent="-342900" algn="l">
              <a:buFont typeface="Arial" panose="020B0604020202020204" pitchFamily="34" charset="0"/>
              <a:buChar char="•"/>
            </a:pPr>
            <a:r>
              <a:rPr lang="en-US" sz="1400" b="1" dirty="0">
                <a:solidFill>
                  <a:srgbClr val="FFFFFF"/>
                </a:solidFill>
              </a:rPr>
              <a:t>The non-Hispanic ethnic group were the most common in the study.</a:t>
            </a:r>
          </a:p>
          <a:p>
            <a:pPr marL="342900" indent="-342900" algn="l">
              <a:buFont typeface="Arial" panose="020B0604020202020204" pitchFamily="34" charset="0"/>
              <a:buChar char="•"/>
            </a:pPr>
            <a:r>
              <a:rPr lang="en-US" sz="1400" b="1" dirty="0">
                <a:solidFill>
                  <a:srgbClr val="FFFFFF"/>
                </a:solidFill>
              </a:rPr>
              <a:t>There were more people from the Midwest and South region compared to other regions.</a:t>
            </a:r>
          </a:p>
          <a:p>
            <a:pPr algn="l"/>
            <a:endParaRPr lang="en-US" b="1" dirty="0">
              <a:solidFill>
                <a:srgbClr val="FFFFFF"/>
              </a:solidFill>
            </a:endParaRPr>
          </a:p>
        </p:txBody>
      </p:sp>
      <p:pic>
        <p:nvPicPr>
          <p:cNvPr id="3078" name="Picture 6">
            <a:extLst>
              <a:ext uri="{FF2B5EF4-FFF2-40B4-BE49-F238E27FC236}">
                <a16:creationId xmlns:a16="http://schemas.microsoft.com/office/drawing/2014/main" id="{AD1E7F2E-0767-3D80-7310-D5CE83A4E7E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3443" y="1160465"/>
            <a:ext cx="3459637" cy="2112878"/>
          </a:xfrm>
          <a:prstGeom prst="rect">
            <a:avLst/>
          </a:prstGeom>
          <a:noFill/>
          <a:extLst>
            <a:ext uri="{909E8E84-426E-40DD-AFC4-6F175D3DCCD1}">
              <a14:hiddenFill xmlns:a14="http://schemas.microsoft.com/office/drawing/2010/main">
                <a:solidFill>
                  <a:srgbClr val="FFFFFF"/>
                </a:solidFill>
              </a14:hiddenFill>
            </a:ext>
          </a:extLst>
        </p:spPr>
      </p:pic>
      <p:cxnSp>
        <p:nvCxnSpPr>
          <p:cNvPr id="3089" name="Straight Connector 3088">
            <a:extLst>
              <a:ext uri="{FF2B5EF4-FFF2-40B4-BE49-F238E27FC236}">
                <a16:creationId xmlns:a16="http://schemas.microsoft.com/office/drawing/2014/main" id="{DC0E1208-0B30-4396-AE7C-AEBFFAEE66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478" y="4020397"/>
            <a:ext cx="365760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3076" name="Picture 4">
            <a:extLst>
              <a:ext uri="{FF2B5EF4-FFF2-40B4-BE49-F238E27FC236}">
                <a16:creationId xmlns:a16="http://schemas.microsoft.com/office/drawing/2014/main" id="{B37DABBF-FF21-CA4A-5202-3BAC58687F9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5339" y="4278039"/>
            <a:ext cx="3261691" cy="19600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890492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 name="TextBox 78">
            <a:extLst>
              <a:ext uri="{FF2B5EF4-FFF2-40B4-BE49-F238E27FC236}">
                <a16:creationId xmlns:a16="http://schemas.microsoft.com/office/drawing/2014/main" id="{0F5D59DC-3675-A9DD-718A-BAC133B881A2}"/>
              </a:ext>
            </a:extLst>
          </p:cNvPr>
          <p:cNvSpPr txBox="1"/>
          <p:nvPr/>
        </p:nvSpPr>
        <p:spPr>
          <a:xfrm>
            <a:off x="8019286" y="481264"/>
            <a:ext cx="3702251" cy="390785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000" dirty="0">
                <a:latin typeface="+mj-lt"/>
                <a:ea typeface="+mj-ea"/>
                <a:cs typeface="+mj-cs"/>
              </a:rPr>
              <a:t>Exploratory data analysis</a:t>
            </a:r>
          </a:p>
        </p:txBody>
      </p:sp>
      <p:sp>
        <p:nvSpPr>
          <p:cNvPr id="75" name="Subtitle 2">
            <a:extLst>
              <a:ext uri="{FF2B5EF4-FFF2-40B4-BE49-F238E27FC236}">
                <a16:creationId xmlns:a16="http://schemas.microsoft.com/office/drawing/2014/main" id="{35F0A5AC-06CE-9A5F-48DB-C76B4CAD7013}"/>
              </a:ext>
            </a:extLst>
          </p:cNvPr>
          <p:cNvSpPr>
            <a:spLocks noGrp="1"/>
          </p:cNvSpPr>
          <p:nvPr>
            <p:ph type="subTitle" idx="1"/>
          </p:nvPr>
        </p:nvSpPr>
        <p:spPr>
          <a:xfrm>
            <a:off x="8019285" y="4552748"/>
            <a:ext cx="3702253" cy="1848051"/>
          </a:xfrm>
        </p:spPr>
        <p:txBody>
          <a:bodyPr vert="horz" lIns="91440" tIns="45720" rIns="91440" bIns="45720" rtlCol="0">
            <a:normAutofit/>
          </a:bodyPr>
          <a:lstStyle/>
          <a:p>
            <a:pPr marL="342900" indent="-342900" algn="l">
              <a:buFont typeface="Arial" panose="020B0604020202020204" pitchFamily="34" charset="0"/>
              <a:buChar char="•"/>
            </a:pPr>
            <a:r>
              <a:rPr lang="en-US" sz="1400" dirty="0"/>
              <a:t>For this study, the majority of people selected are greater than 75 years of age.</a:t>
            </a:r>
          </a:p>
          <a:p>
            <a:pPr marL="342900" indent="-342900" algn="l">
              <a:buFont typeface="Arial" panose="020B0604020202020204" pitchFamily="34" charset="0"/>
              <a:buChar char="•"/>
            </a:pPr>
            <a:r>
              <a:rPr lang="en-US" sz="1400" dirty="0"/>
              <a:t>People with a </a:t>
            </a:r>
            <a:r>
              <a:rPr lang="en-US" sz="1400" dirty="0" err="1"/>
              <a:t>Tscore</a:t>
            </a:r>
            <a:r>
              <a:rPr lang="en-US" sz="1400" dirty="0"/>
              <a:t> of &gt;-2.5 have a higher chance of drug being non-persistent.</a:t>
            </a:r>
          </a:p>
        </p:txBody>
      </p:sp>
      <p:sp>
        <p:nvSpPr>
          <p:cNvPr id="4107" name="Rectangle 4106">
            <a:extLst>
              <a:ext uri="{FF2B5EF4-FFF2-40B4-BE49-F238E27FC236}">
                <a16:creationId xmlns:a16="http://schemas.microsoft.com/office/drawing/2014/main" id="{4CDBFB27-D30B-4FDC-BE38-220B93893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53465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219C87C6-2AEF-4409-BEC6-AC98598F3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666" y="481264"/>
            <a:ext cx="3207227" cy="289670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a:extLst>
              <a:ext uri="{FF2B5EF4-FFF2-40B4-BE49-F238E27FC236}">
                <a16:creationId xmlns:a16="http://schemas.microsoft.com/office/drawing/2014/main" id="{BDC75AB5-ABE4-3BD7-73AA-618E3472602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0532" y="1059083"/>
            <a:ext cx="2890705" cy="1741068"/>
          </a:xfrm>
          <a:prstGeom prst="rect">
            <a:avLst/>
          </a:prstGeom>
          <a:noFill/>
          <a:extLst>
            <a:ext uri="{909E8E84-426E-40DD-AFC4-6F175D3DCCD1}">
              <a14:hiddenFill xmlns:a14="http://schemas.microsoft.com/office/drawing/2010/main">
                <a:solidFill>
                  <a:srgbClr val="FFFFFF"/>
                </a:solidFill>
              </a14:hiddenFill>
            </a:ext>
          </a:extLst>
        </p:spPr>
      </p:pic>
      <p:sp>
        <p:nvSpPr>
          <p:cNvPr id="4111" name="Rectangle 4110">
            <a:extLst>
              <a:ext uri="{FF2B5EF4-FFF2-40B4-BE49-F238E27FC236}">
                <a16:creationId xmlns:a16="http://schemas.microsoft.com/office/drawing/2014/main" id="{3394CA68-C042-4896-B478-9F37D7660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7760" y="481264"/>
            <a:ext cx="3207226" cy="289670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568DCBD0-28CE-7D48-B17B-57256141859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08627" y="1048500"/>
            <a:ext cx="2885492" cy="1762235"/>
          </a:xfrm>
          <a:prstGeom prst="rect">
            <a:avLst/>
          </a:prstGeom>
          <a:noFill/>
          <a:extLst>
            <a:ext uri="{909E8E84-426E-40DD-AFC4-6F175D3DCCD1}">
              <a14:hiddenFill xmlns:a14="http://schemas.microsoft.com/office/drawing/2010/main">
                <a:solidFill>
                  <a:srgbClr val="FFFFFF"/>
                </a:solidFill>
              </a14:hiddenFill>
            </a:ext>
          </a:extLst>
        </p:spPr>
      </p:pic>
      <p:sp>
        <p:nvSpPr>
          <p:cNvPr id="4113" name="Rectangle 4112">
            <a:extLst>
              <a:ext uri="{FF2B5EF4-FFF2-40B4-BE49-F238E27FC236}">
                <a16:creationId xmlns:a16="http://schemas.microsoft.com/office/drawing/2014/main" id="{E74EA41F-E3F5-4A93-887A-B631FEA58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3307" y="3531049"/>
            <a:ext cx="2423160" cy="2412551"/>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5" name="Rectangle 4114">
            <a:extLst>
              <a:ext uri="{FF2B5EF4-FFF2-40B4-BE49-F238E27FC236}">
                <a16:creationId xmlns:a16="http://schemas.microsoft.com/office/drawing/2014/main" id="{EF6ACB58-4D03-4A27-9232-8045D1517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7334" y="3538308"/>
            <a:ext cx="3217652" cy="286249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2" name="Picture 6">
            <a:extLst>
              <a:ext uri="{FF2B5EF4-FFF2-40B4-BE49-F238E27FC236}">
                <a16:creationId xmlns:a16="http://schemas.microsoft.com/office/drawing/2014/main" id="{55437981-8522-726F-69DF-CF79804FEB7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98201" y="4088891"/>
            <a:ext cx="2895918" cy="1740207"/>
          </a:xfrm>
          <a:prstGeom prst="rect">
            <a:avLst/>
          </a:prstGeom>
          <a:noFill/>
          <a:extLst>
            <a:ext uri="{909E8E84-426E-40DD-AFC4-6F175D3DCCD1}">
              <a14:hiddenFill xmlns:a14="http://schemas.microsoft.com/office/drawing/2010/main">
                <a:solidFill>
                  <a:srgbClr val="FFFFFF"/>
                </a:solidFill>
              </a14:hiddenFill>
            </a:ext>
          </a:extLst>
        </p:spPr>
      </p:pic>
      <p:cxnSp>
        <p:nvCxnSpPr>
          <p:cNvPr id="4117" name="Straight Connector 4116">
            <a:extLst>
              <a:ext uri="{FF2B5EF4-FFF2-40B4-BE49-F238E27FC236}">
                <a16:creationId xmlns:a16="http://schemas.microsoft.com/office/drawing/2014/main" id="{80BC5618-0789-41DD-93E0-6D34874C2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4447" y="4459986"/>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402357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379C0369-A022-4605-B2F4-7773B74CCC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Freeform 6">
            <a:extLst>
              <a:ext uri="{FF2B5EF4-FFF2-40B4-BE49-F238E27FC236}">
                <a16:creationId xmlns:a16="http://schemas.microsoft.com/office/drawing/2014/main" id="{FFFD28B7-CC22-4615-B487-71F011040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31" name="Rectangle 8">
            <a:extLst>
              <a:ext uri="{FF2B5EF4-FFF2-40B4-BE49-F238E27FC236}">
                <a16:creationId xmlns:a16="http://schemas.microsoft.com/office/drawing/2014/main" id="{712E4DE6-A2E5-4786-B1B9-795E13D12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133" name="Freeform 7">
            <a:extLst>
              <a:ext uri="{FF2B5EF4-FFF2-40B4-BE49-F238E27FC236}">
                <a16:creationId xmlns:a16="http://schemas.microsoft.com/office/drawing/2014/main" id="{176DEB1C-09CA-478A-AEEF-963E89897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35" name="Rectangle 8">
            <a:extLst>
              <a:ext uri="{FF2B5EF4-FFF2-40B4-BE49-F238E27FC236}">
                <a16:creationId xmlns:a16="http://schemas.microsoft.com/office/drawing/2014/main" id="{28861D55-9A89-4552-8E10-2201E1991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8" y="644382"/>
            <a:ext cx="10734055"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TextBox 17">
            <a:extLst>
              <a:ext uri="{FF2B5EF4-FFF2-40B4-BE49-F238E27FC236}">
                <a16:creationId xmlns:a16="http://schemas.microsoft.com/office/drawing/2014/main" id="{4667886F-08A6-D61E-EB5F-236AE71F8A78}"/>
              </a:ext>
            </a:extLst>
          </p:cNvPr>
          <p:cNvSpPr txBox="1"/>
          <p:nvPr/>
        </p:nvSpPr>
        <p:spPr>
          <a:xfrm>
            <a:off x="1570455" y="1118009"/>
            <a:ext cx="4194241" cy="318036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kern="1200">
                <a:solidFill>
                  <a:srgbClr val="FFFFFF"/>
                </a:solidFill>
                <a:latin typeface="+mj-lt"/>
                <a:ea typeface="+mj-ea"/>
                <a:cs typeface="+mj-cs"/>
              </a:rPr>
              <a:t>Exploratory data analysis</a:t>
            </a:r>
          </a:p>
        </p:txBody>
      </p:sp>
      <p:sp>
        <p:nvSpPr>
          <p:cNvPr id="17" name="Subtitle 2">
            <a:extLst>
              <a:ext uri="{FF2B5EF4-FFF2-40B4-BE49-F238E27FC236}">
                <a16:creationId xmlns:a16="http://schemas.microsoft.com/office/drawing/2014/main" id="{F9785ECA-EE80-372E-0630-D28B93B0C9DE}"/>
              </a:ext>
            </a:extLst>
          </p:cNvPr>
          <p:cNvSpPr>
            <a:spLocks noGrp="1"/>
          </p:cNvSpPr>
          <p:nvPr>
            <p:ph type="subTitle" idx="1"/>
          </p:nvPr>
        </p:nvSpPr>
        <p:spPr>
          <a:xfrm>
            <a:off x="1570455" y="4365267"/>
            <a:ext cx="4203811" cy="1065766"/>
          </a:xfrm>
        </p:spPr>
        <p:txBody>
          <a:bodyPr vert="horz" lIns="91440" tIns="45720" rIns="91440" bIns="45720" rtlCol="0">
            <a:normAutofit/>
          </a:bodyPr>
          <a:lstStyle/>
          <a:p>
            <a:pPr algn="l"/>
            <a:r>
              <a:rPr lang="en-US" sz="1400" b="0" i="0" kern="1200" dirty="0">
                <a:solidFill>
                  <a:srgbClr val="FFFFFF"/>
                </a:solidFill>
                <a:effectLst/>
                <a:latin typeface="+mn-lt"/>
                <a:ea typeface="+mn-ea"/>
                <a:cs typeface="+mn-cs"/>
              </a:rPr>
              <a:t>The chart reveals people with a lower count of risk have a higher chance of drug being non-persistent.</a:t>
            </a:r>
            <a:endParaRPr lang="en-US" sz="1400" b="1" kern="1200" dirty="0">
              <a:solidFill>
                <a:srgbClr val="FFFFFF"/>
              </a:solidFill>
              <a:latin typeface="+mn-lt"/>
              <a:ea typeface="+mn-ea"/>
              <a:cs typeface="+mn-cs"/>
            </a:endParaRPr>
          </a:p>
        </p:txBody>
      </p:sp>
      <p:pic>
        <p:nvPicPr>
          <p:cNvPr id="5122" name="Picture 2">
            <a:extLst>
              <a:ext uri="{FF2B5EF4-FFF2-40B4-BE49-F238E27FC236}">
                <a16:creationId xmlns:a16="http://schemas.microsoft.com/office/drawing/2014/main" id="{A64B07A3-835E-69B4-37A5-79FE1459337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17734" y="1849023"/>
            <a:ext cx="4650482" cy="285099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5321931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389</TotalTime>
  <Words>1116</Words>
  <Application>Microsoft Office PowerPoint</Application>
  <PresentationFormat>Widescreen</PresentationFormat>
  <Paragraphs>147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   Agenda</vt:lpstr>
      <vt:lpstr>   Executive Summary</vt:lpstr>
      <vt:lpstr>PowerPoint Presentation</vt:lpstr>
      <vt:lpstr>PowerPoint Presentation</vt:lpstr>
      <vt:lpstr>PowerPoint Presentation</vt:lpstr>
      <vt:lpstr>PowerPoint Presentation</vt:lpstr>
      <vt:lpstr>PowerPoint Presentation</vt:lpstr>
      <vt:lpstr>   Summary and recommendation</vt:lpstr>
      <vt:lpstr>   Proposed Modeling Technique</vt:lpstr>
      <vt:lpstr>   Repository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fabian umeh</dc:creator>
  <cp:lastModifiedBy>UMEH, FABIAN (Student)</cp:lastModifiedBy>
  <cp:revision>7</cp:revision>
  <cp:lastPrinted>2022-11-13T14:38:55Z</cp:lastPrinted>
  <dcterms:created xsi:type="dcterms:W3CDTF">2022-07-20T14:01:54Z</dcterms:created>
  <dcterms:modified xsi:type="dcterms:W3CDTF">2022-11-13T15:17:34Z</dcterms:modified>
</cp:coreProperties>
</file>