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  <p:embeddedFont>
      <p:font typeface="Roboto Medium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2EE4B89-95F5-4135-97B4-79CBD628D3BB}">
  <a:tblStyle styleId="{D2EE4B89-95F5-4135-97B4-79CBD628D3B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418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5944b29600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15944b29600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5944b29600_2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15944b29600_2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5944b29600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5944b29600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5944b29600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15944b29600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5944b29600_2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g15944b29600_2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5944b29600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5944b29600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5944b29600_2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15944b29600_2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5944b29600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g15944b29600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5944b29600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15944b29600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5944b29600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15944b29600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5944b29600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15944b29600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4928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2256850"/>
            <a:ext cx="8520600" cy="23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ctrTitle"/>
          </p:nvPr>
        </p:nvSpPr>
        <p:spPr>
          <a:xfrm>
            <a:off x="598200" y="2030525"/>
            <a:ext cx="3973800" cy="16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3000" b="1">
                <a:solidFill>
                  <a:srgbClr val="FFFFFF"/>
                </a:solidFill>
              </a:rPr>
              <a:t>A Project on Customer Churn Prediction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/>
          <p:nvPr/>
        </p:nvSpPr>
        <p:spPr>
          <a:xfrm>
            <a:off x="-48750" y="-53700"/>
            <a:ext cx="9336300" cy="5250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3"/>
          <p:cNvSpPr txBox="1">
            <a:spLocks noGrp="1"/>
          </p:cNvSpPr>
          <p:nvPr>
            <p:ph type="ctrTitle"/>
          </p:nvPr>
        </p:nvSpPr>
        <p:spPr>
          <a:xfrm>
            <a:off x="450525" y="885600"/>
            <a:ext cx="1946400" cy="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Most complaints made by customers are usually ‘Not applicable’</a:t>
            </a:r>
            <a:endParaRPr sz="12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60" name="Google Shape;160;p23"/>
          <p:cNvSpPr/>
          <p:nvPr/>
        </p:nvSpPr>
        <p:spPr>
          <a:xfrm>
            <a:off x="2926625" y="628950"/>
            <a:ext cx="5607900" cy="3786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dist="127000" dir="5400000" algn="t" rotWithShape="0">
              <a:srgbClr val="D9D9D9">
                <a:alpha val="149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" name="Google Shape;161;p23"/>
          <p:cNvPicPr preferRelativeResize="0"/>
          <p:nvPr/>
        </p:nvPicPr>
        <p:blipFill rotWithShape="1">
          <a:blip r:embed="rId3">
            <a:alphaModFix/>
          </a:blip>
          <a:srcRect l="539" r="6402"/>
          <a:stretch/>
        </p:blipFill>
        <p:spPr>
          <a:xfrm>
            <a:off x="3057538" y="691288"/>
            <a:ext cx="5346075" cy="36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>
            <a:spLocks noGrp="1"/>
          </p:cNvSpPr>
          <p:nvPr>
            <p:ph type="title"/>
          </p:nvPr>
        </p:nvSpPr>
        <p:spPr>
          <a:xfrm>
            <a:off x="540100" y="1812600"/>
            <a:ext cx="3226800" cy="15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b="1"/>
              <a:t>Model Used</a:t>
            </a:r>
            <a:endParaRPr b="1"/>
          </a:p>
        </p:txBody>
      </p:sp>
      <p:sp>
        <p:nvSpPr>
          <p:cNvPr id="167" name="Google Shape;167;p24"/>
          <p:cNvSpPr txBox="1">
            <a:spLocks noGrp="1"/>
          </p:cNvSpPr>
          <p:nvPr>
            <p:ph type="body" idx="2"/>
          </p:nvPr>
        </p:nvSpPr>
        <p:spPr>
          <a:xfrm>
            <a:off x="4939500" y="1490400"/>
            <a:ext cx="3837000" cy="17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/>
              <a:t>Random Forest Classifier</a:t>
            </a:r>
            <a:endParaRPr sz="1600" b="1"/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/>
              <a:t>K Nearest Neighbours Classifier</a:t>
            </a:r>
            <a:endParaRPr sz="1600" b="1"/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/>
              <a:t>Multi-layer Perceptron Classifier</a:t>
            </a:r>
            <a:endParaRPr sz="1600" b="1"/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/>
              <a:t>Neural Network (Three layers)</a:t>
            </a:r>
            <a:endParaRPr sz="1600"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/>
          <p:nvPr/>
        </p:nvSpPr>
        <p:spPr>
          <a:xfrm>
            <a:off x="-15900" y="-62250"/>
            <a:ext cx="9175800" cy="526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5" name="Google Shape;185;p27"/>
          <p:cNvSpPr txBox="1">
            <a:spLocks noGrp="1"/>
          </p:cNvSpPr>
          <p:nvPr>
            <p:ph type="title"/>
          </p:nvPr>
        </p:nvSpPr>
        <p:spPr>
          <a:xfrm>
            <a:off x="547025" y="81777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Thank You</a:t>
            </a:r>
            <a:endParaRPr b="1"/>
          </a:p>
        </p:txBody>
      </p:sp>
      <p:pic>
        <p:nvPicPr>
          <p:cNvPr id="186" name="Google Shape;18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2751" y="2250274"/>
            <a:ext cx="3638500" cy="203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628700" y="697325"/>
            <a:ext cx="25251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Contributors</a:t>
            </a:r>
            <a:endParaRPr b="1"/>
          </a:p>
        </p:txBody>
      </p:sp>
      <p:graphicFrame>
        <p:nvGraphicFramePr>
          <p:cNvPr id="97" name="Google Shape;97;p15"/>
          <p:cNvGraphicFramePr/>
          <p:nvPr/>
        </p:nvGraphicFramePr>
        <p:xfrm>
          <a:off x="628688" y="1772758"/>
          <a:ext cx="3000000" cy="3000000"/>
        </p:xfrm>
        <a:graphic>
          <a:graphicData uri="http://schemas.openxmlformats.org/drawingml/2006/table">
            <a:tbl>
              <a:tblPr firstRow="1" firstCol="1" bandRow="1">
                <a:noFill/>
                <a:tableStyleId>{D2EE4B89-95F5-4135-97B4-79CBD628D3BB}</a:tableStyleId>
              </a:tblPr>
              <a:tblGrid>
                <a:gridCol w="1685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7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2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8650">
                <a:tc>
                  <a:txBody>
                    <a:bodyPr/>
                    <a:lstStyle/>
                    <a:p>
                      <a:pPr marL="9144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Name </a:t>
                      </a:r>
                      <a:endParaRPr sz="12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46300" marR="51425" marT="182875" marB="182875"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9144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Email </a:t>
                      </a:r>
                      <a:endParaRPr sz="12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46300" marR="51425" marT="182875" marB="182875"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9144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Country</a:t>
                      </a:r>
                      <a:endParaRPr sz="12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46300" marR="51425" marT="182875" marB="182875"/>
                </a:tc>
                <a:tc>
                  <a:txBody>
                    <a:bodyPr/>
                    <a:lstStyle/>
                    <a:p>
                      <a:pPr marL="9144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College/Company</a:t>
                      </a:r>
                      <a:endParaRPr sz="12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46300" marR="51425" marT="182875" marB="182875"/>
                </a:tc>
                <a:tc>
                  <a:txBody>
                    <a:bodyPr/>
                    <a:lstStyle/>
                    <a:p>
                      <a:pPr marL="9144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Specialization</a:t>
                      </a:r>
                      <a:endParaRPr sz="12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46300" marR="51425" marT="182875" marB="18287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50">
                <a:tc>
                  <a:txBody>
                    <a:bodyPr/>
                    <a:lstStyle/>
                    <a:p>
                      <a:pPr marL="9144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u="none" strike="noStrike" cap="none"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Fabian</a:t>
                      </a:r>
                      <a:r>
                        <a:rPr lang="en" sz="1200" b="0"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 </a:t>
                      </a:r>
                      <a:r>
                        <a:rPr lang="en" sz="1200" b="0" u="none" strike="noStrike" cap="none"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Umeh</a:t>
                      </a:r>
                      <a:endParaRPr sz="1200" b="0" u="none" strike="noStrike" cap="none"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L="146300" marR="51425" marT="182875" marB="182875"/>
                </a:tc>
                <a:tc>
                  <a:txBody>
                    <a:bodyPr/>
                    <a:lstStyle/>
                    <a:p>
                      <a:pPr marL="9144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solidFill>
                            <a:srgbClr val="666666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Fabianumeh335@gmail.com</a:t>
                      </a:r>
                      <a:endParaRPr sz="800" u="none" strike="noStrike" cap="none">
                        <a:solidFill>
                          <a:srgbClr val="666666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L="146300" marR="51425" marT="182875" marB="182875"/>
                </a:tc>
                <a:tc>
                  <a:txBody>
                    <a:bodyPr/>
                    <a:lstStyle/>
                    <a:p>
                      <a:pPr marL="9144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solidFill>
                            <a:srgbClr val="666666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UK</a:t>
                      </a:r>
                      <a:endParaRPr sz="800" u="none" strike="noStrike" cap="none">
                        <a:solidFill>
                          <a:srgbClr val="666666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L="146300" marR="51425" marT="182875" marB="182875"/>
                </a:tc>
                <a:tc>
                  <a:txBody>
                    <a:bodyPr/>
                    <a:lstStyle/>
                    <a:p>
                      <a:pPr marL="9144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solidFill>
                            <a:srgbClr val="666666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Teesside</a:t>
                      </a:r>
                      <a:r>
                        <a:rPr lang="en" sz="800">
                          <a:solidFill>
                            <a:srgbClr val="666666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 </a:t>
                      </a:r>
                      <a:r>
                        <a:rPr lang="en" sz="800" u="none" strike="noStrike" cap="none">
                          <a:solidFill>
                            <a:srgbClr val="666666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University</a:t>
                      </a:r>
                      <a:endParaRPr sz="800" u="none" strike="noStrike" cap="none">
                        <a:solidFill>
                          <a:srgbClr val="666666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L="146300" marR="51425" marT="182875" marB="182875"/>
                </a:tc>
                <a:tc>
                  <a:txBody>
                    <a:bodyPr/>
                    <a:lstStyle/>
                    <a:p>
                      <a:pPr marL="9144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solidFill>
                            <a:srgbClr val="666666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Data Science</a:t>
                      </a:r>
                      <a:endParaRPr sz="800" u="none" strike="noStrike" cap="none">
                        <a:solidFill>
                          <a:srgbClr val="666666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L="146300" marR="51425" marT="182875" marB="1828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50">
                <a:tc>
                  <a:txBody>
                    <a:bodyPr/>
                    <a:lstStyle/>
                    <a:p>
                      <a:pPr marL="9144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u="none" strike="noStrike" cap="none"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Rukevwe</a:t>
                      </a:r>
                      <a:r>
                        <a:rPr lang="en" sz="1200" b="0"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 </a:t>
                      </a:r>
                      <a:r>
                        <a:rPr lang="en" sz="1200" b="0" u="none" strike="noStrike" cap="none"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Ovuowo</a:t>
                      </a:r>
                      <a:endParaRPr sz="1200" b="0" u="none" strike="noStrike" cap="none"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L="146300" marR="51425" marT="182875" marB="182875"/>
                </a:tc>
                <a:tc>
                  <a:txBody>
                    <a:bodyPr/>
                    <a:lstStyle/>
                    <a:p>
                      <a:pPr marL="9144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solidFill>
                            <a:srgbClr val="666666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rukevwe10@gmail.com </a:t>
                      </a:r>
                      <a:endParaRPr sz="800" u="none" strike="noStrike" cap="none">
                        <a:solidFill>
                          <a:srgbClr val="666666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L="146300" marR="51425" marT="182875" marB="182875"/>
                </a:tc>
                <a:tc>
                  <a:txBody>
                    <a:bodyPr/>
                    <a:lstStyle/>
                    <a:p>
                      <a:pPr marL="9144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solidFill>
                            <a:srgbClr val="666666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Nigeria</a:t>
                      </a:r>
                      <a:endParaRPr sz="800" u="none" strike="noStrike" cap="none">
                        <a:solidFill>
                          <a:srgbClr val="666666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L="146300" marR="51425" marT="182875" marB="182875"/>
                </a:tc>
                <a:tc>
                  <a:txBody>
                    <a:bodyPr/>
                    <a:lstStyle/>
                    <a:p>
                      <a:pPr marL="9144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solidFill>
                            <a:srgbClr val="666666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GBG Data science</a:t>
                      </a:r>
                      <a:r>
                        <a:rPr lang="en" sz="800">
                          <a:solidFill>
                            <a:srgbClr val="666666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 </a:t>
                      </a:r>
                      <a:r>
                        <a:rPr lang="en" sz="800" u="none" strike="noStrike" cap="none">
                          <a:solidFill>
                            <a:srgbClr val="666666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Academy</a:t>
                      </a:r>
                      <a:endParaRPr sz="800" u="none" strike="noStrike" cap="none">
                        <a:solidFill>
                          <a:srgbClr val="666666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L="146300" marR="51425" marT="182875" marB="182875"/>
                </a:tc>
                <a:tc>
                  <a:txBody>
                    <a:bodyPr/>
                    <a:lstStyle/>
                    <a:p>
                      <a:pPr marL="9144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solidFill>
                            <a:srgbClr val="666666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Data Science</a:t>
                      </a:r>
                      <a:endParaRPr sz="800" u="none" strike="noStrike" cap="none">
                        <a:solidFill>
                          <a:srgbClr val="666666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L="146300" marR="51425" marT="182875" marB="1828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50">
                <a:tc>
                  <a:txBody>
                    <a:bodyPr/>
                    <a:lstStyle/>
                    <a:p>
                      <a:pPr marL="9144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u="none" strike="noStrike" cap="none"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Olutayo</a:t>
                      </a:r>
                      <a:r>
                        <a:rPr lang="en" sz="1200" b="0"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 </a:t>
                      </a:r>
                      <a:r>
                        <a:rPr lang="en" sz="1200" b="0" u="none" strike="noStrike" cap="none"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Oladeinbo</a:t>
                      </a:r>
                      <a:endParaRPr sz="1200" b="0" u="none" strike="noStrike" cap="none"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L="146300" marR="51425" marT="182875" marB="182875"/>
                </a:tc>
                <a:tc>
                  <a:txBody>
                    <a:bodyPr/>
                    <a:lstStyle/>
                    <a:p>
                      <a:pPr marL="9144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solidFill>
                            <a:srgbClr val="666666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oladeinboolutayo@yahoo.com</a:t>
                      </a:r>
                      <a:endParaRPr sz="800" u="none" strike="noStrike" cap="none">
                        <a:solidFill>
                          <a:srgbClr val="666666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L="146300" marR="51425" marT="182875" marB="182875"/>
                </a:tc>
                <a:tc>
                  <a:txBody>
                    <a:bodyPr/>
                    <a:lstStyle/>
                    <a:p>
                      <a:pPr marL="9144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solidFill>
                            <a:srgbClr val="666666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UK</a:t>
                      </a:r>
                      <a:endParaRPr sz="800" u="none" strike="noStrike" cap="none">
                        <a:solidFill>
                          <a:srgbClr val="666666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L="146300" marR="51425" marT="182875" marB="182875"/>
                </a:tc>
                <a:tc>
                  <a:txBody>
                    <a:bodyPr/>
                    <a:lstStyle/>
                    <a:p>
                      <a:pPr marL="9144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solidFill>
                            <a:srgbClr val="666666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Teesside</a:t>
                      </a:r>
                      <a:r>
                        <a:rPr lang="en" sz="800">
                          <a:solidFill>
                            <a:srgbClr val="666666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 </a:t>
                      </a:r>
                      <a:r>
                        <a:rPr lang="en" sz="800" u="none" strike="noStrike" cap="none">
                          <a:solidFill>
                            <a:srgbClr val="666666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University</a:t>
                      </a:r>
                      <a:endParaRPr sz="800" u="none" strike="noStrike" cap="none">
                        <a:solidFill>
                          <a:srgbClr val="666666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L="146300" marR="51425" marT="182875" marB="182875"/>
                </a:tc>
                <a:tc>
                  <a:txBody>
                    <a:bodyPr/>
                    <a:lstStyle/>
                    <a:p>
                      <a:pPr marL="9144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solidFill>
                            <a:srgbClr val="666666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Data Science</a:t>
                      </a:r>
                      <a:endParaRPr sz="800" u="none" strike="noStrike" cap="none">
                        <a:solidFill>
                          <a:srgbClr val="666666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L="146300" marR="51425" marT="182875" marB="18287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subTitle" idx="1"/>
          </p:nvPr>
        </p:nvSpPr>
        <p:spPr>
          <a:xfrm>
            <a:off x="335750" y="724200"/>
            <a:ext cx="3437400" cy="14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35" b="1">
                <a:solidFill>
                  <a:srgbClr val="000000"/>
                </a:solidFill>
              </a:rPr>
              <a:t>Problem statement</a:t>
            </a:r>
            <a:br>
              <a:rPr lang="en" sz="1400">
                <a:solidFill>
                  <a:schemeClr val="dk1"/>
                </a:solidFill>
              </a:rPr>
            </a:br>
            <a:r>
              <a:rPr lang="en" sz="1000">
                <a:solidFill>
                  <a:srgbClr val="212121"/>
                </a:solidFill>
              </a:rPr>
              <a:t>Churn rate is a marketing metric that describes the number of customers who leave a business over a specific time. Every user is assigned a prediction value that estimates their state of churn at any given time.</a:t>
            </a:r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7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br>
              <a:rPr lang="en" sz="1400"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subTitle" idx="1"/>
          </p:nvPr>
        </p:nvSpPr>
        <p:spPr>
          <a:xfrm>
            <a:off x="335750" y="2410675"/>
            <a:ext cx="3360900" cy="18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</a:rPr>
              <a:t>Business Understanding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000">
                <a:solidFill>
                  <a:srgbClr val="000000"/>
                </a:solidFill>
              </a:rPr>
              <a:t>Browsing behavior Historical purchase data among other information It factors in our unique and proprietary predictions of how long a user will remain a customer. </a:t>
            </a:r>
            <a:endParaRPr sz="10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This score is updated every day for all users who have a minimum of one conversion. The values assigned are between 1 and 5.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3837" y="1226325"/>
            <a:ext cx="2690849" cy="269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61275" y="2125350"/>
            <a:ext cx="3548400" cy="8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 b="1"/>
              <a:t>Risks Data</a:t>
            </a:r>
            <a:endParaRPr sz="4600" b="1"/>
          </a:p>
        </p:txBody>
      </p:sp>
      <p:grpSp>
        <p:nvGrpSpPr>
          <p:cNvPr id="111" name="Google Shape;111;p17"/>
          <p:cNvGrpSpPr/>
          <p:nvPr/>
        </p:nvGrpSpPr>
        <p:grpSpPr>
          <a:xfrm>
            <a:off x="3800825" y="696738"/>
            <a:ext cx="4466275" cy="4014024"/>
            <a:chOff x="3499875" y="680888"/>
            <a:chExt cx="4466275" cy="4014024"/>
          </a:xfrm>
        </p:grpSpPr>
        <p:pic>
          <p:nvPicPr>
            <p:cNvPr id="112" name="Google Shape;112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499875" y="680888"/>
              <a:ext cx="4140150" cy="4014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" name="Google Shape;113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851638">
              <a:off x="5725087" y="2122932"/>
              <a:ext cx="2023827" cy="202376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-96250" y="-54125"/>
            <a:ext cx="9336300" cy="5250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 txBox="1">
            <a:spLocks noGrp="1"/>
          </p:cNvSpPr>
          <p:nvPr>
            <p:ph type="ctrTitle"/>
          </p:nvPr>
        </p:nvSpPr>
        <p:spPr>
          <a:xfrm>
            <a:off x="450525" y="816997"/>
            <a:ext cx="1852200" cy="11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</a:rPr>
              <a:t>Both male and female customers have nearly equal rates of churn risk in the data group collected</a:t>
            </a:r>
            <a:endParaRPr sz="1200" b="1">
              <a:solidFill>
                <a:srgbClr val="000000"/>
              </a:solidFill>
            </a:endParaRPr>
          </a:p>
        </p:txBody>
      </p:sp>
      <p:sp>
        <p:nvSpPr>
          <p:cNvPr id="120" name="Google Shape;120;p18"/>
          <p:cNvSpPr/>
          <p:nvPr/>
        </p:nvSpPr>
        <p:spPr>
          <a:xfrm>
            <a:off x="2926624" y="628950"/>
            <a:ext cx="5607900" cy="3885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dist="127000" dir="5400000" algn="t" rotWithShape="0">
              <a:srgbClr val="D9D9D9">
                <a:alpha val="14901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91243" y="828397"/>
            <a:ext cx="5278692" cy="3366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/>
          <p:nvPr/>
        </p:nvSpPr>
        <p:spPr>
          <a:xfrm>
            <a:off x="-96250" y="-54125"/>
            <a:ext cx="9336300" cy="5250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9"/>
          <p:cNvSpPr txBox="1">
            <a:spLocks noGrp="1"/>
          </p:cNvSpPr>
          <p:nvPr>
            <p:ph type="ctrTitle"/>
          </p:nvPr>
        </p:nvSpPr>
        <p:spPr>
          <a:xfrm>
            <a:off x="450525" y="817000"/>
            <a:ext cx="1946400" cy="11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</a:rPr>
              <a:t>There are lesser chances of customers from the village to churn when compared to customers from cities and towns</a:t>
            </a:r>
            <a:endParaRPr sz="1200" b="1">
              <a:solidFill>
                <a:srgbClr val="000000"/>
              </a:solidFill>
            </a:endParaRPr>
          </a:p>
        </p:txBody>
      </p:sp>
      <p:sp>
        <p:nvSpPr>
          <p:cNvPr id="128" name="Google Shape;128;p19"/>
          <p:cNvSpPr/>
          <p:nvPr/>
        </p:nvSpPr>
        <p:spPr>
          <a:xfrm>
            <a:off x="2926624" y="628950"/>
            <a:ext cx="5607900" cy="3885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dist="127000" dir="5400000" algn="t" rotWithShape="0">
              <a:srgbClr val="D9D9D9">
                <a:alpha val="149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9238" y="899838"/>
            <a:ext cx="4982674" cy="33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/>
          <p:nvPr/>
        </p:nvSpPr>
        <p:spPr>
          <a:xfrm>
            <a:off x="-96250" y="-54125"/>
            <a:ext cx="9336300" cy="5250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0"/>
          <p:cNvSpPr txBox="1">
            <a:spLocks noGrp="1"/>
          </p:cNvSpPr>
          <p:nvPr>
            <p:ph type="ctrTitle"/>
          </p:nvPr>
        </p:nvSpPr>
        <p:spPr>
          <a:xfrm>
            <a:off x="450525" y="817000"/>
            <a:ext cx="1946400" cy="8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</a:rPr>
              <a:t>Customers with basic or no membership category shows the highest churn risk score</a:t>
            </a:r>
            <a:endParaRPr sz="1200" b="1">
              <a:solidFill>
                <a:srgbClr val="000000"/>
              </a:solidFill>
            </a:endParaRPr>
          </a:p>
        </p:txBody>
      </p:sp>
      <p:sp>
        <p:nvSpPr>
          <p:cNvPr id="136" name="Google Shape;136;p20"/>
          <p:cNvSpPr/>
          <p:nvPr/>
        </p:nvSpPr>
        <p:spPr>
          <a:xfrm>
            <a:off x="2926625" y="628950"/>
            <a:ext cx="5607900" cy="3786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dist="127000" dir="5400000" algn="t" rotWithShape="0">
              <a:srgbClr val="D9D9D9">
                <a:alpha val="149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25725" y="798050"/>
            <a:ext cx="5409700" cy="344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/>
          <p:nvPr/>
        </p:nvSpPr>
        <p:spPr>
          <a:xfrm>
            <a:off x="-96250" y="-54125"/>
            <a:ext cx="9336300" cy="5250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1"/>
          <p:cNvSpPr txBox="1">
            <a:spLocks noGrp="1"/>
          </p:cNvSpPr>
          <p:nvPr>
            <p:ph type="ctrTitle"/>
          </p:nvPr>
        </p:nvSpPr>
        <p:spPr>
          <a:xfrm>
            <a:off x="450525" y="885600"/>
            <a:ext cx="1946400" cy="12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00"/>
                </a:solidFill>
              </a:rPr>
              <a:t>The data collected for shows no meaningful difference I churn risk between customers who joined through referrals and those who did not</a:t>
            </a:r>
            <a:endParaRPr sz="1200" b="1">
              <a:solidFill>
                <a:srgbClr val="000000"/>
              </a:solidFill>
            </a:endParaRPr>
          </a:p>
        </p:txBody>
      </p:sp>
      <p:sp>
        <p:nvSpPr>
          <p:cNvPr id="144" name="Google Shape;144;p21"/>
          <p:cNvSpPr/>
          <p:nvPr/>
        </p:nvSpPr>
        <p:spPr>
          <a:xfrm>
            <a:off x="2926625" y="628950"/>
            <a:ext cx="5607900" cy="3786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dist="127000" dir="5400000" algn="t" rotWithShape="0">
              <a:srgbClr val="D9D9D9">
                <a:alpha val="149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86776" y="885588"/>
            <a:ext cx="5287600" cy="337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/>
          <p:nvPr/>
        </p:nvSpPr>
        <p:spPr>
          <a:xfrm>
            <a:off x="-96250" y="-54125"/>
            <a:ext cx="9336300" cy="5250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2"/>
          <p:cNvSpPr txBox="1">
            <a:spLocks noGrp="1"/>
          </p:cNvSpPr>
          <p:nvPr>
            <p:ph type="ctrTitle"/>
          </p:nvPr>
        </p:nvSpPr>
        <p:spPr>
          <a:xfrm>
            <a:off x="450525" y="885600"/>
            <a:ext cx="1946400" cy="8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Internet options does not reveal any meaningful bearing on customer churn risks</a:t>
            </a:r>
            <a:endParaRPr sz="12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52" name="Google Shape;152;p22"/>
          <p:cNvSpPr/>
          <p:nvPr/>
        </p:nvSpPr>
        <p:spPr>
          <a:xfrm>
            <a:off x="2926625" y="628950"/>
            <a:ext cx="5607900" cy="3786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dist="127000" dir="5400000" algn="t" rotWithShape="0">
              <a:srgbClr val="D9D9D9">
                <a:alpha val="149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71150" y="827013"/>
            <a:ext cx="5318850" cy="33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266</Words>
  <Application>Microsoft Office PowerPoint</Application>
  <PresentationFormat>On-screen Show (16:9)</PresentationFormat>
  <Paragraphs>39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Arial</vt:lpstr>
      <vt:lpstr>Times New Roman</vt:lpstr>
      <vt:lpstr>Roboto</vt:lpstr>
      <vt:lpstr>Roboto Medium</vt:lpstr>
      <vt:lpstr>Geometric</vt:lpstr>
      <vt:lpstr>A Project on Customer Churn Prediction</vt:lpstr>
      <vt:lpstr>Contributors</vt:lpstr>
      <vt:lpstr>PowerPoint Presentation</vt:lpstr>
      <vt:lpstr>Risks Data</vt:lpstr>
      <vt:lpstr>Both male and female customers have nearly equal rates of churn risk in the data group collected</vt:lpstr>
      <vt:lpstr>There are lesser chances of customers from the village to churn when compared to customers from cities and towns</vt:lpstr>
      <vt:lpstr>Customers with basic or no membership category shows the highest churn risk score</vt:lpstr>
      <vt:lpstr>The data collected for shows no meaningful difference I churn risk between customers who joined through referrals and those who did not</vt:lpstr>
      <vt:lpstr>Internet options does not reveal any meaningful bearing on customer churn risks</vt:lpstr>
      <vt:lpstr>Most complaints made by customers are usually ‘Not applicable’</vt:lpstr>
      <vt:lpstr>Model Used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Project on Customer Churn Prediction</dc:title>
  <cp:lastModifiedBy>UMEH, FABIAN (Student)</cp:lastModifiedBy>
  <cp:revision>1</cp:revision>
  <dcterms:modified xsi:type="dcterms:W3CDTF">2022-09-25T18:19:17Z</dcterms:modified>
</cp:coreProperties>
</file>