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6" r:id="rId4"/>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4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0613-B049-FFCF-CE8D-45354EDFD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7D1DD4-9DF0-22FF-110F-932A2F855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B4EE4E-47A9-22BB-1538-EECC24C33B69}"/>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5" name="Footer Placeholder 4">
            <a:extLst>
              <a:ext uri="{FF2B5EF4-FFF2-40B4-BE49-F238E27FC236}">
                <a16:creationId xmlns:a16="http://schemas.microsoft.com/office/drawing/2014/main" id="{FEC79261-A136-FB17-4818-DED79E588F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2C5C42-3BCD-2F82-3C17-D4069CA57F37}"/>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417713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1E76-E63F-D295-6D86-529B06E74BD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BC9A7BE-F610-0ECE-98A8-B50FC700DA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226141-88B9-58EC-09A5-5FA933E61B16}"/>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5" name="Footer Placeholder 4">
            <a:extLst>
              <a:ext uri="{FF2B5EF4-FFF2-40B4-BE49-F238E27FC236}">
                <a16:creationId xmlns:a16="http://schemas.microsoft.com/office/drawing/2014/main" id="{9293D248-4377-AC6C-63A9-465CA6A058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235D0C-8F6C-F3CA-C940-5317842195D6}"/>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19864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CDEF5-A784-ADC4-CCC0-402F8C7367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972137-9DE1-40A1-BD16-756ADF003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CC7F5E-D329-07EE-E729-CC8F5A408B68}"/>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5" name="Footer Placeholder 4">
            <a:extLst>
              <a:ext uri="{FF2B5EF4-FFF2-40B4-BE49-F238E27FC236}">
                <a16:creationId xmlns:a16="http://schemas.microsoft.com/office/drawing/2014/main" id="{72CFAC35-9869-B950-1BDF-C13DB21A6B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F81B4-E1BC-0F3C-7205-E483569D7B91}"/>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165704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ECDC-E7DD-158C-F3DC-F87BFC4861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89F07BF-C6C7-7DEC-F7E0-361F51C51E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32521-E1BA-6F5B-EDDA-64FF0830E989}"/>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5" name="Footer Placeholder 4">
            <a:extLst>
              <a:ext uri="{FF2B5EF4-FFF2-40B4-BE49-F238E27FC236}">
                <a16:creationId xmlns:a16="http://schemas.microsoft.com/office/drawing/2014/main" id="{4C22D567-D804-CC31-A15C-F6D3916A61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21EA3C-BF42-B789-BFDB-4976E569DFAE}"/>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84323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BA2F-08AD-636D-4D62-20BF6840C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5C8FB40-0F70-59C0-5CBA-6D5A87D22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629D3F-B6E8-1122-700C-9834F38479B5}"/>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5" name="Footer Placeholder 4">
            <a:extLst>
              <a:ext uri="{FF2B5EF4-FFF2-40B4-BE49-F238E27FC236}">
                <a16:creationId xmlns:a16="http://schemas.microsoft.com/office/drawing/2014/main" id="{82E84571-E0A9-11D3-3EFD-F2CEA7DD54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4E17E1-05EA-F48C-5798-FFF79D92E2FA}"/>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297882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1ECC-7154-2CC5-AE32-F0FC40CDCB8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C86B50-CD14-5C89-40A8-255D262287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12E412-E7F4-128E-6649-E18833C2DC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241F2D6-3999-4209-F195-EC897710CB40}"/>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6" name="Footer Placeholder 5">
            <a:extLst>
              <a:ext uri="{FF2B5EF4-FFF2-40B4-BE49-F238E27FC236}">
                <a16:creationId xmlns:a16="http://schemas.microsoft.com/office/drawing/2014/main" id="{0B8D2A36-481C-1FA6-D649-482A55EC5A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C6A73A-08AE-8B5A-193B-07DE09A67A3B}"/>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11807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5E38-923E-7567-8123-BBFCD13C16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BC0D87-BCA3-3EA1-33F0-1F0C63A8D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2BC4E-B05E-6F6A-E121-233AEC78D2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A11070-88E2-A381-FF37-07AAFA5DCC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F7056-D998-F3AC-AC30-B979E84B40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6BCDD64-A028-CD21-8AAA-F966C02666C5}"/>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8" name="Footer Placeholder 7">
            <a:extLst>
              <a:ext uri="{FF2B5EF4-FFF2-40B4-BE49-F238E27FC236}">
                <a16:creationId xmlns:a16="http://schemas.microsoft.com/office/drawing/2014/main" id="{1A0FFCE1-768A-4110-7D3C-681E7D0385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91B2E32-DEAE-5ACA-7C6D-8993F5D3A031}"/>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136938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ED4A-27EF-EFFE-ABA0-9764F2FFD6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63C21B6-31DA-1463-4571-68815B6D1EE2}"/>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4" name="Footer Placeholder 3">
            <a:extLst>
              <a:ext uri="{FF2B5EF4-FFF2-40B4-BE49-F238E27FC236}">
                <a16:creationId xmlns:a16="http://schemas.microsoft.com/office/drawing/2014/main" id="{B59012D1-89B8-820A-F093-7F0B111E4BE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DE21843-A4A7-D13C-C731-4EF2F38D63F5}"/>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393365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9B7C7-84BC-7C29-9E8A-B8A9E36D0B37}"/>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3" name="Footer Placeholder 2">
            <a:extLst>
              <a:ext uri="{FF2B5EF4-FFF2-40B4-BE49-F238E27FC236}">
                <a16:creationId xmlns:a16="http://schemas.microsoft.com/office/drawing/2014/main" id="{788DC3C1-9C88-A0B1-9AE3-4445D259743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2D3FE98-2C82-B9B2-5B2A-7B8F5CE1CDB6}"/>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192351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901E-336E-1F57-0E41-B69A8CF0D9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2BC86C-7779-B65B-A4BC-658DF863A5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2148D-8830-F526-91F7-B9DDD1FD9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8CCDA-170C-631D-DB3A-065EAFDF8FE9}"/>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6" name="Footer Placeholder 5">
            <a:extLst>
              <a:ext uri="{FF2B5EF4-FFF2-40B4-BE49-F238E27FC236}">
                <a16:creationId xmlns:a16="http://schemas.microsoft.com/office/drawing/2014/main" id="{98EED81C-6A7E-6D68-4D35-B9B5DA948B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8B8689-EAAF-ECCE-3647-C04512DE9A4F}"/>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81731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B366-6F99-CB42-3059-25FCDA53C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3043CC-9422-775B-AD4D-3D1430762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45D6381-0879-BE21-FBF8-CE36F77C3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55E0E-2773-B9E2-BBA7-8931BA623E2A}"/>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6" name="Footer Placeholder 5">
            <a:extLst>
              <a:ext uri="{FF2B5EF4-FFF2-40B4-BE49-F238E27FC236}">
                <a16:creationId xmlns:a16="http://schemas.microsoft.com/office/drawing/2014/main" id="{554F876C-F99A-D5F0-D96E-536A58B779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8D345D-46E4-9A15-D9FF-776C16595571}"/>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98211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91FFB-0AD8-C7FF-F7C7-AF82872CE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4C28A-9DAF-34F4-ACCE-215E385E7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845AEF-1E22-7E9B-D1C0-BDD486FA1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99E33-301B-43A6-A161-90FBF1EEC203}" type="datetimeFigureOut">
              <a:rPr lang="en-GB" smtClean="0"/>
              <a:t>24/09/2022</a:t>
            </a:fld>
            <a:endParaRPr lang="en-GB"/>
          </a:p>
        </p:txBody>
      </p:sp>
      <p:sp>
        <p:nvSpPr>
          <p:cNvPr id="5" name="Footer Placeholder 4">
            <a:extLst>
              <a:ext uri="{FF2B5EF4-FFF2-40B4-BE49-F238E27FC236}">
                <a16:creationId xmlns:a16="http://schemas.microsoft.com/office/drawing/2014/main" id="{B555A812-91A9-6820-9BAB-358DD4F3F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3D42EA5-484C-3B07-405F-4ADB886C33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7E1AE-F548-4280-B3A2-9B1483DB6595}" type="slidenum">
              <a:rPr lang="en-GB" smtClean="0"/>
              <a:t>‹#›</a:t>
            </a:fld>
            <a:endParaRPr lang="en-GB"/>
          </a:p>
        </p:txBody>
      </p:sp>
    </p:spTree>
    <p:extLst>
      <p:ext uri="{BB962C8B-B14F-4D97-AF65-F5344CB8AC3E}">
        <p14:creationId xmlns:p14="http://schemas.microsoft.com/office/powerpoint/2010/main" val="2956879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053C-8351-FCBE-C4BE-8957140E4409}"/>
              </a:ext>
            </a:extLst>
          </p:cNvPr>
          <p:cNvSpPr>
            <a:spLocks noGrp="1"/>
          </p:cNvSpPr>
          <p:nvPr>
            <p:ph type="title"/>
          </p:nvPr>
        </p:nvSpPr>
        <p:spPr/>
        <p:txBody>
          <a:bodyPr/>
          <a:lstStyle/>
          <a:p>
            <a:pPr algn="ctr"/>
            <a:r>
              <a:rPr lang="en-GB" dirty="0"/>
              <a:t>A Project On Customer Churn Prediction</a:t>
            </a:r>
            <a:br>
              <a:rPr lang="en-GB" dirty="0"/>
            </a:br>
            <a:r>
              <a:rPr lang="en-GB" dirty="0"/>
              <a:t>By</a:t>
            </a:r>
          </a:p>
        </p:txBody>
      </p:sp>
      <p:graphicFrame>
        <p:nvGraphicFramePr>
          <p:cNvPr id="4" name="Content Placeholder 3">
            <a:extLst>
              <a:ext uri="{FF2B5EF4-FFF2-40B4-BE49-F238E27FC236}">
                <a16:creationId xmlns:a16="http://schemas.microsoft.com/office/drawing/2014/main" id="{1F7957F9-753E-4750-14ED-99530C25E99C}"/>
              </a:ext>
            </a:extLst>
          </p:cNvPr>
          <p:cNvGraphicFramePr>
            <a:graphicFrameLocks noGrp="1"/>
          </p:cNvGraphicFramePr>
          <p:nvPr>
            <p:ph idx="1"/>
            <p:extLst>
              <p:ext uri="{D42A27DB-BD31-4B8C-83A1-F6EECF244321}">
                <p14:modId xmlns:p14="http://schemas.microsoft.com/office/powerpoint/2010/main" val="1919050648"/>
              </p:ext>
            </p:extLst>
          </p:nvPr>
        </p:nvGraphicFramePr>
        <p:xfrm>
          <a:off x="838200" y="1935804"/>
          <a:ext cx="10515600" cy="3521414"/>
        </p:xfrm>
        <a:graphic>
          <a:graphicData uri="http://schemas.openxmlformats.org/drawingml/2006/table">
            <a:tbl>
              <a:tblPr firstRow="1" firstCol="1" bandRow="1">
                <a:tableStyleId>{5C22544A-7EE6-4342-B048-85BDC9FD1C3A}</a:tableStyleId>
              </a:tblPr>
              <a:tblGrid>
                <a:gridCol w="2103120">
                  <a:extLst>
                    <a:ext uri="{9D8B030D-6E8A-4147-A177-3AD203B41FA5}">
                      <a16:colId xmlns:a16="http://schemas.microsoft.com/office/drawing/2014/main" val="288006658"/>
                    </a:ext>
                  </a:extLst>
                </a:gridCol>
                <a:gridCol w="2103120">
                  <a:extLst>
                    <a:ext uri="{9D8B030D-6E8A-4147-A177-3AD203B41FA5}">
                      <a16:colId xmlns:a16="http://schemas.microsoft.com/office/drawing/2014/main" val="777363190"/>
                    </a:ext>
                  </a:extLst>
                </a:gridCol>
                <a:gridCol w="2103120">
                  <a:extLst>
                    <a:ext uri="{9D8B030D-6E8A-4147-A177-3AD203B41FA5}">
                      <a16:colId xmlns:a16="http://schemas.microsoft.com/office/drawing/2014/main" val="3164647299"/>
                    </a:ext>
                  </a:extLst>
                </a:gridCol>
                <a:gridCol w="2103120">
                  <a:extLst>
                    <a:ext uri="{9D8B030D-6E8A-4147-A177-3AD203B41FA5}">
                      <a16:colId xmlns:a16="http://schemas.microsoft.com/office/drawing/2014/main" val="1394031853"/>
                    </a:ext>
                  </a:extLst>
                </a:gridCol>
                <a:gridCol w="2103120">
                  <a:extLst>
                    <a:ext uri="{9D8B030D-6E8A-4147-A177-3AD203B41FA5}">
                      <a16:colId xmlns:a16="http://schemas.microsoft.com/office/drawing/2014/main" val="4136890203"/>
                    </a:ext>
                  </a:extLst>
                </a:gridCol>
              </a:tblGrid>
              <a:tr h="394925">
                <a:tc>
                  <a:txBody>
                    <a:bodyPr/>
                    <a:lstStyle/>
                    <a:p>
                      <a:pPr algn="just">
                        <a:lnSpc>
                          <a:spcPct val="107000"/>
                        </a:lnSpc>
                        <a:spcAft>
                          <a:spcPts val="800"/>
                        </a:spcAft>
                      </a:pPr>
                      <a:r>
                        <a:rPr lang="en-US" sz="1100">
                          <a:effectLst/>
                        </a:rPr>
                        <a:t>Name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Email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Country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College/Company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Specialization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6637485"/>
                  </a:ext>
                </a:extLst>
              </a:tr>
              <a:tr h="1042163">
                <a:tc>
                  <a:txBody>
                    <a:bodyPr/>
                    <a:lstStyle/>
                    <a:p>
                      <a:pPr algn="just">
                        <a:lnSpc>
                          <a:spcPct val="107000"/>
                        </a:lnSpc>
                        <a:spcAft>
                          <a:spcPts val="800"/>
                        </a:spcAft>
                      </a:pPr>
                      <a:r>
                        <a:rPr lang="en-US" sz="1100">
                          <a:effectLst/>
                        </a:rPr>
                        <a:t>Fabian</a:t>
                      </a:r>
                      <a:endParaRPr lang="en-GB" sz="1100">
                        <a:effectLst/>
                      </a:endParaRPr>
                    </a:p>
                    <a:p>
                      <a:pPr algn="just">
                        <a:lnSpc>
                          <a:spcPct val="107000"/>
                        </a:lnSpc>
                        <a:spcAft>
                          <a:spcPts val="800"/>
                        </a:spcAft>
                      </a:pPr>
                      <a:r>
                        <a:rPr lang="en-US" sz="1100">
                          <a:effectLst/>
                        </a:rPr>
                        <a:t>Umeh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Fabianumeh335@gmail.com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Teesside</a:t>
                      </a:r>
                      <a:endParaRPr lang="en-GB" sz="1100">
                        <a:effectLst/>
                      </a:endParaRPr>
                    </a:p>
                    <a:p>
                      <a:pPr algn="just">
                        <a:lnSpc>
                          <a:spcPct val="107000"/>
                        </a:lnSpc>
                        <a:spcAft>
                          <a:spcPts val="800"/>
                        </a:spcAft>
                      </a:pPr>
                      <a:r>
                        <a:rPr lang="en-US" sz="1100">
                          <a:effectLst/>
                        </a:rPr>
                        <a:t>University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Data Science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2081482"/>
                  </a:ext>
                </a:extLst>
              </a:tr>
              <a:tr h="1042163">
                <a:tc>
                  <a:txBody>
                    <a:bodyPr/>
                    <a:lstStyle/>
                    <a:p>
                      <a:pPr algn="just">
                        <a:lnSpc>
                          <a:spcPct val="107000"/>
                        </a:lnSpc>
                        <a:spcAft>
                          <a:spcPts val="800"/>
                        </a:spcAft>
                      </a:pPr>
                      <a:r>
                        <a:rPr lang="en-US" sz="1100">
                          <a:effectLst/>
                        </a:rPr>
                        <a:t>Rukevwe</a:t>
                      </a:r>
                      <a:endParaRPr lang="en-GB" sz="1100">
                        <a:effectLst/>
                      </a:endParaRPr>
                    </a:p>
                    <a:p>
                      <a:pPr algn="just">
                        <a:lnSpc>
                          <a:spcPct val="107000"/>
                        </a:lnSpc>
                        <a:spcAft>
                          <a:spcPts val="800"/>
                        </a:spcAft>
                      </a:pPr>
                      <a:r>
                        <a:rPr lang="en-US" sz="1100">
                          <a:effectLst/>
                        </a:rPr>
                        <a:t>Ovuowo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rukevwe10@gmail.com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Nigeria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GBG Data science</a:t>
                      </a:r>
                      <a:endParaRPr lang="en-GB" sz="1100">
                        <a:effectLst/>
                      </a:endParaRPr>
                    </a:p>
                    <a:p>
                      <a:pPr algn="just">
                        <a:lnSpc>
                          <a:spcPct val="107000"/>
                        </a:lnSpc>
                        <a:spcAft>
                          <a:spcPts val="800"/>
                        </a:spcAft>
                      </a:pPr>
                      <a:r>
                        <a:rPr lang="en-US" sz="1100">
                          <a:effectLst/>
                        </a:rPr>
                        <a:t>Academy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Data Science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5195509"/>
                  </a:ext>
                </a:extLst>
              </a:tr>
              <a:tr h="1042163">
                <a:tc>
                  <a:txBody>
                    <a:bodyPr/>
                    <a:lstStyle/>
                    <a:p>
                      <a:pPr algn="just">
                        <a:lnSpc>
                          <a:spcPct val="107000"/>
                        </a:lnSpc>
                        <a:spcAft>
                          <a:spcPts val="800"/>
                        </a:spcAft>
                      </a:pPr>
                      <a:r>
                        <a:rPr lang="en-US" sz="1100">
                          <a:effectLst/>
                        </a:rPr>
                        <a:t>Olutayo</a:t>
                      </a:r>
                      <a:endParaRPr lang="en-GB" sz="1100">
                        <a:effectLst/>
                      </a:endParaRPr>
                    </a:p>
                    <a:p>
                      <a:pPr algn="just">
                        <a:lnSpc>
                          <a:spcPct val="107000"/>
                        </a:lnSpc>
                        <a:spcAft>
                          <a:spcPts val="800"/>
                        </a:spcAft>
                      </a:pPr>
                      <a:r>
                        <a:rPr lang="en-US" sz="1100">
                          <a:effectLst/>
                        </a:rPr>
                        <a:t>Oladeinbo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oladeinboolutayo@yahoo.com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Teesside</a:t>
                      </a:r>
                      <a:endParaRPr lang="en-GB" sz="1100">
                        <a:effectLst/>
                      </a:endParaRPr>
                    </a:p>
                    <a:p>
                      <a:pPr algn="just">
                        <a:lnSpc>
                          <a:spcPct val="107000"/>
                        </a:lnSpc>
                        <a:spcAft>
                          <a:spcPts val="800"/>
                        </a:spcAft>
                      </a:pPr>
                      <a:r>
                        <a:rPr lang="en-US" sz="1100">
                          <a:effectLst/>
                        </a:rPr>
                        <a:t>University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dirty="0">
                          <a:effectLst/>
                        </a:rPr>
                        <a:t>Data Science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4910380"/>
                  </a:ext>
                </a:extLst>
              </a:tr>
            </a:tbl>
          </a:graphicData>
        </a:graphic>
      </p:graphicFrame>
    </p:spTree>
    <p:extLst>
      <p:ext uri="{BB962C8B-B14F-4D97-AF65-F5344CB8AC3E}">
        <p14:creationId xmlns:p14="http://schemas.microsoft.com/office/powerpoint/2010/main" val="213646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B628-305B-0B3F-FD94-43358745B9C8}"/>
              </a:ext>
            </a:extLst>
          </p:cNvPr>
          <p:cNvSpPr>
            <a:spLocks noGrp="1"/>
          </p:cNvSpPr>
          <p:nvPr>
            <p:ph type="title"/>
          </p:nvPr>
        </p:nvSpPr>
        <p:spPr>
          <a:xfrm>
            <a:off x="685800" y="2103437"/>
            <a:ext cx="10515600" cy="1325563"/>
          </a:xfrm>
        </p:spPr>
        <p:txBody>
          <a:bodyPr>
            <a:normAutofit fontScale="90000"/>
          </a:bodyPr>
          <a:lstStyle/>
          <a:p>
            <a:pPr>
              <a:lnSpc>
                <a:spcPct val="107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Churn rate is a marketing metric that describes the number of customers who leave a business over a specific time. Every user is assigned a prediction value that estimates their state of churn at any given time.</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Business Understanding</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Browsing behavior Historical purchase data among other information It factors in our unique and proprietary predictions of how long a user will remain a customer. This score is</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updated every day for all users who have a minimum of one conversion. The values assigned are between 1 and 5.</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Tree>
    <p:extLst>
      <p:ext uri="{BB962C8B-B14F-4D97-AF65-F5344CB8AC3E}">
        <p14:creationId xmlns:p14="http://schemas.microsoft.com/office/powerpoint/2010/main" val="168322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52995-AC36-9C83-9F60-70380AE315B4}"/>
              </a:ext>
            </a:extLst>
          </p:cNvPr>
          <p:cNvSpPr>
            <a:spLocks noGrp="1"/>
          </p:cNvSpPr>
          <p:nvPr>
            <p:ph type="ctrTitle"/>
          </p:nvPr>
        </p:nvSpPr>
        <p:spPr>
          <a:xfrm>
            <a:off x="9267909" y="2023110"/>
            <a:ext cx="2469624" cy="2846070"/>
          </a:xfrm>
        </p:spPr>
        <p:txBody>
          <a:bodyPr anchor="ctr">
            <a:normAutofit/>
          </a:bodyPr>
          <a:lstStyle/>
          <a:p>
            <a:pPr marL="285750" indent="-285750" algn="l">
              <a:buFont typeface="Wingdings" panose="05000000000000000000" pitchFamily="2" charset="2"/>
              <a:buChar char="v"/>
            </a:pPr>
            <a:r>
              <a:rPr lang="en-US" sz="2300">
                <a:effectLst/>
                <a:latin typeface="Times New Roman" panose="02020603050405020304" pitchFamily="18" charset="0"/>
                <a:ea typeface="Calibri" panose="020F0502020204030204" pitchFamily="34" charset="0"/>
                <a:cs typeface="Times New Roman" panose="02020603050405020304" pitchFamily="18" charset="0"/>
              </a:rPr>
              <a:t>Both male and female customers have nearly equal rates of churn risk in the data group collected</a:t>
            </a:r>
            <a:br>
              <a:rPr lang="en-GB" sz="2300">
                <a:effectLst/>
                <a:latin typeface="Calibri" panose="020F0502020204030204" pitchFamily="34" charset="0"/>
                <a:ea typeface="Calibri" panose="020F0502020204030204" pitchFamily="34" charset="0"/>
                <a:cs typeface="Times New Roman" panose="02020603050405020304" pitchFamily="18" charset="0"/>
              </a:rPr>
            </a:br>
            <a:endParaRPr lang="en-GB" sz="2300"/>
          </a:p>
        </p:txBody>
      </p:sp>
      <p:sp>
        <p:nvSpPr>
          <p:cNvPr id="1033" name="Rectangle 103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7251939-53CC-EFD6-AD00-3A164EFCDB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038274"/>
            <a:ext cx="7608304" cy="4852408"/>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04681"/>
      </p:ext>
    </p:extLst>
  </p:cSld>
  <p:clrMapOvr>
    <a:masterClrMapping/>
  </p:clrMapOvr>
  <mc:AlternateContent xmlns:mc="http://schemas.openxmlformats.org/markup-compatibility/2006" xmlns:p14="http://schemas.microsoft.com/office/powerpoint/2010/main">
    <mc:Choice Requires="p14">
      <p:transition spd="slow" p14:dur="2000" advTm="95432"/>
    </mc:Choice>
    <mc:Fallback xmlns="">
      <p:transition spd="slow" advTm="9543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52995-AC36-9C83-9F60-70380AE315B4}"/>
              </a:ext>
            </a:extLst>
          </p:cNvPr>
          <p:cNvSpPr>
            <a:spLocks noGrp="1"/>
          </p:cNvSpPr>
          <p:nvPr>
            <p:ph type="ctrTitle"/>
          </p:nvPr>
        </p:nvSpPr>
        <p:spPr>
          <a:xfrm>
            <a:off x="9267909" y="2023110"/>
            <a:ext cx="2469624" cy="2846070"/>
          </a:xfrm>
        </p:spPr>
        <p:txBody>
          <a:bodyPr anchor="ctr">
            <a:normAutofit/>
          </a:bodyPr>
          <a:lstStyle/>
          <a:p>
            <a:pPr marL="285750" indent="-285750" algn="l">
              <a:buFont typeface="Wingdings" panose="05000000000000000000" pitchFamily="2" charset="2"/>
              <a:buChar char="v"/>
            </a:pPr>
            <a:r>
              <a:rPr lang="en-US" sz="2000">
                <a:effectLst/>
                <a:latin typeface="Times New Roman" panose="02020603050405020304" pitchFamily="18" charset="0"/>
                <a:ea typeface="Calibri" panose="020F0502020204030204" pitchFamily="34" charset="0"/>
                <a:cs typeface="Times New Roman" panose="02020603050405020304" pitchFamily="18" charset="0"/>
              </a:rPr>
              <a:t>There are lesser chances of customers from the village to churn when compared to customers from cities and towns</a:t>
            </a: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endParaRPr lang="en-GB" sz="2000"/>
          </a:p>
        </p:txBody>
      </p:sp>
      <p:sp>
        <p:nvSpPr>
          <p:cNvPr id="2057" name="Rectangle 205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B0465088-1641-41A1-078B-954C25B67D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039331"/>
            <a:ext cx="7608304" cy="4850293"/>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8842315"/>
      </p:ext>
    </p:extLst>
  </p:cSld>
  <p:clrMapOvr>
    <a:masterClrMapping/>
  </p:clrMapOvr>
  <mc:AlternateContent xmlns:mc="http://schemas.openxmlformats.org/markup-compatibility/2006" xmlns:p14="http://schemas.microsoft.com/office/powerpoint/2010/main">
    <mc:Choice Requires="p14">
      <p:transition spd="slow" p14:dur="2000" advTm="95432"/>
    </mc:Choice>
    <mc:Fallback xmlns="">
      <p:transition spd="slow" advTm="9543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52995-AC36-9C83-9F60-70380AE315B4}"/>
              </a:ext>
            </a:extLst>
          </p:cNvPr>
          <p:cNvSpPr>
            <a:spLocks noGrp="1"/>
          </p:cNvSpPr>
          <p:nvPr>
            <p:ph type="ctrTitle"/>
          </p:nvPr>
        </p:nvSpPr>
        <p:spPr>
          <a:xfrm>
            <a:off x="9267909" y="2023110"/>
            <a:ext cx="2469624" cy="2846070"/>
          </a:xfrm>
        </p:spPr>
        <p:txBody>
          <a:bodyPr anchor="ctr">
            <a:normAutofit/>
          </a:bodyPr>
          <a:lstStyle/>
          <a:p>
            <a:pPr marL="285750" indent="-285750" algn="l">
              <a:buFont typeface="Wingdings" panose="05000000000000000000" pitchFamily="2" charset="2"/>
              <a:buChar char="v"/>
            </a:pPr>
            <a:r>
              <a:rPr lang="en-US" sz="2000">
                <a:effectLst/>
                <a:latin typeface="Times New Roman" panose="02020603050405020304" pitchFamily="18" charset="0"/>
                <a:ea typeface="Calibri" panose="020F0502020204030204" pitchFamily="34" charset="0"/>
                <a:cs typeface="Times New Roman" panose="02020603050405020304" pitchFamily="18" charset="0"/>
              </a:rPr>
              <a:t>Customers with basic or no membership category shows the highest churn risk score</a:t>
            </a: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dirty="0">
                <a:effectLst/>
                <a:latin typeface="Calibri" panose="020F0502020204030204" pitchFamily="34" charset="0"/>
                <a:ea typeface="Calibri" panose="020F0502020204030204" pitchFamily="34" charset="0"/>
                <a:cs typeface="Times New Roman" panose="02020603050405020304" pitchFamily="18" charset="0"/>
              </a:rPr>
            </a:br>
            <a:br>
              <a:rPr lang="en-GB" sz="2000" dirty="0">
                <a:effectLst/>
                <a:latin typeface="Calibri" panose="020F0502020204030204" pitchFamily="34" charset="0"/>
                <a:ea typeface="Calibri" panose="020F0502020204030204" pitchFamily="34" charset="0"/>
                <a:cs typeface="Times New Roman" panose="02020603050405020304" pitchFamily="18" charset="0"/>
              </a:rPr>
            </a:br>
            <a:endParaRPr lang="en-GB" sz="2000" dirty="0"/>
          </a:p>
        </p:txBody>
      </p:sp>
      <p:sp>
        <p:nvSpPr>
          <p:cNvPr id="3081" name="Rectangle 308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60948561-751E-16FF-1E24-84D92DC49D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039331"/>
            <a:ext cx="7608304" cy="4850293"/>
          </a:xfrm>
          <a:prstGeom prst="rect">
            <a:avLst/>
          </a:prstGeom>
          <a:noFill/>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544721"/>
      </p:ext>
    </p:extLst>
  </p:cSld>
  <p:clrMapOvr>
    <a:masterClrMapping/>
  </p:clrMapOvr>
  <mc:AlternateContent xmlns:mc="http://schemas.openxmlformats.org/markup-compatibility/2006" xmlns:p14="http://schemas.microsoft.com/office/powerpoint/2010/main">
    <mc:Choice Requires="p14">
      <p:transition spd="slow" p14:dur="2000" advTm="95432"/>
    </mc:Choice>
    <mc:Fallback xmlns="">
      <p:transition spd="slow" advTm="9543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52995-AC36-9C83-9F60-70380AE315B4}"/>
              </a:ext>
            </a:extLst>
          </p:cNvPr>
          <p:cNvSpPr>
            <a:spLocks noGrp="1"/>
          </p:cNvSpPr>
          <p:nvPr>
            <p:ph type="ctrTitle"/>
          </p:nvPr>
        </p:nvSpPr>
        <p:spPr>
          <a:xfrm>
            <a:off x="9267909" y="2023110"/>
            <a:ext cx="2469624" cy="2846070"/>
          </a:xfrm>
        </p:spPr>
        <p:txBody>
          <a:bodyPr anchor="ctr">
            <a:normAutofit/>
          </a:bodyPr>
          <a:lstStyle/>
          <a:p>
            <a:pPr marL="285750" indent="-285750" algn="l">
              <a:buFont typeface="Wingdings" panose="05000000000000000000" pitchFamily="2" charset="2"/>
              <a:buChar char="v"/>
            </a:pPr>
            <a:r>
              <a:rPr lang="en-US" sz="1500">
                <a:effectLst/>
                <a:latin typeface="Times New Roman" panose="02020603050405020304" pitchFamily="18" charset="0"/>
                <a:ea typeface="Calibri" panose="020F0502020204030204" pitchFamily="34" charset="0"/>
                <a:cs typeface="Times New Roman" panose="02020603050405020304" pitchFamily="18" charset="0"/>
              </a:rPr>
              <a:t>The data collected for shows no meaningful difference I churn risk between customers who joined through referrals and those who did not</a:t>
            </a:r>
            <a:br>
              <a:rPr lang="en-GB" sz="1500">
                <a:effectLst/>
                <a:latin typeface="Calibri" panose="020F0502020204030204" pitchFamily="34" charset="0"/>
                <a:ea typeface="Calibri" panose="020F0502020204030204" pitchFamily="34" charset="0"/>
                <a:cs typeface="Times New Roman" panose="02020603050405020304" pitchFamily="18" charset="0"/>
              </a:rPr>
            </a:br>
            <a:br>
              <a:rPr lang="en-GB" sz="1500">
                <a:effectLst/>
                <a:latin typeface="Calibri" panose="020F0502020204030204" pitchFamily="34" charset="0"/>
                <a:ea typeface="Calibri" panose="020F0502020204030204" pitchFamily="34" charset="0"/>
                <a:cs typeface="Times New Roman" panose="02020603050405020304" pitchFamily="18" charset="0"/>
              </a:rPr>
            </a:br>
            <a:br>
              <a:rPr lang="en-GB" sz="1500">
                <a:effectLst/>
                <a:latin typeface="Calibri" panose="020F0502020204030204" pitchFamily="34" charset="0"/>
                <a:ea typeface="Calibri" panose="020F0502020204030204" pitchFamily="34" charset="0"/>
                <a:cs typeface="Times New Roman" panose="02020603050405020304" pitchFamily="18" charset="0"/>
              </a:rPr>
            </a:br>
            <a:br>
              <a:rPr lang="en-GB" sz="1500">
                <a:effectLst/>
                <a:latin typeface="Calibri" panose="020F0502020204030204" pitchFamily="34" charset="0"/>
                <a:ea typeface="Calibri" panose="020F0502020204030204" pitchFamily="34" charset="0"/>
                <a:cs typeface="Times New Roman" panose="02020603050405020304" pitchFamily="18" charset="0"/>
              </a:rPr>
            </a:br>
            <a:endParaRPr lang="en-GB" sz="1500"/>
          </a:p>
        </p:txBody>
      </p:sp>
      <p:sp>
        <p:nvSpPr>
          <p:cNvPr id="4105" name="Rectangle 410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29724707-9AB1-F5D1-F19E-6B7B4FFFE6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038274"/>
            <a:ext cx="7608304" cy="4852408"/>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493793"/>
      </p:ext>
    </p:extLst>
  </p:cSld>
  <p:clrMapOvr>
    <a:masterClrMapping/>
  </p:clrMapOvr>
  <mc:AlternateContent xmlns:mc="http://schemas.openxmlformats.org/markup-compatibility/2006" xmlns:p14="http://schemas.microsoft.com/office/powerpoint/2010/main">
    <mc:Choice Requires="p14">
      <p:transition spd="slow" p14:dur="2000" advTm="95432"/>
    </mc:Choice>
    <mc:Fallback xmlns="">
      <p:transition spd="slow" advTm="9543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0" name="Rectangle 513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52995-AC36-9C83-9F60-70380AE315B4}"/>
              </a:ext>
            </a:extLst>
          </p:cNvPr>
          <p:cNvSpPr>
            <a:spLocks noGrp="1"/>
          </p:cNvSpPr>
          <p:nvPr>
            <p:ph type="ctrTitle"/>
          </p:nvPr>
        </p:nvSpPr>
        <p:spPr>
          <a:xfrm>
            <a:off x="9267909" y="2023110"/>
            <a:ext cx="2469624" cy="2846070"/>
          </a:xfrm>
        </p:spPr>
        <p:txBody>
          <a:bodyPr anchor="ctr">
            <a:normAutofit/>
          </a:bodyPr>
          <a:lstStyle/>
          <a:p>
            <a:pPr marL="285750" indent="-285750" algn="l">
              <a:buFont typeface="Wingdings" panose="05000000000000000000" pitchFamily="2" charset="2"/>
              <a:buChar char="v"/>
            </a:pPr>
            <a:r>
              <a:rPr lang="en-US" sz="2000">
                <a:effectLst/>
                <a:latin typeface="Times New Roman" panose="02020603050405020304" pitchFamily="18" charset="0"/>
                <a:ea typeface="Calibri" panose="020F0502020204030204" pitchFamily="34" charset="0"/>
                <a:cs typeface="Times New Roman" panose="02020603050405020304" pitchFamily="18" charset="0"/>
              </a:rPr>
              <a:t>Internet options does not reveal any meaningful bearing on customer churn risks</a:t>
            </a: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endParaRPr lang="en-GB" sz="2000"/>
          </a:p>
        </p:txBody>
      </p:sp>
      <p:sp>
        <p:nvSpPr>
          <p:cNvPr id="5142" name="Rectangle 514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4" name="Rectangle 514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a:extLst>
              <a:ext uri="{FF2B5EF4-FFF2-40B4-BE49-F238E27FC236}">
                <a16:creationId xmlns:a16="http://schemas.microsoft.com/office/drawing/2014/main" id="{2BC6AA61-FD37-2E71-69C5-0FEA1B0FFB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039331"/>
            <a:ext cx="7608304" cy="4850293"/>
          </a:xfrm>
          <a:prstGeom prst="rect">
            <a:avLst/>
          </a:prstGeom>
          <a:noFill/>
          <a:extLst>
            <a:ext uri="{909E8E84-426E-40DD-AFC4-6F175D3DCCD1}">
              <a14:hiddenFill xmlns:a14="http://schemas.microsoft.com/office/drawing/2010/main">
                <a:solidFill>
                  <a:srgbClr val="FFFFFF"/>
                </a:solidFill>
              </a14:hiddenFill>
            </a:ext>
          </a:extLst>
        </p:spPr>
      </p:pic>
      <p:sp>
        <p:nvSpPr>
          <p:cNvPr id="5146" name="Rectangle 514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287907"/>
      </p:ext>
    </p:extLst>
  </p:cSld>
  <p:clrMapOvr>
    <a:masterClrMapping/>
  </p:clrMapOvr>
  <mc:AlternateContent xmlns:mc="http://schemas.openxmlformats.org/markup-compatibility/2006" xmlns:p14="http://schemas.microsoft.com/office/powerpoint/2010/main">
    <mc:Choice Requires="p14">
      <p:transition spd="slow" p14:dur="2000" advTm="95432"/>
    </mc:Choice>
    <mc:Fallback xmlns="">
      <p:transition spd="slow" advTm="9543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52995-AC36-9C83-9F60-70380AE315B4}"/>
              </a:ext>
            </a:extLst>
          </p:cNvPr>
          <p:cNvSpPr>
            <a:spLocks noGrp="1"/>
          </p:cNvSpPr>
          <p:nvPr>
            <p:ph type="ctrTitle"/>
          </p:nvPr>
        </p:nvSpPr>
        <p:spPr>
          <a:xfrm>
            <a:off x="9267909" y="2023110"/>
            <a:ext cx="2469624" cy="2846070"/>
          </a:xfrm>
        </p:spPr>
        <p:txBody>
          <a:bodyPr anchor="ctr">
            <a:normAutofit/>
          </a:bodyPr>
          <a:lstStyle/>
          <a:p>
            <a:pPr marL="285750" indent="-285750" algn="l">
              <a:buFont typeface="Wingdings" panose="05000000000000000000" pitchFamily="2" charset="2"/>
              <a:buChar char="v"/>
            </a:pPr>
            <a:r>
              <a:rPr lang="en-US" sz="2000">
                <a:effectLst/>
                <a:latin typeface="Times New Roman" panose="02020603050405020304" pitchFamily="18" charset="0"/>
                <a:ea typeface="Calibri" panose="020F0502020204030204" pitchFamily="34" charset="0"/>
                <a:cs typeface="Times New Roman" panose="02020603050405020304" pitchFamily="18" charset="0"/>
              </a:rPr>
              <a:t>Most complaints made by customers are usually ‘Not applicable’</a:t>
            </a: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endParaRPr lang="en-GB" sz="2000"/>
          </a:p>
        </p:txBody>
      </p:sp>
      <p:sp>
        <p:nvSpPr>
          <p:cNvPr id="7177" name="Rectangle 71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9B31A728-80F7-9FC8-24ED-41BCE058E9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0" r="6399"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7181" name="Rectangle 718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646958"/>
      </p:ext>
    </p:extLst>
  </p:cSld>
  <p:clrMapOvr>
    <a:masterClrMapping/>
  </p:clrMapOvr>
  <mc:AlternateContent xmlns:mc="http://schemas.openxmlformats.org/markup-compatibility/2006" xmlns:p14="http://schemas.microsoft.com/office/powerpoint/2010/main">
    <mc:Choice Requires="p14">
      <p:transition spd="slow" p14:dur="2000" advTm="95432"/>
    </mc:Choice>
    <mc:Fallback xmlns="">
      <p:transition spd="slow" advTm="954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270</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A Project On Customer Churn Prediction By</vt:lpstr>
      <vt:lpstr>Problem statement Churn rate is a marketing metric that describes the number of customers who leave a business over a specific time. Every user is assigned a prediction value that estimates their state of churn at any given time.   Business Understanding Browsing behavior Historical purchase data among other information It factors in our unique and proprietary predictions of how long a user will remain a customer. This score is updated every day for all users who have a minimum of one conversion. The values assigned are between 1 and 5. </vt:lpstr>
      <vt:lpstr>Both male and female customers have nearly equal rates of churn risk in the data group collected </vt:lpstr>
      <vt:lpstr>There are lesser chances of customers from the village to churn when compared to customers from cities and towns  </vt:lpstr>
      <vt:lpstr>Customers with basic or no membership category shows the highest churn risk score   </vt:lpstr>
      <vt:lpstr>The data collected for shows no meaningful difference I churn risk between customers who joined through referrals and those who did not    </vt:lpstr>
      <vt:lpstr>Internet options does not reveal any meaningful bearing on customer churn risks     </vt:lpstr>
      <vt:lpstr>Most complaints made by customers are usually ‘Not applicable’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 Customer Churn Prediction By</dc:title>
  <dc:creator>UMEH, FABIAN (Student)</dc:creator>
  <cp:lastModifiedBy>UMEH, FABIAN (Student)</cp:lastModifiedBy>
  <cp:revision>2</cp:revision>
  <dcterms:created xsi:type="dcterms:W3CDTF">2022-09-24T12:55:05Z</dcterms:created>
  <dcterms:modified xsi:type="dcterms:W3CDTF">2022-09-24T14:09:57Z</dcterms:modified>
</cp:coreProperties>
</file>