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8" r:id="rId2"/>
    <p:sldId id="256" r:id="rId3"/>
    <p:sldId id="260" r:id="rId4"/>
    <p:sldId id="259" r:id="rId5"/>
    <p:sldId id="261" r:id="rId6"/>
    <p:sldId id="309" r:id="rId7"/>
    <p:sldId id="296" r:id="rId8"/>
    <p:sldId id="297" r:id="rId9"/>
    <p:sldId id="298" r:id="rId10"/>
    <p:sldId id="301" r:id="rId11"/>
    <p:sldId id="302" r:id="rId12"/>
    <p:sldId id="265" r:id="rId13"/>
    <p:sldId id="303" r:id="rId14"/>
    <p:sldId id="300" r:id="rId15"/>
    <p:sldId id="299" r:id="rId16"/>
    <p:sldId id="262" r:id="rId17"/>
    <p:sldId id="304" r:id="rId18"/>
    <p:sldId id="306" r:id="rId19"/>
    <p:sldId id="263" r:id="rId20"/>
    <p:sldId id="307" r:id="rId21"/>
    <p:sldId id="308" r:id="rId22"/>
    <p:sldId id="280" r:id="rId23"/>
  </p:sldIdLst>
  <p:sldSz cx="9144000" cy="5143500" type="screen16x9"/>
  <p:notesSz cx="6858000" cy="9144000"/>
  <p:embeddedFontLst>
    <p:embeddedFont>
      <p:font typeface="Roboto Slab"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43" d="100"/>
          <a:sy n="143"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20399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Hola!</a:t>
            </a:r>
            <a:endParaRPr sz="6000" b="1" dirty="0"/>
          </a:p>
        </p:txBody>
      </p:sp>
      <p:sp>
        <p:nvSpPr>
          <p:cNvPr id="86" name="Google Shape;86;p14"/>
          <p:cNvSpPr txBox="1">
            <a:spLocks noGrp="1"/>
          </p:cNvSpPr>
          <p:nvPr>
            <p:ph type="subTitle" idx="4294967295"/>
          </p:nvPr>
        </p:nvSpPr>
        <p:spPr>
          <a:xfrm>
            <a:off x="1637500" y="1563713"/>
            <a:ext cx="599807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3600" b="1" dirty="0"/>
              <a:t>Yo soy Juan Carlos Buendia</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600" dirty="0"/>
              <a:t>Soy líder en </a:t>
            </a:r>
            <a:r>
              <a:rPr lang="es-MX" sz="2600" dirty="0" err="1"/>
              <a:t>DevSecOps</a:t>
            </a:r>
            <a:r>
              <a:rPr lang="es-MX" sz="2600" dirty="0"/>
              <a:t> de las fuerzas de tarea del proyecto Génesis</a:t>
            </a:r>
          </a:p>
        </p:txBody>
      </p:sp>
      <p:pic>
        <p:nvPicPr>
          <p:cNvPr id="88" name="Google Shape;88;p14"/>
          <p:cNvPicPr preferRelativeResize="0"/>
          <p:nvPr/>
        </p:nvPicPr>
        <p:blipFill>
          <a:blip r:embed="rId4"/>
          <a:srcRect t="12500" b="12500"/>
          <a:stretch/>
        </p:blipFill>
        <p:spPr>
          <a:xfrm>
            <a:off x="5969309" y="2639689"/>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CDC41F3-60C3-4F81-A2B6-C3C616F51FAD}"/>
              </a:ext>
            </a:extLst>
          </p:cNvPr>
          <p:cNvSpPr>
            <a:spLocks noGrp="1"/>
          </p:cNvSpPr>
          <p:nvPr>
            <p:ph type="body" idx="1"/>
          </p:nvPr>
        </p:nvSpPr>
        <p:spPr>
          <a:xfrm>
            <a:off x="832684" y="1325524"/>
            <a:ext cx="7571700" cy="3629247"/>
          </a:xfrm>
        </p:spPr>
        <p:txBody>
          <a:bodyPr/>
          <a:lstStyle/>
          <a:p>
            <a:r>
              <a:rPr lang="es-MX" sz="1800" dirty="0">
                <a:solidFill>
                  <a:srgbClr val="0F1419"/>
                </a:solidFill>
                <a:latin typeface="BerninaSans"/>
              </a:rPr>
              <a:t>CD: E</a:t>
            </a:r>
            <a:r>
              <a:rPr lang="es-MX" sz="1800" b="0" i="0" dirty="0">
                <a:solidFill>
                  <a:srgbClr val="0F1419"/>
                </a:solidFill>
                <a:effectLst/>
                <a:latin typeface="BerninaSans"/>
              </a:rPr>
              <a:t>s un proceso en el que los equipos de DevOps desarrollan y entregan porciones completas de software a un repositorio, como GitHub, en ciclos cortos y controlados. </a:t>
            </a:r>
          </a:p>
          <a:p>
            <a:pPr lvl="1"/>
            <a:r>
              <a:rPr lang="es-MX" sz="1800" dirty="0">
                <a:solidFill>
                  <a:srgbClr val="0F1419"/>
                </a:solidFill>
                <a:latin typeface="BerninaSans"/>
              </a:rPr>
              <a:t>B</a:t>
            </a:r>
            <a:r>
              <a:rPr lang="es-MX" sz="1800" b="0" i="0" dirty="0">
                <a:solidFill>
                  <a:srgbClr val="0F1419"/>
                </a:solidFill>
                <a:effectLst/>
                <a:latin typeface="BerninaSans"/>
              </a:rPr>
              <a:t>usca que los lanzamientos sean eventos regulares y predecibles para el personal de DevOps y sin problemas para los usuarios finales. </a:t>
            </a:r>
          </a:p>
          <a:p>
            <a:pPr lvl="1"/>
            <a:r>
              <a:rPr lang="es-MX" sz="1800" dirty="0">
                <a:solidFill>
                  <a:srgbClr val="0F1419"/>
                </a:solidFill>
                <a:latin typeface="BerninaSans"/>
              </a:rPr>
              <a:t>M</a:t>
            </a:r>
            <a:r>
              <a:rPr lang="es-MX" sz="1800" b="0" i="0" dirty="0">
                <a:solidFill>
                  <a:srgbClr val="0F1419"/>
                </a:solidFill>
                <a:effectLst/>
                <a:latin typeface="BerninaSans"/>
              </a:rPr>
              <a:t>antener siempre el código en un estado de implementación para que las actualizaciones se puedan activar en cualquier momento con pocos o ningún problema.</a:t>
            </a:r>
            <a:endParaRPr lang="es-MX" sz="1800" dirty="0">
              <a:solidFill>
                <a:srgbClr val="0F1419"/>
              </a:solidFill>
              <a:latin typeface="BerninaSans"/>
            </a:endParaRPr>
          </a:p>
        </p:txBody>
      </p:sp>
      <p:sp>
        <p:nvSpPr>
          <p:cNvPr id="4" name="Marcador de número de diapositiva 3">
            <a:extLst>
              <a:ext uri="{FF2B5EF4-FFF2-40B4-BE49-F238E27FC236}">
                <a16:creationId xmlns:a16="http://schemas.microsoft.com/office/drawing/2014/main" id="{01A86B54-6B92-4B49-9F42-5CA6B34EC0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10</a:t>
            </a:fld>
            <a:endParaRPr lang="es-MX"/>
          </a:p>
        </p:txBody>
      </p:sp>
    </p:spTree>
    <p:extLst>
      <p:ext uri="{BB962C8B-B14F-4D97-AF65-F5344CB8AC3E}">
        <p14:creationId xmlns:p14="http://schemas.microsoft.com/office/powerpoint/2010/main" val="233140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87173-F3E8-4CC7-B7A9-86C1D24175A7}"/>
              </a:ext>
            </a:extLst>
          </p:cNvPr>
          <p:cNvSpPr>
            <a:spLocks noGrp="1"/>
          </p:cNvSpPr>
          <p:nvPr>
            <p:ph type="title"/>
          </p:nvPr>
        </p:nvSpPr>
        <p:spPr>
          <a:xfrm>
            <a:off x="786150" y="195201"/>
            <a:ext cx="7571700" cy="532197"/>
          </a:xfrm>
        </p:spPr>
        <p:txBody>
          <a:bodyPr/>
          <a:lstStyle/>
          <a:p>
            <a:r>
              <a:rPr lang="es-MX" dirty="0"/>
              <a:t>¿Automatización en DevOps?</a:t>
            </a:r>
          </a:p>
        </p:txBody>
      </p:sp>
      <p:sp>
        <p:nvSpPr>
          <p:cNvPr id="3" name="Marcador de texto 2">
            <a:extLst>
              <a:ext uri="{FF2B5EF4-FFF2-40B4-BE49-F238E27FC236}">
                <a16:creationId xmlns:a16="http://schemas.microsoft.com/office/drawing/2014/main" id="{4B4234E8-C322-4C3D-8752-3ABCEDF427A0}"/>
              </a:ext>
            </a:extLst>
          </p:cNvPr>
          <p:cNvSpPr>
            <a:spLocks noGrp="1"/>
          </p:cNvSpPr>
          <p:nvPr>
            <p:ph type="body" idx="1"/>
          </p:nvPr>
        </p:nvSpPr>
        <p:spPr>
          <a:xfrm>
            <a:off x="786150" y="703429"/>
            <a:ext cx="7571700" cy="4119891"/>
          </a:xfrm>
        </p:spPr>
        <p:txBody>
          <a:bodyPr/>
          <a:lstStyle/>
          <a:p>
            <a:pPr marL="76200" indent="0">
              <a:buNone/>
            </a:pPr>
            <a:r>
              <a:rPr lang="es-MX" sz="1800" b="0" i="0" dirty="0">
                <a:solidFill>
                  <a:srgbClr val="0F1419"/>
                </a:solidFill>
                <a:effectLst/>
                <a:latin typeface="BerninaSans"/>
              </a:rPr>
              <a:t>Los equipos de DevOps pueden automatizar las canalizaciones de CI/CD para mover código a través de los entornos adecuados sin intervención humana, lo que acelera las etapas de compilación, prueba e implementación del desarrollo de software, o cualquier etapa adicional que se tenga implementada.</a:t>
            </a:r>
            <a:endParaRPr lang="es-MX" sz="1800" dirty="0">
              <a:solidFill>
                <a:srgbClr val="0F1419"/>
              </a:solidFill>
              <a:latin typeface="BerninaSans"/>
            </a:endParaRPr>
          </a:p>
          <a:p>
            <a:pPr marL="76200" indent="0">
              <a:buNone/>
            </a:pPr>
            <a:endParaRPr lang="es-MX" sz="1800" dirty="0">
              <a:solidFill>
                <a:srgbClr val="0F1419"/>
              </a:solidFill>
              <a:latin typeface="BerninaSans"/>
            </a:endParaRPr>
          </a:p>
          <a:p>
            <a:pPr marL="76200" indent="0">
              <a:buNone/>
            </a:pPr>
            <a:endParaRPr lang="es-MX" sz="1800" dirty="0">
              <a:solidFill>
                <a:srgbClr val="0F1419"/>
              </a:solidFill>
              <a:latin typeface="BerninaSans"/>
            </a:endParaRPr>
          </a:p>
          <a:p>
            <a:pPr marL="76200" indent="0">
              <a:buNone/>
            </a:pPr>
            <a:endParaRPr lang="es-MX" sz="1800" dirty="0">
              <a:solidFill>
                <a:srgbClr val="0F1419"/>
              </a:solidFill>
              <a:latin typeface="BerninaSans"/>
            </a:endParaRPr>
          </a:p>
          <a:p>
            <a:pPr marL="76200" indent="0">
              <a:buNone/>
            </a:pPr>
            <a:r>
              <a:rPr lang="es-MX" sz="1800" dirty="0">
                <a:solidFill>
                  <a:srgbClr val="0F1419"/>
                </a:solidFill>
                <a:latin typeface="BerninaSans"/>
              </a:rPr>
              <a:t>Ejemplo: cuando una función está lista para la demostración del cliente, el equipo de DevOps puede hacer que una herramienta de CD la implemente automáticamente en un servidor de prueba para que el cliente pueda ver cómo funciona y proporcionar comentarios antes de que se publique en el servidor de producción.</a:t>
            </a:r>
            <a:endParaRPr lang="es-MX" sz="2400" dirty="0"/>
          </a:p>
          <a:p>
            <a:pPr marL="76200" indent="0">
              <a:buNone/>
            </a:pPr>
            <a:endParaRPr lang="es-MX" sz="1800" dirty="0"/>
          </a:p>
        </p:txBody>
      </p:sp>
      <p:pic>
        <p:nvPicPr>
          <p:cNvPr id="6" name="Imagen 5">
            <a:extLst>
              <a:ext uri="{FF2B5EF4-FFF2-40B4-BE49-F238E27FC236}">
                <a16:creationId xmlns:a16="http://schemas.microsoft.com/office/drawing/2014/main" id="{D6810152-236A-4550-AC0C-70B3BF460852}"/>
              </a:ext>
            </a:extLst>
          </p:cNvPr>
          <p:cNvPicPr>
            <a:picLocks noChangeAspect="1"/>
          </p:cNvPicPr>
          <p:nvPr/>
        </p:nvPicPr>
        <p:blipFill>
          <a:blip r:embed="rId2"/>
          <a:stretch>
            <a:fillRect/>
          </a:stretch>
        </p:blipFill>
        <p:spPr>
          <a:xfrm>
            <a:off x="2543285" y="2265169"/>
            <a:ext cx="3836249" cy="995009"/>
          </a:xfrm>
          <a:prstGeom prst="rect">
            <a:avLst/>
          </a:prstGeom>
        </p:spPr>
      </p:pic>
    </p:spTree>
    <p:extLst>
      <p:ext uri="{BB962C8B-B14F-4D97-AF65-F5344CB8AC3E}">
        <p14:creationId xmlns:p14="http://schemas.microsoft.com/office/powerpoint/2010/main" val="428309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2812" y="510586"/>
            <a:ext cx="4235984" cy="14777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4400" dirty="0"/>
              <a:t>¿Qué conviene Automatizar?</a:t>
            </a:r>
            <a:endParaRPr lang="en-US" sz="4400" dirty="0"/>
          </a:p>
        </p:txBody>
      </p:sp>
      <p:pic>
        <p:nvPicPr>
          <p:cNvPr id="152" name="Google Shape;152;p21"/>
          <p:cNvPicPr preferRelativeResize="0"/>
          <p:nvPr/>
        </p:nvPicPr>
        <p:blipFill>
          <a:blip r:embed="rId3">
            <a:alphaModFix/>
          </a:blip>
          <a:stretch>
            <a:fillRect/>
          </a:stretch>
        </p:blipFill>
        <p:spPr>
          <a:xfrm>
            <a:off x="4948075" y="1868325"/>
            <a:ext cx="2456700" cy="2456700"/>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34A9C7-241B-454A-B9FC-72F33AF7366D}"/>
              </a:ext>
            </a:extLst>
          </p:cNvPr>
          <p:cNvSpPr>
            <a:spLocks noGrp="1"/>
          </p:cNvSpPr>
          <p:nvPr>
            <p:ph type="body" idx="1"/>
          </p:nvPr>
        </p:nvSpPr>
        <p:spPr>
          <a:xfrm>
            <a:off x="786150" y="1058383"/>
            <a:ext cx="7571700" cy="3026734"/>
          </a:xfrm>
        </p:spPr>
        <p:txBody>
          <a:bodyPr/>
          <a:lstStyle/>
          <a:p>
            <a:r>
              <a:rPr lang="es-MX" sz="2000" dirty="0"/>
              <a:t>Entorno de Desarrollo:</a:t>
            </a:r>
          </a:p>
          <a:p>
            <a:pPr lvl="1"/>
            <a:r>
              <a:rPr lang="es-MX" sz="2000" dirty="0"/>
              <a:t>Repositorios de control de códigos fuente.</a:t>
            </a:r>
          </a:p>
          <a:p>
            <a:pPr lvl="1"/>
            <a:r>
              <a:rPr lang="es-MX" sz="2000" dirty="0"/>
              <a:t>Canal de integración e Implementación continuas (CI/CD).</a:t>
            </a:r>
          </a:p>
          <a:p>
            <a:pPr lvl="1"/>
            <a:r>
              <a:rPr lang="es-MX" sz="2000" dirty="0"/>
              <a:t>Gestión de la interfaz de programación de aplicaciones (API).</a:t>
            </a:r>
          </a:p>
          <a:p>
            <a:r>
              <a:rPr lang="es-MX" sz="2000" dirty="0"/>
              <a:t>Operaciones:</a:t>
            </a:r>
          </a:p>
          <a:p>
            <a:pPr lvl="1"/>
            <a:r>
              <a:rPr lang="es-MX" sz="2000" dirty="0"/>
              <a:t>Automatización de lanzamientos</a:t>
            </a:r>
          </a:p>
          <a:p>
            <a:pPr lvl="1"/>
            <a:r>
              <a:rPr lang="es-MX" sz="2000" dirty="0"/>
              <a:t>Coordinación</a:t>
            </a:r>
          </a:p>
          <a:p>
            <a:pPr lvl="1"/>
            <a:r>
              <a:rPr lang="es-MX" sz="2000" dirty="0"/>
              <a:t>gestión y supervisión operativas.</a:t>
            </a:r>
          </a:p>
          <a:p>
            <a:pPr lvl="1"/>
            <a:endParaRPr lang="es-MX" sz="2000" dirty="0"/>
          </a:p>
        </p:txBody>
      </p:sp>
    </p:spTree>
    <p:extLst>
      <p:ext uri="{BB962C8B-B14F-4D97-AF65-F5344CB8AC3E}">
        <p14:creationId xmlns:p14="http://schemas.microsoft.com/office/powerpoint/2010/main" val="326949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990E3-7BDA-4ED6-8FBF-38F0A6BDA37B}"/>
              </a:ext>
            </a:extLst>
          </p:cNvPr>
          <p:cNvSpPr>
            <a:spLocks noGrp="1"/>
          </p:cNvSpPr>
          <p:nvPr>
            <p:ph type="ctrTitle"/>
          </p:nvPr>
        </p:nvSpPr>
        <p:spPr>
          <a:xfrm>
            <a:off x="1546025" y="1513789"/>
            <a:ext cx="6400040" cy="1159800"/>
          </a:xfrm>
        </p:spPr>
        <p:txBody>
          <a:bodyPr/>
          <a:lstStyle/>
          <a:p>
            <a:r>
              <a:rPr lang="es-MX" dirty="0"/>
              <a:t>¿Por qué es </a:t>
            </a:r>
            <a:r>
              <a:rPr lang="es-MX" dirty="0" err="1"/>
              <a:t>DevSecOps</a:t>
            </a:r>
            <a:r>
              <a:rPr lang="es-MX" dirty="0"/>
              <a:t> tan importante?</a:t>
            </a:r>
          </a:p>
        </p:txBody>
      </p:sp>
      <p:pic>
        <p:nvPicPr>
          <p:cNvPr id="4" name="Imagen 3">
            <a:extLst>
              <a:ext uri="{FF2B5EF4-FFF2-40B4-BE49-F238E27FC236}">
                <a16:creationId xmlns:a16="http://schemas.microsoft.com/office/drawing/2014/main" id="{E9294C31-8A38-4FCF-B9C5-11D2FEF14CDD}"/>
              </a:ext>
            </a:extLst>
          </p:cNvPr>
          <p:cNvPicPr>
            <a:picLocks noChangeAspect="1"/>
          </p:cNvPicPr>
          <p:nvPr/>
        </p:nvPicPr>
        <p:blipFill>
          <a:blip r:embed="rId2"/>
          <a:stretch>
            <a:fillRect/>
          </a:stretch>
        </p:blipFill>
        <p:spPr>
          <a:xfrm>
            <a:off x="3403020" y="2917196"/>
            <a:ext cx="2686050" cy="1704975"/>
          </a:xfrm>
          <a:prstGeom prst="rect">
            <a:avLst/>
          </a:prstGeom>
        </p:spPr>
      </p:pic>
    </p:spTree>
    <p:extLst>
      <p:ext uri="{BB962C8B-B14F-4D97-AF65-F5344CB8AC3E}">
        <p14:creationId xmlns:p14="http://schemas.microsoft.com/office/powerpoint/2010/main" val="90402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6D5011F-7CF2-4C37-902F-BD1AD1206F1C}"/>
              </a:ext>
            </a:extLst>
          </p:cNvPr>
          <p:cNvSpPr>
            <a:spLocks noGrp="1"/>
          </p:cNvSpPr>
          <p:nvPr>
            <p:ph type="body" idx="1"/>
          </p:nvPr>
        </p:nvSpPr>
        <p:spPr>
          <a:xfrm>
            <a:off x="786150" y="445238"/>
            <a:ext cx="7571700" cy="4253024"/>
          </a:xfrm>
        </p:spPr>
        <p:txBody>
          <a:bodyPr/>
          <a:lstStyle/>
          <a:p>
            <a:pPr marL="76200" indent="0">
              <a:buNone/>
            </a:pPr>
            <a:endParaRPr lang="es-MX" sz="2000" dirty="0">
              <a:solidFill>
                <a:srgbClr val="3C3C3C"/>
              </a:solidFill>
              <a:latin typeface="OpenSansRegular"/>
            </a:endParaRPr>
          </a:p>
          <a:p>
            <a:pPr marL="76200" indent="0">
              <a:buNone/>
            </a:pPr>
            <a:r>
              <a:rPr lang="es-MX" sz="2000" dirty="0">
                <a:solidFill>
                  <a:srgbClr val="3C3C3C"/>
                </a:solidFill>
                <a:latin typeface="OpenSansRegular"/>
              </a:rPr>
              <a:t>S</a:t>
            </a:r>
            <a:r>
              <a:rPr lang="es-MX" sz="2000" b="0" i="0" dirty="0">
                <a:solidFill>
                  <a:srgbClr val="3C3C3C"/>
                </a:solidFill>
                <a:effectLst/>
                <a:latin typeface="OpenSansRegular"/>
              </a:rPr>
              <a:t>i se deja la seguridad para el final, tras la fase de desarrollo, puede que no se logre alcanzar tales estándares. En muchos casos, las empresas tienen que elegir entre un alto nivel de seguridad, que requiere una gran inversión de tiempo, o ciclos cortos de lanzamiento que renuncian a la seguridad. </a:t>
            </a:r>
          </a:p>
          <a:p>
            <a:pPr marL="76200" indent="0">
              <a:buNone/>
            </a:pPr>
            <a:endParaRPr lang="es-MX" sz="2000" b="0" i="0" dirty="0">
              <a:solidFill>
                <a:srgbClr val="3C3C3C"/>
              </a:solidFill>
              <a:effectLst/>
              <a:latin typeface="OpenSansRegular"/>
            </a:endParaRPr>
          </a:p>
          <a:p>
            <a:pPr marL="76200" indent="0">
              <a:buNone/>
            </a:pPr>
            <a:r>
              <a:rPr lang="es-MX" sz="2000" b="0" i="0" dirty="0">
                <a:solidFill>
                  <a:srgbClr val="3C3C3C"/>
                </a:solidFill>
                <a:effectLst/>
                <a:latin typeface="OpenSansRegular"/>
              </a:rPr>
              <a:t>Ante estas opciones, muchas compañías se deciden por la segunda. </a:t>
            </a:r>
            <a:r>
              <a:rPr lang="es-MX" sz="2000" b="0" i="0" dirty="0" err="1">
                <a:solidFill>
                  <a:srgbClr val="3C3C3C"/>
                </a:solidFill>
                <a:effectLst/>
                <a:latin typeface="OpenSansRegular"/>
              </a:rPr>
              <a:t>DevSecOps</a:t>
            </a:r>
            <a:r>
              <a:rPr lang="es-MX" sz="2000" b="0" i="0" dirty="0">
                <a:solidFill>
                  <a:srgbClr val="3C3C3C"/>
                </a:solidFill>
                <a:effectLst/>
                <a:latin typeface="OpenSansRegular"/>
              </a:rPr>
              <a:t>, en cambio, ofrece una solución que reúne las ventajas de las dos anteriores: </a:t>
            </a:r>
            <a:r>
              <a:rPr lang="es-MX" sz="2000" b="1" i="0" dirty="0">
                <a:solidFill>
                  <a:srgbClr val="3C3C3C"/>
                </a:solidFill>
                <a:effectLst/>
                <a:latin typeface="OpenSansRegular"/>
              </a:rPr>
              <a:t>un alto nivel de seguridad y ciclos cortos de lanzamiento de productos</a:t>
            </a:r>
            <a:r>
              <a:rPr lang="es-MX" sz="2000" b="0" i="0" dirty="0">
                <a:solidFill>
                  <a:srgbClr val="3C3C3C"/>
                </a:solidFill>
                <a:effectLst/>
                <a:latin typeface="OpenSansRegular"/>
              </a:rPr>
              <a:t>.</a:t>
            </a:r>
            <a:endParaRPr lang="es-MX" sz="2000" dirty="0"/>
          </a:p>
        </p:txBody>
      </p:sp>
    </p:spTree>
    <p:extLst>
      <p:ext uri="{BB962C8B-B14F-4D97-AF65-F5344CB8AC3E}">
        <p14:creationId xmlns:p14="http://schemas.microsoft.com/office/powerpoint/2010/main" val="349600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34177" y="918052"/>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46149" y="1512776"/>
            <a:ext cx="5108944" cy="21179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DevSecOps en la práctica</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9777" y="1844452"/>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2C9470B-C800-4AED-94CC-5F5EC9B2C4EC}"/>
              </a:ext>
            </a:extLst>
          </p:cNvPr>
          <p:cNvSpPr>
            <a:spLocks noGrp="1"/>
          </p:cNvSpPr>
          <p:nvPr>
            <p:ph type="body" idx="1"/>
          </p:nvPr>
        </p:nvSpPr>
        <p:spPr>
          <a:xfrm>
            <a:off x="609600" y="210807"/>
            <a:ext cx="7924800" cy="4721886"/>
          </a:xfrm>
        </p:spPr>
        <p:txBody>
          <a:bodyPr/>
          <a:lstStyle/>
          <a:p>
            <a:pPr marL="76200" indent="0">
              <a:spcBef>
                <a:spcPts val="0"/>
              </a:spcBef>
              <a:buNone/>
            </a:pPr>
            <a:r>
              <a:rPr lang="es-MX" sz="1400" b="0" i="0" dirty="0">
                <a:solidFill>
                  <a:schemeClr val="tx1"/>
                </a:solidFill>
                <a:effectLst/>
                <a:latin typeface="OpenSansRegular"/>
              </a:rPr>
              <a:t>Imaginemos una aplicación de contabilidad que permite gestionar ingresos y gastos desde el </a:t>
            </a:r>
            <a:r>
              <a:rPr lang="es-MX" sz="1400" b="0" i="1" dirty="0">
                <a:solidFill>
                  <a:schemeClr val="tx1"/>
                </a:solidFill>
                <a:effectLst/>
                <a:latin typeface="OpenSansRegular"/>
              </a:rPr>
              <a:t>smartphone</a:t>
            </a:r>
            <a:r>
              <a:rPr lang="es-MX" sz="1400" b="0" i="0" dirty="0">
                <a:solidFill>
                  <a:schemeClr val="tx1"/>
                </a:solidFill>
                <a:effectLst/>
                <a:latin typeface="OpenSansRegular"/>
              </a:rPr>
              <a:t>: registrarlos, clasificarlos y marcarlos con distintos colores. Puesto que no se trata de datos muy sensibles, los aspectos de seguridad no tienen mucha relevancia.</a:t>
            </a:r>
            <a:endParaRPr lang="es-MX" sz="1400" dirty="0">
              <a:solidFill>
                <a:schemeClr val="tx1"/>
              </a:solidFill>
              <a:latin typeface="OpenSansRegular"/>
            </a:endParaRPr>
          </a:p>
          <a:p>
            <a:pPr marL="76200" indent="0">
              <a:spcBef>
                <a:spcPts val="0"/>
              </a:spcBef>
              <a:buNone/>
            </a:pPr>
            <a:r>
              <a:rPr lang="es-MX" sz="1400" i="0" dirty="0">
                <a:solidFill>
                  <a:schemeClr val="tx1"/>
                </a:solidFill>
                <a:effectLst/>
                <a:latin typeface="OpenSansRegular"/>
              </a:rPr>
              <a:t>Sin embargo, si la aplicación se amplía con una función que permita escanear y procesar automáticamente tiques de compra, se estarían recogiendo y analizando muchos datos en servidores, por lo que sería muy importante la seguridad en la comunicación y el procesamiento de los datos. </a:t>
            </a:r>
            <a:r>
              <a:rPr lang="es-MX" sz="1400" b="1" i="0" dirty="0">
                <a:solidFill>
                  <a:schemeClr val="tx1"/>
                </a:solidFill>
                <a:effectLst/>
                <a:latin typeface="OpenSansRegular"/>
              </a:rPr>
              <a:t> En un caso como este, hacer aun lado los mecanismos de seguridad al final del proceso retrasaría el lanzamiento de la nueva función quizá medio año.</a:t>
            </a:r>
          </a:p>
          <a:p>
            <a:pPr marL="76200" indent="0">
              <a:spcBef>
                <a:spcPts val="0"/>
              </a:spcBef>
              <a:buNone/>
            </a:pPr>
            <a:endParaRPr lang="es-MX" sz="1400" b="1" dirty="0">
              <a:solidFill>
                <a:schemeClr val="tx1"/>
              </a:solidFill>
              <a:latin typeface="OpenSansRegular"/>
            </a:endParaRPr>
          </a:p>
          <a:p>
            <a:pPr marL="76200" indent="0">
              <a:spcBef>
                <a:spcPts val="0"/>
              </a:spcBef>
              <a:buNone/>
            </a:pPr>
            <a:r>
              <a:rPr lang="es-MX" sz="1400" i="0" dirty="0">
                <a:solidFill>
                  <a:schemeClr val="tx1"/>
                </a:solidFill>
                <a:effectLst/>
                <a:latin typeface="OpenSansRegular"/>
              </a:rPr>
              <a:t>Supongamos ahora que queremos añadir otra función a la aplicación: la integración de los gastos realizados </a:t>
            </a:r>
            <a:r>
              <a:rPr lang="es-MX" sz="1400" i="1" dirty="0">
                <a:solidFill>
                  <a:schemeClr val="tx1"/>
                </a:solidFill>
                <a:effectLst/>
                <a:latin typeface="OpenSansRegular"/>
              </a:rPr>
              <a:t>online</a:t>
            </a:r>
            <a:r>
              <a:rPr lang="es-MX" sz="1400" i="0" dirty="0">
                <a:solidFill>
                  <a:schemeClr val="tx1"/>
                </a:solidFill>
                <a:effectLst/>
                <a:latin typeface="OpenSansRegular"/>
              </a:rPr>
              <a:t>. Se trata, en este caso, de procesar datos extremadamente sensibles, de manera que la implementación de los estándares de seguridad necesarios puede llegar a durar más de un año. Este periodo de tiempo le daría mucha ventaja a la competencia, de forma que el producto en cuestión probablemente habría perdido interés al llegar al mercado.</a:t>
            </a:r>
          </a:p>
          <a:p>
            <a:pPr marL="76200" indent="0">
              <a:spcBef>
                <a:spcPts val="0"/>
              </a:spcBef>
              <a:buNone/>
            </a:pPr>
            <a:endParaRPr lang="es-MX" sz="1400" dirty="0">
              <a:solidFill>
                <a:schemeClr val="tx1"/>
              </a:solidFill>
              <a:latin typeface="OpenSansRegular"/>
            </a:endParaRPr>
          </a:p>
          <a:p>
            <a:pPr marL="76200" indent="0">
              <a:spcBef>
                <a:spcPts val="0"/>
              </a:spcBef>
              <a:buNone/>
            </a:pPr>
            <a:r>
              <a:rPr lang="es-MX" sz="1400" b="0" i="0" dirty="0">
                <a:solidFill>
                  <a:schemeClr val="tx1"/>
                </a:solidFill>
                <a:effectLst/>
                <a:latin typeface="OpenSansRegular"/>
              </a:rPr>
              <a:t>Con la metodología </a:t>
            </a:r>
            <a:r>
              <a:rPr lang="es-MX" sz="1400" b="0" i="0" dirty="0" err="1">
                <a:solidFill>
                  <a:schemeClr val="tx1"/>
                </a:solidFill>
                <a:effectLst/>
                <a:latin typeface="OpenSansRegular"/>
              </a:rPr>
              <a:t>DevSecOps</a:t>
            </a:r>
            <a:r>
              <a:rPr lang="es-MX" sz="1400" b="0" i="0" dirty="0">
                <a:solidFill>
                  <a:schemeClr val="tx1"/>
                </a:solidFill>
                <a:effectLst/>
                <a:latin typeface="OpenSansRegular"/>
              </a:rPr>
              <a:t>, los mecanismos de seguridad se integran ya en las fases de programación y de desarrollo. De esta forma, el plazo hasta el lanzamiento puede acortarse enormemente sin tener que renunciar a la seguridad. </a:t>
            </a:r>
            <a:r>
              <a:rPr lang="es-MX" sz="1400" b="1" dirty="0">
                <a:solidFill>
                  <a:schemeClr val="tx1"/>
                </a:solidFill>
                <a:latin typeface="OpenSansRegular"/>
              </a:rPr>
              <a:t>E</a:t>
            </a:r>
            <a:r>
              <a:rPr lang="es-MX" sz="1400" b="1" i="0" dirty="0">
                <a:solidFill>
                  <a:schemeClr val="tx1"/>
                </a:solidFill>
                <a:effectLst/>
                <a:latin typeface="OpenSansRegular"/>
              </a:rPr>
              <a:t>l nivel de seguridad incluso suele aumentar al incorporar las medidas correspondientes ya desde la programación,</a:t>
            </a:r>
            <a:r>
              <a:rPr lang="es-MX" sz="1400" b="0" i="0" dirty="0">
                <a:solidFill>
                  <a:schemeClr val="tx1"/>
                </a:solidFill>
                <a:effectLst/>
                <a:latin typeface="OpenSansRegular"/>
              </a:rPr>
              <a:t> en lugar de aplicarlas a modo de kit de seguridad sobre el producto ya cerrado. De esta forma, la empresa se beneficia de ciclos más cortos entre las versiones y los usuarios, por su parte, de las actualizaciones frecuentes del </a:t>
            </a:r>
            <a:r>
              <a:rPr lang="es-MX" sz="1400" b="0" i="1" dirty="0">
                <a:solidFill>
                  <a:schemeClr val="tx1"/>
                </a:solidFill>
                <a:effectLst/>
                <a:latin typeface="OpenSansRegular"/>
              </a:rPr>
              <a:t>software</a:t>
            </a:r>
            <a:r>
              <a:rPr lang="es-MX" sz="1400" b="0" i="0" dirty="0">
                <a:solidFill>
                  <a:schemeClr val="tx1"/>
                </a:solidFill>
                <a:effectLst/>
                <a:latin typeface="OpenSansRegular"/>
              </a:rPr>
              <a:t>.</a:t>
            </a:r>
            <a:endParaRPr lang="es-MX" sz="1400" i="0" dirty="0">
              <a:solidFill>
                <a:schemeClr val="tx1"/>
              </a:solidFill>
              <a:effectLst/>
              <a:latin typeface="OpenSansRegular"/>
            </a:endParaRPr>
          </a:p>
          <a:p>
            <a:pPr marL="76200" indent="0">
              <a:spcBef>
                <a:spcPts val="0"/>
              </a:spcBef>
              <a:buNone/>
            </a:pPr>
            <a:endParaRPr lang="es-MX" sz="1400" b="1" dirty="0">
              <a:solidFill>
                <a:schemeClr val="tx1"/>
              </a:solidFill>
              <a:latin typeface="OpenSansRegular"/>
            </a:endParaRPr>
          </a:p>
          <a:p>
            <a:pPr marL="76200" indent="0">
              <a:spcBef>
                <a:spcPts val="0"/>
              </a:spcBef>
              <a:buNone/>
            </a:pPr>
            <a:endParaRPr lang="es-MX" sz="1600" b="1" dirty="0">
              <a:solidFill>
                <a:schemeClr val="tx1"/>
              </a:solidFill>
            </a:endParaRPr>
          </a:p>
        </p:txBody>
      </p:sp>
    </p:spTree>
    <p:extLst>
      <p:ext uri="{BB962C8B-B14F-4D97-AF65-F5344CB8AC3E}">
        <p14:creationId xmlns:p14="http://schemas.microsoft.com/office/powerpoint/2010/main" val="235385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990E3-7BDA-4ED6-8FBF-38F0A6BDA37B}"/>
              </a:ext>
            </a:extLst>
          </p:cNvPr>
          <p:cNvSpPr>
            <a:spLocks noGrp="1"/>
          </p:cNvSpPr>
          <p:nvPr>
            <p:ph type="ctrTitle"/>
          </p:nvPr>
        </p:nvSpPr>
        <p:spPr>
          <a:xfrm>
            <a:off x="1623997" y="972139"/>
            <a:ext cx="6400040" cy="1159800"/>
          </a:xfrm>
        </p:spPr>
        <p:txBody>
          <a:bodyPr/>
          <a:lstStyle/>
          <a:p>
            <a:r>
              <a:rPr lang="es-MX" dirty="0"/>
              <a:t>DevOps vs. </a:t>
            </a:r>
            <a:r>
              <a:rPr lang="es-MX" dirty="0" err="1"/>
              <a:t>DevSecOps</a:t>
            </a:r>
            <a:endParaRPr lang="es-MX" dirty="0"/>
          </a:p>
        </p:txBody>
      </p:sp>
      <p:pic>
        <p:nvPicPr>
          <p:cNvPr id="5" name="Imagen 4">
            <a:extLst>
              <a:ext uri="{FF2B5EF4-FFF2-40B4-BE49-F238E27FC236}">
                <a16:creationId xmlns:a16="http://schemas.microsoft.com/office/drawing/2014/main" id="{D6DBB7D0-612F-46D8-9038-558F6863E1B7}"/>
              </a:ext>
            </a:extLst>
          </p:cNvPr>
          <p:cNvPicPr>
            <a:picLocks noChangeAspect="1"/>
          </p:cNvPicPr>
          <p:nvPr/>
        </p:nvPicPr>
        <p:blipFill>
          <a:blip r:embed="rId2"/>
          <a:stretch>
            <a:fillRect/>
          </a:stretch>
        </p:blipFill>
        <p:spPr>
          <a:xfrm>
            <a:off x="3059477" y="2305550"/>
            <a:ext cx="3025046" cy="1624806"/>
          </a:xfrm>
          <a:prstGeom prst="rect">
            <a:avLst/>
          </a:prstGeom>
        </p:spPr>
      </p:pic>
    </p:spTree>
    <p:extLst>
      <p:ext uri="{BB962C8B-B14F-4D97-AF65-F5344CB8AC3E}">
        <p14:creationId xmlns:p14="http://schemas.microsoft.com/office/powerpoint/2010/main" val="158185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205565"/>
            <a:ext cx="3675300" cy="467066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600" b="1" dirty="0"/>
              <a:t>DevOps</a:t>
            </a:r>
            <a:endParaRPr sz="1600" b="1" dirty="0"/>
          </a:p>
          <a:p>
            <a:pPr algn="l">
              <a:spcBef>
                <a:spcPts val="0"/>
              </a:spcBef>
              <a:buFont typeface="Arial" panose="020B0604020202020204" pitchFamily="34" charset="0"/>
              <a:buChar char="•"/>
            </a:pPr>
            <a:r>
              <a:rPr lang="es-MX" sz="1600" b="0" i="0" dirty="0">
                <a:solidFill>
                  <a:srgbClr val="19212B"/>
                </a:solidFill>
                <a:effectLst/>
                <a:latin typeface="AppD Sans Regular"/>
              </a:rPr>
              <a:t>Integración continua (CI): fusiona los cambios de código para garantizar que la versión más reciente esté disponible para los desarrolladores</a:t>
            </a:r>
          </a:p>
          <a:p>
            <a:pPr algn="l">
              <a:buFont typeface="Arial" panose="020B0604020202020204" pitchFamily="34" charset="0"/>
              <a:buChar char="•"/>
            </a:pPr>
            <a:r>
              <a:rPr lang="es-MX" sz="1600" b="0" i="0" dirty="0">
                <a:solidFill>
                  <a:srgbClr val="19212B"/>
                </a:solidFill>
                <a:effectLst/>
                <a:latin typeface="AppD Sans Regular"/>
              </a:rPr>
              <a:t>Entrega continua e implementación continua (CD): automatiza el proceso de publicación de actualizaciones para aumentar la eficiencia.</a:t>
            </a:r>
          </a:p>
          <a:p>
            <a:pPr algn="l">
              <a:buFont typeface="Arial" panose="020B0604020202020204" pitchFamily="34" charset="0"/>
              <a:buChar char="•"/>
            </a:pPr>
            <a:r>
              <a:rPr lang="es-MX" sz="1600" b="0" i="0" dirty="0">
                <a:solidFill>
                  <a:srgbClr val="19212B"/>
                </a:solidFill>
                <a:effectLst/>
                <a:latin typeface="AppD Sans Regular"/>
              </a:rPr>
              <a:t>Microservicios: crea una aplicación de servicios más pequeños.</a:t>
            </a:r>
          </a:p>
          <a:p>
            <a:pPr algn="l">
              <a:buFont typeface="Arial" panose="020B0604020202020204" pitchFamily="34" charset="0"/>
              <a:buChar char="•"/>
            </a:pPr>
            <a:r>
              <a:rPr lang="es-MX" sz="1600" b="0" i="0" dirty="0">
                <a:solidFill>
                  <a:srgbClr val="19212B"/>
                </a:solidFill>
                <a:effectLst/>
                <a:latin typeface="AppD Sans Regular"/>
              </a:rPr>
              <a:t>Infraestructura como código (</a:t>
            </a:r>
            <a:r>
              <a:rPr lang="es-MX" sz="1600" b="0" i="0" dirty="0" err="1">
                <a:solidFill>
                  <a:srgbClr val="19212B"/>
                </a:solidFill>
                <a:effectLst/>
                <a:latin typeface="AppD Sans Regular"/>
              </a:rPr>
              <a:t>IaC</a:t>
            </a:r>
            <a:r>
              <a:rPr lang="es-MX" sz="1600" b="0" i="0" dirty="0">
                <a:solidFill>
                  <a:srgbClr val="19212B"/>
                </a:solidFill>
                <a:effectLst/>
                <a:latin typeface="AppD Sans Regular"/>
              </a:rPr>
              <a:t>): diseño, implementación y gestión de las necesidades de infraestructura de aplicaciones a través del código.</a:t>
            </a:r>
          </a:p>
          <a:p>
            <a:pPr algn="l"/>
            <a:r>
              <a:rPr lang="es-MX" sz="1600" b="0" i="0" dirty="0">
                <a:solidFill>
                  <a:srgbClr val="19212B"/>
                </a:solidFill>
                <a:effectLst/>
                <a:latin typeface="AppD Sans Regular"/>
              </a:rPr>
              <a:t> </a:t>
            </a:r>
          </a:p>
        </p:txBody>
      </p:sp>
      <p:sp>
        <p:nvSpPr>
          <p:cNvPr id="134" name="Google Shape;134;p19"/>
          <p:cNvSpPr txBox="1">
            <a:spLocks noGrp="1"/>
          </p:cNvSpPr>
          <p:nvPr>
            <p:ph type="body" idx="2"/>
          </p:nvPr>
        </p:nvSpPr>
        <p:spPr>
          <a:xfrm>
            <a:off x="4682659" y="205565"/>
            <a:ext cx="3675300" cy="467066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600" b="1" dirty="0" err="1"/>
              <a:t>DevSecOps</a:t>
            </a:r>
            <a:endParaRPr sz="1600" b="1" dirty="0"/>
          </a:p>
          <a:p>
            <a:pPr algn="l">
              <a:buFont typeface="Arial" panose="020B0604020202020204" pitchFamily="34" charset="0"/>
              <a:buChar char="•"/>
            </a:pPr>
            <a:r>
              <a:rPr lang="es-MX" sz="1600" b="0" i="0" dirty="0">
                <a:solidFill>
                  <a:srgbClr val="19212B"/>
                </a:solidFill>
                <a:effectLst/>
                <a:latin typeface="AppD Sans Regular"/>
              </a:rPr>
              <a:t>Enumeración de debilidades comunes (CWE): mejora la calidad del código y aumenta el nivel de seguridad durante las fases de CI y CD</a:t>
            </a:r>
          </a:p>
          <a:p>
            <a:pPr algn="l">
              <a:buFont typeface="Arial" panose="020B0604020202020204" pitchFamily="34" charset="0"/>
              <a:buChar char="•"/>
            </a:pPr>
            <a:r>
              <a:rPr lang="es-MX" sz="1600" b="0" i="0" dirty="0">
                <a:solidFill>
                  <a:srgbClr val="19212B"/>
                </a:solidFill>
                <a:effectLst/>
                <a:latin typeface="AppD Sans Regular"/>
              </a:rPr>
              <a:t>Modelado de amenazas: implementa pruebas de seguridad durante el proceso de desarrollo para ahorrar tiempo y costos en el futuro.</a:t>
            </a:r>
          </a:p>
          <a:p>
            <a:pPr algn="l">
              <a:buFont typeface="Arial" panose="020B0604020202020204" pitchFamily="34" charset="0"/>
              <a:buChar char="•"/>
            </a:pPr>
            <a:r>
              <a:rPr lang="es-MX" sz="1600" b="0" i="0" dirty="0">
                <a:solidFill>
                  <a:srgbClr val="19212B"/>
                </a:solidFill>
                <a:effectLst/>
                <a:latin typeface="AppD Sans Regular"/>
              </a:rPr>
              <a:t>Pruebas de seguridad automatizadas: prueba las vulnerabilidades en las nuevas compilaciones de forma regular </a:t>
            </a:r>
          </a:p>
          <a:p>
            <a:pPr algn="l">
              <a:buFont typeface="Arial" panose="020B0604020202020204" pitchFamily="34" charset="0"/>
              <a:buChar char="•"/>
            </a:pPr>
            <a:r>
              <a:rPr lang="es-MX" sz="1600" b="0" i="0" dirty="0">
                <a:solidFill>
                  <a:srgbClr val="19212B"/>
                </a:solidFill>
                <a:effectLst/>
                <a:latin typeface="AppD Sans Regular"/>
              </a:rPr>
              <a:t>Gestión de incidentes: crea un marco estándar para responder a incidentes de seguridad.</a:t>
            </a:r>
          </a:p>
          <a:p>
            <a:pPr algn="l"/>
            <a:r>
              <a:rPr lang="es-MX" b="0" i="0" dirty="0">
                <a:solidFill>
                  <a:srgbClr val="19212B"/>
                </a:solidFill>
                <a:effectLst/>
                <a:latin typeface="AppD Sans Regular"/>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DevSecOps</a:t>
            </a:r>
            <a:endParaRPr dirty="0"/>
          </a:p>
        </p:txBody>
      </p:sp>
      <p:pic>
        <p:nvPicPr>
          <p:cNvPr id="7" name="Imagen 6">
            <a:extLst>
              <a:ext uri="{FF2B5EF4-FFF2-40B4-BE49-F238E27FC236}">
                <a16:creationId xmlns:a16="http://schemas.microsoft.com/office/drawing/2014/main" id="{99C49D28-4E96-4A56-94E0-BCE8E236284D}"/>
              </a:ext>
            </a:extLst>
          </p:cNvPr>
          <p:cNvPicPr>
            <a:picLocks noChangeAspect="1"/>
          </p:cNvPicPr>
          <p:nvPr/>
        </p:nvPicPr>
        <p:blipFill>
          <a:blip r:embed="rId3"/>
          <a:stretch>
            <a:fillRect/>
          </a:stretch>
        </p:blipFill>
        <p:spPr>
          <a:xfrm>
            <a:off x="6282070" y="1569631"/>
            <a:ext cx="2004238" cy="20042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990E3-7BDA-4ED6-8FBF-38F0A6BDA37B}"/>
              </a:ext>
            </a:extLst>
          </p:cNvPr>
          <p:cNvSpPr>
            <a:spLocks noGrp="1"/>
          </p:cNvSpPr>
          <p:nvPr>
            <p:ph type="ctrTitle"/>
          </p:nvPr>
        </p:nvSpPr>
        <p:spPr>
          <a:xfrm>
            <a:off x="971109" y="2007367"/>
            <a:ext cx="7400260" cy="1159800"/>
          </a:xfrm>
        </p:spPr>
        <p:txBody>
          <a:bodyPr/>
          <a:lstStyle/>
          <a:p>
            <a:pPr algn="ctr"/>
            <a:r>
              <a:rPr lang="es-MX" sz="4000" dirty="0"/>
              <a:t>Dificultades de </a:t>
            </a:r>
            <a:r>
              <a:rPr lang="es-MX" sz="4000" dirty="0" err="1"/>
              <a:t>DevSecOps</a:t>
            </a:r>
            <a:endParaRPr lang="es-MX" sz="4000" dirty="0"/>
          </a:p>
        </p:txBody>
      </p:sp>
    </p:spTree>
    <p:extLst>
      <p:ext uri="{BB962C8B-B14F-4D97-AF65-F5344CB8AC3E}">
        <p14:creationId xmlns:p14="http://schemas.microsoft.com/office/powerpoint/2010/main" val="189131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7F10933-CACF-4190-9079-F714F0951026}"/>
              </a:ext>
            </a:extLst>
          </p:cNvPr>
          <p:cNvSpPr>
            <a:spLocks noGrp="1"/>
          </p:cNvSpPr>
          <p:nvPr>
            <p:ph type="body" idx="1"/>
          </p:nvPr>
        </p:nvSpPr>
        <p:spPr>
          <a:xfrm>
            <a:off x="706056" y="567557"/>
            <a:ext cx="7571700" cy="3573600"/>
          </a:xfrm>
        </p:spPr>
        <p:txBody>
          <a:bodyPr/>
          <a:lstStyle/>
          <a:p>
            <a:r>
              <a:rPr lang="es-MX" sz="1800" b="0" i="0" dirty="0">
                <a:solidFill>
                  <a:srgbClr val="3C3C3C"/>
                </a:solidFill>
                <a:effectLst/>
                <a:latin typeface="OpenSansRegular"/>
              </a:rPr>
              <a:t>Al igual que ocurre con DevOps, que </a:t>
            </a:r>
            <a:r>
              <a:rPr lang="es-MX" sz="1800" b="0" i="0" dirty="0" err="1">
                <a:solidFill>
                  <a:srgbClr val="3C3C3C"/>
                </a:solidFill>
                <a:effectLst/>
                <a:latin typeface="OpenSansRegular"/>
              </a:rPr>
              <a:t>DevSecOps</a:t>
            </a:r>
            <a:r>
              <a:rPr lang="es-MX" sz="1800" b="0" i="0" dirty="0">
                <a:solidFill>
                  <a:srgbClr val="3C3C3C"/>
                </a:solidFill>
                <a:effectLst/>
                <a:latin typeface="OpenSansRegular"/>
              </a:rPr>
              <a:t> se implemente de forma adecuada y eficiente depende de cómo se adapten los equipos y miembros de la empresa al cambio que supone.</a:t>
            </a:r>
          </a:p>
          <a:p>
            <a:r>
              <a:rPr lang="es-MX" sz="2000" b="0" i="0" dirty="0">
                <a:solidFill>
                  <a:srgbClr val="3C3C3C"/>
                </a:solidFill>
                <a:effectLst/>
                <a:latin typeface="OpenSansRegular"/>
              </a:rPr>
              <a:t>Sin una </a:t>
            </a:r>
            <a:r>
              <a:rPr lang="es-MX" sz="2000" b="1" i="0" dirty="0">
                <a:solidFill>
                  <a:srgbClr val="3C3C3C"/>
                </a:solidFill>
                <a:effectLst/>
                <a:latin typeface="OpenSansRegular"/>
              </a:rPr>
              <a:t>estructura empresarial abierta e interconectada que facilite la comunicación entre equipos y departamentos</a:t>
            </a:r>
            <a:r>
              <a:rPr lang="es-MX" sz="2000" b="0" i="0" dirty="0">
                <a:solidFill>
                  <a:srgbClr val="3C3C3C"/>
                </a:solidFill>
                <a:effectLst/>
                <a:latin typeface="OpenSansRegular"/>
              </a:rPr>
              <a:t>, el concepto de </a:t>
            </a:r>
            <a:r>
              <a:rPr lang="es-MX" sz="2000" b="0" i="0" dirty="0" err="1">
                <a:solidFill>
                  <a:srgbClr val="3C3C3C"/>
                </a:solidFill>
                <a:effectLst/>
                <a:latin typeface="OpenSansRegular"/>
              </a:rPr>
              <a:t>DevSecOps</a:t>
            </a:r>
            <a:r>
              <a:rPr lang="es-MX" sz="2000" b="0" i="0" dirty="0">
                <a:solidFill>
                  <a:srgbClr val="3C3C3C"/>
                </a:solidFill>
                <a:effectLst/>
                <a:latin typeface="OpenSansRegular"/>
              </a:rPr>
              <a:t> no puede funcionar.</a:t>
            </a:r>
          </a:p>
          <a:p>
            <a:r>
              <a:rPr lang="es-MX" sz="2000" b="0" i="0" dirty="0">
                <a:solidFill>
                  <a:srgbClr val="3C3C3C"/>
                </a:solidFill>
                <a:effectLst/>
                <a:latin typeface="OpenSansRegular"/>
              </a:rPr>
              <a:t>El posible rechazo de algunos trabajadores hacia el nuevo sistema (por ejemplo, si se opusiesen a incluir a expertos en seguridad en el proceso de desarrollo) podría complicar mucho el proceso.</a:t>
            </a:r>
            <a:endParaRPr lang="es-MX" sz="2000" dirty="0"/>
          </a:p>
        </p:txBody>
      </p:sp>
    </p:spTree>
    <p:extLst>
      <p:ext uri="{BB962C8B-B14F-4D97-AF65-F5344CB8AC3E}">
        <p14:creationId xmlns:p14="http://schemas.microsoft.com/office/powerpoint/2010/main" val="2034036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Gracias!</a:t>
            </a:r>
            <a:endParaRPr sz="6000" b="1" dirty="0"/>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Preguntas?</a:t>
            </a:r>
            <a:endParaRPr sz="3600" b="1" dirty="0"/>
          </a:p>
        </p:txBody>
      </p:sp>
      <p:sp>
        <p:nvSpPr>
          <p:cNvPr id="405" name="Google Shape;405;p36"/>
          <p:cNvSpPr txBox="1">
            <a:spLocks noGrp="1"/>
          </p:cNvSpPr>
          <p:nvPr>
            <p:ph type="body" idx="4294967295"/>
          </p:nvPr>
        </p:nvSpPr>
        <p:spPr>
          <a:xfrm>
            <a:off x="685799" y="2464406"/>
            <a:ext cx="7109961"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t>Si tienen alguna duda este es mi correo.</a:t>
            </a:r>
          </a:p>
          <a:p>
            <a:pPr marL="0" lvl="0" indent="0" algn="l" rtl="0">
              <a:spcBef>
                <a:spcPts val="600"/>
              </a:spcBef>
              <a:spcAft>
                <a:spcPts val="0"/>
              </a:spcAft>
              <a:buNone/>
            </a:pPr>
            <a:r>
              <a:rPr lang="es-MX" dirty="0"/>
              <a:t>carlos.buendia@proyectogenesis.com.mx</a:t>
            </a:r>
            <a:endParaRPr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879593"/>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MX" b="0" i="0" dirty="0">
                <a:solidFill>
                  <a:srgbClr val="151515"/>
                </a:solidFill>
                <a:effectLst/>
                <a:latin typeface="RedHatText"/>
              </a:rPr>
              <a:t> La seguridad es una responsabilidad compartida e integrada durante todo el proceso.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854174" y="1804412"/>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 sz="6000" dirty="0">
              <a:solidFill>
                <a:schemeClr val="accent4"/>
              </a:solidFill>
            </a:endParaRPr>
          </a:p>
          <a:p>
            <a:pPr marL="0" lvl="0" indent="0" algn="l" rtl="0">
              <a:spcBef>
                <a:spcPts val="0"/>
              </a:spcBef>
              <a:spcAft>
                <a:spcPts val="0"/>
              </a:spcAft>
              <a:buNone/>
            </a:pPr>
            <a:r>
              <a:rPr lang="es-MX" dirty="0"/>
              <a:t>¿Qué es </a:t>
            </a:r>
            <a:r>
              <a:rPr lang="es-MX" dirty="0" err="1"/>
              <a:t>DevSecOps</a:t>
            </a:r>
            <a:r>
              <a:rPr lang="es-MX"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155944" y="438960"/>
            <a:ext cx="7571700" cy="4183690"/>
          </a:xfrm>
          <a:prstGeom prst="rect">
            <a:avLst/>
          </a:prstGeom>
        </p:spPr>
        <p:txBody>
          <a:bodyPr spcFirstLastPara="1" wrap="square" lIns="91425" tIns="91425" rIns="91425" bIns="91425" anchor="t" anchorCtr="0">
            <a:noAutofit/>
          </a:bodyPr>
          <a:lstStyle/>
          <a:p>
            <a:pPr marL="76200" indent="0">
              <a:buNone/>
            </a:pPr>
            <a:r>
              <a:rPr lang="es-MX" sz="2000" dirty="0">
                <a:solidFill>
                  <a:srgbClr val="0F1419"/>
                </a:solidFill>
                <a:latin typeface="BerninaSans"/>
              </a:rPr>
              <a:t>E</a:t>
            </a:r>
            <a:r>
              <a:rPr lang="es-MX" sz="2000" b="0" i="0" dirty="0">
                <a:solidFill>
                  <a:srgbClr val="0F1419"/>
                </a:solidFill>
                <a:effectLst/>
                <a:latin typeface="BerninaSans"/>
              </a:rPr>
              <a:t>s un marco de colaboración entre equipos que integra la seguridad en los procesos de </a:t>
            </a:r>
            <a:r>
              <a:rPr lang="es-MX" sz="2000" b="0" i="0" dirty="0">
                <a:solidFill>
                  <a:schemeClr val="tx1"/>
                </a:solidFill>
                <a:effectLst/>
                <a:latin typeface="BerninaSans"/>
              </a:rPr>
              <a:t>DevOps</a:t>
            </a:r>
            <a:r>
              <a:rPr lang="es-MX" sz="2000" b="0" i="0" dirty="0">
                <a:solidFill>
                  <a:srgbClr val="0F1419"/>
                </a:solidFill>
                <a:effectLst/>
                <a:latin typeface="BerninaSans"/>
              </a:rPr>
              <a:t> desde el principio en lugar de esperar a abordar la </a:t>
            </a:r>
            <a:r>
              <a:rPr lang="es-MX" sz="2000" b="0" i="0">
                <a:solidFill>
                  <a:srgbClr val="0F1419"/>
                </a:solidFill>
                <a:effectLst/>
                <a:latin typeface="BerninaSans"/>
              </a:rPr>
              <a:t>seguridad </a:t>
            </a:r>
            <a:r>
              <a:rPr lang="es-MX" sz="2000">
                <a:solidFill>
                  <a:srgbClr val="0F1419"/>
                </a:solidFill>
                <a:latin typeface="BerninaSans"/>
              </a:rPr>
              <a:t>al final del desarrollo</a:t>
            </a:r>
            <a:r>
              <a:rPr lang="es-MX" sz="2000" b="0" i="0">
                <a:solidFill>
                  <a:srgbClr val="0F1419"/>
                </a:solidFill>
                <a:effectLst/>
                <a:latin typeface="BerninaSans"/>
              </a:rPr>
              <a:t>.</a:t>
            </a:r>
            <a:endParaRPr lang="es-MX" sz="2000" b="0" i="0" dirty="0">
              <a:solidFill>
                <a:srgbClr val="0F1419"/>
              </a:solidFill>
              <a:effectLst/>
              <a:latin typeface="BerninaSans"/>
            </a:endParaRPr>
          </a:p>
          <a:p>
            <a:pPr marL="76200" indent="0">
              <a:buNone/>
            </a:pPr>
            <a:r>
              <a:rPr lang="es-MX" sz="2000" b="0" i="0" dirty="0">
                <a:solidFill>
                  <a:srgbClr val="0F1419"/>
                </a:solidFill>
                <a:effectLst/>
                <a:latin typeface="BerninaSans"/>
              </a:rPr>
              <a:t>Al integrar los principios y prácticas de seguridad de las aplicaciones en el desarrollo y las operaciones de software, los equipos pueden entregar software y servicios nuevos a una velocidad ágil sin comprometer la seguridad de las aplicaciones.</a:t>
            </a:r>
            <a:endParaRPr lang="es-MX" sz="2000" dirty="0"/>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endParaRPr dirty="0"/>
          </a:p>
        </p:txBody>
      </p:sp>
      <p:pic>
        <p:nvPicPr>
          <p:cNvPr id="3" name="Imagen 2">
            <a:extLst>
              <a:ext uri="{FF2B5EF4-FFF2-40B4-BE49-F238E27FC236}">
                <a16:creationId xmlns:a16="http://schemas.microsoft.com/office/drawing/2014/main" id="{6D229509-829B-41E5-8919-E2B5BD0E1BC6}"/>
              </a:ext>
            </a:extLst>
          </p:cNvPr>
          <p:cNvPicPr>
            <a:picLocks noChangeAspect="1"/>
          </p:cNvPicPr>
          <p:nvPr/>
        </p:nvPicPr>
        <p:blipFill>
          <a:blip r:embed="rId3"/>
          <a:stretch>
            <a:fillRect/>
          </a:stretch>
        </p:blipFill>
        <p:spPr>
          <a:xfrm>
            <a:off x="5280837" y="3040887"/>
            <a:ext cx="3083450" cy="16636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56B0A29-E8B9-4073-88B9-E6E7049732A8}"/>
              </a:ext>
            </a:extLst>
          </p:cNvPr>
          <p:cNvSpPr>
            <a:spLocks noGrp="1"/>
          </p:cNvSpPr>
          <p:nvPr>
            <p:ph type="body" idx="1"/>
          </p:nvPr>
        </p:nvSpPr>
        <p:spPr>
          <a:xfrm>
            <a:off x="786150" y="512063"/>
            <a:ext cx="7571700" cy="4119374"/>
          </a:xfrm>
        </p:spPr>
        <p:txBody>
          <a:bodyPr/>
          <a:lstStyle/>
          <a:p>
            <a:pPr marL="76200" indent="0">
              <a:buNone/>
            </a:pPr>
            <a:r>
              <a:rPr lang="es-MX" sz="2000" b="0" i="0" dirty="0">
                <a:solidFill>
                  <a:srgbClr val="151515"/>
                </a:solidFill>
                <a:effectLst/>
                <a:latin typeface="RedHatText"/>
              </a:rPr>
              <a:t>El término </a:t>
            </a:r>
            <a:r>
              <a:rPr lang="es-MX" sz="2000" b="0" i="0" dirty="0" err="1">
                <a:solidFill>
                  <a:srgbClr val="151515"/>
                </a:solidFill>
                <a:effectLst/>
                <a:latin typeface="RedHatText"/>
              </a:rPr>
              <a:t>DevSecOps</a:t>
            </a:r>
            <a:r>
              <a:rPr lang="es-MX" sz="2000" b="0" i="0" dirty="0">
                <a:solidFill>
                  <a:srgbClr val="151515"/>
                </a:solidFill>
                <a:effectLst/>
                <a:latin typeface="RedHatText"/>
              </a:rPr>
              <a:t> no se refiere a un perímetro de seguridad que rodea las aplicaciones y los datos, sino a la seguridad integrada. </a:t>
            </a:r>
          </a:p>
          <a:p>
            <a:pPr marL="76200" indent="0">
              <a:buNone/>
            </a:pPr>
            <a:r>
              <a:rPr lang="es-MX" sz="2000" b="0" i="0" dirty="0" err="1">
                <a:solidFill>
                  <a:srgbClr val="151515"/>
                </a:solidFill>
                <a:effectLst/>
                <a:latin typeface="RedHatText"/>
              </a:rPr>
              <a:t>DevSecOps</a:t>
            </a:r>
            <a:r>
              <a:rPr lang="es-MX" sz="2000" b="0" i="0" dirty="0">
                <a:solidFill>
                  <a:srgbClr val="151515"/>
                </a:solidFill>
                <a:effectLst/>
                <a:latin typeface="RedHatText"/>
              </a:rPr>
              <a:t> destaca la necesidad de invitar a los equipos de seguridad desde el inicio de las iniciativas de DevOps, para que incorporen la seguridad de la información y establezcan un plan para su automatización.</a:t>
            </a:r>
          </a:p>
          <a:p>
            <a:pPr marL="76200" indent="0">
              <a:buNone/>
            </a:pPr>
            <a:r>
              <a:rPr lang="es-MX" sz="2000" b="0" i="0" dirty="0">
                <a:solidFill>
                  <a:srgbClr val="151515"/>
                </a:solidFill>
                <a:effectLst/>
                <a:latin typeface="RedHatText"/>
              </a:rPr>
              <a:t>Esto significa integrar la seguridad al desarrollo de las aplicaciones durante todo el proceso. Esta integración no solo requiere las nuevas herramientas, sino también un enfoque organizativo distinto. Los equipos de DevOps deben tenerlo en mente al automatizar la seguridad para proteger el entorno y los datos en general, así como el proceso de integración y distribución continuas.</a:t>
            </a:r>
            <a:endParaRPr lang="es-MX" sz="2000" dirty="0"/>
          </a:p>
        </p:txBody>
      </p:sp>
    </p:spTree>
    <p:extLst>
      <p:ext uri="{BB962C8B-B14F-4D97-AF65-F5344CB8AC3E}">
        <p14:creationId xmlns:p14="http://schemas.microsoft.com/office/powerpoint/2010/main" val="249271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A9CD0-E483-40C7-B84C-319D580423E0}"/>
              </a:ext>
            </a:extLst>
          </p:cNvPr>
          <p:cNvSpPr>
            <a:spLocks noGrp="1"/>
          </p:cNvSpPr>
          <p:nvPr>
            <p:ph type="title"/>
          </p:nvPr>
        </p:nvSpPr>
        <p:spPr/>
        <p:txBody>
          <a:bodyPr/>
          <a:lstStyle/>
          <a:p>
            <a:r>
              <a:rPr lang="es-MX" dirty="0"/>
              <a:t>¿En qué conceptos se basa?</a:t>
            </a:r>
          </a:p>
        </p:txBody>
      </p:sp>
      <p:sp>
        <p:nvSpPr>
          <p:cNvPr id="3" name="Marcador de texto 2">
            <a:extLst>
              <a:ext uri="{FF2B5EF4-FFF2-40B4-BE49-F238E27FC236}">
                <a16:creationId xmlns:a16="http://schemas.microsoft.com/office/drawing/2014/main" id="{3FD3A9C1-F22F-4E6F-97B4-08565C068CB4}"/>
              </a:ext>
            </a:extLst>
          </p:cNvPr>
          <p:cNvSpPr>
            <a:spLocks noGrp="1"/>
          </p:cNvSpPr>
          <p:nvPr>
            <p:ph type="body" idx="1"/>
          </p:nvPr>
        </p:nvSpPr>
        <p:spPr>
          <a:xfrm>
            <a:off x="786150" y="1112844"/>
            <a:ext cx="7571700" cy="3573600"/>
          </a:xfrm>
        </p:spPr>
        <p:txBody>
          <a:bodyPr/>
          <a:lstStyle/>
          <a:p>
            <a:r>
              <a:rPr lang="es-MX" dirty="0"/>
              <a:t>Integración Continua (</a:t>
            </a:r>
            <a:r>
              <a:rPr lang="es-MX" dirty="0" err="1"/>
              <a:t>Continuous</a:t>
            </a:r>
            <a:r>
              <a:rPr lang="es-MX" dirty="0"/>
              <a:t> </a:t>
            </a:r>
            <a:r>
              <a:rPr lang="es-MX" dirty="0" err="1"/>
              <a:t>Integration</a:t>
            </a:r>
            <a:r>
              <a:rPr lang="es-MX" dirty="0"/>
              <a:t> CI).</a:t>
            </a:r>
          </a:p>
          <a:p>
            <a:r>
              <a:rPr lang="es-MX" dirty="0"/>
              <a:t>Entrega Continua (</a:t>
            </a:r>
            <a:r>
              <a:rPr lang="es-MX" dirty="0" err="1"/>
              <a:t>Continuous</a:t>
            </a:r>
            <a:r>
              <a:rPr lang="es-MX" dirty="0"/>
              <a:t> </a:t>
            </a:r>
            <a:r>
              <a:rPr lang="es-MX" dirty="0" err="1"/>
              <a:t>Delivery</a:t>
            </a:r>
            <a:r>
              <a:rPr lang="es-MX" dirty="0"/>
              <a:t> CD).</a:t>
            </a:r>
          </a:p>
          <a:p>
            <a:pPr marL="76200" indent="0">
              <a:buNone/>
            </a:pPr>
            <a:r>
              <a:rPr lang="es-MX" dirty="0"/>
              <a:t> </a:t>
            </a:r>
          </a:p>
        </p:txBody>
      </p:sp>
      <p:pic>
        <p:nvPicPr>
          <p:cNvPr id="6" name="Imagen 5">
            <a:extLst>
              <a:ext uri="{FF2B5EF4-FFF2-40B4-BE49-F238E27FC236}">
                <a16:creationId xmlns:a16="http://schemas.microsoft.com/office/drawing/2014/main" id="{8EBCBDE0-18B0-48BE-9C23-3ADA5467A995}"/>
              </a:ext>
            </a:extLst>
          </p:cNvPr>
          <p:cNvPicPr>
            <a:picLocks noChangeAspect="1"/>
          </p:cNvPicPr>
          <p:nvPr/>
        </p:nvPicPr>
        <p:blipFill>
          <a:blip r:embed="rId2"/>
          <a:stretch>
            <a:fillRect/>
          </a:stretch>
        </p:blipFill>
        <p:spPr>
          <a:xfrm>
            <a:off x="2052084" y="2376582"/>
            <a:ext cx="5039832" cy="2458718"/>
          </a:xfrm>
          <a:prstGeom prst="rect">
            <a:avLst/>
          </a:prstGeom>
        </p:spPr>
      </p:pic>
    </p:spTree>
    <p:extLst>
      <p:ext uri="{BB962C8B-B14F-4D97-AF65-F5344CB8AC3E}">
        <p14:creationId xmlns:p14="http://schemas.microsoft.com/office/powerpoint/2010/main" val="347396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EF28C-B236-4C54-A724-D7231DF74967}"/>
              </a:ext>
            </a:extLst>
          </p:cNvPr>
          <p:cNvSpPr>
            <a:spLocks noGrp="1"/>
          </p:cNvSpPr>
          <p:nvPr>
            <p:ph type="ctrTitle"/>
          </p:nvPr>
        </p:nvSpPr>
        <p:spPr/>
        <p:txBody>
          <a:bodyPr/>
          <a:lstStyle/>
          <a:p>
            <a:pPr algn="ctr"/>
            <a:r>
              <a:rPr lang="es-MX" dirty="0"/>
              <a:t>¿CI/CD?</a:t>
            </a:r>
          </a:p>
        </p:txBody>
      </p:sp>
    </p:spTree>
    <p:extLst>
      <p:ext uri="{BB962C8B-B14F-4D97-AF65-F5344CB8AC3E}">
        <p14:creationId xmlns:p14="http://schemas.microsoft.com/office/powerpoint/2010/main" val="296461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1C6BC19-3D22-440B-8249-BE9C9622580A}"/>
              </a:ext>
            </a:extLst>
          </p:cNvPr>
          <p:cNvSpPr>
            <a:spLocks noGrp="1"/>
          </p:cNvSpPr>
          <p:nvPr>
            <p:ph type="body" idx="1"/>
          </p:nvPr>
        </p:nvSpPr>
        <p:spPr>
          <a:xfrm>
            <a:off x="786150" y="947998"/>
            <a:ext cx="7571700" cy="4495058"/>
          </a:xfrm>
        </p:spPr>
        <p:txBody>
          <a:bodyPr/>
          <a:lstStyle/>
          <a:p>
            <a:pPr marL="76200" indent="0">
              <a:buNone/>
            </a:pPr>
            <a:r>
              <a:rPr lang="es-MX" sz="1800" b="0" i="0" dirty="0">
                <a:solidFill>
                  <a:srgbClr val="0F1419"/>
                </a:solidFill>
                <a:effectLst/>
                <a:latin typeface="BerninaSans"/>
              </a:rPr>
              <a:t>CI / CD es una serie de procesos interconectados que permiten a los desarrolladores crear software de calidad a través de un desarrollo, prueba, entrega e implementación bien alineados y automatizados.</a:t>
            </a:r>
          </a:p>
          <a:p>
            <a:pPr marL="76200" indent="0">
              <a:buNone/>
            </a:pPr>
            <a:endParaRPr lang="es-MX" b="0" i="0" dirty="0">
              <a:solidFill>
                <a:srgbClr val="0F1419"/>
              </a:solidFill>
              <a:effectLst/>
              <a:latin typeface="BerninaSans"/>
            </a:endParaRPr>
          </a:p>
          <a:p>
            <a:r>
              <a:rPr lang="es-MX" sz="1800" dirty="0">
                <a:latin typeface="BerninaSans"/>
                <a:ea typeface="Source Sans Pro" panose="020B0503030403020204" pitchFamily="34" charset="0"/>
              </a:rPr>
              <a:t>CI</a:t>
            </a:r>
            <a:r>
              <a:rPr lang="es-MX" sz="1800" dirty="0">
                <a:latin typeface="BerninaSans"/>
              </a:rPr>
              <a:t>: </a:t>
            </a:r>
            <a:r>
              <a:rPr lang="es-MX" sz="1800" dirty="0">
                <a:solidFill>
                  <a:srgbClr val="0F1419"/>
                </a:solidFill>
                <a:latin typeface="BerninaSans"/>
              </a:rPr>
              <a:t>E</a:t>
            </a:r>
            <a:r>
              <a:rPr lang="es-MX" sz="1800" b="0" i="0" dirty="0">
                <a:solidFill>
                  <a:srgbClr val="0F1419"/>
                </a:solidFill>
                <a:effectLst/>
                <a:latin typeface="BerninaSans"/>
              </a:rPr>
              <a:t>s una práctica de desarrollo de software que agiliza el proceso interno de creación de software.</a:t>
            </a:r>
          </a:p>
          <a:p>
            <a:pPr lvl="1"/>
            <a:r>
              <a:rPr lang="es-MX" sz="1800" dirty="0">
                <a:solidFill>
                  <a:srgbClr val="0F1419"/>
                </a:solidFill>
                <a:latin typeface="BerninaSans"/>
              </a:rPr>
              <a:t>V</a:t>
            </a:r>
            <a:r>
              <a:rPr lang="es-MX" sz="1800" b="0" i="0" dirty="0">
                <a:solidFill>
                  <a:srgbClr val="0F1419"/>
                </a:solidFill>
                <a:effectLst/>
                <a:latin typeface="BerninaSans"/>
              </a:rPr>
              <a:t>arios desarrolladores de software pueden trabajar en diferentes funciones o módulos de la misma aplicación y enviar individualmente sus actualizaciones a un repositorio de código compartido a medida que las completan.</a:t>
            </a:r>
            <a:endParaRPr lang="es-MX" sz="2000" dirty="0">
              <a:solidFill>
                <a:srgbClr val="0F1419"/>
              </a:solidFill>
              <a:latin typeface="BerninaSans"/>
            </a:endParaRPr>
          </a:p>
        </p:txBody>
      </p:sp>
    </p:spTree>
    <p:extLst>
      <p:ext uri="{BB962C8B-B14F-4D97-AF65-F5344CB8AC3E}">
        <p14:creationId xmlns:p14="http://schemas.microsoft.com/office/powerpoint/2010/main" val="280857876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1280</Words>
  <Application>Microsoft Office PowerPoint</Application>
  <PresentationFormat>Presentación en pantalla (16:9)</PresentationFormat>
  <Paragraphs>74</Paragraphs>
  <Slides>22</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AppD Sans Regular</vt:lpstr>
      <vt:lpstr>RedHatText</vt:lpstr>
      <vt:lpstr>BerninaSans</vt:lpstr>
      <vt:lpstr>OpenSansRegular</vt:lpstr>
      <vt:lpstr>Roboto Slab</vt:lpstr>
      <vt:lpstr>Source Sans Pro</vt:lpstr>
      <vt:lpstr>Cordelia template</vt:lpstr>
      <vt:lpstr>Hola!</vt:lpstr>
      <vt:lpstr>DevSecOps</vt:lpstr>
      <vt:lpstr>Presentación de PowerPoint</vt:lpstr>
      <vt:lpstr> ¿Qué es DevSecOps?</vt:lpstr>
      <vt:lpstr>Presentación de PowerPoint</vt:lpstr>
      <vt:lpstr>Presentación de PowerPoint</vt:lpstr>
      <vt:lpstr>¿En qué conceptos se basa?</vt:lpstr>
      <vt:lpstr>¿CI/CD?</vt:lpstr>
      <vt:lpstr>Presentación de PowerPoint</vt:lpstr>
      <vt:lpstr>Presentación de PowerPoint</vt:lpstr>
      <vt:lpstr>¿Automatización en DevOps?</vt:lpstr>
      <vt:lpstr>¿Qué conviene Automatizar?</vt:lpstr>
      <vt:lpstr>Presentación de PowerPoint</vt:lpstr>
      <vt:lpstr>¿Por qué es DevSecOps tan importante?</vt:lpstr>
      <vt:lpstr>Presentación de PowerPoint</vt:lpstr>
      <vt:lpstr>DevSecOps en la práctica</vt:lpstr>
      <vt:lpstr>Presentación de PowerPoint</vt:lpstr>
      <vt:lpstr>DevOps vs. DevSecOps</vt:lpstr>
      <vt:lpstr>Presentación de PowerPoint</vt:lpstr>
      <vt:lpstr>Dificultades de DevSecOps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juan carlos orta del angel</dc:creator>
  <cp:lastModifiedBy>juan carlos buendia prieto</cp:lastModifiedBy>
  <cp:revision>4</cp:revision>
  <dcterms:modified xsi:type="dcterms:W3CDTF">2021-07-20T19:12:08Z</dcterms:modified>
</cp:coreProperties>
</file>