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2C-4956-A1B2-FBD973682F8A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02C-4956-A1B2-FBD973682F8A}"/>
              </c:ext>
            </c:extLst>
          </c:dPt>
          <c:cat>
            <c:strRef>
              <c:f>Tabelle1!$A$2:$A$4</c:f>
              <c:strCache>
                <c:ptCount val="3"/>
                <c:pt idx="0">
                  <c:v>abgewandert</c:v>
                </c:pt>
                <c:pt idx="1">
                  <c:v>geblieben</c:v>
                </c:pt>
                <c:pt idx="2">
                  <c:v>gesamt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1859</c:v>
                </c:pt>
                <c:pt idx="1">
                  <c:v>5174</c:v>
                </c:pt>
                <c:pt idx="2">
                  <c:v>7043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956-A1B2-FBD97368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3867536"/>
        <c:axId val="433871472"/>
      </c:barChart>
      <c:catAx>
        <c:axId val="433867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3871472"/>
        <c:crosses val="autoZero"/>
        <c:auto val="1"/>
        <c:lblAlgn val="ctr"/>
        <c:lblOffset val="100"/>
        <c:noMultiLvlLbl val="0"/>
      </c:catAx>
      <c:valAx>
        <c:axId val="43387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Kunden</a:t>
                </a:r>
              </a:p>
            </c:rich>
          </c:tx>
          <c:layout>
            <c:manualLayout>
              <c:xMode val="edge"/>
              <c:yMode val="edge"/>
              <c:x val="0.49916581079538969"/>
              <c:y val="0.91175472923500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386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Wichtigkeit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Tabelle1!$A$2:$A$13</c:f>
              <c:strCache>
                <c:ptCount val="12"/>
                <c:pt idx="0">
                  <c:v>DeviceProtection</c:v>
                </c:pt>
                <c:pt idx="1">
                  <c:v>OnlineSecurity</c:v>
                </c:pt>
                <c:pt idx="2">
                  <c:v>TechSupport</c:v>
                </c:pt>
                <c:pt idx="3">
                  <c:v>StreamingMovies</c:v>
                </c:pt>
                <c:pt idx="4">
                  <c:v>OnlineBackup</c:v>
                </c:pt>
                <c:pt idx="5">
                  <c:v>MultipleLines</c:v>
                </c:pt>
                <c:pt idx="6">
                  <c:v>PaymentMethod</c:v>
                </c:pt>
                <c:pt idx="7">
                  <c:v>InternetService</c:v>
                </c:pt>
                <c:pt idx="8">
                  <c:v>tenure</c:v>
                </c:pt>
                <c:pt idx="9">
                  <c:v>TotalCharges</c:v>
                </c:pt>
                <c:pt idx="10">
                  <c:v>MonthlyCharges</c:v>
                </c:pt>
                <c:pt idx="11">
                  <c:v>Contract</c:v>
                </c:pt>
              </c:strCache>
            </c:strRef>
          </c:cat>
          <c:val>
            <c:numRef>
              <c:f>Tabelle1!$B$2:$B$13</c:f>
              <c:numCache>
                <c:formatCode>0.0000</c:formatCode>
                <c:ptCount val="12"/>
                <c:pt idx="0">
                  <c:v>2.7905813596035799E-3</c:v>
                </c:pt>
                <c:pt idx="1">
                  <c:v>1.15647150575035E-2</c:v>
                </c:pt>
                <c:pt idx="2">
                  <c:v>1.39246446573112E-2</c:v>
                </c:pt>
                <c:pt idx="3">
                  <c:v>1.40943200576054E-2</c:v>
                </c:pt>
                <c:pt idx="4">
                  <c:v>1.69892295330028E-2</c:v>
                </c:pt>
                <c:pt idx="5">
                  <c:v>1.8796427244590699E-2</c:v>
                </c:pt>
                <c:pt idx="6">
                  <c:v>2.7574212766180099E-2</c:v>
                </c:pt>
                <c:pt idx="7">
                  <c:v>3.1351476953809902E-2</c:v>
                </c:pt>
                <c:pt idx="8">
                  <c:v>0.13656609251658</c:v>
                </c:pt>
                <c:pt idx="9">
                  <c:v>0.138604479574331</c:v>
                </c:pt>
                <c:pt idx="10">
                  <c:v>0.19613553701488401</c:v>
                </c:pt>
                <c:pt idx="11">
                  <c:v>0.39160828326459501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F-439F-BE26-8EB3B1BF9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4914224"/>
        <c:axId val="324914552"/>
      </c:barChart>
      <c:catAx>
        <c:axId val="324914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Merkmal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4914552"/>
        <c:crosses val="autoZero"/>
        <c:auto val="1"/>
        <c:lblAlgn val="ctr"/>
        <c:lblOffset val="100"/>
        <c:noMultiLvlLbl val="0"/>
      </c:catAx>
      <c:valAx>
        <c:axId val="324914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Wichtigkeit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491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3BCBF-7A31-4FA0-83B7-6AEBBBB0CC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44C630-F2E1-49CC-A0FD-BB379EBD097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1800" dirty="0"/>
            <a:t>Neugewinnung</a:t>
          </a:r>
        </a:p>
      </dgm:t>
    </dgm:pt>
    <dgm:pt modelId="{A05E2FE7-A187-495D-814D-774D84168D37}" type="parTrans" cxnId="{C0643B8A-EA85-472C-A76B-54ACA3DAF2C0}">
      <dgm:prSet/>
      <dgm:spPr/>
      <dgm:t>
        <a:bodyPr/>
        <a:lstStyle/>
        <a:p>
          <a:endParaRPr lang="de-DE"/>
        </a:p>
      </dgm:t>
    </dgm:pt>
    <dgm:pt modelId="{9850D597-057C-4DA6-9465-3245D672F1CF}" type="sibTrans" cxnId="{C0643B8A-EA85-472C-A76B-54ACA3DAF2C0}">
      <dgm:prSet/>
      <dgm:spPr/>
      <dgm:t>
        <a:bodyPr/>
        <a:lstStyle/>
        <a:p>
          <a:endParaRPr lang="de-DE"/>
        </a:p>
      </dgm:t>
    </dgm:pt>
    <dgm:pt modelId="{8F8C3E03-7641-44B2-9692-5ACB9E1C2B6C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de-DE" sz="1800" dirty="0"/>
            <a:t>Bindung</a:t>
          </a:r>
        </a:p>
      </dgm:t>
    </dgm:pt>
    <dgm:pt modelId="{E42858D8-E76A-40A9-AD11-54813145A9EA}" type="parTrans" cxnId="{5053784C-94A0-4B06-A6C5-C920A522A89B}">
      <dgm:prSet/>
      <dgm:spPr/>
      <dgm:t>
        <a:bodyPr/>
        <a:lstStyle/>
        <a:p>
          <a:endParaRPr lang="de-DE"/>
        </a:p>
      </dgm:t>
    </dgm:pt>
    <dgm:pt modelId="{DB596B9D-D0CC-4BF9-8FDC-DCAC204CFB43}" type="sibTrans" cxnId="{5053784C-94A0-4B06-A6C5-C920A522A89B}">
      <dgm:prSet/>
      <dgm:spPr/>
      <dgm:t>
        <a:bodyPr/>
        <a:lstStyle/>
        <a:p>
          <a:endParaRPr lang="de-DE"/>
        </a:p>
      </dgm:t>
    </dgm:pt>
    <dgm:pt modelId="{A516DEB3-C75B-430F-B91B-98645E1A3B2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/>
            <a:t>Rückgewinnung</a:t>
          </a:r>
        </a:p>
      </dgm:t>
    </dgm:pt>
    <dgm:pt modelId="{E596DD3D-A555-4748-A358-7F5B0D8B9F12}" type="parTrans" cxnId="{94682A8E-C387-4F22-8784-7BAE1DC7C907}">
      <dgm:prSet/>
      <dgm:spPr/>
      <dgm:t>
        <a:bodyPr/>
        <a:lstStyle/>
        <a:p>
          <a:endParaRPr lang="de-DE"/>
        </a:p>
      </dgm:t>
    </dgm:pt>
    <dgm:pt modelId="{FF5BDCC4-7C91-4576-987A-8C203F87D541}" type="sibTrans" cxnId="{94682A8E-C387-4F22-8784-7BAE1DC7C907}">
      <dgm:prSet/>
      <dgm:spPr/>
      <dgm:t>
        <a:bodyPr/>
        <a:lstStyle/>
        <a:p>
          <a:endParaRPr lang="de-DE"/>
        </a:p>
      </dgm:t>
    </dgm:pt>
    <dgm:pt modelId="{0BF04CF0-A17A-4774-A94C-31BA0B18EB33}" type="pres">
      <dgm:prSet presAssocID="{38B3BCBF-7A31-4FA0-83B7-6AEBBBB0CC06}" presName="Name0" presStyleCnt="0">
        <dgm:presLayoutVars>
          <dgm:dir/>
          <dgm:animLvl val="lvl"/>
          <dgm:resizeHandles val="exact"/>
        </dgm:presLayoutVars>
      </dgm:prSet>
      <dgm:spPr/>
    </dgm:pt>
    <dgm:pt modelId="{96161325-754E-4831-961A-532DB7E6DE5F}" type="pres">
      <dgm:prSet presAssocID="{9E44C630-F2E1-49CC-A0FD-BB379EBD0977}" presName="parTxOnly" presStyleLbl="node1" presStyleIdx="0" presStyleCnt="3" custLinFactNeighborX="10760">
        <dgm:presLayoutVars>
          <dgm:chMax val="0"/>
          <dgm:chPref val="0"/>
          <dgm:bulletEnabled val="1"/>
        </dgm:presLayoutVars>
      </dgm:prSet>
      <dgm:spPr/>
    </dgm:pt>
    <dgm:pt modelId="{AE1379F7-1E2F-4F82-B4EF-48812907DADB}" type="pres">
      <dgm:prSet presAssocID="{9850D597-057C-4DA6-9465-3245D672F1CF}" presName="parTxOnlySpace" presStyleCnt="0"/>
      <dgm:spPr/>
    </dgm:pt>
    <dgm:pt modelId="{CC843BBB-C80B-40F4-AD75-8B84B47BE7A9}" type="pres">
      <dgm:prSet presAssocID="{8F8C3E03-7641-44B2-9692-5ACB9E1C2B6C}" presName="parTxOnly" presStyleLbl="node1" presStyleIdx="1" presStyleCnt="3" custScaleX="186083">
        <dgm:presLayoutVars>
          <dgm:chMax val="0"/>
          <dgm:chPref val="0"/>
          <dgm:bulletEnabled val="1"/>
        </dgm:presLayoutVars>
      </dgm:prSet>
      <dgm:spPr/>
    </dgm:pt>
    <dgm:pt modelId="{E164DCD5-2DE1-47C3-8FC2-681316DEB812}" type="pres">
      <dgm:prSet presAssocID="{DB596B9D-D0CC-4BF9-8FDC-DCAC204CFB43}" presName="parTxOnlySpace" presStyleCnt="0"/>
      <dgm:spPr/>
    </dgm:pt>
    <dgm:pt modelId="{20F671DE-444B-484D-A12A-A02920A6E342}" type="pres">
      <dgm:prSet presAssocID="{A516DEB3-C75B-430F-B91B-98645E1A3B2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497704-160E-4FC6-BEA8-C564B0B2C13B}" type="presOf" srcId="{38B3BCBF-7A31-4FA0-83B7-6AEBBBB0CC06}" destId="{0BF04CF0-A17A-4774-A94C-31BA0B18EB33}" srcOrd="0" destOrd="0" presId="urn:microsoft.com/office/officeart/2005/8/layout/chevron1"/>
    <dgm:cxn modelId="{E6F8A312-C1C2-4B10-AA09-D75A3628664A}" type="presOf" srcId="{8F8C3E03-7641-44B2-9692-5ACB9E1C2B6C}" destId="{CC843BBB-C80B-40F4-AD75-8B84B47BE7A9}" srcOrd="0" destOrd="0" presId="urn:microsoft.com/office/officeart/2005/8/layout/chevron1"/>
    <dgm:cxn modelId="{74B71B5B-711E-491D-910A-F8318A6F6296}" type="presOf" srcId="{9E44C630-F2E1-49CC-A0FD-BB379EBD0977}" destId="{96161325-754E-4831-961A-532DB7E6DE5F}" srcOrd="0" destOrd="0" presId="urn:microsoft.com/office/officeart/2005/8/layout/chevron1"/>
    <dgm:cxn modelId="{04D57C68-A223-4199-8670-F42E9F6AA6DA}" type="presOf" srcId="{A516DEB3-C75B-430F-B91B-98645E1A3B2F}" destId="{20F671DE-444B-484D-A12A-A02920A6E342}" srcOrd="0" destOrd="0" presId="urn:microsoft.com/office/officeart/2005/8/layout/chevron1"/>
    <dgm:cxn modelId="{5053784C-94A0-4B06-A6C5-C920A522A89B}" srcId="{38B3BCBF-7A31-4FA0-83B7-6AEBBBB0CC06}" destId="{8F8C3E03-7641-44B2-9692-5ACB9E1C2B6C}" srcOrd="1" destOrd="0" parTransId="{E42858D8-E76A-40A9-AD11-54813145A9EA}" sibTransId="{DB596B9D-D0CC-4BF9-8FDC-DCAC204CFB43}"/>
    <dgm:cxn modelId="{C0643B8A-EA85-472C-A76B-54ACA3DAF2C0}" srcId="{38B3BCBF-7A31-4FA0-83B7-6AEBBBB0CC06}" destId="{9E44C630-F2E1-49CC-A0FD-BB379EBD0977}" srcOrd="0" destOrd="0" parTransId="{A05E2FE7-A187-495D-814D-774D84168D37}" sibTransId="{9850D597-057C-4DA6-9465-3245D672F1CF}"/>
    <dgm:cxn modelId="{94682A8E-C387-4F22-8784-7BAE1DC7C907}" srcId="{38B3BCBF-7A31-4FA0-83B7-6AEBBBB0CC06}" destId="{A516DEB3-C75B-430F-B91B-98645E1A3B2F}" srcOrd="2" destOrd="0" parTransId="{E596DD3D-A555-4748-A358-7F5B0D8B9F12}" sibTransId="{FF5BDCC4-7C91-4576-987A-8C203F87D541}"/>
    <dgm:cxn modelId="{E771DA5E-1A27-4A16-B76A-B7B2487CE071}" type="presParOf" srcId="{0BF04CF0-A17A-4774-A94C-31BA0B18EB33}" destId="{96161325-754E-4831-961A-532DB7E6DE5F}" srcOrd="0" destOrd="0" presId="urn:microsoft.com/office/officeart/2005/8/layout/chevron1"/>
    <dgm:cxn modelId="{D3FDA180-5776-4854-A645-07BD81267302}" type="presParOf" srcId="{0BF04CF0-A17A-4774-A94C-31BA0B18EB33}" destId="{AE1379F7-1E2F-4F82-B4EF-48812907DADB}" srcOrd="1" destOrd="0" presId="urn:microsoft.com/office/officeart/2005/8/layout/chevron1"/>
    <dgm:cxn modelId="{FE2FAA01-B8DE-423B-A297-4999BE9DCF63}" type="presParOf" srcId="{0BF04CF0-A17A-4774-A94C-31BA0B18EB33}" destId="{CC843BBB-C80B-40F4-AD75-8B84B47BE7A9}" srcOrd="2" destOrd="0" presId="urn:microsoft.com/office/officeart/2005/8/layout/chevron1"/>
    <dgm:cxn modelId="{8D416545-52FE-4733-94FB-7BBCDE2A4E5B}" type="presParOf" srcId="{0BF04CF0-A17A-4774-A94C-31BA0B18EB33}" destId="{E164DCD5-2DE1-47C3-8FC2-681316DEB812}" srcOrd="3" destOrd="0" presId="urn:microsoft.com/office/officeart/2005/8/layout/chevron1"/>
    <dgm:cxn modelId="{2624C376-5E80-4218-8EF9-D7AA20406067}" type="presParOf" srcId="{0BF04CF0-A17A-4774-A94C-31BA0B18EB33}" destId="{20F671DE-444B-484D-A12A-A02920A6E3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D5026-7CF8-4415-ADCC-B5422451C2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783F6D4-9D61-4221-8723-AB674FDD980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7352CBCE-AF67-4BA2-90B8-F0111338DFAF}" type="parTrans" cxnId="{8CD576B5-291F-4CD5-A08C-A58B0910546D}">
      <dgm:prSet/>
      <dgm:spPr/>
      <dgm:t>
        <a:bodyPr/>
        <a:lstStyle/>
        <a:p>
          <a:endParaRPr lang="de-DE"/>
        </a:p>
      </dgm:t>
    </dgm:pt>
    <dgm:pt modelId="{3079F0B3-9206-400A-90B6-049CF54F439E}" type="sibTrans" cxnId="{8CD576B5-291F-4CD5-A08C-A58B0910546D}">
      <dgm:prSet/>
      <dgm:spPr/>
      <dgm:t>
        <a:bodyPr/>
        <a:lstStyle/>
        <a:p>
          <a:endParaRPr lang="de-DE"/>
        </a:p>
      </dgm:t>
    </dgm:pt>
    <dgm:pt modelId="{1DEAE62C-E0A3-4694-A2E4-54ADB11FD9BB}" type="pres">
      <dgm:prSet presAssocID="{AFAD5026-7CF8-4415-ADCC-B5422451C2E2}" presName="Name0" presStyleCnt="0">
        <dgm:presLayoutVars>
          <dgm:dir/>
          <dgm:animLvl val="lvl"/>
          <dgm:resizeHandles val="exact"/>
        </dgm:presLayoutVars>
      </dgm:prSet>
      <dgm:spPr/>
    </dgm:pt>
    <dgm:pt modelId="{94AA3A02-E536-46DA-B495-3F3FA3334204}" type="pres">
      <dgm:prSet presAssocID="{D783F6D4-9D61-4221-8723-AB674FDD980E}" presName="parTxOnly" presStyleLbl="node1" presStyleIdx="0" presStyleCnt="1" custScaleY="179872" custLinFactNeighborX="3268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DC229212-8B4A-444F-BA8F-7A4F78EA57C6}" type="presOf" srcId="{AFAD5026-7CF8-4415-ADCC-B5422451C2E2}" destId="{1DEAE62C-E0A3-4694-A2E4-54ADB11FD9BB}" srcOrd="0" destOrd="0" presId="urn:microsoft.com/office/officeart/2005/8/layout/chevron1"/>
    <dgm:cxn modelId="{C1539C91-B778-43A2-89D6-DDD111E83C75}" type="presOf" srcId="{D783F6D4-9D61-4221-8723-AB674FDD980E}" destId="{94AA3A02-E536-46DA-B495-3F3FA3334204}" srcOrd="0" destOrd="0" presId="urn:microsoft.com/office/officeart/2005/8/layout/chevron1"/>
    <dgm:cxn modelId="{8CD576B5-291F-4CD5-A08C-A58B0910546D}" srcId="{AFAD5026-7CF8-4415-ADCC-B5422451C2E2}" destId="{D783F6D4-9D61-4221-8723-AB674FDD980E}" srcOrd="0" destOrd="0" parTransId="{7352CBCE-AF67-4BA2-90B8-F0111338DFAF}" sibTransId="{3079F0B3-9206-400A-90B6-049CF54F439E}"/>
    <dgm:cxn modelId="{15D29ADB-A419-44D1-A4E3-FF523DFCE19F}" type="presParOf" srcId="{1DEAE62C-E0A3-4694-A2E4-54ADB11FD9BB}" destId="{94AA3A02-E536-46DA-B495-3F3FA333420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63AAF-58F6-4C49-A49E-CBCCBB7F6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9A8539-7769-4F7F-B093-10A33277DF1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r"/>
          <a:r>
            <a:rPr lang="de-DE" sz="1800" dirty="0" err="1"/>
            <a:t>Churn</a:t>
          </a:r>
          <a:r>
            <a:rPr lang="de-DE" sz="1800" dirty="0"/>
            <a:t> Management</a:t>
          </a:r>
        </a:p>
      </dgm:t>
    </dgm:pt>
    <dgm:pt modelId="{5001674D-798C-483B-AA90-92A7BF96D883}" type="parTrans" cxnId="{9F649BE0-D908-468A-B2B1-FEE260C5F0F6}">
      <dgm:prSet/>
      <dgm:spPr/>
      <dgm:t>
        <a:bodyPr/>
        <a:lstStyle/>
        <a:p>
          <a:endParaRPr lang="de-DE"/>
        </a:p>
      </dgm:t>
    </dgm:pt>
    <dgm:pt modelId="{627DCEC5-BB12-4848-81BF-5F8E444D02F7}" type="sibTrans" cxnId="{9F649BE0-D908-468A-B2B1-FEE260C5F0F6}">
      <dgm:prSet/>
      <dgm:spPr/>
      <dgm:t>
        <a:bodyPr/>
        <a:lstStyle/>
        <a:p>
          <a:endParaRPr lang="de-DE"/>
        </a:p>
      </dgm:t>
    </dgm:pt>
    <dgm:pt modelId="{8A1368A2-E357-4C7F-89EC-74658F364508}" type="pres">
      <dgm:prSet presAssocID="{12A63AAF-58F6-4C49-A49E-CBCCBB7F697F}" presName="Name0" presStyleCnt="0">
        <dgm:presLayoutVars>
          <dgm:dir/>
          <dgm:animLvl val="lvl"/>
          <dgm:resizeHandles val="exact"/>
        </dgm:presLayoutVars>
      </dgm:prSet>
      <dgm:spPr/>
    </dgm:pt>
    <dgm:pt modelId="{0B1D2938-5F64-4370-A0E7-6F5AA38FD981}" type="pres">
      <dgm:prSet presAssocID="{A59A8539-7769-4F7F-B093-10A33277DF14}" presName="parTxOnly" presStyleLbl="node1" presStyleIdx="0" presStyleCnt="1" custScaleX="100098" custLinFactNeighborX="-10460" custLinFactNeighborY="-55118">
        <dgm:presLayoutVars>
          <dgm:chMax val="0"/>
          <dgm:chPref val="0"/>
          <dgm:bulletEnabled val="1"/>
        </dgm:presLayoutVars>
      </dgm:prSet>
      <dgm:spPr/>
    </dgm:pt>
  </dgm:ptLst>
  <dgm:cxnLst>
    <dgm:cxn modelId="{77E43E52-0CB7-4587-A902-84C6A1AA8500}" type="presOf" srcId="{12A63AAF-58F6-4C49-A49E-CBCCBB7F697F}" destId="{8A1368A2-E357-4C7F-89EC-74658F364508}" srcOrd="0" destOrd="0" presId="urn:microsoft.com/office/officeart/2005/8/layout/chevron1"/>
    <dgm:cxn modelId="{9F649BE0-D908-468A-B2B1-FEE260C5F0F6}" srcId="{12A63AAF-58F6-4C49-A49E-CBCCBB7F697F}" destId="{A59A8539-7769-4F7F-B093-10A33277DF14}" srcOrd="0" destOrd="0" parTransId="{5001674D-798C-483B-AA90-92A7BF96D883}" sibTransId="{627DCEC5-BB12-4848-81BF-5F8E444D02F7}"/>
    <dgm:cxn modelId="{A7C0B8F7-9FE4-4685-8ED3-04394163059B}" type="presOf" srcId="{A59A8539-7769-4F7F-B093-10A33277DF14}" destId="{0B1D2938-5F64-4370-A0E7-6F5AA38FD981}" srcOrd="0" destOrd="0" presId="urn:microsoft.com/office/officeart/2005/8/layout/chevron1"/>
    <dgm:cxn modelId="{5944A67B-D2F3-456C-8D5E-1EB3D3D36325}" type="presParOf" srcId="{8A1368A2-E357-4C7F-89EC-74658F364508}" destId="{0B1D2938-5F64-4370-A0E7-6F5AA38FD98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63AAF-58F6-4C49-A49E-CBCCBB7F6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9A8539-7769-4F7F-B093-10A33277DF1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de-DE" sz="1800" dirty="0" err="1"/>
            <a:t>Churn</a:t>
          </a:r>
          <a:r>
            <a:rPr lang="de-DE" sz="1800" dirty="0"/>
            <a:t> </a:t>
          </a:r>
          <a:r>
            <a:rPr lang="de-DE" sz="1800" dirty="0" err="1"/>
            <a:t>Prediction</a:t>
          </a:r>
          <a:endParaRPr lang="de-DE" sz="1800" dirty="0"/>
        </a:p>
      </dgm:t>
    </dgm:pt>
    <dgm:pt modelId="{5001674D-798C-483B-AA90-92A7BF96D883}" type="parTrans" cxnId="{9F649BE0-D908-468A-B2B1-FEE260C5F0F6}">
      <dgm:prSet/>
      <dgm:spPr/>
      <dgm:t>
        <a:bodyPr/>
        <a:lstStyle/>
        <a:p>
          <a:endParaRPr lang="de-DE"/>
        </a:p>
      </dgm:t>
    </dgm:pt>
    <dgm:pt modelId="{627DCEC5-BB12-4848-81BF-5F8E444D02F7}" type="sibTrans" cxnId="{9F649BE0-D908-468A-B2B1-FEE260C5F0F6}">
      <dgm:prSet/>
      <dgm:spPr/>
      <dgm:t>
        <a:bodyPr/>
        <a:lstStyle/>
        <a:p>
          <a:endParaRPr lang="de-DE"/>
        </a:p>
      </dgm:t>
    </dgm:pt>
    <dgm:pt modelId="{8A1368A2-E357-4C7F-89EC-74658F364508}" type="pres">
      <dgm:prSet presAssocID="{12A63AAF-58F6-4C49-A49E-CBCCBB7F697F}" presName="Name0" presStyleCnt="0">
        <dgm:presLayoutVars>
          <dgm:dir/>
          <dgm:animLvl val="lvl"/>
          <dgm:resizeHandles val="exact"/>
        </dgm:presLayoutVars>
      </dgm:prSet>
      <dgm:spPr/>
    </dgm:pt>
    <dgm:pt modelId="{0B1D2938-5F64-4370-A0E7-6F5AA38FD981}" type="pres">
      <dgm:prSet presAssocID="{A59A8539-7769-4F7F-B093-10A33277DF14}" presName="parTxOnly" presStyleLbl="node1" presStyleIdx="0" presStyleCnt="1" custScaleX="100098" custLinFactNeighborX="-1543" custLinFactNeighborY="-11095">
        <dgm:presLayoutVars>
          <dgm:chMax val="0"/>
          <dgm:chPref val="0"/>
          <dgm:bulletEnabled val="1"/>
        </dgm:presLayoutVars>
      </dgm:prSet>
      <dgm:spPr/>
    </dgm:pt>
  </dgm:ptLst>
  <dgm:cxnLst>
    <dgm:cxn modelId="{77E43E52-0CB7-4587-A902-84C6A1AA8500}" type="presOf" srcId="{12A63AAF-58F6-4C49-A49E-CBCCBB7F697F}" destId="{8A1368A2-E357-4C7F-89EC-74658F364508}" srcOrd="0" destOrd="0" presId="urn:microsoft.com/office/officeart/2005/8/layout/chevron1"/>
    <dgm:cxn modelId="{9F649BE0-D908-468A-B2B1-FEE260C5F0F6}" srcId="{12A63AAF-58F6-4C49-A49E-CBCCBB7F697F}" destId="{A59A8539-7769-4F7F-B093-10A33277DF14}" srcOrd="0" destOrd="0" parTransId="{5001674D-798C-483B-AA90-92A7BF96D883}" sibTransId="{627DCEC5-BB12-4848-81BF-5F8E444D02F7}"/>
    <dgm:cxn modelId="{A7C0B8F7-9FE4-4685-8ED3-04394163059B}" type="presOf" srcId="{A59A8539-7769-4F7F-B093-10A33277DF14}" destId="{0B1D2938-5F64-4370-A0E7-6F5AA38FD981}" srcOrd="0" destOrd="0" presId="urn:microsoft.com/office/officeart/2005/8/layout/chevron1"/>
    <dgm:cxn modelId="{5944A67B-D2F3-456C-8D5E-1EB3D3D36325}" type="presParOf" srcId="{8A1368A2-E357-4C7F-89EC-74658F364508}" destId="{0B1D2938-5F64-4370-A0E7-6F5AA38FD98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61325-754E-4831-961A-532DB7E6DE5F}">
      <dsp:nvSpPr>
        <dsp:cNvPr id="0" name=""/>
        <dsp:cNvSpPr/>
      </dsp:nvSpPr>
      <dsp:spPr>
        <a:xfrm>
          <a:off x="31704" y="289263"/>
          <a:ext cx="2601367" cy="104054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Neugewinnung</a:t>
          </a:r>
        </a:p>
      </dsp:txBody>
      <dsp:txXfrm>
        <a:off x="551978" y="289263"/>
        <a:ext cx="1560820" cy="1040547"/>
      </dsp:txXfrm>
    </dsp:sp>
    <dsp:sp modelId="{CC843BBB-C80B-40F4-AD75-8B84B47BE7A9}">
      <dsp:nvSpPr>
        <dsp:cNvPr id="0" name=""/>
        <dsp:cNvSpPr/>
      </dsp:nvSpPr>
      <dsp:spPr>
        <a:xfrm>
          <a:off x="2344944" y="289263"/>
          <a:ext cx="4840703" cy="104054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Bindung</a:t>
          </a:r>
        </a:p>
      </dsp:txBody>
      <dsp:txXfrm>
        <a:off x="2865218" y="289263"/>
        <a:ext cx="3800156" cy="1040547"/>
      </dsp:txXfrm>
    </dsp:sp>
    <dsp:sp modelId="{20F671DE-444B-484D-A12A-A02920A6E342}">
      <dsp:nvSpPr>
        <dsp:cNvPr id="0" name=""/>
        <dsp:cNvSpPr/>
      </dsp:nvSpPr>
      <dsp:spPr>
        <a:xfrm>
          <a:off x="6925511" y="289263"/>
          <a:ext cx="2601367" cy="104054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Rückgewinnung</a:t>
          </a:r>
        </a:p>
      </dsp:txBody>
      <dsp:txXfrm>
        <a:off x="7445785" y="289263"/>
        <a:ext cx="1560820" cy="1040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A3A02-E536-46DA-B495-3F3FA3334204}">
      <dsp:nvSpPr>
        <dsp:cNvPr id="0" name=""/>
        <dsp:cNvSpPr/>
      </dsp:nvSpPr>
      <dsp:spPr>
        <a:xfrm>
          <a:off x="0" y="295973"/>
          <a:ext cx="1427582" cy="1027128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/>
            <a:t> </a:t>
          </a:r>
        </a:p>
      </dsp:txBody>
      <dsp:txXfrm>
        <a:off x="513564" y="295973"/>
        <a:ext cx="400454" cy="1027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2938-5F64-4370-A0E7-6F5AA38FD981}">
      <dsp:nvSpPr>
        <dsp:cNvPr id="0" name=""/>
        <dsp:cNvSpPr/>
      </dsp:nvSpPr>
      <dsp:spPr>
        <a:xfrm>
          <a:off x="0" y="0"/>
          <a:ext cx="4374199" cy="1009128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Churn</a:t>
          </a:r>
          <a:r>
            <a:rPr lang="de-DE" sz="1800" kern="1200" dirty="0"/>
            <a:t> Management</a:t>
          </a:r>
        </a:p>
      </dsp:txBody>
      <dsp:txXfrm>
        <a:off x="504564" y="0"/>
        <a:ext cx="3365071" cy="1009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2938-5F64-4370-A0E7-6F5AA38FD981}">
      <dsp:nvSpPr>
        <dsp:cNvPr id="0" name=""/>
        <dsp:cNvSpPr/>
      </dsp:nvSpPr>
      <dsp:spPr>
        <a:xfrm>
          <a:off x="0" y="0"/>
          <a:ext cx="4374199" cy="1009128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Churn</a:t>
          </a:r>
          <a:r>
            <a:rPr lang="de-DE" sz="1800" kern="1200" dirty="0"/>
            <a:t> </a:t>
          </a:r>
          <a:r>
            <a:rPr lang="de-DE" sz="1800" kern="1200" dirty="0" err="1"/>
            <a:t>Prediction</a:t>
          </a:r>
          <a:endParaRPr lang="de-DE" sz="1800" kern="1200" dirty="0"/>
        </a:p>
      </dsp:txBody>
      <dsp:txXfrm>
        <a:off x="504564" y="0"/>
        <a:ext cx="3365071" cy="100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FEEE7-F171-46F3-A69C-C6789EA1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341A3-90FF-4262-A27E-9743F0601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A5CC1-72F5-42AD-86BC-F9CA848E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BFFB3-F1B1-40CE-BC7E-C498968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Fabian Keller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6F8E5-92CB-4601-AE84-EF1506AE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21CA7-6551-4852-B1C1-DD02B800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30E369-DFE1-4CF0-B1EE-C27134DF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168BA-5CAD-4FFA-AD07-88906493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E5E62-A0F7-4186-B552-7108D45A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06AA1-B1C9-4689-8158-12D9A689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8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DE7FB4-0582-4599-A26C-AADABE42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663EAA-2DBC-4468-901C-4D7F292C4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E4659-B542-4A64-8CF6-C8B9BCAC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277BD-76DC-435B-8E93-82D6B08A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23489-C6D9-4301-B208-E890610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8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577C5-4D76-4021-A219-AF04DB2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D2859-0A50-4F66-B785-11C294C5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2EB0F-24C8-4177-B796-8CE84CAD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39428-092D-4B13-A21F-906794F8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411C2-91A7-4C12-AF01-B7C706B8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BB11-A015-46FA-A65D-7A57E1EB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6AF5BF-B4D5-43F7-9E56-A50844D5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D3FE4-64CB-44AD-8297-69346D7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EE9F6-6F68-4CF1-AA06-2AB8B0C5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91018-0A47-4483-92E2-F013405D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1D7CC-077D-4505-859C-7BE0F4EA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4F19-830D-4268-B7AC-2585EA357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34F90-B809-42D5-8714-4F2C1454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69F04-4A36-471C-8979-E6A3AD7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FC5620-2FE4-4B8B-8250-EE767E2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8EDEE-9711-48D3-BA52-FD27AA1E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8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0FA9-6980-4B7C-908A-8A79483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49E35C-A1DA-4CBE-9410-F9F01C22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F89FC7-57A7-4CD9-8F3D-F22C2A4B9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800AF3-C2B1-4D2E-A034-99E80584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8C5A5E-3AEA-4526-8E20-99D6048C6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3A3F79-D096-4EBE-BCF0-638287AF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67FFC-352D-4F47-B9BA-3B968066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B668D-E0EA-454F-AB2F-AD58EFF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0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DD583-FAAF-42AB-91EA-EDDD7107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3AC3C1-8D64-411B-A8EC-20E6026B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3A8B0-2761-4448-A337-6F4E55A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1A319B-5BB8-465E-9EBB-558017B9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561D62-4F36-45E9-B5E4-4500C640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FB7AD0-180D-4844-B797-00CCCA85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5A09A-62F0-48DF-B04F-18125315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A5F6-9F57-45D3-AD75-AC608A4B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DDDBC-FA02-4A16-B7B9-1AC92BE9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06085-0199-4438-9311-3B588AA5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EA2D81-8B5F-46A4-92D5-BE2B4DDD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620E99-9D45-45D1-AE29-AF1D790E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DE1D9-D15A-4F7A-9826-E9CB325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8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65CFD-8314-4C2C-A8B3-05A5FA5D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F75E2C-E964-4C48-9764-50694D26F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68223-7006-4A76-952A-133E7531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9C195-D199-46A3-8C49-C59D2477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6F495A-790F-468A-ACE1-8AB0CE4E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0DCCC-CCD9-40F7-8486-D75E4A5C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4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913E95-F901-4AAA-A554-9A1A291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C4ACCC-7679-477A-A9DD-9391794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38DD5-F09A-4656-9761-656EC11D4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6B74-7BE7-4F08-944A-B3D0AB5AD910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D1BAC-AD0D-4CF9-BC8F-8D31BE73B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127A-2E7E-4E63-AFCC-A326EA6F1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1870-1985-400F-AC6F-75646809881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351BB0-5AE6-4299-A02F-A1209CED72D4}"/>
              </a:ext>
            </a:extLst>
          </p:cNvPr>
          <p:cNvSpPr/>
          <p:nvPr userDrawn="1"/>
        </p:nvSpPr>
        <p:spPr>
          <a:xfrm>
            <a:off x="0" y="0"/>
            <a:ext cx="689956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82FFD3-F029-4464-BD1E-FA0FDB2DD6DA}"/>
              </a:ext>
            </a:extLst>
          </p:cNvPr>
          <p:cNvSpPr/>
          <p:nvPr userDrawn="1"/>
        </p:nvSpPr>
        <p:spPr>
          <a:xfrm>
            <a:off x="11502044" y="1"/>
            <a:ext cx="689957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DEABB-A13E-4A85-8667-0E12D799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9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Untersuchung zum Abwanderungsverhalten </a:t>
            </a:r>
            <a:r>
              <a:rPr lang="de-DE"/>
              <a:t>der Kunden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597C6-EB86-46F7-BF2E-4F8C9B5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4F1BBBF-FCB6-41F1-A2EA-90C524837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304018"/>
              </p:ext>
            </p:extLst>
          </p:nvPr>
        </p:nvGraphicFramePr>
        <p:xfrm>
          <a:off x="913616" y="1289471"/>
          <a:ext cx="9530593" cy="161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67BD463-4A0C-4819-A0A6-D35A1A343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965048"/>
              </p:ext>
            </p:extLst>
          </p:nvPr>
        </p:nvGraphicFramePr>
        <p:xfrm>
          <a:off x="6092891" y="1289471"/>
          <a:ext cx="1427583" cy="161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7409BD-4E03-41E2-841C-E335E84E8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3699"/>
              </p:ext>
            </p:extLst>
          </p:nvPr>
        </p:nvGraphicFramePr>
        <p:xfrm>
          <a:off x="4215025" y="3583995"/>
          <a:ext cx="4378469" cy="1009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9E98F69-E87B-408B-AFB5-D6CFE6E5C677}"/>
              </a:ext>
            </a:extLst>
          </p:cNvPr>
          <p:cNvGrpSpPr/>
          <p:nvPr/>
        </p:nvGrpSpPr>
        <p:grpSpPr>
          <a:xfrm>
            <a:off x="4647759" y="2915436"/>
            <a:ext cx="1630918" cy="1677687"/>
            <a:chOff x="-716900" y="295973"/>
            <a:chExt cx="1630918" cy="1677687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1C16D9EF-FDA6-4E62-9052-C10E5456DD7C}"/>
                </a:ext>
              </a:extLst>
            </p:cNvPr>
            <p:cNvSpPr/>
            <p:nvPr/>
          </p:nvSpPr>
          <p:spPr>
            <a:xfrm>
              <a:off x="-716900" y="964532"/>
              <a:ext cx="1427582" cy="1009128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Pfeil: Chevron 4">
              <a:extLst>
                <a:ext uri="{FF2B5EF4-FFF2-40B4-BE49-F238E27FC236}">
                  <a16:creationId xmlns:a16="http://schemas.microsoft.com/office/drawing/2014/main" id="{DB254162-D90A-4A36-A1C6-314E37942DF7}"/>
                </a:ext>
              </a:extLst>
            </p:cNvPr>
            <p:cNvSpPr txBox="1"/>
            <p:nvPr/>
          </p:nvSpPr>
          <p:spPr>
            <a:xfrm>
              <a:off x="513564" y="295973"/>
              <a:ext cx="400454" cy="1027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4031" tIns="81344" rIns="81344" bIns="81344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6100" kern="1200" dirty="0"/>
                <a:t> </a:t>
              </a:r>
            </a:p>
          </p:txBody>
        </p:sp>
      </p:grp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9DF78D0-136A-4D8D-99CF-F6C762916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506756"/>
              </p:ext>
            </p:extLst>
          </p:nvPr>
        </p:nvGraphicFramePr>
        <p:xfrm>
          <a:off x="3489677" y="5489231"/>
          <a:ext cx="4378469" cy="1009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10C910-C0AA-479F-B432-BB057E8671FC}"/>
              </a:ext>
            </a:extLst>
          </p:cNvPr>
          <p:cNvCxnSpPr>
            <a:cxnSpLocks/>
          </p:cNvCxnSpPr>
          <p:nvPr/>
        </p:nvCxnSpPr>
        <p:spPr>
          <a:xfrm flipV="1">
            <a:off x="4215025" y="2621903"/>
            <a:ext cx="1877866" cy="9620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7FDB2EC-297A-4680-B37E-DD19388ED2F5}"/>
              </a:ext>
            </a:extLst>
          </p:cNvPr>
          <p:cNvCxnSpPr>
            <a:cxnSpLocks/>
          </p:cNvCxnSpPr>
          <p:nvPr/>
        </p:nvCxnSpPr>
        <p:spPr>
          <a:xfrm>
            <a:off x="7007290" y="2615034"/>
            <a:ext cx="1073006" cy="9808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B9CFB41-0C5F-4EC3-90C6-FCDAF110BF38}"/>
              </a:ext>
            </a:extLst>
          </p:cNvPr>
          <p:cNvCxnSpPr>
            <a:cxnSpLocks/>
          </p:cNvCxnSpPr>
          <p:nvPr/>
        </p:nvCxnSpPr>
        <p:spPr>
          <a:xfrm flipH="1">
            <a:off x="3489677" y="4593123"/>
            <a:ext cx="1158083" cy="896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E5C6457-9132-4D87-9CF4-47183A209324}"/>
              </a:ext>
            </a:extLst>
          </p:cNvPr>
          <p:cNvCxnSpPr>
            <a:cxnSpLocks/>
          </p:cNvCxnSpPr>
          <p:nvPr/>
        </p:nvCxnSpPr>
        <p:spPr>
          <a:xfrm>
            <a:off x="5598367" y="4593123"/>
            <a:ext cx="1754155" cy="896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F8F12-1F60-4BF3-84FF-31C9CBB9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Kundenverhalten im letzten Monat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0731FE0-D1C1-45E2-BF5E-07B88BBF4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753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A02AB05A-0A16-470A-8D95-142AF0014BB8}"/>
              </a:ext>
            </a:extLst>
          </p:cNvPr>
          <p:cNvSpPr txBox="1"/>
          <p:nvPr/>
        </p:nvSpPr>
        <p:spPr>
          <a:xfrm>
            <a:off x="7875037" y="4562669"/>
            <a:ext cx="266855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Abwanderungsrate: 0,265</a:t>
            </a:r>
          </a:p>
        </p:txBody>
      </p:sp>
    </p:spTree>
    <p:extLst>
      <p:ext uri="{BB962C8B-B14F-4D97-AF65-F5344CB8AC3E}">
        <p14:creationId xmlns:p14="http://schemas.microsoft.com/office/powerpoint/2010/main" val="18830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5BD48-FAD6-4E46-9E2E-5C5927B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Einflussfaktoren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BEE48-C80B-4FE2-8AC1-A90CA8F80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nicht abgewanderte Kunden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E858252-5911-4825-BE90-188DC4A14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280EB-10A5-4976-8B85-EAE239BD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abgewanderte Kunden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E2857DB-10DE-4CB6-9A3D-B73B09D940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01" y="2505075"/>
            <a:ext cx="5047986" cy="3684588"/>
          </a:xfrm>
        </p:spPr>
      </p:pic>
    </p:spTree>
    <p:extLst>
      <p:ext uri="{BB962C8B-B14F-4D97-AF65-F5344CB8AC3E}">
        <p14:creationId xmlns:p14="http://schemas.microsoft.com/office/powerpoint/2010/main" val="96886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AE078-4D88-477D-A8E9-A1A06220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Einflussfaktoren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E1337-AF0C-4B28-8CB4-DF6B3B1F2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nicht abgewanderte Kunden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7BB382B-3F4C-4DD4-821A-02A3BF89F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663695"/>
            <a:ext cx="4912784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5421C6-2614-4AA5-8C87-C0EC0C0F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abgewanderte Kunden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345927E-46CB-4F51-8DE3-615646DF85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66369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5430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9B477E4-811B-40C3-A739-53BC769E61EE}"/>
              </a:ext>
            </a:extLst>
          </p:cNvPr>
          <p:cNvSpPr/>
          <p:nvPr/>
        </p:nvSpPr>
        <p:spPr>
          <a:xfrm>
            <a:off x="4836000" y="2675256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0877A4-7608-4558-8D89-58AE6F56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 eines typischen abgewanderten Kunden</a:t>
            </a:r>
          </a:p>
        </p:txBody>
      </p:sp>
      <p:pic>
        <p:nvPicPr>
          <p:cNvPr id="4" name="Grafik 3" descr="Benutzer mit einfarbiger Füllung">
            <a:extLst>
              <a:ext uri="{FF2B5EF4-FFF2-40B4-BE49-F238E27FC236}">
                <a16:creationId xmlns:a16="http://schemas.microsoft.com/office/drawing/2014/main" id="{647FED23-A93E-4F47-8E46-19557E72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000" y="2837256"/>
            <a:ext cx="2196000" cy="21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E95722-F836-46D5-A925-487E013E1F7D}"/>
              </a:ext>
            </a:extLst>
          </p:cNvPr>
          <p:cNvSpPr txBox="1"/>
          <p:nvPr/>
        </p:nvSpPr>
        <p:spPr>
          <a:xfrm>
            <a:off x="7794172" y="1950097"/>
            <a:ext cx="3452326" cy="3970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Vertragsart: Monat zu Monat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Internet Service: Glasfaser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Geräteschutz: Nein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Mehrere Anschlüsse: Ja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Zahlungsmethode: Elektronisch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Filmestreamabo</a:t>
            </a:r>
            <a:r>
              <a:rPr lang="de-DE" dirty="0"/>
              <a:t>: Nein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Online Sicherheit: Nein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BAE839-FC1E-4FCC-98EF-71C28040ECCE}"/>
              </a:ext>
            </a:extLst>
          </p:cNvPr>
          <p:cNvSpPr txBox="1"/>
          <p:nvPr/>
        </p:nvSpPr>
        <p:spPr>
          <a:xfrm>
            <a:off x="945502" y="1950098"/>
            <a:ext cx="3452326" cy="3970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Vertragsdauer: ½ Dauer eines nicht abgewanderten Kunden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Monatliche Gebühr: höher als die eines nicht abgewanderten Kunden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Gebühren gesamt: deutlich niedriger als die eines nicht abgewanderten Kunden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Technischer Support: Nein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62D5A8-189A-4598-BFF7-2C378A82DB45}"/>
              </a:ext>
            </a:extLst>
          </p:cNvPr>
          <p:cNvSpPr txBox="1"/>
          <p:nvPr/>
        </p:nvSpPr>
        <p:spPr>
          <a:xfrm>
            <a:off x="5873022" y="3165815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18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EF3E7-1601-4FD6-8705-5A896C9B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für die </a:t>
            </a:r>
            <a:r>
              <a:rPr lang="de-DE" dirty="0" err="1"/>
              <a:t>Churn</a:t>
            </a:r>
            <a:r>
              <a:rPr lang="de-DE" dirty="0"/>
              <a:t>-Prognose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5B7EBD0-EA80-4F3D-93A3-C488D907D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927411"/>
              </p:ext>
            </p:extLst>
          </p:nvPr>
        </p:nvGraphicFramePr>
        <p:xfrm>
          <a:off x="838200" y="13311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F2E25BE-5DE4-491B-8C11-1CF652567F64}"/>
              </a:ext>
            </a:extLst>
          </p:cNvPr>
          <p:cNvSpPr txBox="1"/>
          <p:nvPr/>
        </p:nvSpPr>
        <p:spPr>
          <a:xfrm>
            <a:off x="961053" y="5756988"/>
            <a:ext cx="686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Durchschnittliche Genauigkeit der Prognose bei 10 Durchläufen</a:t>
            </a:r>
            <a:r>
              <a:rPr lang="de-DE"/>
              <a:t>: 77,8 </a:t>
            </a:r>
            <a:r>
              <a:rPr lang="de-DE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7010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8D7DB-A694-413C-B25D-7C419A2B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 zur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Prevention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C55FD-77C1-4524-B2FF-4652875E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Kampagnen aufbauend auf in Analyse identifizierten Eigenschaften abwandernder Kunden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Infrastrukturausbau Glasfaseranschluss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Kostenlose Grundversionen für Geräteschutz, Online-Backup &amp; Online-Sicherheit, technischer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Identifizierung profitabler Kunden, die eine hohe </a:t>
            </a:r>
            <a:r>
              <a:rPr lang="de-DE" dirty="0" err="1"/>
              <a:t>Churn</a:t>
            </a:r>
            <a:r>
              <a:rPr lang="de-DE" dirty="0"/>
              <a:t>-Wahrscheinlichkeit aufweisen und Steigerung der Bindung zu ihnen durch Aufwendungen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2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Untersuchung zum Abwanderungsverhalten der Kunden</vt:lpstr>
      <vt:lpstr>Churn Prediction</vt:lpstr>
      <vt:lpstr>Kundenverhalten im letzten Monat</vt:lpstr>
      <vt:lpstr>Einflussfaktoren</vt:lpstr>
      <vt:lpstr>Einflussfaktoren</vt:lpstr>
      <vt:lpstr>Profil eines typischen abgewanderten Kunden</vt:lpstr>
      <vt:lpstr>Modell für die Churn-Prognose</vt:lpstr>
      <vt:lpstr>Strategien zur Churn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Keller</dc:creator>
  <cp:lastModifiedBy>Fabian Keller</cp:lastModifiedBy>
  <cp:revision>30</cp:revision>
  <dcterms:created xsi:type="dcterms:W3CDTF">2020-12-06T19:58:35Z</dcterms:created>
  <dcterms:modified xsi:type="dcterms:W3CDTF">2021-02-02T16:07:13Z</dcterms:modified>
</cp:coreProperties>
</file>