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404050" cy="45005625"/>
  <p:notesSz cx="7099300" cy="102346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3EE"/>
    <a:srgbClr val="3901D5"/>
    <a:srgbClr val="028802"/>
    <a:srgbClr val="18FC18"/>
    <a:srgbClr val="FF1515"/>
    <a:srgbClr val="F9FF1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54" autoAdjust="0"/>
  </p:normalViewPr>
  <p:slideViewPr>
    <p:cSldViewPr>
      <p:cViewPr>
        <p:scale>
          <a:sx n="10" d="100"/>
          <a:sy n="10" d="100"/>
        </p:scale>
        <p:origin x="-2160" y="-210"/>
      </p:cViewPr>
      <p:guideLst>
        <p:guide orient="horz" pos="14175"/>
        <p:guide pos="1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3EF70CA-5415-2F4D-8292-C4F6244C46AC}" type="datetime1">
              <a:rPr lang="en-US"/>
              <a:pPr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8525" y="768350"/>
            <a:ext cx="27622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8EC9F3B-CCD8-B14D-9769-918219482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D9F16-9ABD-C84F-B51B-E531B9F1E09E}" type="slidenum">
              <a:rPr lang="en-US" sz="1300"/>
              <a:pPr eaLnBrk="1" hangingPunct="1"/>
              <a:t>1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30463" y="13981113"/>
            <a:ext cx="27543125" cy="96472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60925" y="25503188"/>
            <a:ext cx="22682200" cy="1150143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37FB1-28C3-2947-890A-A84759F4278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36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2C0D5-5932-FC43-8AE2-79368428809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35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495000" y="1801813"/>
            <a:ext cx="7289800" cy="384016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20838" y="1801813"/>
            <a:ext cx="21721762" cy="384016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658D4-F5E3-154C-A64A-F9E38549DB6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79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9F021-CFB4-0C46-9B63-3FBADD093ACC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6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59050" y="28921075"/>
            <a:ext cx="27544713" cy="89376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59050" y="19075400"/>
            <a:ext cx="27544713" cy="98456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89B3C-9493-C441-8615-7001CAEE1814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6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20838" y="10501313"/>
            <a:ext cx="14504987" cy="297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278225" y="10501313"/>
            <a:ext cx="14506575" cy="297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2FBEB-DA08-1544-9639-02AD7050190B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00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0838" y="1801813"/>
            <a:ext cx="29162375" cy="750093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0838" y="10074275"/>
            <a:ext cx="14316075" cy="4198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20838" y="14273213"/>
            <a:ext cx="14316075" cy="2593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6460788" y="10074275"/>
            <a:ext cx="14322425" cy="41989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6460788" y="14273213"/>
            <a:ext cx="14322425" cy="25930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A9465-08FF-A446-85B1-F4DF709B5FF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033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57BB3-BB90-2A4A-96AE-34A48FFE971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8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293EF-C0E4-8B45-A08D-E1D5E8472189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28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0838" y="1792288"/>
            <a:ext cx="10660062" cy="7626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69838" y="1792288"/>
            <a:ext cx="18113375" cy="38411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20838" y="9418638"/>
            <a:ext cx="10660062" cy="3078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BE416-C25B-DB4C-A112-705AFD9D1106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1588" y="31503938"/>
            <a:ext cx="19442112" cy="37195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351588" y="4021138"/>
            <a:ext cx="19442112" cy="27003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51588" y="35223450"/>
            <a:ext cx="19442112" cy="5281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8A9EF-FBF6-D44C-853D-F77E69604E87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32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20838" y="1801813"/>
            <a:ext cx="29163962" cy="7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42341" tIns="221171" rIns="442341" bIns="2211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0838" y="10501313"/>
            <a:ext cx="29163962" cy="297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42341" tIns="221171" rIns="442341" bIns="2211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0838" y="40984488"/>
            <a:ext cx="7561262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2341" tIns="221171" rIns="442341" bIns="221171" numCol="1" anchor="t" anchorCtr="0" compatLnSpc="1">
            <a:prstTxWarp prst="textNoShape">
              <a:avLst/>
            </a:prstTxWarp>
          </a:bodyPr>
          <a:lstStyle>
            <a:lvl1pPr>
              <a:defRPr sz="68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40984488"/>
            <a:ext cx="102616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2341" tIns="221171" rIns="442341" bIns="221171" numCol="1" anchor="t" anchorCtr="0" compatLnSpc="1">
            <a:prstTxWarp prst="textNoShape">
              <a:avLst/>
            </a:prstTxWarp>
          </a:bodyPr>
          <a:lstStyle>
            <a:lvl1pPr algn="ctr">
              <a:defRPr sz="68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40984488"/>
            <a:ext cx="7561262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2341" tIns="221171" rIns="442341" bIns="221171" numCol="1" anchor="t" anchorCtr="0" compatLnSpc="1">
            <a:prstTxWarp prst="textNoShape">
              <a:avLst/>
            </a:prstTxWarp>
          </a:bodyPr>
          <a:lstStyle>
            <a:lvl1pPr algn="r">
              <a:defRPr sz="6800"/>
            </a:lvl1pPr>
          </a:lstStyle>
          <a:p>
            <a:fld id="{FDEDD470-EF9A-5446-BAC2-B489D69DD136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  <a:ea typeface="ＭＳ Ｐゴシック" charset="-128"/>
          <a:cs typeface="ＭＳ Ｐゴシック" charset="-128"/>
        </a:defRPr>
      </a:lvl2pPr>
      <a:lvl3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  <a:ea typeface="ＭＳ Ｐゴシック" charset="-128"/>
          <a:cs typeface="ＭＳ Ｐゴシック" charset="-128"/>
        </a:defRPr>
      </a:lvl3pPr>
      <a:lvl4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  <a:ea typeface="ＭＳ Ｐゴシック" charset="-128"/>
          <a:cs typeface="ＭＳ Ｐゴシック" charset="-128"/>
        </a:defRPr>
      </a:lvl4pPr>
      <a:lvl5pPr algn="ctr" defTabSz="4422775" rtl="0" eaLnBrk="0" fontAlgn="base" hangingPunct="0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  <a:ea typeface="ＭＳ Ｐゴシック" charset="-128"/>
          <a:cs typeface="ＭＳ Ｐゴシック" charset="-128"/>
        </a:defRPr>
      </a:lvl5pPr>
      <a:lvl6pPr marL="457200" algn="ctr" defTabSz="4422775" rtl="0" fontAlgn="base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</a:defRPr>
      </a:lvl6pPr>
      <a:lvl7pPr marL="914400" algn="ctr" defTabSz="4422775" rtl="0" fontAlgn="base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</a:defRPr>
      </a:lvl7pPr>
      <a:lvl8pPr marL="1371600" algn="ctr" defTabSz="4422775" rtl="0" fontAlgn="base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</a:defRPr>
      </a:lvl8pPr>
      <a:lvl9pPr marL="1828800" algn="ctr" defTabSz="4422775" rtl="0" fontAlgn="base">
        <a:spcBef>
          <a:spcPct val="0"/>
        </a:spcBef>
        <a:spcAft>
          <a:spcPct val="0"/>
        </a:spcAft>
        <a:defRPr sz="21300">
          <a:solidFill>
            <a:schemeClr val="tx2"/>
          </a:solidFill>
          <a:latin typeface="Arial" pitchFamily="92" charset="0"/>
        </a:defRPr>
      </a:lvl9pPr>
    </p:titleStyle>
    <p:bodyStyle>
      <a:lvl1pPr marL="1658938" indent="-1658938" algn="l" defTabSz="4422775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594100" indent="-1382713" algn="l" defTabSz="4422775" rtl="0" eaLnBrk="0" fontAlgn="base" hangingPunct="0">
        <a:spcBef>
          <a:spcPct val="20000"/>
        </a:spcBef>
        <a:spcAft>
          <a:spcPct val="0"/>
        </a:spcAft>
        <a:buChar char="–"/>
        <a:defRPr sz="13500">
          <a:solidFill>
            <a:schemeClr val="tx1"/>
          </a:solidFill>
          <a:latin typeface="+mn-lt"/>
          <a:ea typeface="ＭＳ Ｐゴシック" pitchFamily="92" charset="-128"/>
        </a:defRPr>
      </a:lvl2pPr>
      <a:lvl3pPr marL="5529263" indent="-1106488" algn="l" defTabSz="4422775" rtl="0" eaLnBrk="0" fontAlgn="base" hangingPunct="0">
        <a:spcBef>
          <a:spcPct val="20000"/>
        </a:spcBef>
        <a:spcAft>
          <a:spcPct val="0"/>
        </a:spcAft>
        <a:buChar char="•"/>
        <a:defRPr sz="11600">
          <a:solidFill>
            <a:schemeClr val="tx1"/>
          </a:solidFill>
          <a:latin typeface="+mn-lt"/>
          <a:ea typeface="ＭＳ Ｐゴシック" pitchFamily="92" charset="-128"/>
        </a:defRPr>
      </a:lvl3pPr>
      <a:lvl4pPr marL="7740650" indent="-1104900" algn="l" defTabSz="4422775" rtl="0" eaLnBrk="0" fontAlgn="base" hangingPunct="0">
        <a:spcBef>
          <a:spcPct val="20000"/>
        </a:spcBef>
        <a:spcAft>
          <a:spcPct val="0"/>
        </a:spcAft>
        <a:buChar char="–"/>
        <a:defRPr sz="9700">
          <a:solidFill>
            <a:schemeClr val="tx1"/>
          </a:solidFill>
          <a:latin typeface="+mn-lt"/>
          <a:ea typeface="ＭＳ Ｐゴシック" pitchFamily="92" charset="-128"/>
        </a:defRPr>
      </a:lvl4pPr>
      <a:lvl5pPr marL="9952038" indent="-1104900" algn="l" defTabSz="4422775" rtl="0" eaLnBrk="0" fontAlgn="base" hangingPunct="0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5pPr>
      <a:lvl6pPr marL="10409238" indent="-1104900" algn="l" defTabSz="4422775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6pPr>
      <a:lvl7pPr marL="10866438" indent="-1104900" algn="l" defTabSz="4422775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7pPr>
      <a:lvl8pPr marL="11323638" indent="-1104900" algn="l" defTabSz="4422775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8pPr>
      <a:lvl9pPr marL="11780838" indent="-1104900" algn="l" defTabSz="4422775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ＭＳ Ｐゴシック" pitchFamily="92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49" descr="uniba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87722" y="180332"/>
            <a:ext cx="6116103" cy="815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Text Box 9"/>
          <p:cNvSpPr txBox="1">
            <a:spLocks noChangeArrowheads="1"/>
          </p:cNvSpPr>
          <p:nvPr/>
        </p:nvSpPr>
        <p:spPr bwMode="auto">
          <a:xfrm>
            <a:off x="648297" y="39856740"/>
            <a:ext cx="2894647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8000" b="1" dirty="0" smtClean="0"/>
              <a:t>Schlussfolgerung</a:t>
            </a:r>
            <a:endParaRPr lang="de-CH" sz="8000" b="1" dirty="0"/>
          </a:p>
          <a:p>
            <a:pPr eaLnBrk="1" hangingPunct="1">
              <a:spcBef>
                <a:spcPct val="50000"/>
              </a:spcBef>
            </a:pPr>
            <a:r>
              <a:rPr lang="de-CH" sz="4800" dirty="0" smtClean="0"/>
              <a:t>Trotz der komplexen Materie ist es uns gelungen, in relativ kurzer Zeit mit </a:t>
            </a:r>
            <a:r>
              <a:rPr lang="de-CH" sz="4800" dirty="0" err="1" smtClean="0"/>
              <a:t>Kinect</a:t>
            </a:r>
            <a:r>
              <a:rPr lang="de-CH" sz="4800" dirty="0" smtClean="0"/>
              <a:t> ein kleines Projekt zu verwirklichen. Problematisch zeigte sich das fehlende komplette Verständnis der </a:t>
            </a:r>
            <a:r>
              <a:rPr lang="de-CH" sz="4800" dirty="0" err="1" smtClean="0"/>
              <a:t>Kinect</a:t>
            </a:r>
            <a:r>
              <a:rPr lang="de-CH" sz="4800" dirty="0" smtClean="0"/>
              <a:t>-Programmierung.</a:t>
            </a: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720305" y="7597156"/>
            <a:ext cx="24914768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8000" b="1" dirty="0" smtClean="0"/>
              <a:t>Einleitung</a:t>
            </a:r>
          </a:p>
          <a:p>
            <a:pPr algn="just" eaLnBrk="1" hangingPunct="1">
              <a:spcBef>
                <a:spcPct val="50000"/>
              </a:spcBef>
            </a:pPr>
            <a:r>
              <a:rPr lang="de-CH" sz="4800" dirty="0" err="1" smtClean="0"/>
              <a:t>Kinect</a:t>
            </a:r>
            <a:r>
              <a:rPr lang="de-CH" sz="4800" dirty="0" smtClean="0"/>
              <a:t> ist revolutionär. Nie zuvor existierte ein solches Gerät, mit Bild- und Tiefensensor sowie Mikrofonen ausgestattet, in massentauglichem Format. Dank ihm ist es Realität geworden, Spiele (</a:t>
            </a:r>
            <a:r>
              <a:rPr lang="de-CH" sz="4800" dirty="0" err="1" smtClean="0"/>
              <a:t>u.ä.</a:t>
            </a:r>
            <a:r>
              <a:rPr lang="de-CH" sz="4800" dirty="0" smtClean="0"/>
              <a:t>) nur mithilfe der Körperbewegungen zu steuern, vorbei die Zeiten der Gamepads und Joysticks. </a:t>
            </a:r>
            <a:endParaRPr lang="de-CH" sz="4800" dirty="0"/>
          </a:p>
        </p:txBody>
      </p:sp>
      <p:sp>
        <p:nvSpPr>
          <p:cNvPr id="2052" name="Text Box 11"/>
          <p:cNvSpPr txBox="1">
            <a:spLocks noChangeArrowheads="1"/>
          </p:cNvSpPr>
          <p:nvPr/>
        </p:nvSpPr>
        <p:spPr bwMode="auto">
          <a:xfrm>
            <a:off x="792313" y="5148884"/>
            <a:ext cx="233854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7000" dirty="0" err="1" smtClean="0"/>
              <a:t>Flurin</a:t>
            </a:r>
            <a:r>
              <a:rPr lang="de-CH" sz="7000" dirty="0" smtClean="0"/>
              <a:t> </a:t>
            </a:r>
            <a:r>
              <a:rPr lang="de-CH" sz="7000" dirty="0" err="1" smtClean="0"/>
              <a:t>Schwerzmann</a:t>
            </a:r>
            <a:r>
              <a:rPr lang="de-CH" sz="7000" dirty="0" smtClean="0"/>
              <a:t> (1995), Simon Furrer (1995)</a:t>
            </a:r>
            <a:r>
              <a:rPr lang="de-CH" sz="7000" dirty="0"/>
              <a:t/>
            </a:r>
            <a:br>
              <a:rPr lang="de-CH" sz="7000" dirty="0"/>
            </a:br>
            <a:r>
              <a:rPr lang="de-CH" sz="7000" dirty="0"/>
              <a:t>Tutor: </a:t>
            </a:r>
            <a:r>
              <a:rPr lang="de-CH" sz="7000" dirty="0" smtClean="0"/>
              <a:t>Matthias Meyer</a:t>
            </a:r>
            <a:endParaRPr lang="de-CH" sz="7000" dirty="0"/>
          </a:p>
        </p:txBody>
      </p:sp>
      <p:pic>
        <p:nvPicPr>
          <p:cNvPr id="2053" name="Picture 32" descr="sjf-saj-fsg 2_gr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20913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44"/>
          <p:cNvSpPr txBox="1">
            <a:spLocks noChangeArrowheads="1"/>
          </p:cNvSpPr>
          <p:nvPr/>
        </p:nvSpPr>
        <p:spPr bwMode="auto">
          <a:xfrm>
            <a:off x="914400" y="12192000"/>
            <a:ext cx="47244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CH" sz="3600"/>
          </a:p>
          <a:p>
            <a:pPr eaLnBrk="1" hangingPunct="1">
              <a:spcBef>
                <a:spcPct val="50000"/>
              </a:spcBef>
            </a:pPr>
            <a:endParaRPr lang="de-CH" sz="3600"/>
          </a:p>
        </p:txBody>
      </p:sp>
      <p:sp>
        <p:nvSpPr>
          <p:cNvPr id="2055" name="Text Box 46"/>
          <p:cNvSpPr txBox="1">
            <a:spLocks noChangeArrowheads="1"/>
          </p:cNvSpPr>
          <p:nvPr/>
        </p:nvSpPr>
        <p:spPr bwMode="auto">
          <a:xfrm>
            <a:off x="1571625" y="16025813"/>
            <a:ext cx="243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3600"/>
              <a:t> </a:t>
            </a:r>
          </a:p>
        </p:txBody>
      </p:sp>
      <p:sp>
        <p:nvSpPr>
          <p:cNvPr id="2057" name="Text Box 50"/>
          <p:cNvSpPr txBox="1">
            <a:spLocks noChangeArrowheads="1"/>
          </p:cNvSpPr>
          <p:nvPr/>
        </p:nvSpPr>
        <p:spPr bwMode="auto">
          <a:xfrm>
            <a:off x="328289" y="3420692"/>
            <a:ext cx="25450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9600" dirty="0" smtClean="0">
                <a:effectLst>
                  <a:outerShdw blurRad="76200" dist="12700" dir="1200000" algn="ctr" rotWithShape="0">
                    <a:prstClr val="black">
                      <a:alpha val="46000"/>
                    </a:prstClr>
                  </a:outerShdw>
                </a:effectLst>
              </a:rPr>
              <a:t>Projekt 19: Sprunghöhe mit der </a:t>
            </a:r>
            <a:r>
              <a:rPr lang="de-CH" sz="9600" dirty="0" err="1" smtClean="0">
                <a:effectLst>
                  <a:outerShdw blurRad="76200" dist="12700" dir="1200000" algn="ctr" rotWithShape="0">
                    <a:prstClr val="black">
                      <a:alpha val="46000"/>
                    </a:prstClr>
                  </a:outerShdw>
                </a:effectLst>
              </a:rPr>
              <a:t>Kinect</a:t>
            </a:r>
            <a:r>
              <a:rPr lang="de-CH" sz="9600" dirty="0" smtClean="0">
                <a:effectLst>
                  <a:outerShdw blurRad="76200" dist="12700" dir="1200000" algn="ctr" rotWithShape="0">
                    <a:prstClr val="black">
                      <a:alpha val="46000"/>
                    </a:prstClr>
                  </a:outerShdw>
                </a:effectLst>
              </a:rPr>
              <a:t> messen</a:t>
            </a:r>
            <a:endParaRPr lang="en-US" sz="9600" dirty="0">
              <a:effectLst>
                <a:outerShdw blurRad="76200" dist="12700" dir="1200000" algn="ctr" rotWithShape="0">
                  <a:prstClr val="black">
                    <a:alpha val="46000"/>
                  </a:prstClr>
                </a:outerShdw>
              </a:effectLst>
            </a:endParaRPr>
          </a:p>
        </p:txBody>
      </p:sp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648297" y="12493700"/>
            <a:ext cx="20594637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8000" b="1" dirty="0"/>
              <a:t>Aufgabe</a:t>
            </a:r>
          </a:p>
          <a:p>
            <a:pPr algn="just" eaLnBrk="1" hangingPunct="1">
              <a:spcBef>
                <a:spcPct val="50000"/>
              </a:spcBef>
            </a:pPr>
            <a:r>
              <a:rPr lang="de-CH" sz="4800" dirty="0"/>
              <a:t>Unsere Aufgabe war es</a:t>
            </a:r>
            <a:r>
              <a:rPr lang="de-CH" sz="4800" dirty="0" smtClean="0"/>
              <a:t>, mithilfe von </a:t>
            </a:r>
            <a:r>
              <a:rPr lang="de-CH" sz="4800" dirty="0" err="1" smtClean="0"/>
              <a:t>Kinect</a:t>
            </a:r>
            <a:r>
              <a:rPr lang="de-CH" sz="4800" dirty="0" smtClean="0"/>
              <a:t> die Sprunghöhe eines Probanden zu messen. Das erreichten wir mithilfe der Programmiersprache Java in der Entwicklungsumgebung Processing. Zusätzlich war das </a:t>
            </a:r>
            <a:r>
              <a:rPr lang="de-CH" sz="4800" dirty="0" err="1" smtClean="0"/>
              <a:t>Kinect</a:t>
            </a:r>
            <a:r>
              <a:rPr lang="de-CH" sz="4800" dirty="0" smtClean="0"/>
              <a:t>-SDK für Windows nötig</a:t>
            </a:r>
            <a:r>
              <a:rPr lang="de-CH" sz="5400" dirty="0" smtClean="0"/>
              <a:t>.</a:t>
            </a:r>
            <a:endParaRPr lang="de-CH" sz="5400" dirty="0"/>
          </a:p>
        </p:txBody>
      </p:sp>
      <p:pic>
        <p:nvPicPr>
          <p:cNvPr id="1026" name="Picture 2" descr="C:\Users\office\Pictures\Kinect-Bild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215">
            <a:off x="20435880" y="11971239"/>
            <a:ext cx="11475959" cy="39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23887236" y="17462252"/>
            <a:ext cx="7796509" cy="89562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de-CH" sz="8000" b="1" dirty="0" smtClean="0"/>
              <a:t>Features</a:t>
            </a:r>
          </a:p>
          <a:p>
            <a:pPr marL="685800" indent="-685800" algn="just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de-CH" sz="5400" dirty="0" smtClean="0"/>
              <a:t>Button-Bedienung</a:t>
            </a:r>
          </a:p>
          <a:p>
            <a:pPr marL="685800" indent="-685800" algn="just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de-CH" sz="5400" dirty="0" smtClean="0"/>
              <a:t>Sprachbedienung</a:t>
            </a:r>
          </a:p>
          <a:p>
            <a:pPr marL="685800" indent="-685800" algn="just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de-CH" sz="5400" dirty="0" smtClean="0"/>
              <a:t>Textausgabe</a:t>
            </a:r>
          </a:p>
          <a:p>
            <a:pPr marL="685800" indent="-685800" algn="just" eaLnBrk="1" hangingPunct="1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de-CH" sz="5400" dirty="0" err="1" smtClean="0"/>
              <a:t>Kinect</a:t>
            </a:r>
            <a:r>
              <a:rPr lang="de-CH" sz="5400" dirty="0" smtClean="0"/>
              <a:t>-Fenster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endParaRPr lang="de-CH" sz="12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1296369" y="31359796"/>
            <a:ext cx="2808237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Stehen sie vor das </a:t>
            </a:r>
            <a:r>
              <a:rPr lang="de-CH" sz="4800" dirty="0" err="1">
                <a:latin typeface="Consolas" pitchFamily="49" charset="0"/>
                <a:cs typeface="Consolas" pitchFamily="49" charset="0"/>
              </a:rPr>
              <a:t>Kinect</a:t>
            </a:r>
            <a:r>
              <a:rPr lang="de-CH" sz="4800" dirty="0">
                <a:latin typeface="Consolas" pitchFamily="49" charset="0"/>
                <a:cs typeface="Consolas" pitchFamily="49" charset="0"/>
              </a:rPr>
              <a:t>. Sobald sie im </a:t>
            </a:r>
            <a:r>
              <a:rPr lang="de-CH" sz="4800" dirty="0" err="1">
                <a:latin typeface="Consolas" pitchFamily="49" charset="0"/>
                <a:cs typeface="Consolas" pitchFamily="49" charset="0"/>
              </a:rPr>
              <a:t>Kinect</a:t>
            </a:r>
            <a:r>
              <a:rPr lang="de-CH" sz="4800" dirty="0">
                <a:latin typeface="Consolas" pitchFamily="49" charset="0"/>
                <a:cs typeface="Consolas" pitchFamily="49" charset="0"/>
              </a:rPr>
              <a:t>-Fenster einen roten Strich auf ihrer Brust sehen, klicken sie oben auf Start</a:t>
            </a:r>
            <a:r>
              <a:rPr lang="de-CH" sz="4800" dirty="0" smtClean="0">
                <a:latin typeface="Consolas" pitchFamily="49" charset="0"/>
                <a:cs typeface="Consolas" pitchFamily="49" charset="0"/>
              </a:rPr>
              <a:t>! </a:t>
            </a:r>
            <a:endParaRPr lang="de-CH" sz="4800" dirty="0">
              <a:latin typeface="Consolas" pitchFamily="49" charset="0"/>
              <a:cs typeface="Consolas" pitchFamily="49" charset="0"/>
            </a:endParaRPr>
          </a:p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Aufzeichnung gestartet. </a:t>
            </a:r>
          </a:p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Springen sie, anschliessend </a:t>
            </a:r>
            <a:r>
              <a:rPr lang="de-CH" sz="4800" dirty="0" err="1">
                <a:latin typeface="Consolas" pitchFamily="49" charset="0"/>
                <a:cs typeface="Consolas" pitchFamily="49" charset="0"/>
              </a:rPr>
              <a:t>Stop</a:t>
            </a:r>
            <a:r>
              <a:rPr lang="de-CH" sz="4800" dirty="0">
                <a:latin typeface="Consolas" pitchFamily="49" charset="0"/>
                <a:cs typeface="Consolas" pitchFamily="49" charset="0"/>
              </a:rPr>
              <a:t> klicken.</a:t>
            </a:r>
          </a:p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Aufzeichnung beendet. </a:t>
            </a:r>
          </a:p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Um die Sprunghöhe zu berechnen, klicken sie auf den entsprechenden Knopf.</a:t>
            </a:r>
          </a:p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Höchster Z-Wert: 1474.698</a:t>
            </a:r>
          </a:p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Minimaler Z-Wert: 1371.5004</a:t>
            </a:r>
          </a:p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Differenz: 103.19763</a:t>
            </a:r>
          </a:p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Für eine weitere Messung löschen sie bitte zuerst den Speicher.</a:t>
            </a:r>
          </a:p>
          <a:p>
            <a:r>
              <a:rPr lang="de-CH" sz="4800" dirty="0">
                <a:latin typeface="Consolas" pitchFamily="49" charset="0"/>
                <a:cs typeface="Consolas" pitchFamily="49" charset="0"/>
              </a:rPr>
              <a:t>Speicher gelöscht</a:t>
            </a:r>
          </a:p>
        </p:txBody>
      </p:sp>
      <p:sp>
        <p:nvSpPr>
          <p:cNvPr id="42" name="Rechteck 41"/>
          <p:cNvSpPr/>
          <p:nvPr/>
        </p:nvSpPr>
        <p:spPr bwMode="auto">
          <a:xfrm>
            <a:off x="15481945" y="33664052"/>
            <a:ext cx="3312368" cy="720080"/>
          </a:xfrm>
          <a:prstGeom prst="rect">
            <a:avLst/>
          </a:prstGeom>
          <a:solidFill>
            <a:srgbClr val="9CD3EE">
              <a:alpha val="7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22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4400" dirty="0" err="1" smtClean="0">
                <a:latin typeface="Arial" pitchFamily="92" charset="0"/>
              </a:rPr>
              <a:t>Stop</a:t>
            </a:r>
            <a:endParaRPr kumimoji="0" lang="de-CH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92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211137" y="35032204"/>
            <a:ext cx="3312368" cy="720080"/>
          </a:xfrm>
          <a:prstGeom prst="rect">
            <a:avLst/>
          </a:prstGeom>
          <a:solidFill>
            <a:srgbClr val="9CD3EE">
              <a:alpha val="7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22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4400" dirty="0" smtClean="0">
                <a:latin typeface="Arial" pitchFamily="92" charset="0"/>
              </a:rPr>
              <a:t>Berechnen</a:t>
            </a:r>
            <a:endParaRPr kumimoji="0" lang="de-CH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92" charset="0"/>
            </a:endParaRPr>
          </a:p>
        </p:txBody>
      </p:sp>
      <p:sp>
        <p:nvSpPr>
          <p:cNvPr id="44" name="Rechteck 43"/>
          <p:cNvSpPr/>
          <p:nvPr/>
        </p:nvSpPr>
        <p:spPr bwMode="auto">
          <a:xfrm>
            <a:off x="22826761" y="37984532"/>
            <a:ext cx="3312368" cy="720080"/>
          </a:xfrm>
          <a:prstGeom prst="rect">
            <a:avLst/>
          </a:prstGeom>
          <a:solidFill>
            <a:srgbClr val="9CD3EE">
              <a:alpha val="7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22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4400" dirty="0" smtClean="0">
                <a:latin typeface="Arial" pitchFamily="92" charset="0"/>
              </a:rPr>
              <a:t>Löschen</a:t>
            </a:r>
            <a:endParaRPr kumimoji="0" lang="de-CH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92" charset="0"/>
            </a:endParaRP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504281" y="26640362"/>
            <a:ext cx="28946473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422775" eaLnBrk="0" hangingPunct="0"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22775" eaLnBrk="0" fontAlgn="base" hangingPunct="0">
              <a:spcBef>
                <a:spcPct val="0"/>
              </a:spcBef>
              <a:spcAft>
                <a:spcPct val="0"/>
              </a:spcAft>
              <a:defRPr sz="8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8000" b="1" dirty="0" smtClean="0"/>
              <a:t>Messungen durchführen</a:t>
            </a:r>
            <a:endParaRPr lang="de-CH" sz="8000" b="1" dirty="0"/>
          </a:p>
          <a:p>
            <a:pPr eaLnBrk="1" hangingPunct="1">
              <a:spcBef>
                <a:spcPct val="50000"/>
              </a:spcBef>
            </a:pPr>
            <a:r>
              <a:rPr lang="de-CH" sz="4800" dirty="0"/>
              <a:t>Anfangs wird der Proband von </a:t>
            </a:r>
            <a:r>
              <a:rPr lang="de-CH" sz="4800" dirty="0" err="1"/>
              <a:t>Kinect</a:t>
            </a:r>
            <a:r>
              <a:rPr lang="de-CH" sz="4800" dirty="0"/>
              <a:t> erkannt, was durch einen roten Strich im Videofenster angezeigt wird. Daraufhin muss </a:t>
            </a:r>
            <a:r>
              <a:rPr lang="de-CH" sz="4800" i="1" dirty="0"/>
              <a:t>Start</a:t>
            </a:r>
            <a:r>
              <a:rPr lang="de-CH" sz="4800" dirty="0"/>
              <a:t> gedrückt werden, um die Aufzeichnung zu beginnen. Nach dem Sprung beendet </a:t>
            </a:r>
            <a:r>
              <a:rPr lang="de-CH" sz="4800" i="1" dirty="0" err="1"/>
              <a:t>Stop</a:t>
            </a:r>
            <a:r>
              <a:rPr lang="de-CH" sz="4800" dirty="0"/>
              <a:t> das Speichern der </a:t>
            </a:r>
            <a:r>
              <a:rPr lang="de-CH" sz="4800" dirty="0" smtClean="0"/>
              <a:t>Werte, </a:t>
            </a:r>
            <a:r>
              <a:rPr lang="de-CH" sz="4800" i="1" dirty="0" smtClean="0"/>
              <a:t>Berechnen</a:t>
            </a:r>
            <a:r>
              <a:rPr lang="de-CH" sz="4800" dirty="0" smtClean="0"/>
              <a:t> gibt die </a:t>
            </a:r>
            <a:r>
              <a:rPr lang="de-CH" sz="4800" dirty="0"/>
              <a:t>Sprunghöhe aus. Durch Klicken von </a:t>
            </a:r>
            <a:r>
              <a:rPr lang="de-CH" sz="4800" i="1" dirty="0"/>
              <a:t>Löschen</a:t>
            </a:r>
            <a:r>
              <a:rPr lang="de-CH" sz="4800" dirty="0"/>
              <a:t> kann </a:t>
            </a:r>
            <a:r>
              <a:rPr lang="de-CH" sz="4800" dirty="0" smtClean="0"/>
              <a:t>nochmals gemessen </a:t>
            </a:r>
            <a:r>
              <a:rPr lang="de-CH" sz="4800" dirty="0"/>
              <a:t>werden, mit </a:t>
            </a:r>
            <a:r>
              <a:rPr lang="de-CH" sz="4800" i="1" dirty="0"/>
              <a:t>Bye </a:t>
            </a:r>
            <a:r>
              <a:rPr lang="de-CH" sz="4800" i="1" dirty="0" err="1"/>
              <a:t>Bye</a:t>
            </a:r>
            <a:r>
              <a:rPr lang="de-CH" sz="4800" dirty="0"/>
              <a:t> schliesst das Programm.</a:t>
            </a:r>
          </a:p>
        </p:txBody>
      </p:sp>
      <p:sp>
        <p:nvSpPr>
          <p:cNvPr id="46" name="Rechteck 45"/>
          <p:cNvSpPr/>
          <p:nvPr/>
        </p:nvSpPr>
        <p:spPr bwMode="auto">
          <a:xfrm>
            <a:off x="17138129" y="32223892"/>
            <a:ext cx="3312368" cy="720080"/>
          </a:xfrm>
          <a:prstGeom prst="rect">
            <a:avLst/>
          </a:prstGeom>
          <a:solidFill>
            <a:srgbClr val="9CD3EE">
              <a:alpha val="7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22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4400" dirty="0" smtClean="0">
                <a:latin typeface="Arial" pitchFamily="92" charset="0"/>
              </a:rPr>
              <a:t>Start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"/>
          <a:stretch/>
        </p:blipFill>
        <p:spPr bwMode="auto">
          <a:xfrm>
            <a:off x="792313" y="17471118"/>
            <a:ext cx="10726555" cy="894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office\Pictures\Kinect-Bild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"/>
          <a:stretch/>
        </p:blipFill>
        <p:spPr bwMode="auto">
          <a:xfrm>
            <a:off x="11739305" y="17462252"/>
            <a:ext cx="12095568" cy="89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227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8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227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8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Benutzerdefiniert</PresentationFormat>
  <Paragraphs>31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Universität Basel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office</dc:creator>
  <cp:lastModifiedBy>Beatrice Buess</cp:lastModifiedBy>
  <cp:revision>84</cp:revision>
  <cp:lastPrinted>2012-09-13T09:52:50Z</cp:lastPrinted>
  <dcterms:created xsi:type="dcterms:W3CDTF">2009-08-27T06:24:17Z</dcterms:created>
  <dcterms:modified xsi:type="dcterms:W3CDTF">2012-09-13T12:00:24Z</dcterms:modified>
</cp:coreProperties>
</file>