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2CB50-2A5F-7C29-370B-0467DCBF0A72}" v="772" dt="2024-12-19T23:48:37.732"/>
    <p1510:client id="{B21A5351-E71E-E363-4589-D67F67986D12}" v="118" dt="2024-12-20T22:28:04.768"/>
    <p1510:client id="{BD5751E4-29C1-8A82-D67D-13B62A1863A6}" v="31" dt="2024-12-20T23:30:34.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CC4377C-6A01-406C-9E7A-B8360A191A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1F06597-B2E9-4D40-B772-351B3CED33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504115-D3DC-49E7-88B5-4BCDB98C33A7}" type="datetimeFigureOut">
              <a:rPr lang="es-ES" smtClean="0"/>
              <a:t>20/12/2024</a:t>
            </a:fld>
            <a:endParaRPr lang="es-ES"/>
          </a:p>
        </p:txBody>
      </p:sp>
      <p:sp>
        <p:nvSpPr>
          <p:cNvPr id="4" name="Marcador de pie de página 3">
            <a:extLst>
              <a:ext uri="{FF2B5EF4-FFF2-40B4-BE49-F238E27FC236}">
                <a16:creationId xmlns:a16="http://schemas.microsoft.com/office/drawing/2014/main" id="{697BDFB4-56A0-403D-A5A2-14984C6B38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1822DCD5-E812-47D0-8D59-A6735F8C27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16EC9E-403C-44B6-BECF-C44208F229B7}" type="slidenum">
              <a:rPr lang="es-ES" smtClean="0"/>
              <a:t>‹Nº›</a:t>
            </a:fld>
            <a:endParaRPr lang="es-ES"/>
          </a:p>
        </p:txBody>
      </p:sp>
    </p:spTree>
    <p:extLst>
      <p:ext uri="{BB962C8B-B14F-4D97-AF65-F5344CB8AC3E}">
        <p14:creationId xmlns:p14="http://schemas.microsoft.com/office/powerpoint/2010/main" val="13121984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3A87E-803F-4DDB-926C-89484ADC49C3}" type="datetimeFigureOut">
              <a:rPr lang="es-ES" noProof="0" smtClean="0"/>
              <a:t>20/12/2024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C456A-7529-4478-B76A-5BB528428C2A}" type="slidenum">
              <a:rPr lang="es-ES" noProof="0" smtClean="0"/>
              <a:t>‹Nº›</a:t>
            </a:fld>
            <a:endParaRPr lang="es-ES" noProof="0"/>
          </a:p>
        </p:txBody>
      </p:sp>
    </p:spTree>
    <p:extLst>
      <p:ext uri="{BB962C8B-B14F-4D97-AF65-F5344CB8AC3E}">
        <p14:creationId xmlns:p14="http://schemas.microsoft.com/office/powerpoint/2010/main" val="17127528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0F1C456A-7529-4478-B76A-5BB528428C2A}" type="slidenum">
              <a:rPr lang="es-ES" smtClean="0"/>
              <a:t>1</a:t>
            </a:fld>
            <a:endParaRPr lang="es-ES"/>
          </a:p>
        </p:txBody>
      </p:sp>
    </p:spTree>
    <p:extLst>
      <p:ext uri="{BB962C8B-B14F-4D97-AF65-F5344CB8AC3E}">
        <p14:creationId xmlns:p14="http://schemas.microsoft.com/office/powerpoint/2010/main" val="886922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es-ES" noProof="0"/>
              <a:t>Haga clic para modificar el estilo de título del patrón</a:t>
            </a:r>
          </a:p>
        </p:txBody>
      </p:sp>
      <p:sp>
        <p:nvSpPr>
          <p:cNvPr id="3" name="Subtítulo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Marcador de fecha 3"/>
          <p:cNvSpPr>
            <a:spLocks noGrp="1"/>
          </p:cNvSpPr>
          <p:nvPr>
            <p:ph type="dt" sz="half" idx="10"/>
          </p:nvPr>
        </p:nvSpPr>
        <p:spPr>
          <a:xfrm>
            <a:off x="7909561" y="4314328"/>
            <a:ext cx="2910840" cy="374642"/>
          </a:xfrm>
        </p:spPr>
        <p:txBody>
          <a:bodyPr rtlCol="0"/>
          <a:lstStyle/>
          <a:p>
            <a:pPr rtl="0"/>
            <a:fld id="{BA79786D-23C8-4E08-BFD9-074CCEAECFAA}" type="datetime1">
              <a:rPr lang="es-ES" noProof="0" smtClean="0"/>
              <a:t>20/12/2024</a:t>
            </a:fld>
            <a:endParaRPr lang="es-ES" noProof="0"/>
          </a:p>
        </p:txBody>
      </p:sp>
      <p:sp>
        <p:nvSpPr>
          <p:cNvPr id="5" name="Marcador de pie de página 4"/>
          <p:cNvSpPr>
            <a:spLocks noGrp="1"/>
          </p:cNvSpPr>
          <p:nvPr>
            <p:ph type="ftr" sz="quarter" idx="11"/>
          </p:nvPr>
        </p:nvSpPr>
        <p:spPr>
          <a:xfrm>
            <a:off x="1371600" y="4323845"/>
            <a:ext cx="6400800"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8077200" y="1430866"/>
            <a:ext cx="2743200" cy="365125"/>
          </a:xfrm>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685777" y="4697360"/>
            <a:ext cx="10822034" cy="819355"/>
          </a:xfrm>
        </p:spPr>
        <p:txBody>
          <a:bodyPr rtlCol="0" anchor="b"/>
          <a:lstStyle>
            <a:lvl1pPr algn="l">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6B73089-6AB5-4B0B-BC77-A68206FAB0D6}" type="datetime1">
              <a:rPr lang="es-ES" noProof="0" smtClean="0"/>
              <a:t>20/12/2024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leyenda">
    <p:spTree>
      <p:nvGrpSpPr>
        <p:cNvPr id="1" name=""/>
        <p:cNvGrpSpPr/>
        <p:nvPr/>
      </p:nvGrpSpPr>
      <p:grpSpPr>
        <a:xfrm>
          <a:off x="0" y="0"/>
          <a:ext cx="0" cy="0"/>
          <a:chOff x="0" y="0"/>
          <a:chExt cx="0" cy="0"/>
        </a:xfrm>
      </p:grpSpPr>
      <p:pic>
        <p:nvPicPr>
          <p:cNvPr id="8" name="Imagen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title"/>
          </p:nvPr>
        </p:nvSpPr>
        <p:spPr>
          <a:xfrm>
            <a:off x="685800" y="753532"/>
            <a:ext cx="10820400" cy="2802467"/>
          </a:xfrm>
        </p:spPr>
        <p:txBody>
          <a:bodyPr rtlCol="0" anchor="ctr"/>
          <a:lstStyle>
            <a:lvl1pPr algn="l">
              <a:defRPr sz="32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a:xfrm>
            <a:off x="7814452" y="381000"/>
            <a:ext cx="2910840" cy="365125"/>
          </a:xfrm>
        </p:spPr>
        <p:txBody>
          <a:bodyPr rtlCol="0"/>
          <a:lstStyle>
            <a:lvl1pPr algn="r">
              <a:defRPr/>
            </a:lvl1pPr>
          </a:lstStyle>
          <a:p>
            <a:pPr rtl="0"/>
            <a:fld id="{448B3521-F172-41E2-90A5-F7DA766753B3}" type="datetime1">
              <a:rPr lang="es-ES" noProof="0" smtClean="0"/>
              <a:t>20/12/2024</a:t>
            </a:fld>
            <a:endParaRPr lang="es-ES" noProof="0"/>
          </a:p>
        </p:txBody>
      </p:sp>
      <p:sp>
        <p:nvSpPr>
          <p:cNvPr id="6" name="Marcador de pie de página 5"/>
          <p:cNvSpPr>
            <a:spLocks noGrp="1"/>
          </p:cNvSpPr>
          <p:nvPr>
            <p:ph type="ftr" sz="quarter" idx="11"/>
          </p:nvPr>
        </p:nvSpPr>
        <p:spPr>
          <a:xfrm>
            <a:off x="685800" y="379941"/>
            <a:ext cx="6991492" cy="365125"/>
          </a:xfrm>
        </p:spPr>
        <p:txBody>
          <a:bodyPr rtlCol="0"/>
          <a:lstStyle/>
          <a:p>
            <a:pPr rtl="0"/>
            <a:endParaRPr lang="es-ES" noProof="0"/>
          </a:p>
        </p:txBody>
      </p:sp>
      <p:sp>
        <p:nvSpPr>
          <p:cNvPr id="7" name="Marcador de número de diapositiva 6"/>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leyenda">
    <p:spTree>
      <p:nvGrpSpPr>
        <p:cNvPr id="1" name=""/>
        <p:cNvGrpSpPr/>
        <p:nvPr/>
      </p:nvGrpSpPr>
      <p:grpSpPr>
        <a:xfrm>
          <a:off x="0" y="0"/>
          <a:ext cx="0" cy="0"/>
          <a:chOff x="0" y="0"/>
          <a:chExt cx="0" cy="0"/>
        </a:xfrm>
      </p:grpSpPr>
      <p:pic>
        <p:nvPicPr>
          <p:cNvPr id="13" name="Imagen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title"/>
          </p:nvPr>
        </p:nvSpPr>
        <p:spPr>
          <a:xfrm>
            <a:off x="1024467" y="753533"/>
            <a:ext cx="10151533" cy="2604495"/>
          </a:xfrm>
        </p:spPr>
        <p:txBody>
          <a:bodyPr rtlCol="0" anchor="ctr"/>
          <a:lstStyle>
            <a:lvl1pPr algn="l">
              <a:defRPr sz="3200"/>
            </a:lvl1pPr>
          </a:lstStyle>
          <a:p>
            <a:pPr rtl="0"/>
            <a:r>
              <a:rPr lang="es-ES" noProof="0"/>
              <a:t>Haga clic para modificar el estilo de título del patrón</a:t>
            </a:r>
          </a:p>
        </p:txBody>
      </p:sp>
      <p:sp>
        <p:nvSpPr>
          <p:cNvPr id="12" name="Marcador de texto 3"/>
          <p:cNvSpPr>
            <a:spLocks noGrp="1"/>
          </p:cNvSpPr>
          <p:nvPr>
            <p:ph type="body" sz="half" idx="13"/>
          </p:nvPr>
        </p:nvSpPr>
        <p:spPr>
          <a:xfrm>
            <a:off x="1303865" y="3365556"/>
            <a:ext cx="9592736" cy="444443"/>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texto 3"/>
          <p:cNvSpPr>
            <a:spLocks noGrp="1"/>
          </p:cNvSpPr>
          <p:nvPr>
            <p:ph type="body" sz="half" idx="2"/>
          </p:nvPr>
        </p:nvSpPr>
        <p:spPr>
          <a:xfrm>
            <a:off x="1024467" y="3959862"/>
            <a:ext cx="10151533" cy="679871"/>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a:xfrm>
            <a:off x="7814452" y="381000"/>
            <a:ext cx="2910840" cy="365125"/>
          </a:xfrm>
        </p:spPr>
        <p:txBody>
          <a:bodyPr rtlCol="0"/>
          <a:lstStyle>
            <a:lvl1pPr algn="r">
              <a:defRPr/>
            </a:lvl1pPr>
          </a:lstStyle>
          <a:p>
            <a:pPr rtl="0"/>
            <a:fld id="{32C99087-A432-4392-BBBE-30A17E7D270B}" type="datetime1">
              <a:rPr lang="es-ES" noProof="0" smtClean="0"/>
              <a:t>20/12/2024</a:t>
            </a:fld>
            <a:endParaRPr lang="es-ES" noProof="0"/>
          </a:p>
        </p:txBody>
      </p:sp>
      <p:sp>
        <p:nvSpPr>
          <p:cNvPr id="6" name="Marcador de pie de página 5"/>
          <p:cNvSpPr>
            <a:spLocks noGrp="1"/>
          </p:cNvSpPr>
          <p:nvPr>
            <p:ph type="ftr" sz="quarter" idx="11"/>
          </p:nvPr>
        </p:nvSpPr>
        <p:spPr>
          <a:xfrm>
            <a:off x="685800" y="379941"/>
            <a:ext cx="6991492" cy="365125"/>
          </a:xfrm>
        </p:spPr>
        <p:txBody>
          <a:bodyPr rtlCol="0"/>
          <a:lstStyle/>
          <a:p>
            <a:pPr rtl="0"/>
            <a:endParaRPr lang="es-ES" noProof="0"/>
          </a:p>
        </p:txBody>
      </p:sp>
      <p:sp>
        <p:nvSpPr>
          <p:cNvPr id="7" name="Marcador de número de diapositiva 6"/>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t>‹Nº›</a:t>
            </a:fld>
            <a:endParaRPr lang="es-ES" noProof="0"/>
          </a:p>
        </p:txBody>
      </p:sp>
      <p:sp>
        <p:nvSpPr>
          <p:cNvPr id="9" name="Cuadro de texto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tx1"/>
                </a:solidFill>
                <a:effectLst/>
              </a:rPr>
              <a:t>“</a:t>
            </a:r>
          </a:p>
        </p:txBody>
      </p:sp>
      <p:sp>
        <p:nvSpPr>
          <p:cNvPr id="10" name="Cuadro de texto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Imagen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title"/>
          </p:nvPr>
        </p:nvSpPr>
        <p:spPr>
          <a:xfrm>
            <a:off x="1024495" y="1124701"/>
            <a:ext cx="10146186" cy="2511835"/>
          </a:xfrm>
        </p:spPr>
        <p:txBody>
          <a:bodyPr rtlCol="0" anchor="b"/>
          <a:lstStyle>
            <a:lvl1pPr algn="l">
              <a:defRPr sz="32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a:xfrm>
            <a:off x="7814452" y="378883"/>
            <a:ext cx="2910840" cy="365125"/>
          </a:xfrm>
        </p:spPr>
        <p:txBody>
          <a:bodyPr rtlCol="0"/>
          <a:lstStyle>
            <a:lvl1pPr algn="r">
              <a:defRPr/>
            </a:lvl1pPr>
          </a:lstStyle>
          <a:p>
            <a:pPr rtl="0"/>
            <a:fld id="{B297D2B0-1E08-4A05-8253-996755CEEBC6}" type="datetime1">
              <a:rPr lang="es-ES" noProof="0" smtClean="0"/>
              <a:t>20/12/2024</a:t>
            </a:fld>
            <a:endParaRPr lang="es-ES" noProof="0"/>
          </a:p>
        </p:txBody>
      </p:sp>
      <p:sp>
        <p:nvSpPr>
          <p:cNvPr id="6" name="Marcador de pie de página 5"/>
          <p:cNvSpPr>
            <a:spLocks noGrp="1"/>
          </p:cNvSpPr>
          <p:nvPr>
            <p:ph type="ftr" sz="quarter" idx="11"/>
          </p:nvPr>
        </p:nvSpPr>
        <p:spPr>
          <a:xfrm>
            <a:off x="685800" y="378883"/>
            <a:ext cx="6991492" cy="365125"/>
          </a:xfrm>
        </p:spPr>
        <p:txBody>
          <a:bodyPr rtlCol="0"/>
          <a:lstStyle/>
          <a:p>
            <a:pPr rtl="0"/>
            <a:endParaRPr lang="es-ES" noProof="0"/>
          </a:p>
        </p:txBody>
      </p:sp>
      <p:sp>
        <p:nvSpPr>
          <p:cNvPr id="7" name="Marcador de número de diapositiva 6"/>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2895600" y="761999"/>
            <a:ext cx="8610599" cy="1303867"/>
          </a:xfrm>
        </p:spPr>
        <p:txBody>
          <a:bodyPr rtlCol="0"/>
          <a:lstStyle/>
          <a:p>
            <a:pPr rtl="0"/>
            <a:r>
              <a:rPr lang="es-ES" noProof="0"/>
              <a:t>Haga clic para modificar el estilo de título del patrón</a:t>
            </a:r>
          </a:p>
        </p:txBody>
      </p:sp>
      <p:sp>
        <p:nvSpPr>
          <p:cNvPr id="7" name="Marcador de texto 2"/>
          <p:cNvSpPr>
            <a:spLocks noGrp="1"/>
          </p:cNvSpPr>
          <p:nvPr>
            <p:ph type="body" idx="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texto 3"/>
          <p:cNvSpPr>
            <a:spLocks noGrp="1"/>
          </p:cNvSpPr>
          <p:nvPr>
            <p:ph type="body" sz="half" idx="15"/>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texto 3"/>
          <p:cNvSpPr>
            <a:spLocks noGrp="1"/>
          </p:cNvSpPr>
          <p:nvPr>
            <p:ph type="body" sz="half" idx="16"/>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texto 4"/>
          <p:cNvSpPr>
            <a:spLocks noGrp="1"/>
          </p:cNvSpPr>
          <p:nvPr>
            <p:ph type="body" sz="quarter" idx="13"/>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texto 3"/>
          <p:cNvSpPr>
            <a:spLocks noGrp="1"/>
          </p:cNvSpPr>
          <p:nvPr>
            <p:ph type="body" sz="half" idx="17"/>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1949B06C-28FF-467D-91DA-A50D86A742DB}" type="datetime1">
              <a:rPr lang="es-ES" noProof="0" smtClean="0"/>
              <a:t>20/12/2024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ítulo 1"/>
          <p:cNvSpPr>
            <a:spLocks noGrp="1"/>
          </p:cNvSpPr>
          <p:nvPr>
            <p:ph type="title"/>
          </p:nvPr>
        </p:nvSpPr>
        <p:spPr>
          <a:xfrm>
            <a:off x="2895600" y="762000"/>
            <a:ext cx="8610599" cy="1295400"/>
          </a:xfrm>
        </p:spPr>
        <p:txBody>
          <a:bodyPr rtlCol="0"/>
          <a:lstStyle/>
          <a:p>
            <a:pPr rtl="0"/>
            <a:r>
              <a:rPr lang="es-ES" noProof="0"/>
              <a:t>Haga clic para modificar el estilo de título del patrón</a:t>
            </a:r>
          </a:p>
        </p:txBody>
      </p:sp>
      <p:sp>
        <p:nvSpPr>
          <p:cNvPr id="19" name="Marcador de texto 2"/>
          <p:cNvSpPr>
            <a:spLocks noGrp="1"/>
          </p:cNvSpPr>
          <p:nvPr>
            <p:ph type="body" idx="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1" name="Marcador de texto 3"/>
          <p:cNvSpPr>
            <a:spLocks noGrp="1"/>
          </p:cNvSpPr>
          <p:nvPr>
            <p:ph type="body" sz="half" idx="18"/>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texto 4"/>
          <p:cNvSpPr>
            <a:spLocks noGrp="1"/>
          </p:cNvSpPr>
          <p:nvPr>
            <p:ph type="body" sz="quarter" idx="3"/>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texto 3"/>
          <p:cNvSpPr>
            <a:spLocks noGrp="1"/>
          </p:cNvSpPr>
          <p:nvPr>
            <p:ph type="body" sz="half" idx="19"/>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texto 4"/>
          <p:cNvSpPr>
            <a:spLocks noGrp="1"/>
          </p:cNvSpPr>
          <p:nvPr>
            <p:ph type="body" sz="quarter" idx="13"/>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7" name="Marcador de texto 3"/>
          <p:cNvSpPr>
            <a:spLocks noGrp="1"/>
          </p:cNvSpPr>
          <p:nvPr>
            <p:ph type="body" sz="half" idx="20"/>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D945255D-A2C9-47D2-9C86-168A7F2FA7AC}" type="datetime1">
              <a:rPr lang="es-ES" noProof="0" smtClean="0"/>
              <a:t>20/12/2024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85800" y="2194559"/>
            <a:ext cx="10820400" cy="4024125"/>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41809D2-C17B-4CC3-8F99-CA6B7FAE129E}" type="datetime1">
              <a:rPr lang="es-ES" noProof="0" smtClean="0"/>
              <a:t>20/12/2024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Imagen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vertical 1"/>
          <p:cNvSpPr>
            <a:spLocks noGrp="1"/>
          </p:cNvSpPr>
          <p:nvPr>
            <p:ph type="title" orient="vert"/>
          </p:nvPr>
        </p:nvSpPr>
        <p:spPr>
          <a:xfrm>
            <a:off x="9448800" y="745066"/>
            <a:ext cx="2057400" cy="3903133"/>
          </a:xfrm>
        </p:spPr>
        <p:txBody>
          <a:bodyPr vert="eaVert" rtlCol="0"/>
          <a:lstStyle>
            <a:lvl1pPr algn="l">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024466" y="745067"/>
            <a:ext cx="8204201" cy="3903133"/>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7814452" y="379941"/>
            <a:ext cx="2910840" cy="365125"/>
          </a:xfrm>
        </p:spPr>
        <p:txBody>
          <a:bodyPr rtlCol="0"/>
          <a:lstStyle>
            <a:lvl1pPr algn="r">
              <a:defRPr/>
            </a:lvl1pPr>
          </a:lstStyle>
          <a:p>
            <a:pPr rtl="0"/>
            <a:fld id="{A6D68C76-680B-4E3C-9E40-6B1AA6DF1543}" type="datetime1">
              <a:rPr lang="es-ES" noProof="0" smtClean="0"/>
              <a:t>20/12/2024</a:t>
            </a:fld>
            <a:endParaRPr lang="es-ES" noProof="0"/>
          </a:p>
        </p:txBody>
      </p:sp>
      <p:sp>
        <p:nvSpPr>
          <p:cNvPr id="5" name="Marcador de pie de página 4"/>
          <p:cNvSpPr>
            <a:spLocks noGrp="1"/>
          </p:cNvSpPr>
          <p:nvPr>
            <p:ph type="ftr" sz="quarter" idx="11"/>
          </p:nvPr>
        </p:nvSpPr>
        <p:spPr>
          <a:xfrm>
            <a:off x="685800" y="381000"/>
            <a:ext cx="6991492"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18393F5-21F0-4CCA-9C97-63204E25BF53}" type="datetime1">
              <a:rPr lang="es-ES" noProof="0" smtClean="0"/>
              <a:t>20/12/2024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pic>
        <p:nvPicPr>
          <p:cNvPr id="9" name="Imagen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title"/>
          </p:nvPr>
        </p:nvSpPr>
        <p:spPr>
          <a:xfrm>
            <a:off x="685800" y="753533"/>
            <a:ext cx="10820399" cy="2801935"/>
          </a:xfrm>
        </p:spPr>
        <p:txBody>
          <a:bodyPr rtlCol="0" anchor="b">
            <a:normAutofit/>
          </a:bodyPr>
          <a:lstStyle>
            <a:lvl1pPr algn="r">
              <a:defRPr sz="4000"/>
            </a:lvl1pPr>
          </a:lstStyle>
          <a:p>
            <a:pPr rtl="0"/>
            <a:r>
              <a:rPr lang="es-ES" noProof="0"/>
              <a:t>Haga clic para modificar el estilo de título del patrón</a:t>
            </a:r>
          </a:p>
        </p:txBody>
      </p:sp>
      <p:sp>
        <p:nvSpPr>
          <p:cNvPr id="3" name="Marcador de texto 2"/>
          <p:cNvSpPr>
            <a:spLocks noGrp="1"/>
          </p:cNvSpPr>
          <p:nvPr>
            <p:ph type="body" idx="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a:xfrm>
            <a:off x="7814452" y="381000"/>
            <a:ext cx="2910840" cy="365125"/>
          </a:xfrm>
        </p:spPr>
        <p:txBody>
          <a:bodyPr rtlCol="0"/>
          <a:lstStyle>
            <a:lvl1pPr algn="r">
              <a:defRPr/>
            </a:lvl1pPr>
          </a:lstStyle>
          <a:p>
            <a:pPr rtl="0"/>
            <a:fld id="{F31616DF-067D-4A05-8170-7E267DC9DDF6}" type="datetime1">
              <a:rPr lang="es-ES" noProof="0" smtClean="0"/>
              <a:t>20/12/2024</a:t>
            </a:fld>
            <a:endParaRPr lang="es-ES" noProof="0"/>
          </a:p>
        </p:txBody>
      </p:sp>
      <p:sp>
        <p:nvSpPr>
          <p:cNvPr id="5" name="Marcador de pie de página 4"/>
          <p:cNvSpPr>
            <a:spLocks noGrp="1"/>
          </p:cNvSpPr>
          <p:nvPr>
            <p:ph type="ftr" sz="quarter" idx="11"/>
          </p:nvPr>
        </p:nvSpPr>
        <p:spPr>
          <a:xfrm>
            <a:off x="685800" y="381001"/>
            <a:ext cx="6991492" cy="364065"/>
          </a:xfrm>
        </p:spPr>
        <p:txBody>
          <a:bodyPr rtlCol="0"/>
          <a:lstStyle/>
          <a:p>
            <a:pPr rtl="0"/>
            <a:endParaRPr lang="es-ES" noProof="0"/>
          </a:p>
        </p:txBody>
      </p:sp>
      <p:sp>
        <p:nvSpPr>
          <p:cNvPr id="6" name="Marcador de número de diapositiva 5"/>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685800" y="2194559"/>
            <a:ext cx="5334000" cy="4024125"/>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2200" y="2194559"/>
            <a:ext cx="5334000" cy="4024125"/>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67483C73-8126-4F44-9A70-3B5E4DBC7B06}" type="datetime1">
              <a:rPr lang="es-ES" noProof="0" smtClean="0"/>
              <a:t>20/12/2024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2895600" y="762000"/>
            <a:ext cx="8610600" cy="1295400"/>
          </a:xfrm>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685800" y="3132666"/>
            <a:ext cx="5311775" cy="308601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72200" y="3132666"/>
            <a:ext cx="5334000" cy="308601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13A50786-042D-407E-B9E2-C553026B2942}" type="datetime1">
              <a:rPr lang="es-ES" noProof="0" smtClean="0"/>
              <a:t>20/12/2024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F31045D5-F3D3-4D16-B331-E6B3FA2F7D8A}" type="datetime1">
              <a:rPr lang="es-ES" noProof="0" smtClean="0"/>
              <a:t>20/12/2024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4F4CCE9D-0F76-4D12-A194-14575038CD27}" type="datetime1">
              <a:rPr lang="es-ES" noProof="0" smtClean="0"/>
              <a:t>20/12/2024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85800" y="1524000"/>
            <a:ext cx="4114800" cy="1600200"/>
          </a:xfrm>
        </p:spPr>
        <p:txBody>
          <a:bodyPr rtlCol="0" anchor="b"/>
          <a:lstStyle>
            <a:lvl1pPr algn="l">
              <a:defRPr sz="3200"/>
            </a:lvl1pPr>
          </a:lstStyle>
          <a:p>
            <a:pPr rtl="0"/>
            <a:r>
              <a:rPr lang="es-ES" noProof="0"/>
              <a:t>Haga clic para modificar el estilo de título del patrón</a:t>
            </a:r>
          </a:p>
        </p:txBody>
      </p:sp>
      <p:sp>
        <p:nvSpPr>
          <p:cNvPr id="3" name="Marcador de contenido 2"/>
          <p:cNvSpPr>
            <a:spLocks noGrp="1"/>
          </p:cNvSpPr>
          <p:nvPr>
            <p:ph idx="1"/>
          </p:nvPr>
        </p:nvSpPr>
        <p:spPr>
          <a:xfrm>
            <a:off x="4995582" y="746759"/>
            <a:ext cx="6510618" cy="5471925"/>
          </a:xfrm>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0A954C30-0BA0-4ACB-BA25-4FCCB42F6734}" type="datetime1">
              <a:rPr lang="es-ES" noProof="0" smtClean="0"/>
              <a:t>20/12/2024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1524000"/>
            <a:ext cx="6873240" cy="1600200"/>
          </a:xfrm>
        </p:spPr>
        <p:txBody>
          <a:bodyPr rtlCol="0" anchor="b"/>
          <a:lstStyle>
            <a:lvl1pPr algn="l">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B6BE2D2-9BE1-4468-AE45-66C37A9A87AD}" type="datetime1">
              <a:rPr lang="es-ES" noProof="0" smtClean="0"/>
              <a:t>20/12/2024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Marcador de título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EA091CD9-CC5F-428A-B60C-D1F589FF6F25}" type="datetime1">
              <a:rPr lang="es-ES" noProof="0" smtClean="0"/>
              <a:t>20/12/2024</a:t>
            </a:fld>
            <a:endParaRPr lang="es-ES" noProof="0"/>
          </a:p>
        </p:txBody>
      </p:sp>
      <p:sp>
        <p:nvSpPr>
          <p:cNvPr id="5" name="Marcador de pie de página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Autofit/>
          </a:bodyPr>
          <a:lstStyle/>
          <a:p>
            <a:r>
              <a:rPr lang="es-ES" sz="3200" dirty="0">
                <a:solidFill>
                  <a:srgbClr val="FFFFFF"/>
                </a:solidFill>
                <a:latin typeface="Century Gothic"/>
                <a:ea typeface="+mj-lt"/>
                <a:cs typeface="Arial"/>
              </a:rPr>
              <a:t>Redes definidas por software (SDN), virtualización, y soluciones de auto recuperación ante fallos (</a:t>
            </a:r>
            <a:r>
              <a:rPr lang="es-ES" sz="3200" err="1">
                <a:solidFill>
                  <a:srgbClr val="FFFFFF"/>
                </a:solidFill>
                <a:latin typeface="Century Gothic"/>
                <a:ea typeface="+mj-lt"/>
                <a:cs typeface="Arial"/>
              </a:rPr>
              <a:t>autonomic</a:t>
            </a:r>
            <a:r>
              <a:rPr lang="es-ES" sz="3200" dirty="0">
                <a:solidFill>
                  <a:srgbClr val="FFFFFF"/>
                </a:solidFill>
                <a:latin typeface="Century Gothic"/>
                <a:ea typeface="+mj-lt"/>
                <a:cs typeface="Arial"/>
              </a:rPr>
              <a:t> </a:t>
            </a:r>
            <a:r>
              <a:rPr lang="es-ES" sz="3200" err="1">
                <a:solidFill>
                  <a:srgbClr val="FFFFFF"/>
                </a:solidFill>
                <a:latin typeface="Century Gothic"/>
                <a:ea typeface="+mj-lt"/>
                <a:cs typeface="Arial"/>
              </a:rPr>
              <a:t>networking</a:t>
            </a:r>
            <a:r>
              <a:rPr lang="es-ES" sz="3200" dirty="0">
                <a:solidFill>
                  <a:srgbClr val="FFFFFF"/>
                </a:solidFill>
                <a:latin typeface="Century Gothic"/>
                <a:ea typeface="+mj-lt"/>
                <a:cs typeface="Arial"/>
              </a:rPr>
              <a:t>)</a:t>
            </a:r>
          </a:p>
        </p:txBody>
      </p:sp>
      <p:sp>
        <p:nvSpPr>
          <p:cNvPr id="3" name="CuadroTexto 2">
            <a:extLst>
              <a:ext uri="{FF2B5EF4-FFF2-40B4-BE49-F238E27FC236}">
                <a16:creationId xmlns:a16="http://schemas.microsoft.com/office/drawing/2014/main" id="{6D279DAB-73CE-4385-3922-BB745D01E05E}"/>
              </a:ext>
            </a:extLst>
          </p:cNvPr>
          <p:cNvSpPr txBox="1"/>
          <p:nvPr/>
        </p:nvSpPr>
        <p:spPr>
          <a:xfrm>
            <a:off x="9104656" y="5584122"/>
            <a:ext cx="29213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Fabián </a:t>
            </a:r>
            <a:r>
              <a:rPr lang="es-ES" sz="2000" dirty="0" err="1"/>
              <a:t>Bone</a:t>
            </a:r>
            <a:r>
              <a:rPr lang="es-ES" sz="2000" dirty="0"/>
              <a:t> Araya</a:t>
            </a:r>
          </a:p>
        </p:txBody>
      </p:sp>
    </p:spTree>
    <p:extLst>
      <p:ext uri="{BB962C8B-B14F-4D97-AF65-F5344CB8AC3E}">
        <p14:creationId xmlns:p14="http://schemas.microsoft.com/office/powerpoint/2010/main" val="340237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1F783-35C2-9A87-19FD-125ADD37D61C}"/>
              </a:ext>
            </a:extLst>
          </p:cNvPr>
          <p:cNvSpPr>
            <a:spLocks noGrp="1"/>
          </p:cNvSpPr>
          <p:nvPr>
            <p:ph type="title"/>
          </p:nvPr>
        </p:nvSpPr>
        <p:spPr/>
        <p:txBody>
          <a:bodyPr>
            <a:normAutofit/>
          </a:bodyPr>
          <a:lstStyle/>
          <a:p>
            <a:r>
              <a:rPr lang="es-ES" dirty="0"/>
              <a:t>Redes Definidas por Software (SDN)</a:t>
            </a:r>
          </a:p>
        </p:txBody>
      </p:sp>
      <p:sp>
        <p:nvSpPr>
          <p:cNvPr id="3" name="Marcador de contenido 2">
            <a:extLst>
              <a:ext uri="{FF2B5EF4-FFF2-40B4-BE49-F238E27FC236}">
                <a16:creationId xmlns:a16="http://schemas.microsoft.com/office/drawing/2014/main" id="{AC90989F-5F10-2873-FE11-22D4DDD6B6F8}"/>
              </a:ext>
            </a:extLst>
          </p:cNvPr>
          <p:cNvSpPr>
            <a:spLocks noGrp="1"/>
          </p:cNvSpPr>
          <p:nvPr>
            <p:ph idx="1"/>
          </p:nvPr>
        </p:nvSpPr>
        <p:spPr>
          <a:xfrm>
            <a:off x="685800" y="2518149"/>
            <a:ext cx="10820400" cy="4024125"/>
          </a:xfrm>
        </p:spPr>
        <p:txBody>
          <a:bodyPr vert="horz" lIns="91440" tIns="45720" rIns="91440" bIns="45720" rtlCol="0" anchor="t">
            <a:normAutofit/>
          </a:bodyPr>
          <a:lstStyle/>
          <a:p>
            <a:pPr marL="0" indent="0">
              <a:buNone/>
            </a:pPr>
            <a:r>
              <a:rPr lang="es-ES" dirty="0">
                <a:solidFill>
                  <a:srgbClr val="FFFFFF"/>
                </a:solidFill>
                <a:latin typeface="Century Gothic"/>
                <a:cs typeface="Arial"/>
              </a:rPr>
              <a:t>Las Redes Definidas por Software (SDN, por sus siglas en inglés) son un paradigma y un conjunto de técnicas que separan el plano de control (gestión de la red) del plano de datos (encargado de transportar el tráfico). Este enfoque permite a los administradores gestionar, configurar y supervisar dinámicamente la red mediante software, lo que facilita la adaptabilidad, la optimización y la alta disponibilidad del servicio.</a:t>
            </a:r>
          </a:p>
          <a:p>
            <a:endParaRPr lang="es-ES" dirty="0"/>
          </a:p>
        </p:txBody>
      </p:sp>
    </p:spTree>
    <p:extLst>
      <p:ext uri="{BB962C8B-B14F-4D97-AF65-F5344CB8AC3E}">
        <p14:creationId xmlns:p14="http://schemas.microsoft.com/office/powerpoint/2010/main" val="60800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25AE9-6F79-9E25-34D1-38216D043FAA}"/>
              </a:ext>
            </a:extLst>
          </p:cNvPr>
          <p:cNvSpPr>
            <a:spLocks noGrp="1"/>
          </p:cNvSpPr>
          <p:nvPr>
            <p:ph type="title"/>
          </p:nvPr>
        </p:nvSpPr>
        <p:spPr/>
        <p:txBody>
          <a:bodyPr/>
          <a:lstStyle/>
          <a:p>
            <a:r>
              <a:rPr lang="es-ES"/>
              <a:t>Virtualización</a:t>
            </a:r>
          </a:p>
          <a:p>
            <a:endParaRPr lang="es-ES" dirty="0"/>
          </a:p>
        </p:txBody>
      </p:sp>
      <p:sp>
        <p:nvSpPr>
          <p:cNvPr id="3" name="Marcador de contenido 2">
            <a:extLst>
              <a:ext uri="{FF2B5EF4-FFF2-40B4-BE49-F238E27FC236}">
                <a16:creationId xmlns:a16="http://schemas.microsoft.com/office/drawing/2014/main" id="{B5DC089A-CE92-FCC9-0F0A-3AE3BCDFEA55}"/>
              </a:ext>
            </a:extLst>
          </p:cNvPr>
          <p:cNvSpPr>
            <a:spLocks noGrp="1"/>
          </p:cNvSpPr>
          <p:nvPr>
            <p:ph idx="1"/>
          </p:nvPr>
        </p:nvSpPr>
        <p:spPr/>
        <p:txBody>
          <a:bodyPr vert="horz" lIns="91440" tIns="45720" rIns="91440" bIns="45720" rtlCol="0" anchor="t">
            <a:normAutofit/>
          </a:bodyPr>
          <a:lstStyle/>
          <a:p>
            <a:pPr marL="0" indent="0">
              <a:buNone/>
            </a:pPr>
            <a:r>
              <a:rPr lang="es-ES" dirty="0">
                <a:solidFill>
                  <a:srgbClr val="FFFFFF"/>
                </a:solidFill>
                <a:latin typeface="Century Gothic"/>
                <a:cs typeface="Arial"/>
              </a:rPr>
              <a:t>La virtualización es la creación de versiones virtuales de recursos tecnológicos, como servidores, sistemas operativos, redes, dispositivos de almacenamiento, etc. En redes, la virtualización permite crear entornos aislados y optimizar la utilización de los recursos físicos disponibles en conjunto con recursos virtuales que ofrecen otro tipo de ventajas.</a:t>
            </a:r>
            <a:endParaRPr lang="es-ES" dirty="0"/>
          </a:p>
        </p:txBody>
      </p:sp>
    </p:spTree>
    <p:extLst>
      <p:ext uri="{BB962C8B-B14F-4D97-AF65-F5344CB8AC3E}">
        <p14:creationId xmlns:p14="http://schemas.microsoft.com/office/powerpoint/2010/main" val="193029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25AE9-6F79-9E25-34D1-38216D043FAA}"/>
              </a:ext>
            </a:extLst>
          </p:cNvPr>
          <p:cNvSpPr>
            <a:spLocks noGrp="1"/>
          </p:cNvSpPr>
          <p:nvPr>
            <p:ph type="title"/>
          </p:nvPr>
        </p:nvSpPr>
        <p:spPr/>
        <p:txBody>
          <a:bodyPr vert="horz" lIns="91440" tIns="45720" rIns="91440" bIns="45720" rtlCol="0" anchor="ctr">
            <a:noAutofit/>
          </a:bodyPr>
          <a:lstStyle/>
          <a:p>
            <a:r>
              <a:rPr lang="es-ES" dirty="0">
                <a:solidFill>
                  <a:srgbClr val="FFFFFF"/>
                </a:solidFill>
                <a:latin typeface="Century Gothic"/>
                <a:cs typeface="Arial"/>
              </a:rPr>
              <a:t>Soluciones de Auto Recuperación (</a:t>
            </a:r>
            <a:r>
              <a:rPr lang="es-ES" dirty="0" err="1">
                <a:solidFill>
                  <a:srgbClr val="FFFFFF"/>
                </a:solidFill>
                <a:latin typeface="Century Gothic"/>
                <a:cs typeface="Arial"/>
              </a:rPr>
              <a:t>Autonomic</a:t>
            </a:r>
            <a:r>
              <a:rPr lang="es-ES" dirty="0">
                <a:solidFill>
                  <a:srgbClr val="FFFFFF"/>
                </a:solidFill>
                <a:latin typeface="Century Gothic"/>
                <a:cs typeface="Arial"/>
              </a:rPr>
              <a:t> </a:t>
            </a:r>
            <a:r>
              <a:rPr lang="es-ES" dirty="0" err="1">
                <a:latin typeface="Century Gothic"/>
                <a:cs typeface="Arial"/>
              </a:rPr>
              <a:t>Networking</a:t>
            </a:r>
            <a:r>
              <a:rPr lang="es-ES" dirty="0">
                <a:solidFill>
                  <a:srgbClr val="FFFFFF"/>
                </a:solidFill>
                <a:latin typeface="Century Gothic"/>
                <a:cs typeface="Arial"/>
              </a:rPr>
              <a:t>)</a:t>
            </a:r>
          </a:p>
          <a:p>
            <a:endParaRPr lang="es-ES" dirty="0"/>
          </a:p>
        </p:txBody>
      </p:sp>
      <p:sp>
        <p:nvSpPr>
          <p:cNvPr id="3" name="Marcador de contenido 2">
            <a:extLst>
              <a:ext uri="{FF2B5EF4-FFF2-40B4-BE49-F238E27FC236}">
                <a16:creationId xmlns:a16="http://schemas.microsoft.com/office/drawing/2014/main" id="{B5DC089A-CE92-FCC9-0F0A-3AE3BCDFEA55}"/>
              </a:ext>
            </a:extLst>
          </p:cNvPr>
          <p:cNvSpPr>
            <a:spLocks noGrp="1"/>
          </p:cNvSpPr>
          <p:nvPr>
            <p:ph idx="1"/>
          </p:nvPr>
        </p:nvSpPr>
        <p:spPr/>
        <p:txBody>
          <a:bodyPr vert="horz" lIns="91440" tIns="45720" rIns="91440" bIns="45720" rtlCol="0" anchor="t">
            <a:normAutofit/>
          </a:bodyPr>
          <a:lstStyle/>
          <a:p>
            <a:pPr marL="0" indent="0">
              <a:buNone/>
            </a:pPr>
            <a:r>
              <a:rPr lang="es-ES" dirty="0">
                <a:solidFill>
                  <a:srgbClr val="FFFFFF"/>
                </a:solidFill>
                <a:latin typeface="Century Gothic"/>
                <a:cs typeface="Arial"/>
              </a:rPr>
              <a:t>El </a:t>
            </a:r>
            <a:r>
              <a:rPr lang="es-ES" dirty="0" err="1">
                <a:solidFill>
                  <a:srgbClr val="FFFFFF"/>
                </a:solidFill>
                <a:latin typeface="Century Gothic"/>
                <a:cs typeface="Arial"/>
              </a:rPr>
              <a:t>networking</a:t>
            </a:r>
            <a:r>
              <a:rPr lang="es-ES" dirty="0">
                <a:solidFill>
                  <a:srgbClr val="FFFFFF"/>
                </a:solidFill>
                <a:latin typeface="Century Gothic"/>
                <a:cs typeface="Arial"/>
              </a:rPr>
              <a:t> autónomo busca desarrollar redes capaces de autorregularse, autoconfigurarse, y recuperarse de fallos sin intervención humana significativa. Estas redes se inspiran en </a:t>
            </a:r>
            <a:r>
              <a:rPr lang="es-ES" dirty="0" err="1">
                <a:solidFill>
                  <a:srgbClr val="FFFFFF"/>
                </a:solidFill>
                <a:latin typeface="Century Gothic"/>
                <a:cs typeface="Arial"/>
              </a:rPr>
              <a:t>sistemas,algortitmos</a:t>
            </a:r>
            <a:r>
              <a:rPr lang="es-ES" dirty="0">
                <a:solidFill>
                  <a:srgbClr val="FFFFFF"/>
                </a:solidFill>
                <a:latin typeface="Century Gothic"/>
                <a:cs typeface="Arial"/>
              </a:rPr>
              <a:t> y protocolos que implementan mecanismos de autoaprendizaje y respuesta adaptativa para mantener el funcionamiento permanente del ambiente en este caso a nivel de redes</a:t>
            </a:r>
          </a:p>
        </p:txBody>
      </p:sp>
    </p:spTree>
    <p:extLst>
      <p:ext uri="{BB962C8B-B14F-4D97-AF65-F5344CB8AC3E}">
        <p14:creationId xmlns:p14="http://schemas.microsoft.com/office/powerpoint/2010/main" val="34094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25AE9-6F79-9E25-34D1-38216D043FAA}"/>
              </a:ext>
            </a:extLst>
          </p:cNvPr>
          <p:cNvSpPr>
            <a:spLocks noGrp="1"/>
          </p:cNvSpPr>
          <p:nvPr>
            <p:ph type="title"/>
          </p:nvPr>
        </p:nvSpPr>
        <p:spPr/>
        <p:txBody>
          <a:bodyPr vert="horz" lIns="91440" tIns="45720" rIns="91440" bIns="45720" rtlCol="0" anchor="ctr">
            <a:noAutofit/>
          </a:bodyPr>
          <a:lstStyle/>
          <a:p>
            <a:r>
              <a:rPr lang="es-ES" dirty="0">
                <a:solidFill>
                  <a:srgbClr val="FFFFFF"/>
                </a:solidFill>
                <a:latin typeface="Century Gothic"/>
                <a:cs typeface="Arial"/>
              </a:rPr>
              <a:t>Interrelación entre SDN, Virtualización y </a:t>
            </a:r>
            <a:r>
              <a:rPr lang="es-ES" dirty="0" err="1">
                <a:solidFill>
                  <a:srgbClr val="FFFFFF"/>
                </a:solidFill>
                <a:latin typeface="Century Gothic"/>
                <a:cs typeface="Arial"/>
              </a:rPr>
              <a:t>Autonomic</a:t>
            </a:r>
            <a:r>
              <a:rPr lang="es-ES" dirty="0">
                <a:solidFill>
                  <a:srgbClr val="FFFFFF"/>
                </a:solidFill>
                <a:latin typeface="Century Gothic"/>
                <a:cs typeface="Arial"/>
              </a:rPr>
              <a:t> </a:t>
            </a:r>
            <a:r>
              <a:rPr lang="es-ES" dirty="0" err="1">
                <a:solidFill>
                  <a:srgbClr val="FFFFFF"/>
                </a:solidFill>
                <a:latin typeface="Century Gothic"/>
                <a:cs typeface="Arial"/>
              </a:rPr>
              <a:t>Networking</a:t>
            </a:r>
            <a:endParaRPr lang="es-ES" dirty="0" err="1"/>
          </a:p>
          <a:p>
            <a:endParaRPr lang="es-ES" dirty="0"/>
          </a:p>
        </p:txBody>
      </p:sp>
      <p:sp>
        <p:nvSpPr>
          <p:cNvPr id="3" name="Marcador de contenido 2">
            <a:extLst>
              <a:ext uri="{FF2B5EF4-FFF2-40B4-BE49-F238E27FC236}">
                <a16:creationId xmlns:a16="http://schemas.microsoft.com/office/drawing/2014/main" id="{B5DC089A-CE92-FCC9-0F0A-3AE3BCDFEA55}"/>
              </a:ext>
            </a:extLst>
          </p:cNvPr>
          <p:cNvSpPr>
            <a:spLocks noGrp="1"/>
          </p:cNvSpPr>
          <p:nvPr>
            <p:ph idx="1"/>
          </p:nvPr>
        </p:nvSpPr>
        <p:spPr/>
        <p:txBody>
          <a:bodyPr vert="horz" lIns="91440" tIns="45720" rIns="91440" bIns="45720" rtlCol="0" anchor="t">
            <a:noAutofit/>
          </a:bodyPr>
          <a:lstStyle/>
          <a:p>
            <a:pPr marL="0" indent="0">
              <a:buNone/>
            </a:pPr>
            <a:r>
              <a:rPr lang="es-ES" dirty="0">
                <a:solidFill>
                  <a:srgbClr val="FFFFFF"/>
                </a:solidFill>
                <a:latin typeface="Century Gothic"/>
                <a:cs typeface="Arial"/>
              </a:rPr>
              <a:t>La combinación de estas tecnologías crea un ecosistema robusto y adaptable que permite a los proveedores de servicios ofrecer soluciones de alta disponibilidad y rendimiento. Por ejemplo:</a:t>
            </a:r>
          </a:p>
          <a:p>
            <a:pPr marL="0" indent="0">
              <a:buNone/>
            </a:pPr>
            <a:endParaRPr lang="es-ES" dirty="0">
              <a:solidFill>
                <a:srgbClr val="FFFFFF"/>
              </a:solidFill>
              <a:latin typeface="Century Gothic"/>
              <a:cs typeface="Arial"/>
            </a:endParaRPr>
          </a:p>
          <a:p>
            <a:pPr marL="0" indent="0">
              <a:buNone/>
            </a:pPr>
            <a:r>
              <a:rPr lang="es-ES" dirty="0">
                <a:solidFill>
                  <a:srgbClr val="FFFFFF"/>
                </a:solidFill>
                <a:latin typeface="Century Gothic"/>
                <a:cs typeface="Arial"/>
              </a:rPr>
              <a:t>SDN proporciona un control centralizado y flexible.</a:t>
            </a:r>
          </a:p>
          <a:p>
            <a:pPr marL="0" indent="0">
              <a:buNone/>
            </a:pPr>
            <a:r>
              <a:rPr lang="es-ES" dirty="0">
                <a:solidFill>
                  <a:srgbClr val="FFFFFF"/>
                </a:solidFill>
                <a:latin typeface="Century Gothic"/>
                <a:cs typeface="Arial"/>
              </a:rPr>
              <a:t>La virtualización optimiza los recursos y reduce los costos operativos.</a:t>
            </a:r>
          </a:p>
          <a:p>
            <a:pPr marL="0" indent="0">
              <a:buNone/>
            </a:pPr>
            <a:r>
              <a:rPr lang="es-ES" dirty="0">
                <a:solidFill>
                  <a:srgbClr val="FFFFFF"/>
                </a:solidFill>
                <a:latin typeface="Century Gothic"/>
                <a:cs typeface="Arial"/>
              </a:rPr>
              <a:t>El </a:t>
            </a:r>
            <a:r>
              <a:rPr lang="es-ES" dirty="0" err="1">
                <a:solidFill>
                  <a:srgbClr val="FFFFFF"/>
                </a:solidFill>
                <a:latin typeface="Century Gothic"/>
                <a:cs typeface="Arial"/>
              </a:rPr>
              <a:t>autonomic</a:t>
            </a:r>
            <a:r>
              <a:rPr lang="es-ES" dirty="0">
                <a:solidFill>
                  <a:srgbClr val="FFFFFF"/>
                </a:solidFill>
                <a:latin typeface="Century Gothic"/>
                <a:cs typeface="Arial"/>
              </a:rPr>
              <a:t> </a:t>
            </a:r>
            <a:r>
              <a:rPr lang="es-ES" dirty="0" err="1">
                <a:solidFill>
                  <a:srgbClr val="FFFFFF"/>
                </a:solidFill>
                <a:latin typeface="Century Gothic"/>
                <a:cs typeface="Arial"/>
              </a:rPr>
              <a:t>networking</a:t>
            </a:r>
            <a:r>
              <a:rPr lang="es-ES" dirty="0">
                <a:solidFill>
                  <a:srgbClr val="FFFFFF"/>
                </a:solidFill>
                <a:latin typeface="Century Gothic"/>
                <a:cs typeface="Arial"/>
              </a:rPr>
              <a:t> asegura la recuperación y continuidad del servicio ante fallos.</a:t>
            </a:r>
          </a:p>
          <a:p>
            <a:pPr marL="0" indent="0">
              <a:buNone/>
            </a:pPr>
            <a:r>
              <a:rPr lang="es-ES" dirty="0">
                <a:solidFill>
                  <a:srgbClr val="FFFFFF"/>
                </a:solidFill>
                <a:latin typeface="Century Gothic"/>
                <a:cs typeface="Arial"/>
              </a:rPr>
              <a:t>Estas tecnologías no solo garantizan un servicio más eficiente, sino que también sientan las bases para redes del futuro, donde la adaptabilidad y la escalabilidad serán fundamentales.</a:t>
            </a:r>
          </a:p>
          <a:p>
            <a:pPr marL="0" indent="0">
              <a:buNone/>
            </a:pPr>
            <a:endParaRPr lang="es-ES" dirty="0">
              <a:solidFill>
                <a:srgbClr val="FFFFFF"/>
              </a:solidFill>
              <a:latin typeface="Century Gothic"/>
              <a:cs typeface="Arial"/>
            </a:endParaRPr>
          </a:p>
        </p:txBody>
      </p:sp>
    </p:spTree>
    <p:extLst>
      <p:ext uri="{BB962C8B-B14F-4D97-AF65-F5344CB8AC3E}">
        <p14:creationId xmlns:p14="http://schemas.microsoft.com/office/powerpoint/2010/main" val="37149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25AE9-6F79-9E25-34D1-38216D043FAA}"/>
              </a:ext>
            </a:extLst>
          </p:cNvPr>
          <p:cNvSpPr>
            <a:spLocks noGrp="1"/>
          </p:cNvSpPr>
          <p:nvPr>
            <p:ph type="title"/>
          </p:nvPr>
        </p:nvSpPr>
        <p:spPr/>
        <p:txBody>
          <a:bodyPr vert="horz" lIns="91440" tIns="45720" rIns="91440" bIns="45720" rtlCol="0" anchor="ctr">
            <a:noAutofit/>
          </a:bodyPr>
          <a:lstStyle/>
          <a:p>
            <a:r>
              <a:rPr lang="es-ES" dirty="0">
                <a:solidFill>
                  <a:srgbClr val="FFFFFF"/>
                </a:solidFill>
                <a:latin typeface="Century Gothic"/>
                <a:cs typeface="Arial"/>
              </a:rPr>
              <a:t>Implementación</a:t>
            </a:r>
            <a:endParaRPr lang="es-ES" dirty="0" err="1"/>
          </a:p>
          <a:p>
            <a:endParaRPr lang="es-ES" dirty="0"/>
          </a:p>
        </p:txBody>
      </p:sp>
      <p:sp>
        <p:nvSpPr>
          <p:cNvPr id="3" name="Marcador de contenido 2">
            <a:extLst>
              <a:ext uri="{FF2B5EF4-FFF2-40B4-BE49-F238E27FC236}">
                <a16:creationId xmlns:a16="http://schemas.microsoft.com/office/drawing/2014/main" id="{B5DC089A-CE92-FCC9-0F0A-3AE3BCDFEA55}"/>
              </a:ext>
            </a:extLst>
          </p:cNvPr>
          <p:cNvSpPr>
            <a:spLocks noGrp="1"/>
          </p:cNvSpPr>
          <p:nvPr>
            <p:ph idx="1"/>
          </p:nvPr>
        </p:nvSpPr>
        <p:spPr/>
        <p:txBody>
          <a:bodyPr vert="horz" lIns="91440" tIns="45720" rIns="91440" bIns="45720" rtlCol="0" anchor="t">
            <a:noAutofit/>
          </a:bodyPr>
          <a:lstStyle/>
          <a:p>
            <a:pPr marL="0" indent="0">
              <a:buNone/>
            </a:pPr>
            <a:r>
              <a:rPr lang="es-ES" dirty="0">
                <a:solidFill>
                  <a:srgbClr val="FFFFFF"/>
                </a:solidFill>
                <a:latin typeface="Century Gothic"/>
                <a:cs typeface="Arial"/>
              </a:rPr>
              <a:t>Se utilizaron herramientas como </a:t>
            </a:r>
            <a:r>
              <a:rPr lang="es-ES" dirty="0" err="1">
                <a:solidFill>
                  <a:srgbClr val="FFFFFF"/>
                </a:solidFill>
                <a:latin typeface="Century Gothic"/>
                <a:cs typeface="Arial"/>
              </a:rPr>
              <a:t>mininet</a:t>
            </a:r>
            <a:r>
              <a:rPr lang="es-ES" dirty="0">
                <a:solidFill>
                  <a:srgbClr val="FFFFFF"/>
                </a:solidFill>
                <a:latin typeface="Century Gothic"/>
                <a:cs typeface="Arial"/>
              </a:rPr>
              <a:t>, </a:t>
            </a:r>
            <a:r>
              <a:rPr lang="es-ES" dirty="0" err="1">
                <a:solidFill>
                  <a:srgbClr val="FFFFFF"/>
                </a:solidFill>
                <a:latin typeface="Century Gothic"/>
                <a:cs typeface="Arial"/>
              </a:rPr>
              <a:t>miniedit</a:t>
            </a:r>
            <a:r>
              <a:rPr lang="es-ES" dirty="0">
                <a:solidFill>
                  <a:srgbClr val="FFFFFF"/>
                </a:solidFill>
                <a:latin typeface="Century Gothic"/>
                <a:cs typeface="Arial"/>
              </a:rPr>
              <a:t>, protocolo </a:t>
            </a:r>
            <a:r>
              <a:rPr lang="es-ES" dirty="0" err="1">
                <a:solidFill>
                  <a:srgbClr val="FFFFFF"/>
                </a:solidFill>
                <a:latin typeface="Century Gothic"/>
                <a:cs typeface="Arial"/>
              </a:rPr>
              <a:t>OpenFlow</a:t>
            </a:r>
            <a:r>
              <a:rPr lang="es-ES" dirty="0">
                <a:solidFill>
                  <a:srgbClr val="FFFFFF"/>
                </a:solidFill>
                <a:latin typeface="Century Gothic"/>
                <a:cs typeface="Arial"/>
              </a:rPr>
              <a:t>, una maquina virtualizada de </a:t>
            </a:r>
            <a:r>
              <a:rPr lang="es-ES" dirty="0" err="1">
                <a:solidFill>
                  <a:srgbClr val="FFFFFF"/>
                </a:solidFill>
                <a:latin typeface="Century Gothic"/>
                <a:cs typeface="Arial"/>
              </a:rPr>
              <a:t>linux</a:t>
            </a:r>
            <a:r>
              <a:rPr lang="es-ES" dirty="0">
                <a:solidFill>
                  <a:srgbClr val="FFFFFF"/>
                </a:solidFill>
                <a:latin typeface="Century Gothic"/>
                <a:cs typeface="Arial"/>
              </a:rPr>
              <a:t>, </a:t>
            </a:r>
            <a:r>
              <a:rPr lang="es-ES" dirty="0" err="1">
                <a:solidFill>
                  <a:srgbClr val="FFFFFF"/>
                </a:solidFill>
                <a:latin typeface="Century Gothic"/>
                <a:cs typeface="Arial"/>
              </a:rPr>
              <a:t>etc</a:t>
            </a:r>
            <a:r>
              <a:rPr lang="es-ES" dirty="0">
                <a:solidFill>
                  <a:srgbClr val="FFFFFF"/>
                </a:solidFill>
                <a:latin typeface="Century Gothic"/>
                <a:cs typeface="Arial"/>
              </a:rPr>
              <a:t>, para poder emular y simular una red SDN con diferentes equipos virtualizados y un controlador que pudiera demostrar el uso del protocolo </a:t>
            </a:r>
            <a:r>
              <a:rPr lang="es-ES" dirty="0" err="1">
                <a:solidFill>
                  <a:srgbClr val="FFFFFF"/>
                </a:solidFill>
                <a:latin typeface="Century Gothic"/>
                <a:cs typeface="Arial"/>
              </a:rPr>
              <a:t>OpenFlow</a:t>
            </a:r>
            <a:r>
              <a:rPr lang="es-ES" dirty="0">
                <a:solidFill>
                  <a:srgbClr val="FFFFFF"/>
                </a:solidFill>
                <a:latin typeface="Century Gothic"/>
                <a:cs typeface="Arial"/>
              </a:rPr>
              <a:t> y los comportamientos de una red SDN, en resumidas cuentas se gestionó una red SDN en donde se evidenciara que al momento de una caída de algún componente o equipo de la topología todo se redireccionaría al controlador para que este en función de su conocimiento a nivel de maquina pudiese resolver el problema y levantar la red, asegurando así la alta disponibilidad y rendimiento de la red sin necesidad de supervisión humana ni injerencia de operarios, ingenieros o cualquier especialista involucrado en estos temas.</a:t>
            </a:r>
          </a:p>
          <a:p>
            <a:pPr marL="342900" indent="-342900"/>
            <a:endParaRPr lang="es-ES" dirty="0">
              <a:solidFill>
                <a:srgbClr val="FFFFFF"/>
              </a:solidFill>
              <a:latin typeface="Century Gothic"/>
              <a:cs typeface="Arial"/>
            </a:endParaRPr>
          </a:p>
          <a:p>
            <a:pPr marL="342900" indent="-342900"/>
            <a:endParaRPr lang="es-ES" dirty="0">
              <a:solidFill>
                <a:srgbClr val="FFFFFF"/>
              </a:solidFill>
              <a:latin typeface="Century Gothic"/>
              <a:cs typeface="Arial"/>
            </a:endParaRPr>
          </a:p>
          <a:p>
            <a:pPr marL="0" indent="0">
              <a:buNone/>
            </a:pPr>
            <a:endParaRPr lang="es-ES" dirty="0">
              <a:solidFill>
                <a:srgbClr val="FFFFFF"/>
              </a:solidFill>
              <a:latin typeface="Century Gothic"/>
              <a:cs typeface="Arial"/>
            </a:endParaRPr>
          </a:p>
        </p:txBody>
      </p:sp>
    </p:spTree>
    <p:extLst>
      <p:ext uri="{BB962C8B-B14F-4D97-AF65-F5344CB8AC3E}">
        <p14:creationId xmlns:p14="http://schemas.microsoft.com/office/powerpoint/2010/main" val="203969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25AE9-6F79-9E25-34D1-38216D043FAA}"/>
              </a:ext>
            </a:extLst>
          </p:cNvPr>
          <p:cNvSpPr>
            <a:spLocks noGrp="1"/>
          </p:cNvSpPr>
          <p:nvPr>
            <p:ph type="title"/>
          </p:nvPr>
        </p:nvSpPr>
        <p:spPr/>
        <p:txBody>
          <a:bodyPr vert="horz" lIns="91440" tIns="45720" rIns="91440" bIns="45720" rtlCol="0" anchor="ctr">
            <a:noAutofit/>
          </a:bodyPr>
          <a:lstStyle/>
          <a:p>
            <a:r>
              <a:rPr lang="es-ES" dirty="0">
                <a:solidFill>
                  <a:srgbClr val="FFFFFF"/>
                </a:solidFill>
                <a:latin typeface="Century Gothic"/>
                <a:cs typeface="Arial"/>
              </a:rPr>
              <a:t>Ilustración de </a:t>
            </a:r>
            <a:r>
              <a:rPr lang="es-ES" dirty="0" err="1">
                <a:solidFill>
                  <a:srgbClr val="FFFFFF"/>
                </a:solidFill>
                <a:latin typeface="Century Gothic"/>
                <a:cs typeface="Arial"/>
              </a:rPr>
              <a:t>mininet</a:t>
            </a:r>
            <a:r>
              <a:rPr lang="es-ES" dirty="0">
                <a:solidFill>
                  <a:srgbClr val="FFFFFF"/>
                </a:solidFill>
                <a:latin typeface="Century Gothic"/>
                <a:cs typeface="Arial"/>
              </a:rPr>
              <a:t> y </a:t>
            </a:r>
            <a:r>
              <a:rPr lang="es-ES" dirty="0" err="1">
                <a:solidFill>
                  <a:srgbClr val="FFFFFF"/>
                </a:solidFill>
                <a:latin typeface="Century Gothic"/>
                <a:cs typeface="Arial"/>
              </a:rPr>
              <a:t>miniedit</a:t>
            </a:r>
            <a:endParaRPr lang="es-ES" dirty="0" err="1"/>
          </a:p>
          <a:p>
            <a:endParaRPr lang="es-ES" dirty="0"/>
          </a:p>
        </p:txBody>
      </p:sp>
      <p:sp>
        <p:nvSpPr>
          <p:cNvPr id="3" name="Marcador de contenido 2">
            <a:extLst>
              <a:ext uri="{FF2B5EF4-FFF2-40B4-BE49-F238E27FC236}">
                <a16:creationId xmlns:a16="http://schemas.microsoft.com/office/drawing/2014/main" id="{B5DC089A-CE92-FCC9-0F0A-3AE3BCDFEA55}"/>
              </a:ext>
            </a:extLst>
          </p:cNvPr>
          <p:cNvSpPr>
            <a:spLocks noGrp="1"/>
          </p:cNvSpPr>
          <p:nvPr>
            <p:ph idx="1"/>
          </p:nvPr>
        </p:nvSpPr>
        <p:spPr/>
        <p:txBody>
          <a:bodyPr vert="horz" lIns="91440" tIns="45720" rIns="91440" bIns="45720" rtlCol="0" anchor="t">
            <a:noAutofit/>
          </a:bodyPr>
          <a:lstStyle/>
          <a:p>
            <a:pPr marL="0" indent="0">
              <a:buNone/>
            </a:pPr>
            <a:r>
              <a:rPr lang="es-ES" dirty="0">
                <a:solidFill>
                  <a:srgbClr val="FFFFFF"/>
                </a:solidFill>
                <a:latin typeface="Century Gothic"/>
                <a:cs typeface="Arial"/>
              </a:rPr>
              <a:t>.</a:t>
            </a:r>
          </a:p>
          <a:p>
            <a:pPr marL="342900" indent="-342900"/>
            <a:endParaRPr lang="es-ES" dirty="0">
              <a:solidFill>
                <a:srgbClr val="FFFFFF"/>
              </a:solidFill>
              <a:latin typeface="Century Gothic"/>
              <a:cs typeface="Arial"/>
            </a:endParaRPr>
          </a:p>
          <a:p>
            <a:pPr marL="342900" indent="-342900"/>
            <a:endParaRPr lang="es-ES" dirty="0">
              <a:solidFill>
                <a:srgbClr val="FFFFFF"/>
              </a:solidFill>
              <a:latin typeface="Century Gothic"/>
              <a:cs typeface="Arial"/>
            </a:endParaRPr>
          </a:p>
          <a:p>
            <a:pPr marL="0" indent="0">
              <a:buNone/>
            </a:pPr>
            <a:endParaRPr lang="es-ES" dirty="0">
              <a:solidFill>
                <a:srgbClr val="FFFFFF"/>
              </a:solidFill>
              <a:latin typeface="Century Gothic"/>
              <a:cs typeface="Arial"/>
            </a:endParaRPr>
          </a:p>
        </p:txBody>
      </p:sp>
      <p:pic>
        <p:nvPicPr>
          <p:cNvPr id="4" name="Imagen 3" descr="Interfaz de usuario gráfica, Diagrama&#10;&#10;Descripción generada automáticamente">
            <a:extLst>
              <a:ext uri="{FF2B5EF4-FFF2-40B4-BE49-F238E27FC236}">
                <a16:creationId xmlns:a16="http://schemas.microsoft.com/office/drawing/2014/main" id="{5EDB6B57-ECC3-E0BD-21B0-7108EC3C781D}"/>
              </a:ext>
            </a:extLst>
          </p:cNvPr>
          <p:cNvPicPr>
            <a:picLocks noChangeAspect="1"/>
          </p:cNvPicPr>
          <p:nvPr/>
        </p:nvPicPr>
        <p:blipFill>
          <a:blip r:embed="rId2"/>
          <a:stretch>
            <a:fillRect/>
          </a:stretch>
        </p:blipFill>
        <p:spPr>
          <a:xfrm>
            <a:off x="5807184" y="2191338"/>
            <a:ext cx="6172591" cy="4041079"/>
          </a:xfrm>
          <a:prstGeom prst="rect">
            <a:avLst/>
          </a:prstGeom>
        </p:spPr>
      </p:pic>
      <p:pic>
        <p:nvPicPr>
          <p:cNvPr id="5" name="Imagen 4" descr="Texto&#10;&#10;Descripción generada automáticamente">
            <a:extLst>
              <a:ext uri="{FF2B5EF4-FFF2-40B4-BE49-F238E27FC236}">
                <a16:creationId xmlns:a16="http://schemas.microsoft.com/office/drawing/2014/main" id="{63185CD0-23D3-C119-EAA2-B0D4572BD982}"/>
              </a:ext>
            </a:extLst>
          </p:cNvPr>
          <p:cNvPicPr>
            <a:picLocks noChangeAspect="1"/>
          </p:cNvPicPr>
          <p:nvPr/>
        </p:nvPicPr>
        <p:blipFill>
          <a:blip r:embed="rId3"/>
          <a:stretch>
            <a:fillRect/>
          </a:stretch>
        </p:blipFill>
        <p:spPr>
          <a:xfrm>
            <a:off x="316674" y="2528953"/>
            <a:ext cx="4909420" cy="3689437"/>
          </a:xfrm>
          <a:prstGeom prst="rect">
            <a:avLst/>
          </a:prstGeom>
        </p:spPr>
      </p:pic>
    </p:spTree>
    <p:extLst>
      <p:ext uri="{BB962C8B-B14F-4D97-AF65-F5344CB8AC3E}">
        <p14:creationId xmlns:p14="http://schemas.microsoft.com/office/powerpoint/2010/main" val="256946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25AE9-6F79-9E25-34D1-38216D043FAA}"/>
              </a:ext>
            </a:extLst>
          </p:cNvPr>
          <p:cNvSpPr>
            <a:spLocks noGrp="1"/>
          </p:cNvSpPr>
          <p:nvPr>
            <p:ph type="title"/>
          </p:nvPr>
        </p:nvSpPr>
        <p:spPr>
          <a:xfrm>
            <a:off x="2885162" y="419907"/>
            <a:ext cx="8610600" cy="1293028"/>
          </a:xfrm>
        </p:spPr>
        <p:txBody>
          <a:bodyPr vert="horz" lIns="91440" tIns="45720" rIns="91440" bIns="45720" rtlCol="0" anchor="ctr">
            <a:noAutofit/>
          </a:bodyPr>
          <a:lstStyle/>
          <a:p>
            <a:r>
              <a:rPr lang="es-ES" dirty="0">
                <a:solidFill>
                  <a:srgbClr val="FFFFFF"/>
                </a:solidFill>
                <a:latin typeface="Century Gothic"/>
                <a:cs typeface="Arial"/>
              </a:rPr>
              <a:t>Resultados y conclusiones</a:t>
            </a:r>
            <a:endParaRPr lang="es-ES" dirty="0"/>
          </a:p>
          <a:p>
            <a:endParaRPr lang="es-ES" dirty="0"/>
          </a:p>
        </p:txBody>
      </p:sp>
      <p:sp>
        <p:nvSpPr>
          <p:cNvPr id="3" name="Marcador de contenido 2">
            <a:extLst>
              <a:ext uri="{FF2B5EF4-FFF2-40B4-BE49-F238E27FC236}">
                <a16:creationId xmlns:a16="http://schemas.microsoft.com/office/drawing/2014/main" id="{B5DC089A-CE92-FCC9-0F0A-3AE3BCDFEA55}"/>
              </a:ext>
            </a:extLst>
          </p:cNvPr>
          <p:cNvSpPr>
            <a:spLocks noGrp="1"/>
          </p:cNvSpPr>
          <p:nvPr>
            <p:ph idx="1"/>
          </p:nvPr>
        </p:nvSpPr>
        <p:spPr>
          <a:xfrm>
            <a:off x="685800" y="1307300"/>
            <a:ext cx="10820400" cy="4024125"/>
          </a:xfrm>
        </p:spPr>
        <p:txBody>
          <a:bodyPr vert="horz" lIns="91440" tIns="45720" rIns="91440" bIns="45720" rtlCol="0" anchor="t">
            <a:noAutofit/>
          </a:bodyPr>
          <a:lstStyle/>
          <a:p>
            <a:pPr marL="342900" indent="-342900"/>
            <a:r>
              <a:rPr lang="es-ES" sz="1400" dirty="0">
                <a:solidFill>
                  <a:srgbClr val="FFFFFF"/>
                </a:solidFill>
                <a:latin typeface="Century Gothic"/>
                <a:cs typeface="Arial"/>
              </a:rPr>
              <a:t>Las redes SDN ayudan a tener un mayor control de la red o la topología centralizando cualquier fallo en el controlador y resolviendo al instante</a:t>
            </a:r>
          </a:p>
          <a:p>
            <a:pPr marL="342900" indent="-342900"/>
            <a:r>
              <a:rPr lang="es-ES" sz="1400" dirty="0">
                <a:solidFill>
                  <a:srgbClr val="FFFFFF"/>
                </a:solidFill>
                <a:latin typeface="Century Gothic"/>
                <a:cs typeface="Arial"/>
              </a:rPr>
              <a:t>Las redes SDN en conjunto con el protocolo </a:t>
            </a:r>
            <a:r>
              <a:rPr lang="es-ES" sz="1400" err="1">
                <a:solidFill>
                  <a:srgbClr val="FFFFFF"/>
                </a:solidFill>
                <a:latin typeface="Century Gothic"/>
                <a:cs typeface="Arial"/>
              </a:rPr>
              <a:t>Openflow</a:t>
            </a:r>
            <a:r>
              <a:rPr lang="es-ES" sz="1400" dirty="0">
                <a:solidFill>
                  <a:srgbClr val="FFFFFF"/>
                </a:solidFill>
                <a:latin typeface="Century Gothic"/>
                <a:cs typeface="Arial"/>
              </a:rPr>
              <a:t> y los controladores contribuyen a tener un servicio de alto rendimiento ya que al momento de tener un fallo la autorrecuperación hace su labor y garantiza la disponibilidad inmediata</a:t>
            </a:r>
          </a:p>
          <a:p>
            <a:pPr marL="342900" indent="-342900"/>
            <a:r>
              <a:rPr lang="es-ES" sz="1400" dirty="0">
                <a:solidFill>
                  <a:srgbClr val="FFFFFF"/>
                </a:solidFill>
                <a:latin typeface="Century Gothic"/>
                <a:cs typeface="Arial"/>
              </a:rPr>
              <a:t>La virtualización aplicada a redes asegura una escalabilidad alta del servicio, ya que al tener mecanismos y medio virtuales las redes pueden crecer y acoplarse al entorno</a:t>
            </a:r>
          </a:p>
          <a:p>
            <a:pPr marL="342900" indent="-342900"/>
            <a:r>
              <a:rPr lang="es-ES" sz="1400" dirty="0">
                <a:solidFill>
                  <a:srgbClr val="FFFFFF"/>
                </a:solidFill>
                <a:latin typeface="Century Gothic"/>
                <a:cs typeface="Arial"/>
              </a:rPr>
              <a:t>Las tecnologías disruptivas como las redes SDN, virtualización y la autorrecuperación de fallos permiten a los proveedores de servicio y expertos en redes a brindar un servicio de calidad a los usuarios finales, garantizando una continuidad del servicio sin importar las condiciones que puedan afectar la topología</a:t>
            </a:r>
          </a:p>
          <a:p>
            <a:pPr marL="342900" indent="-342900"/>
            <a:r>
              <a:rPr lang="es-ES" sz="1400" dirty="0">
                <a:solidFill>
                  <a:srgbClr val="FFFFFF"/>
                </a:solidFill>
                <a:latin typeface="Century Gothic"/>
                <a:cs typeface="Arial"/>
              </a:rPr>
              <a:t>El conjunto de estas tres técnicas aplicadas a una red ofrecen un gran confort al usuario final ya que si existen algún tema el mismo puede abordarse de forma remota, entregando una preocupación menos ya que el cliente no debe trasladarse ni comunicarse con el proveedor de servicio para el manteamiento y revisión de tu red</a:t>
            </a:r>
          </a:p>
          <a:p>
            <a:pPr marL="342900" indent="-342900"/>
            <a:r>
              <a:rPr lang="es-ES" sz="1400" dirty="0">
                <a:solidFill>
                  <a:srgbClr val="FFFFFF"/>
                </a:solidFill>
                <a:latin typeface="Century Gothic"/>
                <a:cs typeface="Arial"/>
              </a:rPr>
              <a:t>Otra parte importante que contribuye con la estabilidad del sistema es que los monitoreos para redes de este tipo son automatizados, dado que la revisión se puede programar directamente en los controladores para que se autogestionen</a:t>
            </a:r>
          </a:p>
          <a:p>
            <a:pPr marL="342900" indent="-342900"/>
            <a:r>
              <a:rPr lang="es-ES" sz="1400" dirty="0">
                <a:solidFill>
                  <a:srgbClr val="FFFFFF"/>
                </a:solidFill>
                <a:latin typeface="Century Gothic"/>
                <a:cs typeface="Arial"/>
              </a:rPr>
              <a:t>El error humano disminuye con este tipo de tecnologías, ya que las validaciones, pruebas y revisiones manuales se aminoran por lo tanto que al tener una red autómata no es necesario el manteamiento frecuente por los operarios</a:t>
            </a:r>
          </a:p>
          <a:p>
            <a:pPr marL="342900" indent="-342900"/>
            <a:r>
              <a:rPr lang="es-ES" sz="1400" dirty="0">
                <a:solidFill>
                  <a:srgbClr val="FFFFFF"/>
                </a:solidFill>
                <a:latin typeface="Century Gothic"/>
                <a:cs typeface="Arial"/>
              </a:rPr>
              <a:t>También se reduce el costo de especialistas en redes para un pro de servicio, dado que al tener un red SDN la supervisión de dichas topologías se puede programar y de igual forma automatizar periódicamente, por lo que desencadena que menos ingenieros tengan que brindar supervisión al servicio.</a:t>
            </a:r>
          </a:p>
          <a:p>
            <a:pPr marL="0" indent="0">
              <a:buNone/>
            </a:pPr>
            <a:endParaRPr lang="es-ES" sz="1400" dirty="0">
              <a:cs typeface="Arial"/>
            </a:endParaRPr>
          </a:p>
          <a:p>
            <a:pPr marL="342900" indent="-342900"/>
            <a:endParaRPr lang="es-ES" sz="1400" dirty="0">
              <a:solidFill>
                <a:srgbClr val="FFFFFF"/>
              </a:solidFill>
              <a:latin typeface="Century Gothic"/>
              <a:cs typeface="Arial"/>
            </a:endParaRPr>
          </a:p>
          <a:p>
            <a:pPr marL="342900" indent="-342900"/>
            <a:endParaRPr lang="es-ES" sz="1400" dirty="0">
              <a:solidFill>
                <a:srgbClr val="FFFFFF"/>
              </a:solidFill>
              <a:latin typeface="Century Gothic"/>
              <a:cs typeface="Arial"/>
            </a:endParaRPr>
          </a:p>
          <a:p>
            <a:pPr marL="0" indent="0">
              <a:buNone/>
            </a:pPr>
            <a:endParaRPr lang="es-ES" sz="1800" dirty="0">
              <a:solidFill>
                <a:srgbClr val="FFFFFF"/>
              </a:solidFill>
              <a:latin typeface="Century Gothic"/>
              <a:cs typeface="Arial"/>
            </a:endParaRPr>
          </a:p>
        </p:txBody>
      </p:sp>
    </p:spTree>
    <p:extLst>
      <p:ext uri="{BB962C8B-B14F-4D97-AF65-F5344CB8AC3E}">
        <p14:creationId xmlns:p14="http://schemas.microsoft.com/office/powerpoint/2010/main" val="82166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25AE9-6F79-9E25-34D1-38216D043FAA}"/>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s-ES" sz="3200">
                <a:latin typeface="Century Gothic"/>
                <a:cs typeface="Arial"/>
              </a:rPr>
              <a:t>Preguntas</a:t>
            </a:r>
            <a:endParaRPr lang="es-ES" sz="3200"/>
          </a:p>
          <a:p>
            <a:pPr algn="l"/>
            <a:endParaRPr lang="es-ES" sz="3200"/>
          </a:p>
        </p:txBody>
      </p:sp>
      <p:sp useBgFill="1">
        <p:nvSpPr>
          <p:cNvPr id="11" name="Rectangle 10">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ignos de interrogación en una fila y un signo de interrogación está iluminado">
            <a:extLst>
              <a:ext uri="{FF2B5EF4-FFF2-40B4-BE49-F238E27FC236}">
                <a16:creationId xmlns:a16="http://schemas.microsoft.com/office/drawing/2014/main" id="{F3765812-4AB9-DA0A-BEF4-9082F92E8EE7}"/>
              </a:ext>
            </a:extLst>
          </p:cNvPr>
          <p:cNvPicPr>
            <a:picLocks noChangeAspect="1"/>
          </p:cNvPicPr>
          <p:nvPr/>
        </p:nvPicPr>
        <p:blipFill>
          <a:blip r:embed="rId2"/>
          <a:srcRect r="33057" b="-3"/>
          <a:stretch/>
        </p:blipFill>
        <p:spPr>
          <a:xfrm>
            <a:off x="5304147" y="10"/>
            <a:ext cx="6887853" cy="6857990"/>
          </a:xfrm>
          <a:prstGeom prst="rect">
            <a:avLst/>
          </a:prstGeom>
        </p:spPr>
      </p:pic>
    </p:spTree>
    <p:extLst>
      <p:ext uri="{BB962C8B-B14F-4D97-AF65-F5344CB8AC3E}">
        <p14:creationId xmlns:p14="http://schemas.microsoft.com/office/powerpoint/2010/main" val="201214885"/>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1</Words>
  <Application>Microsoft Office PowerPoint</Application>
  <PresentationFormat>Panorámica</PresentationFormat>
  <Paragraphs>1</Paragraphs>
  <Slides>9</Slides>
  <Notes>1</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Estela de condensación</vt:lpstr>
      <vt:lpstr>Redes definidas por software (SDN), virtualización, y soluciones de auto recuperación ante fallos (autonomic networking)</vt:lpstr>
      <vt:lpstr>Redes Definidas por Software (SDN)</vt:lpstr>
      <vt:lpstr>Virtualización </vt:lpstr>
      <vt:lpstr>Soluciones de Auto Recuperación (Autonomic Networking) </vt:lpstr>
      <vt:lpstr>Interrelación entre SDN, Virtualización y Autonomic Networking </vt:lpstr>
      <vt:lpstr>Implementación </vt:lpstr>
      <vt:lpstr>Ilustración de mininet y miniedit </vt:lpstr>
      <vt:lpstr>Resultados y conclusiones </vt:lpstr>
      <vt:lpstr>Preguntas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143</cp:revision>
  <dcterms:created xsi:type="dcterms:W3CDTF">2024-12-19T23:33:17Z</dcterms:created>
  <dcterms:modified xsi:type="dcterms:W3CDTF">2024-12-21T00:25:47Z</dcterms:modified>
</cp:coreProperties>
</file>