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30275213" cy="42803763"/>
  <p:notesSz cx="6858000" cy="9144000"/>
  <p:defaultTextStyle>
    <a:defPPr>
      <a:defRPr lang="en-US"/>
    </a:defPPr>
    <a:lvl1pPr marL="0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1pPr>
    <a:lvl2pPr marL="2087256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2pPr>
    <a:lvl3pPr marL="4174516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3pPr>
    <a:lvl4pPr marL="6261772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4pPr>
    <a:lvl5pPr marL="8349028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5pPr>
    <a:lvl6pPr marL="10436284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6pPr>
    <a:lvl7pPr marL="12523545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7pPr>
    <a:lvl8pPr marL="14610801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8pPr>
    <a:lvl9pPr marL="16698057" algn="l" defTabSz="2087256" rtl="0" eaLnBrk="1" latinLnBrk="0" hangingPunct="1">
      <a:defRPr sz="82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5E5E5"/>
    <a:srgbClr val="8DD300"/>
    <a:srgbClr val="8C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33" autoAdjust="0"/>
  </p:normalViewPr>
  <p:slideViewPr>
    <p:cSldViewPr snapToGrid="0" snapToObjects="1">
      <p:cViewPr>
        <p:scale>
          <a:sx n="10" d="100"/>
          <a:sy n="10" d="100"/>
        </p:scale>
        <p:origin x="3280" y="544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2B5B8-F16A-4987-91F1-36712E8BB00C}" type="datetimeFigureOut">
              <a:rPr lang="de-DE" smtClean="0"/>
              <a:t>06.11.24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B9F60-601D-4ED7-B73E-82FFDA5222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0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2087256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4174516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6261772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8349028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6284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3545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0801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698057" algn="l" defTabSz="4174516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D740D-6A7D-B80D-1ACC-4FD81133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5F606F7-4DE9-D156-EE60-78F490FE52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C147F0B-A436-203C-69C8-F9460F507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663DB2-79E4-8F47-557B-23A03E56C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C065D-5CC2-2448-A605-0BAC1481247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54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9"/>
            <a:ext cx="25733931" cy="9175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4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8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145"/>
            <a:ext cx="6811923" cy="365219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145"/>
            <a:ext cx="19931182" cy="365219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90"/>
            <a:ext cx="25733931" cy="8501303"/>
          </a:xfrm>
        </p:spPr>
        <p:txBody>
          <a:bodyPr anchor="t"/>
          <a:lstStyle>
            <a:lvl1pPr algn="l">
              <a:defRPr sz="1324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1pPr>
            <a:lvl2pPr marL="1513743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46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54"/>
            <a:ext cx="13371552" cy="28248505"/>
          </a:xfrm>
        </p:spPr>
        <p:txBody>
          <a:bodyPr/>
          <a:lstStyle>
            <a:lvl1pPr>
              <a:defRPr sz="9271"/>
            </a:lvl1pPr>
            <a:lvl2pPr>
              <a:defRPr sz="7946"/>
            </a:lvl2pPr>
            <a:lvl3pPr>
              <a:defRPr sz="6622"/>
            </a:lvl3pPr>
            <a:lvl4pPr>
              <a:defRPr sz="5960"/>
            </a:lvl4pPr>
            <a:lvl5pPr>
              <a:defRPr sz="5960"/>
            </a:lvl5pPr>
            <a:lvl6pPr>
              <a:defRPr sz="5960"/>
            </a:lvl6pPr>
            <a:lvl7pPr>
              <a:defRPr sz="5960"/>
            </a:lvl7pPr>
            <a:lvl8pPr>
              <a:defRPr sz="5960"/>
            </a:lvl8pPr>
            <a:lvl9pPr>
              <a:defRPr sz="5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54"/>
            <a:ext cx="13371552" cy="28248505"/>
          </a:xfrm>
        </p:spPr>
        <p:txBody>
          <a:bodyPr/>
          <a:lstStyle>
            <a:lvl1pPr>
              <a:defRPr sz="9271"/>
            </a:lvl1pPr>
            <a:lvl2pPr>
              <a:defRPr sz="7946"/>
            </a:lvl2pPr>
            <a:lvl3pPr>
              <a:defRPr sz="6622"/>
            </a:lvl3pPr>
            <a:lvl4pPr>
              <a:defRPr sz="5960"/>
            </a:lvl4pPr>
            <a:lvl5pPr>
              <a:defRPr sz="5960"/>
            </a:lvl5pPr>
            <a:lvl6pPr>
              <a:defRPr sz="5960"/>
            </a:lvl6pPr>
            <a:lvl7pPr>
              <a:defRPr sz="5960"/>
            </a:lvl7pPr>
            <a:lvl8pPr>
              <a:defRPr sz="5960"/>
            </a:lvl8pPr>
            <a:lvl9pPr>
              <a:defRPr sz="5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7946"/>
            </a:lvl1pPr>
            <a:lvl2pPr>
              <a:defRPr sz="6622"/>
            </a:lvl2pPr>
            <a:lvl3pPr>
              <a:defRPr sz="5960"/>
            </a:lvl3pPr>
            <a:lvl4pPr>
              <a:defRPr sz="5297"/>
            </a:lvl4pPr>
            <a:lvl5pPr>
              <a:defRPr sz="5297"/>
            </a:lvl5pPr>
            <a:lvl6pPr>
              <a:defRPr sz="5297"/>
            </a:lvl6pPr>
            <a:lvl7pPr>
              <a:defRPr sz="5297"/>
            </a:lvl7pPr>
            <a:lvl8pPr>
              <a:defRPr sz="5297"/>
            </a:lvl8pPr>
            <a:lvl9pPr>
              <a:defRPr sz="52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2" y="9581308"/>
            <a:ext cx="13382065" cy="399303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2" y="13574342"/>
            <a:ext cx="13382065" cy="24661708"/>
          </a:xfrm>
        </p:spPr>
        <p:txBody>
          <a:bodyPr/>
          <a:lstStyle>
            <a:lvl1pPr>
              <a:defRPr sz="7946"/>
            </a:lvl1pPr>
            <a:lvl2pPr>
              <a:defRPr sz="6622"/>
            </a:lvl2pPr>
            <a:lvl3pPr>
              <a:defRPr sz="5960"/>
            </a:lvl3pPr>
            <a:lvl4pPr>
              <a:defRPr sz="5297"/>
            </a:lvl4pPr>
            <a:lvl5pPr>
              <a:defRPr sz="5297"/>
            </a:lvl5pPr>
            <a:lvl6pPr>
              <a:defRPr sz="5297"/>
            </a:lvl6pPr>
            <a:lvl7pPr>
              <a:defRPr sz="5297"/>
            </a:lvl7pPr>
            <a:lvl8pPr>
              <a:defRPr sz="5297"/>
            </a:lvl8pPr>
            <a:lvl9pPr>
              <a:defRPr sz="52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6" y="1704224"/>
            <a:ext cx="9960336" cy="7252860"/>
          </a:xfrm>
        </p:spPr>
        <p:txBody>
          <a:bodyPr anchor="b"/>
          <a:lstStyle>
            <a:lvl1pPr algn="l">
              <a:defRPr sz="662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33"/>
            <a:ext cx="16924685" cy="36531826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6" y="8957093"/>
            <a:ext cx="9960336" cy="29278966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662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54"/>
            <a:ext cx="27247692" cy="2824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13743" rtl="0" eaLnBrk="1" latinLnBrk="0" hangingPunct="1"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308" indent="-1135308" algn="l" defTabSz="1513743" rtl="0" eaLnBrk="1" latinLnBrk="0" hangingPunct="1">
        <a:spcBef>
          <a:spcPct val="20000"/>
        </a:spcBef>
        <a:buFont typeface="Arial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1pPr>
      <a:lvl2pPr marL="2459833" indent="-946090" algn="l" defTabSz="1513743" rtl="0" eaLnBrk="1" latinLnBrk="0" hangingPunct="1">
        <a:spcBef>
          <a:spcPct val="20000"/>
        </a:spcBef>
        <a:buFont typeface="Arial"/>
        <a:buChar char="–"/>
        <a:defRPr sz="9271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1513743" rtl="0" eaLnBrk="1" latinLnBrk="0" hangingPunct="1">
        <a:spcBef>
          <a:spcPct val="20000"/>
        </a:spcBef>
        <a:buFont typeface="Arial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1513743" rtl="0" eaLnBrk="1" latinLnBrk="0" hangingPunct="1">
        <a:spcBef>
          <a:spcPct val="20000"/>
        </a:spcBef>
        <a:buFont typeface="Arial"/>
        <a:buChar char="–"/>
        <a:defRPr sz="6622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1513743" rtl="0" eaLnBrk="1" latinLnBrk="0" hangingPunct="1">
        <a:spcBef>
          <a:spcPct val="20000"/>
        </a:spcBef>
        <a:buFont typeface="Arial"/>
        <a:buChar char="»"/>
        <a:defRPr sz="6622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1513743" rtl="0" eaLnBrk="1" latinLnBrk="0" hangingPunct="1">
        <a:spcBef>
          <a:spcPct val="20000"/>
        </a:spcBef>
        <a:buFont typeface="Arial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1513743" rtl="0" eaLnBrk="1" latinLnBrk="0" hangingPunct="1">
        <a:spcBef>
          <a:spcPct val="20000"/>
        </a:spcBef>
        <a:buFont typeface="Arial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1513743" rtl="0" eaLnBrk="1" latinLnBrk="0" hangingPunct="1">
        <a:spcBef>
          <a:spcPct val="20000"/>
        </a:spcBef>
        <a:buFont typeface="Arial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1513743" rtl="0" eaLnBrk="1" latinLnBrk="0" hangingPunct="1">
        <a:spcBef>
          <a:spcPct val="20000"/>
        </a:spcBef>
        <a:buFont typeface="Arial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1513743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svg"/><Relationship Id="rId34" Type="http://schemas.openxmlformats.org/officeDocument/2006/relationships/image" Target="../media/image32.svg"/><Relationship Id="rId42" Type="http://schemas.openxmlformats.org/officeDocument/2006/relationships/image" Target="../media/image40.sv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svg"/><Relationship Id="rId37" Type="http://schemas.openxmlformats.org/officeDocument/2006/relationships/image" Target="../media/image35.png"/><Relationship Id="rId40" Type="http://schemas.openxmlformats.org/officeDocument/2006/relationships/image" Target="../media/image38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CE1A0-9E4C-1934-259B-5DA6D8DE9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A8C30282-02D6-A641-0150-F78C9C0123C1}"/>
              </a:ext>
            </a:extLst>
          </p:cNvPr>
          <p:cNvGrpSpPr/>
          <p:nvPr/>
        </p:nvGrpSpPr>
        <p:grpSpPr>
          <a:xfrm>
            <a:off x="21853" y="15671222"/>
            <a:ext cx="30275213" cy="9110923"/>
            <a:chOff x="0" y="5074919"/>
            <a:chExt cx="30275213" cy="9110923"/>
          </a:xfrm>
        </p:grpSpPr>
        <p:sp>
          <p:nvSpPr>
            <p:cNvPr id="60" name="Abgerundetes Rechteck 59">
              <a:extLst>
                <a:ext uri="{FF2B5EF4-FFF2-40B4-BE49-F238E27FC236}">
                  <a16:creationId xmlns:a16="http://schemas.microsoft.com/office/drawing/2014/main" id="{ECC9E01E-07C1-CFEB-DDDC-A33C9512A7F1}"/>
                </a:ext>
              </a:extLst>
            </p:cNvPr>
            <p:cNvSpPr/>
            <p:nvPr/>
          </p:nvSpPr>
          <p:spPr>
            <a:xfrm>
              <a:off x="0" y="5074919"/>
              <a:ext cx="30275213" cy="9110923"/>
            </a:xfrm>
            <a:prstGeom prst="roundRect">
              <a:avLst>
                <a:gd name="adj" fmla="val 8775"/>
              </a:avLst>
            </a:prstGeom>
            <a:solidFill>
              <a:schemeClr val="bg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Abgerundetes Rechteck 61">
              <a:extLst>
                <a:ext uri="{FF2B5EF4-FFF2-40B4-BE49-F238E27FC236}">
                  <a16:creationId xmlns:a16="http://schemas.microsoft.com/office/drawing/2014/main" id="{2EA71F8C-E51E-050D-B7BF-8C5077F2B82C}"/>
                </a:ext>
              </a:extLst>
            </p:cNvPr>
            <p:cNvSpPr/>
            <p:nvPr/>
          </p:nvSpPr>
          <p:spPr>
            <a:xfrm>
              <a:off x="663947" y="5316780"/>
              <a:ext cx="28945919" cy="80199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/>
                <a:t>Stichprobe und Studiendesign 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6269905F-6E5C-5684-0A0F-6BBC39E09754}"/>
              </a:ext>
            </a:extLst>
          </p:cNvPr>
          <p:cNvGrpSpPr/>
          <p:nvPr/>
        </p:nvGrpSpPr>
        <p:grpSpPr>
          <a:xfrm>
            <a:off x="21853" y="25022406"/>
            <a:ext cx="30275213" cy="17781357"/>
            <a:chOff x="0" y="5074919"/>
            <a:chExt cx="30275213" cy="17781357"/>
          </a:xfrm>
        </p:grpSpPr>
        <p:sp>
          <p:nvSpPr>
            <p:cNvPr id="47" name="Abgerundetes Rechteck 46">
              <a:extLst>
                <a:ext uri="{FF2B5EF4-FFF2-40B4-BE49-F238E27FC236}">
                  <a16:creationId xmlns:a16="http://schemas.microsoft.com/office/drawing/2014/main" id="{5E7899C7-DBCD-0B20-F9BA-EC6855AA075E}"/>
                </a:ext>
              </a:extLst>
            </p:cNvPr>
            <p:cNvSpPr/>
            <p:nvPr/>
          </p:nvSpPr>
          <p:spPr>
            <a:xfrm>
              <a:off x="0" y="5074919"/>
              <a:ext cx="30275213" cy="17781357"/>
            </a:xfrm>
            <a:prstGeom prst="roundRect">
              <a:avLst>
                <a:gd name="adj" fmla="val 5885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Abgerundetes Rechteck 51">
              <a:extLst>
                <a:ext uri="{FF2B5EF4-FFF2-40B4-BE49-F238E27FC236}">
                  <a16:creationId xmlns:a16="http://schemas.microsoft.com/office/drawing/2014/main" id="{CFDD2000-8697-F1AF-6E7C-A5113A47798C}"/>
                </a:ext>
              </a:extLst>
            </p:cNvPr>
            <p:cNvSpPr/>
            <p:nvPr/>
          </p:nvSpPr>
          <p:spPr>
            <a:xfrm>
              <a:off x="685800" y="5418576"/>
              <a:ext cx="28947320" cy="75001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/>
                <a:t>Ergebnisse und Diskussion 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6D8848F5-D2BC-7DCE-042C-0F7C92780EB1}"/>
              </a:ext>
            </a:extLst>
          </p:cNvPr>
          <p:cNvGrpSpPr/>
          <p:nvPr/>
        </p:nvGrpSpPr>
        <p:grpSpPr>
          <a:xfrm>
            <a:off x="20546770" y="39347809"/>
            <a:ext cx="9223518" cy="3308146"/>
            <a:chOff x="19869732" y="39282328"/>
            <a:chExt cx="9223518" cy="3308146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17402AE-3643-7568-1647-410DD81E5FAD}"/>
                </a:ext>
              </a:extLst>
            </p:cNvPr>
            <p:cNvGrpSpPr/>
            <p:nvPr/>
          </p:nvGrpSpPr>
          <p:grpSpPr>
            <a:xfrm>
              <a:off x="19869732" y="39282328"/>
              <a:ext cx="9223518" cy="3308146"/>
              <a:chOff x="19822378" y="37855230"/>
              <a:chExt cx="9223518" cy="3308146"/>
            </a:xfrm>
          </p:grpSpPr>
          <p:grpSp>
            <p:nvGrpSpPr>
              <p:cNvPr id="37" name="Gruppieren 36">
                <a:extLst>
                  <a:ext uri="{FF2B5EF4-FFF2-40B4-BE49-F238E27FC236}">
                    <a16:creationId xmlns:a16="http://schemas.microsoft.com/office/drawing/2014/main" id="{A508BC66-CDD9-30A0-2D49-A16D2DC1CC17}"/>
                  </a:ext>
                </a:extLst>
              </p:cNvPr>
              <p:cNvGrpSpPr/>
              <p:nvPr/>
            </p:nvGrpSpPr>
            <p:grpSpPr>
              <a:xfrm>
                <a:off x="19822378" y="37855230"/>
                <a:ext cx="9223518" cy="3308146"/>
                <a:chOff x="17175550" y="37854018"/>
                <a:chExt cx="11736311" cy="2961103"/>
              </a:xfrm>
            </p:grpSpPr>
            <p:sp>
              <p:nvSpPr>
                <p:cNvPr id="35" name="Abgerundetes Rechteck 34">
                  <a:extLst>
                    <a:ext uri="{FF2B5EF4-FFF2-40B4-BE49-F238E27FC236}">
                      <a16:creationId xmlns:a16="http://schemas.microsoft.com/office/drawing/2014/main" id="{6B672127-FBFF-78B2-0FB9-83528105EE76}"/>
                    </a:ext>
                  </a:extLst>
                </p:cNvPr>
                <p:cNvSpPr/>
                <p:nvPr/>
              </p:nvSpPr>
              <p:spPr>
                <a:xfrm>
                  <a:off x="17175550" y="37854018"/>
                  <a:ext cx="11736311" cy="2961103"/>
                </a:xfrm>
                <a:prstGeom prst="roundRect">
                  <a:avLst>
                    <a:gd name="adj" fmla="val 28551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0D5E7A16-BB5D-BF1E-A4A0-239225F5A680}"/>
                    </a:ext>
                  </a:extLst>
                </p:cNvPr>
                <p:cNvSpPr txBox="1"/>
                <p:nvPr/>
              </p:nvSpPr>
              <p:spPr>
                <a:xfrm>
                  <a:off x="21212089" y="38086248"/>
                  <a:ext cx="7436561" cy="9091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de-DE" sz="3000" dirty="0">
                      <a:solidFill>
                        <a:schemeClr val="tx1"/>
                      </a:solidFill>
                    </a:rPr>
                    <a:t>Bitte folgen Sie dem Link über den QR-Code oder sprechen Sie mich an! </a:t>
                  </a:r>
                </a:p>
              </p:txBody>
            </p:sp>
          </p:grpSp>
          <p:pic>
            <p:nvPicPr>
              <p:cNvPr id="18" name="Grafik 17" descr="Ein Bild, das Muster, Pixel enthält.&#10;&#10;Automatisch generierte Beschreibung">
                <a:extLst>
                  <a:ext uri="{FF2B5EF4-FFF2-40B4-BE49-F238E27FC236}">
                    <a16:creationId xmlns:a16="http://schemas.microsoft.com/office/drawing/2014/main" id="{F1AAE305-3B6B-75D8-8CF3-B022E9B6BC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" t="-5" r="-4" b="5"/>
              <a:stretch/>
            </p:blipFill>
            <p:spPr bwMode="auto">
              <a:xfrm>
                <a:off x="20140366" y="38053811"/>
                <a:ext cx="2892099" cy="2910983"/>
              </a:xfrm>
              <a:prstGeom prst="roundRect">
                <a:avLst/>
              </a:prstGeom>
              <a:ln w="28575">
                <a:solidFill>
                  <a:srgbClr val="73AC00"/>
                </a:solidFill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F4EF6E7-1102-0FC8-AB5F-6DA7D0FA1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3602890" y="40733524"/>
              <a:ext cx="4427489" cy="1666924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F92050E3-9653-6C6E-3934-CAFCD602254E}"/>
              </a:ext>
            </a:extLst>
          </p:cNvPr>
          <p:cNvSpPr txBox="1"/>
          <p:nvPr/>
        </p:nvSpPr>
        <p:spPr>
          <a:xfrm>
            <a:off x="-18625130" y="6829554"/>
            <a:ext cx="13035263" cy="1431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600" b="1" u="sng" dirty="0">
                <a:latin typeface="+mj-lt"/>
              </a:rPr>
              <a:t>Alternative Titel</a:t>
            </a:r>
          </a:p>
          <a:p>
            <a:pPr algn="just"/>
            <a:endParaRPr lang="de-DE" sz="6600" b="1" dirty="0">
              <a:latin typeface="+mj-lt"/>
            </a:endParaRPr>
          </a:p>
          <a:p>
            <a:pPr algn="just"/>
            <a:r>
              <a:rPr lang="de-DE" sz="6600" b="1" dirty="0">
                <a:latin typeface="+mj-lt"/>
              </a:rPr>
              <a:t>Welche statistischen Entitäten erkennen Lehrkräfte während der Rezeption von Lernstandsergebnissen und wie hängt dies mit ihrer </a:t>
            </a:r>
            <a:r>
              <a:rPr lang="de-DE" sz="6600" b="1" dirty="0" err="1">
                <a:latin typeface="+mj-lt"/>
              </a:rPr>
              <a:t>graph</a:t>
            </a:r>
            <a:r>
              <a:rPr lang="de-DE" sz="6600" b="1" dirty="0">
                <a:latin typeface="+mj-lt"/>
              </a:rPr>
              <a:t> </a:t>
            </a:r>
            <a:r>
              <a:rPr lang="de-DE" sz="6600" b="1" dirty="0" err="1">
                <a:latin typeface="+mj-lt"/>
              </a:rPr>
              <a:t>literacy</a:t>
            </a:r>
            <a:r>
              <a:rPr lang="de-DE" sz="6600" b="1" dirty="0">
                <a:latin typeface="+mj-lt"/>
              </a:rPr>
              <a:t> zusammen?</a:t>
            </a:r>
          </a:p>
          <a:p>
            <a:pPr algn="just"/>
            <a:endParaRPr lang="de-DE" sz="6600" b="1" dirty="0">
              <a:latin typeface="+mj-lt"/>
            </a:endParaRPr>
          </a:p>
          <a:p>
            <a:pPr algn="just"/>
            <a:r>
              <a:rPr lang="de-DE" sz="6600" b="1" dirty="0">
                <a:latin typeface="+mj-lt"/>
              </a:rPr>
              <a:t>Lassen sich die Komplexität der Rezeption von Lernstandergebnissen und die Performanz beim Lesen von Grafiken durch eine allgemeine </a:t>
            </a:r>
            <a:r>
              <a:rPr lang="de-DE" sz="6600" b="1" dirty="0" err="1">
                <a:latin typeface="+mj-lt"/>
              </a:rPr>
              <a:t>graph</a:t>
            </a:r>
            <a:r>
              <a:rPr lang="de-DE" sz="6600" b="1" dirty="0">
                <a:latin typeface="+mj-lt"/>
              </a:rPr>
              <a:t> </a:t>
            </a:r>
            <a:r>
              <a:rPr lang="de-DE" sz="6600" b="1" dirty="0" err="1">
                <a:latin typeface="+mj-lt"/>
              </a:rPr>
              <a:t>literacy</a:t>
            </a:r>
            <a:r>
              <a:rPr lang="de-DE" sz="6600" b="1" dirty="0">
                <a:latin typeface="+mj-lt"/>
              </a:rPr>
              <a:t> prädizieren? 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CDBBB013-51B4-A702-AEB3-3588A21F51C7}"/>
              </a:ext>
            </a:extLst>
          </p:cNvPr>
          <p:cNvSpPr txBox="1"/>
          <p:nvPr/>
        </p:nvSpPr>
        <p:spPr>
          <a:xfrm>
            <a:off x="-12027550" y="23888801"/>
            <a:ext cx="6437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Alternatives Symbol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34E3F8C4-9DF3-94C4-50DA-363D22AA0DF5}"/>
              </a:ext>
            </a:extLst>
          </p:cNvPr>
          <p:cNvSpPr/>
          <p:nvPr/>
        </p:nvSpPr>
        <p:spPr>
          <a:xfrm>
            <a:off x="-1" y="0"/>
            <a:ext cx="30275213" cy="48463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800" b="1" u="sng" dirty="0">
                <a:solidFill>
                  <a:schemeClr val="tx1"/>
                </a:solidFill>
                <a:latin typeface="+mj-lt"/>
              </a:rPr>
              <a:t>Wie komplex rezipieren Lehrkräfte Lernstandsergebnisse und wie hängt dies mit ihrer </a:t>
            </a:r>
            <a:r>
              <a:rPr lang="de-DE" sz="8800" b="1" u="sng" dirty="0" err="1">
                <a:solidFill>
                  <a:schemeClr val="tx1"/>
                </a:solidFill>
                <a:latin typeface="+mj-lt"/>
              </a:rPr>
              <a:t>graph</a:t>
            </a:r>
            <a:r>
              <a:rPr lang="de-DE" sz="8800" b="1" u="sng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8800" b="1" u="sng" dirty="0" err="1">
                <a:solidFill>
                  <a:schemeClr val="tx1"/>
                </a:solidFill>
                <a:latin typeface="+mj-lt"/>
              </a:rPr>
              <a:t>literacy</a:t>
            </a:r>
            <a:r>
              <a:rPr lang="de-DE" sz="8800" b="1" u="sng" dirty="0">
                <a:solidFill>
                  <a:schemeClr val="tx1"/>
                </a:solidFill>
                <a:latin typeface="+mj-lt"/>
              </a:rPr>
              <a:t> zusammen?</a:t>
            </a:r>
          </a:p>
          <a:p>
            <a:endParaRPr lang="de-DE" sz="1000" b="1" noProof="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kumimoji="0" lang="de-DE" sz="5400" b="1" i="0" strike="noStrike" kern="1200" cap="none" spc="0" normalizeH="0" baseline="0" noProof="0" dirty="0">
                <a:ln>
                  <a:noFill/>
                </a:ln>
                <a:solidFill>
                  <a:srgbClr val="73AC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Fabian Burkart</a:t>
            </a:r>
            <a:r>
              <a:rPr kumimoji="0" lang="de-DE" sz="5400" b="1" i="0" strike="noStrike" kern="1200" cap="none" spc="0" normalizeH="0" baseline="30000" noProof="0" dirty="0">
                <a:ln>
                  <a:noFill/>
                </a:ln>
                <a:solidFill>
                  <a:srgbClr val="73AC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de-DE" sz="5400" b="1" kern="1200" cap="none" spc="0" normalizeH="0" baseline="30000" noProof="0" dirty="0">
                <a:ln>
                  <a:noFill/>
                </a:ln>
                <a:solidFill>
                  <a:srgbClr val="73AC00"/>
                </a:solidFill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de-DE" sz="4000" b="0" i="0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fabian.burkart@ph-karlsruhe.de</a:t>
            </a:r>
            <a:r>
              <a:rPr lang="de-DE" sz="4000" b="0" i="0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de-DE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de-DE" sz="4000" b="1" dirty="0">
                <a:solidFill>
                  <a:srgbClr val="73A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Sarah Bez</a:t>
            </a:r>
            <a:r>
              <a:rPr lang="de-DE" sz="4000" b="1" baseline="30000" dirty="0">
                <a:solidFill>
                  <a:srgbClr val="73A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de-DE" sz="4000" b="1" dirty="0">
                <a:solidFill>
                  <a:srgbClr val="73A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Samuel Merk</a:t>
            </a:r>
            <a:r>
              <a:rPr lang="de-DE" sz="4000" b="1" baseline="30000" dirty="0">
                <a:solidFill>
                  <a:srgbClr val="73A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e-DE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DE" sz="3600" baseline="30000" dirty="0">
                <a:solidFill>
                  <a:schemeClr val="tx1"/>
                </a:solidFill>
              </a:rPr>
              <a:t>1</a:t>
            </a:r>
            <a:r>
              <a:rPr lang="de-DE" sz="3600" dirty="0">
                <a:solidFill>
                  <a:schemeClr val="tx1"/>
                </a:solidFill>
              </a:rPr>
              <a:t>Pädagogische Hochschule Karlsruhe </a:t>
            </a:r>
            <a:r>
              <a:rPr lang="de-DE" sz="3600" baseline="30000" dirty="0">
                <a:solidFill>
                  <a:schemeClr val="tx1"/>
                </a:solidFill>
              </a:rPr>
              <a:t>2</a:t>
            </a:r>
            <a:r>
              <a:rPr lang="de-DE" sz="3600" dirty="0">
                <a:solidFill>
                  <a:schemeClr val="tx1"/>
                </a:solidFill>
              </a:rPr>
              <a:t>Universität Tübingen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29C5906-9737-D762-DE65-72CCC22188DC}"/>
              </a:ext>
            </a:extLst>
          </p:cNvPr>
          <p:cNvGrpSpPr/>
          <p:nvPr/>
        </p:nvGrpSpPr>
        <p:grpSpPr>
          <a:xfrm>
            <a:off x="0" y="5074920"/>
            <a:ext cx="30275213" cy="10372070"/>
            <a:chOff x="0" y="5074920"/>
            <a:chExt cx="30275213" cy="10372070"/>
          </a:xfrm>
        </p:grpSpPr>
        <p:sp>
          <p:nvSpPr>
            <p:cNvPr id="42" name="Abgerundetes Rechteck 41">
              <a:extLst>
                <a:ext uri="{FF2B5EF4-FFF2-40B4-BE49-F238E27FC236}">
                  <a16:creationId xmlns:a16="http://schemas.microsoft.com/office/drawing/2014/main" id="{8D973B13-AC5D-9A8A-A7E1-B42653ECEC57}"/>
                </a:ext>
              </a:extLst>
            </p:cNvPr>
            <p:cNvSpPr/>
            <p:nvPr/>
          </p:nvSpPr>
          <p:spPr>
            <a:xfrm>
              <a:off x="0" y="5074920"/>
              <a:ext cx="30275213" cy="10372070"/>
            </a:xfrm>
            <a:prstGeom prst="roundRect">
              <a:avLst>
                <a:gd name="adj" fmla="val 73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>
              <a:extLst>
                <a:ext uri="{FF2B5EF4-FFF2-40B4-BE49-F238E27FC236}">
                  <a16:creationId xmlns:a16="http://schemas.microsoft.com/office/drawing/2014/main" id="{75790152-2FAA-7CC6-A1A1-1700DD42F758}"/>
                </a:ext>
              </a:extLst>
            </p:cNvPr>
            <p:cNvSpPr/>
            <p:nvPr/>
          </p:nvSpPr>
          <p:spPr>
            <a:xfrm>
              <a:off x="707652" y="5367621"/>
              <a:ext cx="28754067" cy="75001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/>
                <a:t>Theoretischer Hintergrund und Forschungsfragen</a:t>
              </a:r>
            </a:p>
          </p:txBody>
        </p:sp>
      </p:grpSp>
      <p:sp>
        <p:nvSpPr>
          <p:cNvPr id="5" name="TextBox 2">
            <a:extLst>
              <a:ext uri="{FF2B5EF4-FFF2-40B4-BE49-F238E27FC236}">
                <a16:creationId xmlns:a16="http://schemas.microsoft.com/office/drawing/2014/main" id="{80D8E079-C7D6-AD96-ABB4-DF31DFCFC31B}"/>
              </a:ext>
            </a:extLst>
          </p:cNvPr>
          <p:cNvSpPr txBox="1"/>
          <p:nvPr/>
        </p:nvSpPr>
        <p:spPr>
          <a:xfrm>
            <a:off x="685800" y="6439394"/>
            <a:ext cx="14232409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de-DE" sz="4000" dirty="0"/>
              <a:t>Wenn Lehrkräfte ihre Entscheidungen auf Daten basieren, kann dies potenziell Schülerleistungen verbessern (Carlson et al., 2011; Faber et al., 2023).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/>
              <a:t>Elementar für diese datenbasierten Entscheidungen (DBDM; Marsh 2012</a:t>
            </a:r>
            <a:r>
              <a:rPr lang="de-DE" sz="4000" dirty="0">
                <a:sym typeface="Wingdings" panose="05000000000000000000" pitchFamily="2" charset="2"/>
              </a:rPr>
              <a:t>) ist die Fähigkeit, graphische Visualisierungen von Daten zu verstehen und in Informationen umzuwandeln, sowie ein hinreichendes statistisches Verständnis (</a:t>
            </a:r>
            <a:r>
              <a:rPr lang="de-DE" sz="4000" dirty="0" err="1">
                <a:sym typeface="Wingdings" panose="05000000000000000000" pitchFamily="2" charset="2"/>
              </a:rPr>
              <a:t>Mandinach</a:t>
            </a:r>
            <a:r>
              <a:rPr lang="de-DE" sz="4000" dirty="0">
                <a:sym typeface="Wingdings" panose="05000000000000000000" pitchFamily="2" charset="2"/>
              </a:rPr>
              <a:t> &amp; Gummer 2016).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sym typeface="Wingdings" panose="05000000000000000000" pitchFamily="2" charset="2"/>
              </a:rPr>
              <a:t>Oft ist diese </a:t>
            </a:r>
            <a:r>
              <a:rPr lang="de-DE" sz="4000" dirty="0" err="1">
                <a:sym typeface="Wingdings" panose="05000000000000000000" pitchFamily="2" charset="2"/>
              </a:rPr>
              <a:t>graph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literacy</a:t>
            </a:r>
            <a:r>
              <a:rPr lang="de-DE" sz="4000" dirty="0">
                <a:sym typeface="Wingdings" panose="05000000000000000000" pitchFamily="2" charset="2"/>
              </a:rPr>
              <a:t> (</a:t>
            </a:r>
            <a:r>
              <a:rPr lang="de-DE" sz="4000" dirty="0" err="1">
                <a:sym typeface="Wingdings" panose="05000000000000000000" pitchFamily="2" charset="2"/>
              </a:rPr>
              <a:t>Friel</a:t>
            </a:r>
            <a:r>
              <a:rPr lang="de-DE" sz="4000" dirty="0">
                <a:sym typeface="Wingdings" panose="05000000000000000000" pitchFamily="2" charset="2"/>
              </a:rPr>
              <a:t> et al., 2001) in drei hierarchische Level gegliedert: Reading </a:t>
            </a:r>
            <a:r>
              <a:rPr lang="de-DE" sz="4000" dirty="0" err="1">
                <a:sym typeface="Wingdings" panose="05000000000000000000" pitchFamily="2" charset="2"/>
              </a:rPr>
              <a:t>the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data</a:t>
            </a:r>
            <a:r>
              <a:rPr lang="de-DE" sz="4000" dirty="0">
                <a:sym typeface="Wingdings" panose="05000000000000000000" pitchFamily="2" charset="2"/>
              </a:rPr>
              <a:t> (1), </a:t>
            </a:r>
            <a:r>
              <a:rPr lang="de-DE" sz="4000" dirty="0" err="1">
                <a:sym typeface="Wingdings" panose="05000000000000000000" pitchFamily="2" charset="2"/>
              </a:rPr>
              <a:t>reading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between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the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data</a:t>
            </a:r>
            <a:r>
              <a:rPr lang="de-DE" sz="4000" dirty="0">
                <a:sym typeface="Wingdings" panose="05000000000000000000" pitchFamily="2" charset="2"/>
              </a:rPr>
              <a:t> (2) und </a:t>
            </a:r>
            <a:r>
              <a:rPr lang="de-DE" sz="4000" dirty="0" err="1">
                <a:sym typeface="Wingdings" panose="05000000000000000000" pitchFamily="2" charset="2"/>
              </a:rPr>
              <a:t>reading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beyond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the</a:t>
            </a:r>
            <a:r>
              <a:rPr lang="de-DE" sz="4000" dirty="0">
                <a:sym typeface="Wingdings" panose="05000000000000000000" pitchFamily="2" charset="2"/>
              </a:rPr>
              <a:t> </a:t>
            </a:r>
            <a:r>
              <a:rPr lang="de-DE" sz="4000" dirty="0" err="1">
                <a:sym typeface="Wingdings" panose="05000000000000000000" pitchFamily="2" charset="2"/>
              </a:rPr>
              <a:t>data</a:t>
            </a:r>
            <a:r>
              <a:rPr lang="de-DE" sz="4000" dirty="0">
                <a:sym typeface="Wingdings" panose="05000000000000000000" pitchFamily="2" charset="2"/>
              </a:rPr>
              <a:t> (3)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4000" dirty="0"/>
          </a:p>
        </p:txBody>
      </p:sp>
      <p:sp>
        <p:nvSpPr>
          <p:cNvPr id="56" name="TextBox 2">
            <a:extLst>
              <a:ext uri="{FF2B5EF4-FFF2-40B4-BE49-F238E27FC236}">
                <a16:creationId xmlns:a16="http://schemas.microsoft.com/office/drawing/2014/main" id="{ED471448-FFE0-EF18-EED1-D871601E1D73}"/>
              </a:ext>
            </a:extLst>
          </p:cNvPr>
          <p:cNvSpPr txBox="1"/>
          <p:nvPr/>
        </p:nvSpPr>
        <p:spPr>
          <a:xfrm>
            <a:off x="15599819" y="6515449"/>
            <a:ext cx="1403330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de-DE" sz="4000" dirty="0"/>
              <a:t>Lehrkräfte zeigen insbesondere Schwierigkeiten beim Lesen der Daten und dem Lesen jenseits der Daten, wobei das erste Level auch oft übersprungen wird (Zeuch et al., 2017)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de-DE" sz="4000" dirty="0"/>
              <a:t>Weiterhin konnten bisher keine Zusammenhänge zwischen der </a:t>
            </a:r>
            <a:r>
              <a:rPr lang="de-DE" sz="4000" dirty="0" err="1"/>
              <a:t>graph</a:t>
            </a:r>
            <a:r>
              <a:rPr lang="de-DE" sz="4000" dirty="0"/>
              <a:t> </a:t>
            </a:r>
            <a:r>
              <a:rPr lang="de-DE" sz="4000" dirty="0" err="1"/>
              <a:t>literacy</a:t>
            </a:r>
            <a:r>
              <a:rPr lang="de-DE" sz="4000" dirty="0"/>
              <a:t> in einem Test und der </a:t>
            </a:r>
            <a:r>
              <a:rPr lang="de-DE" sz="4000" dirty="0" err="1">
                <a:solidFill>
                  <a:srgbClr val="FF0000"/>
                </a:solidFill>
              </a:rPr>
              <a:t>Graphlese</a:t>
            </a:r>
            <a:r>
              <a:rPr lang="de-DE" sz="4000" dirty="0">
                <a:solidFill>
                  <a:srgbClr val="FF0000"/>
                </a:solidFill>
              </a:rPr>
              <a:t>-Performanz</a:t>
            </a:r>
            <a:r>
              <a:rPr lang="de-DE" sz="4000" dirty="0"/>
              <a:t> während Think-</a:t>
            </a:r>
            <a:r>
              <a:rPr lang="de-DE" sz="4000" dirty="0" err="1"/>
              <a:t>Alouds</a:t>
            </a:r>
            <a:r>
              <a:rPr lang="de-DE" sz="4000" dirty="0"/>
              <a:t> festgestellt werden (van den Bosch, 2017)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de-DE" sz="2800" dirty="0"/>
          </a:p>
          <a:p>
            <a:pPr algn="just"/>
            <a:r>
              <a:rPr lang="de-DE" sz="4000" b="1" dirty="0"/>
              <a:t>FF 1: </a:t>
            </a:r>
            <a:r>
              <a:rPr lang="de-DE" sz="4000" dirty="0"/>
              <a:t>Wie häufig adressieren Lehrkräfte unterschiedliche komplexe statistische Entitäten durchschnittlich?</a:t>
            </a:r>
          </a:p>
          <a:p>
            <a:pPr algn="just"/>
            <a:r>
              <a:rPr lang="de-DE" sz="4000" b="1" dirty="0"/>
              <a:t>FF 2: </a:t>
            </a:r>
            <a:r>
              <a:rPr lang="de-DE" sz="4000" dirty="0"/>
              <a:t>Inwieweit prädiziert die allgemeine </a:t>
            </a:r>
            <a:r>
              <a:rPr lang="de-DE" sz="4000" dirty="0" err="1"/>
              <a:t>graph</a:t>
            </a:r>
            <a:r>
              <a:rPr lang="de-DE" sz="4000" dirty="0"/>
              <a:t> </a:t>
            </a:r>
            <a:r>
              <a:rPr lang="de-DE" sz="4000" dirty="0" err="1"/>
              <a:t>literacy</a:t>
            </a:r>
            <a:r>
              <a:rPr lang="de-DE" sz="4000" dirty="0"/>
              <a:t> diese Häufigkeiten?</a:t>
            </a:r>
          </a:p>
          <a:p>
            <a:pPr algn="just"/>
            <a:r>
              <a:rPr lang="de-DE" sz="4000" b="1" dirty="0"/>
              <a:t>FF 3: </a:t>
            </a:r>
            <a:r>
              <a:rPr lang="de-DE" sz="4000" dirty="0"/>
              <a:t>Inwieweit prädiziert die allgemeine </a:t>
            </a:r>
            <a:r>
              <a:rPr lang="de-DE" sz="4000" dirty="0" err="1"/>
              <a:t>graph</a:t>
            </a:r>
            <a:r>
              <a:rPr lang="de-DE" sz="4000" dirty="0"/>
              <a:t> </a:t>
            </a:r>
            <a:r>
              <a:rPr lang="de-DE" sz="4000" dirty="0" err="1"/>
              <a:t>literacy</a:t>
            </a:r>
            <a:r>
              <a:rPr lang="de-DE" sz="4000" dirty="0"/>
              <a:t> die </a:t>
            </a:r>
            <a:r>
              <a:rPr lang="de-DE" sz="4000" dirty="0" err="1"/>
              <a:t>graph</a:t>
            </a:r>
            <a:r>
              <a:rPr lang="de-DE" sz="4000" dirty="0"/>
              <a:t> </a:t>
            </a:r>
            <a:r>
              <a:rPr lang="de-DE" sz="4000" dirty="0" err="1"/>
              <a:t>literacy</a:t>
            </a:r>
            <a:r>
              <a:rPr lang="de-DE" sz="4000" dirty="0"/>
              <a:t> Level? </a:t>
            </a:r>
          </a:p>
          <a:p>
            <a:pPr algn="just"/>
            <a:endParaRPr lang="de-DE" sz="4000" dirty="0"/>
          </a:p>
        </p:txBody>
      </p:sp>
      <p:sp>
        <p:nvSpPr>
          <p:cNvPr id="64" name="Abgerundetes Rechteck 63">
            <a:extLst>
              <a:ext uri="{FF2B5EF4-FFF2-40B4-BE49-F238E27FC236}">
                <a16:creationId xmlns:a16="http://schemas.microsoft.com/office/drawing/2014/main" id="{AC0B0C48-C5FD-21F5-8F0C-CA620871FF10}"/>
              </a:ext>
            </a:extLst>
          </p:cNvPr>
          <p:cNvSpPr/>
          <p:nvPr/>
        </p:nvSpPr>
        <p:spPr>
          <a:xfrm>
            <a:off x="685799" y="16927827"/>
            <a:ext cx="5070569" cy="7633166"/>
          </a:xfrm>
          <a:prstGeom prst="roundRect">
            <a:avLst>
              <a:gd name="adj" fmla="val 11728"/>
            </a:avLst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479C03F-6114-6FA0-C279-6785B13216D8}"/>
              </a:ext>
            </a:extLst>
          </p:cNvPr>
          <p:cNvSpPr txBox="1"/>
          <p:nvPr/>
        </p:nvSpPr>
        <p:spPr>
          <a:xfrm>
            <a:off x="845584" y="16927823"/>
            <a:ext cx="47271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Stichprobe</a:t>
            </a: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N = 47 Lehrkräfte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Prim &amp; Sek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aus ganz BaWü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dirty="0"/>
              <a:t>  </a:t>
            </a:r>
          </a:p>
        </p:txBody>
      </p:sp>
      <p:grpSp>
        <p:nvGrpSpPr>
          <p:cNvPr id="1064" name="Gruppieren 1063">
            <a:extLst>
              <a:ext uri="{FF2B5EF4-FFF2-40B4-BE49-F238E27FC236}">
                <a16:creationId xmlns:a16="http://schemas.microsoft.com/office/drawing/2014/main" id="{D309D7B4-F68B-90EA-CCB3-6B57D299EC22}"/>
              </a:ext>
            </a:extLst>
          </p:cNvPr>
          <p:cNvGrpSpPr/>
          <p:nvPr/>
        </p:nvGrpSpPr>
        <p:grpSpPr>
          <a:xfrm>
            <a:off x="1179114" y="19773864"/>
            <a:ext cx="4279093" cy="1323439"/>
            <a:chOff x="1307702" y="17859994"/>
            <a:chExt cx="4192834" cy="1323439"/>
          </a:xfrm>
        </p:grpSpPr>
        <p:pic>
          <p:nvPicPr>
            <p:cNvPr id="1026" name="Picture 2" descr="Alter - Kostenlose sonstiges-Icons">
              <a:extLst>
                <a:ext uri="{FF2B5EF4-FFF2-40B4-BE49-F238E27FC236}">
                  <a16:creationId xmlns:a16="http://schemas.microsoft.com/office/drawing/2014/main" id="{45558F21-F777-F029-1D8F-CE108BF6F0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702" y="17919111"/>
              <a:ext cx="1194271" cy="1194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105F784C-B7E3-A566-4852-B9770BDB9120}"/>
                </a:ext>
              </a:extLst>
            </p:cNvPr>
            <p:cNvSpPr txBox="1"/>
            <p:nvPr/>
          </p:nvSpPr>
          <p:spPr>
            <a:xfrm>
              <a:off x="2563476" y="17859994"/>
              <a:ext cx="293706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4000" i="1" dirty="0" err="1">
                  <a:effectLst/>
                  <a:ea typeface="Arial" panose="020B0604020202020204" pitchFamily="34" charset="0"/>
                </a:rPr>
                <a:t>M</a:t>
              </a:r>
              <a:r>
                <a:rPr lang="de-DE" sz="4000" baseline="-25000" dirty="0" err="1">
                  <a:effectLst/>
                  <a:ea typeface="Arial" panose="020B0604020202020204" pitchFamily="34" charset="0"/>
                </a:rPr>
                <a:t>Alter</a:t>
              </a:r>
              <a:r>
                <a:rPr lang="de-DE" sz="4000" baseline="-25000" dirty="0">
                  <a:effectLst/>
                  <a:ea typeface="Arial" panose="020B0604020202020204" pitchFamily="34" charset="0"/>
                </a:rPr>
                <a:t> </a:t>
              </a:r>
              <a:r>
                <a:rPr lang="de-DE" sz="4000" dirty="0">
                  <a:effectLst/>
                  <a:ea typeface="Arial" panose="020B0604020202020204" pitchFamily="34" charset="0"/>
                </a:rPr>
                <a:t>= 37.5, </a:t>
              </a:r>
            </a:p>
            <a:p>
              <a:r>
                <a:rPr lang="de-DE" sz="4000" i="1" dirty="0" err="1">
                  <a:effectLst/>
                  <a:ea typeface="Arial" panose="020B0604020202020204" pitchFamily="34" charset="0"/>
                </a:rPr>
                <a:t>SD</a:t>
              </a:r>
              <a:r>
                <a:rPr lang="de-DE" sz="4000" baseline="-25000" dirty="0" err="1">
                  <a:effectLst/>
                  <a:ea typeface="Arial" panose="020B0604020202020204" pitchFamily="34" charset="0"/>
                </a:rPr>
                <a:t>Alter</a:t>
              </a:r>
              <a:r>
                <a:rPr lang="de-DE" sz="4000" dirty="0">
                  <a:effectLst/>
                  <a:ea typeface="Arial" panose="020B0604020202020204" pitchFamily="34" charset="0"/>
                </a:rPr>
                <a:t> = 9.4</a:t>
              </a:r>
              <a:endParaRPr lang="de-DE" sz="4000" dirty="0"/>
            </a:p>
          </p:txBody>
        </p:sp>
      </p:grpSp>
      <p:grpSp>
        <p:nvGrpSpPr>
          <p:cNvPr id="1063" name="Gruppieren 1062">
            <a:extLst>
              <a:ext uri="{FF2B5EF4-FFF2-40B4-BE49-F238E27FC236}">
                <a16:creationId xmlns:a16="http://schemas.microsoft.com/office/drawing/2014/main" id="{1FA74E8B-DB14-108F-50FB-0840D2B5F380}"/>
              </a:ext>
            </a:extLst>
          </p:cNvPr>
          <p:cNvGrpSpPr/>
          <p:nvPr/>
        </p:nvGrpSpPr>
        <p:grpSpPr>
          <a:xfrm>
            <a:off x="1807246" y="21493729"/>
            <a:ext cx="2566091" cy="1180532"/>
            <a:chOff x="1288750" y="19345079"/>
            <a:chExt cx="2566091" cy="1180532"/>
          </a:xfrm>
        </p:grpSpPr>
        <p:pic>
          <p:nvPicPr>
            <p:cNvPr id="75" name="Grafik 74" descr="Weiblich mit einfarbiger Füllung">
              <a:extLst>
                <a:ext uri="{FF2B5EF4-FFF2-40B4-BE49-F238E27FC236}">
                  <a16:creationId xmlns:a16="http://schemas.microsoft.com/office/drawing/2014/main" id="{C1C1479B-3C78-E08A-23D9-4E2760FB9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88750" y="19345079"/>
              <a:ext cx="1180532" cy="1180532"/>
            </a:xfrm>
            <a:prstGeom prst="rect">
              <a:avLst/>
            </a:prstGeom>
          </p:spPr>
        </p:pic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DAC719A1-0A76-4503-4D5C-9E53E8EAB7B5}"/>
                </a:ext>
              </a:extLst>
            </p:cNvPr>
            <p:cNvSpPr txBox="1"/>
            <p:nvPr/>
          </p:nvSpPr>
          <p:spPr>
            <a:xfrm>
              <a:off x="2563476" y="19483835"/>
              <a:ext cx="129136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4000" dirty="0">
                  <a:effectLst/>
                  <a:ea typeface="Arial" panose="020B0604020202020204" pitchFamily="34" charset="0"/>
                </a:rPr>
                <a:t>64 %</a:t>
              </a:r>
              <a:endParaRPr lang="de-DE" sz="4000" dirty="0"/>
            </a:p>
          </p:txBody>
        </p:sp>
      </p:grpSp>
      <p:grpSp>
        <p:nvGrpSpPr>
          <p:cNvPr id="1062" name="Gruppieren 1061">
            <a:extLst>
              <a:ext uri="{FF2B5EF4-FFF2-40B4-BE49-F238E27FC236}">
                <a16:creationId xmlns:a16="http://schemas.microsoft.com/office/drawing/2014/main" id="{FA637F42-6688-74E1-05F1-E4D0F92908ED}"/>
              </a:ext>
            </a:extLst>
          </p:cNvPr>
          <p:cNvGrpSpPr/>
          <p:nvPr/>
        </p:nvGrpSpPr>
        <p:grpSpPr>
          <a:xfrm>
            <a:off x="1437148" y="22848550"/>
            <a:ext cx="3918902" cy="1473581"/>
            <a:chOff x="1277525" y="20289491"/>
            <a:chExt cx="3918902" cy="1473581"/>
          </a:xfrm>
        </p:grpSpPr>
        <p:pic>
          <p:nvPicPr>
            <p:cNvPr id="80" name="Grafik 79" descr="Klassenzimmer mit einfarbiger Füllung">
              <a:extLst>
                <a:ext uri="{FF2B5EF4-FFF2-40B4-BE49-F238E27FC236}">
                  <a16:creationId xmlns:a16="http://schemas.microsoft.com/office/drawing/2014/main" id="{B68EEE89-F3E7-2A32-6D26-0EBC61ECD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77525" y="20582541"/>
              <a:ext cx="1180531" cy="1180531"/>
            </a:xfrm>
            <a:prstGeom prst="rect">
              <a:avLst/>
            </a:prstGeom>
          </p:spPr>
        </p:pic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72A38299-2627-D0DB-6140-0FB4BA6901AE}"/>
                </a:ext>
              </a:extLst>
            </p:cNvPr>
            <p:cNvSpPr txBox="1"/>
            <p:nvPr/>
          </p:nvSpPr>
          <p:spPr>
            <a:xfrm>
              <a:off x="2675647" y="20289491"/>
              <a:ext cx="252078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4000" i="1" dirty="0" err="1">
                  <a:effectLst/>
                  <a:ea typeface="Arial" panose="020B0604020202020204" pitchFamily="34" charset="0"/>
                </a:rPr>
                <a:t>M</a:t>
              </a:r>
              <a:r>
                <a:rPr lang="de-DE" sz="4000" i="1" baseline="-25000" dirty="0" err="1">
                  <a:effectLst/>
                  <a:ea typeface="Arial" panose="020B0604020202020204" pitchFamily="34" charset="0"/>
                </a:rPr>
                <a:t>Erf</a:t>
              </a:r>
              <a:r>
                <a:rPr lang="de-DE" sz="4000" i="1" baseline="-25000" dirty="0">
                  <a:effectLst/>
                  <a:ea typeface="Arial" panose="020B0604020202020204" pitchFamily="34" charset="0"/>
                </a:rPr>
                <a:t>.</a:t>
              </a:r>
              <a:r>
                <a:rPr lang="de-DE" sz="4000" baseline="-25000" dirty="0">
                  <a:effectLst/>
                  <a:ea typeface="Arial" panose="020B0604020202020204" pitchFamily="34" charset="0"/>
                </a:rPr>
                <a:t> </a:t>
              </a:r>
              <a:r>
                <a:rPr lang="de-DE" sz="4000" dirty="0">
                  <a:effectLst/>
                  <a:ea typeface="Arial" panose="020B0604020202020204" pitchFamily="34" charset="0"/>
                </a:rPr>
                <a:t>= 9.8, </a:t>
              </a:r>
            </a:p>
            <a:p>
              <a:r>
                <a:rPr lang="de-DE" sz="4000" i="1" dirty="0" err="1">
                  <a:effectLst/>
                  <a:ea typeface="Arial" panose="020B0604020202020204" pitchFamily="34" charset="0"/>
                </a:rPr>
                <a:t>SD</a:t>
              </a:r>
              <a:r>
                <a:rPr lang="de-DE" sz="4000" i="1" baseline="-25000" dirty="0" err="1">
                  <a:ea typeface="Arial" panose="020B0604020202020204" pitchFamily="34" charset="0"/>
                </a:rPr>
                <a:t>Erf</a:t>
              </a:r>
              <a:r>
                <a:rPr lang="de-DE" sz="4000" i="1" baseline="-25000" dirty="0">
                  <a:ea typeface="Arial" panose="020B0604020202020204" pitchFamily="34" charset="0"/>
                </a:rPr>
                <a:t>.</a:t>
              </a:r>
              <a:r>
                <a:rPr lang="de-DE" sz="4000" dirty="0">
                  <a:effectLst/>
                  <a:ea typeface="Arial" panose="020B0604020202020204" pitchFamily="34" charset="0"/>
                </a:rPr>
                <a:t> = 9.2</a:t>
              </a:r>
              <a:endParaRPr lang="de-DE" sz="4000" dirty="0"/>
            </a:p>
          </p:txBody>
        </p:sp>
      </p:grpSp>
      <p:sp>
        <p:nvSpPr>
          <p:cNvPr id="1029" name="Abgerundetes Rechteck 1028">
            <a:extLst>
              <a:ext uri="{FF2B5EF4-FFF2-40B4-BE49-F238E27FC236}">
                <a16:creationId xmlns:a16="http://schemas.microsoft.com/office/drawing/2014/main" id="{D55E8D7E-B839-D326-22B9-47C9C3EE5B2D}"/>
              </a:ext>
            </a:extLst>
          </p:cNvPr>
          <p:cNvSpPr/>
          <p:nvPr/>
        </p:nvSpPr>
        <p:spPr>
          <a:xfrm>
            <a:off x="21566355" y="20415317"/>
            <a:ext cx="8088618" cy="4145675"/>
          </a:xfrm>
          <a:prstGeom prst="roundRect">
            <a:avLst>
              <a:gd name="adj" fmla="val 13663"/>
            </a:avLst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126B111D-2A8F-D0D5-0934-82BFD2A3C22A}"/>
              </a:ext>
            </a:extLst>
          </p:cNvPr>
          <p:cNvSpPr/>
          <p:nvPr/>
        </p:nvSpPr>
        <p:spPr>
          <a:xfrm>
            <a:off x="5906441" y="16941583"/>
            <a:ext cx="15493832" cy="7619410"/>
          </a:xfrm>
          <a:prstGeom prst="roundRect">
            <a:avLst>
              <a:gd name="adj" fmla="val 7809"/>
            </a:avLst>
          </a:prstGeom>
          <a:solidFill>
            <a:srgbClr val="D9D9D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BD0E819C-1CAB-317D-5258-B26AA19176C0}"/>
              </a:ext>
            </a:extLst>
          </p:cNvPr>
          <p:cNvSpPr txBox="1"/>
          <p:nvPr/>
        </p:nvSpPr>
        <p:spPr>
          <a:xfrm>
            <a:off x="8593953" y="19773911"/>
            <a:ext cx="1248568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Ausreißer (1),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Bimodalität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(2), Schiefe (3), Mittelwertsdifferenz (4), </a:t>
            </a:r>
          </a:p>
          <a:p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Streuung als Wertebereich (5), als Abstand zum Mittelwert (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6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) und nicht näher spezifiziert (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7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902DF6B-E704-D19D-B95C-04A3703E42B4}"/>
              </a:ext>
            </a:extLst>
          </p:cNvPr>
          <p:cNvSpPr txBox="1"/>
          <p:nvPr/>
        </p:nvSpPr>
        <p:spPr>
          <a:xfrm>
            <a:off x="21929373" y="20399272"/>
            <a:ext cx="70143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Auswertung</a:t>
            </a:r>
          </a:p>
          <a:p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FF 1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: Deskriptiv</a:t>
            </a:r>
          </a:p>
          <a:p>
            <a:r>
              <a:rPr lang="de-DE" sz="4000" b="1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FF 2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: </a:t>
            </a:r>
            <a:r>
              <a:rPr lang="de-DE" sz="40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Bayesianische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Mehrebenen-</a:t>
            </a:r>
            <a:r>
              <a:rPr lang="de-DE" sz="40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Poissonregression</a:t>
            </a:r>
            <a:endParaRPr lang="de-DE" sz="4000" dirty="0">
              <a:solidFill>
                <a:prstClr val="black"/>
              </a:solidFill>
              <a:latin typeface="Calibri"/>
              <a:sym typeface="Wingdings" panose="05000000000000000000" pitchFamily="2" charset="2"/>
            </a:endParaRPr>
          </a:p>
          <a:p>
            <a:r>
              <a:rPr lang="de-DE" sz="4000" b="1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FF 3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: Deskriptiv und Zero-</a:t>
            </a:r>
            <a:r>
              <a:rPr lang="de-DE" sz="4000" dirty="0" err="1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Inflated</a:t>
            </a:r>
            <a:r>
              <a:rPr lang="de-DE" sz="4000" dirty="0">
                <a:solidFill>
                  <a:prstClr val="black"/>
                </a:solidFill>
                <a:latin typeface="Calibri"/>
                <a:sym typeface="Wingdings" panose="05000000000000000000" pitchFamily="2" charset="2"/>
              </a:rPr>
              <a:t> Beta-Regression</a:t>
            </a:r>
            <a:endParaRPr lang="de-DE" dirty="0"/>
          </a:p>
        </p:txBody>
      </p: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9354C3D9-FA82-4134-A013-603F87452843}"/>
              </a:ext>
            </a:extLst>
          </p:cNvPr>
          <p:cNvGrpSpPr/>
          <p:nvPr/>
        </p:nvGrpSpPr>
        <p:grpSpPr>
          <a:xfrm>
            <a:off x="5952443" y="19749857"/>
            <a:ext cx="2475428" cy="2599978"/>
            <a:chOff x="13920710" y="24047559"/>
            <a:chExt cx="2475428" cy="2599978"/>
          </a:xfrm>
        </p:grpSpPr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6D85F68F-27B4-EB7B-75E0-BE13554EC434}"/>
                </a:ext>
              </a:extLst>
            </p:cNvPr>
            <p:cNvGrpSpPr/>
            <p:nvPr/>
          </p:nvGrpSpPr>
          <p:grpSpPr>
            <a:xfrm>
              <a:off x="14111181" y="24047559"/>
              <a:ext cx="2284957" cy="2599978"/>
              <a:chOff x="14111181" y="24047559"/>
              <a:chExt cx="2284957" cy="2599978"/>
            </a:xfrm>
          </p:grpSpPr>
          <p:pic>
            <p:nvPicPr>
              <p:cNvPr id="91" name="Grafik 90" descr="Marke 4 mit einfarbiger Füllung">
                <a:extLst>
                  <a:ext uri="{FF2B5EF4-FFF2-40B4-BE49-F238E27FC236}">
                    <a16:creationId xmlns:a16="http://schemas.microsoft.com/office/drawing/2014/main" id="{C5046E48-CF0B-3077-E5C9-F9328CF5C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5607353" y="24748366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2" name="Grafik 91" descr="Marke 6 mit einfarbiger Füllung">
                <a:extLst>
                  <a:ext uri="{FF2B5EF4-FFF2-40B4-BE49-F238E27FC236}">
                    <a16:creationId xmlns:a16="http://schemas.microsoft.com/office/drawing/2014/main" id="{25516423-CB75-DF1B-5C47-35CD9B780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5181313" y="25896246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3" name="Grafik 92" descr="Abzeichen mit einfarbiger Füllung">
                <a:extLst>
                  <a:ext uri="{FF2B5EF4-FFF2-40B4-BE49-F238E27FC236}">
                    <a16:creationId xmlns:a16="http://schemas.microsoft.com/office/drawing/2014/main" id="{E5DC5396-674E-A3E9-8D73-346F04524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867209" y="24047559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4" name="Grafik 93" descr="Marke 3 mit einfarbiger Füllung">
                <a:extLst>
                  <a:ext uri="{FF2B5EF4-FFF2-40B4-BE49-F238E27FC236}">
                    <a16:creationId xmlns:a16="http://schemas.microsoft.com/office/drawing/2014/main" id="{AF18EF30-90B1-A821-15F9-F67525FA2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5584672" y="24047559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5" name="Grafik 94" descr="Marke 1 mit einfarbiger Füllung">
                <a:extLst>
                  <a:ext uri="{FF2B5EF4-FFF2-40B4-BE49-F238E27FC236}">
                    <a16:creationId xmlns:a16="http://schemas.microsoft.com/office/drawing/2014/main" id="{201A4B78-7FE9-CCCD-6684-65C69E1DF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4111181" y="24047560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6" name="Grafik 95" descr="Marke 7 mit einfarbiger Füllung">
                <a:extLst>
                  <a:ext uri="{FF2B5EF4-FFF2-40B4-BE49-F238E27FC236}">
                    <a16:creationId xmlns:a16="http://schemas.microsoft.com/office/drawing/2014/main" id="{B9FDAEF6-5055-D9B2-76F0-89006CBB6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14505572" y="25889255"/>
                <a:ext cx="788785" cy="751291"/>
              </a:xfrm>
              <a:prstGeom prst="rect">
                <a:avLst/>
              </a:prstGeom>
            </p:spPr>
          </p:pic>
          <p:pic>
            <p:nvPicPr>
              <p:cNvPr id="97" name="Grafik 96" descr="Marke 5 mit einfarbiger Füllung">
                <a:extLst>
                  <a:ext uri="{FF2B5EF4-FFF2-40B4-BE49-F238E27FC236}">
                    <a16:creationId xmlns:a16="http://schemas.microsoft.com/office/drawing/2014/main" id="{87692ADA-8B35-50CE-E97C-58EE152B0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5584672" y="25421647"/>
                <a:ext cx="788785" cy="751291"/>
              </a:xfrm>
              <a:prstGeom prst="rect">
                <a:avLst/>
              </a:prstGeom>
            </p:spPr>
          </p:pic>
        </p:grpSp>
        <p:pic>
          <p:nvPicPr>
            <p:cNvPr id="100" name="Grafik 99" descr="Chatblase mit einfarbiger Füllung">
              <a:extLst>
                <a:ext uri="{FF2B5EF4-FFF2-40B4-BE49-F238E27FC236}">
                  <a16:creationId xmlns:a16="http://schemas.microsoft.com/office/drawing/2014/main" id="{81AA7ED2-04CD-23D4-5F93-63FF5EBE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920710" y="24491707"/>
              <a:ext cx="1958511" cy="1958511"/>
            </a:xfrm>
            <a:prstGeom prst="rect">
              <a:avLst/>
            </a:prstGeom>
          </p:spPr>
        </p:pic>
      </p:grpSp>
      <p:grpSp>
        <p:nvGrpSpPr>
          <p:cNvPr id="101" name="Gruppieren 100">
            <a:extLst>
              <a:ext uri="{FF2B5EF4-FFF2-40B4-BE49-F238E27FC236}">
                <a16:creationId xmlns:a16="http://schemas.microsoft.com/office/drawing/2014/main" id="{5E92AF73-2CB6-8AED-2A21-2BD6E45A204E}"/>
              </a:ext>
            </a:extLst>
          </p:cNvPr>
          <p:cNvGrpSpPr/>
          <p:nvPr/>
        </p:nvGrpSpPr>
        <p:grpSpPr>
          <a:xfrm>
            <a:off x="-11227499" y="24927411"/>
            <a:ext cx="2851261" cy="2931803"/>
            <a:chOff x="14257014" y="23742841"/>
            <a:chExt cx="2851261" cy="2931803"/>
          </a:xfrm>
        </p:grpSpPr>
        <p:pic>
          <p:nvPicPr>
            <p:cNvPr id="102" name="Grafik 101" descr="Ein Bild, das Clipart, Symbol, Entwurf, Grafiken enthält.&#10;&#10;Automatisch generierte Beschreibung">
              <a:extLst>
                <a:ext uri="{FF2B5EF4-FFF2-40B4-BE49-F238E27FC236}">
                  <a16:creationId xmlns:a16="http://schemas.microsoft.com/office/drawing/2014/main" id="{C13F84C7-EC14-0FC3-1A17-54F980E45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257014" y="24639557"/>
              <a:ext cx="1820911" cy="1632335"/>
            </a:xfrm>
            <a:prstGeom prst="rect">
              <a:avLst/>
            </a:prstGeom>
          </p:spPr>
        </p:pic>
        <p:pic>
          <p:nvPicPr>
            <p:cNvPr id="103" name="Grafik 102" descr="Marke 4 mit einfarbiger Füllung">
              <a:extLst>
                <a:ext uri="{FF2B5EF4-FFF2-40B4-BE49-F238E27FC236}">
                  <a16:creationId xmlns:a16="http://schemas.microsoft.com/office/drawing/2014/main" id="{507196BE-6F75-4A28-8D8C-F4E50AFD2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319490" y="24186695"/>
              <a:ext cx="788785" cy="751291"/>
            </a:xfrm>
            <a:prstGeom prst="rect">
              <a:avLst/>
            </a:prstGeom>
          </p:spPr>
        </p:pic>
        <p:pic>
          <p:nvPicPr>
            <p:cNvPr id="104" name="Grafik 103" descr="Marke 6 mit einfarbiger Füllung">
              <a:extLst>
                <a:ext uri="{FF2B5EF4-FFF2-40B4-BE49-F238E27FC236}">
                  <a16:creationId xmlns:a16="http://schemas.microsoft.com/office/drawing/2014/main" id="{B30ECAB1-D15F-B117-0798-CB636DC8D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093996" y="25504313"/>
              <a:ext cx="788785" cy="751291"/>
            </a:xfrm>
            <a:prstGeom prst="rect">
              <a:avLst/>
            </a:prstGeom>
          </p:spPr>
        </p:pic>
        <p:pic>
          <p:nvPicPr>
            <p:cNvPr id="105" name="Grafik 104" descr="Abzeichen mit einfarbiger Füllung">
              <a:extLst>
                <a:ext uri="{FF2B5EF4-FFF2-40B4-BE49-F238E27FC236}">
                  <a16:creationId xmlns:a16="http://schemas.microsoft.com/office/drawing/2014/main" id="{D9F47F6F-1F80-E843-48E1-97E78DE4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994471" y="23769003"/>
              <a:ext cx="788785" cy="751291"/>
            </a:xfrm>
            <a:prstGeom prst="rect">
              <a:avLst/>
            </a:prstGeom>
          </p:spPr>
        </p:pic>
        <p:pic>
          <p:nvPicPr>
            <p:cNvPr id="106" name="Grafik 105" descr="Marke 3 mit einfarbiger Füllung">
              <a:extLst>
                <a:ext uri="{FF2B5EF4-FFF2-40B4-BE49-F238E27FC236}">
                  <a16:creationId xmlns:a16="http://schemas.microsoft.com/office/drawing/2014/main" id="{AE6D8C26-33CA-B592-9A9E-C41873124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800398" y="23742841"/>
              <a:ext cx="788785" cy="751291"/>
            </a:xfrm>
            <a:prstGeom prst="rect">
              <a:avLst/>
            </a:prstGeom>
          </p:spPr>
        </p:pic>
        <p:pic>
          <p:nvPicPr>
            <p:cNvPr id="107" name="Grafik 106" descr="Marke 1 mit einfarbiger Füllung">
              <a:extLst>
                <a:ext uri="{FF2B5EF4-FFF2-40B4-BE49-F238E27FC236}">
                  <a16:creationId xmlns:a16="http://schemas.microsoft.com/office/drawing/2014/main" id="{2039EFE5-BD15-A869-5FE7-51C2A7CFA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282347" y="24074523"/>
              <a:ext cx="788785" cy="751291"/>
            </a:xfrm>
            <a:prstGeom prst="rect">
              <a:avLst/>
            </a:prstGeom>
          </p:spPr>
        </p:pic>
        <p:pic>
          <p:nvPicPr>
            <p:cNvPr id="108" name="Grafik 107" descr="Marke 7 mit einfarbiger Füllung">
              <a:extLst>
                <a:ext uri="{FF2B5EF4-FFF2-40B4-BE49-F238E27FC236}">
                  <a16:creationId xmlns:a16="http://schemas.microsoft.com/office/drawing/2014/main" id="{13A27708-8320-89C3-33E8-05437739F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5527479" y="25923353"/>
              <a:ext cx="788785" cy="751291"/>
            </a:xfrm>
            <a:prstGeom prst="rect">
              <a:avLst/>
            </a:prstGeom>
          </p:spPr>
        </p:pic>
        <p:pic>
          <p:nvPicPr>
            <p:cNvPr id="109" name="Grafik 108" descr="Marke 5 mit einfarbiger Füllung">
              <a:extLst>
                <a:ext uri="{FF2B5EF4-FFF2-40B4-BE49-F238E27FC236}">
                  <a16:creationId xmlns:a16="http://schemas.microsoft.com/office/drawing/2014/main" id="{C98A31A9-8331-C887-110D-A069F18D4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319490" y="24901254"/>
              <a:ext cx="788785" cy="751291"/>
            </a:xfrm>
            <a:prstGeom prst="rect">
              <a:avLst/>
            </a:prstGeom>
          </p:spPr>
        </p:pic>
      </p:grpSp>
      <p:pic>
        <p:nvPicPr>
          <p:cNvPr id="1028" name="Picture 4" descr="Dashboard - Free business and finance icons">
            <a:extLst>
              <a:ext uri="{FF2B5EF4-FFF2-40B4-BE49-F238E27FC236}">
                <a16:creationId xmlns:a16="http://schemas.microsoft.com/office/drawing/2014/main" id="{E39C9F73-45A8-6ABD-E9F5-B46A9CA0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906" y="17161478"/>
            <a:ext cx="1938221" cy="193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Textfeld 110">
            <a:extLst>
              <a:ext uri="{FF2B5EF4-FFF2-40B4-BE49-F238E27FC236}">
                <a16:creationId xmlns:a16="http://schemas.microsoft.com/office/drawing/2014/main" id="{0A6D6FD0-C520-19B4-423B-C96321FF4F2B}"/>
              </a:ext>
            </a:extLst>
          </p:cNvPr>
          <p:cNvSpPr txBox="1"/>
          <p:nvPr/>
        </p:nvSpPr>
        <p:spPr>
          <a:xfrm>
            <a:off x="9334971" y="16925982"/>
            <a:ext cx="72665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de-DE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Interaktive App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prstClr val="black"/>
                </a:solidFill>
                <a:latin typeface="Calibri"/>
              </a:rPr>
              <a:t>Artifizielle Halbjahresnoten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prstClr val="black"/>
                </a:solidFill>
                <a:latin typeface="Calibri"/>
              </a:rPr>
              <a:t>3 Fächer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de-DE" sz="4000" dirty="0" err="1">
                <a:solidFill>
                  <a:prstClr val="black"/>
                </a:solidFill>
                <a:latin typeface="Calibri"/>
              </a:rPr>
              <a:t>Krippendorf’s</a:t>
            </a:r>
            <a:r>
              <a:rPr lang="de-DE" sz="4000" dirty="0">
                <a:solidFill>
                  <a:prstClr val="black"/>
                </a:solidFill>
                <a:latin typeface="Calibri"/>
              </a:rPr>
              <a:t> </a:t>
            </a:r>
            <a:r>
              <a:rPr lang="el-GR" sz="4000" i="1" dirty="0">
                <a:solidFill>
                  <a:prstClr val="black"/>
                </a:solidFill>
                <a:latin typeface="Calibri"/>
              </a:rPr>
              <a:t>α </a:t>
            </a:r>
            <a:r>
              <a:rPr lang="el-GR" sz="4000" dirty="0">
                <a:solidFill>
                  <a:prstClr val="black"/>
                </a:solidFill>
                <a:latin typeface="Calibri"/>
              </a:rPr>
              <a:t>&gt; .63</a:t>
            </a:r>
            <a:endParaRPr lang="de-DE" dirty="0"/>
          </a:p>
        </p:txBody>
      </p:sp>
      <p:grpSp>
        <p:nvGrpSpPr>
          <p:cNvPr id="1061" name="Gruppieren 1060">
            <a:extLst>
              <a:ext uri="{FF2B5EF4-FFF2-40B4-BE49-F238E27FC236}">
                <a16:creationId xmlns:a16="http://schemas.microsoft.com/office/drawing/2014/main" id="{F072CA3E-F78A-32DF-95E2-84E9D0D96881}"/>
              </a:ext>
            </a:extLst>
          </p:cNvPr>
          <p:cNvGrpSpPr/>
          <p:nvPr/>
        </p:nvGrpSpPr>
        <p:grpSpPr>
          <a:xfrm>
            <a:off x="23359907" y="16906291"/>
            <a:ext cx="6267532" cy="3266735"/>
            <a:chOff x="24013432" y="16958204"/>
            <a:chExt cx="6267532" cy="3266735"/>
          </a:xfrm>
          <a:solidFill>
            <a:srgbClr val="D9D9D9"/>
          </a:solidFill>
        </p:grpSpPr>
        <p:sp>
          <p:nvSpPr>
            <p:cNvPr id="1025" name="Abgerundetes Rechteck 1024">
              <a:extLst>
                <a:ext uri="{FF2B5EF4-FFF2-40B4-BE49-F238E27FC236}">
                  <a16:creationId xmlns:a16="http://schemas.microsoft.com/office/drawing/2014/main" id="{D58917FE-C3F7-1964-990A-735FAFECB21E}"/>
                </a:ext>
              </a:extLst>
            </p:cNvPr>
            <p:cNvSpPr/>
            <p:nvPr/>
          </p:nvSpPr>
          <p:spPr>
            <a:xfrm>
              <a:off x="24013432" y="16958204"/>
              <a:ext cx="6267532" cy="3266735"/>
            </a:xfrm>
            <a:prstGeom prst="roundRect">
              <a:avLst>
                <a:gd name="adj" fmla="val 1822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89DD2577-D6F3-CA3C-00C8-9712239A164F}"/>
                </a:ext>
              </a:extLst>
            </p:cNvPr>
            <p:cNvSpPr txBox="1"/>
            <p:nvPr/>
          </p:nvSpPr>
          <p:spPr>
            <a:xfrm>
              <a:off x="26632676" y="16979740"/>
              <a:ext cx="3434573" cy="31700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de-DE" sz="4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Kurztest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  <a:p>
              <a:r>
                <a:rPr lang="de-DE" sz="4000" dirty="0">
                  <a:solidFill>
                    <a:prstClr val="black"/>
                  </a:solidFill>
                  <a:latin typeface="Calibri"/>
                </a:rPr>
                <a:t>Adaptiert 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mit 10 Items (Merk et al., 2020; Koch, 2013)</a:t>
              </a:r>
              <a:endParaRPr lang="de-DE" dirty="0"/>
            </a:p>
          </p:txBody>
        </p:sp>
        <p:pic>
          <p:nvPicPr>
            <p:cNvPr id="112" name="Grafik 111" descr="Ein Bild, das Design enthält.&#10;&#10;Automatisch generierte Beschreibung">
              <a:extLst>
                <a:ext uri="{FF2B5EF4-FFF2-40B4-BE49-F238E27FC236}">
                  <a16:creationId xmlns:a16="http://schemas.microsoft.com/office/drawing/2014/main" id="{6C2BC765-D1FF-B026-9549-97B873415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81663" y="17449811"/>
              <a:ext cx="2536509" cy="2274247"/>
            </a:xfrm>
            <a:prstGeom prst="rect">
              <a:avLst/>
            </a:prstGeom>
            <a:grpFill/>
            <a:ln w="28575">
              <a:noFill/>
            </a:ln>
          </p:spPr>
        </p:pic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D772389-68C4-1A87-B290-ACE40AE898CF}"/>
              </a:ext>
            </a:extLst>
          </p:cNvPr>
          <p:cNvGrpSpPr/>
          <p:nvPr/>
        </p:nvGrpSpPr>
        <p:grpSpPr>
          <a:xfrm>
            <a:off x="18321161" y="22349834"/>
            <a:ext cx="2631714" cy="2382622"/>
            <a:chOff x="18567569" y="22052673"/>
            <a:chExt cx="2631714" cy="2382622"/>
          </a:xfrm>
        </p:grpSpPr>
        <p:pic>
          <p:nvPicPr>
            <p:cNvPr id="113" name="Grafik 112" descr="Chatblase mit einfarbiger Füllung">
              <a:extLst>
                <a:ext uri="{FF2B5EF4-FFF2-40B4-BE49-F238E27FC236}">
                  <a16:creationId xmlns:a16="http://schemas.microsoft.com/office/drawing/2014/main" id="{727BC313-DA45-93B5-C2F7-818D0D3C0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flipH="1">
              <a:off x="18986185" y="22476784"/>
              <a:ext cx="2012146" cy="1958511"/>
            </a:xfrm>
            <a:prstGeom prst="rect">
              <a:avLst/>
            </a:prstGeom>
          </p:spPr>
        </p:pic>
        <p:pic>
          <p:nvPicPr>
            <p:cNvPr id="115" name="Grafik 114" descr="Marke 3 Silhouette">
              <a:extLst>
                <a:ext uri="{FF2B5EF4-FFF2-40B4-BE49-F238E27FC236}">
                  <a16:creationId xmlns:a16="http://schemas.microsoft.com/office/drawing/2014/main" id="{01F63307-D27E-172C-9155-FC412A24B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0410802" y="22052673"/>
              <a:ext cx="788481" cy="788481"/>
            </a:xfrm>
            <a:prstGeom prst="rect">
              <a:avLst/>
            </a:prstGeom>
          </p:spPr>
        </p:pic>
        <p:pic>
          <p:nvPicPr>
            <p:cNvPr id="117" name="Grafik 116" descr="Marke 1 Silhouette">
              <a:extLst>
                <a:ext uri="{FF2B5EF4-FFF2-40B4-BE49-F238E27FC236}">
                  <a16:creationId xmlns:a16="http://schemas.microsoft.com/office/drawing/2014/main" id="{A5C56AD3-34CA-DA56-B0D0-ABBAFF79D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8567569" y="22068699"/>
              <a:ext cx="788481" cy="788481"/>
            </a:xfrm>
            <a:prstGeom prst="rect">
              <a:avLst/>
            </a:prstGeom>
          </p:spPr>
        </p:pic>
        <p:pic>
          <p:nvPicPr>
            <p:cNvPr id="119" name="Grafik 118" descr="Abzeichen Silhouette">
              <a:extLst>
                <a:ext uri="{FF2B5EF4-FFF2-40B4-BE49-F238E27FC236}">
                  <a16:creationId xmlns:a16="http://schemas.microsoft.com/office/drawing/2014/main" id="{FB4554CA-70C3-20B7-769D-C3AB772BB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9486780" y="22068699"/>
              <a:ext cx="788481" cy="788481"/>
            </a:xfrm>
            <a:prstGeom prst="rect">
              <a:avLst/>
            </a:prstGeom>
          </p:spPr>
        </p:pic>
      </p:grpSp>
      <p:sp>
        <p:nvSpPr>
          <p:cNvPr id="121" name="Textfeld 120">
            <a:extLst>
              <a:ext uri="{FF2B5EF4-FFF2-40B4-BE49-F238E27FC236}">
                <a16:creationId xmlns:a16="http://schemas.microsoft.com/office/drawing/2014/main" id="{3D9194FF-EC98-62BE-2DAB-AD75C90ADBA1}"/>
              </a:ext>
            </a:extLst>
          </p:cNvPr>
          <p:cNvSpPr txBox="1"/>
          <p:nvPr/>
        </p:nvSpPr>
        <p:spPr>
          <a:xfrm>
            <a:off x="7240634" y="22816467"/>
            <a:ext cx="108271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Reading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the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(1),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reading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between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the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(2),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reading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beyond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the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data</a:t>
            </a: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 (3) </a:t>
            </a:r>
            <a:endParaRPr lang="de-DE" dirty="0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07A4CE22-4631-1B6F-BE3F-C1BF4C553ADB}"/>
              </a:ext>
            </a:extLst>
          </p:cNvPr>
          <p:cNvGrpSpPr/>
          <p:nvPr/>
        </p:nvGrpSpPr>
        <p:grpSpPr>
          <a:xfrm>
            <a:off x="16304856" y="16898714"/>
            <a:ext cx="5089662" cy="1529181"/>
            <a:chOff x="16017502" y="27610370"/>
            <a:chExt cx="5089662" cy="1529181"/>
          </a:xfrm>
        </p:grpSpPr>
        <p:sp>
          <p:nvSpPr>
            <p:cNvPr id="124" name="Abgerundetes Rechteck 123">
              <a:extLst>
                <a:ext uri="{FF2B5EF4-FFF2-40B4-BE49-F238E27FC236}">
                  <a16:creationId xmlns:a16="http://schemas.microsoft.com/office/drawing/2014/main" id="{B5816021-B5B7-CB69-A8BB-B07EB79BCA49}"/>
                </a:ext>
              </a:extLst>
            </p:cNvPr>
            <p:cNvSpPr/>
            <p:nvPr/>
          </p:nvSpPr>
          <p:spPr>
            <a:xfrm>
              <a:off x="16017502" y="27610370"/>
              <a:ext cx="5089662" cy="1529181"/>
            </a:xfrm>
            <a:prstGeom prst="roundRect">
              <a:avLst>
                <a:gd name="adj" fmla="val 4324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4AB8948C-9090-241A-5F2F-8C3740ABB9CA}"/>
                </a:ext>
              </a:extLst>
            </p:cNvPr>
            <p:cNvSpPr txBox="1"/>
            <p:nvPr/>
          </p:nvSpPr>
          <p:spPr>
            <a:xfrm>
              <a:off x="16266782" y="27631682"/>
              <a:ext cx="471005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Think-</a:t>
              </a:r>
              <a:r>
                <a:rPr kumimoji="0" lang="de-DE" sz="4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Aloud</a:t>
              </a:r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Methode </a:t>
              </a:r>
            </a:p>
            <a:p>
              <a:r>
                <a:rPr kumimoji="0" lang="de-DE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(Leighton, 2017)</a:t>
              </a:r>
              <a:endParaRPr lang="de-DE" dirty="0"/>
            </a:p>
          </p:txBody>
        </p:sp>
      </p:grpSp>
      <p:pic>
        <p:nvPicPr>
          <p:cNvPr id="1024" name="Grafik 1023" descr="Hinzufügen mit einfarbiger Füllung">
            <a:extLst>
              <a:ext uri="{FF2B5EF4-FFF2-40B4-BE49-F238E27FC236}">
                <a16:creationId xmlns:a16="http://schemas.microsoft.com/office/drawing/2014/main" id="{40ED47CB-7209-7B8D-C714-86283D74A3A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1544442" y="17763358"/>
            <a:ext cx="1603677" cy="1603677"/>
          </a:xfrm>
          <a:prstGeom prst="rect">
            <a:avLst/>
          </a:prstGeom>
        </p:spPr>
      </p:pic>
      <p:sp>
        <p:nvSpPr>
          <p:cNvPr id="1036" name="Abgerundetes Rechteck 1035">
            <a:extLst>
              <a:ext uri="{FF2B5EF4-FFF2-40B4-BE49-F238E27FC236}">
                <a16:creationId xmlns:a16="http://schemas.microsoft.com/office/drawing/2014/main" id="{218031C6-8C10-B94A-20F1-694EA4F1503B}"/>
              </a:ext>
            </a:extLst>
          </p:cNvPr>
          <p:cNvSpPr/>
          <p:nvPr/>
        </p:nvSpPr>
        <p:spPr>
          <a:xfrm>
            <a:off x="707652" y="26356334"/>
            <a:ext cx="9341359" cy="75000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Forschungsfrage 1</a:t>
            </a:r>
          </a:p>
        </p:txBody>
      </p:sp>
      <p:cxnSp>
        <p:nvCxnSpPr>
          <p:cNvPr id="1045" name="Gerade Verbindung 1044">
            <a:extLst>
              <a:ext uri="{FF2B5EF4-FFF2-40B4-BE49-F238E27FC236}">
                <a16:creationId xmlns:a16="http://schemas.microsoft.com/office/drawing/2014/main" id="{7373C75E-36AB-5392-CCE9-AAFCBE02D10D}"/>
              </a:ext>
            </a:extLst>
          </p:cNvPr>
          <p:cNvCxnSpPr/>
          <p:nvPr/>
        </p:nvCxnSpPr>
        <p:spPr>
          <a:xfrm>
            <a:off x="10352162" y="26615628"/>
            <a:ext cx="0" cy="1523018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47" name="TextBox 2">
            <a:extLst>
              <a:ext uri="{FF2B5EF4-FFF2-40B4-BE49-F238E27FC236}">
                <a16:creationId xmlns:a16="http://schemas.microsoft.com/office/drawing/2014/main" id="{0634AFA9-C88C-7393-4E38-0395BB188775}"/>
              </a:ext>
            </a:extLst>
          </p:cNvPr>
          <p:cNvSpPr txBox="1"/>
          <p:nvPr/>
        </p:nvSpPr>
        <p:spPr>
          <a:xfrm>
            <a:off x="707652" y="27349847"/>
            <a:ext cx="93413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Durchschnittlich wurde die unspezifische Streuung (5c) 3.2-mal (95% CI[2.6, 3.8]) pro Lehrkraft adressiert gefolgt von dem Wertebereich (1.9-mal, 95% CI[1.6, 2.4])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seltensten wurde die Streuung als Abstand zum Mittelwert genannt (0.1-mal, 95% CI[0.0, 0.2])</a:t>
            </a:r>
          </a:p>
        </p:txBody>
      </p:sp>
      <p:pic>
        <p:nvPicPr>
          <p:cNvPr id="1048" name="Grafik 1047">
            <a:extLst>
              <a:ext uri="{FF2B5EF4-FFF2-40B4-BE49-F238E27FC236}">
                <a16:creationId xmlns:a16="http://schemas.microsoft.com/office/drawing/2014/main" id="{0C645433-D806-6165-E747-C2639AD34A2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07652" y="32355638"/>
            <a:ext cx="9345271" cy="5991692"/>
          </a:xfrm>
          <a:prstGeom prst="rect">
            <a:avLst/>
          </a:prstGeom>
        </p:spPr>
      </p:pic>
      <p:sp>
        <p:nvSpPr>
          <p:cNvPr id="1050" name="Abgerundetes Rechteck 1049">
            <a:extLst>
              <a:ext uri="{FF2B5EF4-FFF2-40B4-BE49-F238E27FC236}">
                <a16:creationId xmlns:a16="http://schemas.microsoft.com/office/drawing/2014/main" id="{67DF4624-4FB9-B91E-A2F4-86DD5ABC415E}"/>
              </a:ext>
            </a:extLst>
          </p:cNvPr>
          <p:cNvSpPr/>
          <p:nvPr/>
        </p:nvSpPr>
        <p:spPr>
          <a:xfrm>
            <a:off x="10693349" y="26406195"/>
            <a:ext cx="9182382" cy="75000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Forschungsfrage 2</a:t>
            </a:r>
          </a:p>
        </p:txBody>
      </p:sp>
      <p:sp>
        <p:nvSpPr>
          <p:cNvPr id="1052" name="TextBox 2">
            <a:extLst>
              <a:ext uri="{FF2B5EF4-FFF2-40B4-BE49-F238E27FC236}">
                <a16:creationId xmlns:a16="http://schemas.microsoft.com/office/drawing/2014/main" id="{7B64FD8E-11B4-90F1-88C9-263CD081DEE8}"/>
              </a:ext>
            </a:extLst>
          </p:cNvPr>
          <p:cNvSpPr txBox="1"/>
          <p:nvPr/>
        </p:nvSpPr>
        <p:spPr>
          <a:xfrm>
            <a:off x="10693349" y="27351797"/>
            <a:ext cx="9182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Testergebnis des 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literacy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Tests konnte diese Häufigkeiten mit einem kleinen Effekt prädizieren (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Incidence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Ratio = 1.3) welche statistisch signifikant war (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P[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Incidence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Ratio &gt; 1] = .98)</a:t>
            </a:r>
          </a:p>
        </p:txBody>
      </p:sp>
      <p:sp>
        <p:nvSpPr>
          <p:cNvPr id="1053" name="Abgerundetes Rechteck 1052">
            <a:extLst>
              <a:ext uri="{FF2B5EF4-FFF2-40B4-BE49-F238E27FC236}">
                <a16:creationId xmlns:a16="http://schemas.microsoft.com/office/drawing/2014/main" id="{61A6C5CE-0D84-1458-4193-9C355443D56D}"/>
              </a:ext>
            </a:extLst>
          </p:cNvPr>
          <p:cNvSpPr/>
          <p:nvPr/>
        </p:nvSpPr>
        <p:spPr>
          <a:xfrm>
            <a:off x="10693349" y="31462224"/>
            <a:ext cx="9182382" cy="75000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Forschungsfrage 3</a:t>
            </a:r>
          </a:p>
        </p:txBody>
      </p:sp>
      <p:pic>
        <p:nvPicPr>
          <p:cNvPr id="1055" name="Grafik 1054">
            <a:extLst>
              <a:ext uri="{FF2B5EF4-FFF2-40B4-BE49-F238E27FC236}">
                <a16:creationId xmlns:a16="http://schemas.microsoft.com/office/drawing/2014/main" id="{3E66E5D3-A799-9CC2-094D-1233F14A2F3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0693349" y="32281828"/>
            <a:ext cx="9182357" cy="5504410"/>
          </a:xfrm>
          <a:prstGeom prst="rect">
            <a:avLst/>
          </a:prstGeom>
        </p:spPr>
      </p:pic>
      <p:sp>
        <p:nvSpPr>
          <p:cNvPr id="1056" name="Abgerundetes Rechteck 1055">
            <a:extLst>
              <a:ext uri="{FF2B5EF4-FFF2-40B4-BE49-F238E27FC236}">
                <a16:creationId xmlns:a16="http://schemas.microsoft.com/office/drawing/2014/main" id="{75431E95-9B9F-8C7D-6A11-2E3E60674533}"/>
              </a:ext>
            </a:extLst>
          </p:cNvPr>
          <p:cNvSpPr/>
          <p:nvPr/>
        </p:nvSpPr>
        <p:spPr>
          <a:xfrm>
            <a:off x="20502716" y="38458573"/>
            <a:ext cx="9205634" cy="70117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Referenzen und Material</a:t>
            </a:r>
          </a:p>
        </p:txBody>
      </p:sp>
      <p:sp>
        <p:nvSpPr>
          <p:cNvPr id="1057" name="Abgerundetes Rechteck 1056">
            <a:extLst>
              <a:ext uri="{FF2B5EF4-FFF2-40B4-BE49-F238E27FC236}">
                <a16:creationId xmlns:a16="http://schemas.microsoft.com/office/drawing/2014/main" id="{CCC90A03-914E-3529-3A18-D6B24BBBABE8}"/>
              </a:ext>
            </a:extLst>
          </p:cNvPr>
          <p:cNvSpPr/>
          <p:nvPr/>
        </p:nvSpPr>
        <p:spPr>
          <a:xfrm>
            <a:off x="10693349" y="38764102"/>
            <a:ext cx="9182357" cy="3891854"/>
          </a:xfrm>
          <a:prstGeom prst="roundRect">
            <a:avLst>
              <a:gd name="adj" fmla="val 1829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Beta - Regression</a:t>
            </a:r>
          </a:p>
        </p:txBody>
      </p:sp>
      <p:cxnSp>
        <p:nvCxnSpPr>
          <p:cNvPr id="1058" name="Gerade Verbindung 1057">
            <a:extLst>
              <a:ext uri="{FF2B5EF4-FFF2-40B4-BE49-F238E27FC236}">
                <a16:creationId xmlns:a16="http://schemas.microsoft.com/office/drawing/2014/main" id="{F97D5BC7-FC66-EC70-D62C-BAF26A39F40D}"/>
              </a:ext>
            </a:extLst>
          </p:cNvPr>
          <p:cNvCxnSpPr/>
          <p:nvPr/>
        </p:nvCxnSpPr>
        <p:spPr>
          <a:xfrm>
            <a:off x="20175884" y="26615629"/>
            <a:ext cx="0" cy="15230187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59" name="Abgerundetes Rechteck 1058">
            <a:extLst>
              <a:ext uri="{FF2B5EF4-FFF2-40B4-BE49-F238E27FC236}">
                <a16:creationId xmlns:a16="http://schemas.microsoft.com/office/drawing/2014/main" id="{DDA2233F-A06B-EB63-EF59-F0C72D27972D}"/>
              </a:ext>
            </a:extLst>
          </p:cNvPr>
          <p:cNvSpPr/>
          <p:nvPr/>
        </p:nvSpPr>
        <p:spPr>
          <a:xfrm>
            <a:off x="20503467" y="26419364"/>
            <a:ext cx="9182382" cy="75000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Diskussion und Limitationen</a:t>
            </a:r>
          </a:p>
        </p:txBody>
      </p:sp>
      <p:sp>
        <p:nvSpPr>
          <p:cNvPr id="1060" name="TextBox 2">
            <a:extLst>
              <a:ext uri="{FF2B5EF4-FFF2-40B4-BE49-F238E27FC236}">
                <a16:creationId xmlns:a16="http://schemas.microsoft.com/office/drawing/2014/main" id="{2C5A95B1-7FB6-43AD-706F-620334BBC2E7}"/>
              </a:ext>
            </a:extLst>
          </p:cNvPr>
          <p:cNvSpPr txBox="1"/>
          <p:nvPr/>
        </p:nvSpPr>
        <p:spPr>
          <a:xfrm>
            <a:off x="20508997" y="27345459"/>
            <a:ext cx="9205635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Streuung schien am einfachsten erkennbar und wurde daher am häufigsten adressiert.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Komplexere statistische Entitäten wie die Streuung als Abstand zum Mittelwert oder Ausreißer wurden überaus selten erkannt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 kleiner Effekt bei Assoziation zwischen Kurztest und Häufigkeiten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Lehrkräfte lesen häufiger zwischen den Daten (2) und scheinen nicht lange auf dem ersten Level zu verbleiben (Zeuch et al., 2017)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Think-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Aloud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Methode erfasst Gedanken nicht vollständig (Fox et al., 2011)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65" name="Grafik 1064" descr="Umschlag mit einfarbiger Füllung">
            <a:extLst>
              <a:ext uri="{FF2B5EF4-FFF2-40B4-BE49-F238E27FC236}">
                <a16:creationId xmlns:a16="http://schemas.microsoft.com/office/drawing/2014/main" id="{5CA15CE4-0A33-35FC-40AA-7849825657F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44148" y="3304545"/>
            <a:ext cx="673328" cy="673328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25F7B6C3-74C9-A18A-F199-B7CC5EDB6BC2}"/>
              </a:ext>
            </a:extLst>
          </p:cNvPr>
          <p:cNvSpPr txBox="1"/>
          <p:nvPr/>
        </p:nvSpPr>
        <p:spPr>
          <a:xfrm>
            <a:off x="1578519" y="38324409"/>
            <a:ext cx="7555062" cy="517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Abbildung 1: Durchschnittliche Adressierung der SE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9213E81-90AC-E7BE-849C-FB3A0F9DA9D4}"/>
              </a:ext>
            </a:extLst>
          </p:cNvPr>
          <p:cNvSpPr txBox="1"/>
          <p:nvPr/>
        </p:nvSpPr>
        <p:spPr>
          <a:xfrm>
            <a:off x="10466417" y="38041440"/>
            <a:ext cx="9872884" cy="517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Abbildung 2: Proportion der </a:t>
            </a:r>
            <a:r>
              <a:rPr lang="de-DE" sz="2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</a:t>
            </a:r>
            <a:r>
              <a:rPr lang="de-DE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literacy</a:t>
            </a:r>
            <a:r>
              <a:rPr lang="de-DE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de-DE" sz="2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der </a:t>
            </a:r>
            <a:r>
              <a:rPr lang="de-DE" sz="2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Gesamtdauer </a:t>
            </a:r>
            <a:endParaRPr lang="de-DE" sz="2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Schließen mit einfarbiger Füllung">
            <a:extLst>
              <a:ext uri="{FF2B5EF4-FFF2-40B4-BE49-F238E27FC236}">
                <a16:creationId xmlns:a16="http://schemas.microsoft.com/office/drawing/2014/main" id="{7104E3BB-9BFB-FE27-A226-78AB0688A95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0470991" y="36021656"/>
            <a:ext cx="437941" cy="43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Macintosh PowerPoint</Application>
  <PresentationFormat>Benutzerdefiniert</PresentationFormat>
  <Paragraphs>67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Wingdings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Fabian Burkart</cp:lastModifiedBy>
  <cp:revision>10</cp:revision>
  <dcterms:created xsi:type="dcterms:W3CDTF">2014-01-14T12:05:24Z</dcterms:created>
  <dcterms:modified xsi:type="dcterms:W3CDTF">2024-11-06T09:46:09Z</dcterms:modified>
</cp:coreProperties>
</file>