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9" r:id="rId1"/>
  </p:sldMasterIdLst>
  <p:notesMasterIdLst>
    <p:notesMasterId r:id="rId29"/>
  </p:notesMasterIdLst>
  <p:sldIdLst>
    <p:sldId id="269" r:id="rId2"/>
    <p:sldId id="257" r:id="rId3"/>
    <p:sldId id="258" r:id="rId4"/>
    <p:sldId id="267" r:id="rId5"/>
    <p:sldId id="259" r:id="rId6"/>
    <p:sldId id="260" r:id="rId7"/>
    <p:sldId id="261" r:id="rId8"/>
    <p:sldId id="268" r:id="rId9"/>
    <p:sldId id="263" r:id="rId10"/>
    <p:sldId id="265" r:id="rId11"/>
    <p:sldId id="274" r:id="rId12"/>
    <p:sldId id="275" r:id="rId13"/>
    <p:sldId id="271" r:id="rId14"/>
    <p:sldId id="276" r:id="rId15"/>
    <p:sldId id="284" r:id="rId16"/>
    <p:sldId id="277" r:id="rId17"/>
    <p:sldId id="278" r:id="rId18"/>
    <p:sldId id="285" r:id="rId19"/>
    <p:sldId id="280" r:id="rId20"/>
    <p:sldId id="281" r:id="rId21"/>
    <p:sldId id="291" r:id="rId22"/>
    <p:sldId id="282" r:id="rId23"/>
    <p:sldId id="283" r:id="rId24"/>
    <p:sldId id="292" r:id="rId25"/>
    <p:sldId id="273" r:id="rId26"/>
    <p:sldId id="293"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chBT4scalI3yaRo1w1vXLVKWL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14BE5F-BF6E-4B6E-AAAD-67CC0BE3DACC}">
  <a:tblStyle styleId="{D614BE5F-BF6E-4B6E-AAAD-67CC0BE3DACC}"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EE7"/>
          </a:solidFill>
        </a:fill>
      </a:tcStyle>
    </a:wholeTbl>
    <a:band1H>
      <a:tcTxStyle/>
      <a:tcStyle>
        <a:tcBdr/>
        <a:fill>
          <a:solidFill>
            <a:srgbClr val="F9DCCA"/>
          </a:solidFill>
        </a:fill>
      </a:tcStyle>
    </a:band1H>
    <a:band2H>
      <a:tcTxStyle/>
      <a:tcStyle>
        <a:tcBdr/>
      </a:tcStyle>
    </a:band2H>
    <a:band1V>
      <a:tcTxStyle/>
      <a:tcStyle>
        <a:tcBdr/>
        <a:fill>
          <a:solidFill>
            <a:srgbClr val="F9DCCA"/>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3" name="Google Shape;2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842630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303365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9" name="Google Shape;2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8" name="Google Shape;2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4" name="Google Shape;2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4" name="Google Shape;2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1854657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93138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s-CL" dirty="0"/>
          </a:p>
        </p:txBody>
      </p:sp>
      <p:sp>
        <p:nvSpPr>
          <p:cNvPr id="5" name="Footer Placeholder 4"/>
          <p:cNvSpPr>
            <a:spLocks noGrp="1"/>
          </p:cNvSpPr>
          <p:nvPr>
            <p:ph type="ftr" sz="quarter" idx="11"/>
          </p:nvPr>
        </p:nvSpPr>
        <p:spPr>
          <a:xfrm>
            <a:off x="2692397" y="5037663"/>
            <a:ext cx="5214635" cy="279400"/>
          </a:xfrm>
        </p:spPr>
        <p:txBody>
          <a:bodyPr/>
          <a:lstStyle/>
          <a:p>
            <a:endParaRPr lang="es-CL" dirty="0"/>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l" rtl="0">
              <a:spcBef>
                <a:spcPts val="0"/>
              </a:spcBef>
              <a:spcAft>
                <a:spcPts val="0"/>
              </a:spcAft>
              <a:buNone/>
            </a:pPr>
            <a:fld id="{00000000-1234-1234-1234-123412341234}" type="slidenum">
              <a:rPr lang="es-CL" smtClean="0"/>
              <a:t>‹Nº›</a:t>
            </a:fld>
            <a:endParaRPr lang="es-CL"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927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1718029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9475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42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2162575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2774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6825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2648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CL" smtClean="0"/>
              <a:t>‹Nº›</a:t>
            </a:fld>
            <a:endParaRPr lang="es-CL"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72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32630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934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418343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395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dirty="0"/>
          </a:p>
        </p:txBody>
      </p:sp>
      <p:sp>
        <p:nvSpPr>
          <p:cNvPr id="4" name="Footer Placeholder 3"/>
          <p:cNvSpPr>
            <a:spLocks noGrp="1"/>
          </p:cNvSpPr>
          <p:nvPr>
            <p:ph type="ftr" sz="quarter" idx="11"/>
          </p:nvPr>
        </p:nvSpPr>
        <p:spPr/>
        <p:txBody>
          <a:bodyPr/>
          <a:lstStyle/>
          <a:p>
            <a:endParaRPr lang="es-CL"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11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CL" dirty="0"/>
          </a:p>
        </p:txBody>
      </p:sp>
      <p:sp>
        <p:nvSpPr>
          <p:cNvPr id="3" name="Footer Placeholder 2"/>
          <p:cNvSpPr>
            <a:spLocks noGrp="1"/>
          </p:cNvSpPr>
          <p:nvPr>
            <p:ph type="ftr" sz="quarter" idx="11"/>
          </p:nvPr>
        </p:nvSpPr>
        <p:spPr/>
        <p:txBody>
          <a:bodyPr/>
          <a:lstStyle/>
          <a:p>
            <a:endParaRPr lang="es-CL"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276708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67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321679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s-CL"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l"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322715174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16691" y="801461"/>
            <a:ext cx="8596668" cy="1320800"/>
          </a:xfrm>
        </p:spPr>
        <p:txBody>
          <a:bodyPr>
            <a:normAutofit/>
          </a:bodyPr>
          <a:lstStyle/>
          <a:p>
            <a:r>
              <a:rPr lang="es-ES" sz="6000" dirty="0"/>
              <a:t>Portafolio de titulo</a:t>
            </a:r>
            <a:endParaRPr lang="es-CL" sz="6000" dirty="0"/>
          </a:p>
        </p:txBody>
      </p:sp>
      <p:pic>
        <p:nvPicPr>
          <p:cNvPr id="4" name="Google Shape;209;p1" descr="Un dibujo de una persona&#10;&#10;Descripción generada automáticamente con confianza baja"/>
          <p:cNvPicPr preferRelativeResize="0">
            <a:picLocks noGrp="1"/>
          </p:cNvPicPr>
          <p:nvPr>
            <p:ph idx="1"/>
          </p:nvPr>
        </p:nvPicPr>
        <p:blipFill rotWithShape="1">
          <a:blip r:embed="rId2">
            <a:alphaModFix/>
          </a:blip>
          <a:stretch/>
        </p:blipFill>
        <p:spPr>
          <a:xfrm>
            <a:off x="6585243" y="2785248"/>
            <a:ext cx="3098630" cy="2609308"/>
          </a:xfrm>
          <a:prstGeom prst="rect">
            <a:avLst/>
          </a:prstGeom>
          <a:noFill/>
          <a:ln>
            <a:noFill/>
          </a:ln>
          <a:effectLst>
            <a:outerShdw blurRad="76200" dist="63500" dir="5040000" algn="tl" rotWithShape="0">
              <a:srgbClr val="000000">
                <a:alpha val="40784"/>
              </a:srgbClr>
            </a:outerShdw>
          </a:effectLst>
        </p:spPr>
      </p:pic>
      <p:sp>
        <p:nvSpPr>
          <p:cNvPr id="5" name="Google Shape;208;p1"/>
          <p:cNvSpPr txBox="1">
            <a:spLocks/>
          </p:cNvSpPr>
          <p:nvPr/>
        </p:nvSpPr>
        <p:spPr>
          <a:xfrm>
            <a:off x="1551896" y="3531059"/>
            <a:ext cx="4363129" cy="1117687"/>
          </a:xfrm>
          <a:prstGeom prst="rect">
            <a:avLst/>
          </a:prstGeom>
          <a:noFill/>
          <a:ln>
            <a:noFill/>
          </a:ln>
        </p:spPr>
        <p:txBody>
          <a:bodyPr spcFirstLastPara="1" vert="horz" wrap="square" lIns="91425" tIns="45700" rIns="91425" bIns="45700" rtlCol="0" anchor="t" anchorCtr="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spcBef>
                <a:spcPts val="0"/>
              </a:spcBef>
              <a:buClr>
                <a:schemeClr val="lt1"/>
              </a:buClr>
              <a:buSzPts val="2000"/>
              <a:buFont typeface="Wingdings 3" charset="2"/>
              <a:buNone/>
            </a:pPr>
            <a:r>
              <a:rPr lang="es-ES" sz="2400" dirty="0"/>
              <a:t>Integrantes: </a:t>
            </a:r>
          </a:p>
          <a:p>
            <a:pPr marL="0" indent="0">
              <a:lnSpc>
                <a:spcPct val="90000"/>
              </a:lnSpc>
              <a:spcBef>
                <a:spcPts val="0"/>
              </a:spcBef>
              <a:buClr>
                <a:schemeClr val="lt1"/>
              </a:buClr>
              <a:buSzPts val="2000"/>
              <a:buFont typeface="Wingdings 3" charset="2"/>
              <a:buNone/>
            </a:pPr>
            <a:r>
              <a:rPr lang="es-ES" sz="2400" dirty="0"/>
              <a:t>		   Alfredo Zúñiga Cabrera.</a:t>
            </a:r>
          </a:p>
          <a:p>
            <a:pPr marL="0" indent="0">
              <a:lnSpc>
                <a:spcPct val="90000"/>
              </a:lnSpc>
              <a:buClr>
                <a:schemeClr val="lt1"/>
              </a:buClr>
              <a:buSzPts val="2000"/>
              <a:buFont typeface="Wingdings 3" charset="2"/>
              <a:buNone/>
            </a:pPr>
            <a:r>
              <a:rPr lang="es-ES" sz="2400" dirty="0"/>
              <a:t>		   Fabián Castillo Lagos.</a:t>
            </a:r>
          </a:p>
        </p:txBody>
      </p:sp>
      <p:pic>
        <p:nvPicPr>
          <p:cNvPr id="7" name="Google Shape;210;p1" descr="Imagen que contiene Logotipo&#10;&#10;Descripción generada automáticamente">
            <a:extLst>
              <a:ext uri="{FF2B5EF4-FFF2-40B4-BE49-F238E27FC236}">
                <a16:creationId xmlns:a16="http://schemas.microsoft.com/office/drawing/2014/main" id="{4A4FB4D5-9C4C-422E-AD78-432695850DBE}"/>
              </a:ext>
            </a:extLst>
          </p:cNvPr>
          <p:cNvPicPr preferRelativeResize="0"/>
          <p:nvPr/>
        </p:nvPicPr>
        <p:blipFill rotWithShape="1">
          <a:blip r:embed="rId3">
            <a:alphaModFix/>
          </a:blip>
          <a:srcRect/>
          <a:stretch/>
        </p:blipFill>
        <p:spPr>
          <a:xfrm>
            <a:off x="9647015" y="5628491"/>
            <a:ext cx="2096966" cy="737395"/>
          </a:xfrm>
          <a:prstGeom prst="rect">
            <a:avLst/>
          </a:prstGeom>
          <a:noFill/>
          <a:ln>
            <a:noFill/>
          </a:ln>
        </p:spPr>
      </p:pic>
    </p:spTree>
    <p:extLst>
      <p:ext uri="{BB962C8B-B14F-4D97-AF65-F5344CB8AC3E}">
        <p14:creationId xmlns:p14="http://schemas.microsoft.com/office/powerpoint/2010/main" val="50306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7" name="Google Shape;287;p10" descr="Imagen que contiene Logotipo&#10;&#10;Descripción generada automáticamente"/>
          <p:cNvPicPr preferRelativeResize="0"/>
          <p:nvPr/>
        </p:nvPicPr>
        <p:blipFill rotWithShape="1">
          <a:blip r:embed="rId3">
            <a:alphaModFix/>
          </a:blip>
          <a:srcRect/>
          <a:stretch/>
        </p:blipFill>
        <p:spPr>
          <a:xfrm>
            <a:off x="9594639" y="5544219"/>
            <a:ext cx="2096966" cy="737395"/>
          </a:xfrm>
          <a:prstGeom prst="rect">
            <a:avLst/>
          </a:prstGeom>
          <a:noFill/>
          <a:ln>
            <a:noFill/>
          </a:ln>
        </p:spPr>
      </p:pic>
      <p:pic>
        <p:nvPicPr>
          <p:cNvPr id="4" name="Imagen 3">
            <a:extLst>
              <a:ext uri="{FF2B5EF4-FFF2-40B4-BE49-F238E27FC236}">
                <a16:creationId xmlns:a16="http://schemas.microsoft.com/office/drawing/2014/main" id="{3192F767-627B-4D16-81AA-44415F2D45AD}"/>
              </a:ext>
            </a:extLst>
          </p:cNvPr>
          <p:cNvPicPr>
            <a:picLocks noChangeAspect="1"/>
          </p:cNvPicPr>
          <p:nvPr/>
        </p:nvPicPr>
        <p:blipFill>
          <a:blip r:embed="rId4"/>
          <a:stretch>
            <a:fillRect/>
          </a:stretch>
        </p:blipFill>
        <p:spPr>
          <a:xfrm>
            <a:off x="1876425" y="669115"/>
            <a:ext cx="7718213" cy="5519769"/>
          </a:xfrm>
          <a:prstGeom prst="rect">
            <a:avLst/>
          </a:prstGeom>
        </p:spPr>
      </p:pic>
      <p:pic>
        <p:nvPicPr>
          <p:cNvPr id="5" name="Google Shape;209;p1" descr="Un dibujo de una persona&#10;&#10;Descripción generada automáticamente con confianza baja">
            <a:extLst>
              <a:ext uri="{FF2B5EF4-FFF2-40B4-BE49-F238E27FC236}">
                <a16:creationId xmlns:a16="http://schemas.microsoft.com/office/drawing/2014/main" id="{FDFC0241-89D0-40D6-F492-22CDE828C00A}"/>
              </a:ext>
            </a:extLst>
          </p:cNvPr>
          <p:cNvPicPr preferRelativeResize="0">
            <a:picLocks/>
          </p:cNvPicPr>
          <p:nvPr/>
        </p:nvPicPr>
        <p:blipFill rotWithShape="1">
          <a:blip r:embed="rId5">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dirty="0"/>
              <a:t>Alcances de sprint 0</a:t>
            </a:r>
            <a:endParaRPr lang="es-CL" sz="5400" dirty="0"/>
          </a:p>
        </p:txBody>
      </p:sp>
      <p:sp>
        <p:nvSpPr>
          <p:cNvPr id="3" name="Marcador de contenido 2"/>
          <p:cNvSpPr>
            <a:spLocks noGrp="1"/>
          </p:cNvSpPr>
          <p:nvPr>
            <p:ph idx="1"/>
          </p:nvPr>
        </p:nvSpPr>
        <p:spPr>
          <a:xfrm>
            <a:off x="1295401" y="2556932"/>
            <a:ext cx="9763124" cy="1405468"/>
          </a:xfrm>
        </p:spPr>
        <p:txBody>
          <a:bodyPr>
            <a:normAutofit/>
          </a:bodyPr>
          <a:lstStyle/>
          <a:p>
            <a:r>
              <a:rPr lang="es-ES" sz="3200" dirty="0"/>
              <a:t>Revisar alcances del proyecto </a:t>
            </a:r>
          </a:p>
          <a:p>
            <a:r>
              <a:rPr lang="es-ES" sz="3200" dirty="0"/>
              <a:t>Definir funcionalidades</a:t>
            </a:r>
            <a:endParaRPr lang="es-CL" sz="3200" dirty="0"/>
          </a:p>
        </p:txBody>
      </p:sp>
      <p:pic>
        <p:nvPicPr>
          <p:cNvPr id="4" name="Google Shape;273;p8" descr="Imagen que contiene Logotipo&#10;&#10;Descripción generada automáticamente">
            <a:extLst>
              <a:ext uri="{FF2B5EF4-FFF2-40B4-BE49-F238E27FC236}">
                <a16:creationId xmlns:a16="http://schemas.microsoft.com/office/drawing/2014/main" id="{5ACF3BF0-6D35-4D39-A8A8-C9B73C5379C5}"/>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11100C0A-0A99-509A-14F6-6738CA95FE26}"/>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356601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D4606-21A3-4690-8C03-BEB044B2CF0C}"/>
              </a:ext>
            </a:extLst>
          </p:cNvPr>
          <p:cNvSpPr>
            <a:spLocks noGrp="1"/>
          </p:cNvSpPr>
          <p:nvPr>
            <p:ph type="title"/>
          </p:nvPr>
        </p:nvSpPr>
        <p:spPr/>
        <p:txBody>
          <a:bodyPr>
            <a:normAutofit/>
          </a:bodyPr>
          <a:lstStyle/>
          <a:p>
            <a:r>
              <a:rPr lang="es-ES" sz="5400" dirty="0"/>
              <a:t>Problemas de Sprint 0</a:t>
            </a:r>
            <a:endParaRPr lang="es-CL" sz="5400" dirty="0"/>
          </a:p>
        </p:txBody>
      </p:sp>
      <p:sp>
        <p:nvSpPr>
          <p:cNvPr id="3" name="Marcador de contenido 2">
            <a:extLst>
              <a:ext uri="{FF2B5EF4-FFF2-40B4-BE49-F238E27FC236}">
                <a16:creationId xmlns:a16="http://schemas.microsoft.com/office/drawing/2014/main" id="{7D1DC88D-EAA2-4A15-B3E8-D81C04DC0ADE}"/>
              </a:ext>
            </a:extLst>
          </p:cNvPr>
          <p:cNvSpPr>
            <a:spLocks noGrp="1"/>
          </p:cNvSpPr>
          <p:nvPr>
            <p:ph idx="1"/>
          </p:nvPr>
        </p:nvSpPr>
        <p:spPr>
          <a:xfrm>
            <a:off x="1295401" y="2556932"/>
            <a:ext cx="9601196" cy="767293"/>
          </a:xfrm>
        </p:spPr>
        <p:txBody>
          <a:bodyPr>
            <a:normAutofit/>
          </a:bodyPr>
          <a:lstStyle/>
          <a:p>
            <a:r>
              <a:rPr lang="es-MX" sz="3200" dirty="0"/>
              <a:t>Sin problemas encontrados.</a:t>
            </a:r>
            <a:endParaRPr lang="es-CL" sz="3200" dirty="0"/>
          </a:p>
        </p:txBody>
      </p:sp>
      <p:pic>
        <p:nvPicPr>
          <p:cNvPr id="6" name="Google Shape;273;p8" descr="Imagen que contiene Logotipo&#10;&#10;Descripción generada automáticamente">
            <a:extLst>
              <a:ext uri="{FF2B5EF4-FFF2-40B4-BE49-F238E27FC236}">
                <a16:creationId xmlns:a16="http://schemas.microsoft.com/office/drawing/2014/main" id="{04CADCAD-D2C3-47CB-AE5C-365E9FE30283}"/>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5140323E-EA6A-AB13-4B2C-5C799C9E5E4F}"/>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350012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dirty="0"/>
              <a:t>Alcances de sprint 1</a:t>
            </a:r>
            <a:endParaRPr lang="es-CL" sz="5400" dirty="0"/>
          </a:p>
        </p:txBody>
      </p:sp>
      <p:sp>
        <p:nvSpPr>
          <p:cNvPr id="3" name="Marcador de contenido 2"/>
          <p:cNvSpPr>
            <a:spLocks noGrp="1"/>
          </p:cNvSpPr>
          <p:nvPr>
            <p:ph idx="1"/>
          </p:nvPr>
        </p:nvSpPr>
        <p:spPr/>
        <p:txBody>
          <a:bodyPr/>
          <a:lstStyle/>
          <a:p>
            <a:r>
              <a:rPr lang="es-ES" sz="3200" dirty="0"/>
              <a:t>Creación de el esqueleto de la pagina web.</a:t>
            </a:r>
          </a:p>
          <a:p>
            <a:r>
              <a:rPr lang="es-ES" sz="3200" dirty="0"/>
              <a:t>Incorporación de los productos a la pagina web.</a:t>
            </a:r>
          </a:p>
          <a:p>
            <a:r>
              <a:rPr lang="es-ES" sz="3200" dirty="0"/>
              <a:t>Creación base de datos.</a:t>
            </a:r>
          </a:p>
          <a:p>
            <a:endParaRPr lang="es-CL" dirty="0"/>
          </a:p>
        </p:txBody>
      </p:sp>
      <p:pic>
        <p:nvPicPr>
          <p:cNvPr id="4" name="Google Shape;273;p8" descr="Imagen que contiene Logotipo&#10;&#10;Descripción generada automáticamente">
            <a:extLst>
              <a:ext uri="{FF2B5EF4-FFF2-40B4-BE49-F238E27FC236}">
                <a16:creationId xmlns:a16="http://schemas.microsoft.com/office/drawing/2014/main" id="{70DDE15A-5341-4EAA-8C9D-193127158A00}"/>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373DFA96-2AC0-E41C-C746-DE8F7031DE57}"/>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32736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5D5F6-8A76-4797-9D44-503BFE8F65CB}"/>
              </a:ext>
            </a:extLst>
          </p:cNvPr>
          <p:cNvSpPr>
            <a:spLocks noGrp="1"/>
          </p:cNvSpPr>
          <p:nvPr>
            <p:ph type="title"/>
          </p:nvPr>
        </p:nvSpPr>
        <p:spPr/>
        <p:txBody>
          <a:bodyPr/>
          <a:lstStyle/>
          <a:p>
            <a:r>
              <a:rPr lang="es-ES" sz="4400" dirty="0"/>
              <a:t>Problemas de Sprint 1</a:t>
            </a:r>
            <a:endParaRPr lang="es-CL" dirty="0"/>
          </a:p>
        </p:txBody>
      </p:sp>
      <p:sp>
        <p:nvSpPr>
          <p:cNvPr id="3" name="Marcador de contenido 2">
            <a:extLst>
              <a:ext uri="{FF2B5EF4-FFF2-40B4-BE49-F238E27FC236}">
                <a16:creationId xmlns:a16="http://schemas.microsoft.com/office/drawing/2014/main" id="{FDAB290A-E541-4B3E-88BF-06A813D0035F}"/>
              </a:ext>
            </a:extLst>
          </p:cNvPr>
          <p:cNvSpPr>
            <a:spLocks noGrp="1"/>
          </p:cNvSpPr>
          <p:nvPr>
            <p:ph idx="1"/>
          </p:nvPr>
        </p:nvSpPr>
        <p:spPr/>
        <p:txBody>
          <a:bodyPr/>
          <a:lstStyle/>
          <a:p>
            <a:r>
              <a:rPr lang="es-MX" sz="3200" dirty="0"/>
              <a:t>Problemas para elegir la base de datos definitiva para almacenar los datos de la página web.</a:t>
            </a:r>
          </a:p>
          <a:p>
            <a:endParaRPr lang="es-CL" dirty="0"/>
          </a:p>
        </p:txBody>
      </p:sp>
      <p:pic>
        <p:nvPicPr>
          <p:cNvPr id="4" name="Google Shape;273;p8" descr="Imagen que contiene Logotipo&#10;&#10;Descripción generada automáticamente">
            <a:extLst>
              <a:ext uri="{FF2B5EF4-FFF2-40B4-BE49-F238E27FC236}">
                <a16:creationId xmlns:a16="http://schemas.microsoft.com/office/drawing/2014/main" id="{D639989A-CD07-4F89-8C6B-3990DF0D5BC0}"/>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BDA3B562-5CAC-FB2F-C142-FC410AF05518}"/>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189103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5D5F6-8A76-4797-9D44-503BFE8F65CB}"/>
              </a:ext>
            </a:extLst>
          </p:cNvPr>
          <p:cNvSpPr>
            <a:spLocks noGrp="1"/>
          </p:cNvSpPr>
          <p:nvPr>
            <p:ph type="title"/>
          </p:nvPr>
        </p:nvSpPr>
        <p:spPr/>
        <p:txBody>
          <a:bodyPr/>
          <a:lstStyle/>
          <a:p>
            <a:r>
              <a:rPr lang="es-ES" sz="4400" dirty="0"/>
              <a:t>Solución problemas Sprint 1</a:t>
            </a:r>
            <a:endParaRPr lang="es-CL" dirty="0"/>
          </a:p>
        </p:txBody>
      </p:sp>
      <p:sp>
        <p:nvSpPr>
          <p:cNvPr id="3" name="Marcador de contenido 2">
            <a:extLst>
              <a:ext uri="{FF2B5EF4-FFF2-40B4-BE49-F238E27FC236}">
                <a16:creationId xmlns:a16="http://schemas.microsoft.com/office/drawing/2014/main" id="{FDAB290A-E541-4B3E-88BF-06A813D0035F}"/>
              </a:ext>
            </a:extLst>
          </p:cNvPr>
          <p:cNvSpPr>
            <a:spLocks noGrp="1"/>
          </p:cNvSpPr>
          <p:nvPr>
            <p:ph idx="1"/>
          </p:nvPr>
        </p:nvSpPr>
        <p:spPr/>
        <p:txBody>
          <a:bodyPr/>
          <a:lstStyle/>
          <a:p>
            <a:r>
              <a:rPr lang="es-MX" sz="3200" dirty="0"/>
              <a:t>Averiguamos y nos quedamos con sqlLite3 para el levantamiento del hosting, ya que no hay problemas de compatibilidad en los procesos</a:t>
            </a:r>
          </a:p>
          <a:p>
            <a:endParaRPr lang="es-CL" dirty="0"/>
          </a:p>
        </p:txBody>
      </p:sp>
      <p:pic>
        <p:nvPicPr>
          <p:cNvPr id="4" name="Google Shape;273;p8" descr="Imagen que contiene Logotipo&#10;&#10;Descripción generada automáticamente">
            <a:extLst>
              <a:ext uri="{FF2B5EF4-FFF2-40B4-BE49-F238E27FC236}">
                <a16:creationId xmlns:a16="http://schemas.microsoft.com/office/drawing/2014/main" id="{D639989A-CD07-4F89-8C6B-3990DF0D5BC0}"/>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BDA3B562-5CAC-FB2F-C142-FC410AF05518}"/>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325552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BE345-2922-4374-89E3-EE9957935EE7}"/>
              </a:ext>
            </a:extLst>
          </p:cNvPr>
          <p:cNvSpPr>
            <a:spLocks noGrp="1"/>
          </p:cNvSpPr>
          <p:nvPr>
            <p:ph type="title"/>
          </p:nvPr>
        </p:nvSpPr>
        <p:spPr/>
        <p:txBody>
          <a:bodyPr/>
          <a:lstStyle/>
          <a:p>
            <a:r>
              <a:rPr lang="es-ES" sz="4400" dirty="0"/>
              <a:t>Alcances de sprint 2</a:t>
            </a:r>
            <a:endParaRPr lang="es-CL" dirty="0"/>
          </a:p>
        </p:txBody>
      </p:sp>
      <p:sp>
        <p:nvSpPr>
          <p:cNvPr id="3" name="Marcador de contenido 2">
            <a:extLst>
              <a:ext uri="{FF2B5EF4-FFF2-40B4-BE49-F238E27FC236}">
                <a16:creationId xmlns:a16="http://schemas.microsoft.com/office/drawing/2014/main" id="{84C93A11-A5DA-4CB5-842B-54505B774212}"/>
              </a:ext>
            </a:extLst>
          </p:cNvPr>
          <p:cNvSpPr>
            <a:spLocks noGrp="1"/>
          </p:cNvSpPr>
          <p:nvPr>
            <p:ph idx="1"/>
          </p:nvPr>
        </p:nvSpPr>
        <p:spPr/>
        <p:txBody>
          <a:bodyPr>
            <a:normAutofit/>
          </a:bodyPr>
          <a:lstStyle/>
          <a:p>
            <a:r>
              <a:rPr lang="es-MX" sz="2800" dirty="0"/>
              <a:t>Integrar funcionalmente la creación de usuario y el inicio de sesión correspondiente </a:t>
            </a:r>
          </a:p>
          <a:p>
            <a:r>
              <a:rPr lang="es-MX" sz="2800" dirty="0"/>
              <a:t>Mejorar aspecto de la pagina web</a:t>
            </a:r>
            <a:endParaRPr lang="es-CL" sz="2800" dirty="0"/>
          </a:p>
        </p:txBody>
      </p:sp>
      <p:pic>
        <p:nvPicPr>
          <p:cNvPr id="4" name="Google Shape;273;p8" descr="Imagen que contiene Logotipo&#10;&#10;Descripción generada automáticamente">
            <a:extLst>
              <a:ext uri="{FF2B5EF4-FFF2-40B4-BE49-F238E27FC236}">
                <a16:creationId xmlns:a16="http://schemas.microsoft.com/office/drawing/2014/main" id="{1FC2E52D-31CC-4546-9087-314E69A13824}"/>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DDC68F23-2205-0CC5-6BD6-6A575786DDFF}"/>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131077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1F95D-92E8-47B6-8365-249E06608245}"/>
              </a:ext>
            </a:extLst>
          </p:cNvPr>
          <p:cNvSpPr>
            <a:spLocks noGrp="1"/>
          </p:cNvSpPr>
          <p:nvPr>
            <p:ph type="title"/>
          </p:nvPr>
        </p:nvSpPr>
        <p:spPr/>
        <p:txBody>
          <a:bodyPr/>
          <a:lstStyle/>
          <a:p>
            <a:r>
              <a:rPr lang="es-ES" sz="4400" dirty="0"/>
              <a:t>Problemas de Sprint 2</a:t>
            </a:r>
            <a:endParaRPr lang="es-CL" dirty="0"/>
          </a:p>
        </p:txBody>
      </p:sp>
      <p:sp>
        <p:nvSpPr>
          <p:cNvPr id="3" name="Marcador de contenido 2">
            <a:extLst>
              <a:ext uri="{FF2B5EF4-FFF2-40B4-BE49-F238E27FC236}">
                <a16:creationId xmlns:a16="http://schemas.microsoft.com/office/drawing/2014/main" id="{82D59B7D-7E41-4F65-B847-CAC2C96D4501}"/>
              </a:ext>
            </a:extLst>
          </p:cNvPr>
          <p:cNvSpPr>
            <a:spLocks noGrp="1"/>
          </p:cNvSpPr>
          <p:nvPr>
            <p:ph idx="1"/>
          </p:nvPr>
        </p:nvSpPr>
        <p:spPr/>
        <p:txBody>
          <a:bodyPr>
            <a:normAutofit/>
          </a:bodyPr>
          <a:lstStyle/>
          <a:p>
            <a:r>
              <a:rPr lang="es-MX" sz="2800" dirty="0"/>
              <a:t>Pequeños problemas de acuerdo al conocimiento puntual del Sprint, que fue la creación del carrito de compras para el Usuario, que hizo que nos tardáramos un poco más de lo pensado como equipo.</a:t>
            </a:r>
          </a:p>
          <a:p>
            <a:r>
              <a:rPr lang="es-ES" sz="2800" dirty="0"/>
              <a:t>Encontrar diseño amigable para la pagina web.</a:t>
            </a:r>
          </a:p>
          <a:p>
            <a:pPr marL="0" indent="0">
              <a:buNone/>
            </a:pPr>
            <a:endParaRPr lang="es-MX" sz="2800" dirty="0"/>
          </a:p>
          <a:p>
            <a:endParaRPr lang="es-MX" sz="2800" dirty="0"/>
          </a:p>
        </p:txBody>
      </p:sp>
      <p:pic>
        <p:nvPicPr>
          <p:cNvPr id="4" name="Google Shape;273;p8" descr="Imagen que contiene Logotipo&#10;&#10;Descripción generada automáticamente">
            <a:extLst>
              <a:ext uri="{FF2B5EF4-FFF2-40B4-BE49-F238E27FC236}">
                <a16:creationId xmlns:a16="http://schemas.microsoft.com/office/drawing/2014/main" id="{E1C0E44E-A831-4F6B-A5AA-879476109B5E}"/>
              </a:ext>
            </a:extLst>
          </p:cNvPr>
          <p:cNvPicPr preferRelativeResize="0"/>
          <p:nvPr/>
        </p:nvPicPr>
        <p:blipFill rotWithShape="1">
          <a:blip r:embed="rId3">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06E19189-C602-2CDF-90C3-FD6255897F4A}"/>
              </a:ext>
            </a:extLst>
          </p:cNvPr>
          <p:cNvPicPr preferRelativeResize="0">
            <a:picLocks/>
          </p:cNvPicPr>
          <p:nvPr/>
        </p:nvPicPr>
        <p:blipFill rotWithShape="1">
          <a:blip r:embed="rId4">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883739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5D5F6-8A76-4797-9D44-503BFE8F65CB}"/>
              </a:ext>
            </a:extLst>
          </p:cNvPr>
          <p:cNvSpPr>
            <a:spLocks noGrp="1"/>
          </p:cNvSpPr>
          <p:nvPr>
            <p:ph type="title"/>
          </p:nvPr>
        </p:nvSpPr>
        <p:spPr/>
        <p:txBody>
          <a:bodyPr/>
          <a:lstStyle/>
          <a:p>
            <a:r>
              <a:rPr lang="es-ES" sz="4400" dirty="0"/>
              <a:t>Solución problemas Sprint 2</a:t>
            </a:r>
            <a:endParaRPr lang="es-CL" dirty="0"/>
          </a:p>
        </p:txBody>
      </p:sp>
      <p:sp>
        <p:nvSpPr>
          <p:cNvPr id="3" name="Marcador de contenido 2">
            <a:extLst>
              <a:ext uri="{FF2B5EF4-FFF2-40B4-BE49-F238E27FC236}">
                <a16:creationId xmlns:a16="http://schemas.microsoft.com/office/drawing/2014/main" id="{FDAB290A-E541-4B3E-88BF-06A813D0035F}"/>
              </a:ext>
            </a:extLst>
          </p:cNvPr>
          <p:cNvSpPr>
            <a:spLocks noGrp="1"/>
          </p:cNvSpPr>
          <p:nvPr>
            <p:ph idx="1"/>
          </p:nvPr>
        </p:nvSpPr>
        <p:spPr/>
        <p:txBody>
          <a:bodyPr/>
          <a:lstStyle/>
          <a:p>
            <a:r>
              <a:rPr lang="es-MX" dirty="0"/>
              <a:t>Agregamos un carro de compras de acuerdo a la documentación de Django, dando una respuesta al 100% de las necesidades del usuario.</a:t>
            </a:r>
          </a:p>
          <a:p>
            <a:r>
              <a:rPr lang="es-MX" dirty="0"/>
              <a:t>Desarrollamos un mejor diseño de la página web, dando un diseño más limpio y con colores vivos.</a:t>
            </a:r>
            <a:endParaRPr lang="es-CL" dirty="0"/>
          </a:p>
        </p:txBody>
      </p:sp>
      <p:pic>
        <p:nvPicPr>
          <p:cNvPr id="4" name="Google Shape;273;p8" descr="Imagen que contiene Logotipo&#10;&#10;Descripción generada automáticamente">
            <a:extLst>
              <a:ext uri="{FF2B5EF4-FFF2-40B4-BE49-F238E27FC236}">
                <a16:creationId xmlns:a16="http://schemas.microsoft.com/office/drawing/2014/main" id="{D639989A-CD07-4F89-8C6B-3990DF0D5BC0}"/>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BDA3B562-5CAC-FB2F-C142-FC410AF05518}"/>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329048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BE345-2922-4374-89E3-EE9957935EE7}"/>
              </a:ext>
            </a:extLst>
          </p:cNvPr>
          <p:cNvSpPr>
            <a:spLocks noGrp="1"/>
          </p:cNvSpPr>
          <p:nvPr>
            <p:ph type="title"/>
          </p:nvPr>
        </p:nvSpPr>
        <p:spPr/>
        <p:txBody>
          <a:bodyPr/>
          <a:lstStyle/>
          <a:p>
            <a:r>
              <a:rPr lang="es-ES" sz="4400" dirty="0"/>
              <a:t>Alcances de sprint 3</a:t>
            </a:r>
            <a:endParaRPr lang="es-CL" dirty="0"/>
          </a:p>
        </p:txBody>
      </p:sp>
      <p:sp>
        <p:nvSpPr>
          <p:cNvPr id="3" name="Marcador de contenido 2">
            <a:extLst>
              <a:ext uri="{FF2B5EF4-FFF2-40B4-BE49-F238E27FC236}">
                <a16:creationId xmlns:a16="http://schemas.microsoft.com/office/drawing/2014/main" id="{84C93A11-A5DA-4CB5-842B-54505B774212}"/>
              </a:ext>
            </a:extLst>
          </p:cNvPr>
          <p:cNvSpPr>
            <a:spLocks noGrp="1"/>
          </p:cNvSpPr>
          <p:nvPr>
            <p:ph idx="1"/>
          </p:nvPr>
        </p:nvSpPr>
        <p:spPr/>
        <p:txBody>
          <a:bodyPr>
            <a:normAutofit/>
          </a:bodyPr>
          <a:lstStyle/>
          <a:p>
            <a:r>
              <a:rPr lang="es-MX" sz="2800" dirty="0"/>
              <a:t>Implementar la página web a un hosting para que sea funcional al público en tiempo real.</a:t>
            </a:r>
          </a:p>
          <a:p>
            <a:r>
              <a:rPr lang="es-MX" sz="2800" dirty="0"/>
              <a:t>Poner en marcha los procesos correctamente de la página, dentro del hosting.</a:t>
            </a:r>
          </a:p>
          <a:p>
            <a:endParaRPr lang="es-MX" sz="2800" dirty="0"/>
          </a:p>
          <a:p>
            <a:endParaRPr lang="es-CL" sz="2800" dirty="0"/>
          </a:p>
        </p:txBody>
      </p:sp>
      <p:pic>
        <p:nvPicPr>
          <p:cNvPr id="4" name="Google Shape;273;p8" descr="Imagen que contiene Logotipo&#10;&#10;Descripción generada automáticamente">
            <a:extLst>
              <a:ext uri="{FF2B5EF4-FFF2-40B4-BE49-F238E27FC236}">
                <a16:creationId xmlns:a16="http://schemas.microsoft.com/office/drawing/2014/main" id="{1FC2E52D-31CC-4546-9087-314E69A13824}"/>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DDC68F23-2205-0CC5-6BD6-6A575786DDFF}"/>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15688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
          <p:cNvSpPr txBox="1">
            <a:spLocks noGrp="1"/>
          </p:cNvSpPr>
          <p:nvPr>
            <p:ph type="title"/>
          </p:nvPr>
        </p:nvSpPr>
        <p:spPr>
          <a:xfrm>
            <a:off x="2856496" y="822333"/>
            <a:ext cx="5888010" cy="13038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rebuchet MS"/>
              <a:buNone/>
            </a:pPr>
            <a:r>
              <a:rPr lang="es-CL" sz="5400" dirty="0"/>
              <a:t>Índice</a:t>
            </a:r>
            <a:endParaRPr sz="5400" dirty="0"/>
          </a:p>
        </p:txBody>
      </p:sp>
      <p:sp>
        <p:nvSpPr>
          <p:cNvPr id="216" name="Google Shape;216;p2"/>
          <p:cNvSpPr txBox="1">
            <a:spLocks noGrp="1"/>
          </p:cNvSpPr>
          <p:nvPr>
            <p:ph idx="1"/>
          </p:nvPr>
        </p:nvSpPr>
        <p:spPr>
          <a:xfrm>
            <a:off x="2447924" y="2658034"/>
            <a:ext cx="3509124" cy="3295091"/>
          </a:xfrm>
          <a:prstGeom prst="rect">
            <a:avLst/>
          </a:prstGeom>
          <a:noFill/>
          <a:ln>
            <a:noFill/>
          </a:ln>
        </p:spPr>
        <p:txBody>
          <a:bodyPr spcFirstLastPara="1" wrap="square" lIns="91425" tIns="45700" rIns="91425" bIns="45700" anchor="t" anchorCtr="0">
            <a:normAutofit/>
          </a:bodyPr>
          <a:lstStyle/>
          <a:p>
            <a:pPr marL="466725" lvl="0" indent="-457200" rtl="0">
              <a:lnSpc>
                <a:spcPct val="90000"/>
              </a:lnSpc>
              <a:spcBef>
                <a:spcPts val="0"/>
              </a:spcBef>
              <a:spcAft>
                <a:spcPts val="0"/>
              </a:spcAft>
              <a:buClr>
                <a:schemeClr val="dk1"/>
              </a:buClr>
              <a:buSzPct val="100000"/>
              <a:buFont typeface="+mj-lt"/>
              <a:buAutoNum type="arabicPeriod"/>
            </a:pPr>
            <a:r>
              <a:rPr lang="es-CL" dirty="0">
                <a:solidFill>
                  <a:schemeClr val="dk1"/>
                </a:solidFill>
              </a:rPr>
              <a:t>Contexto.</a:t>
            </a:r>
          </a:p>
          <a:p>
            <a:pPr marL="466725" lvl="0" indent="-457200" rtl="0">
              <a:lnSpc>
                <a:spcPct val="150000"/>
              </a:lnSpc>
              <a:spcBef>
                <a:spcPts val="0"/>
              </a:spcBef>
              <a:spcAft>
                <a:spcPts val="0"/>
              </a:spcAft>
              <a:buClr>
                <a:schemeClr val="dk1"/>
              </a:buClr>
              <a:buSzPct val="100000"/>
              <a:buFont typeface="+mj-lt"/>
              <a:buAutoNum type="arabicPeriod"/>
            </a:pPr>
            <a:r>
              <a:rPr lang="es-ES" dirty="0">
                <a:solidFill>
                  <a:schemeClr val="dk1"/>
                </a:solidFill>
              </a:rPr>
              <a:t>Problemática.</a:t>
            </a:r>
            <a:endParaRPr dirty="0"/>
          </a:p>
          <a:p>
            <a:pPr marL="466725" lvl="0" indent="-457200" rtl="0">
              <a:lnSpc>
                <a:spcPct val="90000"/>
              </a:lnSpc>
              <a:spcBef>
                <a:spcPts val="1000"/>
              </a:spcBef>
              <a:spcAft>
                <a:spcPts val="0"/>
              </a:spcAft>
              <a:buClr>
                <a:schemeClr val="dk1"/>
              </a:buClr>
              <a:buSzPct val="100000"/>
              <a:buFont typeface="+mj-lt"/>
              <a:buAutoNum type="arabicPeriod"/>
            </a:pPr>
            <a:r>
              <a:rPr lang="es-CL" dirty="0">
                <a:solidFill>
                  <a:schemeClr val="dk1"/>
                </a:solidFill>
              </a:rPr>
              <a:t>Necesidades Específicas.</a:t>
            </a:r>
            <a:endParaRPr sz="2800" dirty="0"/>
          </a:p>
          <a:p>
            <a:pPr marL="466725" lvl="0" indent="-457200" rtl="0">
              <a:lnSpc>
                <a:spcPct val="90000"/>
              </a:lnSpc>
              <a:spcBef>
                <a:spcPts val="1000"/>
              </a:spcBef>
              <a:spcAft>
                <a:spcPts val="0"/>
              </a:spcAft>
              <a:buClr>
                <a:schemeClr val="dk1"/>
              </a:buClr>
              <a:buSzPct val="100000"/>
              <a:buFont typeface="+mj-lt"/>
              <a:buAutoNum type="arabicPeriod"/>
            </a:pPr>
            <a:r>
              <a:rPr lang="es-CL" dirty="0">
                <a:solidFill>
                  <a:schemeClr val="dk1"/>
                </a:solidFill>
              </a:rPr>
              <a:t>Solución </a:t>
            </a:r>
            <a:endParaRPr sz="2800" dirty="0"/>
          </a:p>
          <a:p>
            <a:pPr marL="466725" lvl="0" indent="-457200" rtl="0">
              <a:lnSpc>
                <a:spcPct val="90000"/>
              </a:lnSpc>
              <a:spcBef>
                <a:spcPts val="1000"/>
              </a:spcBef>
              <a:spcAft>
                <a:spcPts val="0"/>
              </a:spcAft>
              <a:buClr>
                <a:schemeClr val="dk1"/>
              </a:buClr>
              <a:buSzPct val="100000"/>
              <a:buFont typeface="+mj-lt"/>
              <a:buAutoNum type="arabicPeriod"/>
            </a:pPr>
            <a:r>
              <a:rPr lang="es-CL" dirty="0">
                <a:solidFill>
                  <a:schemeClr val="dk1"/>
                </a:solidFill>
              </a:rPr>
              <a:t>Requisitos Funcionales.</a:t>
            </a:r>
          </a:p>
          <a:p>
            <a:pPr marL="466725" lvl="0" indent="-457200" rtl="0">
              <a:lnSpc>
                <a:spcPct val="90000"/>
              </a:lnSpc>
              <a:spcBef>
                <a:spcPts val="1000"/>
              </a:spcBef>
              <a:spcAft>
                <a:spcPts val="0"/>
              </a:spcAft>
              <a:buClr>
                <a:schemeClr val="dk1"/>
              </a:buClr>
              <a:buSzPct val="100000"/>
              <a:buFont typeface="+mj-lt"/>
              <a:buAutoNum type="arabicPeriod"/>
            </a:pPr>
            <a:r>
              <a:rPr lang="es-CL" dirty="0">
                <a:solidFill>
                  <a:schemeClr val="dk1"/>
                </a:solidFill>
              </a:rPr>
              <a:t>Arquitectura.</a:t>
            </a:r>
            <a:endParaRPr sz="2800" dirty="0"/>
          </a:p>
          <a:p>
            <a:pPr marL="466725" lvl="0" indent="-457200" rtl="0">
              <a:lnSpc>
                <a:spcPct val="90000"/>
              </a:lnSpc>
              <a:spcBef>
                <a:spcPts val="1000"/>
              </a:spcBef>
              <a:spcAft>
                <a:spcPts val="0"/>
              </a:spcAft>
              <a:buClr>
                <a:schemeClr val="dk1"/>
              </a:buClr>
              <a:buSzPct val="100000"/>
              <a:buFont typeface="+mj-lt"/>
              <a:buAutoNum type="arabicPeriod"/>
            </a:pPr>
            <a:endParaRPr sz="2600" dirty="0">
              <a:latin typeface="Bahnschrift Light Condensed" panose="020B0502040204020203" pitchFamily="34" charset="0"/>
            </a:endParaRPr>
          </a:p>
          <a:p>
            <a:pPr marL="457200" lvl="0" indent="-304800" rtl="0">
              <a:lnSpc>
                <a:spcPct val="90000"/>
              </a:lnSpc>
              <a:spcBef>
                <a:spcPts val="1000"/>
              </a:spcBef>
              <a:spcAft>
                <a:spcPts val="0"/>
              </a:spcAft>
              <a:buClr>
                <a:schemeClr val="lt1"/>
              </a:buClr>
              <a:buSzPct val="100000"/>
              <a:buFont typeface="Trebuchet MS"/>
              <a:buNone/>
            </a:pPr>
            <a:endParaRPr dirty="0"/>
          </a:p>
          <a:p>
            <a:pPr marL="457200" lvl="0" indent="-304800" rtl="0">
              <a:lnSpc>
                <a:spcPct val="90000"/>
              </a:lnSpc>
              <a:spcBef>
                <a:spcPts val="1000"/>
              </a:spcBef>
              <a:spcAft>
                <a:spcPts val="0"/>
              </a:spcAft>
              <a:buClr>
                <a:schemeClr val="lt1"/>
              </a:buClr>
              <a:buSzPct val="100000"/>
              <a:buFont typeface="Trebuchet MS"/>
              <a:buNone/>
            </a:pPr>
            <a:endParaRPr dirty="0"/>
          </a:p>
        </p:txBody>
      </p:sp>
      <p:sp>
        <p:nvSpPr>
          <p:cNvPr id="5" name="CuadroTexto 4">
            <a:extLst>
              <a:ext uri="{FF2B5EF4-FFF2-40B4-BE49-F238E27FC236}">
                <a16:creationId xmlns:a16="http://schemas.microsoft.com/office/drawing/2014/main" id="{66F78AF3-AE88-492C-923C-7B9D060CCEC8}"/>
              </a:ext>
            </a:extLst>
          </p:cNvPr>
          <p:cNvSpPr txBox="1"/>
          <p:nvPr/>
        </p:nvSpPr>
        <p:spPr>
          <a:xfrm>
            <a:off x="6429151" y="2658033"/>
            <a:ext cx="3610199" cy="2979662"/>
          </a:xfrm>
          <a:prstGeom prst="rect">
            <a:avLst/>
          </a:prstGeom>
          <a:noFill/>
        </p:spPr>
        <p:txBody>
          <a:bodyPr wrap="square" rtlCol="0">
            <a:spAutoFit/>
          </a:bodyPr>
          <a:lstStyle/>
          <a:p>
            <a:pPr marL="352425" lvl="0" indent="-342900" rtl="0">
              <a:lnSpc>
                <a:spcPct val="90000"/>
              </a:lnSpc>
              <a:spcBef>
                <a:spcPts val="1000"/>
              </a:spcBef>
              <a:spcAft>
                <a:spcPts val="0"/>
              </a:spcAft>
              <a:buClr>
                <a:schemeClr val="dk1"/>
              </a:buClr>
              <a:buSzPct val="100000"/>
              <a:buFont typeface="+mj-lt"/>
              <a:buAutoNum type="arabicPeriod" startAt="7"/>
            </a:pPr>
            <a:r>
              <a:rPr lang="es-MX" sz="2400" dirty="0">
                <a:solidFill>
                  <a:schemeClr val="dk1"/>
                </a:solidFill>
              </a:rPr>
              <a:t>Metodología.</a:t>
            </a:r>
          </a:p>
          <a:p>
            <a:pPr marL="352425" lvl="0" indent="-342900" rtl="0">
              <a:lnSpc>
                <a:spcPct val="90000"/>
              </a:lnSpc>
              <a:spcBef>
                <a:spcPts val="1000"/>
              </a:spcBef>
              <a:spcAft>
                <a:spcPts val="0"/>
              </a:spcAft>
              <a:buClr>
                <a:schemeClr val="dk1"/>
              </a:buClr>
              <a:buSzPct val="100000"/>
              <a:buFont typeface="+mj-lt"/>
              <a:buAutoNum type="arabicPeriod" startAt="7"/>
            </a:pPr>
            <a:r>
              <a:rPr lang="es-MX" sz="2400" dirty="0">
                <a:solidFill>
                  <a:schemeClr val="dk1"/>
                </a:solidFill>
              </a:rPr>
              <a:t>Carta Gantt.</a:t>
            </a:r>
          </a:p>
          <a:p>
            <a:pPr marL="352425" lvl="0" indent="-342900" rtl="0">
              <a:lnSpc>
                <a:spcPct val="90000"/>
              </a:lnSpc>
              <a:spcBef>
                <a:spcPts val="1000"/>
              </a:spcBef>
              <a:spcAft>
                <a:spcPts val="0"/>
              </a:spcAft>
              <a:buClr>
                <a:schemeClr val="dk1"/>
              </a:buClr>
              <a:buSzPct val="100000"/>
              <a:buFont typeface="+mj-lt"/>
              <a:buAutoNum type="arabicPeriod" startAt="7"/>
            </a:pPr>
            <a:r>
              <a:rPr lang="es-MX" sz="2400" dirty="0"/>
              <a:t>Alcances de Sprint.</a:t>
            </a:r>
          </a:p>
          <a:p>
            <a:pPr marL="352425" lvl="0" indent="-342900" rtl="0">
              <a:lnSpc>
                <a:spcPct val="90000"/>
              </a:lnSpc>
              <a:spcBef>
                <a:spcPts val="1000"/>
              </a:spcBef>
              <a:spcAft>
                <a:spcPts val="0"/>
              </a:spcAft>
              <a:buClr>
                <a:schemeClr val="dk1"/>
              </a:buClr>
              <a:buSzPct val="100000"/>
              <a:buFont typeface="+mj-lt"/>
              <a:buAutoNum type="arabicPeriod" startAt="7"/>
            </a:pPr>
            <a:r>
              <a:rPr lang="es-MX" sz="2400" dirty="0"/>
              <a:t>Problemas de Sprint.</a:t>
            </a:r>
          </a:p>
          <a:p>
            <a:pPr marL="352425" lvl="0" indent="-342900" rtl="0">
              <a:lnSpc>
                <a:spcPct val="90000"/>
              </a:lnSpc>
              <a:spcBef>
                <a:spcPts val="1000"/>
              </a:spcBef>
              <a:spcAft>
                <a:spcPts val="0"/>
              </a:spcAft>
              <a:buClr>
                <a:schemeClr val="dk1"/>
              </a:buClr>
              <a:buSzPct val="100000"/>
              <a:buFont typeface="+mj-lt"/>
              <a:buAutoNum type="arabicPeriod" startAt="7"/>
            </a:pPr>
            <a:r>
              <a:rPr lang="es-MX" sz="2400" dirty="0"/>
              <a:t>Cambios de desarrollo.</a:t>
            </a:r>
          </a:p>
          <a:p>
            <a:pPr marL="352425" lvl="0" indent="-342900" rtl="0">
              <a:lnSpc>
                <a:spcPct val="90000"/>
              </a:lnSpc>
              <a:spcBef>
                <a:spcPts val="1000"/>
              </a:spcBef>
              <a:spcAft>
                <a:spcPts val="0"/>
              </a:spcAft>
              <a:buClr>
                <a:schemeClr val="dk1"/>
              </a:buClr>
              <a:buSzPct val="100000"/>
              <a:buFont typeface="+mj-lt"/>
              <a:buAutoNum type="arabicPeriod" startAt="7"/>
            </a:pPr>
            <a:r>
              <a:rPr lang="es-MX" sz="2400" dirty="0"/>
              <a:t> Conclusión.</a:t>
            </a:r>
          </a:p>
          <a:p>
            <a:pPr marL="9525" lvl="0">
              <a:lnSpc>
                <a:spcPct val="90000"/>
              </a:lnSpc>
              <a:buClr>
                <a:schemeClr val="dk1"/>
              </a:buClr>
              <a:buSzPct val="100000"/>
            </a:pPr>
            <a:r>
              <a:rPr lang="es-CL" dirty="0"/>
              <a:t> </a:t>
            </a:r>
          </a:p>
        </p:txBody>
      </p:sp>
      <p:pic>
        <p:nvPicPr>
          <p:cNvPr id="8" name="Google Shape;210;p1" descr="Imagen que contiene Logotipo&#10;&#10;Descripción generada automáticamente">
            <a:extLst>
              <a:ext uri="{FF2B5EF4-FFF2-40B4-BE49-F238E27FC236}">
                <a16:creationId xmlns:a16="http://schemas.microsoft.com/office/drawing/2014/main" id="{E18125F7-CB91-4430-B3FE-A81787CC9AF9}"/>
              </a:ext>
            </a:extLst>
          </p:cNvPr>
          <p:cNvPicPr preferRelativeResize="0"/>
          <p:nvPr/>
        </p:nvPicPr>
        <p:blipFill rotWithShape="1">
          <a:blip r:embed="rId3">
            <a:alphaModFix/>
          </a:blip>
          <a:srcRect/>
          <a:stretch/>
        </p:blipFill>
        <p:spPr>
          <a:xfrm>
            <a:off x="9647015" y="5628491"/>
            <a:ext cx="2096966" cy="737395"/>
          </a:xfrm>
          <a:prstGeom prst="rect">
            <a:avLst/>
          </a:prstGeom>
          <a:noFill/>
          <a:ln>
            <a:noFill/>
          </a:ln>
        </p:spPr>
      </p:pic>
      <p:pic>
        <p:nvPicPr>
          <p:cNvPr id="6" name="Google Shape;209;p1" descr="Un dibujo de una persona&#10;&#10;Descripción generada automáticamente con confianza baja">
            <a:extLst>
              <a:ext uri="{FF2B5EF4-FFF2-40B4-BE49-F238E27FC236}">
                <a16:creationId xmlns:a16="http://schemas.microsoft.com/office/drawing/2014/main" id="{8BCADC28-7D5A-F77E-5D50-5F0ABAAFBFF7}"/>
              </a:ext>
            </a:extLst>
          </p:cNvPr>
          <p:cNvPicPr preferRelativeResize="0">
            <a:picLocks/>
          </p:cNvPicPr>
          <p:nvPr/>
        </p:nvPicPr>
        <p:blipFill rotWithShape="1">
          <a:blip r:embed="rId4">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1F95D-92E8-47B6-8365-249E06608245}"/>
              </a:ext>
            </a:extLst>
          </p:cNvPr>
          <p:cNvSpPr>
            <a:spLocks noGrp="1"/>
          </p:cNvSpPr>
          <p:nvPr>
            <p:ph type="title"/>
          </p:nvPr>
        </p:nvSpPr>
        <p:spPr/>
        <p:txBody>
          <a:bodyPr/>
          <a:lstStyle/>
          <a:p>
            <a:r>
              <a:rPr lang="es-ES" sz="4400" dirty="0"/>
              <a:t>Problemas de Sprint 3</a:t>
            </a:r>
            <a:endParaRPr lang="es-CL" dirty="0"/>
          </a:p>
        </p:txBody>
      </p:sp>
      <p:sp>
        <p:nvSpPr>
          <p:cNvPr id="3" name="Marcador de contenido 2">
            <a:extLst>
              <a:ext uri="{FF2B5EF4-FFF2-40B4-BE49-F238E27FC236}">
                <a16:creationId xmlns:a16="http://schemas.microsoft.com/office/drawing/2014/main" id="{82D59B7D-7E41-4F65-B847-CAC2C96D4501}"/>
              </a:ext>
            </a:extLst>
          </p:cNvPr>
          <p:cNvSpPr>
            <a:spLocks noGrp="1"/>
          </p:cNvSpPr>
          <p:nvPr>
            <p:ph idx="1"/>
          </p:nvPr>
        </p:nvSpPr>
        <p:spPr/>
        <p:txBody>
          <a:bodyPr>
            <a:normAutofit/>
          </a:bodyPr>
          <a:lstStyle/>
          <a:p>
            <a:r>
              <a:rPr lang="es-ES" sz="2800" dirty="0"/>
              <a:t>Un punto importante en este Sprint, fue que debimos hacer un cambio en la producción de los Sprint.</a:t>
            </a:r>
          </a:p>
          <a:p>
            <a:r>
              <a:rPr lang="es-ES" sz="2800" dirty="0"/>
              <a:t>Debido a que hicimos algunos cambios en el código, tuvimos una pequeña demora en ajustar las funcionalidades, ya sean los </a:t>
            </a:r>
            <a:r>
              <a:rPr lang="es-ES" sz="2800" u="sng" dirty="0"/>
              <a:t>filtros de productos</a:t>
            </a:r>
            <a:r>
              <a:rPr lang="es-ES" sz="2800" dirty="0"/>
              <a:t>, </a:t>
            </a:r>
            <a:r>
              <a:rPr lang="es-ES" sz="2800" u="sng" dirty="0"/>
              <a:t>carrito de compras</a:t>
            </a:r>
            <a:r>
              <a:rPr lang="es-ES" sz="2800" dirty="0"/>
              <a:t>, </a:t>
            </a:r>
            <a:r>
              <a:rPr lang="es-ES" sz="2800" u="sng" dirty="0"/>
              <a:t>imágenes</a:t>
            </a:r>
            <a:r>
              <a:rPr lang="es-ES" sz="2800" dirty="0"/>
              <a:t>, se logró una solución dentro del tiempo estimado.</a:t>
            </a:r>
          </a:p>
          <a:p>
            <a:endParaRPr lang="es-ES" sz="2800" dirty="0"/>
          </a:p>
          <a:p>
            <a:pPr marL="0" indent="0">
              <a:buNone/>
            </a:pPr>
            <a:endParaRPr lang="es-ES" sz="2800" dirty="0"/>
          </a:p>
          <a:p>
            <a:endParaRPr lang="es-ES" sz="2800" dirty="0"/>
          </a:p>
        </p:txBody>
      </p:sp>
      <p:pic>
        <p:nvPicPr>
          <p:cNvPr id="4" name="Google Shape;273;p8" descr="Imagen que contiene Logotipo&#10;&#10;Descripción generada automáticamente">
            <a:extLst>
              <a:ext uri="{FF2B5EF4-FFF2-40B4-BE49-F238E27FC236}">
                <a16:creationId xmlns:a16="http://schemas.microsoft.com/office/drawing/2014/main" id="{E1C0E44E-A831-4F6B-A5AA-879476109B5E}"/>
              </a:ext>
            </a:extLst>
          </p:cNvPr>
          <p:cNvPicPr preferRelativeResize="0"/>
          <p:nvPr/>
        </p:nvPicPr>
        <p:blipFill rotWithShape="1">
          <a:blip r:embed="rId3">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06E19189-C602-2CDF-90C3-FD6255897F4A}"/>
              </a:ext>
            </a:extLst>
          </p:cNvPr>
          <p:cNvPicPr preferRelativeResize="0">
            <a:picLocks/>
          </p:cNvPicPr>
          <p:nvPr/>
        </p:nvPicPr>
        <p:blipFill rotWithShape="1">
          <a:blip r:embed="rId4">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340285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5D5F6-8A76-4797-9D44-503BFE8F65CB}"/>
              </a:ext>
            </a:extLst>
          </p:cNvPr>
          <p:cNvSpPr>
            <a:spLocks noGrp="1"/>
          </p:cNvSpPr>
          <p:nvPr>
            <p:ph type="title"/>
          </p:nvPr>
        </p:nvSpPr>
        <p:spPr/>
        <p:txBody>
          <a:bodyPr/>
          <a:lstStyle/>
          <a:p>
            <a:r>
              <a:rPr lang="es-ES" sz="4400" dirty="0"/>
              <a:t>Solución problemas Sprint 3</a:t>
            </a:r>
            <a:endParaRPr lang="es-CL" dirty="0"/>
          </a:p>
        </p:txBody>
      </p:sp>
      <p:sp>
        <p:nvSpPr>
          <p:cNvPr id="3" name="Marcador de contenido 2">
            <a:extLst>
              <a:ext uri="{FF2B5EF4-FFF2-40B4-BE49-F238E27FC236}">
                <a16:creationId xmlns:a16="http://schemas.microsoft.com/office/drawing/2014/main" id="{FDAB290A-E541-4B3E-88BF-06A813D0035F}"/>
              </a:ext>
            </a:extLst>
          </p:cNvPr>
          <p:cNvSpPr>
            <a:spLocks noGrp="1"/>
          </p:cNvSpPr>
          <p:nvPr>
            <p:ph idx="1"/>
          </p:nvPr>
        </p:nvSpPr>
        <p:spPr/>
        <p:txBody>
          <a:bodyPr/>
          <a:lstStyle/>
          <a:p>
            <a:r>
              <a:rPr lang="es-MX" dirty="0"/>
              <a:t>Debido al cambio de Sprint 4 al Sprint 3, adelantamos el levantamiento de la página web al un hosting, llamada </a:t>
            </a:r>
            <a:r>
              <a:rPr lang="es-MX" dirty="0" err="1"/>
              <a:t>Pythonanywhere</a:t>
            </a:r>
            <a:r>
              <a:rPr lang="es-MX" dirty="0"/>
              <a:t>.</a:t>
            </a:r>
          </a:p>
          <a:p>
            <a:endParaRPr lang="es-MX" dirty="0"/>
          </a:p>
          <a:p>
            <a:endParaRPr lang="es-MX" dirty="0"/>
          </a:p>
          <a:p>
            <a:r>
              <a:rPr lang="es-MX" dirty="0"/>
              <a:t>Se ajustó algunos detalles en el código para que se vean las funcionalidades básicas  de la página web en el hosting, dando una solución rápida y sin tanta demora.</a:t>
            </a:r>
          </a:p>
          <a:p>
            <a:endParaRPr lang="es-MX" dirty="0"/>
          </a:p>
          <a:p>
            <a:pPr marL="0" indent="0">
              <a:buNone/>
            </a:pPr>
            <a:endParaRPr lang="es-MX" dirty="0"/>
          </a:p>
          <a:p>
            <a:pPr marL="0" indent="0">
              <a:buNone/>
            </a:pPr>
            <a:endParaRPr lang="es-MX" dirty="0"/>
          </a:p>
          <a:p>
            <a:endParaRPr lang="es-CL" dirty="0"/>
          </a:p>
        </p:txBody>
      </p:sp>
      <p:pic>
        <p:nvPicPr>
          <p:cNvPr id="4" name="Google Shape;273;p8" descr="Imagen que contiene Logotipo&#10;&#10;Descripción generada automáticamente">
            <a:extLst>
              <a:ext uri="{FF2B5EF4-FFF2-40B4-BE49-F238E27FC236}">
                <a16:creationId xmlns:a16="http://schemas.microsoft.com/office/drawing/2014/main" id="{D639989A-CD07-4F89-8C6B-3990DF0D5BC0}"/>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BDA3B562-5CAC-FB2F-C142-FC410AF05518}"/>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pic>
        <p:nvPicPr>
          <p:cNvPr id="7" name="Imagen 6">
            <a:extLst>
              <a:ext uri="{FF2B5EF4-FFF2-40B4-BE49-F238E27FC236}">
                <a16:creationId xmlns:a16="http://schemas.microsoft.com/office/drawing/2014/main" id="{8777F9A4-B631-C9B4-F536-5858E73EBBEC}"/>
              </a:ext>
            </a:extLst>
          </p:cNvPr>
          <p:cNvPicPr>
            <a:picLocks noChangeAspect="1"/>
          </p:cNvPicPr>
          <p:nvPr/>
        </p:nvPicPr>
        <p:blipFill>
          <a:blip r:embed="rId4"/>
          <a:stretch>
            <a:fillRect/>
          </a:stretch>
        </p:blipFill>
        <p:spPr>
          <a:xfrm>
            <a:off x="3013787" y="3375069"/>
            <a:ext cx="5075854" cy="1002481"/>
          </a:xfrm>
          <a:prstGeom prst="rect">
            <a:avLst/>
          </a:prstGeom>
        </p:spPr>
      </p:pic>
    </p:spTree>
    <p:extLst>
      <p:ext uri="{BB962C8B-B14F-4D97-AF65-F5344CB8AC3E}">
        <p14:creationId xmlns:p14="http://schemas.microsoft.com/office/powerpoint/2010/main" val="276160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BE345-2922-4374-89E3-EE9957935EE7}"/>
              </a:ext>
            </a:extLst>
          </p:cNvPr>
          <p:cNvSpPr>
            <a:spLocks noGrp="1"/>
          </p:cNvSpPr>
          <p:nvPr>
            <p:ph type="title"/>
          </p:nvPr>
        </p:nvSpPr>
        <p:spPr/>
        <p:txBody>
          <a:bodyPr/>
          <a:lstStyle/>
          <a:p>
            <a:r>
              <a:rPr lang="es-ES" sz="4400" dirty="0"/>
              <a:t>Alcances de sprint </a:t>
            </a:r>
            <a:r>
              <a:rPr lang="es-ES" dirty="0"/>
              <a:t>4</a:t>
            </a:r>
            <a:endParaRPr lang="es-CL" dirty="0"/>
          </a:p>
        </p:txBody>
      </p:sp>
      <p:sp>
        <p:nvSpPr>
          <p:cNvPr id="3" name="Marcador de contenido 2">
            <a:extLst>
              <a:ext uri="{FF2B5EF4-FFF2-40B4-BE49-F238E27FC236}">
                <a16:creationId xmlns:a16="http://schemas.microsoft.com/office/drawing/2014/main" id="{84C93A11-A5DA-4CB5-842B-54505B774212}"/>
              </a:ext>
            </a:extLst>
          </p:cNvPr>
          <p:cNvSpPr>
            <a:spLocks noGrp="1"/>
          </p:cNvSpPr>
          <p:nvPr>
            <p:ph idx="1"/>
          </p:nvPr>
        </p:nvSpPr>
        <p:spPr/>
        <p:txBody>
          <a:bodyPr>
            <a:normAutofit/>
          </a:bodyPr>
          <a:lstStyle/>
          <a:p>
            <a:r>
              <a:rPr lang="es-MX" sz="2800" dirty="0"/>
              <a:t>Implementar un servicio de </a:t>
            </a:r>
            <a:r>
              <a:rPr lang="es-MX" sz="2800" b="1" dirty="0"/>
              <a:t>pago web </a:t>
            </a:r>
            <a:r>
              <a:rPr lang="es-MX" sz="2800" dirty="0"/>
              <a:t>seguro para los productos que selecciona el usuario en el carro de compras.</a:t>
            </a:r>
          </a:p>
          <a:p>
            <a:r>
              <a:rPr lang="es-MX" sz="2800" dirty="0"/>
              <a:t>Un </a:t>
            </a:r>
            <a:r>
              <a:rPr lang="es-MX" sz="2800" b="1" dirty="0"/>
              <a:t>checkout</a:t>
            </a:r>
            <a:r>
              <a:rPr lang="es-MX" sz="2800" dirty="0"/>
              <a:t> para que el usuario tenga el listado de los productos en orden.</a:t>
            </a:r>
          </a:p>
          <a:p>
            <a:endParaRPr lang="es-MX" sz="2800" dirty="0"/>
          </a:p>
          <a:p>
            <a:endParaRPr lang="es-MX" sz="2800" dirty="0"/>
          </a:p>
          <a:p>
            <a:endParaRPr lang="es-CL" sz="2800" dirty="0"/>
          </a:p>
        </p:txBody>
      </p:sp>
      <p:pic>
        <p:nvPicPr>
          <p:cNvPr id="4" name="Google Shape;273;p8" descr="Imagen que contiene Logotipo&#10;&#10;Descripción generada automáticamente">
            <a:extLst>
              <a:ext uri="{FF2B5EF4-FFF2-40B4-BE49-F238E27FC236}">
                <a16:creationId xmlns:a16="http://schemas.microsoft.com/office/drawing/2014/main" id="{1FC2E52D-31CC-4546-9087-314E69A13824}"/>
              </a:ext>
            </a:extLst>
          </p:cNvPr>
          <p:cNvPicPr preferRelativeResize="0"/>
          <p:nvPr/>
        </p:nvPicPr>
        <p:blipFill rotWithShape="1">
          <a:blip r:embed="rId2">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DDC68F23-2205-0CC5-6BD6-6A575786DDFF}"/>
              </a:ext>
            </a:extLst>
          </p:cNvPr>
          <p:cNvPicPr preferRelativeResize="0">
            <a:picLocks/>
          </p:cNvPicPr>
          <p:nvPr/>
        </p:nvPicPr>
        <p:blipFill rotWithShape="1">
          <a:blip r:embed="rId3">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549508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1F95D-92E8-47B6-8365-249E06608245}"/>
              </a:ext>
            </a:extLst>
          </p:cNvPr>
          <p:cNvSpPr>
            <a:spLocks noGrp="1"/>
          </p:cNvSpPr>
          <p:nvPr>
            <p:ph type="title"/>
          </p:nvPr>
        </p:nvSpPr>
        <p:spPr/>
        <p:txBody>
          <a:bodyPr/>
          <a:lstStyle/>
          <a:p>
            <a:r>
              <a:rPr lang="es-ES" sz="4400" dirty="0"/>
              <a:t>Problemas de Sprint 4</a:t>
            </a:r>
            <a:endParaRPr lang="es-CL" dirty="0"/>
          </a:p>
        </p:txBody>
      </p:sp>
      <p:sp>
        <p:nvSpPr>
          <p:cNvPr id="3" name="Marcador de contenido 2">
            <a:extLst>
              <a:ext uri="{FF2B5EF4-FFF2-40B4-BE49-F238E27FC236}">
                <a16:creationId xmlns:a16="http://schemas.microsoft.com/office/drawing/2014/main" id="{82D59B7D-7E41-4F65-B847-CAC2C96D4501}"/>
              </a:ext>
            </a:extLst>
          </p:cNvPr>
          <p:cNvSpPr>
            <a:spLocks noGrp="1"/>
          </p:cNvSpPr>
          <p:nvPr>
            <p:ph idx="1"/>
          </p:nvPr>
        </p:nvSpPr>
        <p:spPr/>
        <p:txBody>
          <a:bodyPr>
            <a:normAutofit/>
          </a:bodyPr>
          <a:lstStyle/>
          <a:p>
            <a:r>
              <a:rPr lang="es-ES" sz="2800" dirty="0"/>
              <a:t>Problemas al integrar un servicio web nacional ya sea Webpay, ya que la documentación debemos presentar son muchos, además algunos pagos web no son compatibles con Django en su última versión.</a:t>
            </a:r>
          </a:p>
          <a:p>
            <a:endParaRPr lang="es-ES" sz="2800" dirty="0"/>
          </a:p>
          <a:p>
            <a:pPr marL="0" indent="0">
              <a:buNone/>
            </a:pPr>
            <a:endParaRPr lang="es-ES" sz="2800" dirty="0"/>
          </a:p>
          <a:p>
            <a:endParaRPr lang="es-ES" sz="2800" dirty="0"/>
          </a:p>
          <a:p>
            <a:endParaRPr lang="es-ES" sz="2800" dirty="0"/>
          </a:p>
          <a:p>
            <a:pPr marL="0" indent="0">
              <a:buNone/>
            </a:pPr>
            <a:endParaRPr lang="es-ES" sz="2800" dirty="0"/>
          </a:p>
          <a:p>
            <a:endParaRPr lang="es-ES" sz="2800" dirty="0"/>
          </a:p>
        </p:txBody>
      </p:sp>
      <p:pic>
        <p:nvPicPr>
          <p:cNvPr id="4" name="Google Shape;273;p8" descr="Imagen que contiene Logotipo&#10;&#10;Descripción generada automáticamente">
            <a:extLst>
              <a:ext uri="{FF2B5EF4-FFF2-40B4-BE49-F238E27FC236}">
                <a16:creationId xmlns:a16="http://schemas.microsoft.com/office/drawing/2014/main" id="{E1C0E44E-A831-4F6B-A5AA-879476109B5E}"/>
              </a:ext>
            </a:extLst>
          </p:cNvPr>
          <p:cNvPicPr preferRelativeResize="0"/>
          <p:nvPr/>
        </p:nvPicPr>
        <p:blipFill rotWithShape="1">
          <a:blip r:embed="rId3">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06E19189-C602-2CDF-90C3-FD6255897F4A}"/>
              </a:ext>
            </a:extLst>
          </p:cNvPr>
          <p:cNvPicPr preferRelativeResize="0">
            <a:picLocks/>
          </p:cNvPicPr>
          <p:nvPr/>
        </p:nvPicPr>
        <p:blipFill rotWithShape="1">
          <a:blip r:embed="rId4">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2388977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1F95D-92E8-47B6-8365-249E06608245}"/>
              </a:ext>
            </a:extLst>
          </p:cNvPr>
          <p:cNvSpPr>
            <a:spLocks noGrp="1"/>
          </p:cNvSpPr>
          <p:nvPr>
            <p:ph type="title"/>
          </p:nvPr>
        </p:nvSpPr>
        <p:spPr/>
        <p:txBody>
          <a:bodyPr/>
          <a:lstStyle/>
          <a:p>
            <a:r>
              <a:rPr lang="es-ES" sz="4400" dirty="0"/>
              <a:t>Solución problemas Sprint 4</a:t>
            </a:r>
            <a:endParaRPr lang="es-CL" dirty="0"/>
          </a:p>
        </p:txBody>
      </p:sp>
      <p:sp>
        <p:nvSpPr>
          <p:cNvPr id="3" name="Marcador de contenido 2">
            <a:extLst>
              <a:ext uri="{FF2B5EF4-FFF2-40B4-BE49-F238E27FC236}">
                <a16:creationId xmlns:a16="http://schemas.microsoft.com/office/drawing/2014/main" id="{82D59B7D-7E41-4F65-B847-CAC2C96D4501}"/>
              </a:ext>
            </a:extLst>
          </p:cNvPr>
          <p:cNvSpPr>
            <a:spLocks noGrp="1"/>
          </p:cNvSpPr>
          <p:nvPr>
            <p:ph idx="1"/>
          </p:nvPr>
        </p:nvSpPr>
        <p:spPr/>
        <p:txBody>
          <a:bodyPr>
            <a:normAutofit/>
          </a:bodyPr>
          <a:lstStyle/>
          <a:p>
            <a:r>
              <a:rPr lang="es-ES" sz="2800" dirty="0"/>
              <a:t>Debido a que no integramos servicio Webpay a nuestra página web, integramos el servicio </a:t>
            </a:r>
            <a:r>
              <a:rPr lang="es-ES" sz="2800" dirty="0" err="1"/>
              <a:t>Paypal</a:t>
            </a:r>
            <a:r>
              <a:rPr lang="es-ES" sz="2800" dirty="0"/>
              <a:t>, que nos facilitó la integración y la forma para testear compras dentro del sistema.</a:t>
            </a:r>
          </a:p>
          <a:p>
            <a:pPr marL="0" indent="0">
              <a:buNone/>
            </a:pPr>
            <a:endParaRPr lang="es-ES" sz="2800" dirty="0"/>
          </a:p>
          <a:p>
            <a:endParaRPr lang="es-ES" sz="2800" dirty="0"/>
          </a:p>
          <a:p>
            <a:endParaRPr lang="es-ES" sz="2800" dirty="0"/>
          </a:p>
          <a:p>
            <a:pPr marL="0" indent="0">
              <a:buNone/>
            </a:pPr>
            <a:endParaRPr lang="es-ES" sz="2800" dirty="0"/>
          </a:p>
          <a:p>
            <a:endParaRPr lang="es-ES" sz="2800" dirty="0"/>
          </a:p>
        </p:txBody>
      </p:sp>
      <p:pic>
        <p:nvPicPr>
          <p:cNvPr id="4" name="Google Shape;273;p8" descr="Imagen que contiene Logotipo&#10;&#10;Descripción generada automáticamente">
            <a:extLst>
              <a:ext uri="{FF2B5EF4-FFF2-40B4-BE49-F238E27FC236}">
                <a16:creationId xmlns:a16="http://schemas.microsoft.com/office/drawing/2014/main" id="{E1C0E44E-A831-4F6B-A5AA-879476109B5E}"/>
              </a:ext>
            </a:extLst>
          </p:cNvPr>
          <p:cNvPicPr preferRelativeResize="0"/>
          <p:nvPr/>
        </p:nvPicPr>
        <p:blipFill rotWithShape="1">
          <a:blip r:embed="rId3">
            <a:alphaModFix/>
          </a:blip>
          <a:srcRect/>
          <a:stretch/>
        </p:blipFill>
        <p:spPr>
          <a:xfrm>
            <a:off x="9663233" y="5582319"/>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06E19189-C602-2CDF-90C3-FD6255897F4A}"/>
              </a:ext>
            </a:extLst>
          </p:cNvPr>
          <p:cNvPicPr preferRelativeResize="0">
            <a:picLocks/>
          </p:cNvPicPr>
          <p:nvPr/>
        </p:nvPicPr>
        <p:blipFill rotWithShape="1">
          <a:blip r:embed="rId4">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3622367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Cambios en el Desarrollo	</a:t>
            </a:r>
            <a:endParaRPr lang="es-CL" dirty="0"/>
          </a:p>
        </p:txBody>
      </p:sp>
      <p:sp>
        <p:nvSpPr>
          <p:cNvPr id="3" name="Marcador de contenido 2"/>
          <p:cNvSpPr>
            <a:spLocks noGrp="1"/>
          </p:cNvSpPr>
          <p:nvPr>
            <p:ph idx="1"/>
          </p:nvPr>
        </p:nvSpPr>
        <p:spPr>
          <a:xfrm>
            <a:off x="1466849" y="2622865"/>
            <a:ext cx="5086351" cy="3425575"/>
          </a:xfrm>
        </p:spPr>
        <p:txBody>
          <a:bodyPr>
            <a:normAutofit/>
          </a:bodyPr>
          <a:lstStyle/>
          <a:p>
            <a:r>
              <a:rPr lang="es-ES" sz="2800" dirty="0"/>
              <a:t>Cambio con el sprint 3 (</a:t>
            </a:r>
            <a:r>
              <a:rPr lang="es-MX" sz="2800" dirty="0"/>
              <a:t>Implementación de pago al servicio web</a:t>
            </a:r>
            <a:r>
              <a:rPr lang="es-ES" sz="2800" dirty="0"/>
              <a:t>) </a:t>
            </a:r>
            <a:br>
              <a:rPr lang="es-ES" sz="2800" dirty="0"/>
            </a:br>
            <a:r>
              <a:rPr lang="es-ES" sz="2800" dirty="0"/>
              <a:t>Con el 4 (Implementación de Hosting) debido a problemas al integrar las funciones</a:t>
            </a:r>
            <a:endParaRPr lang="es-CL" sz="2800" dirty="0"/>
          </a:p>
        </p:txBody>
      </p:sp>
      <p:pic>
        <p:nvPicPr>
          <p:cNvPr id="8" name="Imagen 7">
            <a:extLst>
              <a:ext uri="{FF2B5EF4-FFF2-40B4-BE49-F238E27FC236}">
                <a16:creationId xmlns:a16="http://schemas.microsoft.com/office/drawing/2014/main" id="{9F38A4FD-978F-48F9-8289-4A32F1AAC444}"/>
              </a:ext>
            </a:extLst>
          </p:cNvPr>
          <p:cNvPicPr>
            <a:picLocks noChangeAspect="1"/>
          </p:cNvPicPr>
          <p:nvPr/>
        </p:nvPicPr>
        <p:blipFill>
          <a:blip r:embed="rId2"/>
          <a:stretch>
            <a:fillRect/>
          </a:stretch>
        </p:blipFill>
        <p:spPr>
          <a:xfrm>
            <a:off x="7031064" y="2962275"/>
            <a:ext cx="2755484" cy="2819465"/>
          </a:xfrm>
          <a:prstGeom prst="rect">
            <a:avLst/>
          </a:prstGeom>
        </p:spPr>
      </p:pic>
      <p:pic>
        <p:nvPicPr>
          <p:cNvPr id="9" name="Google Shape;273;p8" descr="Imagen que contiene Logotipo&#10;&#10;Descripción generada automáticamente">
            <a:extLst>
              <a:ext uri="{FF2B5EF4-FFF2-40B4-BE49-F238E27FC236}">
                <a16:creationId xmlns:a16="http://schemas.microsoft.com/office/drawing/2014/main" id="{5D7B1001-6BF4-4856-B169-CF022D41503B}"/>
              </a:ext>
            </a:extLst>
          </p:cNvPr>
          <p:cNvPicPr preferRelativeResize="0"/>
          <p:nvPr/>
        </p:nvPicPr>
        <p:blipFill rotWithShape="1">
          <a:blip r:embed="rId3">
            <a:alphaModFix/>
          </a:blip>
          <a:srcRect/>
          <a:stretch/>
        </p:blipFill>
        <p:spPr>
          <a:xfrm>
            <a:off x="9663233" y="5582319"/>
            <a:ext cx="2096966" cy="737395"/>
          </a:xfrm>
          <a:prstGeom prst="rect">
            <a:avLst/>
          </a:prstGeom>
          <a:noFill/>
          <a:ln>
            <a:noFill/>
          </a:ln>
        </p:spPr>
      </p:pic>
      <p:pic>
        <p:nvPicPr>
          <p:cNvPr id="6" name="Google Shape;209;p1" descr="Un dibujo de una persona&#10;&#10;Descripción generada automáticamente con confianza baja">
            <a:extLst>
              <a:ext uri="{FF2B5EF4-FFF2-40B4-BE49-F238E27FC236}">
                <a16:creationId xmlns:a16="http://schemas.microsoft.com/office/drawing/2014/main" id="{4B25FB98-4105-173E-99CA-02BF68B954E1}"/>
              </a:ext>
            </a:extLst>
          </p:cNvPr>
          <p:cNvPicPr preferRelativeResize="0">
            <a:picLocks/>
          </p:cNvPicPr>
          <p:nvPr/>
        </p:nvPicPr>
        <p:blipFill rotWithShape="1">
          <a:blip r:embed="rId4">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3196352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CFD34-14A4-4316-A2D6-0ECD9D1216AE}"/>
              </a:ext>
            </a:extLst>
          </p:cNvPr>
          <p:cNvSpPr>
            <a:spLocks noGrp="1"/>
          </p:cNvSpPr>
          <p:nvPr>
            <p:ph type="title"/>
          </p:nvPr>
        </p:nvSpPr>
        <p:spPr>
          <a:xfrm>
            <a:off x="1295402" y="2344401"/>
            <a:ext cx="9601196" cy="1303867"/>
          </a:xfrm>
        </p:spPr>
        <p:txBody>
          <a:bodyPr/>
          <a:lstStyle/>
          <a:p>
            <a:r>
              <a:rPr lang="es-ES" dirty="0"/>
              <a:t>Presentación del Proyecto</a:t>
            </a:r>
            <a:endParaRPr lang="es-CL" dirty="0"/>
          </a:p>
        </p:txBody>
      </p:sp>
    </p:spTree>
    <p:extLst>
      <p:ext uri="{BB962C8B-B14F-4D97-AF65-F5344CB8AC3E}">
        <p14:creationId xmlns:p14="http://schemas.microsoft.com/office/powerpoint/2010/main" val="2213122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36AC8-0A0B-4CAE-8D7A-1A6CB7C874D9}"/>
              </a:ext>
            </a:extLst>
          </p:cNvPr>
          <p:cNvSpPr>
            <a:spLocks noGrp="1"/>
          </p:cNvSpPr>
          <p:nvPr>
            <p:ph type="title"/>
          </p:nvPr>
        </p:nvSpPr>
        <p:spPr>
          <a:xfrm>
            <a:off x="1390652" y="982132"/>
            <a:ext cx="9601196" cy="1303867"/>
          </a:xfrm>
        </p:spPr>
        <p:txBody>
          <a:bodyPr>
            <a:normAutofit/>
          </a:bodyPr>
          <a:lstStyle/>
          <a:p>
            <a:r>
              <a:rPr lang="es-MX" sz="5400" dirty="0"/>
              <a:t>Conclusión</a:t>
            </a:r>
            <a:endParaRPr lang="es-CL" sz="5400" dirty="0"/>
          </a:p>
        </p:txBody>
      </p:sp>
      <p:pic>
        <p:nvPicPr>
          <p:cNvPr id="5" name="Marcador de contenido 4">
            <a:extLst>
              <a:ext uri="{FF2B5EF4-FFF2-40B4-BE49-F238E27FC236}">
                <a16:creationId xmlns:a16="http://schemas.microsoft.com/office/drawing/2014/main" id="{CC80E166-7EF5-4CDA-92FB-6706166B6DF8}"/>
              </a:ext>
            </a:extLst>
          </p:cNvPr>
          <p:cNvPicPr>
            <a:picLocks noGrp="1" noChangeAspect="1"/>
          </p:cNvPicPr>
          <p:nvPr>
            <p:ph idx="1"/>
          </p:nvPr>
        </p:nvPicPr>
        <p:blipFill>
          <a:blip r:embed="rId2"/>
          <a:stretch>
            <a:fillRect/>
          </a:stretch>
        </p:blipFill>
        <p:spPr>
          <a:xfrm>
            <a:off x="3680672" y="2490788"/>
            <a:ext cx="4663228" cy="3299455"/>
          </a:xfrm>
        </p:spPr>
      </p:pic>
      <p:pic>
        <p:nvPicPr>
          <p:cNvPr id="6" name="Google Shape;273;p8" descr="Imagen que contiene Logotipo&#10;&#10;Descripción generada automáticamente">
            <a:extLst>
              <a:ext uri="{FF2B5EF4-FFF2-40B4-BE49-F238E27FC236}">
                <a16:creationId xmlns:a16="http://schemas.microsoft.com/office/drawing/2014/main" id="{34231AA8-DB2C-4B16-B693-EB6C8B62F155}"/>
              </a:ext>
            </a:extLst>
          </p:cNvPr>
          <p:cNvPicPr preferRelativeResize="0"/>
          <p:nvPr/>
        </p:nvPicPr>
        <p:blipFill rotWithShape="1">
          <a:blip r:embed="rId3">
            <a:alphaModFix/>
          </a:blip>
          <a:srcRect/>
          <a:stretch/>
        </p:blipFill>
        <p:spPr>
          <a:xfrm>
            <a:off x="9663233" y="5582319"/>
            <a:ext cx="2096966" cy="737395"/>
          </a:xfrm>
          <a:prstGeom prst="rect">
            <a:avLst/>
          </a:prstGeom>
          <a:noFill/>
          <a:ln>
            <a:noFill/>
          </a:ln>
        </p:spPr>
      </p:pic>
      <p:pic>
        <p:nvPicPr>
          <p:cNvPr id="8" name="Google Shape;209;p1" descr="Un dibujo de una persona&#10;&#10;Descripción generada automáticamente con confianza baja">
            <a:extLst>
              <a:ext uri="{FF2B5EF4-FFF2-40B4-BE49-F238E27FC236}">
                <a16:creationId xmlns:a16="http://schemas.microsoft.com/office/drawing/2014/main" id="{49DA9742-04E1-3085-0CEB-875359B8CAA8}"/>
              </a:ext>
            </a:extLst>
          </p:cNvPr>
          <p:cNvPicPr preferRelativeResize="0">
            <a:picLocks/>
          </p:cNvPicPr>
          <p:nvPr/>
        </p:nvPicPr>
        <p:blipFill rotWithShape="1">
          <a:blip r:embed="rId4">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159857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
          <p:cNvSpPr txBox="1">
            <a:spLocks noGrp="1"/>
          </p:cNvSpPr>
          <p:nvPr>
            <p:ph type="title"/>
          </p:nvPr>
        </p:nvSpPr>
        <p:spPr>
          <a:xfrm>
            <a:off x="4552695" y="643453"/>
            <a:ext cx="3668027" cy="1507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s-CL" sz="5400" dirty="0"/>
              <a:t>Contexto</a:t>
            </a:r>
            <a:endParaRPr sz="5400" dirty="0"/>
          </a:p>
        </p:txBody>
      </p:sp>
      <p:sp>
        <p:nvSpPr>
          <p:cNvPr id="222" name="Google Shape;222;p3"/>
          <p:cNvSpPr txBox="1">
            <a:spLocks noGrp="1"/>
          </p:cNvSpPr>
          <p:nvPr>
            <p:ph idx="1"/>
          </p:nvPr>
        </p:nvSpPr>
        <p:spPr>
          <a:xfrm>
            <a:off x="1228348" y="2455953"/>
            <a:ext cx="9779963" cy="1334997"/>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rgbClr val="000000"/>
              </a:buClr>
              <a:buSzPts val="2000"/>
              <a:buNone/>
            </a:pPr>
            <a:r>
              <a:rPr lang="es-CL" sz="2800" dirty="0">
                <a:solidFill>
                  <a:srgbClr val="000000"/>
                </a:solidFill>
                <a:ea typeface="Calibri"/>
                <a:cs typeface="Calibri"/>
                <a:sym typeface="Calibri"/>
              </a:rPr>
              <a:t>Hoy en día por el tema de la pandemia se ha visto un aumento de personas en los centros comerciales, generando un foco de infección en tema de la pandemia.</a:t>
            </a:r>
            <a:endParaRPr sz="3200" dirty="0"/>
          </a:p>
        </p:txBody>
      </p:sp>
      <p:pic>
        <p:nvPicPr>
          <p:cNvPr id="223" name="Google Shape;223;p3"/>
          <p:cNvPicPr preferRelativeResize="0"/>
          <p:nvPr/>
        </p:nvPicPr>
        <p:blipFill rotWithShape="1">
          <a:blip r:embed="rId3">
            <a:alphaModFix/>
          </a:blip>
          <a:srcRect/>
          <a:stretch/>
        </p:blipFill>
        <p:spPr>
          <a:xfrm>
            <a:off x="2436589" y="3967378"/>
            <a:ext cx="2996637" cy="1997758"/>
          </a:xfrm>
          <a:prstGeom prst="rect">
            <a:avLst/>
          </a:prstGeom>
          <a:noFill/>
          <a:ln w="127000" cap="sq" cmpd="sng">
            <a:solidFill>
              <a:srgbClr val="000000"/>
            </a:solidFill>
            <a:prstDash val="solid"/>
            <a:miter lim="800000"/>
            <a:headEnd type="none" w="sm" len="sm"/>
            <a:tailEnd type="none" w="sm" len="sm"/>
          </a:ln>
          <a:effectLst>
            <a:outerShdw blurRad="57150" dist="50800" dir="2700000" algn="tl" rotWithShape="0">
              <a:srgbClr val="000000">
                <a:alpha val="40000"/>
              </a:srgbClr>
            </a:outerShdw>
          </a:effectLst>
        </p:spPr>
      </p:pic>
      <p:pic>
        <p:nvPicPr>
          <p:cNvPr id="224" name="Google Shape;224;p3" descr="Imagen que contiene Logotipo&#10;&#10;Descripción generada automáticamente"/>
          <p:cNvPicPr preferRelativeResize="0"/>
          <p:nvPr/>
        </p:nvPicPr>
        <p:blipFill rotWithShape="1">
          <a:blip r:embed="rId4">
            <a:alphaModFix/>
          </a:blip>
          <a:srcRect/>
          <a:stretch/>
        </p:blipFill>
        <p:spPr>
          <a:xfrm>
            <a:off x="9655287" y="5628621"/>
            <a:ext cx="2096966" cy="737395"/>
          </a:xfrm>
          <a:prstGeom prst="rect">
            <a:avLst/>
          </a:prstGeom>
          <a:noFill/>
          <a:ln>
            <a:noFill/>
          </a:ln>
        </p:spPr>
      </p:pic>
      <p:pic>
        <p:nvPicPr>
          <p:cNvPr id="225" name="Google Shape;225;p3"/>
          <p:cNvPicPr preferRelativeResize="0"/>
          <p:nvPr/>
        </p:nvPicPr>
        <p:blipFill rotWithShape="1">
          <a:blip r:embed="rId5">
            <a:alphaModFix/>
          </a:blip>
          <a:srcRect/>
          <a:stretch/>
        </p:blipFill>
        <p:spPr>
          <a:xfrm>
            <a:off x="5762625" y="3967378"/>
            <a:ext cx="2996637" cy="1997758"/>
          </a:xfrm>
          <a:prstGeom prst="rect">
            <a:avLst/>
          </a:prstGeom>
          <a:noFill/>
          <a:ln w="127000" cap="sq" cmpd="sng">
            <a:solidFill>
              <a:srgbClr val="000000"/>
            </a:solidFill>
            <a:prstDash val="solid"/>
            <a:miter lim="800000"/>
            <a:headEnd type="none" w="sm" len="sm"/>
            <a:tailEnd type="none" w="sm" len="sm"/>
          </a:ln>
          <a:effectLst>
            <a:outerShdw blurRad="57150" dist="50800" dir="2700000" algn="tl" rotWithShape="0">
              <a:srgbClr val="000000">
                <a:alpha val="40000"/>
              </a:srgbClr>
            </a:outerShdw>
          </a:effectLst>
        </p:spPr>
      </p:pic>
      <p:pic>
        <p:nvPicPr>
          <p:cNvPr id="7" name="Google Shape;209;p1" descr="Un dibujo de una persona&#10;&#10;Descripción generada automáticamente con confianza baja">
            <a:extLst>
              <a:ext uri="{FF2B5EF4-FFF2-40B4-BE49-F238E27FC236}">
                <a16:creationId xmlns:a16="http://schemas.microsoft.com/office/drawing/2014/main" id="{F83C3A33-F5B0-BEC0-6557-F498BD705667}"/>
              </a:ext>
            </a:extLst>
          </p:cNvPr>
          <p:cNvPicPr preferRelativeResize="0">
            <a:picLocks/>
          </p:cNvPicPr>
          <p:nvPr/>
        </p:nvPicPr>
        <p:blipFill rotWithShape="1">
          <a:blip r:embed="rId6">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3258" y="795701"/>
            <a:ext cx="9601196" cy="1303867"/>
          </a:xfrm>
        </p:spPr>
        <p:txBody>
          <a:bodyPr>
            <a:normAutofit/>
          </a:bodyPr>
          <a:lstStyle/>
          <a:p>
            <a:r>
              <a:rPr lang="es-ES" sz="5400" dirty="0"/>
              <a:t>Problemática	</a:t>
            </a:r>
            <a:endParaRPr lang="es-CL" sz="5400" dirty="0"/>
          </a:p>
        </p:txBody>
      </p:sp>
      <p:sp>
        <p:nvSpPr>
          <p:cNvPr id="3" name="Marcador de texto 2"/>
          <p:cNvSpPr>
            <a:spLocks noGrp="1"/>
          </p:cNvSpPr>
          <p:nvPr>
            <p:ph idx="1"/>
          </p:nvPr>
        </p:nvSpPr>
        <p:spPr>
          <a:xfrm>
            <a:off x="877239" y="2710331"/>
            <a:ext cx="4831104" cy="3655555"/>
          </a:xfrm>
        </p:spPr>
        <p:txBody>
          <a:bodyPr>
            <a:normAutofit/>
          </a:bodyPr>
          <a:lstStyle/>
          <a:p>
            <a:r>
              <a:rPr lang="es-ES" dirty="0">
                <a:solidFill>
                  <a:schemeClr val="tx1"/>
                </a:solidFill>
              </a:rPr>
              <a:t>La principal problemática son los aglomeramiento en tiendas y mall comerciales de ropa dando así un foco de enfermedades en contexto pandémico. Aparte de la largas filas de esperas.</a:t>
            </a:r>
          </a:p>
          <a:p>
            <a:endParaRPr lang="es-CL" dirty="0">
              <a:solidFill>
                <a:schemeClr val="tx1"/>
              </a:solidFill>
            </a:endParaRPr>
          </a:p>
        </p:txBody>
      </p:sp>
      <p:pic>
        <p:nvPicPr>
          <p:cNvPr id="4" name="Imagen 3"/>
          <p:cNvPicPr>
            <a:picLocks noChangeAspect="1"/>
          </p:cNvPicPr>
          <p:nvPr/>
        </p:nvPicPr>
        <p:blipFill>
          <a:blip r:embed="rId2"/>
          <a:stretch>
            <a:fillRect/>
          </a:stretch>
        </p:blipFill>
        <p:spPr>
          <a:xfrm>
            <a:off x="5610690" y="2488561"/>
            <a:ext cx="5084808" cy="2855968"/>
          </a:xfrm>
          <a:prstGeom prst="rect">
            <a:avLst/>
          </a:prstGeom>
          <a:effectLst>
            <a:softEdge rad="101600"/>
          </a:effectLst>
        </p:spPr>
      </p:pic>
      <p:pic>
        <p:nvPicPr>
          <p:cNvPr id="5" name="Google Shape;210;p1" descr="Imagen que contiene Logotipo&#10;&#10;Descripción generada automáticamente"/>
          <p:cNvPicPr preferRelativeResize="0"/>
          <p:nvPr/>
        </p:nvPicPr>
        <p:blipFill rotWithShape="1">
          <a:blip r:embed="rId3">
            <a:alphaModFix/>
          </a:blip>
          <a:srcRect/>
          <a:stretch/>
        </p:blipFill>
        <p:spPr>
          <a:xfrm>
            <a:off x="9647015" y="5628491"/>
            <a:ext cx="2096966" cy="737395"/>
          </a:xfrm>
          <a:prstGeom prst="rect">
            <a:avLst/>
          </a:prstGeom>
          <a:noFill/>
          <a:ln>
            <a:noFill/>
          </a:ln>
        </p:spPr>
      </p:pic>
      <p:pic>
        <p:nvPicPr>
          <p:cNvPr id="6" name="Google Shape;209;p1" descr="Un dibujo de una persona&#10;&#10;Descripción generada automáticamente con confianza baja">
            <a:extLst>
              <a:ext uri="{FF2B5EF4-FFF2-40B4-BE49-F238E27FC236}">
                <a16:creationId xmlns:a16="http://schemas.microsoft.com/office/drawing/2014/main" id="{3CA77DC5-7F81-EBBE-EC85-A1862EE9DC92}"/>
              </a:ext>
            </a:extLst>
          </p:cNvPr>
          <p:cNvPicPr preferRelativeResize="0">
            <a:picLocks/>
          </p:cNvPicPr>
          <p:nvPr/>
        </p:nvPicPr>
        <p:blipFill rotWithShape="1">
          <a:blip r:embed="rId4">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367534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a:spLocks noGrp="1"/>
          </p:cNvSpPr>
          <p:nvPr>
            <p:ph type="title"/>
          </p:nvPr>
        </p:nvSpPr>
        <p:spPr>
          <a:xfrm>
            <a:off x="2476132" y="822537"/>
            <a:ext cx="7484614" cy="13038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s-CL" sz="5400" dirty="0"/>
              <a:t>Necesidades Específicas</a:t>
            </a:r>
            <a:endParaRPr sz="5400" dirty="0"/>
          </a:p>
        </p:txBody>
      </p:sp>
      <p:sp>
        <p:nvSpPr>
          <p:cNvPr id="231" name="Google Shape;231;p4"/>
          <p:cNvSpPr txBox="1">
            <a:spLocks noGrp="1"/>
          </p:cNvSpPr>
          <p:nvPr>
            <p:ph idx="1"/>
          </p:nvPr>
        </p:nvSpPr>
        <p:spPr>
          <a:xfrm>
            <a:off x="991038" y="2885547"/>
            <a:ext cx="5454149" cy="3364334"/>
          </a:xfrm>
          <a:prstGeom prst="rect">
            <a:avLst/>
          </a:prstGeom>
          <a:noFill/>
          <a:ln>
            <a:noFill/>
          </a:ln>
        </p:spPr>
        <p:txBody>
          <a:bodyPr spcFirstLastPara="1" wrap="square" lIns="91425" tIns="45700" rIns="91425" bIns="45700" anchor="t" anchorCtr="0">
            <a:normAutofit/>
          </a:bodyPr>
          <a:lstStyle/>
          <a:p>
            <a:pPr>
              <a:lnSpc>
                <a:spcPct val="90000"/>
              </a:lnSpc>
              <a:spcBef>
                <a:spcPts val="0"/>
              </a:spcBef>
              <a:buClr>
                <a:schemeClr val="dk1"/>
              </a:buClr>
              <a:buSzPts val="2000"/>
            </a:pPr>
            <a:r>
              <a:rPr lang="es-CL" dirty="0">
                <a:solidFill>
                  <a:schemeClr val="dk1"/>
                </a:solidFill>
              </a:rPr>
              <a:t>Ayudar a los clientes que no quieran salir de su domicilio a comprar en tiendas físicas.</a:t>
            </a:r>
            <a:endParaRPr sz="2800" dirty="0"/>
          </a:p>
          <a:p>
            <a:pPr>
              <a:lnSpc>
                <a:spcPct val="90000"/>
              </a:lnSpc>
              <a:buClr>
                <a:schemeClr val="dk1"/>
              </a:buClr>
              <a:buSzPts val="2000"/>
            </a:pPr>
            <a:r>
              <a:rPr lang="es-CL" dirty="0">
                <a:solidFill>
                  <a:schemeClr val="dk1"/>
                </a:solidFill>
              </a:rPr>
              <a:t>Contar con pago en línea incorporado en la web.</a:t>
            </a:r>
            <a:endParaRPr sz="2800" dirty="0"/>
          </a:p>
          <a:p>
            <a:pPr>
              <a:lnSpc>
                <a:spcPct val="90000"/>
              </a:lnSpc>
              <a:buClr>
                <a:schemeClr val="dk1"/>
              </a:buClr>
              <a:buSzPts val="2000"/>
            </a:pPr>
            <a:r>
              <a:rPr lang="es-CL" dirty="0">
                <a:solidFill>
                  <a:schemeClr val="dk1"/>
                </a:solidFill>
              </a:rPr>
              <a:t>Ofrecer un servicio de confianza.</a:t>
            </a:r>
            <a:endParaRPr sz="2800" dirty="0"/>
          </a:p>
          <a:p>
            <a:pPr marL="228600" lvl="0" indent="-50800" algn="l" rtl="0">
              <a:lnSpc>
                <a:spcPct val="90000"/>
              </a:lnSpc>
              <a:spcBef>
                <a:spcPts val="1000"/>
              </a:spcBef>
              <a:spcAft>
                <a:spcPts val="0"/>
              </a:spcAft>
              <a:buClr>
                <a:schemeClr val="lt1"/>
              </a:buClr>
              <a:buSzPts val="2800"/>
              <a:buNone/>
            </a:pPr>
            <a:endParaRPr sz="2800" dirty="0">
              <a:solidFill>
                <a:schemeClr val="dk1"/>
              </a:solidFill>
            </a:endParaRPr>
          </a:p>
          <a:p>
            <a:pPr marL="228600" lvl="0" indent="-50800" algn="l" rtl="0">
              <a:lnSpc>
                <a:spcPct val="90000"/>
              </a:lnSpc>
              <a:spcBef>
                <a:spcPts val="1000"/>
              </a:spcBef>
              <a:spcAft>
                <a:spcPts val="0"/>
              </a:spcAft>
              <a:buClr>
                <a:schemeClr val="lt1"/>
              </a:buClr>
              <a:buSzPts val="2800"/>
              <a:buNone/>
            </a:pPr>
            <a:endParaRPr sz="2800" dirty="0">
              <a:solidFill>
                <a:schemeClr val="dk1"/>
              </a:solidFill>
            </a:endParaRPr>
          </a:p>
        </p:txBody>
      </p:sp>
      <p:pic>
        <p:nvPicPr>
          <p:cNvPr id="232" name="Google Shape;232;p4" descr="Imagen que contiene Logotipo&#10;&#10;Descripción generada automáticamente"/>
          <p:cNvPicPr preferRelativeResize="0"/>
          <p:nvPr/>
        </p:nvPicPr>
        <p:blipFill rotWithShape="1">
          <a:blip r:embed="rId3">
            <a:alphaModFix/>
          </a:blip>
          <a:srcRect/>
          <a:stretch/>
        </p:blipFill>
        <p:spPr>
          <a:xfrm>
            <a:off x="9630219" y="5620367"/>
            <a:ext cx="2096966" cy="737395"/>
          </a:xfrm>
          <a:prstGeom prst="rect">
            <a:avLst/>
          </a:prstGeom>
          <a:noFill/>
          <a:ln>
            <a:noFill/>
          </a:ln>
        </p:spPr>
      </p:pic>
      <p:pic>
        <p:nvPicPr>
          <p:cNvPr id="233" name="Google Shape;233;p4"/>
          <p:cNvPicPr preferRelativeResize="0"/>
          <p:nvPr/>
        </p:nvPicPr>
        <p:blipFill rotWithShape="1">
          <a:blip r:embed="rId4">
            <a:alphaModFix/>
          </a:blip>
          <a:srcRect/>
          <a:stretch/>
        </p:blipFill>
        <p:spPr>
          <a:xfrm>
            <a:off x="7121998" y="2787295"/>
            <a:ext cx="3762024" cy="2577411"/>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6" name="Google Shape;209;p1" descr="Un dibujo de una persona&#10;&#10;Descripción generada automáticamente con confianza baja">
            <a:extLst>
              <a:ext uri="{FF2B5EF4-FFF2-40B4-BE49-F238E27FC236}">
                <a16:creationId xmlns:a16="http://schemas.microsoft.com/office/drawing/2014/main" id="{DE2A9EC3-C8F5-C918-EF6E-A9B9851B089B}"/>
              </a:ext>
            </a:extLst>
          </p:cNvPr>
          <p:cNvPicPr preferRelativeResize="0">
            <a:picLocks/>
          </p:cNvPicPr>
          <p:nvPr/>
        </p:nvPicPr>
        <p:blipFill rotWithShape="1">
          <a:blip r:embed="rId5">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5"/>
          <p:cNvSpPr txBox="1">
            <a:spLocks noGrp="1"/>
          </p:cNvSpPr>
          <p:nvPr>
            <p:ph type="title"/>
          </p:nvPr>
        </p:nvSpPr>
        <p:spPr>
          <a:xfrm>
            <a:off x="4542086" y="811822"/>
            <a:ext cx="3592254" cy="1507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s-CL" sz="5400" dirty="0"/>
              <a:t>Solución</a:t>
            </a:r>
            <a:endParaRPr sz="5400" dirty="0"/>
          </a:p>
        </p:txBody>
      </p:sp>
      <p:sp>
        <p:nvSpPr>
          <p:cNvPr id="239" name="Google Shape;239;p5"/>
          <p:cNvSpPr txBox="1">
            <a:spLocks noGrp="1"/>
          </p:cNvSpPr>
          <p:nvPr>
            <p:ph idx="1"/>
          </p:nvPr>
        </p:nvSpPr>
        <p:spPr>
          <a:xfrm>
            <a:off x="1322773" y="2668716"/>
            <a:ext cx="9543495" cy="3270444"/>
          </a:xfrm>
          <a:prstGeom prst="rect">
            <a:avLst/>
          </a:prstGeom>
          <a:noFill/>
          <a:ln>
            <a:noFill/>
          </a:ln>
        </p:spPr>
        <p:txBody>
          <a:bodyPr spcFirstLastPara="1" wrap="square" lIns="91425" tIns="45700" rIns="91425" bIns="45700" anchor="t" anchorCtr="0">
            <a:normAutofit/>
          </a:bodyPr>
          <a:lstStyle/>
          <a:p>
            <a:pPr algn="just">
              <a:lnSpc>
                <a:spcPct val="90000"/>
              </a:lnSpc>
              <a:spcBef>
                <a:spcPts val="0"/>
              </a:spcBef>
              <a:buClr>
                <a:srgbClr val="000000"/>
              </a:buClr>
              <a:buSzPts val="1800"/>
            </a:pPr>
            <a:r>
              <a:rPr lang="es-CL" sz="2800" dirty="0">
                <a:solidFill>
                  <a:srgbClr val="000000"/>
                </a:solidFill>
                <a:ea typeface="Calibri"/>
                <a:cs typeface="Calibri"/>
                <a:sym typeface="Calibri"/>
              </a:rPr>
              <a:t>Es por esto que “</a:t>
            </a:r>
            <a:r>
              <a:rPr lang="es-CL" sz="2800" b="1" dirty="0">
                <a:solidFill>
                  <a:srgbClr val="000000"/>
                </a:solidFill>
                <a:ea typeface="Calibri"/>
                <a:cs typeface="Calibri"/>
                <a:sym typeface="Calibri"/>
              </a:rPr>
              <a:t>Tag Moda” </a:t>
            </a:r>
            <a:r>
              <a:rPr lang="es-CL" sz="2800" dirty="0">
                <a:solidFill>
                  <a:srgbClr val="000000"/>
                </a:solidFill>
                <a:ea typeface="Calibri"/>
                <a:cs typeface="Calibri"/>
                <a:sym typeface="Calibri"/>
              </a:rPr>
              <a:t>entregará al cliente una solución para sus necesidades, entregando productos de excelente calidad en la moda. Desarrollando  una aplicación web para facilitar venta de ropa de moda en una tienda online. Ofreciendo un servicio seguro y confiable.</a:t>
            </a:r>
            <a:endParaRPr sz="3600" dirty="0"/>
          </a:p>
        </p:txBody>
      </p:sp>
      <p:pic>
        <p:nvPicPr>
          <p:cNvPr id="241" name="Google Shape;241;p5" descr="Imagen que contiene Logotipo&#10;&#10;Descripción generada automáticamente"/>
          <p:cNvPicPr preferRelativeResize="0"/>
          <p:nvPr/>
        </p:nvPicPr>
        <p:blipFill rotWithShape="1">
          <a:blip r:embed="rId3">
            <a:alphaModFix/>
          </a:blip>
          <a:srcRect/>
          <a:stretch/>
        </p:blipFill>
        <p:spPr>
          <a:xfrm>
            <a:off x="9569210" y="5570462"/>
            <a:ext cx="2096966" cy="737395"/>
          </a:xfrm>
          <a:prstGeom prst="rect">
            <a:avLst/>
          </a:prstGeom>
          <a:noFill/>
          <a:ln>
            <a:noFill/>
          </a:ln>
        </p:spPr>
      </p:pic>
      <p:pic>
        <p:nvPicPr>
          <p:cNvPr id="5" name="Google Shape;209;p1" descr="Un dibujo de una persona&#10;&#10;Descripción generada automáticamente con confianza baja">
            <a:extLst>
              <a:ext uri="{FF2B5EF4-FFF2-40B4-BE49-F238E27FC236}">
                <a16:creationId xmlns:a16="http://schemas.microsoft.com/office/drawing/2014/main" id="{F5A4F66C-EF74-2FA6-C1D8-F7B47481A383}"/>
              </a:ext>
            </a:extLst>
          </p:cNvPr>
          <p:cNvPicPr preferRelativeResize="0">
            <a:picLocks/>
          </p:cNvPicPr>
          <p:nvPr/>
        </p:nvPicPr>
        <p:blipFill rotWithShape="1">
          <a:blip r:embed="rId4">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
          <p:cNvSpPr txBox="1">
            <a:spLocks noGrp="1"/>
          </p:cNvSpPr>
          <p:nvPr>
            <p:ph type="title"/>
          </p:nvPr>
        </p:nvSpPr>
        <p:spPr>
          <a:xfrm>
            <a:off x="2912126" y="655074"/>
            <a:ext cx="6888361" cy="15070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s-CL" sz="5400" dirty="0"/>
              <a:t>Requisitos funcionales</a:t>
            </a:r>
            <a:endParaRPr sz="5400" dirty="0"/>
          </a:p>
        </p:txBody>
      </p:sp>
      <p:sp>
        <p:nvSpPr>
          <p:cNvPr id="247" name="Google Shape;247;p6"/>
          <p:cNvSpPr txBox="1">
            <a:spLocks noGrp="1"/>
          </p:cNvSpPr>
          <p:nvPr>
            <p:ph idx="1"/>
          </p:nvPr>
        </p:nvSpPr>
        <p:spPr>
          <a:xfrm>
            <a:off x="1053019" y="2610035"/>
            <a:ext cx="6173404" cy="3289384"/>
          </a:xfrm>
          <a:prstGeom prst="rect">
            <a:avLst/>
          </a:prstGeom>
          <a:noFill/>
          <a:ln>
            <a:noFill/>
          </a:ln>
        </p:spPr>
        <p:txBody>
          <a:bodyPr spcFirstLastPara="1" wrap="square" lIns="91425" tIns="45700" rIns="91425" bIns="45700" anchor="t" anchorCtr="0">
            <a:normAutofit/>
          </a:bodyPr>
          <a:lstStyle/>
          <a:p>
            <a:pPr algn="just">
              <a:lnSpc>
                <a:spcPct val="90000"/>
              </a:lnSpc>
              <a:spcBef>
                <a:spcPts val="0"/>
              </a:spcBef>
              <a:buClr>
                <a:srgbClr val="000000"/>
              </a:buClr>
              <a:buSzPts val="2000"/>
              <a:buFont typeface="Wingdings" panose="05000000000000000000" pitchFamily="2" charset="2"/>
              <a:buChar char="v"/>
            </a:pPr>
            <a:r>
              <a:rPr lang="es-CL" dirty="0">
                <a:solidFill>
                  <a:srgbClr val="000000"/>
                </a:solidFill>
                <a:ea typeface="Calibri"/>
                <a:cs typeface="Calibri"/>
                <a:sym typeface="Calibri"/>
              </a:rPr>
              <a:t>RF 1: Los usuarios podrán crearse una cuenta en la aplicación web.</a:t>
            </a:r>
            <a:endParaRPr sz="2800" dirty="0"/>
          </a:p>
          <a:p>
            <a:pPr algn="just">
              <a:lnSpc>
                <a:spcPct val="90000"/>
              </a:lnSpc>
              <a:buClr>
                <a:srgbClr val="000000"/>
              </a:buClr>
              <a:buSzPts val="2000"/>
              <a:buFont typeface="Wingdings" panose="05000000000000000000" pitchFamily="2" charset="2"/>
              <a:buChar char="v"/>
            </a:pPr>
            <a:r>
              <a:rPr lang="es-CL" dirty="0">
                <a:solidFill>
                  <a:srgbClr val="000000"/>
                </a:solidFill>
                <a:ea typeface="Calibri"/>
                <a:cs typeface="Calibri"/>
                <a:sym typeface="Calibri"/>
              </a:rPr>
              <a:t>RF 2: Los usuarios pueden realizar una compra.</a:t>
            </a:r>
            <a:endParaRPr sz="2800" dirty="0"/>
          </a:p>
          <a:p>
            <a:pPr algn="just">
              <a:lnSpc>
                <a:spcPct val="90000"/>
              </a:lnSpc>
              <a:buClr>
                <a:srgbClr val="000000"/>
              </a:buClr>
              <a:buSzPts val="2000"/>
              <a:buFont typeface="Wingdings" panose="05000000000000000000" pitchFamily="2" charset="2"/>
              <a:buChar char="v"/>
            </a:pPr>
            <a:r>
              <a:rPr lang="es-CL" dirty="0">
                <a:solidFill>
                  <a:srgbClr val="000000"/>
                </a:solidFill>
                <a:ea typeface="Calibri"/>
                <a:cs typeface="Calibri"/>
                <a:sym typeface="Calibri"/>
              </a:rPr>
              <a:t>RF 3:Tener un stock actualizado de todos los productos y marcas a nivel mundial.</a:t>
            </a:r>
            <a:endParaRPr sz="2800" dirty="0"/>
          </a:p>
          <a:p>
            <a:pPr algn="just">
              <a:lnSpc>
                <a:spcPct val="90000"/>
              </a:lnSpc>
              <a:buClr>
                <a:srgbClr val="000000"/>
              </a:buClr>
              <a:buSzPts val="2000"/>
              <a:buFont typeface="Wingdings" panose="05000000000000000000" pitchFamily="2" charset="2"/>
              <a:buChar char="v"/>
            </a:pPr>
            <a:r>
              <a:rPr lang="es-CL" dirty="0">
                <a:solidFill>
                  <a:srgbClr val="000000"/>
                </a:solidFill>
                <a:ea typeface="Calibri"/>
                <a:cs typeface="Calibri"/>
                <a:sym typeface="Calibri"/>
              </a:rPr>
              <a:t>RF 4: Se podrá realizar pagos de los productos.</a:t>
            </a:r>
            <a:endParaRPr sz="2800" dirty="0"/>
          </a:p>
          <a:p>
            <a:pPr marL="0" lvl="0" indent="0" algn="l" rtl="0">
              <a:lnSpc>
                <a:spcPct val="90000"/>
              </a:lnSpc>
              <a:spcBef>
                <a:spcPts val="1000"/>
              </a:spcBef>
              <a:spcAft>
                <a:spcPts val="0"/>
              </a:spcAft>
              <a:buClr>
                <a:schemeClr val="lt1"/>
              </a:buClr>
              <a:buSzPts val="1800"/>
              <a:buNone/>
            </a:pPr>
            <a:endParaRPr sz="1800" i="1" dirty="0">
              <a:solidFill>
                <a:srgbClr val="000000"/>
              </a:solidFill>
              <a:latin typeface="Calibri"/>
              <a:ea typeface="Calibri"/>
              <a:cs typeface="Calibri"/>
              <a:sym typeface="Calibri"/>
            </a:endParaRPr>
          </a:p>
          <a:p>
            <a:pPr marL="228600" lvl="0" indent="-114300" algn="l" rtl="0">
              <a:lnSpc>
                <a:spcPct val="90000"/>
              </a:lnSpc>
              <a:spcBef>
                <a:spcPts val="1000"/>
              </a:spcBef>
              <a:spcAft>
                <a:spcPts val="0"/>
              </a:spcAft>
              <a:buClr>
                <a:schemeClr val="lt1"/>
              </a:buClr>
              <a:buSzPts val="1800"/>
              <a:buNone/>
            </a:pPr>
            <a:endParaRPr sz="1800" dirty="0">
              <a:latin typeface="Calibri"/>
              <a:ea typeface="Calibri"/>
              <a:cs typeface="Calibri"/>
              <a:sym typeface="Calibri"/>
            </a:endParaRPr>
          </a:p>
          <a:p>
            <a:pPr marL="228600" lvl="0" indent="-114300" algn="l" rtl="0">
              <a:lnSpc>
                <a:spcPct val="90000"/>
              </a:lnSpc>
              <a:spcBef>
                <a:spcPts val="1000"/>
              </a:spcBef>
              <a:spcAft>
                <a:spcPts val="0"/>
              </a:spcAft>
              <a:buClr>
                <a:schemeClr val="lt1"/>
              </a:buClr>
              <a:buSzPts val="1800"/>
              <a:buNone/>
            </a:pPr>
            <a:endParaRPr sz="1800" dirty="0">
              <a:latin typeface="Calibri"/>
              <a:ea typeface="Calibri"/>
              <a:cs typeface="Calibri"/>
              <a:sym typeface="Calibri"/>
            </a:endParaRPr>
          </a:p>
          <a:p>
            <a:pPr marL="228600" lvl="0" indent="-76200" algn="l" rtl="0">
              <a:lnSpc>
                <a:spcPct val="90000"/>
              </a:lnSpc>
              <a:spcBef>
                <a:spcPts val="1000"/>
              </a:spcBef>
              <a:spcAft>
                <a:spcPts val="0"/>
              </a:spcAft>
              <a:buClr>
                <a:schemeClr val="lt1"/>
              </a:buClr>
              <a:buSzPts val="2400"/>
              <a:buNone/>
            </a:pPr>
            <a:endParaRPr i="1" dirty="0"/>
          </a:p>
          <a:p>
            <a:pPr marL="228600" lvl="0" indent="-76200" algn="l" rtl="0">
              <a:lnSpc>
                <a:spcPct val="90000"/>
              </a:lnSpc>
              <a:spcBef>
                <a:spcPts val="1000"/>
              </a:spcBef>
              <a:spcAft>
                <a:spcPts val="0"/>
              </a:spcAft>
              <a:buClr>
                <a:schemeClr val="lt1"/>
              </a:buClr>
              <a:buSzPts val="2400"/>
              <a:buNone/>
            </a:pPr>
            <a:endParaRPr dirty="0"/>
          </a:p>
        </p:txBody>
      </p:sp>
      <p:pic>
        <p:nvPicPr>
          <p:cNvPr id="248" name="Google Shape;248;p6" descr="Imagen que contiene Logotipo&#10;&#10;Descripción generada automáticamente"/>
          <p:cNvPicPr preferRelativeResize="0"/>
          <p:nvPr/>
        </p:nvPicPr>
        <p:blipFill rotWithShape="1">
          <a:blip r:embed="rId3">
            <a:alphaModFix/>
          </a:blip>
          <a:srcRect/>
          <a:stretch/>
        </p:blipFill>
        <p:spPr>
          <a:xfrm>
            <a:off x="9647975" y="5615981"/>
            <a:ext cx="2096966" cy="737395"/>
          </a:xfrm>
          <a:prstGeom prst="rect">
            <a:avLst/>
          </a:prstGeom>
          <a:noFill/>
          <a:ln>
            <a:noFill/>
          </a:ln>
        </p:spPr>
      </p:pic>
      <p:pic>
        <p:nvPicPr>
          <p:cNvPr id="249" name="Google Shape;249;p6"/>
          <p:cNvPicPr preferRelativeResize="0"/>
          <p:nvPr/>
        </p:nvPicPr>
        <p:blipFill rotWithShape="1">
          <a:blip r:embed="rId4">
            <a:alphaModFix/>
          </a:blip>
          <a:srcRect/>
          <a:stretch/>
        </p:blipFill>
        <p:spPr>
          <a:xfrm>
            <a:off x="7810978" y="2885243"/>
            <a:ext cx="3179578" cy="1961538"/>
          </a:xfrm>
          <a:prstGeom prst="rect">
            <a:avLst/>
          </a:prstGeom>
          <a:noFill/>
          <a:ln w="127000" cap="sq" cmpd="sng">
            <a:solidFill>
              <a:srgbClr val="000000"/>
            </a:solidFill>
            <a:prstDash val="solid"/>
            <a:miter lim="800000"/>
            <a:headEnd type="none" w="sm" len="sm"/>
            <a:tailEnd type="none" w="sm" len="sm"/>
          </a:ln>
          <a:effectLst>
            <a:outerShdw blurRad="57150" dist="50800" dir="2700000" algn="tl" rotWithShape="0">
              <a:srgbClr val="000000">
                <a:alpha val="40000"/>
              </a:srgbClr>
            </a:outerShdw>
          </a:effectLst>
        </p:spPr>
      </p:pic>
      <p:pic>
        <p:nvPicPr>
          <p:cNvPr id="6" name="Google Shape;209;p1" descr="Un dibujo de una persona&#10;&#10;Descripción generada automáticamente con confianza baja">
            <a:extLst>
              <a:ext uri="{FF2B5EF4-FFF2-40B4-BE49-F238E27FC236}">
                <a16:creationId xmlns:a16="http://schemas.microsoft.com/office/drawing/2014/main" id="{838343CA-9D39-937C-10EC-C270CE0C902C}"/>
              </a:ext>
            </a:extLst>
          </p:cNvPr>
          <p:cNvPicPr preferRelativeResize="0">
            <a:picLocks/>
          </p:cNvPicPr>
          <p:nvPr/>
        </p:nvPicPr>
        <p:blipFill rotWithShape="1">
          <a:blip r:embed="rId5">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6797694" y="2798761"/>
            <a:ext cx="4667250" cy="1260475"/>
          </a:xfrm>
        </p:spPr>
        <p:txBody>
          <a:bodyPr>
            <a:normAutofit/>
          </a:bodyPr>
          <a:lstStyle/>
          <a:p>
            <a:r>
              <a:rPr lang="es-ES" sz="5400" dirty="0"/>
              <a:t>Arquitectura</a:t>
            </a:r>
            <a:endParaRPr lang="es-CL" sz="5400" dirty="0"/>
          </a:p>
        </p:txBody>
      </p:sp>
      <p:pic>
        <p:nvPicPr>
          <p:cNvPr id="4" name="Google Shape;265;p7"/>
          <p:cNvPicPr preferRelativeResize="0"/>
          <p:nvPr/>
        </p:nvPicPr>
        <p:blipFill rotWithShape="1">
          <a:blip r:embed="rId2">
            <a:alphaModFix/>
          </a:blip>
          <a:srcRect/>
          <a:stretch/>
        </p:blipFill>
        <p:spPr>
          <a:xfrm>
            <a:off x="1228270" y="707994"/>
            <a:ext cx="5681986" cy="5442011"/>
          </a:xfrm>
          <a:prstGeom prst="rect">
            <a:avLst/>
          </a:prstGeom>
          <a:noFill/>
          <a:ln w="88900" cap="sq" cmpd="thickThin">
            <a:solidFill>
              <a:srgbClr val="000000"/>
            </a:solidFill>
            <a:prstDash val="solid"/>
            <a:miter lim="800000"/>
            <a:headEnd type="none" w="sm" len="sm"/>
            <a:tailEnd type="none" w="sm" len="sm"/>
          </a:ln>
        </p:spPr>
      </p:pic>
      <p:pic>
        <p:nvPicPr>
          <p:cNvPr id="5" name="Google Shape;266;p7" descr="Imagen que contiene Logotipo&#10;&#10;Descripción generada automáticamente"/>
          <p:cNvPicPr preferRelativeResize="0"/>
          <p:nvPr/>
        </p:nvPicPr>
        <p:blipFill rotWithShape="1">
          <a:blip r:embed="rId3">
            <a:alphaModFix/>
          </a:blip>
          <a:srcRect/>
          <a:stretch/>
        </p:blipFill>
        <p:spPr>
          <a:xfrm>
            <a:off x="9729928" y="5683120"/>
            <a:ext cx="2096966" cy="737395"/>
          </a:xfrm>
          <a:prstGeom prst="rect">
            <a:avLst/>
          </a:prstGeom>
          <a:noFill/>
          <a:ln>
            <a:noFill/>
          </a:ln>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989" y="5206647"/>
            <a:ext cx="1171780" cy="321027"/>
          </a:xfrm>
          <a:prstGeom prst="rect">
            <a:avLst/>
          </a:prstGeom>
        </p:spPr>
      </p:pic>
      <p:pic>
        <p:nvPicPr>
          <p:cNvPr id="6" name="Google Shape;209;p1" descr="Un dibujo de una persona&#10;&#10;Descripción generada automáticamente con confianza baja">
            <a:extLst>
              <a:ext uri="{FF2B5EF4-FFF2-40B4-BE49-F238E27FC236}">
                <a16:creationId xmlns:a16="http://schemas.microsoft.com/office/drawing/2014/main" id="{CF893856-EE50-8069-58D3-7283B046A255}"/>
              </a:ext>
            </a:extLst>
          </p:cNvPr>
          <p:cNvPicPr preferRelativeResize="0">
            <a:picLocks/>
          </p:cNvPicPr>
          <p:nvPr/>
        </p:nvPicPr>
        <p:blipFill rotWithShape="1">
          <a:blip r:embed="rId5">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extLst>
      <p:ext uri="{BB962C8B-B14F-4D97-AF65-F5344CB8AC3E}">
        <p14:creationId xmlns:p14="http://schemas.microsoft.com/office/powerpoint/2010/main" val="260311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8"/>
          <p:cNvSpPr txBox="1">
            <a:spLocks noGrp="1"/>
          </p:cNvSpPr>
          <p:nvPr>
            <p:ph type="title"/>
          </p:nvPr>
        </p:nvSpPr>
        <p:spPr>
          <a:xfrm>
            <a:off x="2254190" y="795701"/>
            <a:ext cx="9601196" cy="13038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s-CL" sz="5400" dirty="0"/>
              <a:t>Metodología del proyecto</a:t>
            </a:r>
            <a:endParaRPr sz="5400" dirty="0"/>
          </a:p>
        </p:txBody>
      </p:sp>
      <p:sp>
        <p:nvSpPr>
          <p:cNvPr id="272" name="Google Shape;272;p8"/>
          <p:cNvSpPr txBox="1">
            <a:spLocks noGrp="1"/>
          </p:cNvSpPr>
          <p:nvPr>
            <p:ph idx="1"/>
          </p:nvPr>
        </p:nvSpPr>
        <p:spPr>
          <a:xfrm>
            <a:off x="1384411" y="2494790"/>
            <a:ext cx="9423178" cy="1524760"/>
          </a:xfrm>
          <a:prstGeom prst="rect">
            <a:avLst/>
          </a:prstGeom>
          <a:noFill/>
          <a:ln>
            <a:noFill/>
          </a:ln>
        </p:spPr>
        <p:txBody>
          <a:bodyPr spcFirstLastPara="1" wrap="square" lIns="91425" tIns="45700" rIns="91425" bIns="45700" anchor="t" anchorCtr="0">
            <a:normAutofit/>
          </a:bodyPr>
          <a:lstStyle/>
          <a:p>
            <a:pPr algn="just">
              <a:lnSpc>
                <a:spcPct val="90000"/>
              </a:lnSpc>
              <a:spcBef>
                <a:spcPts val="0"/>
              </a:spcBef>
              <a:buClr>
                <a:schemeClr val="dk1"/>
              </a:buClr>
              <a:buSzPts val="2000"/>
            </a:pPr>
            <a:r>
              <a:rPr lang="es-CL" sz="2800" dirty="0">
                <a:solidFill>
                  <a:schemeClr val="dk1"/>
                </a:solidFill>
                <a:ea typeface="Calibri"/>
                <a:cs typeface="Calibri"/>
                <a:sym typeface="Calibri"/>
              </a:rPr>
              <a:t>Metodología Ágil , SCRUM.</a:t>
            </a:r>
            <a:endParaRPr sz="3200" dirty="0"/>
          </a:p>
          <a:p>
            <a:pPr algn="just">
              <a:lnSpc>
                <a:spcPct val="90000"/>
              </a:lnSpc>
              <a:buClr>
                <a:schemeClr val="dk1"/>
              </a:buClr>
              <a:buSzPts val="2000"/>
            </a:pPr>
            <a:r>
              <a:rPr lang="es-CL" sz="2800" dirty="0">
                <a:solidFill>
                  <a:schemeClr val="dk1"/>
                </a:solidFill>
                <a:ea typeface="Calibri"/>
                <a:cs typeface="Calibri"/>
                <a:sym typeface="Calibri"/>
              </a:rPr>
              <a:t>Algunas etapas son </a:t>
            </a:r>
            <a:r>
              <a:rPr lang="es-CL" sz="2800" u="sng" dirty="0">
                <a:solidFill>
                  <a:schemeClr val="dk1"/>
                </a:solidFill>
                <a:ea typeface="Calibri"/>
                <a:cs typeface="Calibri"/>
                <a:sym typeface="Calibri"/>
              </a:rPr>
              <a:t>sprint </a:t>
            </a:r>
            <a:r>
              <a:rPr lang="es-CL" sz="2800" u="sng" dirty="0" err="1">
                <a:solidFill>
                  <a:schemeClr val="dk1"/>
                </a:solidFill>
                <a:ea typeface="Calibri"/>
                <a:cs typeface="Calibri"/>
                <a:sym typeface="Calibri"/>
              </a:rPr>
              <a:t>planning</a:t>
            </a:r>
            <a:r>
              <a:rPr lang="es-CL" sz="2800" dirty="0">
                <a:solidFill>
                  <a:schemeClr val="dk1"/>
                </a:solidFill>
                <a:ea typeface="Calibri"/>
                <a:cs typeface="Calibri"/>
                <a:sym typeface="Calibri"/>
              </a:rPr>
              <a:t>, </a:t>
            </a:r>
            <a:r>
              <a:rPr lang="es-CL" sz="2800" u="sng" dirty="0">
                <a:solidFill>
                  <a:schemeClr val="dk1"/>
                </a:solidFill>
                <a:ea typeface="Calibri"/>
                <a:cs typeface="Calibri"/>
                <a:sym typeface="Calibri"/>
              </a:rPr>
              <a:t>sprint</a:t>
            </a:r>
            <a:r>
              <a:rPr lang="es-CL" sz="2800" dirty="0">
                <a:solidFill>
                  <a:schemeClr val="dk1"/>
                </a:solidFill>
                <a:ea typeface="Calibri"/>
                <a:cs typeface="Calibri"/>
                <a:sym typeface="Calibri"/>
              </a:rPr>
              <a:t>, </a:t>
            </a:r>
            <a:r>
              <a:rPr lang="es-CL" sz="2800" u="sng" dirty="0">
                <a:solidFill>
                  <a:schemeClr val="dk1"/>
                </a:solidFill>
                <a:ea typeface="Calibri"/>
                <a:cs typeface="Calibri"/>
                <a:sym typeface="Calibri"/>
              </a:rPr>
              <a:t>daily meeting</a:t>
            </a:r>
            <a:r>
              <a:rPr lang="es-CL" sz="2800" dirty="0">
                <a:solidFill>
                  <a:schemeClr val="dk1"/>
                </a:solidFill>
                <a:ea typeface="Calibri"/>
                <a:cs typeface="Calibri"/>
                <a:sym typeface="Calibri"/>
              </a:rPr>
              <a:t>, entre otros.</a:t>
            </a:r>
            <a:endParaRPr sz="3200" dirty="0"/>
          </a:p>
        </p:txBody>
      </p:sp>
      <p:pic>
        <p:nvPicPr>
          <p:cNvPr id="273" name="Google Shape;273;p8" descr="Imagen que contiene Logotipo&#10;&#10;Descripción generada automáticamente"/>
          <p:cNvPicPr preferRelativeResize="0"/>
          <p:nvPr/>
        </p:nvPicPr>
        <p:blipFill rotWithShape="1">
          <a:blip r:embed="rId3">
            <a:alphaModFix/>
          </a:blip>
          <a:srcRect/>
          <a:stretch/>
        </p:blipFill>
        <p:spPr>
          <a:xfrm>
            <a:off x="9663233" y="5582319"/>
            <a:ext cx="2096966" cy="737395"/>
          </a:xfrm>
          <a:prstGeom prst="rect">
            <a:avLst/>
          </a:prstGeom>
          <a:noFill/>
          <a:ln>
            <a:noFill/>
          </a:ln>
        </p:spPr>
      </p:pic>
      <p:pic>
        <p:nvPicPr>
          <p:cNvPr id="274" name="Google Shape;274;p8"/>
          <p:cNvPicPr preferRelativeResize="0"/>
          <p:nvPr/>
        </p:nvPicPr>
        <p:blipFill rotWithShape="1">
          <a:blip r:embed="rId4">
            <a:alphaModFix/>
          </a:blip>
          <a:srcRect/>
          <a:stretch/>
        </p:blipFill>
        <p:spPr>
          <a:xfrm>
            <a:off x="4096093" y="4095268"/>
            <a:ext cx="3999813" cy="1737804"/>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6" name="Google Shape;209;p1" descr="Un dibujo de una persona&#10;&#10;Descripción generada automáticamente con confianza baja">
            <a:extLst>
              <a:ext uri="{FF2B5EF4-FFF2-40B4-BE49-F238E27FC236}">
                <a16:creationId xmlns:a16="http://schemas.microsoft.com/office/drawing/2014/main" id="{3193B28D-9534-79AD-492F-A5C87FB5D7B2}"/>
              </a:ext>
            </a:extLst>
          </p:cNvPr>
          <p:cNvPicPr preferRelativeResize="0">
            <a:picLocks/>
          </p:cNvPicPr>
          <p:nvPr/>
        </p:nvPicPr>
        <p:blipFill rotWithShape="1">
          <a:blip r:embed="rId5">
            <a:alphaModFix/>
          </a:blip>
          <a:stretch/>
        </p:blipFill>
        <p:spPr>
          <a:xfrm>
            <a:off x="602941" y="5903383"/>
            <a:ext cx="472102" cy="341454"/>
          </a:xfrm>
          <a:prstGeom prst="rect">
            <a:avLst/>
          </a:prstGeom>
          <a:noFill/>
          <a:ln>
            <a:noFill/>
          </a:ln>
          <a:effectLst>
            <a:outerShdw blurRad="76200" dist="63500" dir="5040000" algn="tl" rotWithShape="0">
              <a:schemeClr val="bg1">
                <a:alpha val="41000"/>
              </a:schemeClr>
            </a:outerShdw>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380</TotalTime>
  <Words>802</Words>
  <Application>Microsoft Office PowerPoint</Application>
  <PresentationFormat>Panorámica</PresentationFormat>
  <Paragraphs>96</Paragraphs>
  <Slides>27</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Arial</vt:lpstr>
      <vt:lpstr>Bahnschrift Light Condensed</vt:lpstr>
      <vt:lpstr>Calibri</vt:lpstr>
      <vt:lpstr>Garamond</vt:lpstr>
      <vt:lpstr>Trebuchet MS</vt:lpstr>
      <vt:lpstr>Wingdings</vt:lpstr>
      <vt:lpstr>Wingdings 3</vt:lpstr>
      <vt:lpstr>Orgánico</vt:lpstr>
      <vt:lpstr>Portafolio de titulo</vt:lpstr>
      <vt:lpstr>Índice</vt:lpstr>
      <vt:lpstr>Contexto</vt:lpstr>
      <vt:lpstr>Problemática </vt:lpstr>
      <vt:lpstr>Necesidades Específicas</vt:lpstr>
      <vt:lpstr>Solución</vt:lpstr>
      <vt:lpstr>Requisitos funcionales</vt:lpstr>
      <vt:lpstr>Arquitectura</vt:lpstr>
      <vt:lpstr>Metodología del proyecto</vt:lpstr>
      <vt:lpstr>Presentación de PowerPoint</vt:lpstr>
      <vt:lpstr>Alcances de sprint 0</vt:lpstr>
      <vt:lpstr>Problemas de Sprint 0</vt:lpstr>
      <vt:lpstr>Alcances de sprint 1</vt:lpstr>
      <vt:lpstr>Problemas de Sprint 1</vt:lpstr>
      <vt:lpstr>Solución problemas Sprint 1</vt:lpstr>
      <vt:lpstr>Alcances de sprint 2</vt:lpstr>
      <vt:lpstr>Problemas de Sprint 2</vt:lpstr>
      <vt:lpstr>Solución problemas Sprint 2</vt:lpstr>
      <vt:lpstr>Alcances de sprint 3</vt:lpstr>
      <vt:lpstr>Problemas de Sprint 3</vt:lpstr>
      <vt:lpstr>Solución problemas Sprint 3</vt:lpstr>
      <vt:lpstr>Alcances de sprint 4</vt:lpstr>
      <vt:lpstr>Problemas de Sprint 4</vt:lpstr>
      <vt:lpstr>Solución problemas Sprint 4</vt:lpstr>
      <vt:lpstr>Cambios en el Desarrollo </vt:lpstr>
      <vt:lpstr>Presentación del Proyecto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Portafolio de Título</dc:title>
  <dc:creator>A</dc:creator>
  <cp:lastModifiedBy> </cp:lastModifiedBy>
  <cp:revision>51</cp:revision>
  <dcterms:created xsi:type="dcterms:W3CDTF">2022-03-30T22:27:06Z</dcterms:created>
  <dcterms:modified xsi:type="dcterms:W3CDTF">2022-07-06T19:11:20Z</dcterms:modified>
</cp:coreProperties>
</file>