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285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0E585-CF1B-4E89-8BF2-BD8959883C6F}" v="11" dt="2022-10-25T09:10:52.229"/>
  </p1510:revLst>
</p1510:revInfo>
</file>

<file path=ppt/tableStyles.xml><?xml version="1.0" encoding="utf-8"?>
<a:tblStyleLst xmlns:a="http://schemas.openxmlformats.org/drawingml/2006/main" def="{6D280219-1367-4702-B9E0-100998FCF99F}">
  <a:tblStyle styleId="{6D280219-1367-4702-B9E0-100998FCF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Fleischer" userId="ebb014c387c80d2b" providerId="LiveId" clId="{5000E585-CF1B-4E89-8BF2-BD8959883C6F}"/>
    <pc:docChg chg="undo custSel addSld modSld">
      <pc:chgData name="Fabian Fleischer" userId="ebb014c387c80d2b" providerId="LiveId" clId="{5000E585-CF1B-4E89-8BF2-BD8959883C6F}" dt="2022-11-27T15:12:29.792" v="899" actId="1076"/>
      <pc:docMkLst>
        <pc:docMk/>
      </pc:docMkLst>
      <pc:sldChg chg="addSp delSp modSp new mod">
        <pc:chgData name="Fabian Fleischer" userId="ebb014c387c80d2b" providerId="LiveId" clId="{5000E585-CF1B-4E89-8BF2-BD8959883C6F}" dt="2022-11-27T15:12:29.792" v="899" actId="1076"/>
        <pc:sldMkLst>
          <pc:docMk/>
          <pc:sldMk cId="3643625581" sldId="266"/>
        </pc:sldMkLst>
        <pc:spChg chg="add mod">
          <ac:chgData name="Fabian Fleischer" userId="ebb014c387c80d2b" providerId="LiveId" clId="{5000E585-CF1B-4E89-8BF2-BD8959883C6F}" dt="2022-10-25T08:58:15.776" v="24" actId="20577"/>
          <ac:spMkLst>
            <pc:docMk/>
            <pc:sldMk cId="3643625581" sldId="266"/>
            <ac:spMk id="3" creationId="{4D5BBC93-B35F-D912-F068-E17504172A65}"/>
          </ac:spMkLst>
        </pc:spChg>
        <pc:spChg chg="add mod">
          <ac:chgData name="Fabian Fleischer" userId="ebb014c387c80d2b" providerId="LiveId" clId="{5000E585-CF1B-4E89-8BF2-BD8959883C6F}" dt="2022-11-27T15:12:29.792" v="899" actId="1076"/>
          <ac:spMkLst>
            <pc:docMk/>
            <pc:sldMk cId="3643625581" sldId="266"/>
            <ac:spMk id="4" creationId="{5B3933E4-AFF8-774B-2170-0BA79C2214CE}"/>
          </ac:spMkLst>
        </pc:spChg>
        <pc:spChg chg="add del mod">
          <ac:chgData name="Fabian Fleischer" userId="ebb014c387c80d2b" providerId="LiveId" clId="{5000E585-CF1B-4E89-8BF2-BD8959883C6F}" dt="2022-10-25T09:00:12.803" v="69" actId="478"/>
          <ac:spMkLst>
            <pc:docMk/>
            <pc:sldMk cId="3643625581" sldId="266"/>
            <ac:spMk id="6" creationId="{5EF16791-2804-A3D0-FA02-139A725023D3}"/>
          </ac:spMkLst>
        </pc:spChg>
        <pc:spChg chg="add del mod">
          <ac:chgData name="Fabian Fleischer" userId="ebb014c387c80d2b" providerId="LiveId" clId="{5000E585-CF1B-4E89-8BF2-BD8959883C6F}" dt="2022-10-25T09:00:10.843" v="68" actId="478"/>
          <ac:spMkLst>
            <pc:docMk/>
            <pc:sldMk cId="3643625581" sldId="266"/>
            <ac:spMk id="7" creationId="{5DF78DA0-62BC-8B21-E16D-A5D4D0ACDA50}"/>
          </ac:spMkLst>
        </pc:spChg>
        <pc:spChg chg="add mod">
          <ac:chgData name="Fabian Fleischer" userId="ebb014c387c80d2b" providerId="LiveId" clId="{5000E585-CF1B-4E89-8BF2-BD8959883C6F}" dt="2022-10-25T09:00:59.325" v="78" actId="2085"/>
          <ac:spMkLst>
            <pc:docMk/>
            <pc:sldMk cId="3643625581" sldId="266"/>
            <ac:spMk id="9" creationId="{C1699210-90B8-BEB9-7C87-A48B57FDE042}"/>
          </ac:spMkLst>
        </pc:spChg>
        <pc:spChg chg="add mod">
          <ac:chgData name="Fabian Fleischer" userId="ebb014c387c80d2b" providerId="LiveId" clId="{5000E585-CF1B-4E89-8BF2-BD8959883C6F}" dt="2022-10-25T09:01:08.059" v="80" actId="1076"/>
          <ac:spMkLst>
            <pc:docMk/>
            <pc:sldMk cId="3643625581" sldId="266"/>
            <ac:spMk id="10" creationId="{56973F9B-FC45-4E4D-C97F-7BD7C1DD7EEA}"/>
          </ac:spMkLst>
        </pc:spChg>
        <pc:spChg chg="add mod">
          <ac:chgData name="Fabian Fleischer" userId="ebb014c387c80d2b" providerId="LiveId" clId="{5000E585-CF1B-4E89-8BF2-BD8959883C6F}" dt="2022-10-25T09:01:15.270" v="83" actId="1076"/>
          <ac:spMkLst>
            <pc:docMk/>
            <pc:sldMk cId="3643625581" sldId="266"/>
            <ac:spMk id="11" creationId="{4A3E39E1-4B7E-AFC0-FF65-BE66BA6058C3}"/>
          </ac:spMkLst>
        </pc:spChg>
        <pc:spChg chg="add mod">
          <ac:chgData name="Fabian Fleischer" userId="ebb014c387c80d2b" providerId="LiveId" clId="{5000E585-CF1B-4E89-8BF2-BD8959883C6F}" dt="2022-10-25T09:01:27.186" v="93" actId="1036"/>
          <ac:spMkLst>
            <pc:docMk/>
            <pc:sldMk cId="3643625581" sldId="266"/>
            <ac:spMk id="12" creationId="{CA32433E-6198-29B7-0F98-D21FB8D428DF}"/>
          </ac:spMkLst>
        </pc:spChg>
        <pc:spChg chg="add mod">
          <ac:chgData name="Fabian Fleischer" userId="ebb014c387c80d2b" providerId="LiveId" clId="{5000E585-CF1B-4E89-8BF2-BD8959883C6F}" dt="2022-10-25T09:02:10.683" v="105" actId="1037"/>
          <ac:spMkLst>
            <pc:docMk/>
            <pc:sldMk cId="3643625581" sldId="266"/>
            <ac:spMk id="13" creationId="{82B6BC41-FCCD-78D9-9990-1B730E3F52B5}"/>
          </ac:spMkLst>
        </pc:spChg>
        <pc:spChg chg="add mod">
          <ac:chgData name="Fabian Fleischer" userId="ebb014c387c80d2b" providerId="LiveId" clId="{5000E585-CF1B-4E89-8BF2-BD8959883C6F}" dt="2022-10-25T09:18:38.552" v="898" actId="6549"/>
          <ac:spMkLst>
            <pc:docMk/>
            <pc:sldMk cId="3643625581" sldId="266"/>
            <ac:spMk id="14" creationId="{444CB4B7-93E3-9300-AE23-57069B9399EE}"/>
          </ac:spMkLst>
        </pc:spChg>
        <pc:graphicFrameChg chg="add del mod modGraphic">
          <ac:chgData name="Fabian Fleischer" userId="ebb014c387c80d2b" providerId="LiveId" clId="{5000E585-CF1B-4E89-8BF2-BD8959883C6F}" dt="2022-10-25T09:00:19.514" v="70" actId="478"/>
          <ac:graphicFrameMkLst>
            <pc:docMk/>
            <pc:sldMk cId="3643625581" sldId="266"/>
            <ac:graphicFrameMk id="5" creationId="{878B5CB1-DF74-02EA-F9BD-1ADA15F9F939}"/>
          </ac:graphicFrameMkLst>
        </pc:graphicFrameChg>
        <pc:graphicFrameChg chg="add mod modGraphic">
          <ac:chgData name="Fabian Fleischer" userId="ebb014c387c80d2b" providerId="LiveId" clId="{5000E585-CF1B-4E89-8BF2-BD8959883C6F}" dt="2022-10-25T09:06:14.803" v="381" actId="1076"/>
          <ac:graphicFrameMkLst>
            <pc:docMk/>
            <pc:sldMk cId="3643625581" sldId="266"/>
            <ac:graphicFrameMk id="8" creationId="{993F2D6E-82E2-4CAE-DC72-3F140A991E49}"/>
          </ac:graphicFrameMkLst>
        </pc:graphicFrameChg>
      </pc:sldChg>
      <pc:sldChg chg="addSp modSp new mod">
        <pc:chgData name="Fabian Fleischer" userId="ebb014c387c80d2b" providerId="LiveId" clId="{5000E585-CF1B-4E89-8BF2-BD8959883C6F}" dt="2022-10-25T09:13:01.411" v="801" actId="1076"/>
        <pc:sldMkLst>
          <pc:docMk/>
          <pc:sldMk cId="1637663413" sldId="267"/>
        </pc:sldMkLst>
        <pc:spChg chg="add mod">
          <ac:chgData name="Fabian Fleischer" userId="ebb014c387c80d2b" providerId="LiveId" clId="{5000E585-CF1B-4E89-8BF2-BD8959883C6F}" dt="2022-10-25T09:06:34.270" v="388" actId="20577"/>
          <ac:spMkLst>
            <pc:docMk/>
            <pc:sldMk cId="1637663413" sldId="267"/>
            <ac:spMk id="3" creationId="{83FB2A89-3DE4-1AB3-66CF-563820784208}"/>
          </ac:spMkLst>
        </pc:spChg>
        <pc:spChg chg="add mod">
          <ac:chgData name="Fabian Fleischer" userId="ebb014c387c80d2b" providerId="LiveId" clId="{5000E585-CF1B-4E89-8BF2-BD8959883C6F}" dt="2022-10-25T09:13:01.411" v="801" actId="1076"/>
          <ac:spMkLst>
            <pc:docMk/>
            <pc:sldMk cId="1637663413" sldId="267"/>
            <ac:spMk id="4" creationId="{CF0489B4-3DE2-E1D4-79B6-3335D52607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9d76a7c5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9d76a7c5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f9d76a7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f9d76a7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18d9b0a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18d9b0a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480a4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480a4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197bef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197bef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586c84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586c847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480a4cb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480a4cb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9d76a7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f9d76a7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9d76a7c5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f9d76a7c5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s.discrete.ma.tum.de/graph-games/tsp-game/index_e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roblem_des_Handlungsreisend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arxiv.org/abs/2103.03012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166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mopt.ifi.uni-heidelberg.de/software/TSPLIB95/" TargetMode="External"/><Relationship Id="rId4" Type="http://schemas.openxmlformats.org/officeDocument/2006/relationships/hyperlink" Target="https://arxiv.org/abs/2006.070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Reinforcement 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TSP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Projekt Seminar: Deep Learning WS 22/23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300"/>
              <a:t>Dren Berisha, Fabian Fleischer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24. Oktober 2022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Zeitplan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43-45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Einarbeitung in Graph Embedding Network und Q-Learning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Einarbeitung in Dokumentation der benötigten Libraries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Datensätze vorbereiten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46-47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Implementation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Zwischenstand vorbereiten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48-49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Implementation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Durchführung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KW 50-51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Auswertung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Finale Präsentation vorbereiten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E243DB-82CA-6A0D-151C-668E31670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3" name="Google Shape;118;p21">
            <a:extLst>
              <a:ext uri="{FF2B5EF4-FFF2-40B4-BE49-F238E27FC236}">
                <a16:creationId xmlns:a16="http://schemas.microsoft.com/office/drawing/2014/main" id="{4D5BBC93-B35F-D912-F068-E17504172A6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500" dirty="0">
                <a:solidFill>
                  <a:schemeClr val="dk1"/>
                </a:solidFill>
              </a:rPr>
              <a:t>Plan Fabian Fleischer</a:t>
            </a:r>
          </a:p>
        </p:txBody>
      </p:sp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5B3933E4-AFF8-774B-2170-0BA79C2214CE}"/>
              </a:ext>
            </a:extLst>
          </p:cNvPr>
          <p:cNvSpPr txBox="1">
            <a:spLocks/>
          </p:cNvSpPr>
          <p:nvPr/>
        </p:nvSpPr>
        <p:spPr>
          <a:xfrm>
            <a:off x="464100" y="953734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lnSpc>
                <a:spcPct val="200000"/>
              </a:lnSpc>
              <a:buSzPts val="1800"/>
            </a:pPr>
            <a:endParaRPr lang="de-DE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993F2D6E-82E2-4CAE-DC72-3F140A99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08513"/>
              </p:ext>
            </p:extLst>
          </p:nvPr>
        </p:nvGraphicFramePr>
        <p:xfrm>
          <a:off x="533400" y="1852084"/>
          <a:ext cx="2880000" cy="2880000"/>
        </p:xfrm>
        <a:graphic>
          <a:graphicData uri="http://schemas.openxmlformats.org/drawingml/2006/table">
            <a:tbl>
              <a:tblPr firstRow="1" bandRow="1">
                <a:tableStyleId>{6D280219-1367-4702-B9E0-100998FCF99F}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1775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9805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838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85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2597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553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1647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5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9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9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1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5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6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8121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C1699210-90B8-BEB9-7C87-A48B57FDE042}"/>
              </a:ext>
            </a:extLst>
          </p:cNvPr>
          <p:cNvSpPr/>
          <p:nvPr/>
        </p:nvSpPr>
        <p:spPr>
          <a:xfrm>
            <a:off x="3050629" y="1852084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973F9B-FC45-4E4D-C97F-7BD7C1DD7EEA}"/>
              </a:ext>
            </a:extLst>
          </p:cNvPr>
          <p:cNvSpPr/>
          <p:nvPr/>
        </p:nvSpPr>
        <p:spPr>
          <a:xfrm>
            <a:off x="891629" y="2571750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3E39E1-4B7E-AFC0-FF65-BE66BA6058C3}"/>
              </a:ext>
            </a:extLst>
          </p:cNvPr>
          <p:cNvSpPr/>
          <p:nvPr/>
        </p:nvSpPr>
        <p:spPr>
          <a:xfrm>
            <a:off x="2687858" y="4378601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32433E-6198-29B7-0F98-D21FB8D428DF}"/>
              </a:ext>
            </a:extLst>
          </p:cNvPr>
          <p:cNvSpPr/>
          <p:nvPr/>
        </p:nvSpPr>
        <p:spPr>
          <a:xfrm>
            <a:off x="1254400" y="4016128"/>
            <a:ext cx="362771" cy="353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B6BC41-FCCD-78D9-9990-1B730E3F52B5}"/>
              </a:ext>
            </a:extLst>
          </p:cNvPr>
          <p:cNvSpPr/>
          <p:nvPr/>
        </p:nvSpPr>
        <p:spPr>
          <a:xfrm>
            <a:off x="1997201" y="2949184"/>
            <a:ext cx="324000" cy="32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oogle Shape;93;p18">
            <a:extLst>
              <a:ext uri="{FF2B5EF4-FFF2-40B4-BE49-F238E27FC236}">
                <a16:creationId xmlns:a16="http://schemas.microsoft.com/office/drawing/2014/main" id="{444CB4B7-93E3-9300-AE23-57069B9399EE}"/>
              </a:ext>
            </a:extLst>
          </p:cNvPr>
          <p:cNvSpPr txBox="1">
            <a:spLocks/>
          </p:cNvSpPr>
          <p:nvPr/>
        </p:nvSpPr>
        <p:spPr>
          <a:xfrm>
            <a:off x="3785002" y="1777334"/>
            <a:ext cx="4210581" cy="30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 typeface="Arial"/>
              <a:buChar char="●"/>
            </a:pPr>
            <a:r>
              <a:rPr lang="de-DE" dirty="0" err="1">
                <a:solidFill>
                  <a:schemeClr val="dk1"/>
                </a:solidFill>
              </a:rPr>
              <a:t>Enviroment</a:t>
            </a:r>
            <a:r>
              <a:rPr lang="de-DE" dirty="0">
                <a:solidFill>
                  <a:schemeClr val="dk1"/>
                </a:solidFill>
              </a:rPr>
              <a:t> Open AI </a:t>
            </a:r>
            <a:r>
              <a:rPr lang="de-DE" dirty="0" err="1">
                <a:solidFill>
                  <a:schemeClr val="dk1"/>
                </a:solidFill>
              </a:rPr>
              <a:t>Gym</a:t>
            </a:r>
            <a:r>
              <a:rPr lang="de-DE" dirty="0">
                <a:solidFill>
                  <a:schemeClr val="dk1"/>
                </a:solidFill>
              </a:rPr>
              <a:t>: 2D Grid in die, die </a:t>
            </a:r>
            <a:r>
              <a:rPr lang="de-DE" dirty="0">
                <a:solidFill>
                  <a:srgbClr val="4285F4"/>
                </a:solidFill>
              </a:rPr>
              <a:t>Ziele</a:t>
            </a:r>
            <a:r>
              <a:rPr lang="de-DE" dirty="0">
                <a:solidFill>
                  <a:schemeClr val="dk1"/>
                </a:solidFill>
              </a:rPr>
              <a:t> der Datensets übertragen werden</a:t>
            </a:r>
          </a:p>
          <a:p>
            <a:pPr marL="114300">
              <a:buSzPts val="1800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de-DE" dirty="0">
                <a:solidFill>
                  <a:srgbClr val="FF0000"/>
                </a:solidFill>
              </a:rPr>
              <a:t>Agent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Pytorch</a:t>
            </a:r>
            <a:r>
              <a:rPr lang="de-DE" dirty="0">
                <a:solidFill>
                  <a:schemeClr val="dk1"/>
                </a:solidFill>
              </a:rPr>
              <a:t> Deep Q Learning (DQN): </a:t>
            </a:r>
            <a:r>
              <a:rPr lang="de-DE" dirty="0" err="1">
                <a:solidFill>
                  <a:schemeClr val="dk1"/>
                </a:solidFill>
              </a:rPr>
              <a:t>actionspace</a:t>
            </a:r>
            <a:r>
              <a:rPr lang="de-DE" dirty="0">
                <a:solidFill>
                  <a:schemeClr val="dk1"/>
                </a:solidFill>
              </a:rPr>
              <a:t> = 4 (UP, DOWN, LEFT, RIGHT) </a:t>
            </a:r>
            <a:r>
              <a:rPr lang="de-DE" dirty="0" err="1">
                <a:solidFill>
                  <a:schemeClr val="dk1"/>
                </a:solidFill>
              </a:rPr>
              <a:t>observationspace</a:t>
            </a:r>
            <a:r>
              <a:rPr lang="de-DE" dirty="0">
                <a:solidFill>
                  <a:schemeClr val="dk1"/>
                </a:solidFill>
              </a:rPr>
              <a:t> soll skalierbar werden</a:t>
            </a:r>
          </a:p>
          <a:p>
            <a:pPr marL="457200" indent="-342900">
              <a:lnSpc>
                <a:spcPct val="20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117F4F-9190-ED8B-E244-4A3AB07FC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3" name="Google Shape;118;p21">
            <a:extLst>
              <a:ext uri="{FF2B5EF4-FFF2-40B4-BE49-F238E27FC236}">
                <a16:creationId xmlns:a16="http://schemas.microsoft.com/office/drawing/2014/main" id="{83FB2A89-3DE4-1AB3-66CF-563820784208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500" dirty="0">
                <a:solidFill>
                  <a:schemeClr val="dk1"/>
                </a:solidFill>
              </a:rPr>
              <a:t>Zeitplan Fabian Fleischer</a:t>
            </a:r>
          </a:p>
        </p:txBody>
      </p:sp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CF0489B4-3DE2-E1D4-79B6-3335D5260789}"/>
              </a:ext>
            </a:extLst>
          </p:cNvPr>
          <p:cNvSpPr txBox="1">
            <a:spLocks/>
          </p:cNvSpPr>
          <p:nvPr/>
        </p:nvSpPr>
        <p:spPr>
          <a:xfrm>
            <a:off x="948669" y="1353326"/>
            <a:ext cx="7142789" cy="30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dirty="0">
                <a:solidFill>
                  <a:schemeClr val="dk1"/>
                </a:solidFill>
              </a:rPr>
              <a:t>Bis Kalenderwoche 51 Evaluation</a:t>
            </a:r>
          </a:p>
        </p:txBody>
      </p:sp>
    </p:spTree>
    <p:extLst>
      <p:ext uri="{BB962C8B-B14F-4D97-AF65-F5344CB8AC3E}">
        <p14:creationId xmlns:p14="http://schemas.microsoft.com/office/powerpoint/2010/main" val="16376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720"/>
              <a:t>Travelling Salesman Problem (TSP)</a:t>
            </a:r>
            <a:endParaRPr sz="27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Problemstellung: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kürzeste Rundtour auf vollständigen Graph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NP-hart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kein Polynomialzeit Algorithmus bekannt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Varianten: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asymmetrisches TSP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symmetrisches TSP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↪"/>
            </a:pPr>
            <a:r>
              <a:rPr lang="de" sz="1500"/>
              <a:t>2D euklidisches TSP</a:t>
            </a:r>
            <a:endParaRPr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834200"/>
            <a:ext cx="852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[Bild] </a:t>
            </a:r>
            <a:r>
              <a:rPr lang="de" sz="600">
                <a:solidFill>
                  <a:schemeClr val="dk1"/>
                </a:solidFill>
              </a:rPr>
              <a:t>Lotz, S. (no date) </a:t>
            </a:r>
            <a:r>
              <a:rPr lang="de" sz="600" i="1">
                <a:solidFill>
                  <a:schemeClr val="dk1"/>
                </a:solidFill>
              </a:rPr>
              <a:t>Shortest round trips</a:t>
            </a:r>
            <a:r>
              <a:rPr lang="de" sz="600">
                <a:solidFill>
                  <a:schemeClr val="dk1"/>
                </a:solidFill>
              </a:rPr>
              <a:t>, </a:t>
            </a:r>
            <a:r>
              <a:rPr lang="de" sz="600" i="1">
                <a:solidFill>
                  <a:schemeClr val="dk1"/>
                </a:solidFill>
              </a:rPr>
              <a:t>The Traveling Salesman Problem</a:t>
            </a:r>
            <a:r>
              <a:rPr lang="de" sz="600">
                <a:solidFill>
                  <a:schemeClr val="dk1"/>
                </a:solidFill>
              </a:rPr>
              <a:t>. Available at: </a:t>
            </a:r>
            <a:r>
              <a:rPr lang="de" sz="600" u="sng">
                <a:solidFill>
                  <a:schemeClr val="hlink"/>
                </a:solidFill>
                <a:hlinkClick r:id="rId3"/>
              </a:rPr>
              <a:t>https://algorithms.discrete.ma.tum.de/graph-games/tsp-game/index_en.html</a:t>
            </a:r>
            <a:r>
              <a:rPr lang="de" sz="600">
                <a:solidFill>
                  <a:schemeClr val="dk1"/>
                </a:solidFill>
              </a:rPr>
              <a:t> (Accessed: October 20, 2022). </a:t>
            </a:r>
            <a:endParaRPr sz="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63" y="1017721"/>
            <a:ext cx="2701773" cy="3623722"/>
          </a:xfrm>
          <a:prstGeom prst="rect">
            <a:avLst/>
          </a:prstGeom>
          <a:noFill/>
          <a:ln>
            <a:noFill/>
          </a:ln>
          <a:effectLst>
            <a:outerShdw blurRad="57150" dist="28575" dir="5040000" algn="bl" rotWithShape="0">
              <a:srgbClr val="000000">
                <a:alpha val="94000"/>
              </a:srgbClr>
            </a:outerShdw>
          </a:effectLst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traditionelle Ansätze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208125" y="1269275"/>
          <a:ext cx="8727750" cy="320022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exakte TSP Solver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(exponentielle Laufzeit)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Heuristiken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(i.d.R polynomielle Laufzeit)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Brute-Force Suche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(vollständige Enumeration)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Tabu-Suche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Held-Karp-Algorithmus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(</a:t>
                      </a:r>
                      <a:r>
                        <a:rPr lang="de" sz="800">
                          <a:solidFill>
                            <a:schemeClr val="dk1"/>
                          </a:solidFill>
                        </a:rPr>
                        <a:t>dynamische Programmierung</a:t>
                      </a:r>
                      <a:r>
                        <a:rPr lang="de" sz="800"/>
                        <a:t>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Simulated Annealing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Google OR-Tools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genetische Algorithmen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Gurobi 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Ant Colony Optimization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(Metaheuristik)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Concorde TSP Solver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(lineare Programmierung)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Lin-Kernighan-Heuristik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(Verbesserungsheuristik)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208125" y="4840575"/>
            <a:ext cx="852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[Tabelle] </a:t>
            </a:r>
            <a:r>
              <a:rPr lang="de" sz="600" i="1">
                <a:solidFill>
                  <a:schemeClr val="dk1"/>
                </a:solidFill>
              </a:rPr>
              <a:t>Problem des handlungsreisenden</a:t>
            </a:r>
            <a:r>
              <a:rPr lang="de" sz="600">
                <a:solidFill>
                  <a:schemeClr val="dk1"/>
                </a:solidFill>
              </a:rPr>
              <a:t> (2021) </a:t>
            </a:r>
            <a:r>
              <a:rPr lang="de" sz="600" i="1">
                <a:solidFill>
                  <a:schemeClr val="dk1"/>
                </a:solidFill>
              </a:rPr>
              <a:t>Wikipedia</a:t>
            </a:r>
            <a:r>
              <a:rPr lang="de" sz="600">
                <a:solidFill>
                  <a:schemeClr val="dk1"/>
                </a:solidFill>
              </a:rPr>
              <a:t>. Wikimedia Foundation. Available at: </a:t>
            </a:r>
            <a:r>
              <a:rPr lang="de" sz="600" u="sng">
                <a:solidFill>
                  <a:schemeClr val="hlink"/>
                </a:solidFill>
                <a:hlinkClick r:id="rId3"/>
              </a:rPr>
              <a:t>https://de.wikipedia.org/wiki/Problem_des_Handlungsreisenden</a:t>
            </a:r>
            <a:r>
              <a:rPr lang="de" sz="600">
                <a:solidFill>
                  <a:schemeClr val="dk1"/>
                </a:solidFill>
              </a:rPr>
              <a:t> (Accessed: October 20, 2022).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Learning Ansätze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Konstruktionsheuristiken lernen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Sequenzielle Konstruktion der Tour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Heuristik entscheidet welcher Knoten im nächsten Schritt zur Teiltour hinzugefügt wird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Verbesserungsheuristiken lernen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Verbesserung einer Starttour </a:t>
            </a:r>
            <a:r>
              <a:rPr lang="de" sz="1000"/>
              <a:t>(zufällig/konstruiert)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iterative lokale Suche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de"/>
              <a:t>Überblick</a:t>
            </a:r>
            <a:endParaRPr sz="2244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08125" y="1269275"/>
          <a:ext cx="8727750" cy="312402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Konstruktionsheuristik lernen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Verbesserungsheuristik lernen 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Embedding Network mit Deep Q-Learning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(Dai et al., 2017)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2-Opt-Learning mit Actor-Critic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(Wu et al., 2019)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Attention Network mit Actor-Critic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(Deudon et al., 2018)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2-Opt-Learning mit Deep RL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(Costa et al., 2020)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Attention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(Kool et al., 2019)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Graph Convolutional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(Joshi et al., 2021)</a:t>
                      </a:r>
                      <a:endParaRPr sz="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Transformer Network mit REINFORCE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(Bresson &amp;  Laurent, 2021)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/>
              <a:t>Graph Embedding Network mit Deep Q-Learning</a:t>
            </a:r>
            <a:endParaRPr sz="25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Tour wird sukzessive um besten Knoten erweitert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structure2vec (S2V) als Graph Embedding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Graph und Teiltour werden zu Vektoren transformiert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Knoten erhalten darauf basierend Scores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Deep Q-Learning als Reinforcement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lernt eine greedy policy die durch S2V parametrisiert 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gibt an abhängig von der Teiltour welcher Knoten den größten zukünftigen</a:t>
            </a:r>
            <a:br>
              <a:rPr lang="de" dirty="0"/>
            </a:br>
            <a:r>
              <a:rPr lang="de" dirty="0"/>
              <a:t>Gewinn bringen wird</a:t>
            </a:r>
            <a:endParaRPr sz="1750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/>
              <a:t>Architektur:</a:t>
            </a:r>
            <a:endParaRPr sz="2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29715"/>
            <a:ext cx="7315200" cy="2954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08125" y="4840575"/>
            <a:ext cx="85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[Bild] </a:t>
            </a:r>
            <a:r>
              <a:rPr lang="de" sz="600">
                <a:solidFill>
                  <a:schemeClr val="dk1"/>
                </a:solidFill>
              </a:rPr>
              <a:t>Dai, Hanjun, et al. “Learning Combinatorial Optimization Algorithms over Graphs.” </a:t>
            </a:r>
            <a:r>
              <a:rPr lang="de" sz="600" i="1">
                <a:solidFill>
                  <a:schemeClr val="dk1"/>
                </a:solidFill>
              </a:rPr>
              <a:t>ArXiv.org</a:t>
            </a:r>
            <a:r>
              <a:rPr lang="de" sz="600">
                <a:solidFill>
                  <a:schemeClr val="dk1"/>
                </a:solidFill>
              </a:rPr>
              <a:t>, 21 Feb. 2018, https://arxiv.org/abs/1704.01665.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208125" y="1802675"/>
          <a:ext cx="8727750" cy="198108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15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Typ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Algorithmus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Laufzeit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Approximationsgüte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Konstruktionsheuristik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MST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2-Approximation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Konstruktionsheuristik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Christofides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1.5-Approximation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Verbesserungsheuristik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2-Opt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de"/>
                      </a:br>
                      <a:r>
                        <a:rPr lang="de" sz="800"/>
                        <a:t>(</a:t>
                      </a:r>
                      <a:r>
                        <a:rPr lang="de" sz="800">
                          <a:solidFill>
                            <a:schemeClr val="dk1"/>
                          </a:solidFill>
                        </a:rPr>
                        <a:t>i.d.R polynomiell</a:t>
                      </a:r>
                      <a:r>
                        <a:rPr lang="de" sz="800"/>
                        <a:t>)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beliebig schlecht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(i.d.R wenige Prozent vom Optimum)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25" y="3166268"/>
            <a:ext cx="671703" cy="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75" y="2725200"/>
            <a:ext cx="673200" cy="30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08125" y="4840575"/>
            <a:ext cx="85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[Tabelle] </a:t>
            </a:r>
            <a:r>
              <a:rPr lang="de" sz="600">
                <a:solidFill>
                  <a:schemeClr val="dk1"/>
                </a:solidFill>
              </a:rPr>
              <a:t>Bresson, Xavier, and Thomas Laurent. “The Transformer Network for the Traveling Salesman Problem.” </a:t>
            </a:r>
            <a:r>
              <a:rPr lang="de" sz="600" i="1">
                <a:solidFill>
                  <a:schemeClr val="dk1"/>
                </a:solidFill>
              </a:rPr>
              <a:t>ArXiv.org</a:t>
            </a:r>
            <a:r>
              <a:rPr lang="de" sz="600">
                <a:solidFill>
                  <a:schemeClr val="dk1"/>
                </a:solidFill>
              </a:rPr>
              <a:t>, 4 Mar. 2021, </a:t>
            </a:r>
            <a:r>
              <a:rPr lang="de" sz="600" u="sng">
                <a:solidFill>
                  <a:schemeClr val="hlink"/>
                </a:solidFill>
                <a:hlinkClick r:id="rId5"/>
              </a:rPr>
              <a:t>https://arxiv.org/abs/2103.03012</a:t>
            </a:r>
            <a:r>
              <a:rPr lang="de" sz="600">
                <a:solidFill>
                  <a:schemeClr val="dk1"/>
                </a:solidFill>
              </a:rPr>
              <a:t>. 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200" y="2321788"/>
            <a:ext cx="1238250" cy="2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Datensätze</a:t>
            </a:r>
            <a:endParaRPr dirty="0"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208125" y="1802675"/>
          <a:ext cx="8727750" cy="2027180"/>
        </p:xfrm>
        <a:graphic>
          <a:graphicData uri="http://schemas.openxmlformats.org/drawingml/2006/table">
            <a:tbl>
              <a:tblPr>
                <a:noFill/>
                <a:tableStyleId>{6D280219-1367-4702-B9E0-100998FCF99F}</a:tableStyleId>
              </a:tblPr>
              <a:tblGrid>
                <a:gridCol w="215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Datensatz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Art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Problemgröße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Anzahl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Dai et al., 2017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[1]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zufällige 2D Punkte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(uniform/clustered)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15 bis 1200 Knoten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1000 pro Größe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Joshi et al., 2021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[2]</a:t>
                      </a:r>
                      <a:endParaRPr sz="1000"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zufällige 2D Punkte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chemeClr val="dk1"/>
                          </a:solidFill>
                        </a:rPr>
                        <a:t>(uniform)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20 bis 100 Knoten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1M pro Größe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TSBLIB</a:t>
                      </a:r>
                      <a:r>
                        <a:rPr lang="de" baseline="30000">
                          <a:solidFill>
                            <a:schemeClr val="dk1"/>
                          </a:solidFill>
                        </a:rPr>
                        <a:t>[3]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real-world data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800"/>
                        <a:t>(z.B. usa13509)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50 bis 20000 Knoten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~ 80 Probleme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21"/>
          <p:cNvSpPr txBox="1"/>
          <p:nvPr/>
        </p:nvSpPr>
        <p:spPr>
          <a:xfrm>
            <a:off x="208050" y="4552250"/>
            <a:ext cx="872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/>
              <a:t>[1] </a:t>
            </a:r>
            <a:r>
              <a:rPr lang="de" sz="600" dirty="0">
                <a:solidFill>
                  <a:schemeClr val="dk1"/>
                </a:solidFill>
              </a:rPr>
              <a:t>Dai, Hanjun, et al. “Learning Combinatorial Optimization Algorithms over Graphs.” </a:t>
            </a:r>
            <a:r>
              <a:rPr lang="de" sz="600" i="1" dirty="0">
                <a:solidFill>
                  <a:schemeClr val="dk1"/>
                </a:solidFill>
              </a:rPr>
              <a:t>ArXiv.org</a:t>
            </a:r>
            <a:r>
              <a:rPr lang="de" sz="600" dirty="0">
                <a:solidFill>
                  <a:schemeClr val="dk1"/>
                </a:solidFill>
              </a:rPr>
              <a:t>, 21 Feb. 2018,</a:t>
            </a:r>
            <a:r>
              <a:rPr lang="de" sz="600" u="sng" dirty="0">
                <a:solidFill>
                  <a:schemeClr val="hlink"/>
                </a:solidFill>
                <a:hlinkClick r:id="rId3"/>
              </a:rPr>
              <a:t> https://arxiv.org/abs/1704.01665</a:t>
            </a:r>
            <a:r>
              <a:rPr lang="de" sz="600" dirty="0">
                <a:solidFill>
                  <a:schemeClr val="dk1"/>
                </a:solidFill>
              </a:rPr>
              <a:t>.</a:t>
            </a:r>
            <a:r>
              <a:rPr lang="de" sz="1100" dirty="0">
                <a:solidFill>
                  <a:schemeClr val="dk1"/>
                </a:solidFill>
              </a:rPr>
              <a:t> 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/>
              <a:t>[2] </a:t>
            </a:r>
            <a:r>
              <a:rPr lang="de" sz="600" dirty="0">
                <a:solidFill>
                  <a:schemeClr val="dk1"/>
                </a:solidFill>
              </a:rPr>
              <a:t>Joshi, Chaitanya K., et al. “Learning the Travelling Salesperson Problem Requires Rethinking Generalization.” </a:t>
            </a:r>
            <a:r>
              <a:rPr lang="de" sz="600" i="1" dirty="0">
                <a:solidFill>
                  <a:schemeClr val="dk1"/>
                </a:solidFill>
              </a:rPr>
              <a:t>ArXiv.org</a:t>
            </a:r>
            <a:r>
              <a:rPr lang="de" sz="600" dirty="0">
                <a:solidFill>
                  <a:schemeClr val="dk1"/>
                </a:solidFill>
              </a:rPr>
              <a:t>, 25 May 2022, </a:t>
            </a:r>
            <a:r>
              <a:rPr lang="de" sz="600" u="sng" dirty="0">
                <a:solidFill>
                  <a:schemeClr val="hlink"/>
                </a:solidFill>
                <a:hlinkClick r:id="rId4"/>
              </a:rPr>
              <a:t>https://arxiv.org/abs/2006.07054</a:t>
            </a:r>
            <a:r>
              <a:rPr lang="de" sz="600" dirty="0">
                <a:solidFill>
                  <a:schemeClr val="dk1"/>
                </a:solidFill>
              </a:rPr>
              <a:t>.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>
                <a:solidFill>
                  <a:schemeClr val="dk1"/>
                </a:solidFill>
              </a:rPr>
              <a:t>[3] </a:t>
            </a:r>
            <a:r>
              <a:rPr lang="de" sz="600" i="1" dirty="0">
                <a:solidFill>
                  <a:schemeClr val="dk1"/>
                </a:solidFill>
              </a:rPr>
              <a:t>TSPLIB</a:t>
            </a:r>
            <a:r>
              <a:rPr lang="de" sz="600" dirty="0">
                <a:solidFill>
                  <a:schemeClr val="dk1"/>
                </a:solidFill>
              </a:rPr>
              <a:t>,</a:t>
            </a:r>
            <a:r>
              <a:rPr lang="de" sz="600" u="sng" dirty="0">
                <a:solidFill>
                  <a:schemeClr val="hlink"/>
                </a:solidFill>
                <a:hlinkClick r:id="rId5"/>
              </a:rPr>
              <a:t> http://comopt.ifi.uni-heidelberg.de/software/TSPLIB95/.</a:t>
            </a:r>
            <a:endParaRPr sz="600" dirty="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Bildschirmpräsentation (16:9)</PresentationFormat>
  <Paragraphs>163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Reinforcement Learning für TSP</vt:lpstr>
      <vt:lpstr>Travelling Salesman Problem (TSP)</vt:lpstr>
      <vt:lpstr>traditionelle Ansätze</vt:lpstr>
      <vt:lpstr>Deep Learning Ansätze</vt:lpstr>
      <vt:lpstr>Überblick</vt:lpstr>
      <vt:lpstr>Graph Embedding Network mit Deep Q-Learning</vt:lpstr>
      <vt:lpstr>Architektur:</vt:lpstr>
      <vt:lpstr>Baselines</vt:lpstr>
      <vt:lpstr>Datensätze</vt:lpstr>
      <vt:lpstr>Zeitplan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für TSP</dc:title>
  <cp:lastModifiedBy>Fabian Fleischer</cp:lastModifiedBy>
  <cp:revision>1</cp:revision>
  <dcterms:modified xsi:type="dcterms:W3CDTF">2022-11-27T15:12:40Z</dcterms:modified>
</cp:coreProperties>
</file>