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23BA-0689-4548-81D8-8A1867CAD76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DD4A-FC24-46BC-B015-0159FA0CFC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1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23BA-0689-4548-81D8-8A1867CAD76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DD4A-FC24-46BC-B015-0159FA0CFC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3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23BA-0689-4548-81D8-8A1867CAD76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DD4A-FC24-46BC-B015-0159FA0CFC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6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23BA-0689-4548-81D8-8A1867CAD76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DD4A-FC24-46BC-B015-0159FA0CFC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2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23BA-0689-4548-81D8-8A1867CAD76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DD4A-FC24-46BC-B015-0159FA0CFC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6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23BA-0689-4548-81D8-8A1867CAD76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DD4A-FC24-46BC-B015-0159FA0CFC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2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23BA-0689-4548-81D8-8A1867CAD76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DD4A-FC24-46BC-B015-0159FA0CFC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9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23BA-0689-4548-81D8-8A1867CAD76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DD4A-FC24-46BC-B015-0159FA0CFC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2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23BA-0689-4548-81D8-8A1867CAD76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DD4A-FC24-46BC-B015-0159FA0CFC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2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23BA-0689-4548-81D8-8A1867CAD76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DD4A-FC24-46BC-B015-0159FA0CFC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8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23BA-0689-4548-81D8-8A1867CAD76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DD4A-FC24-46BC-B015-0159FA0CFC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6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A23BA-0689-4548-81D8-8A1867CAD76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FDD4A-FC24-46BC-B015-0159FA0CFC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8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379" y="5150600"/>
            <a:ext cx="1286054" cy="695422"/>
          </a:xfrm>
          <a:prstGeom prst="rect">
            <a:avLst/>
          </a:prstGeom>
        </p:spPr>
      </p:pic>
      <p:cxnSp>
        <p:nvCxnSpPr>
          <p:cNvPr id="5" name="Gerader Verbinder 4"/>
          <p:cNvCxnSpPr/>
          <p:nvPr/>
        </p:nvCxnSpPr>
        <p:spPr>
          <a:xfrm>
            <a:off x="1303020" y="1203960"/>
            <a:ext cx="9396000" cy="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 flipH="1">
            <a:off x="3207439" y="754380"/>
            <a:ext cx="8201" cy="5387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7756594" y="742287"/>
            <a:ext cx="2461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Lucida Console" panose="020B0609040504020204" pitchFamily="49" charset="0"/>
              </a:rPr>
              <a:t>Beispiel</a:t>
            </a:r>
            <a:endParaRPr lang="en-US" sz="2400" b="1" dirty="0">
              <a:latin typeface="Lucida Console" panose="020B0609040504020204" pitchFamily="49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211580" y="1457406"/>
            <a:ext cx="2461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Console" panose="020B0609040504020204" pitchFamily="49" charset="0"/>
              </a:rPr>
              <a:t>filter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314899" y="739559"/>
            <a:ext cx="2461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Lucida Console" panose="020B0609040504020204" pitchFamily="49" charset="0"/>
              </a:rPr>
              <a:t>Funktion</a:t>
            </a:r>
            <a:endParaRPr lang="en-US" sz="2400" b="1" dirty="0">
              <a:latin typeface="Lucida Console" panose="020B0609040504020204" pitchFamily="49" charset="0"/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379" y="1316740"/>
            <a:ext cx="1238423" cy="800212"/>
          </a:xfrm>
          <a:prstGeom prst="rect">
            <a:avLst/>
          </a:prstGeom>
        </p:spPr>
      </p:pic>
      <p:cxnSp>
        <p:nvCxnSpPr>
          <p:cNvPr id="15" name="Gerader Verbinder 14"/>
          <p:cNvCxnSpPr/>
          <p:nvPr/>
        </p:nvCxnSpPr>
        <p:spPr>
          <a:xfrm>
            <a:off x="1303020" y="2182704"/>
            <a:ext cx="9396000" cy="762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1211580" y="749915"/>
            <a:ext cx="2461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Lucida Console" panose="020B0609040504020204" pitchFamily="49" charset="0"/>
              </a:rPr>
              <a:t>Befehl</a:t>
            </a:r>
            <a:endParaRPr lang="en-US" sz="2400" b="1" dirty="0">
              <a:latin typeface="Lucida Console" panose="020B0609040504020204" pitchFamily="49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211580" y="3434042"/>
            <a:ext cx="2461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Console" panose="020B0609040504020204" pitchFamily="49" charset="0"/>
              </a:rPr>
              <a:t>select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379" y="3356266"/>
            <a:ext cx="1086002" cy="685896"/>
          </a:xfrm>
          <a:prstGeom prst="rect">
            <a:avLst/>
          </a:prstGeom>
        </p:spPr>
      </p:pic>
      <p:cxnSp>
        <p:nvCxnSpPr>
          <p:cNvPr id="19" name="Gerader Verbinder 18"/>
          <p:cNvCxnSpPr/>
          <p:nvPr/>
        </p:nvCxnSpPr>
        <p:spPr>
          <a:xfrm>
            <a:off x="1303020" y="3161448"/>
            <a:ext cx="9396000" cy="762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1211580" y="2468751"/>
            <a:ext cx="2461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Console" panose="020B0609040504020204" pitchFamily="49" charset="0"/>
              </a:rPr>
              <a:t>arrange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379" y="2242782"/>
            <a:ext cx="1152686" cy="914528"/>
          </a:xfrm>
          <a:prstGeom prst="rect">
            <a:avLst/>
          </a:prstGeom>
        </p:spPr>
      </p:pic>
      <p:cxnSp>
        <p:nvCxnSpPr>
          <p:cNvPr id="22" name="Gerader Verbinder 21"/>
          <p:cNvCxnSpPr/>
          <p:nvPr/>
        </p:nvCxnSpPr>
        <p:spPr>
          <a:xfrm>
            <a:off x="1378086" y="4140192"/>
            <a:ext cx="9320934" cy="679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>
            <a:off x="7665153" y="749915"/>
            <a:ext cx="0" cy="53918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1211580" y="4413392"/>
            <a:ext cx="2461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Lucida Console" panose="020B0609040504020204" pitchFamily="49" charset="0"/>
              </a:rPr>
              <a:t>summarise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27" name="Gerader Verbinder 26"/>
          <p:cNvCxnSpPr/>
          <p:nvPr/>
        </p:nvCxnSpPr>
        <p:spPr>
          <a:xfrm>
            <a:off x="1303020" y="5118936"/>
            <a:ext cx="9396000" cy="762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146" y="4377487"/>
            <a:ext cx="2669647" cy="533474"/>
          </a:xfrm>
          <a:prstGeom prst="rect">
            <a:avLst/>
          </a:prstGeom>
        </p:spPr>
      </p:pic>
      <p:sp>
        <p:nvSpPr>
          <p:cNvPr id="32" name="Textfeld 31"/>
          <p:cNvSpPr txBox="1"/>
          <p:nvPr/>
        </p:nvSpPr>
        <p:spPr>
          <a:xfrm>
            <a:off x="1211580" y="5313922"/>
            <a:ext cx="2461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Console" panose="020B0609040504020204" pitchFamily="49" charset="0"/>
              </a:rPr>
              <a:t>mutate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3224119" y="1420971"/>
            <a:ext cx="2461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Lucida Console" panose="020B0609040504020204" pitchFamily="49" charset="0"/>
              </a:rPr>
              <a:t>Fälle</a:t>
            </a:r>
            <a:r>
              <a:rPr lang="en-US" sz="1600" dirty="0" smtClean="0">
                <a:latin typeface="Lucida Console" panose="020B0609040504020204" pitchFamily="49" charset="0"/>
              </a:rPr>
              <a:t> </a:t>
            </a:r>
            <a:r>
              <a:rPr lang="en-US" sz="1600" dirty="0" err="1" smtClean="0">
                <a:latin typeface="Lucida Console" panose="020B0609040504020204" pitchFamily="49" charset="0"/>
              </a:rPr>
              <a:t>bedingt</a:t>
            </a:r>
            <a:r>
              <a:rPr lang="en-US" sz="1600" dirty="0" smtClean="0">
                <a:latin typeface="Lucida Console" panose="020B0609040504020204" pitchFamily="49" charset="0"/>
              </a:rPr>
              <a:t> </a:t>
            </a:r>
            <a:r>
              <a:rPr lang="en-US" sz="1600" dirty="0" err="1" smtClean="0">
                <a:latin typeface="Lucida Console" panose="020B0609040504020204" pitchFamily="49" charset="0"/>
              </a:rPr>
              <a:t>auswählen</a:t>
            </a: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3224119" y="2421671"/>
            <a:ext cx="2461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Lucida Console" panose="020B0609040504020204" pitchFamily="49" charset="0"/>
              </a:rPr>
              <a:t>Datensatz</a:t>
            </a:r>
            <a:r>
              <a:rPr lang="en-US" sz="1600" dirty="0" smtClean="0">
                <a:latin typeface="Lucida Console" panose="020B0609040504020204" pitchFamily="49" charset="0"/>
              </a:rPr>
              <a:t> </a:t>
            </a:r>
            <a:r>
              <a:rPr lang="en-US" sz="1600" dirty="0" err="1" smtClean="0">
                <a:latin typeface="Lucida Console" panose="020B0609040504020204" pitchFamily="49" charset="0"/>
              </a:rPr>
              <a:t>sortieren</a:t>
            </a: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197042" y="5330642"/>
            <a:ext cx="2588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n</a:t>
            </a:r>
            <a:r>
              <a:rPr lang="en-US" sz="1600" dirty="0" err="1" smtClean="0">
                <a:latin typeface="Lucida Console" panose="020B0609040504020204" pitchFamily="49" charset="0"/>
              </a:rPr>
              <a:t>eue</a:t>
            </a:r>
            <a:r>
              <a:rPr lang="en-US" sz="1600" dirty="0" smtClean="0">
                <a:latin typeface="Lucida Console" panose="020B0609040504020204" pitchFamily="49" charset="0"/>
              </a:rPr>
              <a:t> </a:t>
            </a:r>
            <a:r>
              <a:rPr lang="en-US" sz="1600" dirty="0" err="1" smtClean="0">
                <a:latin typeface="Lucida Console" panose="020B0609040504020204" pitchFamily="49" charset="0"/>
              </a:rPr>
              <a:t>Variablen</a:t>
            </a:r>
            <a:r>
              <a:rPr lang="en-US" sz="1600" dirty="0" smtClean="0">
                <a:latin typeface="Lucida Console" panose="020B0609040504020204" pitchFamily="49" charset="0"/>
              </a:rPr>
              <a:t> </a:t>
            </a:r>
            <a:r>
              <a:rPr lang="en-US" sz="1600" dirty="0" err="1" smtClean="0">
                <a:latin typeface="Lucida Console" panose="020B0609040504020204" pitchFamily="49" charset="0"/>
              </a:rPr>
              <a:t>erzeugen</a:t>
            </a: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207439" y="4369861"/>
            <a:ext cx="24612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Lucida Console" panose="020B0609040504020204" pitchFamily="49" charset="0"/>
              </a:rPr>
              <a:t>Zusammenfassende</a:t>
            </a:r>
            <a:endParaRPr lang="en-US" sz="1400" dirty="0" smtClean="0">
              <a:latin typeface="Lucida Console" panose="020B0609040504020204" pitchFamily="49" charset="0"/>
            </a:endParaRPr>
          </a:p>
          <a:p>
            <a:r>
              <a:rPr lang="en-US" sz="1600" dirty="0" err="1" smtClean="0">
                <a:latin typeface="Lucida Console" panose="020B0609040504020204" pitchFamily="49" charset="0"/>
              </a:rPr>
              <a:t>Statistik</a:t>
            </a: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296931" y="3377043"/>
            <a:ext cx="2461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Lucida Console" panose="020B0609040504020204" pitchFamily="49" charset="0"/>
              </a:rPr>
              <a:t>Variablen</a:t>
            </a:r>
            <a:r>
              <a:rPr lang="en-US" sz="1600" dirty="0" smtClean="0">
                <a:latin typeface="Lucida Console" panose="020B0609040504020204" pitchFamily="49" charset="0"/>
              </a:rPr>
              <a:t> </a:t>
            </a:r>
            <a:r>
              <a:rPr lang="en-US" sz="1600" dirty="0" err="1" smtClean="0">
                <a:latin typeface="Lucida Console" panose="020B0609040504020204" pitchFamily="49" charset="0"/>
              </a:rPr>
              <a:t>auswählen</a:t>
            </a: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7746445" y="1297036"/>
            <a:ext cx="2916000" cy="8002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ucida Console" panose="020B0609040504020204" pitchFamily="49" charset="0"/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7746445" y="2275780"/>
            <a:ext cx="2916000" cy="8002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ucida Console" panose="020B0609040504020204" pitchFamily="49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7746445" y="3250409"/>
            <a:ext cx="2916000" cy="8002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ucida Console" panose="020B0609040504020204" pitchFamily="49" charset="0"/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7746445" y="4233268"/>
            <a:ext cx="2916000" cy="8002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ucida Console" panose="020B0609040504020204" pitchFamily="49" charset="0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7746445" y="5222924"/>
            <a:ext cx="2916000" cy="8002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ucida Console" panose="020B0609040504020204" pitchFamily="49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7756594" y="1451960"/>
            <a:ext cx="4032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filter(</a:t>
            </a:r>
            <a:r>
              <a:rPr lang="en-US" sz="1200" dirty="0" err="1" smtClean="0">
                <a:latin typeface="Lucida Console" panose="020B0609040504020204" pitchFamily="49" charset="0"/>
              </a:rPr>
              <a:t>studium.df</a:t>
            </a:r>
            <a:r>
              <a:rPr lang="en-US" sz="1200" dirty="0" smtClean="0">
                <a:latin typeface="Lucida Console" panose="020B0609040504020204" pitchFamily="49" charset="0"/>
              </a:rPr>
              <a:t>, </a:t>
            </a:r>
          </a:p>
          <a:p>
            <a:r>
              <a:rPr lang="en-US" sz="1200" dirty="0" err="1" smtClean="0">
                <a:latin typeface="Lucida Console" panose="020B0609040504020204" pitchFamily="49" charset="0"/>
              </a:rPr>
              <a:t>einwohnerzahl_stadt</a:t>
            </a:r>
            <a:r>
              <a:rPr lang="en-US" sz="1200" dirty="0" smtClean="0">
                <a:latin typeface="Lucida Console" panose="020B0609040504020204" pitchFamily="49" charset="0"/>
              </a:rPr>
              <a:t> &gt; 500000</a:t>
            </a:r>
            <a:r>
              <a:rPr lang="en-US" sz="12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7756594" y="2438300"/>
            <a:ext cx="286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arrange(</a:t>
            </a:r>
            <a:r>
              <a:rPr lang="en-US" sz="1200" dirty="0" err="1" smtClean="0">
                <a:latin typeface="Lucida Console" panose="020B0609040504020204" pitchFamily="49" charset="0"/>
              </a:rPr>
              <a:t>studium.df</a:t>
            </a:r>
            <a:r>
              <a:rPr lang="en-US" sz="1200" dirty="0" smtClean="0">
                <a:latin typeface="Lucida Console" panose="020B0609040504020204" pitchFamily="49" charset="0"/>
              </a:rPr>
              <a:t>, </a:t>
            </a:r>
            <a:r>
              <a:rPr lang="en-US" sz="1200" dirty="0" err="1" smtClean="0">
                <a:latin typeface="Lucida Console" panose="020B0609040504020204" pitchFamily="49" charset="0"/>
              </a:rPr>
              <a:t>desc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anzahl_der_kinos</a:t>
            </a:r>
            <a:r>
              <a:rPr lang="en-US" sz="1200" dirty="0" smtClean="0">
                <a:latin typeface="Lucida Console" panose="020B0609040504020204" pitchFamily="49" charset="0"/>
              </a:rPr>
              <a:t>))</a:t>
            </a:r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7754645" y="3401786"/>
            <a:ext cx="286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select(</a:t>
            </a:r>
            <a:r>
              <a:rPr lang="en-US" sz="1200" dirty="0" err="1" smtClean="0">
                <a:latin typeface="Lucida Console" panose="020B0609040504020204" pitchFamily="49" charset="0"/>
              </a:rPr>
              <a:t>studium.df</a:t>
            </a:r>
            <a:r>
              <a:rPr lang="en-US" sz="1200" dirty="0" smtClean="0">
                <a:latin typeface="Lucida Console" panose="020B0609040504020204" pitchFamily="49" charset="0"/>
              </a:rPr>
              <a:t>, name, </a:t>
            </a:r>
            <a:r>
              <a:rPr lang="en-US" sz="1200" dirty="0" err="1" smtClean="0">
                <a:latin typeface="Lucida Console" panose="020B0609040504020204" pitchFamily="49" charset="0"/>
              </a:rPr>
              <a:t>anzahl_kinos</a:t>
            </a:r>
            <a:r>
              <a:rPr lang="en-US" sz="1200" dirty="0" smtClean="0">
                <a:latin typeface="Lucida Console" panose="020B0609040504020204" pitchFamily="49" charset="0"/>
              </a:rPr>
              <a:t>)</a:t>
            </a:r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7775295" y="4321058"/>
            <a:ext cx="3882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Lucida Console" panose="020B0609040504020204" pitchFamily="49" charset="0"/>
              </a:rPr>
              <a:t>summarise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studium.df</a:t>
            </a:r>
            <a:r>
              <a:rPr lang="en-US" sz="1200" dirty="0" smtClean="0">
                <a:latin typeface="Lucida Console" panose="020B0609040504020204" pitchFamily="49" charset="0"/>
              </a:rPr>
              <a:t>, median(</a:t>
            </a:r>
            <a:r>
              <a:rPr lang="en-US" sz="1200" dirty="0" err="1" smtClean="0">
                <a:latin typeface="Lucida Console" panose="020B0609040504020204" pitchFamily="49" charset="0"/>
              </a:rPr>
              <a:t>anzahl_kinos</a:t>
            </a:r>
            <a:r>
              <a:rPr lang="en-US" sz="1200" dirty="0" smtClean="0">
                <a:latin typeface="Lucida Console" panose="020B0609040504020204" pitchFamily="49" charset="0"/>
              </a:rPr>
              <a:t>, 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na.rm = TRUE))</a:t>
            </a:r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7770670" y="5313922"/>
            <a:ext cx="3882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mutate(</a:t>
            </a:r>
            <a:r>
              <a:rPr lang="en-US" sz="1200" dirty="0" err="1" smtClean="0">
                <a:latin typeface="Lucida Console" panose="020B0609040504020204" pitchFamily="49" charset="0"/>
              </a:rPr>
              <a:t>studium.df</a:t>
            </a:r>
            <a:r>
              <a:rPr lang="en-US" sz="1200" dirty="0" smtClean="0">
                <a:latin typeface="Lucida Console" panose="020B0609040504020204" pitchFamily="49" charset="0"/>
              </a:rPr>
              <a:t>, </a:t>
            </a:r>
          </a:p>
          <a:p>
            <a:r>
              <a:rPr lang="en-US" sz="1200" dirty="0" err="1" smtClean="0">
                <a:latin typeface="Lucida Console" panose="020B0609040504020204" pitchFamily="49" charset="0"/>
              </a:rPr>
              <a:t>kino_pc</a:t>
            </a:r>
            <a:r>
              <a:rPr lang="en-US" sz="1200" dirty="0" smtClean="0">
                <a:latin typeface="Lucida Console" panose="020B0609040504020204" pitchFamily="49" charset="0"/>
              </a:rPr>
              <a:t> = </a:t>
            </a:r>
            <a:r>
              <a:rPr lang="en-US" sz="1200" dirty="0" err="1" smtClean="0">
                <a:latin typeface="Lucida Console" panose="020B0609040504020204" pitchFamily="49" charset="0"/>
              </a:rPr>
              <a:t>anzahl_kinos</a:t>
            </a:r>
            <a:r>
              <a:rPr lang="en-US" sz="1200" dirty="0" smtClean="0">
                <a:latin typeface="Lucida Console" panose="020B0609040504020204" pitchFamily="49" charset="0"/>
              </a:rPr>
              <a:t> / </a:t>
            </a:r>
            <a:r>
              <a:rPr lang="en-US" sz="1200" dirty="0" err="1" smtClean="0">
                <a:latin typeface="Lucida Console" panose="020B0609040504020204" pitchFamily="49" charset="0"/>
              </a:rPr>
              <a:t>einwohnerzahl_stadt</a:t>
            </a:r>
            <a:r>
              <a:rPr lang="en-US" sz="1200" dirty="0" smtClean="0">
                <a:latin typeface="Lucida Console" panose="020B0609040504020204" pitchFamily="49" charset="0"/>
              </a:rPr>
              <a:t>)</a:t>
            </a:r>
            <a:endParaRPr lang="en-US" sz="1200" dirty="0">
              <a:latin typeface="Lucida Console" panose="020B0609040504020204" pitchFamily="49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692" y="293311"/>
            <a:ext cx="732060" cy="849351"/>
          </a:xfrm>
          <a:prstGeom prst="rect">
            <a:avLst/>
          </a:prstGeom>
        </p:spPr>
      </p:pic>
      <p:sp>
        <p:nvSpPr>
          <p:cNvPr id="43" name="Rechteck 42"/>
          <p:cNvSpPr/>
          <p:nvPr/>
        </p:nvSpPr>
        <p:spPr>
          <a:xfrm>
            <a:off x="10810067" y="1297036"/>
            <a:ext cx="1170123" cy="8002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ucida Console" panose="020B0609040504020204" pitchFamily="49" charset="0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10766983" y="1451960"/>
            <a:ext cx="40324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Lucida Console" panose="020B0609040504020204" pitchFamily="49" charset="0"/>
              </a:rPr>
              <a:t>?”Logic”</a:t>
            </a:r>
          </a:p>
          <a:p>
            <a:r>
              <a:rPr lang="en-US" sz="1050" dirty="0" smtClean="0">
                <a:latin typeface="Lucida Console" panose="020B0609040504020204" pitchFamily="49" charset="0"/>
              </a:rPr>
              <a:t>?”Comparison”</a:t>
            </a:r>
            <a:endParaRPr lang="en-US" sz="105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501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Breitbild</PresentationFormat>
  <Paragraphs>24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Console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Gülzau</dc:creator>
  <cp:lastModifiedBy>Fabian Gülzau</cp:lastModifiedBy>
  <cp:revision>6</cp:revision>
  <dcterms:created xsi:type="dcterms:W3CDTF">2019-05-13T13:44:28Z</dcterms:created>
  <dcterms:modified xsi:type="dcterms:W3CDTF">2019-05-15T08:46:45Z</dcterms:modified>
</cp:coreProperties>
</file>