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7"/>
  </p:notesMasterIdLst>
  <p:sldIdLst>
    <p:sldId id="256" r:id="rId2"/>
    <p:sldId id="276" r:id="rId3"/>
    <p:sldId id="277" r:id="rId4"/>
    <p:sldId id="257" r:id="rId5"/>
    <p:sldId id="258" r:id="rId6"/>
    <p:sldId id="259" r:id="rId7"/>
    <p:sldId id="272" r:id="rId8"/>
    <p:sldId id="265" r:id="rId9"/>
    <p:sldId id="266" r:id="rId10"/>
    <p:sldId id="273" r:id="rId11"/>
    <p:sldId id="274" r:id="rId12"/>
    <p:sldId id="270" r:id="rId13"/>
    <p:sldId id="278" r:id="rId14"/>
    <p:sldId id="27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FB3A1-D10C-4A73-ACB4-727F827F2D03}" type="datetimeFigureOut">
              <a:rPr lang="es-MX" smtClean="0"/>
              <a:t>10/03/2015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73973-BB3A-4B3B-A1A8-E93D93D8C185}" type="slidenum">
              <a:rPr lang="es-MX" smtClean="0"/>
              <a:t>‹Nº›</a:t>
            </a:fld>
            <a:endParaRPr lang="es-MX"/>
          </a:p>
        </p:txBody>
      </p:sp>
    </p:spTree>
    <p:extLst>
      <p:ext uri="{BB962C8B-B14F-4D97-AF65-F5344CB8AC3E}">
        <p14:creationId xmlns:p14="http://schemas.microsoft.com/office/powerpoint/2010/main" val="272591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90673973-BB3A-4B3B-A1A8-E93D93D8C185}" type="slidenum">
              <a:rPr lang="es-MX" smtClean="0"/>
              <a:t>1</a:t>
            </a:fld>
            <a:endParaRPr lang="es-MX"/>
          </a:p>
        </p:txBody>
      </p:sp>
    </p:spTree>
    <p:extLst>
      <p:ext uri="{BB962C8B-B14F-4D97-AF65-F5344CB8AC3E}">
        <p14:creationId xmlns:p14="http://schemas.microsoft.com/office/powerpoint/2010/main" val="6848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43D65CE-2DEF-46E4-97D0-672F9FBD617C}" type="datetime1">
              <a:rPr lang="es-MX" smtClean="0"/>
              <a:t>10/03/2015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9752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995A03-B9F5-478F-96DC-280B75BA0908}" type="datetime1">
              <a:rPr lang="es-MX" smtClean="0"/>
              <a:t>10/03/2015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28018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17DBF3B-DF53-44F5-B78C-BE64D818340E}" type="datetime1">
              <a:rPr lang="es-MX" smtClean="0"/>
              <a:t>10/03/2015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16838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5A5E952-1DD9-439A-93CF-655CD75E3A8D}" type="datetime1">
              <a:rPr lang="es-MX" smtClean="0"/>
              <a:t>10/03/2015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2311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22E539E-1BDF-4673-87F8-2AAE3613AC44}" type="datetime1">
              <a:rPr lang="es-MX" smtClean="0"/>
              <a:t>10/03/2015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644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4D930C1-8F97-4529-A959-476EE8EC0F5B}" type="datetime1">
              <a:rPr lang="es-MX" smtClean="0"/>
              <a:t>10/03/2015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48443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D59DFFA-D20B-47ED-984F-667C1156A6B9}" type="datetime1">
              <a:rPr lang="es-MX" smtClean="0"/>
              <a:t>10/03/2015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85348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44B2E8E-CA88-4AC8-8BC4-11C8AAF26AC9}" type="datetime1">
              <a:rPr lang="es-MX" smtClean="0"/>
              <a:t>10/03/2015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11730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1B973-5011-4CC7-B768-BEBCAD334A9B}" type="datetime1">
              <a:rPr lang="es-MX" smtClean="0"/>
              <a:t>10/03/2015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27476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3D73CF7-06C7-4597-8371-EA67C2A87A82}" type="datetime1">
              <a:rPr lang="es-MX" smtClean="0"/>
              <a:t>10/03/2015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0085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3E9BA82-FADE-4404-85A7-A679F3E35D1C}" type="datetime1">
              <a:rPr lang="es-MX" smtClean="0"/>
              <a:t>10/03/2015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12304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839CE-3B2A-4E6E-94B1-D69D6B55B167}" type="datetime1">
              <a:rPr lang="es-MX" smtClean="0"/>
              <a:t>10/03/2015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153159808"/>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0"/>
            <a:ext cx="8825658" cy="3329581"/>
          </a:xfrm>
        </p:spPr>
        <p:txBody>
          <a:bodyPr/>
          <a:lstStyle/>
          <a:p>
            <a:r>
              <a:rPr lang="es-MX" sz="5400" dirty="0" smtClean="0"/>
              <a:t>INSTITUTO TECNOLÓGICO SUPERIOR ZACATECAS OCCIDENTE</a:t>
            </a:r>
            <a:endParaRPr lang="es-MX" sz="5400" dirty="0"/>
          </a:p>
        </p:txBody>
      </p:sp>
      <p:sp>
        <p:nvSpPr>
          <p:cNvPr id="3" name="Subtítulo 2"/>
          <p:cNvSpPr>
            <a:spLocks noGrp="1"/>
          </p:cNvSpPr>
          <p:nvPr>
            <p:ph type="subTitle" idx="1"/>
          </p:nvPr>
        </p:nvSpPr>
        <p:spPr>
          <a:xfrm>
            <a:off x="1154955" y="3329581"/>
            <a:ext cx="8825658" cy="3284161"/>
          </a:xfrm>
        </p:spPr>
        <p:txBody>
          <a:bodyPr>
            <a:normAutofit fontScale="92500" lnSpcReduction="10000"/>
          </a:bodyPr>
          <a:lstStyle/>
          <a:p>
            <a:pPr algn="l"/>
            <a:r>
              <a:rPr lang="es-MX" sz="2000" dirty="0" smtClean="0"/>
              <a:t>MATERIA: INGENIERIA DE SOFTWARE</a:t>
            </a:r>
          </a:p>
          <a:p>
            <a:pPr algn="l"/>
            <a:r>
              <a:rPr lang="es-MX" sz="2000" dirty="0" smtClean="0"/>
              <a:t>ACTIVIDAD: EXPO</a:t>
            </a:r>
            <a:endParaRPr lang="es-MX" sz="2000" dirty="0"/>
          </a:p>
          <a:p>
            <a:pPr algn="l"/>
            <a:r>
              <a:rPr lang="es-MX" sz="2000" dirty="0"/>
              <a:t>DOCENTE:</a:t>
            </a:r>
          </a:p>
          <a:p>
            <a:pPr algn="l"/>
            <a:r>
              <a:rPr lang="es-MX" sz="2000" dirty="0"/>
              <a:t>I.S.C. ERICKA JAZMÍN ROBLES </a:t>
            </a:r>
            <a:r>
              <a:rPr lang="es-MX" sz="2000" dirty="0" smtClean="0"/>
              <a:t>GÓMEZ</a:t>
            </a:r>
            <a:endParaRPr lang="es-MX" sz="2000" dirty="0"/>
          </a:p>
          <a:p>
            <a:pPr algn="l"/>
            <a:r>
              <a:rPr lang="es-MX" sz="2000" dirty="0"/>
              <a:t> ELABORADO POR:</a:t>
            </a:r>
          </a:p>
          <a:p>
            <a:pPr marL="342900" indent="-342900" algn="l">
              <a:buFont typeface="Arial" panose="020B0604020202020204" pitchFamily="34" charset="0"/>
              <a:buChar char="•"/>
            </a:pPr>
            <a:r>
              <a:rPr lang="es-MX" sz="2000" dirty="0" smtClean="0"/>
              <a:t>FABIAN </a:t>
            </a:r>
            <a:r>
              <a:rPr lang="es-MX" sz="2000" dirty="0"/>
              <a:t>ARMANDO HERRERA </a:t>
            </a:r>
            <a:r>
              <a:rPr lang="es-MX" sz="2000" dirty="0" smtClean="0"/>
              <a:t>AVALOS</a:t>
            </a:r>
          </a:p>
          <a:p>
            <a:pPr marL="342900" indent="-342900" algn="l">
              <a:buFont typeface="Arial" panose="020B0604020202020204" pitchFamily="34" charset="0"/>
              <a:buChar char="•"/>
            </a:pPr>
            <a:r>
              <a:rPr lang="es-MX" sz="2000" dirty="0" smtClean="0"/>
              <a:t>RUBEN GOMEZ BARRIENTOS</a:t>
            </a:r>
          </a:p>
          <a:p>
            <a:pPr marL="342900" indent="-342900" algn="l">
              <a:buFont typeface="Arial" panose="020B0604020202020204" pitchFamily="34" charset="0"/>
              <a:buChar char="•"/>
            </a:pPr>
            <a:r>
              <a:rPr lang="es-MX" sz="2000" dirty="0" smtClean="0"/>
              <a:t>OSIEL BARRIENTOS RAMIRES </a:t>
            </a:r>
          </a:p>
          <a:p>
            <a:pPr marL="342900" indent="-342900" algn="l">
              <a:buFont typeface="Arial" panose="020B0604020202020204" pitchFamily="34" charset="0"/>
              <a:buChar char="•"/>
            </a:pPr>
            <a:r>
              <a:rPr lang="es-MX" sz="2000" dirty="0" smtClean="0"/>
              <a:t>OSIEL CHAVEZ FLORES</a:t>
            </a:r>
          </a:p>
          <a:p>
            <a:pPr algn="l"/>
            <a:endParaRPr lang="es-MX" sz="2000" dirty="0" smtClean="0"/>
          </a:p>
          <a:p>
            <a:pPr algn="l"/>
            <a:endParaRPr lang="es-MX" sz="2000" dirty="0"/>
          </a:p>
          <a:p>
            <a:pPr algn="l"/>
            <a:endParaRPr lang="es-MX" sz="2000" dirty="0"/>
          </a:p>
        </p:txBody>
      </p:sp>
      <p:sp>
        <p:nvSpPr>
          <p:cNvPr id="4" name="Marcador de fecha 3"/>
          <p:cNvSpPr>
            <a:spLocks noGrp="1"/>
          </p:cNvSpPr>
          <p:nvPr>
            <p:ph type="dt" sz="half" idx="10"/>
          </p:nvPr>
        </p:nvSpPr>
        <p:spPr/>
        <p:txBody>
          <a:bodyPr/>
          <a:lstStyle/>
          <a:p>
            <a:fld id="{758264C8-D031-4BDB-8C10-1E6A0BC61A37}" type="datetime1">
              <a:rPr lang="es-MX" smtClean="0"/>
              <a:t>10/03/2015</a:t>
            </a:fld>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1</a:t>
            </a:fld>
            <a:endParaRPr lang="en-US" dirty="0"/>
          </a:p>
        </p:txBody>
      </p:sp>
      <p:pic>
        <p:nvPicPr>
          <p:cNvPr id="7" name="irc_mi" descr="http://www.itszo.edu.mx/joomla/images/stories/Jaime/imagenes/logo%20finales2%20png.png"/>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88771" y="2903696"/>
            <a:ext cx="3072874" cy="3096344"/>
          </a:xfrm>
          <a:prstGeom prst="rect">
            <a:avLst/>
          </a:prstGeom>
          <a:noFill/>
          <a:ln>
            <a:noFill/>
          </a:ln>
        </p:spPr>
      </p:pic>
    </p:spTree>
    <p:extLst>
      <p:ext uri="{BB962C8B-B14F-4D97-AF65-F5344CB8AC3E}">
        <p14:creationId xmlns:p14="http://schemas.microsoft.com/office/powerpoint/2010/main" val="782173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Software As A </a:t>
            </a:r>
            <a:r>
              <a:rPr lang="es-MX" dirty="0" err="1" smtClean="0"/>
              <a:t>Service</a:t>
            </a:r>
            <a:endParaRPr lang="es-MX" dirty="0"/>
          </a:p>
        </p:txBody>
      </p:sp>
      <p:sp>
        <p:nvSpPr>
          <p:cNvPr id="3" name="Marcador de contenido 2"/>
          <p:cNvSpPr>
            <a:spLocks noGrp="1"/>
          </p:cNvSpPr>
          <p:nvPr>
            <p:ph idx="1"/>
          </p:nvPr>
        </p:nvSpPr>
        <p:spPr/>
        <p:txBody>
          <a:bodyPr/>
          <a:lstStyle/>
          <a:p>
            <a:pPr marL="0" indent="0">
              <a:buNone/>
            </a:pPr>
            <a:r>
              <a:rPr lang="es-MX" dirty="0" smtClean="0"/>
              <a:t>Son servicio de software en donde se brindan librerías o se implementan partes a un sistema, cada uno de los SAAS puede ser creado en diferente lenguaje de programación ya sea PHP, JAVA, </a:t>
            </a:r>
            <a:r>
              <a:rPr lang="es-MX" dirty="0" err="1" smtClean="0"/>
              <a:t>Python</a:t>
            </a:r>
            <a:r>
              <a:rPr lang="es-MX" dirty="0" smtClean="0"/>
              <a:t>, entre otros.</a:t>
            </a:r>
          </a:p>
          <a:p>
            <a:pPr marL="0" indent="0">
              <a:buNone/>
            </a:pPr>
            <a:r>
              <a:rPr lang="es-MX" dirty="0" smtClean="0"/>
              <a:t>La mayoría de estos software son creados con fines lucrativos, o con fines de rentabilidad para obtener beneficios de alguna manera.</a:t>
            </a:r>
          </a:p>
          <a:p>
            <a:pPr marL="0" indent="0">
              <a:buNone/>
            </a:pPr>
            <a:r>
              <a:rPr lang="es-MX" dirty="0" smtClean="0"/>
              <a:t>La industria del software este basada en los SAAS.</a:t>
            </a:r>
          </a:p>
          <a:p>
            <a:pPr marL="0" indent="0">
              <a:buNone/>
            </a:pPr>
            <a:endParaRPr lang="es-MX" dirty="0" smtClean="0"/>
          </a:p>
          <a:p>
            <a:pPr marL="0" indent="0">
              <a:buNone/>
            </a:pPr>
            <a:endParaRPr lang="es-MX" dirty="0"/>
          </a:p>
        </p:txBody>
      </p:sp>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spTree>
    <p:extLst>
      <p:ext uri="{BB962C8B-B14F-4D97-AF65-F5344CB8AC3E}">
        <p14:creationId xmlns:p14="http://schemas.microsoft.com/office/powerpoint/2010/main" val="46438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SOA</a:t>
            </a:r>
            <a:endParaRPr lang="es-MX" dirty="0"/>
          </a:p>
        </p:txBody>
      </p:sp>
      <p:sp>
        <p:nvSpPr>
          <p:cNvPr id="3" name="Marcador de contenido 2"/>
          <p:cNvSpPr>
            <a:spLocks noGrp="1"/>
          </p:cNvSpPr>
          <p:nvPr>
            <p:ph idx="1"/>
          </p:nvPr>
        </p:nvSpPr>
        <p:spPr/>
        <p:txBody>
          <a:bodyPr/>
          <a:lstStyle/>
          <a:p>
            <a:pPr marL="0" indent="0">
              <a:buNone/>
            </a:pPr>
            <a:r>
              <a:rPr lang="es-MX" dirty="0" smtClean="0"/>
              <a:t>Se encarga de juntar los SAAS mediante la orquestación de servicios, los SAAS deben de pasar </a:t>
            </a:r>
            <a:r>
              <a:rPr lang="es-MX" dirty="0" err="1" smtClean="0"/>
              <a:t>atraves</a:t>
            </a:r>
            <a:r>
              <a:rPr lang="es-MX" dirty="0" smtClean="0"/>
              <a:t> de el ESB y BPEL, al juntar varios software ya se puede crear un sistema que se le muestra al cliente como único.</a:t>
            </a:r>
            <a:endParaRPr lang="es-MX" dirty="0"/>
          </a:p>
        </p:txBody>
      </p:sp>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spTree>
    <p:extLst>
      <p:ext uri="{BB962C8B-B14F-4D97-AF65-F5344CB8AC3E}">
        <p14:creationId xmlns:p14="http://schemas.microsoft.com/office/powerpoint/2010/main" val="4061399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Common Object Request Broker Architecture</a:t>
            </a:r>
            <a:endParaRPr lang="es-MX" dirty="0"/>
          </a:p>
        </p:txBody>
      </p:sp>
      <p:sp>
        <p:nvSpPr>
          <p:cNvPr id="3" name="Marcador de contenido 2"/>
          <p:cNvSpPr>
            <a:spLocks noGrp="1"/>
          </p:cNvSpPr>
          <p:nvPr>
            <p:ph idx="1"/>
          </p:nvPr>
        </p:nvSpPr>
        <p:spPr/>
        <p:txBody>
          <a:bodyPr/>
          <a:lstStyle/>
          <a:p>
            <a:pPr marL="0" indent="0">
              <a:buNone/>
            </a:pPr>
            <a:r>
              <a:rPr lang="es-MX" dirty="0"/>
              <a:t>CORBA  es un </a:t>
            </a:r>
            <a:r>
              <a:rPr lang="es-MX" dirty="0" smtClean="0"/>
              <a:t>estándar </a:t>
            </a:r>
            <a:r>
              <a:rPr lang="es-MX" dirty="0"/>
              <a:t>definido por OMG </a:t>
            </a:r>
            <a:r>
              <a:rPr lang="es-MX" dirty="0" smtClean="0"/>
              <a:t>(</a:t>
            </a:r>
            <a:r>
              <a:rPr lang="es-MX" dirty="0" err="1" smtClean="0"/>
              <a:t>Object</a:t>
            </a:r>
            <a:r>
              <a:rPr lang="es-MX" dirty="0" smtClean="0"/>
              <a:t> </a:t>
            </a:r>
            <a:r>
              <a:rPr lang="es-MX" dirty="0"/>
              <a:t>Management </a:t>
            </a:r>
            <a:r>
              <a:rPr lang="es-MX" dirty="0" err="1"/>
              <a:t>Group</a:t>
            </a:r>
            <a:r>
              <a:rPr lang="es-MX" dirty="0"/>
              <a:t>) diseñado para facilitar la </a:t>
            </a:r>
            <a:r>
              <a:rPr lang="es-MX" dirty="0" smtClean="0"/>
              <a:t>comunicación </a:t>
            </a:r>
            <a:r>
              <a:rPr lang="es-MX" dirty="0"/>
              <a:t>de sistemas que son desarrollados en diferentes plataformas.</a:t>
            </a:r>
          </a:p>
          <a:p>
            <a:pPr marL="0" indent="0">
              <a:buNone/>
            </a:pPr>
            <a:r>
              <a:rPr lang="es-MX" dirty="0"/>
              <a:t>CORBA </a:t>
            </a:r>
            <a:r>
              <a:rPr lang="es-MX" dirty="0" smtClean="0"/>
              <a:t>habilita </a:t>
            </a:r>
            <a:r>
              <a:rPr lang="es-MX" dirty="0"/>
              <a:t>la </a:t>
            </a:r>
            <a:r>
              <a:rPr lang="es-MX" dirty="0" smtClean="0"/>
              <a:t>colaboración </a:t>
            </a:r>
            <a:r>
              <a:rPr lang="es-MX" dirty="0"/>
              <a:t>entre sistemas de diferente Sistema </a:t>
            </a:r>
            <a:r>
              <a:rPr lang="es-MX" dirty="0" smtClean="0"/>
              <a:t>operativo, lenguajes </a:t>
            </a:r>
            <a:r>
              <a:rPr lang="es-MX" dirty="0"/>
              <a:t>de programación, y hardware de computadora. CORBA tiene varias de las funciones que los diseñadores de </a:t>
            </a:r>
            <a:r>
              <a:rPr lang="es-MX" dirty="0" smtClean="0"/>
              <a:t>programación </a:t>
            </a:r>
            <a:r>
              <a:rPr lang="es-MX" dirty="0"/>
              <a:t>orientada a objetos conocen como es la </a:t>
            </a:r>
            <a:r>
              <a:rPr lang="es-MX" dirty="0" err="1"/>
              <a:t>encapsulacion</a:t>
            </a:r>
            <a:r>
              <a:rPr lang="es-MX" dirty="0"/>
              <a:t> y la </a:t>
            </a:r>
            <a:r>
              <a:rPr lang="es-MX" dirty="0" smtClean="0"/>
              <a:t>reutilización </a:t>
            </a:r>
            <a:r>
              <a:rPr lang="es-MX" dirty="0"/>
              <a:t>de </a:t>
            </a:r>
            <a:r>
              <a:rPr lang="es-MX" dirty="0" smtClean="0"/>
              <a:t>código. </a:t>
            </a:r>
            <a:endParaRPr lang="es-MX" dirty="0"/>
          </a:p>
        </p:txBody>
      </p:sp>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spTree>
    <p:extLst>
      <p:ext uri="{BB962C8B-B14F-4D97-AF65-F5344CB8AC3E}">
        <p14:creationId xmlns:p14="http://schemas.microsoft.com/office/powerpoint/2010/main" val="3591249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CONCLUSIÓN</a:t>
            </a:r>
            <a:endParaRPr lang="es-MX" dirty="0"/>
          </a:p>
        </p:txBody>
      </p:sp>
      <p:sp>
        <p:nvSpPr>
          <p:cNvPr id="3" name="Marcador de contenido 2"/>
          <p:cNvSpPr>
            <a:spLocks noGrp="1"/>
          </p:cNvSpPr>
          <p:nvPr>
            <p:ph idx="1"/>
          </p:nvPr>
        </p:nvSpPr>
        <p:spPr/>
        <p:txBody>
          <a:bodyPr/>
          <a:lstStyle/>
          <a:p>
            <a:pPr marL="0" indent="0">
              <a:buNone/>
            </a:pPr>
            <a:endParaRPr lang="es-MX"/>
          </a:p>
        </p:txBody>
      </p:sp>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sp>
        <p:nvSpPr>
          <p:cNvPr id="5" name="Marcador de pie de página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9309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GRACIAS POR SU ATENCIÓN</a:t>
            </a:r>
            <a:endParaRPr lang="es-MX" dirty="0"/>
          </a:p>
        </p:txBody>
      </p:sp>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spTree>
    <p:extLst>
      <p:ext uri="{BB962C8B-B14F-4D97-AF65-F5344CB8AC3E}">
        <p14:creationId xmlns:p14="http://schemas.microsoft.com/office/powerpoint/2010/main" val="59765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FUENTES</a:t>
            </a:r>
            <a:endParaRPr lang="es-MX" dirty="0"/>
          </a:p>
        </p:txBody>
      </p:sp>
      <p:sp>
        <p:nvSpPr>
          <p:cNvPr id="3" name="Marcador de contenido 2"/>
          <p:cNvSpPr>
            <a:spLocks noGrp="1"/>
          </p:cNvSpPr>
          <p:nvPr>
            <p:ph idx="1"/>
          </p:nvPr>
        </p:nvSpPr>
        <p:spPr/>
        <p:txBody>
          <a:bodyPr/>
          <a:lstStyle/>
          <a:p>
            <a:r>
              <a:rPr lang="es-MX" dirty="0" smtClean="0"/>
              <a:t>http</a:t>
            </a:r>
            <a:r>
              <a:rPr lang="es-MX" dirty="0"/>
              <a:t>://</a:t>
            </a:r>
            <a:r>
              <a:rPr lang="es-MX" dirty="0" smtClean="0"/>
              <a:t>sg.com.mx/revista/27/arquitectura-software</a:t>
            </a:r>
          </a:p>
          <a:p>
            <a:r>
              <a:rPr lang="es-MX" dirty="0"/>
              <a:t>https://</a:t>
            </a:r>
            <a:r>
              <a:rPr lang="es-MX" dirty="0" smtClean="0"/>
              <a:t>msdn.microsoft.com/es-es/library/bb972240.aspx</a:t>
            </a:r>
          </a:p>
          <a:p>
            <a:endParaRPr lang="es-MX" dirty="0" smtClean="0"/>
          </a:p>
          <a:p>
            <a:pPr marL="0" indent="0">
              <a:buNone/>
            </a:pPr>
            <a:endParaRPr lang="es-MX" dirty="0" smtClean="0"/>
          </a:p>
        </p:txBody>
      </p:sp>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spTree>
    <p:extLst>
      <p:ext uri="{BB962C8B-B14F-4D97-AF65-F5344CB8AC3E}">
        <p14:creationId xmlns:p14="http://schemas.microsoft.com/office/powerpoint/2010/main" val="295724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a:t>
            </a:r>
            <a:endParaRPr lang="es-MX" dirty="0"/>
          </a:p>
        </p:txBody>
      </p:sp>
      <p:sp>
        <p:nvSpPr>
          <p:cNvPr id="3" name="Marcador de contenido 2"/>
          <p:cNvSpPr>
            <a:spLocks noGrp="1"/>
          </p:cNvSpPr>
          <p:nvPr>
            <p:ph idx="1"/>
          </p:nvPr>
        </p:nvSpPr>
        <p:spPr/>
        <p:txBody>
          <a:bodyPr/>
          <a:lstStyle/>
          <a:p>
            <a:pPr marL="0" indent="0">
              <a:buNone/>
            </a:pPr>
            <a:r>
              <a:rPr lang="es-MX" dirty="0" smtClean="0"/>
              <a:t>Adquirir conocimientos sobre lo que es arquitectura de software y conocer algunos de los principales patrones de diseño utilizados en la arquitectura de software.</a:t>
            </a:r>
            <a:endParaRPr lang="es-MX" dirty="0"/>
          </a:p>
        </p:txBody>
      </p:sp>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spTree>
    <p:extLst>
      <p:ext uri="{BB962C8B-B14F-4D97-AF65-F5344CB8AC3E}">
        <p14:creationId xmlns:p14="http://schemas.microsoft.com/office/powerpoint/2010/main" val="118054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s-MX" dirty="0"/>
          </a:p>
        </p:txBody>
      </p:sp>
      <p:sp>
        <p:nvSpPr>
          <p:cNvPr id="3" name="Marcador de contenido 2"/>
          <p:cNvSpPr>
            <a:spLocks noGrp="1"/>
          </p:cNvSpPr>
          <p:nvPr>
            <p:ph idx="1"/>
          </p:nvPr>
        </p:nvSpPr>
        <p:spPr/>
        <p:txBody>
          <a:bodyPr/>
          <a:lstStyle/>
          <a:p>
            <a:pPr marL="0" indent="0">
              <a:buNone/>
            </a:pPr>
            <a:r>
              <a:rPr lang="es-MX" dirty="0" smtClean="0"/>
              <a:t>A lo largo de la presentación daremos a conocer los conceptos de ingeniería de software y algunos de los modelos que son usados en diferentes ámbitos de negocios.</a:t>
            </a:r>
            <a:endParaRPr lang="es-MX" dirty="0"/>
          </a:p>
        </p:txBody>
      </p:sp>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spTree>
    <p:extLst>
      <p:ext uri="{BB962C8B-B14F-4D97-AF65-F5344CB8AC3E}">
        <p14:creationId xmlns:p14="http://schemas.microsoft.com/office/powerpoint/2010/main" val="15884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¿Qué es una arquitectura </a:t>
            </a:r>
            <a:br>
              <a:rPr lang="es-MX" b="1" dirty="0" smtClean="0"/>
            </a:br>
            <a:r>
              <a:rPr lang="es-MX" b="1" dirty="0" smtClean="0"/>
              <a:t>de software?</a:t>
            </a:r>
            <a:endParaRPr lang="es-MX" b="1" dirty="0"/>
          </a:p>
        </p:txBody>
      </p:sp>
      <p:sp>
        <p:nvSpPr>
          <p:cNvPr id="3" name="Marcador de contenido 2"/>
          <p:cNvSpPr>
            <a:spLocks noGrp="1"/>
          </p:cNvSpPr>
          <p:nvPr>
            <p:ph idx="1"/>
          </p:nvPr>
        </p:nvSpPr>
        <p:spPr>
          <a:xfrm>
            <a:off x="838200" y="1825625"/>
            <a:ext cx="7970076" cy="4351338"/>
          </a:xfrm>
        </p:spPr>
        <p:txBody>
          <a:bodyPr/>
          <a:lstStyle/>
          <a:p>
            <a:pPr marL="0" indent="0" algn="just">
              <a:buNone/>
            </a:pPr>
            <a:r>
              <a:rPr lang="es-MX" dirty="0"/>
              <a:t>El término “elementos” dentro de la definición del SEI es vago a propósito, pues puede referirse a distintas entidades relacionadas con el sistema. Los elementos pueden ser entidades que existen en tiempo de ejecución (objetos, hilos), entidades lógicas que existen en tiempo de desarrollo (clases, componentes) y entidades físicas (nodos, directorios). </a:t>
            </a:r>
          </a:p>
        </p:txBody>
      </p:sp>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pic>
        <p:nvPicPr>
          <p:cNvPr id="6" name="Imagen 5"/>
          <p:cNvPicPr>
            <a:picLocks noChangeAspect="1"/>
          </p:cNvPicPr>
          <p:nvPr/>
        </p:nvPicPr>
        <p:blipFill>
          <a:blip r:embed="rId2">
            <a:biLevel thresh="75000"/>
          </a:blip>
          <a:stretch>
            <a:fillRect/>
          </a:stretch>
        </p:blipFill>
        <p:spPr>
          <a:xfrm>
            <a:off x="8808276" y="346075"/>
            <a:ext cx="3143250" cy="6010275"/>
          </a:xfrm>
          <a:prstGeom prst="rect">
            <a:avLst/>
          </a:prstGeom>
        </p:spPr>
      </p:pic>
    </p:spTree>
    <p:extLst>
      <p:ext uri="{BB962C8B-B14F-4D97-AF65-F5344CB8AC3E}">
        <p14:creationId xmlns:p14="http://schemas.microsoft.com/office/powerpoint/2010/main" val="48563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72814"/>
            <a:ext cx="10515600" cy="4351338"/>
          </a:xfrm>
        </p:spPr>
        <p:txBody>
          <a:bodyPr/>
          <a:lstStyle/>
          <a:p>
            <a:pPr marL="0" indent="0" algn="just">
              <a:buNone/>
            </a:pPr>
            <a:r>
              <a:rPr lang="es-MX" dirty="0"/>
              <a:t>Por otro lado, las relaciones entre elementos dependen de propiedades visibles (o públicas) de los elementos, quedando ocultos los detalles de implementación. Finalmente, cada conjunto de elementos relacionados de un tipo particular corresponde a una estructura distinta, de ahí que la arquitectura esta compuesta por distintas estructuras.</a:t>
            </a:r>
          </a:p>
          <a:p>
            <a:pPr marL="0" indent="0" algn="just">
              <a:buNone/>
            </a:pPr>
            <a:endParaRPr lang="es-MX" dirty="0"/>
          </a:p>
        </p:txBody>
      </p:sp>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pic>
        <p:nvPicPr>
          <p:cNvPr id="6" name="Imagen 5"/>
          <p:cNvPicPr>
            <a:picLocks noChangeAspect="1"/>
          </p:cNvPicPr>
          <p:nvPr/>
        </p:nvPicPr>
        <p:blipFill>
          <a:blip r:embed="rId2">
            <a:biLevel thresh="75000"/>
          </a:blip>
          <a:stretch>
            <a:fillRect/>
          </a:stretch>
        </p:blipFill>
        <p:spPr>
          <a:xfrm>
            <a:off x="1240663" y="2648483"/>
            <a:ext cx="9134475" cy="3657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9001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¿Qué son los patrones de diseño?</a:t>
            </a:r>
            <a:endParaRPr lang="es-MX" b="1" dirty="0"/>
          </a:p>
        </p:txBody>
      </p:sp>
      <p:sp>
        <p:nvSpPr>
          <p:cNvPr id="3" name="Marcador de contenido 2"/>
          <p:cNvSpPr>
            <a:spLocks noGrp="1"/>
          </p:cNvSpPr>
          <p:nvPr>
            <p:ph idx="1"/>
          </p:nvPr>
        </p:nvSpPr>
        <p:spPr/>
        <p:txBody>
          <a:bodyPr/>
          <a:lstStyle/>
          <a:p>
            <a:pPr marL="0" indent="0" algn="just">
              <a:buNone/>
            </a:pPr>
            <a:r>
              <a:rPr lang="es-MX" i="1" dirty="0"/>
              <a:t>“Los patrones de diseño son el esqueleto de las soluciones a problemas comunes en el desarrollo de software</a:t>
            </a:r>
            <a:r>
              <a:rPr lang="es-MX" i="1" dirty="0" smtClean="0"/>
              <a:t>.”</a:t>
            </a:r>
          </a:p>
          <a:p>
            <a:pPr marL="0" indent="0" algn="just">
              <a:buNone/>
            </a:pPr>
            <a:endParaRPr lang="es-MX" dirty="0"/>
          </a:p>
          <a:p>
            <a:pPr marL="0" indent="0" algn="just">
              <a:buNone/>
            </a:pPr>
            <a:r>
              <a:rPr lang="es-MX" dirty="0"/>
              <a:t>En otras palabras, brindan una solución ya probada y documentada a problemas de desarrollo de software que están sujetos a contextos similares. Debemos tener presente los siguientes elementos de un patrón: su nombre, el problema (cuando aplicar un patrón), la solución (descripción abstracta del problema) y las consecuencias (costos y beneficios).</a:t>
            </a:r>
          </a:p>
        </p:txBody>
      </p:sp>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spTree>
    <p:extLst>
      <p:ext uri="{BB962C8B-B14F-4D97-AF65-F5344CB8AC3E}">
        <p14:creationId xmlns:p14="http://schemas.microsoft.com/office/powerpoint/2010/main" val="268320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de 3 capas</a:t>
            </a:r>
            <a:endParaRPr lang="es-MX" dirty="0"/>
          </a:p>
        </p:txBody>
      </p:sp>
      <p:pic>
        <p:nvPicPr>
          <p:cNvPr id="6" name="Marcador de contenido 5"/>
          <p:cNvPicPr>
            <a:picLocks noGrp="1" noChangeAspect="1"/>
          </p:cNvPicPr>
          <p:nvPr>
            <p:ph idx="1"/>
          </p:nvPr>
        </p:nvPicPr>
        <p:blipFill>
          <a:blip r:embed="rId2"/>
          <a:stretch>
            <a:fillRect/>
          </a:stretch>
        </p:blipFill>
        <p:spPr>
          <a:xfrm>
            <a:off x="5785785" y="1481279"/>
            <a:ext cx="4829175" cy="1933575"/>
          </a:xfrm>
          <a:prstGeom prst="rect">
            <a:avLst/>
          </a:prstGeom>
        </p:spPr>
      </p:pic>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pic>
        <p:nvPicPr>
          <p:cNvPr id="3074" name="Picture 2" descr="http://i83.servimg.com/u/f83/14/03/58/23/tres_c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87" y="3667842"/>
            <a:ext cx="522922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35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2918"/>
            <a:ext cx="10515600" cy="4351338"/>
          </a:xfrm>
        </p:spPr>
        <p:txBody>
          <a:bodyPr/>
          <a:lstStyle/>
          <a:p>
            <a:pPr marL="0" indent="0">
              <a:buNone/>
            </a:pPr>
            <a:r>
              <a:rPr lang="es-MX" dirty="0"/>
              <a:t> </a:t>
            </a:r>
            <a:r>
              <a:rPr lang="es-MX" sz="4000" dirty="0"/>
              <a:t>MVC ( </a:t>
            </a:r>
            <a:r>
              <a:rPr lang="es-MX" sz="4000" dirty="0" err="1"/>
              <a:t>Model</a:t>
            </a:r>
            <a:r>
              <a:rPr lang="es-MX" sz="4000" dirty="0"/>
              <a:t> View </a:t>
            </a:r>
            <a:r>
              <a:rPr lang="es-MX" sz="4000" dirty="0" err="1"/>
              <a:t>Controler</a:t>
            </a:r>
            <a:r>
              <a:rPr lang="es-MX" sz="4000" dirty="0"/>
              <a:t> )</a:t>
            </a:r>
          </a:p>
          <a:p>
            <a:pPr marL="0" indent="0">
              <a:buNone/>
            </a:pPr>
            <a:endParaRPr lang="es-MX" dirty="0"/>
          </a:p>
          <a:p>
            <a:pPr marL="0" indent="0">
              <a:buNone/>
            </a:pPr>
            <a:r>
              <a:rPr lang="es-MX" dirty="0"/>
              <a:t>Este patrón plantea la separación del problema en tres capas: la capa </a:t>
            </a:r>
            <a:r>
              <a:rPr lang="es-MX" dirty="0" smtClean="0"/>
              <a:t>modelo, </a:t>
            </a:r>
            <a:r>
              <a:rPr lang="es-MX" dirty="0"/>
              <a:t>que representa la realidad; la capa </a:t>
            </a:r>
            <a:r>
              <a:rPr lang="es-MX" dirty="0" smtClean="0"/>
              <a:t>controlador, </a:t>
            </a:r>
            <a:r>
              <a:rPr lang="es-MX" dirty="0"/>
              <a:t>que conoce los métodos y atributos del modelo, recibe y realiza lo que el usuario quiere hacer; y la capa vista, que muestra un aspecto del modelo y es utilizada por la capa anterior para interaccionar con el usuario. </a:t>
            </a:r>
          </a:p>
        </p:txBody>
      </p:sp>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spTree>
    <p:extLst>
      <p:ext uri="{BB962C8B-B14F-4D97-AF65-F5344CB8AC3E}">
        <p14:creationId xmlns:p14="http://schemas.microsoft.com/office/powerpoint/2010/main" val="52388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15A5E952-1DD9-439A-93CF-655CD75E3A8D}" type="datetime1">
              <a:rPr lang="es-MX" smtClean="0"/>
              <a:t>10/03/2015</a:t>
            </a:fld>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741993274"/>
      </p:ext>
    </p:extLst>
  </p:cSld>
  <p:clrMapOvr>
    <a:masterClrMapping/>
  </p:clrMapOvr>
</p:sld>
</file>

<file path=ppt/theme/theme1.xml><?xml version="1.0" encoding="utf-8"?>
<a:theme xmlns:a="http://schemas.openxmlformats.org/drawingml/2006/main" name="ubuntu">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buntu" id="{82A00345-42B5-408B-B8E7-CB111C68BEDF}" vid="{A8351325-DA4C-48A8-A3A1-AC7274244C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ubuntu</Template>
  <TotalTime>368</TotalTime>
  <Words>612</Words>
  <Application>Microsoft Office PowerPoint</Application>
  <PresentationFormat>Panorámica</PresentationFormat>
  <Paragraphs>57</Paragraphs>
  <Slides>15</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ubuntu</vt:lpstr>
      <vt:lpstr>INSTITUTO TECNOLÓGICO SUPERIOR ZACATECAS OCCIDENTE</vt:lpstr>
      <vt:lpstr>OBJETIVO</vt:lpstr>
      <vt:lpstr>INTRODUCCIÓN</vt:lpstr>
      <vt:lpstr>¿Qué es una arquitectura  de software?</vt:lpstr>
      <vt:lpstr>Presentación de PowerPoint</vt:lpstr>
      <vt:lpstr>¿Qué son los patrones de diseño?</vt:lpstr>
      <vt:lpstr>Modelo de 3 capas</vt:lpstr>
      <vt:lpstr>Presentación de PowerPoint</vt:lpstr>
      <vt:lpstr>Presentación de PowerPoint</vt:lpstr>
      <vt:lpstr>Software As A Service</vt:lpstr>
      <vt:lpstr>SOA</vt:lpstr>
      <vt:lpstr>Common Object Request Broker Architecture</vt:lpstr>
      <vt:lpstr>CONCLUSIÓN</vt:lpstr>
      <vt:lpstr>GRACIAS POR SU ATENCIÓN</vt:lpstr>
      <vt:lpstr>FUENTES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TECNOLÓGICO SUPERIOR ZACATECAS OCCIDENTE</dc:title>
  <dc:creator>Fabian</dc:creator>
  <cp:lastModifiedBy>Fabian</cp:lastModifiedBy>
  <cp:revision>56</cp:revision>
  <dcterms:created xsi:type="dcterms:W3CDTF">2015-03-10T10:14:51Z</dcterms:created>
  <dcterms:modified xsi:type="dcterms:W3CDTF">2015-03-10T21:31:01Z</dcterms:modified>
</cp:coreProperties>
</file>