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3" r:id="rId5"/>
    <p:sldId id="274" r:id="rId6"/>
    <p:sldId id="260" r:id="rId7"/>
    <p:sldId id="261" r:id="rId8"/>
    <p:sldId id="262" r:id="rId9"/>
    <p:sldId id="263" r:id="rId10"/>
    <p:sldId id="264" r:id="rId11"/>
    <p:sldId id="265" r:id="rId12"/>
    <p:sldId id="275" r:id="rId13"/>
    <p:sldId id="266" r:id="rId14"/>
    <p:sldId id="267" r:id="rId15"/>
    <p:sldId id="268" r:id="rId16"/>
    <p:sldId id="269" r:id="rId17"/>
    <p:sldId id="270" r:id="rId18"/>
    <p:sldId id="271" r:id="rId19"/>
    <p:sldId id="276" r:id="rId20"/>
    <p:sldId id="272"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C5A16EFE-DF1C-44C5-8DDB-CC551E463D82}"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385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CC6D535-8170-4702-9D9A-B090F9AF8AD1}" type="datetimeFigureOut">
              <a:rPr lang="es-MX" smtClean="0"/>
              <a:t>15/02/2016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597769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100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634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1360138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731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5120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781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378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4249772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CC6D535-8170-4702-9D9A-B090F9AF8AD1}" type="datetimeFigureOut">
              <a:rPr lang="es-MX" smtClean="0"/>
              <a:t>15/02/2016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A16EFE-DF1C-44C5-8DDB-CC551E463D82}"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863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CC6D535-8170-4702-9D9A-B090F9AF8AD1}" type="datetimeFigureOut">
              <a:rPr lang="es-MX" smtClean="0"/>
              <a:t>15/02/2016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2820020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CC6D535-8170-4702-9D9A-B090F9AF8AD1}" type="datetimeFigureOut">
              <a:rPr lang="es-MX" smtClean="0"/>
              <a:t>15/02/2016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5A16EFE-DF1C-44C5-8DDB-CC551E463D82}"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281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CC6D535-8170-4702-9D9A-B090F9AF8AD1}" type="datetimeFigureOut">
              <a:rPr lang="es-MX" smtClean="0"/>
              <a:t>15/02/2016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5A16EFE-DF1C-44C5-8DDB-CC551E463D82}"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071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6D535-8170-4702-9D9A-B090F9AF8AD1}" type="datetimeFigureOut">
              <a:rPr lang="es-MX" smtClean="0"/>
              <a:t>15/02/2016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3485005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CC6D535-8170-4702-9D9A-B090F9AF8AD1}" type="datetimeFigureOut">
              <a:rPr lang="es-MX" smtClean="0"/>
              <a:t>15/02/2016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A16EFE-DF1C-44C5-8DDB-CC551E463D82}"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85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CC6D535-8170-4702-9D9A-B090F9AF8AD1}" type="datetimeFigureOut">
              <a:rPr lang="es-MX" smtClean="0"/>
              <a:t>15/02/2016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A16EFE-DF1C-44C5-8DDB-CC551E463D82}" type="slidenum">
              <a:rPr lang="es-MX" smtClean="0"/>
              <a:t>‹Nº›</a:t>
            </a:fld>
            <a:endParaRPr lang="es-MX"/>
          </a:p>
        </p:txBody>
      </p:sp>
    </p:spTree>
    <p:extLst>
      <p:ext uri="{BB962C8B-B14F-4D97-AF65-F5344CB8AC3E}">
        <p14:creationId xmlns:p14="http://schemas.microsoft.com/office/powerpoint/2010/main" val="10179922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C6D535-8170-4702-9D9A-B090F9AF8AD1}" type="datetimeFigureOut">
              <a:rPr lang="es-MX" smtClean="0"/>
              <a:t>15/02/2016</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A16EFE-DF1C-44C5-8DDB-CC551E463D82}" type="slidenum">
              <a:rPr lang="es-MX" smtClean="0"/>
              <a:t>‹Nº›</a:t>
            </a:fld>
            <a:endParaRPr lang="es-MX"/>
          </a:p>
        </p:txBody>
      </p:sp>
    </p:spTree>
    <p:extLst>
      <p:ext uri="{BB962C8B-B14F-4D97-AF65-F5344CB8AC3E}">
        <p14:creationId xmlns:p14="http://schemas.microsoft.com/office/powerpoint/2010/main" val="3582591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ranslate.googleusercontent.com/translate_c?depth=1&amp;hl=es&amp;prev=search&amp;rurl=translate.google.com.mx&amp;sl=en&amp;u=http://www.sei.cmu.edu/reports/95tr021.pdf&amp;usg=ALkJrhhJ1DRAlD30hxm46U2q5uptAnBh_A#6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Tema: </a:t>
            </a:r>
            <a:r>
              <a:rPr lang="es-MX" dirty="0" smtClean="0"/>
              <a:t>3 </a:t>
            </a:r>
            <a:r>
              <a:rPr lang="es-MX" dirty="0"/>
              <a:t>Performance</a:t>
            </a:r>
            <a:endParaRPr lang="es-MX" dirty="0"/>
          </a:p>
        </p:txBody>
      </p:sp>
      <p:sp>
        <p:nvSpPr>
          <p:cNvPr id="3" name="Subtítulo 2"/>
          <p:cNvSpPr>
            <a:spLocks noGrp="1"/>
          </p:cNvSpPr>
          <p:nvPr>
            <p:ph type="subTitle" idx="1"/>
          </p:nvPr>
        </p:nvSpPr>
        <p:spPr>
          <a:xfrm>
            <a:off x="2692398" y="3615264"/>
            <a:ext cx="6815669" cy="1320802"/>
          </a:xfrm>
        </p:spPr>
        <p:txBody>
          <a:bodyPr>
            <a:normAutofit fontScale="77500" lnSpcReduction="20000"/>
          </a:bodyPr>
          <a:lstStyle/>
          <a:p>
            <a:r>
              <a:rPr lang="es-MX" dirty="0" smtClean="0"/>
              <a:t>Materia: </a:t>
            </a:r>
            <a:r>
              <a:rPr lang="es-ES" dirty="0" smtClean="0"/>
              <a:t>M.I.S</a:t>
            </a:r>
            <a:r>
              <a:rPr lang="es-ES" dirty="0" smtClean="0"/>
              <a:t>. </a:t>
            </a:r>
            <a:r>
              <a:rPr lang="es-ES" dirty="0" err="1" smtClean="0"/>
              <a:t>Ericka</a:t>
            </a:r>
            <a:r>
              <a:rPr lang="es-ES" dirty="0" smtClean="0"/>
              <a:t> </a:t>
            </a:r>
            <a:r>
              <a:rPr lang="es-ES" dirty="0"/>
              <a:t>Jazmín Robles </a:t>
            </a:r>
            <a:r>
              <a:rPr lang="es-ES" dirty="0" smtClean="0"/>
              <a:t>Gómez</a:t>
            </a:r>
          </a:p>
          <a:p>
            <a:r>
              <a:rPr lang="es-ES" dirty="0" smtClean="0"/>
              <a:t>Alumnos: </a:t>
            </a:r>
            <a:r>
              <a:rPr lang="es-ES" dirty="0" smtClean="0"/>
              <a:t>Rubén Gómez </a:t>
            </a:r>
            <a:endParaRPr lang="es-ES" dirty="0" smtClean="0"/>
          </a:p>
          <a:p>
            <a:r>
              <a:rPr lang="es-ES" dirty="0" err="1" smtClean="0"/>
              <a:t>Fabian</a:t>
            </a:r>
            <a:r>
              <a:rPr lang="es-ES" dirty="0" smtClean="0"/>
              <a:t> Armando Herrera </a:t>
            </a:r>
            <a:endParaRPr lang="es-MX" dirty="0" smtClean="0"/>
          </a:p>
          <a:p>
            <a:pPr algn="r"/>
            <a:r>
              <a:rPr lang="es-MX" smtClean="0"/>
              <a:t>16/02/16</a:t>
            </a:r>
            <a:endParaRPr lang="es-MX" dirty="0"/>
          </a:p>
        </p:txBody>
      </p:sp>
    </p:spTree>
    <p:extLst>
      <p:ext uri="{BB962C8B-B14F-4D97-AF65-F5344CB8AC3E}">
        <p14:creationId xmlns:p14="http://schemas.microsoft.com/office/powerpoint/2010/main" val="2686025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Capacidad</a:t>
            </a:r>
            <a:endParaRPr lang="es-MX" dirty="0"/>
          </a:p>
        </p:txBody>
      </p:sp>
      <p:sp>
        <p:nvSpPr>
          <p:cNvPr id="3" name="Marcador de contenido 2"/>
          <p:cNvSpPr>
            <a:spLocks noGrp="1"/>
          </p:cNvSpPr>
          <p:nvPr>
            <p:ph idx="1"/>
          </p:nvPr>
        </p:nvSpPr>
        <p:spPr/>
        <p:txBody>
          <a:bodyPr/>
          <a:lstStyle/>
          <a:p>
            <a:pPr algn="just"/>
            <a:r>
              <a:rPr lang="es-ES" dirty="0"/>
              <a:t>La capacidad es una medida de la cantidad de trabajo que un sistema puede llevar a cabo. La capacidad es generalmente de- impuesto una multa en términos de rendimiento, y tiene varios significados posibles. </a:t>
            </a:r>
          </a:p>
          <a:p>
            <a:pPr algn="just"/>
            <a:r>
              <a:rPr lang="es-ES" dirty="0"/>
              <a:t>El rendimiento máximo alcanzable en condiciones de carga de trabajo ideales. Ese es, el número máximo de eventos por unidad de tiempo que se pueden conseguir si podría recoger el conjunto teóricamente ideal de los acontecimientos. Para las redes de esto se llama ancho de banda, lo que por lo general se expresa en megabits por </a:t>
            </a:r>
            <a:r>
              <a:rPr lang="es-ES" dirty="0" smtClean="0"/>
              <a:t>segundo.</a:t>
            </a:r>
            <a:endParaRPr lang="es-ES" dirty="0"/>
          </a:p>
          <a:p>
            <a:pPr algn="just"/>
            <a:endParaRPr lang="es-MX" dirty="0"/>
          </a:p>
        </p:txBody>
      </p:sp>
    </p:spTree>
    <p:extLst>
      <p:ext uri="{BB962C8B-B14F-4D97-AF65-F5344CB8AC3E}">
        <p14:creationId xmlns:p14="http://schemas.microsoft.com/office/powerpoint/2010/main" val="20211205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Modos</a:t>
            </a:r>
            <a:endParaRPr lang="es-MX" dirty="0"/>
          </a:p>
        </p:txBody>
      </p:sp>
      <p:sp>
        <p:nvSpPr>
          <p:cNvPr id="3" name="Marcador de contenido 2"/>
          <p:cNvSpPr>
            <a:spLocks noGrp="1"/>
          </p:cNvSpPr>
          <p:nvPr>
            <p:ph idx="1"/>
          </p:nvPr>
        </p:nvSpPr>
        <p:spPr/>
        <p:txBody>
          <a:bodyPr>
            <a:normAutofit/>
          </a:bodyPr>
          <a:lstStyle/>
          <a:p>
            <a:pPr algn="just"/>
            <a:r>
              <a:rPr lang="es-ES" dirty="0"/>
              <a:t>No es raro que los sistemas tienen diferentes conjuntos de requisitos para diferentes fases de ejecución. Por ejemplo, un sistema de aviónica podría tener diferentes requisitos para el despegue fase que para la fase de crucero. Nos referimos a estas diferentes fases como los modos. Un modo posible caracterizándose por el estado de la demanda de ser colocado en el sistema y el estado del sistema (es decir, la configuración de los recursos utilizados para satisfacer la demanda).</a:t>
            </a:r>
          </a:p>
          <a:p>
            <a:endParaRPr lang="es-MX" dirty="0"/>
          </a:p>
        </p:txBody>
      </p:sp>
    </p:spTree>
    <p:extLst>
      <p:ext uri="{BB962C8B-B14F-4D97-AF65-F5344CB8AC3E}">
        <p14:creationId xmlns:p14="http://schemas.microsoft.com/office/powerpoint/2010/main" val="12831838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Modos</a:t>
            </a:r>
            <a:endParaRPr lang="es-MX" dirty="0"/>
          </a:p>
        </p:txBody>
      </p:sp>
      <p:sp>
        <p:nvSpPr>
          <p:cNvPr id="3" name="Marcador de contenido 2"/>
          <p:cNvSpPr>
            <a:spLocks noGrp="1"/>
          </p:cNvSpPr>
          <p:nvPr>
            <p:ph idx="1"/>
          </p:nvPr>
        </p:nvSpPr>
        <p:spPr/>
        <p:txBody>
          <a:bodyPr/>
          <a:lstStyle/>
          <a:p>
            <a:pPr algn="just"/>
            <a:r>
              <a:rPr lang="es-ES" dirty="0"/>
              <a:t>Dos modos comúnmente encontrados </a:t>
            </a:r>
            <a:r>
              <a:rPr lang="es-ES" b="1" dirty="0"/>
              <a:t>se</a:t>
            </a:r>
            <a:r>
              <a:rPr lang="es-ES" dirty="0"/>
              <a:t> reducen </a:t>
            </a:r>
            <a:r>
              <a:rPr lang="es-ES" b="1" dirty="0"/>
              <a:t>la capacidad y la</a:t>
            </a:r>
            <a:r>
              <a:rPr lang="es-ES" dirty="0"/>
              <a:t> </a:t>
            </a:r>
            <a:r>
              <a:rPr lang="es-ES" b="1" dirty="0"/>
              <a:t>sobrecarga.</a:t>
            </a:r>
            <a:r>
              <a:rPr lang="es-ES" dirty="0"/>
              <a:t> Un sistema podría tienen que operar con una capacidad reducida si los recursos dejen de funcionar correctamente. Un sistema podría tener que sacrificar los requisitos de tiempo de eventos menos importantes durante los períodos de sobrecarga.</a:t>
            </a:r>
          </a:p>
          <a:p>
            <a:endParaRPr lang="es-MX" dirty="0"/>
          </a:p>
        </p:txBody>
      </p:sp>
    </p:spTree>
    <p:extLst>
      <p:ext uri="{BB962C8B-B14F-4D97-AF65-F5344CB8AC3E}">
        <p14:creationId xmlns:p14="http://schemas.microsoft.com/office/powerpoint/2010/main" val="23945711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Factores que </a:t>
            </a:r>
            <a:r>
              <a:rPr lang="es-MX" b="1" dirty="0"/>
              <a:t>a</a:t>
            </a:r>
            <a:r>
              <a:rPr lang="es-MX" b="1" dirty="0" smtClean="0"/>
              <a:t>fectan al rendimiento </a:t>
            </a:r>
            <a:endParaRPr lang="es-MX" dirty="0"/>
          </a:p>
        </p:txBody>
      </p:sp>
      <p:sp>
        <p:nvSpPr>
          <p:cNvPr id="3" name="Marcador de contenido 2"/>
          <p:cNvSpPr>
            <a:spLocks noGrp="1"/>
          </p:cNvSpPr>
          <p:nvPr>
            <p:ph idx="1"/>
          </p:nvPr>
        </p:nvSpPr>
        <p:spPr/>
        <p:txBody>
          <a:bodyPr/>
          <a:lstStyle/>
          <a:p>
            <a:r>
              <a:rPr lang="es-ES" dirty="0"/>
              <a:t>El rendimiento es una función de la demanda sobre el sistema, que se utilizan los tipos de recursos por el sistema, y cómo el sistema asigna los recursos. Los factores de rendimiento representan los aspectos importantes del sistema y su entorno que influyen en el rendimiento de con-preocupaciones. </a:t>
            </a:r>
          </a:p>
          <a:p>
            <a:r>
              <a:rPr lang="es-MX" dirty="0" smtClean="0"/>
              <a:t>La demanda y el sistema son otros factores.</a:t>
            </a:r>
            <a:endParaRPr lang="es-MX" dirty="0"/>
          </a:p>
        </p:txBody>
      </p:sp>
    </p:spTree>
    <p:extLst>
      <p:ext uri="{BB962C8B-B14F-4D97-AF65-F5344CB8AC3E}">
        <p14:creationId xmlns:p14="http://schemas.microsoft.com/office/powerpoint/2010/main" val="19134846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Demanda</a:t>
            </a:r>
            <a:endParaRPr lang="es-MX" dirty="0"/>
          </a:p>
        </p:txBody>
      </p:sp>
      <p:sp>
        <p:nvSpPr>
          <p:cNvPr id="3" name="Marcador de contenido 2"/>
          <p:cNvSpPr>
            <a:spLocks noGrp="1"/>
          </p:cNvSpPr>
          <p:nvPr>
            <p:ph idx="1"/>
          </p:nvPr>
        </p:nvSpPr>
        <p:spPr/>
        <p:txBody>
          <a:bodyPr/>
          <a:lstStyle/>
          <a:p>
            <a:pPr marL="0" indent="0" algn="just">
              <a:buNone/>
            </a:pPr>
            <a:r>
              <a:rPr lang="es-ES" dirty="0"/>
              <a:t>La demanda es una caracterización de la cantidad de un recurso que se necesita. La demanda puede ser pensado en términos de la cantidad de la utilización de un evento específico requiere. Sin embargo, es útil pensar en la demanda en términos de:</a:t>
            </a:r>
          </a:p>
          <a:p>
            <a:pPr algn="just"/>
            <a:r>
              <a:rPr lang="es-ES" dirty="0" smtClean="0"/>
              <a:t> </a:t>
            </a:r>
            <a:r>
              <a:rPr lang="es-ES" dirty="0"/>
              <a:t>Patrón de llegada para cada flujo de eventos y</a:t>
            </a:r>
          </a:p>
          <a:p>
            <a:pPr algn="just"/>
            <a:r>
              <a:rPr lang="es-ES" dirty="0" smtClean="0"/>
              <a:t> </a:t>
            </a:r>
            <a:r>
              <a:rPr lang="es-ES" dirty="0"/>
              <a:t>Requisitos de tiempo de ejecución para responder a cada evento</a:t>
            </a:r>
          </a:p>
          <a:p>
            <a:endParaRPr lang="es-MX" dirty="0"/>
          </a:p>
        </p:txBody>
      </p:sp>
    </p:spTree>
    <p:extLst>
      <p:ext uri="{BB962C8B-B14F-4D97-AF65-F5344CB8AC3E}">
        <p14:creationId xmlns:p14="http://schemas.microsoft.com/office/powerpoint/2010/main" val="38944459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a:t>
            </a:r>
            <a:endParaRPr lang="es-MX"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ES" sz="3600" dirty="0" smtClean="0"/>
              <a:t>Los </a:t>
            </a:r>
            <a:r>
              <a:rPr lang="es-ES" sz="3600" dirty="0"/>
              <a:t>recursos comprenden un sistema y son necesarios para llevar a cabo respuestas de evento. </a:t>
            </a:r>
          </a:p>
          <a:p>
            <a:pPr marL="0" indent="0" algn="just">
              <a:buNone/>
            </a:pPr>
            <a:r>
              <a:rPr lang="es-ES" sz="3600" dirty="0" smtClean="0"/>
              <a:t>		Pensamos </a:t>
            </a:r>
            <a:r>
              <a:rPr lang="es-ES" sz="3600" dirty="0"/>
              <a:t>en la sistema en términos: </a:t>
            </a:r>
          </a:p>
          <a:p>
            <a:pPr algn="just"/>
            <a:r>
              <a:rPr lang="es-ES" sz="3600" dirty="0"/>
              <a:t>De tipos de recursos </a:t>
            </a:r>
          </a:p>
          <a:p>
            <a:pPr algn="just"/>
            <a:r>
              <a:rPr lang="es-ES" sz="3600" dirty="0"/>
              <a:t>Servicios de software para la gestión de los recursos </a:t>
            </a:r>
          </a:p>
          <a:p>
            <a:pPr algn="just"/>
            <a:r>
              <a:rPr lang="es-ES" sz="3600" dirty="0"/>
              <a:t>La asignación de recursos</a:t>
            </a:r>
            <a:endParaRPr lang="es-ES" sz="3600" dirty="0"/>
          </a:p>
        </p:txBody>
      </p:sp>
    </p:spTree>
    <p:extLst>
      <p:ext uri="{BB962C8B-B14F-4D97-AF65-F5344CB8AC3E}">
        <p14:creationId xmlns:p14="http://schemas.microsoft.com/office/powerpoint/2010/main" val="24276118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Métodos</a:t>
            </a:r>
            <a:endParaRPr lang="es-MX" dirty="0"/>
          </a:p>
        </p:txBody>
      </p:sp>
      <p:sp>
        <p:nvSpPr>
          <p:cNvPr id="3" name="Marcador de contenido 2"/>
          <p:cNvSpPr>
            <a:spLocks noGrp="1"/>
          </p:cNvSpPr>
          <p:nvPr>
            <p:ph idx="1"/>
          </p:nvPr>
        </p:nvSpPr>
        <p:spPr/>
        <p:txBody>
          <a:bodyPr/>
          <a:lstStyle/>
          <a:p>
            <a:r>
              <a:rPr lang="es-ES" dirty="0"/>
              <a:t>Métodos para lograr un rendimiento incluyen los siguientes:</a:t>
            </a:r>
          </a:p>
          <a:p>
            <a:r>
              <a:rPr lang="es-ES" dirty="0"/>
              <a:t>La síntesis en los métodos utilizados para sintetizar (por ejemplo, metodologías de diseño en tiempo real) de un sistema de o la filosofía de ingeniería el rendimiento del software de Smith  </a:t>
            </a:r>
          </a:p>
          <a:p>
            <a:r>
              <a:rPr lang="es-ES" dirty="0"/>
              <a:t>Análisis-técnicas utilizadas para analizar el rendimiento del sistema, tales como análisis de colas y análisis de programación.</a:t>
            </a:r>
          </a:p>
          <a:p>
            <a:endParaRPr lang="es-MX" dirty="0"/>
          </a:p>
        </p:txBody>
      </p:sp>
    </p:spTree>
    <p:extLst>
      <p:ext uri="{BB962C8B-B14F-4D97-AF65-F5344CB8AC3E}">
        <p14:creationId xmlns:p14="http://schemas.microsoft.com/office/powerpoint/2010/main" val="16982415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Síntesis</a:t>
            </a:r>
            <a:endParaRPr lang="es-MX" dirty="0"/>
          </a:p>
        </p:txBody>
      </p:sp>
      <p:sp>
        <p:nvSpPr>
          <p:cNvPr id="3" name="Marcador de contenido 2"/>
          <p:cNvSpPr>
            <a:spLocks noGrp="1"/>
          </p:cNvSpPr>
          <p:nvPr>
            <p:ph idx="1"/>
          </p:nvPr>
        </p:nvSpPr>
        <p:spPr/>
        <p:txBody>
          <a:bodyPr/>
          <a:lstStyle/>
          <a:p>
            <a:pPr algn="just"/>
            <a:r>
              <a:rPr lang="es-ES" dirty="0"/>
              <a:t>Aboga por una filosofía de la ingeniería de rendimiento de software destinado para aumentar en vez de suplantar a otras metodologías de ingeniería de software. El objetivo es llevar a cabo las etapas de ingeniería fundamentales de la comprensión, la creación, representación y evaluación, pero para complementar estas medidas con una atención explícita prestada a rendimiento.</a:t>
            </a:r>
          </a:p>
          <a:p>
            <a:endParaRPr lang="es-MX" dirty="0"/>
          </a:p>
        </p:txBody>
      </p:sp>
    </p:spTree>
    <p:extLst>
      <p:ext uri="{BB962C8B-B14F-4D97-AF65-F5344CB8AC3E}">
        <p14:creationId xmlns:p14="http://schemas.microsoft.com/office/powerpoint/2010/main" val="14257583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a:t>
            </a:r>
            <a:endParaRPr lang="es-MX" dirty="0"/>
          </a:p>
        </p:txBody>
      </p:sp>
      <p:sp>
        <p:nvSpPr>
          <p:cNvPr id="3" name="Marcador de contenido 2"/>
          <p:cNvSpPr>
            <a:spLocks noGrp="1"/>
          </p:cNvSpPr>
          <p:nvPr>
            <p:ph idx="1"/>
          </p:nvPr>
        </p:nvSpPr>
        <p:spPr/>
        <p:txBody>
          <a:bodyPr/>
          <a:lstStyle/>
          <a:p>
            <a:pPr algn="just"/>
            <a:r>
              <a:rPr lang="es-ES" dirty="0"/>
              <a:t>Métodos de análisis de rendimiento parecen haber surgido de dos escuelas distintas de pensamiento, la teoría de colas y la teoría de la </a:t>
            </a:r>
            <a:r>
              <a:rPr lang="es-ES" dirty="0" smtClean="0"/>
              <a:t>programación.</a:t>
            </a:r>
            <a:endParaRPr lang="es-ES" dirty="0"/>
          </a:p>
          <a:p>
            <a:endParaRPr lang="es-MX" dirty="0"/>
          </a:p>
        </p:txBody>
      </p:sp>
    </p:spTree>
    <p:extLst>
      <p:ext uri="{BB962C8B-B14F-4D97-AF65-F5344CB8AC3E}">
        <p14:creationId xmlns:p14="http://schemas.microsoft.com/office/powerpoint/2010/main" val="14865454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Análisis</a:t>
            </a:r>
          </a:p>
        </p:txBody>
      </p:sp>
      <p:sp>
        <p:nvSpPr>
          <p:cNvPr id="3" name="Marcador de contenido 2"/>
          <p:cNvSpPr>
            <a:spLocks noGrp="1"/>
          </p:cNvSpPr>
          <p:nvPr>
            <p:ph idx="1"/>
          </p:nvPr>
        </p:nvSpPr>
        <p:spPr/>
        <p:txBody>
          <a:bodyPr>
            <a:normAutofit/>
          </a:bodyPr>
          <a:lstStyle/>
          <a:p>
            <a:pPr algn="just"/>
            <a:r>
              <a:rPr lang="es-ES" dirty="0"/>
              <a:t>La teoría de colas - la teoría de colas se puede utilizar para modelar sistemas como uno o más servicios instalaciones que realizan servicios para una corriente de llegar a los clientes</a:t>
            </a:r>
            <a:r>
              <a:rPr lang="es-ES" dirty="0" smtClean="0"/>
              <a:t>.</a:t>
            </a:r>
            <a:endParaRPr lang="es-ES" dirty="0"/>
          </a:p>
          <a:p>
            <a:pPr algn="just"/>
            <a:r>
              <a:rPr lang="es-MX" dirty="0"/>
              <a:t>La teoría de la programación - teoría de la programación clásica tiene sus raíces en el trabajo de tienda de programación. Muchos de los resultados de la programación son bien directamente aplicables al desempeño análisis de sistemas de tiempo real o ofrecen valiosa intuición.</a:t>
            </a:r>
            <a:endParaRPr lang="es-ES" dirty="0"/>
          </a:p>
          <a:p>
            <a:endParaRPr lang="es-MX" dirty="0"/>
          </a:p>
        </p:txBody>
      </p:sp>
    </p:spTree>
    <p:extLst>
      <p:ext uri="{BB962C8B-B14F-4D97-AF65-F5344CB8AC3E}">
        <p14:creationId xmlns:p14="http://schemas.microsoft.com/office/powerpoint/2010/main" val="3346068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Performance (Rendimiento)</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9743644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Gracias por su atención </a:t>
            </a:r>
          </a:p>
          <a:p>
            <a:endParaRPr lang="es-MX" dirty="0"/>
          </a:p>
        </p:txBody>
      </p:sp>
    </p:spTree>
    <p:extLst>
      <p:ext uri="{BB962C8B-B14F-4D97-AF65-F5344CB8AC3E}">
        <p14:creationId xmlns:p14="http://schemas.microsoft.com/office/powerpoint/2010/main" val="29040342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a:t>
            </a:r>
            <a:endParaRPr lang="es-MX" dirty="0"/>
          </a:p>
        </p:txBody>
      </p:sp>
      <p:sp>
        <p:nvSpPr>
          <p:cNvPr id="3" name="Marcador de contenido 2"/>
          <p:cNvSpPr>
            <a:spLocks noGrp="1"/>
          </p:cNvSpPr>
          <p:nvPr>
            <p:ph idx="1"/>
          </p:nvPr>
        </p:nvSpPr>
        <p:spPr/>
        <p:txBody>
          <a:bodyPr/>
          <a:lstStyle/>
          <a:p>
            <a:r>
              <a:rPr lang="es-ES" dirty="0"/>
              <a:t>Rendimiento" tiene muchas connotaciones. La definición dada en el Glosario de la norma </a:t>
            </a:r>
            <a:r>
              <a:rPr lang="es-ES" dirty="0" smtClean="0"/>
              <a:t>IEEE Software </a:t>
            </a:r>
            <a:r>
              <a:rPr lang="es-ES" dirty="0"/>
              <a:t>de ingeniería y terminología [I </a:t>
            </a:r>
            <a:r>
              <a:rPr lang="es-ES" u="sng" dirty="0">
                <a:hlinkClick r:id="rId2"/>
              </a:rPr>
              <a:t>EEE-610.12]</a:t>
            </a:r>
            <a:r>
              <a:rPr lang="es-ES" dirty="0"/>
              <a:t> es: </a:t>
            </a:r>
            <a:r>
              <a:rPr lang="es-ES" b="1" dirty="0"/>
              <a:t>"Rendimiento.</a:t>
            </a:r>
            <a:r>
              <a:rPr lang="es-ES" dirty="0"/>
              <a:t> </a:t>
            </a:r>
            <a:endParaRPr lang="es-MX" dirty="0"/>
          </a:p>
        </p:txBody>
      </p:sp>
    </p:spTree>
    <p:extLst>
      <p:ext uri="{BB962C8B-B14F-4D97-AF65-F5344CB8AC3E}">
        <p14:creationId xmlns:p14="http://schemas.microsoft.com/office/powerpoint/2010/main" val="37325073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Definición</a:t>
            </a:r>
          </a:p>
        </p:txBody>
      </p:sp>
      <p:sp>
        <p:nvSpPr>
          <p:cNvPr id="3" name="Marcador de contenido 2"/>
          <p:cNvSpPr>
            <a:spLocks noGrp="1"/>
          </p:cNvSpPr>
          <p:nvPr>
            <p:ph idx="1"/>
          </p:nvPr>
        </p:nvSpPr>
        <p:spPr/>
        <p:txBody>
          <a:bodyPr/>
          <a:lstStyle/>
          <a:p>
            <a:pPr algn="just"/>
            <a:r>
              <a:rPr lang="es-ES" sz="3600" dirty="0"/>
              <a:t>El grado en que </a:t>
            </a:r>
            <a:r>
              <a:rPr lang="es-ES" sz="3600" dirty="0" smtClean="0"/>
              <a:t>una sistema </a:t>
            </a:r>
            <a:r>
              <a:rPr lang="es-ES" sz="3600" dirty="0"/>
              <a:t>o componente cumple sus funciones designadas dentro de ciertos límites, </a:t>
            </a:r>
            <a:r>
              <a:rPr lang="es-ES" sz="3600" dirty="0" smtClean="0"/>
              <a:t>como velocidad</a:t>
            </a:r>
            <a:r>
              <a:rPr lang="es-ES" sz="3600" dirty="0"/>
              <a:t>, precisión, o el uso de memoria. </a:t>
            </a:r>
            <a:endParaRPr lang="es-MX" dirty="0"/>
          </a:p>
        </p:txBody>
      </p:sp>
    </p:spTree>
    <p:extLst>
      <p:ext uri="{BB962C8B-B14F-4D97-AF65-F5344CB8AC3E}">
        <p14:creationId xmlns:p14="http://schemas.microsoft.com/office/powerpoint/2010/main" val="38125265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Smith</a:t>
            </a:r>
            <a:endParaRPr lang="es-MX" dirty="0"/>
          </a:p>
        </p:txBody>
      </p:sp>
      <p:sp>
        <p:nvSpPr>
          <p:cNvPr id="3" name="Marcador de contenido 2"/>
          <p:cNvSpPr>
            <a:spLocks noGrp="1"/>
          </p:cNvSpPr>
          <p:nvPr>
            <p:ph idx="1"/>
          </p:nvPr>
        </p:nvSpPr>
        <p:spPr/>
        <p:txBody>
          <a:bodyPr/>
          <a:lstStyle/>
          <a:p>
            <a:pPr algn="just"/>
            <a:r>
              <a:rPr lang="es-ES" sz="2800" dirty="0"/>
              <a:t>Rendimiento como un atributo de la calidad del software se refiere a los aspectos de oportunidad de software de cómo los sistemas se comportan. Adoptamos una ligera generalización de la definición de la actuación de </a:t>
            </a:r>
            <a:r>
              <a:rPr lang="es-ES" sz="2800" b="1" dirty="0"/>
              <a:t>Smith:</a:t>
            </a:r>
            <a:r>
              <a:rPr lang="es-ES" sz="2800" dirty="0"/>
              <a:t> </a:t>
            </a:r>
            <a:r>
              <a:rPr lang="es-ES" sz="2800" b="1" dirty="0"/>
              <a:t>"Per-</a:t>
            </a:r>
            <a:r>
              <a:rPr lang="es-ES" sz="2800" dirty="0"/>
              <a:t>rendimiento se refiere a la capacidad de </a:t>
            </a:r>
            <a:r>
              <a:rPr lang="es-ES" sz="2800" dirty="0" smtClean="0"/>
              <a:t>respuesta</a:t>
            </a:r>
            <a:r>
              <a:rPr lang="es-ES" dirty="0" smtClean="0"/>
              <a:t>.</a:t>
            </a:r>
            <a:endParaRPr lang="es-ES" dirty="0"/>
          </a:p>
        </p:txBody>
      </p:sp>
    </p:spTree>
    <p:extLst>
      <p:ext uri="{BB962C8B-B14F-4D97-AF65-F5344CB8AC3E}">
        <p14:creationId xmlns:p14="http://schemas.microsoft.com/office/powerpoint/2010/main" val="36526430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Taxonomía </a:t>
            </a:r>
            <a:endParaRPr lang="es-MX" dirty="0"/>
          </a:p>
        </p:txBody>
      </p:sp>
      <p:sp>
        <p:nvSpPr>
          <p:cNvPr id="3" name="Marcador de contenido 2"/>
          <p:cNvSpPr>
            <a:spLocks noGrp="1"/>
          </p:cNvSpPr>
          <p:nvPr>
            <p:ph idx="1"/>
          </p:nvPr>
        </p:nvSpPr>
        <p:spPr/>
        <p:txBody>
          <a:bodyPr/>
          <a:lstStyle/>
          <a:p>
            <a:r>
              <a:rPr lang="es-ES" b="1" dirty="0"/>
              <a:t>Resumen Modelo de Desempeño</a:t>
            </a:r>
            <a:endParaRPr lang="es-ES" dirty="0"/>
          </a:p>
          <a:p>
            <a:pPr algn="just"/>
            <a:r>
              <a:rPr lang="es-ES" dirty="0"/>
              <a:t>El rendimiento de un sistema se deriva de la naturaleza de los recursos utilizados para satisfacer las demandas y cómo se asignan los recursos compartidos cuando las múltiples demandas deben llevarse a cabo en los mismos recursos. </a:t>
            </a:r>
            <a:endParaRPr lang="es-MX" dirty="0"/>
          </a:p>
        </p:txBody>
      </p:sp>
    </p:spTree>
    <p:extLst>
      <p:ext uri="{BB962C8B-B14F-4D97-AF65-F5344CB8AC3E}">
        <p14:creationId xmlns:p14="http://schemas.microsoft.com/office/powerpoint/2010/main" val="32065673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Preocupaciones</a:t>
            </a:r>
            <a:endParaRPr lang="es-MX" dirty="0"/>
          </a:p>
        </p:txBody>
      </p:sp>
      <p:sp>
        <p:nvSpPr>
          <p:cNvPr id="3" name="Marcador de contenido 2"/>
          <p:cNvSpPr>
            <a:spLocks noGrp="1"/>
          </p:cNvSpPr>
          <p:nvPr>
            <p:ph idx="1"/>
          </p:nvPr>
        </p:nvSpPr>
        <p:spPr/>
        <p:txBody>
          <a:bodyPr>
            <a:normAutofit/>
          </a:bodyPr>
          <a:lstStyle/>
          <a:p>
            <a:pPr algn="just"/>
            <a:r>
              <a:rPr lang="es-ES" sz="2800" dirty="0"/>
              <a:t>Los problemas de rendimiento (o requisitos) que se utilizan para especificar y evaluar el desempeño del sistema </a:t>
            </a:r>
            <a:r>
              <a:rPr lang="es-ES" sz="2800" dirty="0" smtClean="0"/>
              <a:t>son:</a:t>
            </a:r>
            <a:endParaRPr lang="es-ES" sz="2800" dirty="0"/>
          </a:p>
        </p:txBody>
      </p:sp>
    </p:spTree>
    <p:extLst>
      <p:ext uri="{BB962C8B-B14F-4D97-AF65-F5344CB8AC3E}">
        <p14:creationId xmlns:p14="http://schemas.microsoft.com/office/powerpoint/2010/main" val="19047630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Latencia</a:t>
            </a:r>
            <a:endParaRPr lang="es-MX" dirty="0"/>
          </a:p>
        </p:txBody>
      </p:sp>
      <p:sp>
        <p:nvSpPr>
          <p:cNvPr id="3" name="Marcador de contenido 2"/>
          <p:cNvSpPr>
            <a:spLocks noGrp="1"/>
          </p:cNvSpPr>
          <p:nvPr>
            <p:ph idx="1"/>
          </p:nvPr>
        </p:nvSpPr>
        <p:spPr/>
        <p:txBody>
          <a:bodyPr>
            <a:normAutofit/>
          </a:bodyPr>
          <a:lstStyle/>
          <a:p>
            <a:pPr marL="0" indent="0" algn="just">
              <a:buNone/>
            </a:pPr>
            <a:r>
              <a:rPr lang="es-ES" sz="2800" dirty="0"/>
              <a:t> Latencia se refiere a un intervalo de tiempo durante el cual se debe ejecutar la respuesta a un evento. El intervalo de tiempo define una ventana de respuesta dada por un tiempo de partida (latencia mínimo) y una hora de finalización (latencia máxima). Estos o bien se pueden especificar como tiempos absolutos (hora del día, por ejemplo) o compensaciones de un evento que ocurrió en algún momento determinado.</a:t>
            </a:r>
            <a:endParaRPr lang="es-ES" sz="2800" dirty="0"/>
          </a:p>
        </p:txBody>
      </p:sp>
    </p:spTree>
    <p:extLst>
      <p:ext uri="{BB962C8B-B14F-4D97-AF65-F5344CB8AC3E}">
        <p14:creationId xmlns:p14="http://schemas.microsoft.com/office/powerpoint/2010/main" val="33559711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Rendimiento </a:t>
            </a:r>
            <a:endParaRPr lang="es-MX" dirty="0"/>
          </a:p>
        </p:txBody>
      </p:sp>
      <p:sp>
        <p:nvSpPr>
          <p:cNvPr id="3" name="Marcador de contenido 2"/>
          <p:cNvSpPr>
            <a:spLocks noGrp="1"/>
          </p:cNvSpPr>
          <p:nvPr>
            <p:ph idx="1"/>
          </p:nvPr>
        </p:nvSpPr>
        <p:spPr/>
        <p:txBody>
          <a:bodyPr/>
          <a:lstStyle/>
          <a:p>
            <a:r>
              <a:rPr lang="es-ES" dirty="0"/>
              <a:t> </a:t>
            </a:r>
            <a:r>
              <a:rPr lang="es-MX" dirty="0"/>
              <a:t>Rendimiento se refiere al número de respuestas de evento que se ha completado sobre un dado intervalo de observación  Esta definición sugiere que no es suficiente para basta con especificar una tasa de procesamiento, pero que uno o más intervalos de observación también deben estar especificado. Por ejemplo, un sistema que puede procesar 120 transacciones cada hora podría no garantiza que las 2 transacciones serán procesadas cada minuto.</a:t>
            </a:r>
            <a:endParaRPr lang="es-ES" dirty="0"/>
          </a:p>
        </p:txBody>
      </p:sp>
    </p:spTree>
    <p:extLst>
      <p:ext uri="{BB962C8B-B14F-4D97-AF65-F5344CB8AC3E}">
        <p14:creationId xmlns:p14="http://schemas.microsoft.com/office/powerpoint/2010/main" val="24914302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2396</TotalTime>
  <Words>622</Words>
  <Application>Microsoft Office PowerPoint</Application>
  <PresentationFormat>Panorámica</PresentationFormat>
  <Paragraphs>53</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Garamond</vt:lpstr>
      <vt:lpstr>Orgánico</vt:lpstr>
      <vt:lpstr>Tema: 3 Performance</vt:lpstr>
      <vt:lpstr>Performance (Rendimiento)</vt:lpstr>
      <vt:lpstr>Definición</vt:lpstr>
      <vt:lpstr>Definición</vt:lpstr>
      <vt:lpstr>Definición de Smith</vt:lpstr>
      <vt:lpstr>Taxonomía </vt:lpstr>
      <vt:lpstr>Preocupaciones</vt:lpstr>
      <vt:lpstr>Latencia</vt:lpstr>
      <vt:lpstr>Rendimiento </vt:lpstr>
      <vt:lpstr>Capacidad</vt:lpstr>
      <vt:lpstr>Modos</vt:lpstr>
      <vt:lpstr>Modos</vt:lpstr>
      <vt:lpstr>Factores que afectan al rendimiento </vt:lpstr>
      <vt:lpstr>Demanda</vt:lpstr>
      <vt:lpstr>Sistema</vt:lpstr>
      <vt:lpstr>Métodos</vt:lpstr>
      <vt:lpstr>Síntesis</vt:lpstr>
      <vt:lpstr>Análisis</vt:lpstr>
      <vt:lpstr>Análisis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Vaio_</dc:creator>
  <cp:lastModifiedBy>Vaio_</cp:lastModifiedBy>
  <cp:revision>29</cp:revision>
  <dcterms:created xsi:type="dcterms:W3CDTF">2016-02-12T01:56:27Z</dcterms:created>
  <dcterms:modified xsi:type="dcterms:W3CDTF">2016-02-16T18:16:23Z</dcterms:modified>
</cp:coreProperties>
</file>