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3225960"/>
            <a:ext cx="10464480" cy="153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0">
                <a:latin typeface="Helvetica Light"/>
                <a:ea typeface="Helvetica Light"/>
              </a:rPr>
              <a:t>Klicken Sie, um das Format des Titeltextes zu bearbeitenTiteltext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Helvetica Light"/>
                <a:ea typeface="Helvetica Light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>
                <a:latin typeface="Helvetica Light"/>
                <a:ea typeface="Helvetica Ligh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>
                <a:latin typeface="Helvetica Light"/>
                <a:ea typeface="Helvetica Ligh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>
                <a:latin typeface="Helvetica Light"/>
                <a:ea typeface="Helvetica Ligh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>
                <a:latin typeface="Helvetica Light"/>
                <a:ea typeface="Helvetica Ligh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>
                <a:latin typeface="Helvetica Light"/>
                <a:ea typeface="Helvetica Light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latin typeface="Helvetica Light"/>
                <a:ea typeface="Helvetica Light"/>
              </a:rPr>
              <a:t>Siebente GliederungsebeneTextebene 1</a:t>
            </a:r>
            <a:endParaRPr/>
          </a:p>
          <a:p>
            <a:r>
              <a:rPr lang="de-DE" sz="3200">
                <a:latin typeface="Helvetica Light"/>
                <a:ea typeface="Helvetica Light"/>
              </a:rPr>
              <a:t>Textebene 2</a:t>
            </a:r>
            <a:endParaRPr/>
          </a:p>
          <a:p>
            <a:r>
              <a:rPr lang="de-DE" sz="3200">
                <a:latin typeface="Helvetica Light"/>
                <a:ea typeface="Helvetica Light"/>
              </a:rPr>
              <a:t>Textebene 3</a:t>
            </a:r>
            <a:endParaRPr/>
          </a:p>
          <a:p>
            <a:r>
              <a:rPr lang="de-DE" sz="3200">
                <a:latin typeface="Helvetica Light"/>
                <a:ea typeface="Helvetica Light"/>
              </a:rPr>
              <a:t>Textebene 4</a:t>
            </a:r>
            <a:endParaRPr/>
          </a:p>
          <a:p>
            <a:r>
              <a:rPr lang="de-DE" sz="3200">
                <a:latin typeface="Helvetica Light"/>
                <a:ea typeface="Helvetica Light"/>
              </a:rPr>
              <a:t>Textebene 5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8000">
                <a:latin typeface="Helvetica Light"/>
                <a:ea typeface="Helvetica Light"/>
              </a:rPr>
              <a:t>Klicken Sie, um das Format des Titeltextes zu bearbeitenTiteltext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de-DE" sz="3600">
                <a:latin typeface="Helvetica Light"/>
                <a:ea typeface="Helvetica Light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600">
                <a:latin typeface="Helvetica Light"/>
                <a:ea typeface="Helvetica Ligh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600">
                <a:latin typeface="Helvetica Light"/>
                <a:ea typeface="Helvetica Ligh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600">
                <a:latin typeface="Helvetica Light"/>
                <a:ea typeface="Helvetica Ligh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600">
                <a:latin typeface="Helvetica Light"/>
                <a:ea typeface="Helvetica Ligh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600">
                <a:latin typeface="Helvetica Light"/>
                <a:ea typeface="Helvetica Light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latin typeface="Helvetica Light"/>
                <a:ea typeface="Helvetica Light"/>
              </a:rPr>
              <a:t>Siebente GliederungsebeneTextebene 1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latin typeface="Helvetica Light"/>
                <a:ea typeface="Helvetica Light"/>
              </a:rPr>
              <a:t>Textebene 2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latin typeface="Helvetica Light"/>
                <a:ea typeface="Helvetica Light"/>
              </a:rPr>
              <a:t>Textebene 3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latin typeface="Helvetica Light"/>
                <a:ea typeface="Helvetica Light"/>
              </a:rPr>
              <a:t>Textebene 4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latin typeface="Helvetica Light"/>
                <a:ea typeface="Helvetica Light"/>
              </a:rPr>
              <a:t>Textebene 5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8000">
                <a:latin typeface="Helvetica Light"/>
                <a:ea typeface="Helvetica Light"/>
              </a:rPr>
              <a:t>Klicken Sie, um das Format des Titeltextes zu bearbeitenTiteltext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33376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Helvetica Light"/>
                <a:ea typeface="Helvetica Light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Helvetica Light"/>
                <a:ea typeface="Helvetica Ligh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>
                <a:latin typeface="Helvetica Light"/>
                <a:ea typeface="Helvetica Ligh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>
                <a:latin typeface="Helvetica Light"/>
                <a:ea typeface="Helvetica Ligh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>
                <a:latin typeface="Helvetica Light"/>
                <a:ea typeface="Helvetica Ligh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>
                <a:latin typeface="Helvetica Light"/>
                <a:ea typeface="Helvetica Light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latin typeface="Helvetica Light"/>
                <a:ea typeface="Helvetica Light"/>
              </a:rPr>
              <a:t>Siebente GliederungsebeneTextebene 1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latin typeface="Helvetica Light"/>
                <a:ea typeface="Helvetica Light"/>
              </a:rPr>
              <a:t>Textebene 2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latin typeface="Helvetica Light"/>
                <a:ea typeface="Helvetica Light"/>
              </a:rPr>
              <a:t>Textebene 3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latin typeface="Helvetica Light"/>
                <a:ea typeface="Helvetica Light"/>
              </a:rPr>
              <a:t>Textebene 4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latin typeface="Helvetica Light"/>
                <a:ea typeface="Helvetica Light"/>
              </a:rPr>
              <a:t>Textebene 5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3600">
                <a:latin typeface="Helvetica Light"/>
              </a:rPr>
              <a:t>Klicken Sie, um das Format des Titeltextes zu bearbeiten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600">
                <a:latin typeface="Helvetica Light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600">
                <a:latin typeface="Helvetica Ligh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600">
                <a:latin typeface="Helvetica Ligh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600">
                <a:latin typeface="Helvetica Ligh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Helvetica Ligh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Helvetica Light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Helvetica Light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8000">
                <a:latin typeface="Helvetica Light"/>
                <a:ea typeface="Helvetica Light"/>
              </a:rPr>
              <a:t>Klicken Sie, um das Format des Titeltextes zu bearbeitenTiteltext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600">
                <a:latin typeface="Helvetica Light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600">
                <a:latin typeface="Helvetica Light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600">
                <a:latin typeface="Helvetica Light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600">
                <a:latin typeface="Helvetica Light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Helvetica Light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Helvetica Light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Helvetica Light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38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14264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0">
                <a:solidFill>
                  <a:srgbClr val="ffffff"/>
                </a:solidFill>
                <a:latin typeface="Helvetica Light"/>
                <a:ea typeface="Helvetica Light"/>
              </a:rPr>
              <a:t>Search a Bar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ffffff"/>
                </a:solidFill>
                <a:latin typeface="Helvetica Light"/>
                <a:ea typeface="Helvetica Light"/>
              </a:rPr>
              <a:t>Softwareprojekt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8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6500">
                <a:solidFill>
                  <a:srgbClr val="ffffff"/>
                </a:solidFill>
                <a:latin typeface="Helvetica Neue Light"/>
                <a:ea typeface="Helvetica Neue Light"/>
              </a:rPr>
              <a:t>Gliederung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952560" y="247608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solidFill>
                  <a:srgbClr val="ffffff"/>
                </a:solidFill>
                <a:latin typeface="Helvetica Light"/>
                <a:ea typeface="Helvetica Light"/>
              </a:rPr>
              <a:t>Was, wie, warum ?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solidFill>
                  <a:srgbClr val="ffffff"/>
                </a:solidFill>
                <a:latin typeface="Helvetica Light"/>
                <a:ea typeface="Helvetica Light"/>
              </a:rPr>
              <a:t>JavaFX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solidFill>
                  <a:srgbClr val="ffffff"/>
                </a:solidFill>
                <a:latin typeface="Helvetica Light"/>
                <a:ea typeface="Helvetica Light"/>
              </a:rPr>
              <a:t>Serialisierung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solidFill>
                  <a:srgbClr val="ffffff"/>
                </a:solidFill>
                <a:latin typeface="Helvetica Light"/>
                <a:ea typeface="Helvetica Light"/>
              </a:rPr>
              <a:t>Rundgang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3600">
                <a:solidFill>
                  <a:srgbClr val="ffffff"/>
                </a:solidFill>
                <a:latin typeface="Helvetica Light"/>
                <a:ea typeface="Helvetica Light"/>
              </a:rPr>
              <a:t>Fazit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8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8000">
                <a:solidFill>
                  <a:srgbClr val="ffffff"/>
                </a:solidFill>
                <a:latin typeface="Helvetica Light"/>
                <a:ea typeface="Helvetica Light"/>
              </a:rPr>
              <a:t>was, wie, warum ?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8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8000">
                <a:solidFill>
                  <a:srgbClr val="ffffff"/>
                </a:solidFill>
                <a:latin typeface="Helvetica Light"/>
                <a:ea typeface="Helvetica Light"/>
              </a:rPr>
              <a:t>JavaFX 8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952560" y="2603520"/>
            <a:ext cx="5333760" cy="62863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Konzentration des Layouts auf übersichtliche Dateien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Moderner Look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Einfache Wartbarkeit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Ausgelegt für MVC</a:t>
            </a:r>
            <a:endParaRPr/>
          </a:p>
        </p:txBody>
      </p:sp>
      <p:pic>
        <p:nvPicPr>
          <p:cNvPr id="188" name="javaFX.png" descr=""/>
          <p:cNvPicPr/>
          <p:nvPr/>
        </p:nvPicPr>
        <p:blipFill>
          <a:blip r:embed="rId1"/>
          <a:srcRect l="5899" t="11227" r="13737" b="13779"/>
          <a:stretch>
            <a:fillRect/>
          </a:stretch>
        </p:blipFill>
        <p:spPr>
          <a:xfrm>
            <a:off x="6918480" y="1148400"/>
            <a:ext cx="5333760" cy="74566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8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8000">
                <a:solidFill>
                  <a:srgbClr val="ffffff"/>
                </a:solidFill>
                <a:latin typeface="Helvetica Light"/>
                <a:ea typeface="Helvetica Light"/>
              </a:rPr>
              <a:t>Serialisierung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952560" y="2603520"/>
            <a:ext cx="10922760" cy="36835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Permanentes Speichern des Graphen und des Passworts 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Bei Programmneustart keine Verluste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Relativ unkompliziert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Universell für jedes Objekt einsetzbar, sofern von Serializable abgeleitet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de-DE" sz="2800">
                <a:solidFill>
                  <a:srgbClr val="ffffff"/>
                </a:solidFill>
                <a:latin typeface="Helvetica Light"/>
                <a:ea typeface="Helvetica Light"/>
              </a:rPr>
              <a:t>Nutzung einer heterogenen Liste als Puffer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1463040" y="7529400"/>
            <a:ext cx="1806480" cy="805320"/>
          </a:xfrm>
          <a:prstGeom prst="roundRect">
            <a:avLst>
              <a:gd name="adj" fmla="val 23640"/>
            </a:avLst>
          </a:prstGeom>
          <a:solidFill>
            <a:srgbClr val="53585f"/>
          </a:solidFill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Objekt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6355080" y="7785000"/>
            <a:ext cx="293760" cy="294120"/>
          </a:xfrm>
          <a:prstGeom prst="rect">
            <a:avLst/>
          </a:prstGeom>
          <a:solidFill>
            <a:srgbClr val="53585f"/>
          </a:solidFill>
          <a:ln w="12600">
            <a:noFill/>
          </a:ln>
        </p:spPr>
      </p:sp>
      <p:sp>
        <p:nvSpPr>
          <p:cNvPr id="193" name="CustomShape 5"/>
          <p:cNvSpPr/>
          <p:nvPr/>
        </p:nvSpPr>
        <p:spPr>
          <a:xfrm>
            <a:off x="4812120" y="6827040"/>
            <a:ext cx="3204000" cy="83232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„</a:t>
            </a: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Verpacktes“ Objekt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(= byte-Stream)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9735120" y="7529400"/>
            <a:ext cx="1806480" cy="805320"/>
          </a:xfrm>
          <a:prstGeom prst="roundRect">
            <a:avLst>
              <a:gd name="adj" fmla="val 23640"/>
            </a:avLst>
          </a:prstGeom>
          <a:solidFill>
            <a:srgbClr val="53585f"/>
          </a:solidFill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Objekt</a:t>
            </a:r>
            <a:endParaRPr/>
          </a:p>
        </p:txBody>
      </p:sp>
      <p:sp>
        <p:nvSpPr>
          <p:cNvPr id="195" name="Line 7"/>
          <p:cNvSpPr/>
          <p:nvPr/>
        </p:nvSpPr>
        <p:spPr>
          <a:xfrm>
            <a:off x="3462120" y="7916400"/>
            <a:ext cx="2700360" cy="0"/>
          </a:xfrm>
          <a:prstGeom prst="line">
            <a:avLst/>
          </a:prstGeom>
          <a:ln w="25560">
            <a:solidFill>
              <a:srgbClr val="ffffff"/>
            </a:solidFill>
            <a:miter/>
            <a:tailEnd len="med" type="triangle" w="med"/>
          </a:ln>
        </p:spPr>
      </p:sp>
      <p:sp>
        <p:nvSpPr>
          <p:cNvPr id="196" name="Line 8"/>
          <p:cNvSpPr/>
          <p:nvPr/>
        </p:nvSpPr>
        <p:spPr>
          <a:xfrm>
            <a:off x="6910560" y="7925040"/>
            <a:ext cx="2563200" cy="0"/>
          </a:xfrm>
          <a:prstGeom prst="line">
            <a:avLst/>
          </a:prstGeom>
          <a:ln w="25560">
            <a:solidFill>
              <a:srgbClr val="ffffff"/>
            </a:solidFill>
            <a:miter/>
            <a:tailEnd len="med" type="triangle" w="med"/>
          </a:ln>
        </p:spPr>
      </p:sp>
      <p:sp>
        <p:nvSpPr>
          <p:cNvPr id="197" name="CustomShape 9"/>
          <p:cNvSpPr/>
          <p:nvPr/>
        </p:nvSpPr>
        <p:spPr>
          <a:xfrm>
            <a:off x="3718800" y="8047080"/>
            <a:ext cx="2187360" cy="46800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Serialisierung</a:t>
            </a:r>
            <a:endParaRPr/>
          </a:p>
        </p:txBody>
      </p:sp>
      <p:sp>
        <p:nvSpPr>
          <p:cNvPr id="198" name="CustomShape 10"/>
          <p:cNvSpPr/>
          <p:nvPr/>
        </p:nvSpPr>
        <p:spPr>
          <a:xfrm>
            <a:off x="6904800" y="8047080"/>
            <a:ext cx="2574720" cy="46800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Helvetica Light"/>
                <a:ea typeface="Helvetica Light"/>
              </a:rPr>
              <a:t>Deserialisierung</a:t>
            </a:r>
            <a:endParaRPr/>
          </a:p>
        </p:txBody>
      </p:sp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7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8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270080" y="32259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 sz="8000">
                <a:solidFill>
                  <a:srgbClr val="ffffff"/>
                </a:solidFill>
                <a:latin typeface="Helvetica Light"/>
                <a:ea typeface="Helvetica Light"/>
              </a:rPr>
              <a:t>Fazit</a:t>
            </a:r>
            <a:endParaRPr/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