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256" r:id="rId5"/>
    <p:sldId id="279" r:id="rId6"/>
    <p:sldId id="280" r:id="rId7"/>
    <p:sldId id="281" r:id="rId8"/>
    <p:sldId id="282" r:id="rId9"/>
    <p:sldId id="283" r:id="rId10"/>
    <p:sldId id="284" r:id="rId11"/>
    <p:sldId id="285" r:id="rId12"/>
    <p:sldId id="286" r:id="rId13"/>
    <p:sldId id="287" r:id="rId14"/>
    <p:sldId id="288" r:id="rId15"/>
    <p:sldId id="289" r:id="rId16"/>
    <p:sldId id="290" r:id="rId17"/>
    <p:sldId id="291" r:id="rId18"/>
    <p:sldId id="292" r:id="rId19"/>
  </p:sldIdLst>
  <p:sldSz cx="12192000" cy="6858000"/>
  <p:notesSz cx="6858000" cy="9144000"/>
  <p:defaultTextStyle>
    <a:defPPr rtl="0">
      <a:defRPr lang="pt-p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800D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5226" autoAdjust="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102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PT" dirty="0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DE9446B-733B-4A78-8EA2-6B1019B92F4B}" type="datetime1">
              <a:rPr lang="pt-PT" smtClean="0"/>
              <a:t>26/05/2022</a:t>
            </a:fld>
            <a:endParaRPr lang="pt-PT" dirty="0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PT" dirty="0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B53ADFC-ABB8-401A-BB24-33FDAFEDCEBD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7332493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PT" noProof="0" dirty="0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E95F52-1B1A-4F57-B86A-F252A84A5FC2}" type="datetime1">
              <a:rPr lang="pt-PT" smtClean="0"/>
              <a:pPr/>
              <a:t>26/05/2022</a:t>
            </a:fld>
            <a:endParaRPr lang="pt-PT" dirty="0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PT" noProof="0" dirty="0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PT" noProof="0" dirty="0"/>
              <a:t>Clique para editar os Estilos de texto do modelo global</a:t>
            </a:r>
          </a:p>
          <a:p>
            <a:pPr lvl="1" rtl="0"/>
            <a:r>
              <a:rPr lang="pt-PT" noProof="0" dirty="0"/>
              <a:t>Segundo nível</a:t>
            </a:r>
          </a:p>
          <a:p>
            <a:pPr lvl="2" rtl="0"/>
            <a:r>
              <a:rPr lang="pt-PT" noProof="0" dirty="0"/>
              <a:t>Terceiro nível</a:t>
            </a:r>
          </a:p>
          <a:p>
            <a:pPr lvl="3" rtl="0"/>
            <a:r>
              <a:rPr lang="pt-PT" noProof="0" dirty="0"/>
              <a:t>Quarto nível</a:t>
            </a:r>
          </a:p>
          <a:p>
            <a:pPr lvl="4" rtl="0"/>
            <a:r>
              <a:rPr lang="pt-PT" noProof="0" dirty="0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PT" noProof="0" dirty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725628-3A68-42F4-BA86-981817953149}" type="slidenum">
              <a:rPr lang="pt-PT" noProof="0" smtClean="0"/>
              <a:t>‹nº›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649258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pt-PT" smtClean="0"/>
              <a:t>1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8592577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Teorema 6: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dirty="0"/>
              <a:t>Se G é obtida pelo algoritmo de Prim, é mínima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dirty="0"/>
              <a:t>Redução absurdo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dirty="0"/>
              <a:t>Suponhamos que não é mínima e ES conjunto de arestas escolhidas pelo </a:t>
            </a:r>
            <a:r>
              <a:rPr lang="pt-PT" dirty="0" err="1"/>
              <a:t>Alg</a:t>
            </a:r>
            <a:r>
              <a:rPr lang="pt-PT" dirty="0"/>
              <a:t> Prim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dirty="0"/>
              <a:t>ei aresta que liga X,Y a partir do qual o algoritmo fez a escolha errada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dirty="0"/>
              <a:t>Prefixo mais longo correto, seja U </a:t>
            </a:r>
            <a:r>
              <a:rPr lang="pt-PT" dirty="0" err="1"/>
              <a:t>ums</a:t>
            </a:r>
            <a:r>
              <a:rPr lang="pt-PT" dirty="0"/>
              <a:t> MST que tem esse prefixo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dirty="0"/>
              <a:t>Se U é MST existe um caminho entre X,Y, seja {</a:t>
            </a:r>
            <a:r>
              <a:rPr lang="pt-PT" dirty="0" err="1"/>
              <a:t>a,b</a:t>
            </a:r>
            <a:r>
              <a:rPr lang="pt-PT" dirty="0"/>
              <a:t>} primeira aresta desse caminho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dirty="0"/>
              <a:t> Sumario: U é mínima, contem a primeira parte correta do Prim e {</a:t>
            </a:r>
            <a:r>
              <a:rPr lang="pt-PT" dirty="0" err="1"/>
              <a:t>a,b</a:t>
            </a:r>
            <a:r>
              <a:rPr lang="pt-PT" dirty="0"/>
              <a:t>} primeira aresta no caminho X,Y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4B725628-3A68-42F4-BA86-981817953149}" type="slidenum">
              <a:rPr lang="pt-PT" noProof="0" smtClean="0"/>
              <a:t>10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40157372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dirty="0"/>
              <a:t>Pelo teorema 5, o das ligações, seja T a arvore que resulta de tirar {</a:t>
            </a:r>
            <a:r>
              <a:rPr lang="pt-PT" dirty="0" err="1"/>
              <a:t>a,b</a:t>
            </a:r>
            <a:r>
              <a:rPr lang="pt-PT" dirty="0"/>
              <a:t>} de U e introduzir ei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dirty="0"/>
              <a:t>T é ST, não sabemos se é MST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dirty="0"/>
              <a:t>Reparem, única diferença entre U e T são as arestas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dirty="0"/>
              <a:t>Sumarizar as hipóteses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dirty="0"/>
              <a:t>Comprar pesos das arestas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dirty="0"/>
              <a:t>{</a:t>
            </a:r>
            <a:r>
              <a:rPr lang="pt-PT" dirty="0" err="1"/>
              <a:t>a,b</a:t>
            </a:r>
            <a:r>
              <a:rPr lang="pt-PT" dirty="0"/>
              <a:t>}&gt;ei então U não MST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dirty="0"/>
              <a:t>= T é MST, mas então ei não é escolha errada e U não tem o prefixo mais longo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dirty="0"/>
              <a:t>&lt; O algoritmo de Prim não o </a:t>
            </a:r>
            <a:r>
              <a:rPr lang="pt-PT" dirty="0" err="1"/>
              <a:t>escoheu</a:t>
            </a:r>
            <a:r>
              <a:rPr lang="pt-PT" dirty="0"/>
              <a:t>, não pode ser verdade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4B725628-3A68-42F4-BA86-981817953149}" type="slidenum">
              <a:rPr lang="pt-PT" noProof="0" smtClean="0"/>
              <a:t>11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26575531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dirty="0"/>
              <a:t>Log2(n!)&lt;n^2, curiosidade. Prova pela função </a:t>
            </a:r>
            <a:r>
              <a:rPr lang="pt-PT" dirty="0" err="1"/>
              <a:t>gamma</a:t>
            </a:r>
            <a:r>
              <a:rPr lang="pt-PT" dirty="0"/>
              <a:t> de Euler ou igualdade </a:t>
            </a:r>
            <a:r>
              <a:rPr lang="pt-PT" dirty="0" err="1"/>
              <a:t>Stirling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4B725628-3A68-42F4-BA86-981817953149}" type="slidenum">
              <a:rPr lang="pt-PT" noProof="0" smtClean="0"/>
              <a:t>14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40827170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dirty="0"/>
              <a:t>Introdução às arvores de cobertura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dirty="0"/>
              <a:t>O que é uma arvore de cobertura?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dirty="0"/>
              <a:t>Considerando um grafo pesado, o que é uma arvore de cobertura mínima?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dirty="0"/>
              <a:t>Esta arvore é de cobertura mínima? Vamos </a:t>
            </a:r>
            <a:r>
              <a:rPr lang="pt-PT" dirty="0" err="1"/>
              <a:t>descubrir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4B725628-3A68-42F4-BA86-981817953149}" type="slidenum">
              <a:rPr lang="pt-PT" noProof="0" smtClean="0"/>
              <a:t>2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25124311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dirty="0"/>
              <a:t>Interesses em estudar Arvore cobertura mínima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dirty="0"/>
              <a:t>Estabelecer rede de telecomunicações, estradas, </a:t>
            </a:r>
            <a:r>
              <a:rPr lang="pt-PT" dirty="0" err="1"/>
              <a:t>etc</a:t>
            </a:r>
            <a:r>
              <a:rPr lang="pt-PT" dirty="0"/>
              <a:t> com custo mínimo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dirty="0"/>
              <a:t>Soluções aproximadas a problemas a problemas com um grau de complexidade não determinístico-polinomial, por exemplo: problema caixeiro viajante (problema de investigação operacional)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dirty="0"/>
              <a:t>Analise de clusters: agrupamento de objetos em grupos com propriedades similares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4B725628-3A68-42F4-BA86-981817953149}" type="slidenum">
              <a:rPr lang="pt-PT" noProof="0" smtClean="0"/>
              <a:t>3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15345327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dirty="0"/>
              <a:t>Algoritmo foi primeira vez descrito por </a:t>
            </a:r>
            <a:r>
              <a:rPr lang="pt-PT" dirty="0" err="1"/>
              <a:t>Jarnik</a:t>
            </a:r>
            <a:r>
              <a:rPr lang="pt-PT" dirty="0"/>
              <a:t> em 1930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dirty="0"/>
              <a:t>Mais tarde adaptado e republicado por Robert </a:t>
            </a:r>
            <a:r>
              <a:rPr lang="pt-PT" dirty="0" err="1"/>
              <a:t>Clay</a:t>
            </a:r>
            <a:r>
              <a:rPr lang="pt-PT" dirty="0"/>
              <a:t> Prim, 1950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dirty="0"/>
              <a:t>Ganhou nome de Algoritmo de Prim, ou Algoritmo de </a:t>
            </a:r>
            <a:r>
              <a:rPr lang="pt-PT" dirty="0" err="1"/>
              <a:t>Jarnik</a:t>
            </a:r>
            <a:r>
              <a:rPr lang="pt-PT" dirty="0"/>
              <a:t>, ou Algoritmo de </a:t>
            </a:r>
            <a:r>
              <a:rPr lang="pt-PT" dirty="0" err="1"/>
              <a:t>Jarnik</a:t>
            </a:r>
            <a:r>
              <a:rPr lang="pt-PT" dirty="0"/>
              <a:t>-Prim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4B725628-3A68-42F4-BA86-981817953149}" type="slidenum">
              <a:rPr lang="pt-PT" noProof="0" smtClean="0"/>
              <a:t>4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37842246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dirty="0"/>
              <a:t>Explicar como se procede o algoritmo de </a:t>
            </a:r>
            <a:r>
              <a:rPr lang="pt-PT" dirty="0" err="1"/>
              <a:t>prim</a:t>
            </a:r>
            <a:endParaRPr lang="pt-PT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dirty="0"/>
              <a:t>Fazer referencia que é chamada de MST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dirty="0"/>
              <a:t>Indicar a função peso, e o respetivo peso desta MST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4B725628-3A68-42F4-BA86-981817953149}" type="slidenum">
              <a:rPr lang="pt-PT" noProof="0" smtClean="0"/>
              <a:t>5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18487268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dirty="0"/>
              <a:t>Será que o algoritmo nos dá sempre o valor </a:t>
            </a:r>
            <a:r>
              <a:rPr lang="pt-PT" dirty="0" err="1"/>
              <a:t>otimo</a:t>
            </a:r>
            <a:r>
              <a:rPr lang="pt-PT" dirty="0"/>
              <a:t>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dirty="0"/>
              <a:t>Explicar estratégia </a:t>
            </a:r>
            <a:r>
              <a:rPr lang="pt-PT" dirty="0" err="1"/>
              <a:t>Greedy</a:t>
            </a:r>
            <a:r>
              <a:rPr lang="pt-PT" dirty="0"/>
              <a:t>: decisões locais ótimas, sem reversão de escolha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dirty="0"/>
              <a:t>Exemplo de problema da </a:t>
            </a:r>
            <a:r>
              <a:rPr lang="pt-PT" dirty="0" err="1"/>
              <a:t>area</a:t>
            </a:r>
            <a:r>
              <a:rPr lang="pt-PT" dirty="0"/>
              <a:t> investigação operacional, da </a:t>
            </a:r>
            <a:r>
              <a:rPr lang="pt-PT" dirty="0" err="1"/>
              <a:t>sub</a:t>
            </a:r>
            <a:r>
              <a:rPr lang="pt-PT" dirty="0"/>
              <a:t> área de programação linear, de maximização </a:t>
            </a:r>
            <a:r>
              <a:rPr lang="pt-PT"/>
              <a:t>de lucro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4B725628-3A68-42F4-BA86-981817953149}" type="slidenum">
              <a:rPr lang="pt-PT" noProof="0" smtClean="0"/>
              <a:t>6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10924063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Teorema 1: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dirty="0"/>
              <a:t>direto da definição de Arvore de cobertura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dirty="0"/>
              <a:t>Arvore de cobertura é subgrafo que inclui todos os </a:t>
            </a:r>
            <a:r>
              <a:rPr lang="pt-PT" dirty="0" err="1"/>
              <a:t>vertices</a:t>
            </a:r>
            <a:endParaRPr lang="pt-PT" dirty="0"/>
          </a:p>
          <a:p>
            <a:pPr marL="0" indent="0">
              <a:buFont typeface="Arial" panose="020B0604020202020204" pitchFamily="34" charset="0"/>
              <a:buNone/>
            </a:pPr>
            <a:endParaRPr lang="pt-PT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pt-PT" dirty="0"/>
              <a:t>Teorema 2: qualquer folha de uma ST tem grau 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PT" dirty="0"/>
              <a:t>redução ao absurdo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dirty="0"/>
              <a:t>Suponhamos folha grau &gt;1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dirty="0"/>
              <a:t>2 hipóteses: </a:t>
            </a:r>
            <a:r>
              <a:rPr lang="pt-PT" dirty="0" err="1"/>
              <a:t>Vj</a:t>
            </a:r>
            <a:r>
              <a:rPr lang="pt-PT" dirty="0"/>
              <a:t> não esta no caminho entre Vi e </a:t>
            </a:r>
            <a:r>
              <a:rPr lang="pt-PT" dirty="0" err="1"/>
              <a:t>Vk</a:t>
            </a:r>
            <a:r>
              <a:rPr lang="pt-PT" dirty="0"/>
              <a:t>; </a:t>
            </a:r>
            <a:r>
              <a:rPr lang="pt-PT" dirty="0" err="1"/>
              <a:t>Vk</a:t>
            </a:r>
            <a:r>
              <a:rPr lang="pt-PT" dirty="0"/>
              <a:t> está no caminho Vi, Vj,1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PT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pt-PT" dirty="0"/>
              <a:t>Teorema 3: tirando uma aresta a ST ficamos com duas ST disjuntas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PT" dirty="0"/>
              <a:t>redução ao absurdo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dirty="0"/>
              <a:t>Provar que são disjuntos, e provar que são ST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dirty="0"/>
              <a:t>Se alguma não é ST, havia Ciclo, então G não era ST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dirty="0"/>
              <a:t>Se não disjuntos, existe caminho de uma componente para outra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dirty="0"/>
              <a:t>Mas então antes de tirar ei havia um ciclo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4B725628-3A68-42F4-BA86-981817953149}" type="slidenum">
              <a:rPr lang="pt-PT" noProof="0" smtClean="0"/>
              <a:t>7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34183954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Teorema 5: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dirty="0"/>
              <a:t>Se G é ST de T, então tem exatamente n-1 arestas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dirty="0"/>
              <a:t>Nas condições G ST, pelo teorema 1 vem a igualdade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dirty="0"/>
              <a:t>Prova por indução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dirty="0"/>
              <a:t>Seja P(n) a propriedade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dirty="0"/>
              <a:t>Consideremos grafo n+1 vértices, caminho único </a:t>
            </a:r>
            <a:r>
              <a:rPr lang="pt-PT" dirty="0" err="1"/>
              <a:t>Vi,Vj</a:t>
            </a:r>
            <a:r>
              <a:rPr lang="pt-PT" dirty="0"/>
              <a:t> (e)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dirty="0"/>
              <a:t>Pelo teorema 3, duas ST.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b="1" u="sng" dirty="0">
                <a:highlight>
                  <a:srgbClr val="FF0000"/>
                </a:highlight>
              </a:rPr>
              <a:t>O que podemos dizer sobre a o numero de </a:t>
            </a:r>
            <a:r>
              <a:rPr lang="pt-PT" b="1" u="sng" dirty="0" err="1">
                <a:highlight>
                  <a:srgbClr val="FF0000"/>
                </a:highlight>
              </a:rPr>
              <a:t>edge</a:t>
            </a:r>
            <a:r>
              <a:rPr lang="pt-PT" b="1" u="sng" dirty="0">
                <a:highlight>
                  <a:srgbClr val="FF0000"/>
                </a:highlight>
              </a:rPr>
              <a:t> do grafo original?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b="0" u="none" dirty="0" err="1">
                <a:highlight>
                  <a:srgbClr val="FF0000"/>
                </a:highlight>
              </a:rPr>
              <a:t>Nr</a:t>
            </a:r>
            <a:r>
              <a:rPr lang="pt-PT" b="0" u="none" dirty="0">
                <a:highlight>
                  <a:srgbClr val="FF0000"/>
                </a:highlight>
              </a:rPr>
              <a:t> arestas: o que tiramos, mais a das outras ST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PT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4B725628-3A68-42F4-BA86-981817953149}" type="slidenum">
              <a:rPr lang="pt-PT" noProof="0" smtClean="0"/>
              <a:t>8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23572309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Teorema 5: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dirty="0"/>
              <a:t>Se grafo com mais de 2 vértices é ST de um grafo que tinha outra aresta entre dois vértices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dirty="0"/>
              <a:t>Substituir ligação resulta numa ST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dirty="0"/>
              <a:t>Redução ao absurdo. Supomos que a nova não é ST, tem um ciclo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dirty="0"/>
              <a:t>Pelo teorema 3 as componentes isoladas são ST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dirty="0"/>
              <a:t>Introduzimos ciclo ao por </a:t>
            </a:r>
            <a:r>
              <a:rPr lang="pt-PT" dirty="0" err="1"/>
              <a:t>ej</a:t>
            </a:r>
            <a:endParaRPr lang="pt-PT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dirty="0"/>
              <a:t>Existe um vértice R na componente sobre a qual temos duas maneiras de la chegar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dirty="0"/>
              <a:t>Uma por </a:t>
            </a:r>
            <a:r>
              <a:rPr lang="pt-PT" dirty="0" err="1"/>
              <a:t>ej</a:t>
            </a:r>
            <a:r>
              <a:rPr lang="pt-PT" dirty="0"/>
              <a:t> e mais outra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dirty="0"/>
              <a:t>Mas então antes </a:t>
            </a:r>
            <a:r>
              <a:rPr lang="pt-PT" dirty="0" err="1"/>
              <a:t>tbm</a:t>
            </a:r>
            <a:r>
              <a:rPr lang="pt-PT" dirty="0"/>
              <a:t> já havia esse caminho e o grafo não era ST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4B725628-3A68-42F4-BA86-981817953149}" type="slidenum">
              <a:rPr lang="pt-PT" noProof="0" smtClean="0"/>
              <a:t>9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2896945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spc="200" baseline="0"/>
            </a:lvl1pPr>
          </a:lstStyle>
          <a:p>
            <a:pPr rtl="0"/>
            <a:r>
              <a:rPr lang="pt-PT" noProof="0"/>
              <a:t>Clique para editar o estilo de título do Modelo Global</a:t>
            </a:r>
            <a:endParaRPr lang="pt-PT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pPr rtl="0"/>
            <a:r>
              <a:rPr lang="pt-PT" noProof="0"/>
              <a:t>Clique para editar o estilo de subtítulo do Modelo Global</a:t>
            </a:r>
            <a:endParaRPr lang="pt-PT" noProof="0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l">
              <a:defRPr/>
            </a:lvl1pPr>
          </a:lstStyle>
          <a:p>
            <a:pPr rtl="0"/>
            <a:fld id="{23FA89E6-6B09-4349-970C-6C272F8DD9A5}" type="datetime1">
              <a:rPr lang="pt-PT" noProof="0" smtClean="0"/>
              <a:t>26/05/2022</a:t>
            </a:fld>
            <a:endParaRPr lang="pt-PT" noProof="0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pt-PT" noProof="0" smtClean="0"/>
              <a:t>‹nº›</a:t>
            </a:fld>
            <a:endParaRPr lang="pt-PT" noProof="0" dirty="0"/>
          </a:p>
        </p:txBody>
      </p:sp>
      <p:cxnSp>
        <p:nvCxnSpPr>
          <p:cNvPr id="8" name="Conexão Reta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PT" noProof="0"/>
              <a:t>Clique para editar o estilo de título do Modelo Global</a:t>
            </a:r>
            <a:endParaRPr lang="pt-PT" noProof="0" dirty="0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pt-PT" noProof="0"/>
              <a:t>Clique para editar os estilos do texto de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  <a:endParaRPr lang="pt-PT" noProof="0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A27956F-C795-46A5-BC36-31CA533F2128}" type="datetime1">
              <a:rPr lang="pt-PT" noProof="0" smtClean="0"/>
              <a:t>26/05/2022</a:t>
            </a:fld>
            <a:endParaRPr lang="pt-PT" noProof="0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pt-PT" noProof="0" smtClean="0"/>
              <a:t>‹nº›</a:t>
            </a:fld>
            <a:endParaRPr lang="pt-PT" noProof="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 rtlCol="0"/>
          <a:lstStyle/>
          <a:p>
            <a:pPr rtl="0"/>
            <a:r>
              <a:rPr lang="pt-PT" noProof="0"/>
              <a:t>Clique para editar o estilo de título do Modelo Global</a:t>
            </a:r>
            <a:endParaRPr lang="pt-PT" noProof="0" dirty="0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 rtlCol="0"/>
          <a:lstStyle/>
          <a:p>
            <a:pPr lvl="0" rtl="0"/>
            <a:r>
              <a:rPr lang="pt-PT" noProof="0"/>
              <a:t>Clique para editar os estilos do texto de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  <a:endParaRPr lang="pt-PT" noProof="0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9FAFFAE-3FE7-410F-9D6B-7330D560121E}" type="datetime1">
              <a:rPr lang="pt-PT" noProof="0" smtClean="0"/>
              <a:t>26/05/2022</a:t>
            </a:fld>
            <a:endParaRPr lang="pt-PT" noProof="0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pt-PT" noProof="0" smtClean="0"/>
              <a:t>‹nº›</a:t>
            </a:fld>
            <a:endParaRPr lang="pt-PT" noProof="0" dirty="0"/>
          </a:p>
        </p:txBody>
      </p:sp>
      <p:cxnSp>
        <p:nvCxnSpPr>
          <p:cNvPr id="7" name="Conexão Reta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PT" noProof="0"/>
              <a:t>Clique para editar o estilo de título do Modelo Global</a:t>
            </a:r>
            <a:endParaRPr lang="pt-PT" noProof="0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pt-PT" noProof="0"/>
              <a:t>Clique para editar os estilos do texto de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  <a:endParaRPr lang="pt-PT" noProof="0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E7EE083-87AA-4C1E-BE47-D27874F58ADD}" type="datetime1">
              <a:rPr lang="pt-PT" noProof="0" smtClean="0"/>
              <a:t>26/05/2022</a:t>
            </a:fld>
            <a:endParaRPr lang="pt-PT" noProof="0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pt-PT" noProof="0" smtClean="0"/>
              <a:t>‹nº›</a:t>
            </a:fld>
            <a:endParaRPr lang="pt-PT" noProof="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b="0" spc="200" baseline="0"/>
            </a:lvl1pPr>
          </a:lstStyle>
          <a:p>
            <a:pPr rtl="0"/>
            <a:r>
              <a:rPr lang="pt-PT" noProof="0"/>
              <a:t>Clique para editar o estilo de título do Modelo Global</a:t>
            </a:r>
            <a:endParaRPr lang="pt-PT" noProof="0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PT" noProof="0"/>
              <a:t>Clique para editar os estilos do texto de Modelo Global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23AE863-8DCB-401A-9BE0-AE83939DEDD5}" type="datetime1">
              <a:rPr lang="pt-PT" noProof="0" smtClean="0"/>
              <a:t>26/05/2022</a:t>
            </a:fld>
            <a:endParaRPr lang="pt-PT" noProof="0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pt-PT" noProof="0" smtClean="0"/>
              <a:t>‹nº›</a:t>
            </a:fld>
            <a:endParaRPr lang="pt-PT" noProof="0" dirty="0"/>
          </a:p>
        </p:txBody>
      </p:sp>
      <p:cxnSp>
        <p:nvCxnSpPr>
          <p:cNvPr id="8" name="Conexão Reta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 rtlCol="0"/>
          <a:lstStyle/>
          <a:p>
            <a:pPr rtl="0"/>
            <a:r>
              <a:rPr lang="pt-PT" noProof="0"/>
              <a:t>Clique para editar o estilo de título do Modelo Global</a:t>
            </a:r>
            <a:endParaRPr lang="pt-PT" noProof="0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 rtlCol="0"/>
          <a:lstStyle/>
          <a:p>
            <a:pPr lvl="0" rtl="0"/>
            <a:r>
              <a:rPr lang="pt-PT" noProof="0"/>
              <a:t>Clique para editar os estilos do texto de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  <a:endParaRPr lang="pt-PT" noProof="0" dirty="0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 rtlCol="0"/>
          <a:lstStyle/>
          <a:p>
            <a:pPr lvl="0" rtl="0"/>
            <a:r>
              <a:rPr lang="pt-PT" noProof="0"/>
              <a:t>Clique para editar os estilos do texto de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  <a:endParaRPr lang="pt-PT" noProof="0" dirty="0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43510F9-2134-4235-8895-B8BE6894CBD2}" type="datetime1">
              <a:rPr lang="pt-PT" noProof="0" smtClean="0"/>
              <a:t>26/05/2022</a:t>
            </a:fld>
            <a:endParaRPr lang="pt-PT" noProof="0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 dirty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pt-PT" noProof="0" smtClean="0"/>
              <a:t>‹nº›</a:t>
            </a:fld>
            <a:endParaRPr lang="pt-PT" noProof="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PT" noProof="0"/>
              <a:t>Clique para editar o estilo de título do Modelo Global</a:t>
            </a:r>
            <a:endParaRPr lang="pt-PT" noProof="0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rtlCol="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Clique para editar os estilos do texto de Modelo Global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rtlCol="0"/>
          <a:lstStyle/>
          <a:p>
            <a:pPr lvl="0" rtl="0"/>
            <a:r>
              <a:rPr lang="pt-PT" noProof="0"/>
              <a:t>Clique para editar os estilos do texto de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  <a:endParaRPr lang="pt-PT" noProof="0" dirty="0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rtlCol="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pt-PT" noProof="0"/>
              <a:t>Clique para editar os estilos do texto de Modelo Global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 hasCustomPrompt="1"/>
          </p:nvPr>
        </p:nvSpPr>
        <p:spPr>
          <a:xfrm>
            <a:off x="5990888" y="2967788"/>
            <a:ext cx="4754880" cy="3341572"/>
          </a:xfrm>
        </p:spPr>
        <p:txBody>
          <a:bodyPr rtlCol="0"/>
          <a:lstStyle>
            <a:lvl1pPr rtl="0">
              <a:defRPr/>
            </a:lvl1pPr>
          </a:lstStyle>
          <a:p>
            <a:pPr lvl="0" rtl="0"/>
            <a:r>
              <a:rPr lang="pt-PT" noProof="0" dirty="0"/>
              <a:t>Clique para editar os Estilos de texto do modelo global</a:t>
            </a:r>
          </a:p>
          <a:p>
            <a:pPr lvl="1" rtl="0"/>
            <a:r>
              <a:rPr lang="pt-PT" noProof="0" dirty="0"/>
              <a:t>Segundo nível</a:t>
            </a:r>
          </a:p>
          <a:p>
            <a:pPr lvl="2" rtl="0"/>
            <a:r>
              <a:rPr lang="pt-PT" noProof="0" dirty="0"/>
              <a:t>Terceiro nível</a:t>
            </a:r>
          </a:p>
          <a:p>
            <a:pPr lvl="3" rtl="0"/>
            <a:r>
              <a:rPr lang="pt-PT" noProof="0" dirty="0"/>
              <a:t>Quarto nível</a:t>
            </a:r>
          </a:p>
          <a:p>
            <a:pPr lvl="4" rtl="0"/>
            <a:r>
              <a:rPr lang="pt-PT" noProof="0" dirty="0"/>
              <a:t>Quinto nível</a:t>
            </a:r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6514C3D-6A1B-4767-AAFB-5864E08634FC}" type="datetime1">
              <a:rPr lang="pt-PT" noProof="0" smtClean="0"/>
              <a:t>26/05/2022</a:t>
            </a:fld>
            <a:endParaRPr lang="pt-PT" noProof="0" dirty="0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 dirty="0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pt-PT" noProof="0" smtClean="0"/>
              <a:t>‹nº›</a:t>
            </a:fld>
            <a:endParaRPr lang="pt-PT" noProof="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PT" noProof="0"/>
              <a:t>Clique para editar o estilo de título do Modelo Global</a:t>
            </a:r>
            <a:endParaRPr lang="pt-PT" noProof="0" dirty="0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1D1FF74-C0CC-4D1B-9130-8A5D743AD49C}" type="datetime1">
              <a:rPr lang="pt-PT" noProof="0" smtClean="0"/>
              <a:t>26/05/2022</a:t>
            </a:fld>
            <a:endParaRPr lang="pt-PT" noProof="0" dirty="0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 dirty="0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pt-PT" noProof="0" smtClean="0"/>
              <a:t>‹nº›</a:t>
            </a:fld>
            <a:endParaRPr lang="pt-PT" noProof="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A752C48-A7AE-4818-8B0E-87C2F80C05A9}" type="datetime1">
              <a:rPr lang="pt-PT" noProof="0" smtClean="0"/>
              <a:t>26/05/2022</a:t>
            </a:fld>
            <a:endParaRPr lang="pt-PT" noProof="0" dirty="0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pt-PT" noProof="0" smtClean="0"/>
              <a:t>‹nº›</a:t>
            </a:fld>
            <a:endParaRPr lang="pt-PT" noProof="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 rtlCol="0"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pPr rtl="0"/>
            <a:r>
              <a:rPr lang="pt-PT" noProof="0"/>
              <a:t>Clique para editar o estilo de título do Modelo Global</a:t>
            </a:r>
            <a:endParaRPr lang="pt-PT" noProof="0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pt-PT" noProof="0"/>
              <a:t>Clique para editar os estilos do texto de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  <a:endParaRPr lang="pt-PT" noProof="0" dirty="0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 rtlCol="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PT" noProof="0"/>
              <a:t>Clique para editar os estilos do texto de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1D63D76-FC4B-45FC-8223-C2DA965E40E3}" type="datetime1">
              <a:rPr lang="pt-PT" noProof="0" smtClean="0"/>
              <a:t>26/05/2022</a:t>
            </a:fld>
            <a:endParaRPr lang="pt-PT" noProof="0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 dirty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pt-PT" noProof="0" smtClean="0"/>
              <a:t>‹nº›</a:t>
            </a:fld>
            <a:endParaRPr lang="pt-PT" noProof="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spc="200" baseline="0"/>
            </a:lvl1pPr>
          </a:lstStyle>
          <a:p>
            <a:pPr rtl="0"/>
            <a:r>
              <a:rPr lang="pt-PT" noProof="0"/>
              <a:t>Clique para editar o estilo de título do Modelo Global</a:t>
            </a:r>
            <a:endParaRPr lang="pt-PT" noProof="0" dirty="0"/>
          </a:p>
        </p:txBody>
      </p:sp>
      <p:sp>
        <p:nvSpPr>
          <p:cNvPr id="3" name="Marcador de Posição da Imagem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PT" noProof="0"/>
              <a:t>Clique no ícone para adicionar uma imagem</a:t>
            </a:r>
            <a:endParaRPr lang="pt-PT" noProof="0" dirty="0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PT" noProof="0"/>
              <a:t>Clique para editar os estilos do texto de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FB84F83-30C0-41E7-89DC-C5F6C088FF01}" type="datetime1">
              <a:rPr lang="pt-PT" noProof="0" smtClean="0"/>
              <a:t>26/05/2022</a:t>
            </a:fld>
            <a:endParaRPr lang="pt-PT" noProof="0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 dirty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67E5644-1E61-4311-A31E-84CB9C7AA8A9}" type="slidenum">
              <a:rPr lang="pt-PT" noProof="0" smtClean="0"/>
              <a:t>‹nº›</a:t>
            </a:fld>
            <a:endParaRPr lang="pt-PT" noProof="0" dirty="0"/>
          </a:p>
        </p:txBody>
      </p:sp>
      <p:cxnSp>
        <p:nvCxnSpPr>
          <p:cNvPr id="8" name="Conexão Reta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PT" noProof="0" dirty="0"/>
              <a:t>Clique para editar o estilo do título do Modelo Global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 rtl="0"/>
            <a:r>
              <a:rPr lang="pt-PT" noProof="0" dirty="0"/>
              <a:t>Clique para editar os Estilos de texto do modelo global</a:t>
            </a:r>
          </a:p>
          <a:p>
            <a:pPr lvl="1" rtl="0"/>
            <a:r>
              <a:rPr lang="pt-PT" noProof="0" dirty="0"/>
              <a:t>Segundo nível</a:t>
            </a:r>
          </a:p>
          <a:p>
            <a:pPr lvl="2" rtl="0"/>
            <a:r>
              <a:rPr lang="pt-PT" noProof="0" dirty="0"/>
              <a:t>Terceiro nível</a:t>
            </a:r>
          </a:p>
          <a:p>
            <a:pPr lvl="3" rtl="0"/>
            <a:r>
              <a:rPr lang="pt-PT" noProof="0" dirty="0"/>
              <a:t>Quarto nível</a:t>
            </a:r>
          </a:p>
          <a:p>
            <a:pPr lvl="4" rtl="0"/>
            <a:r>
              <a:rPr lang="pt-PT" noProof="0" dirty="0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rtl="0"/>
            <a:fld id="{E98862CF-F8B2-4323-B977-BE03C5ED359D}" type="datetime1">
              <a:rPr lang="pt-PT" noProof="0" smtClean="0"/>
              <a:t>26/05/2022</a:t>
            </a:fld>
            <a:endParaRPr lang="pt-PT" noProof="0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rtl="0"/>
            <a:endParaRPr lang="pt-PT" noProof="0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rtl="0"/>
            <a:fld id="{4FAB73BC-B049-4115-A692-8D63A059BFB8}" type="slidenum">
              <a:rPr lang="pt-PT" noProof="0" smtClean="0"/>
              <a:pPr rtl="0"/>
              <a:t>‹nº›</a:t>
            </a:fld>
            <a:endParaRPr lang="pt-PT" noProof="0" dirty="0"/>
          </a:p>
        </p:txBody>
      </p:sp>
      <p:cxnSp>
        <p:nvCxnSpPr>
          <p:cNvPr id="7" name="Conexão Reta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3.png"/><Relationship Id="rId7" Type="http://schemas.openxmlformats.org/officeDocument/2006/relationships/image" Target="../media/image32.png"/><Relationship Id="rId12" Type="http://schemas.openxmlformats.org/officeDocument/2006/relationships/image" Target="../media/image3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10" Type="http://schemas.openxmlformats.org/officeDocument/2006/relationships/image" Target="../media/image35.png"/><Relationship Id="rId4" Type="http://schemas.openxmlformats.org/officeDocument/2006/relationships/image" Target="../media/image30.png"/><Relationship Id="rId9" Type="http://schemas.openxmlformats.org/officeDocument/2006/relationships/image" Target="../media/image3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46.png"/><Relationship Id="rId3" Type="http://schemas.openxmlformats.org/officeDocument/2006/relationships/image" Target="../media/image3.png"/><Relationship Id="rId7" Type="http://schemas.openxmlformats.org/officeDocument/2006/relationships/image" Target="../media/image40.png"/><Relationship Id="rId12" Type="http://schemas.openxmlformats.org/officeDocument/2006/relationships/image" Target="../media/image45.png"/><Relationship Id="rId17" Type="http://schemas.openxmlformats.org/officeDocument/2006/relationships/image" Target="../media/image50.png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4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png"/><Relationship Id="rId11" Type="http://schemas.openxmlformats.org/officeDocument/2006/relationships/image" Target="../media/image44.png"/><Relationship Id="rId5" Type="http://schemas.openxmlformats.org/officeDocument/2006/relationships/image" Target="../media/image38.png"/><Relationship Id="rId15" Type="http://schemas.openxmlformats.org/officeDocument/2006/relationships/image" Target="../media/image48.png"/><Relationship Id="rId10" Type="http://schemas.openxmlformats.org/officeDocument/2006/relationships/image" Target="../media/image43.png"/><Relationship Id="rId4" Type="http://schemas.openxmlformats.org/officeDocument/2006/relationships/image" Target="../media/image370.png"/><Relationship Id="rId9" Type="http://schemas.openxmlformats.org/officeDocument/2006/relationships/image" Target="../media/image42.png"/><Relationship Id="rId14" Type="http://schemas.openxmlformats.org/officeDocument/2006/relationships/image" Target="../media/image4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13" Type="http://schemas.openxmlformats.org/officeDocument/2006/relationships/image" Target="../media/image65.png"/><Relationship Id="rId3" Type="http://schemas.openxmlformats.org/officeDocument/2006/relationships/image" Target="../media/image3.png"/><Relationship Id="rId7" Type="http://schemas.openxmlformats.org/officeDocument/2006/relationships/image" Target="../media/image59.png"/><Relationship Id="rId12" Type="http://schemas.openxmlformats.org/officeDocument/2006/relationships/image" Target="../media/image6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7.png"/><Relationship Id="rId11" Type="http://schemas.openxmlformats.org/officeDocument/2006/relationships/image" Target="../media/image63.png"/><Relationship Id="rId5" Type="http://schemas.openxmlformats.org/officeDocument/2006/relationships/image" Target="../media/image58.png"/><Relationship Id="rId10" Type="http://schemas.openxmlformats.org/officeDocument/2006/relationships/image" Target="../media/image62.png"/><Relationship Id="rId9" Type="http://schemas.openxmlformats.org/officeDocument/2006/relationships/image" Target="../media/image6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8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jpg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jpeg"/><Relationship Id="rId4" Type="http://schemas.openxmlformats.org/officeDocument/2006/relationships/image" Target="../media/image9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2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3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0.png"/><Relationship Id="rId10" Type="http://schemas.openxmlformats.org/officeDocument/2006/relationships/image" Target="../media/image22.png"/><Relationship Id="rId4" Type="http://schemas.openxmlformats.org/officeDocument/2006/relationships/image" Target="../media/image17.png"/><Relationship Id="rId9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3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tângulo 18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30BD1B1-AA22-48F1-B3ED-579CD2846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71000"/>
          </a:blip>
          <a:srcRect r="52444" b="-1"/>
          <a:stretch/>
        </p:blipFill>
        <p:spPr>
          <a:xfrm>
            <a:off x="20" y="975"/>
            <a:ext cx="12188706" cy="6858000"/>
          </a:xfrm>
          <a:prstGeom prst="rect">
            <a:avLst/>
          </a:prstGeom>
        </p:spPr>
      </p:pic>
      <p:sp>
        <p:nvSpPr>
          <p:cNvPr id="21" name="Retângulo 20">
            <a:extLst>
              <a:ext uri="{FF2B5EF4-FFF2-40B4-BE49-F238E27FC236}">
                <a16:creationId xmlns:a16="http://schemas.microsoft.com/office/drawing/2014/main" id="{EAA48FC5-3C83-4F1B-BC33-DF0B588F8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6786" y="3064931"/>
            <a:ext cx="8295215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E3D84FB-5D02-47D2-98FD-4F01A02E2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09349" y="3429000"/>
            <a:ext cx="7501651" cy="1090938"/>
          </a:xfrm>
        </p:spPr>
        <p:txBody>
          <a:bodyPr rtlCol="0" anchor="b">
            <a:normAutofit/>
          </a:bodyPr>
          <a:lstStyle/>
          <a:p>
            <a:pPr algn="l"/>
            <a:r>
              <a:rPr lang="pt-PT" dirty="0">
                <a:solidFill>
                  <a:srgbClr val="FFFFFF"/>
                </a:solidFill>
              </a:rPr>
              <a:t>Algoritmo de Prim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9F6641D-ADF3-40BD-9BA3-E740E77C8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09349" y="4779313"/>
            <a:ext cx="7501650" cy="514816"/>
          </a:xfrm>
        </p:spPr>
        <p:txBody>
          <a:bodyPr rtlCol="0" anchor="t">
            <a:normAutofit/>
          </a:bodyPr>
          <a:lstStyle/>
          <a:p>
            <a:pPr rtl="0"/>
            <a:r>
              <a:rPr lang="pt-PT" dirty="0">
                <a:solidFill>
                  <a:srgbClr val="FFFFFF"/>
                </a:solidFill>
              </a:rPr>
              <a:t>Desenho e Análise de Algoritmos – 2021/2022</a:t>
            </a:r>
          </a:p>
        </p:txBody>
      </p:sp>
      <p:cxnSp>
        <p:nvCxnSpPr>
          <p:cNvPr id="23" name="Conexão Reta 22">
            <a:extLst>
              <a:ext uri="{FF2B5EF4-FFF2-40B4-BE49-F238E27FC236}">
                <a16:creationId xmlns:a16="http://schemas.microsoft.com/office/drawing/2014/main" id="{62F01714-1A39-4194-BD47-8A9960C599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09349" y="4666480"/>
            <a:ext cx="6832499" cy="0"/>
          </a:xfrm>
          <a:prstGeom prst="line">
            <a:avLst/>
          </a:prstGeom>
          <a:ln w="22225">
            <a:solidFill>
              <a:srgbClr val="4AC4E3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CaixaDeTexto 3">
            <a:extLst>
              <a:ext uri="{FF2B5EF4-FFF2-40B4-BE49-F238E27FC236}">
                <a16:creationId xmlns:a16="http://schemas.microsoft.com/office/drawing/2014/main" id="{1ADCF5F5-3036-1AB7-0CAF-86F8EF4D6DC7}"/>
              </a:ext>
            </a:extLst>
          </p:cNvPr>
          <p:cNvSpPr txBox="1"/>
          <p:nvPr/>
        </p:nvSpPr>
        <p:spPr>
          <a:xfrm>
            <a:off x="9588500" y="5812874"/>
            <a:ext cx="24248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Fabian Gobet - 97885</a:t>
            </a:r>
            <a:br>
              <a:rPr lang="en-US" sz="1600" dirty="0"/>
            </a:br>
            <a:r>
              <a:rPr lang="en-US" sz="1600" dirty="0"/>
              <a:t>João Correia - 94576</a:t>
            </a:r>
            <a:br>
              <a:rPr lang="en-US" sz="1600" dirty="0"/>
            </a:br>
            <a:r>
              <a:rPr lang="en-US" sz="1600" dirty="0"/>
              <a:t>Miguel Valadares - 98345</a:t>
            </a:r>
          </a:p>
        </p:txBody>
      </p:sp>
      <p:pic>
        <p:nvPicPr>
          <p:cNvPr id="7" name="Imagem 6" descr="Uma imagem com texto&#10;&#10;Descrição gerada automaticamente">
            <a:extLst>
              <a:ext uri="{FF2B5EF4-FFF2-40B4-BE49-F238E27FC236}">
                <a16:creationId xmlns:a16="http://schemas.microsoft.com/office/drawing/2014/main" id="{74E64DAA-6C60-124F-BF3D-27FD3C6EAF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57598" y="2376204"/>
            <a:ext cx="1353401" cy="627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2570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Uma imagem com texto&#10;&#10;Descrição gerada automaticamente">
            <a:extLst>
              <a:ext uri="{FF2B5EF4-FFF2-40B4-BE49-F238E27FC236}">
                <a16:creationId xmlns:a16="http://schemas.microsoft.com/office/drawing/2014/main" id="{0DE4E646-C675-91D1-7423-7A99960C68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54263" y="173279"/>
            <a:ext cx="1353401" cy="62771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8C2FB1D8-81FE-3EC0-860D-1F8969679B16}"/>
                  </a:ext>
                </a:extLst>
              </p:cNvPr>
              <p:cNvSpPr txBox="1"/>
              <p:nvPr/>
            </p:nvSpPr>
            <p:spPr>
              <a:xfrm>
                <a:off x="520943" y="2333631"/>
                <a:ext cx="6410632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PT" dirty="0"/>
                  <a:t>Suponhamos G não é mínima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pt-PT" sz="18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𝐸𝑆</m:t>
                    </m:r>
                    <m:r>
                      <a:rPr lang="pt-PT" sz="18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= (</m:t>
                    </m:r>
                    <m:sSub>
                      <m:sSub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b>
                        <m: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pt-PT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1800" b="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pt-PT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b>
                        <m: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pt-PT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,…</m:t>
                    </m:r>
                    <m:sSub>
                      <m:sSub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b>
                        <m: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b>
                    </m:sSub>
                    <m:r>
                      <a:rPr lang="pt-PT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pt-PT" dirty="0"/>
                  <a:t> o conjunto ordenado de arestas escolhido pelo algoritmo de Prim.</a:t>
                </a:r>
              </a:p>
            </p:txBody>
          </p:sp>
        </mc:Choice>
        <mc:Fallback xmlns="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8C2FB1D8-81FE-3EC0-860D-1F8969679B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943" y="2333631"/>
                <a:ext cx="6410632" cy="923330"/>
              </a:xfrm>
              <a:prstGeom prst="rect">
                <a:avLst/>
              </a:prstGeom>
              <a:blipFill>
                <a:blip r:embed="rId4"/>
                <a:stretch>
                  <a:fillRect l="-570" t="-3974" b="-9934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9" name="Agrupar 38">
            <a:extLst>
              <a:ext uri="{FF2B5EF4-FFF2-40B4-BE49-F238E27FC236}">
                <a16:creationId xmlns:a16="http://schemas.microsoft.com/office/drawing/2014/main" id="{80A2F30A-AF3C-EBC0-0E02-98E9EDB6A2CF}"/>
              </a:ext>
            </a:extLst>
          </p:cNvPr>
          <p:cNvGrpSpPr/>
          <p:nvPr/>
        </p:nvGrpSpPr>
        <p:grpSpPr>
          <a:xfrm>
            <a:off x="8167272" y="491443"/>
            <a:ext cx="2599457" cy="2831250"/>
            <a:chOff x="8729597" y="748561"/>
            <a:chExt cx="2318286" cy="2396164"/>
          </a:xfrm>
        </p:grpSpPr>
        <p:sp>
          <p:nvSpPr>
            <p:cNvPr id="21" name="Fluxograma: Conexão 20">
              <a:extLst>
                <a:ext uri="{FF2B5EF4-FFF2-40B4-BE49-F238E27FC236}">
                  <a16:creationId xmlns:a16="http://schemas.microsoft.com/office/drawing/2014/main" id="{2E5F8FB3-D254-348A-A954-8953E65CD9A9}"/>
                </a:ext>
              </a:extLst>
            </p:cNvPr>
            <p:cNvSpPr/>
            <p:nvPr/>
          </p:nvSpPr>
          <p:spPr>
            <a:xfrm>
              <a:off x="9498638" y="930217"/>
              <a:ext cx="348565" cy="319126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51" name="Fluxograma: Conexão 50">
              <a:extLst>
                <a:ext uri="{FF2B5EF4-FFF2-40B4-BE49-F238E27FC236}">
                  <a16:creationId xmlns:a16="http://schemas.microsoft.com/office/drawing/2014/main" id="{CD7C4F63-F658-692A-8D5F-83ED78798CBB}"/>
                </a:ext>
              </a:extLst>
            </p:cNvPr>
            <p:cNvSpPr/>
            <p:nvPr/>
          </p:nvSpPr>
          <p:spPr>
            <a:xfrm>
              <a:off x="9101488" y="1697796"/>
              <a:ext cx="361093" cy="335032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cxnSp>
          <p:nvCxnSpPr>
            <p:cNvPr id="52" name="Conexão reta 51">
              <a:extLst>
                <a:ext uri="{FF2B5EF4-FFF2-40B4-BE49-F238E27FC236}">
                  <a16:creationId xmlns:a16="http://schemas.microsoft.com/office/drawing/2014/main" id="{7DD8F56F-A721-323A-A163-B724321ADCE1}"/>
                </a:ext>
              </a:extLst>
            </p:cNvPr>
            <p:cNvCxnSpPr>
              <a:cxnSpLocks/>
              <a:stCxn id="21" idx="2"/>
              <a:endCxn id="51" idx="0"/>
            </p:cNvCxnSpPr>
            <p:nvPr/>
          </p:nvCxnSpPr>
          <p:spPr>
            <a:xfrm flipH="1">
              <a:off x="9282035" y="1089780"/>
              <a:ext cx="216603" cy="608016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Conexão reta 55">
              <a:extLst>
                <a:ext uri="{FF2B5EF4-FFF2-40B4-BE49-F238E27FC236}">
                  <a16:creationId xmlns:a16="http://schemas.microsoft.com/office/drawing/2014/main" id="{F4464AF4-B30E-BF96-8A67-37C7A249CEB5}"/>
                </a:ext>
              </a:extLst>
            </p:cNvPr>
            <p:cNvCxnSpPr>
              <a:cxnSpLocks/>
              <a:stCxn id="21" idx="6"/>
              <a:endCxn id="77" idx="1"/>
            </p:cNvCxnSpPr>
            <p:nvPr/>
          </p:nvCxnSpPr>
          <p:spPr>
            <a:xfrm>
              <a:off x="9847203" y="1089780"/>
              <a:ext cx="615784" cy="326063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7" name="Fluxograma: Conexão 76">
              <a:extLst>
                <a:ext uri="{FF2B5EF4-FFF2-40B4-BE49-F238E27FC236}">
                  <a16:creationId xmlns:a16="http://schemas.microsoft.com/office/drawing/2014/main" id="{C5703624-2159-69B4-4FAD-50611A70AF86}"/>
                </a:ext>
              </a:extLst>
            </p:cNvPr>
            <p:cNvSpPr/>
            <p:nvPr/>
          </p:nvSpPr>
          <p:spPr>
            <a:xfrm>
              <a:off x="10410106" y="1366779"/>
              <a:ext cx="361093" cy="335032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x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CaixaDeTexto 80">
                  <a:extLst>
                    <a:ext uri="{FF2B5EF4-FFF2-40B4-BE49-F238E27FC236}">
                      <a16:creationId xmlns:a16="http://schemas.microsoft.com/office/drawing/2014/main" id="{7485C2EF-2167-9711-E158-DC7CC734043F}"/>
                    </a:ext>
                  </a:extLst>
                </p:cNvPr>
                <p:cNvSpPr txBox="1"/>
                <p:nvPr/>
              </p:nvSpPr>
              <p:spPr>
                <a:xfrm>
                  <a:off x="9009636" y="1089780"/>
                  <a:ext cx="348565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i="1" smtClean="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PT" sz="12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pt-PT" sz="12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PT" sz="1200" dirty="0"/>
                </a:p>
              </p:txBody>
            </p:sp>
          </mc:Choice>
          <mc:Fallback xmlns="">
            <p:sp>
              <p:nvSpPr>
                <p:cNvPr id="81" name="CaixaDeTexto 80">
                  <a:extLst>
                    <a:ext uri="{FF2B5EF4-FFF2-40B4-BE49-F238E27FC236}">
                      <a16:creationId xmlns:a16="http://schemas.microsoft.com/office/drawing/2014/main" id="{7485C2EF-2167-9711-E158-DC7CC734043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09636" y="1089780"/>
                  <a:ext cx="348565" cy="276999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P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CaixaDeTexto 81">
                  <a:extLst>
                    <a:ext uri="{FF2B5EF4-FFF2-40B4-BE49-F238E27FC236}">
                      <a16:creationId xmlns:a16="http://schemas.microsoft.com/office/drawing/2014/main" id="{74687BBC-AFD4-2167-3C00-981BFE1D2964}"/>
                    </a:ext>
                  </a:extLst>
                </p:cNvPr>
                <p:cNvSpPr txBox="1"/>
                <p:nvPr/>
              </p:nvSpPr>
              <p:spPr>
                <a:xfrm>
                  <a:off x="10118574" y="1067478"/>
                  <a:ext cx="29174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i="1" smtClean="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PT" sz="12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1200" b="0" i="1" smtClean="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PT" sz="1200" dirty="0"/>
                </a:p>
              </p:txBody>
            </p:sp>
          </mc:Choice>
          <mc:Fallback xmlns="">
            <p:sp>
              <p:nvSpPr>
                <p:cNvPr id="82" name="CaixaDeTexto 81">
                  <a:extLst>
                    <a:ext uri="{FF2B5EF4-FFF2-40B4-BE49-F238E27FC236}">
                      <a16:creationId xmlns:a16="http://schemas.microsoft.com/office/drawing/2014/main" id="{74687BBC-AFD4-2167-3C00-981BFE1D29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18574" y="1067478"/>
                  <a:ext cx="291740" cy="276999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PT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5" name="Fluxograma: Conexão 84">
              <a:extLst>
                <a:ext uri="{FF2B5EF4-FFF2-40B4-BE49-F238E27FC236}">
                  <a16:creationId xmlns:a16="http://schemas.microsoft.com/office/drawing/2014/main" id="{F5AF195E-FEF1-41A7-202C-19571353E1C7}"/>
                </a:ext>
              </a:extLst>
            </p:cNvPr>
            <p:cNvSpPr/>
            <p:nvPr/>
          </p:nvSpPr>
          <p:spPr>
            <a:xfrm>
              <a:off x="8729597" y="2325848"/>
              <a:ext cx="361093" cy="335032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k</a:t>
              </a:r>
            </a:p>
          </p:txBody>
        </p:sp>
        <p:cxnSp>
          <p:nvCxnSpPr>
            <p:cNvPr id="86" name="Conexão: Curva 85">
              <a:extLst>
                <a:ext uri="{FF2B5EF4-FFF2-40B4-BE49-F238E27FC236}">
                  <a16:creationId xmlns:a16="http://schemas.microsoft.com/office/drawing/2014/main" id="{50B2CB52-78D0-FC44-A094-34B129AB5296}"/>
                </a:ext>
              </a:extLst>
            </p:cNvPr>
            <p:cNvCxnSpPr>
              <a:cxnSpLocks/>
              <a:stCxn id="85" idx="0"/>
              <a:endCxn id="51" idx="2"/>
            </p:cNvCxnSpPr>
            <p:nvPr/>
          </p:nvCxnSpPr>
          <p:spPr>
            <a:xfrm rot="5400000" flipH="1" flipV="1">
              <a:off x="8775548" y="1999908"/>
              <a:ext cx="460536" cy="191344"/>
            </a:xfrm>
            <a:prstGeom prst="curvedConnector2">
              <a:avLst/>
            </a:prstGeom>
            <a:ln>
              <a:prstDash val="dash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2" name="Fluxograma: Conexão 91">
              <a:extLst>
                <a:ext uri="{FF2B5EF4-FFF2-40B4-BE49-F238E27FC236}">
                  <a16:creationId xmlns:a16="http://schemas.microsoft.com/office/drawing/2014/main" id="{D0EB0C28-616A-1D15-E198-03B9497DEEB4}"/>
                </a:ext>
              </a:extLst>
            </p:cNvPr>
            <p:cNvSpPr/>
            <p:nvPr/>
          </p:nvSpPr>
          <p:spPr>
            <a:xfrm>
              <a:off x="10495226" y="2056409"/>
              <a:ext cx="361093" cy="335032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y</a:t>
              </a:r>
            </a:p>
          </p:txBody>
        </p:sp>
        <p:cxnSp>
          <p:nvCxnSpPr>
            <p:cNvPr id="94" name="Conexão reta 93">
              <a:extLst>
                <a:ext uri="{FF2B5EF4-FFF2-40B4-BE49-F238E27FC236}">
                  <a16:creationId xmlns:a16="http://schemas.microsoft.com/office/drawing/2014/main" id="{7CC858EE-74EC-C282-4876-BBDF9CCD2388}"/>
                </a:ext>
              </a:extLst>
            </p:cNvPr>
            <p:cNvCxnSpPr>
              <a:cxnSpLocks/>
              <a:stCxn id="77" idx="4"/>
              <a:endCxn id="92" idx="0"/>
            </p:cNvCxnSpPr>
            <p:nvPr/>
          </p:nvCxnSpPr>
          <p:spPr>
            <a:xfrm>
              <a:off x="10590653" y="1701811"/>
              <a:ext cx="85120" cy="354598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CaixaDeTexto 96">
                  <a:extLst>
                    <a:ext uri="{FF2B5EF4-FFF2-40B4-BE49-F238E27FC236}">
                      <a16:creationId xmlns:a16="http://schemas.microsoft.com/office/drawing/2014/main" id="{703CFAF7-12B4-54B9-9BBF-BA0F2E5970E1}"/>
                    </a:ext>
                  </a:extLst>
                </p:cNvPr>
                <p:cNvSpPr txBox="1"/>
                <p:nvPr/>
              </p:nvSpPr>
              <p:spPr>
                <a:xfrm>
                  <a:off x="10590653" y="1740302"/>
                  <a:ext cx="457230" cy="2344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i="1" smtClean="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PT" sz="12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1200" b="0" i="1" smtClean="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pt-PT" sz="1200" dirty="0"/>
                </a:p>
              </p:txBody>
            </p:sp>
          </mc:Choice>
          <mc:Fallback xmlns="">
            <p:sp>
              <p:nvSpPr>
                <p:cNvPr id="97" name="CaixaDeTexto 96">
                  <a:extLst>
                    <a:ext uri="{FF2B5EF4-FFF2-40B4-BE49-F238E27FC236}">
                      <a16:creationId xmlns:a16="http://schemas.microsoft.com/office/drawing/2014/main" id="{703CFAF7-12B4-54B9-9BBF-BA0F2E5970E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90653" y="1740302"/>
                  <a:ext cx="457230" cy="2344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PT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9" name="Fluxograma: Conexão 98">
              <a:extLst>
                <a:ext uri="{FF2B5EF4-FFF2-40B4-BE49-F238E27FC236}">
                  <a16:creationId xmlns:a16="http://schemas.microsoft.com/office/drawing/2014/main" id="{8116ADEE-6E80-10EC-9648-B41BA69D3F1E}"/>
                </a:ext>
              </a:extLst>
            </p:cNvPr>
            <p:cNvSpPr/>
            <p:nvPr/>
          </p:nvSpPr>
          <p:spPr>
            <a:xfrm>
              <a:off x="10525161" y="2809693"/>
              <a:ext cx="361093" cy="335032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⍺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00" name="Conexão: Curva 99">
              <a:extLst>
                <a:ext uri="{FF2B5EF4-FFF2-40B4-BE49-F238E27FC236}">
                  <a16:creationId xmlns:a16="http://schemas.microsoft.com/office/drawing/2014/main" id="{DB3C6B8D-68F1-DE58-F672-52EF1984C7C0}"/>
                </a:ext>
              </a:extLst>
            </p:cNvPr>
            <p:cNvCxnSpPr>
              <a:cxnSpLocks/>
              <a:stCxn id="99" idx="2"/>
              <a:endCxn id="92" idx="4"/>
            </p:cNvCxnSpPr>
            <p:nvPr/>
          </p:nvCxnSpPr>
          <p:spPr>
            <a:xfrm rot="10800000" flipH="1">
              <a:off x="10525161" y="2391441"/>
              <a:ext cx="150612" cy="585768"/>
            </a:xfrm>
            <a:prstGeom prst="curvedConnector4">
              <a:avLst>
                <a:gd name="adj1" fmla="val -151781"/>
                <a:gd name="adj2" fmla="val 64299"/>
              </a:avLst>
            </a:prstGeom>
            <a:ln>
              <a:prstDash val="dash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4" name="Fluxograma: Conexão 103">
              <a:extLst>
                <a:ext uri="{FF2B5EF4-FFF2-40B4-BE49-F238E27FC236}">
                  <a16:creationId xmlns:a16="http://schemas.microsoft.com/office/drawing/2014/main" id="{B668F95A-C244-9EDB-2EA8-F500A5ADBD00}"/>
                </a:ext>
              </a:extLst>
            </p:cNvPr>
            <p:cNvSpPr/>
            <p:nvPr/>
          </p:nvSpPr>
          <p:spPr>
            <a:xfrm>
              <a:off x="9729255" y="1963830"/>
              <a:ext cx="361093" cy="335032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β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05" name="Conexão: Curva 104">
              <a:extLst>
                <a:ext uri="{FF2B5EF4-FFF2-40B4-BE49-F238E27FC236}">
                  <a16:creationId xmlns:a16="http://schemas.microsoft.com/office/drawing/2014/main" id="{77A215F8-2EB7-FF72-B24F-785C27D088FD}"/>
                </a:ext>
              </a:extLst>
            </p:cNvPr>
            <p:cNvCxnSpPr>
              <a:cxnSpLocks/>
              <a:stCxn id="104" idx="0"/>
              <a:endCxn id="21" idx="4"/>
            </p:cNvCxnSpPr>
            <p:nvPr/>
          </p:nvCxnSpPr>
          <p:spPr>
            <a:xfrm rot="16200000" flipV="1">
              <a:off x="9434119" y="1488146"/>
              <a:ext cx="714487" cy="236881"/>
            </a:xfrm>
            <a:prstGeom prst="curvedConnector3">
              <a:avLst>
                <a:gd name="adj1" fmla="val 50000"/>
              </a:avLst>
            </a:prstGeom>
            <a:ln>
              <a:prstDash val="dash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5" name="CaixaDeTexto 114">
              <a:extLst>
                <a:ext uri="{FF2B5EF4-FFF2-40B4-BE49-F238E27FC236}">
                  <a16:creationId xmlns:a16="http://schemas.microsoft.com/office/drawing/2014/main" id="{D5130351-0929-A344-C4F6-B861070CEC6A}"/>
                </a:ext>
              </a:extLst>
            </p:cNvPr>
            <p:cNvSpPr txBox="1"/>
            <p:nvPr/>
          </p:nvSpPr>
          <p:spPr>
            <a:xfrm>
              <a:off x="10265881" y="748561"/>
              <a:ext cx="5904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dirty="0"/>
                <a:t>G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CaixaDeTexto 115">
                <a:extLst>
                  <a:ext uri="{FF2B5EF4-FFF2-40B4-BE49-F238E27FC236}">
                    <a16:creationId xmlns:a16="http://schemas.microsoft.com/office/drawing/2014/main" id="{A64E9273-1044-0CB3-5447-65987B3ACBC3}"/>
                  </a:ext>
                </a:extLst>
              </p:cNvPr>
              <p:cNvSpPr txBox="1"/>
              <p:nvPr/>
            </p:nvSpPr>
            <p:spPr>
              <a:xfrm>
                <a:off x="552228" y="3266076"/>
                <a:ext cx="6037006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PT" dirty="0"/>
                  <a:t>Seja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b>
                        <m:r>
                          <a:rPr lang="pt-PT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t-PT" dirty="0"/>
                  <a:t> a aresta que o algoritmo de Prim escolheu a partir do qual se deu o primeiro erro.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pt-PT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PT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pt-PT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PT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PT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PT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PT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pt-PT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r>
                  <a:rPr lang="pt-PT" dirty="0"/>
                  <a:t> é o prefixo correto mais longo de G.</a:t>
                </a:r>
              </a:p>
              <a:p>
                <a:endParaRPr lang="pt-PT" dirty="0"/>
              </a:p>
            </p:txBody>
          </p:sp>
        </mc:Choice>
        <mc:Fallback xmlns="">
          <p:sp>
            <p:nvSpPr>
              <p:cNvPr id="116" name="CaixaDeTexto 115">
                <a:extLst>
                  <a:ext uri="{FF2B5EF4-FFF2-40B4-BE49-F238E27FC236}">
                    <a16:creationId xmlns:a16="http://schemas.microsoft.com/office/drawing/2014/main" id="{A64E9273-1044-0CB3-5447-65987B3ACB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228" y="3266076"/>
                <a:ext cx="6037006" cy="1200329"/>
              </a:xfrm>
              <a:prstGeom prst="rect">
                <a:avLst/>
              </a:prstGeom>
              <a:blipFill>
                <a:blip r:embed="rId9"/>
                <a:stretch>
                  <a:fillRect l="-707" t="-3046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2" name="CaixaDeTexto 181">
            <a:extLst>
              <a:ext uri="{FF2B5EF4-FFF2-40B4-BE49-F238E27FC236}">
                <a16:creationId xmlns:a16="http://schemas.microsoft.com/office/drawing/2014/main" id="{BD9BF895-F913-3350-4764-875ED3C334E5}"/>
              </a:ext>
            </a:extLst>
          </p:cNvPr>
          <p:cNvSpPr txBox="1"/>
          <p:nvPr/>
        </p:nvSpPr>
        <p:spPr>
          <a:xfrm>
            <a:off x="217042" y="116553"/>
            <a:ext cx="62201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 err="1"/>
              <a:t>Correcção</a:t>
            </a:r>
            <a:r>
              <a:rPr lang="pt-PT" sz="2400" dirty="0"/>
              <a:t> do Algoritmo de Prim (</a:t>
            </a:r>
            <a:r>
              <a:rPr lang="pt-PT" sz="2400" i="1" dirty="0" err="1"/>
              <a:t>Correctedness</a:t>
            </a:r>
            <a:r>
              <a:rPr lang="pt-PT" sz="2400" dirty="0"/>
              <a:t>) Pt.4</a:t>
            </a:r>
          </a:p>
        </p:txBody>
      </p: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2ECC9DA9-4BB7-A187-87C1-75B56C56AB56}"/>
              </a:ext>
            </a:extLst>
          </p:cNvPr>
          <p:cNvSpPr txBox="1"/>
          <p:nvPr/>
        </p:nvSpPr>
        <p:spPr>
          <a:xfrm>
            <a:off x="520943" y="4445715"/>
            <a:ext cx="48766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Seja U a Arvore de cobertura Mínima (MST) que contém o prefixo correto mais longo de 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dirty="0"/>
          </a:p>
        </p:txBody>
      </p: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F2283A6C-8B31-DDCB-74CA-D6E25340C31F}"/>
              </a:ext>
            </a:extLst>
          </p:cNvPr>
          <p:cNvSpPr txBox="1"/>
          <p:nvPr/>
        </p:nvSpPr>
        <p:spPr>
          <a:xfrm>
            <a:off x="552228" y="5286375"/>
            <a:ext cx="50484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Se U é MST então existe um caminho de x para 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Seja {</a:t>
            </a:r>
            <a:r>
              <a:rPr lang="en-US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⍺</a:t>
            </a:r>
            <a:r>
              <a:rPr lang="pt-PT" dirty="0"/>
              <a:t>,</a:t>
            </a:r>
            <a:r>
              <a:rPr lang="el-G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pt-PT" dirty="0"/>
              <a:t>} a primeira aresta desse caminho, tal que </a:t>
            </a:r>
            <a:r>
              <a:rPr lang="en-US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⍺ é </a:t>
            </a:r>
            <a:r>
              <a:rPr lang="en-US" dirty="0" err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adjacente</a:t>
            </a:r>
            <a:r>
              <a:rPr lang="en-US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a Y.</a:t>
            </a:r>
            <a:endParaRPr lang="pt-PT" dirty="0"/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47879F2D-9D9B-C220-E52B-9AF771912BB5}"/>
              </a:ext>
            </a:extLst>
          </p:cNvPr>
          <p:cNvGrpSpPr/>
          <p:nvPr/>
        </p:nvGrpSpPr>
        <p:grpSpPr>
          <a:xfrm>
            <a:off x="7725157" y="3368795"/>
            <a:ext cx="2307626" cy="2918082"/>
            <a:chOff x="7725157" y="3368795"/>
            <a:chExt cx="2307626" cy="2918082"/>
          </a:xfrm>
        </p:grpSpPr>
        <p:grpSp>
          <p:nvGrpSpPr>
            <p:cNvPr id="60" name="Agrupar 59">
              <a:extLst>
                <a:ext uri="{FF2B5EF4-FFF2-40B4-BE49-F238E27FC236}">
                  <a16:creationId xmlns:a16="http://schemas.microsoft.com/office/drawing/2014/main" id="{4141DD6C-4C6B-3099-49A6-D069576B62E8}"/>
                </a:ext>
              </a:extLst>
            </p:cNvPr>
            <p:cNvGrpSpPr/>
            <p:nvPr/>
          </p:nvGrpSpPr>
          <p:grpSpPr>
            <a:xfrm>
              <a:off x="7725157" y="3368795"/>
              <a:ext cx="2307626" cy="2918082"/>
              <a:chOff x="7152210" y="2538767"/>
              <a:chExt cx="1872426" cy="2407663"/>
            </a:xfrm>
          </p:grpSpPr>
          <p:sp>
            <p:nvSpPr>
              <p:cNvPr id="167" name="CaixaDeTexto 166">
                <a:extLst>
                  <a:ext uri="{FF2B5EF4-FFF2-40B4-BE49-F238E27FC236}">
                    <a16:creationId xmlns:a16="http://schemas.microsoft.com/office/drawing/2014/main" id="{1A5F16B4-744B-32BE-D9F0-C44B93D3ABF0}"/>
                  </a:ext>
                </a:extLst>
              </p:cNvPr>
              <p:cNvSpPr txBox="1"/>
              <p:nvPr/>
            </p:nvSpPr>
            <p:spPr>
              <a:xfrm>
                <a:off x="8415210" y="2538767"/>
                <a:ext cx="5904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PT" dirty="0"/>
                  <a:t>U</a:t>
                </a:r>
              </a:p>
            </p:txBody>
          </p:sp>
          <p:sp>
            <p:nvSpPr>
              <p:cNvPr id="151" name="Fluxograma: Conexão 150">
                <a:extLst>
                  <a:ext uri="{FF2B5EF4-FFF2-40B4-BE49-F238E27FC236}">
                    <a16:creationId xmlns:a16="http://schemas.microsoft.com/office/drawing/2014/main" id="{2BE1654D-6350-D9F6-48DE-A2D21B30CF80}"/>
                  </a:ext>
                </a:extLst>
              </p:cNvPr>
              <p:cNvSpPr/>
              <p:nvPr/>
            </p:nvSpPr>
            <p:spPr>
              <a:xfrm>
                <a:off x="7999861" y="2723433"/>
                <a:ext cx="348565" cy="319126"/>
              </a:xfrm>
              <a:prstGeom prst="flowChartConnector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152" name="Fluxograma: Conexão 151">
                <a:extLst>
                  <a:ext uri="{FF2B5EF4-FFF2-40B4-BE49-F238E27FC236}">
                    <a16:creationId xmlns:a16="http://schemas.microsoft.com/office/drawing/2014/main" id="{D71DE6C7-BF0B-4D9F-263B-73BC1BD8C951}"/>
                  </a:ext>
                </a:extLst>
              </p:cNvPr>
              <p:cNvSpPr/>
              <p:nvPr/>
            </p:nvSpPr>
            <p:spPr>
              <a:xfrm>
                <a:off x="7640786" y="3377591"/>
                <a:ext cx="361093" cy="335032"/>
              </a:xfrm>
              <a:prstGeom prst="flowChartConnector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cxnSp>
            <p:nvCxnSpPr>
              <p:cNvPr id="153" name="Conexão reta 152">
                <a:extLst>
                  <a:ext uri="{FF2B5EF4-FFF2-40B4-BE49-F238E27FC236}">
                    <a16:creationId xmlns:a16="http://schemas.microsoft.com/office/drawing/2014/main" id="{B1289759-9E92-32D8-D909-63CF9EA89380}"/>
                  </a:ext>
                </a:extLst>
              </p:cNvPr>
              <p:cNvCxnSpPr>
                <a:cxnSpLocks/>
                <a:stCxn id="151" idx="2"/>
                <a:endCxn id="152" idx="0"/>
              </p:cNvCxnSpPr>
              <p:nvPr/>
            </p:nvCxnSpPr>
            <p:spPr>
              <a:xfrm flipH="1">
                <a:off x="7821333" y="2882996"/>
                <a:ext cx="178528" cy="494595"/>
              </a:xfrm>
              <a:prstGeom prst="line">
                <a:avLst/>
              </a:prstGeom>
              <a:ln>
                <a:solidFill>
                  <a:schemeClr val="dk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4" name="Conexão reta 153">
                <a:extLst>
                  <a:ext uri="{FF2B5EF4-FFF2-40B4-BE49-F238E27FC236}">
                    <a16:creationId xmlns:a16="http://schemas.microsoft.com/office/drawing/2014/main" id="{EE52C9AB-F76E-7DC3-10E2-A53E3EA07A7D}"/>
                  </a:ext>
                </a:extLst>
              </p:cNvPr>
              <p:cNvCxnSpPr>
                <a:cxnSpLocks/>
                <a:stCxn id="151" idx="6"/>
                <a:endCxn id="155" idx="1"/>
              </p:cNvCxnSpPr>
              <p:nvPr/>
            </p:nvCxnSpPr>
            <p:spPr>
              <a:xfrm>
                <a:off x="8348426" y="2882996"/>
                <a:ext cx="367998" cy="362397"/>
              </a:xfrm>
              <a:prstGeom prst="line">
                <a:avLst/>
              </a:prstGeom>
              <a:ln>
                <a:solidFill>
                  <a:schemeClr val="dk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5" name="Fluxograma: Conexão 154">
                <a:extLst>
                  <a:ext uri="{FF2B5EF4-FFF2-40B4-BE49-F238E27FC236}">
                    <a16:creationId xmlns:a16="http://schemas.microsoft.com/office/drawing/2014/main" id="{4F961DA6-FF1C-C028-06D4-F5C76BC54BCF}"/>
                  </a:ext>
                </a:extLst>
              </p:cNvPr>
              <p:cNvSpPr/>
              <p:nvPr/>
            </p:nvSpPr>
            <p:spPr>
              <a:xfrm>
                <a:off x="8663543" y="3196329"/>
                <a:ext cx="361093" cy="335032"/>
              </a:xfrm>
              <a:prstGeom prst="flowChartConnector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x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6" name="CaixaDeTexto 155">
                    <a:extLst>
                      <a:ext uri="{FF2B5EF4-FFF2-40B4-BE49-F238E27FC236}">
                        <a16:creationId xmlns:a16="http://schemas.microsoft.com/office/drawing/2014/main" id="{4E982F12-CB4A-3291-B856-EF78E0DD0E9C}"/>
                      </a:ext>
                    </a:extLst>
                  </p:cNvPr>
                  <p:cNvSpPr txBox="1"/>
                  <p:nvPr/>
                </p:nvSpPr>
                <p:spPr>
                  <a:xfrm>
                    <a:off x="7510859" y="2882996"/>
                    <a:ext cx="348565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200" i="1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sz="12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pt-PT" sz="12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pt-PT" sz="1200" dirty="0"/>
                  </a:p>
                </p:txBody>
              </p:sp>
            </mc:Choice>
            <mc:Fallback xmlns="">
              <p:sp>
                <p:nvSpPr>
                  <p:cNvPr id="156" name="CaixaDeTexto 155">
                    <a:extLst>
                      <a:ext uri="{FF2B5EF4-FFF2-40B4-BE49-F238E27FC236}">
                        <a16:creationId xmlns:a16="http://schemas.microsoft.com/office/drawing/2014/main" id="{4E982F12-CB4A-3291-B856-EF78E0DD0E9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10859" y="2882996"/>
                    <a:ext cx="348565" cy="276999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P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7" name="CaixaDeTexto 156">
                    <a:extLst>
                      <a:ext uri="{FF2B5EF4-FFF2-40B4-BE49-F238E27FC236}">
                        <a16:creationId xmlns:a16="http://schemas.microsoft.com/office/drawing/2014/main" id="{95ED9991-F360-0C90-2CF3-807520B8664F}"/>
                      </a:ext>
                    </a:extLst>
                  </p:cNvPr>
                  <p:cNvSpPr txBox="1"/>
                  <p:nvPr/>
                </p:nvSpPr>
                <p:spPr>
                  <a:xfrm>
                    <a:off x="8619797" y="2860694"/>
                    <a:ext cx="291740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200" i="1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sz="12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1200" b="0" i="1" smtClea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pt-PT" sz="1200" dirty="0"/>
                  </a:p>
                </p:txBody>
              </p:sp>
            </mc:Choice>
            <mc:Fallback xmlns="">
              <p:sp>
                <p:nvSpPr>
                  <p:cNvPr id="157" name="CaixaDeTexto 156">
                    <a:extLst>
                      <a:ext uri="{FF2B5EF4-FFF2-40B4-BE49-F238E27FC236}">
                        <a16:creationId xmlns:a16="http://schemas.microsoft.com/office/drawing/2014/main" id="{95ED9991-F360-0C90-2CF3-807520B8664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619797" y="2860694"/>
                    <a:ext cx="291740" cy="276999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P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58" name="Fluxograma: Conexão 157">
                <a:extLst>
                  <a:ext uri="{FF2B5EF4-FFF2-40B4-BE49-F238E27FC236}">
                    <a16:creationId xmlns:a16="http://schemas.microsoft.com/office/drawing/2014/main" id="{1D0F9B22-6B04-E240-5D9D-B04914330540}"/>
                  </a:ext>
                </a:extLst>
              </p:cNvPr>
              <p:cNvSpPr/>
              <p:nvPr/>
            </p:nvSpPr>
            <p:spPr>
              <a:xfrm>
                <a:off x="7152210" y="3959501"/>
                <a:ext cx="361093" cy="335032"/>
              </a:xfrm>
              <a:prstGeom prst="flowChartConnector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k</a:t>
                </a:r>
              </a:p>
            </p:txBody>
          </p:sp>
          <p:cxnSp>
            <p:nvCxnSpPr>
              <p:cNvPr id="159" name="Conexão: Curva 158">
                <a:extLst>
                  <a:ext uri="{FF2B5EF4-FFF2-40B4-BE49-F238E27FC236}">
                    <a16:creationId xmlns:a16="http://schemas.microsoft.com/office/drawing/2014/main" id="{D0B9D040-3383-47B9-29DE-49963B50C919}"/>
                  </a:ext>
                </a:extLst>
              </p:cNvPr>
              <p:cNvCxnSpPr>
                <a:cxnSpLocks/>
                <a:stCxn id="158" idx="0"/>
                <a:endCxn id="152" idx="2"/>
              </p:cNvCxnSpPr>
              <p:nvPr/>
            </p:nvCxnSpPr>
            <p:spPr>
              <a:xfrm rot="5400000" flipH="1" flipV="1">
                <a:off x="7279574" y="3598290"/>
                <a:ext cx="414394" cy="308029"/>
              </a:xfrm>
              <a:prstGeom prst="curvedConnector2">
                <a:avLst/>
              </a:prstGeom>
              <a:ln>
                <a:prstDash val="dash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60" name="Fluxograma: Conexão 159">
                <a:extLst>
                  <a:ext uri="{FF2B5EF4-FFF2-40B4-BE49-F238E27FC236}">
                    <a16:creationId xmlns:a16="http://schemas.microsoft.com/office/drawing/2014/main" id="{1411B2A1-4F41-C512-DB23-5591BDED271A}"/>
                  </a:ext>
                </a:extLst>
              </p:cNvPr>
              <p:cNvSpPr/>
              <p:nvPr/>
            </p:nvSpPr>
            <p:spPr>
              <a:xfrm>
                <a:off x="8594117" y="4611398"/>
                <a:ext cx="361093" cy="335032"/>
              </a:xfrm>
              <a:prstGeom prst="flowChartConnector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Y</a:t>
                </a:r>
              </a:p>
            </p:txBody>
          </p:sp>
          <p:sp>
            <p:nvSpPr>
              <p:cNvPr id="163" name="Fluxograma: Conexão 162">
                <a:extLst>
                  <a:ext uri="{FF2B5EF4-FFF2-40B4-BE49-F238E27FC236}">
                    <a16:creationId xmlns:a16="http://schemas.microsoft.com/office/drawing/2014/main" id="{617CC357-171C-7FBA-0909-5969C0D27D5C}"/>
                  </a:ext>
                </a:extLst>
              </p:cNvPr>
              <p:cNvSpPr/>
              <p:nvPr/>
            </p:nvSpPr>
            <p:spPr>
              <a:xfrm>
                <a:off x="8030087" y="4047275"/>
                <a:ext cx="361093" cy="335032"/>
              </a:xfrm>
              <a:prstGeom prst="flowChartConnector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⍺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5" name="Fluxograma: Conexão 164">
                <a:extLst>
                  <a:ext uri="{FF2B5EF4-FFF2-40B4-BE49-F238E27FC236}">
                    <a16:creationId xmlns:a16="http://schemas.microsoft.com/office/drawing/2014/main" id="{255A45E2-10C0-5568-10E2-893488024390}"/>
                  </a:ext>
                </a:extLst>
              </p:cNvPr>
              <p:cNvSpPr/>
              <p:nvPr/>
            </p:nvSpPr>
            <p:spPr>
              <a:xfrm>
                <a:off x="8222771" y="3377591"/>
                <a:ext cx="361093" cy="335032"/>
              </a:xfrm>
              <a:prstGeom prst="flowChartConnector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l-GR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β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66" name="Conexão: Curva 165">
                <a:extLst>
                  <a:ext uri="{FF2B5EF4-FFF2-40B4-BE49-F238E27FC236}">
                    <a16:creationId xmlns:a16="http://schemas.microsoft.com/office/drawing/2014/main" id="{F0CAA6AB-A2F7-A63B-01C4-9E4D6FBB3A8B}"/>
                  </a:ext>
                </a:extLst>
              </p:cNvPr>
              <p:cNvCxnSpPr>
                <a:cxnSpLocks/>
                <a:stCxn id="165" idx="0"/>
                <a:endCxn id="151" idx="4"/>
              </p:cNvCxnSpPr>
              <p:nvPr/>
            </p:nvCxnSpPr>
            <p:spPr>
              <a:xfrm rot="16200000" flipV="1">
                <a:off x="8121215" y="3095488"/>
                <a:ext cx="335032" cy="229174"/>
              </a:xfrm>
              <a:prstGeom prst="curvedConnector3">
                <a:avLst>
                  <a:gd name="adj1" fmla="val 50000"/>
                </a:avLst>
              </a:prstGeom>
              <a:ln>
                <a:prstDash val="dash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8" name="Conexão reta 167">
                <a:extLst>
                  <a:ext uri="{FF2B5EF4-FFF2-40B4-BE49-F238E27FC236}">
                    <a16:creationId xmlns:a16="http://schemas.microsoft.com/office/drawing/2014/main" id="{0421F0D5-2BE8-8AC9-DC44-3067F77EC5CA}"/>
                  </a:ext>
                </a:extLst>
              </p:cNvPr>
              <p:cNvCxnSpPr>
                <a:cxnSpLocks/>
                <a:stCxn id="165" idx="4"/>
                <a:endCxn id="163" idx="0"/>
              </p:cNvCxnSpPr>
              <p:nvPr/>
            </p:nvCxnSpPr>
            <p:spPr>
              <a:xfrm flipH="1">
                <a:off x="8210633" y="3712623"/>
                <a:ext cx="192684" cy="334652"/>
              </a:xfrm>
              <a:prstGeom prst="line">
                <a:avLst/>
              </a:prstGeom>
              <a:ln>
                <a:solidFill>
                  <a:schemeClr val="dk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" name="Conexão reta 47">
                <a:extLst>
                  <a:ext uri="{FF2B5EF4-FFF2-40B4-BE49-F238E27FC236}">
                    <a16:creationId xmlns:a16="http://schemas.microsoft.com/office/drawing/2014/main" id="{227C22D7-62D3-B087-F178-3A460096FBE4}"/>
                  </a:ext>
                </a:extLst>
              </p:cNvPr>
              <p:cNvCxnSpPr>
                <a:cxnSpLocks/>
                <a:stCxn id="163" idx="5"/>
                <a:endCxn id="160" idx="0"/>
              </p:cNvCxnSpPr>
              <p:nvPr/>
            </p:nvCxnSpPr>
            <p:spPr>
              <a:xfrm>
                <a:off x="8338299" y="4333242"/>
                <a:ext cx="436365" cy="278156"/>
              </a:xfrm>
              <a:prstGeom prst="line">
                <a:avLst/>
              </a:prstGeom>
              <a:ln>
                <a:solidFill>
                  <a:schemeClr val="dk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96" name="CaixaDeTexto 95">
              <a:extLst>
                <a:ext uri="{FF2B5EF4-FFF2-40B4-BE49-F238E27FC236}">
                  <a16:creationId xmlns:a16="http://schemas.microsoft.com/office/drawing/2014/main" id="{EDD6BFED-3768-0756-1865-762C379D34F5}"/>
                </a:ext>
              </a:extLst>
            </p:cNvPr>
            <p:cNvSpPr txBox="1"/>
            <p:nvPr/>
          </p:nvSpPr>
          <p:spPr>
            <a:xfrm>
              <a:off x="9135083" y="4878525"/>
              <a:ext cx="617220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PT" sz="1100" dirty="0"/>
                <a:t>{</a:t>
              </a:r>
              <a:r>
                <a:rPr lang="en-US" sz="11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⍺</a:t>
              </a:r>
              <a:r>
                <a:rPr lang="pt-PT" sz="1100" dirty="0"/>
                <a:t>,</a:t>
              </a:r>
              <a:r>
                <a:rPr lang="el-GR" sz="11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β</a:t>
              </a:r>
              <a:r>
                <a:rPr lang="pt-PT" sz="1100" dirty="0"/>
                <a:t>} </a:t>
              </a:r>
            </a:p>
          </p:txBody>
        </p:sp>
      </p:grpSp>
      <p:pic>
        <p:nvPicPr>
          <p:cNvPr id="7" name="Imagem 6">
            <a:extLst>
              <a:ext uri="{FF2B5EF4-FFF2-40B4-BE49-F238E27FC236}">
                <a16:creationId xmlns:a16="http://schemas.microsoft.com/office/drawing/2014/main" id="{BD6F4142-2A5B-87A3-3E4F-EEEB15EAB89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1706" y="1166560"/>
            <a:ext cx="6792055" cy="916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808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6" grpId="0"/>
      <p:bldP spid="53" grpId="0"/>
      <p:bldP spid="5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Uma imagem com texto&#10;&#10;Descrição gerada automaticamente">
            <a:extLst>
              <a:ext uri="{FF2B5EF4-FFF2-40B4-BE49-F238E27FC236}">
                <a16:creationId xmlns:a16="http://schemas.microsoft.com/office/drawing/2014/main" id="{B18DBBCF-3523-94D0-C412-7E67BCD8E3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54263" y="173279"/>
            <a:ext cx="1353401" cy="627717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572C2818-3F58-DCD9-5DD2-027080E53A57}"/>
              </a:ext>
            </a:extLst>
          </p:cNvPr>
          <p:cNvSpPr txBox="1"/>
          <p:nvPr/>
        </p:nvSpPr>
        <p:spPr>
          <a:xfrm>
            <a:off x="217042" y="116553"/>
            <a:ext cx="62201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 err="1"/>
              <a:t>Correcção</a:t>
            </a:r>
            <a:r>
              <a:rPr lang="pt-PT" sz="2400" dirty="0"/>
              <a:t> do Algoritmo de Prim (</a:t>
            </a:r>
            <a:r>
              <a:rPr lang="pt-PT" sz="2400" i="1" dirty="0" err="1"/>
              <a:t>Correctedness</a:t>
            </a:r>
            <a:r>
              <a:rPr lang="pt-PT" sz="2400" dirty="0"/>
              <a:t>) Pt.5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53EF23B0-BC1C-3543-F230-9F924C2457F8}"/>
              </a:ext>
            </a:extLst>
          </p:cNvPr>
          <p:cNvGrpSpPr/>
          <p:nvPr/>
        </p:nvGrpSpPr>
        <p:grpSpPr>
          <a:xfrm>
            <a:off x="7737262" y="305240"/>
            <a:ext cx="2093579" cy="2270264"/>
            <a:chOff x="8729597" y="748561"/>
            <a:chExt cx="2278796" cy="2396164"/>
          </a:xfrm>
        </p:grpSpPr>
        <p:sp>
          <p:nvSpPr>
            <p:cNvPr id="5" name="Fluxograma: Conexão 4">
              <a:extLst>
                <a:ext uri="{FF2B5EF4-FFF2-40B4-BE49-F238E27FC236}">
                  <a16:creationId xmlns:a16="http://schemas.microsoft.com/office/drawing/2014/main" id="{DA788154-B50B-1835-AF19-CC04EAE22DFD}"/>
                </a:ext>
              </a:extLst>
            </p:cNvPr>
            <p:cNvSpPr/>
            <p:nvPr/>
          </p:nvSpPr>
          <p:spPr>
            <a:xfrm>
              <a:off x="9498638" y="930217"/>
              <a:ext cx="348565" cy="319126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6" name="Fluxograma: Conexão 5">
              <a:extLst>
                <a:ext uri="{FF2B5EF4-FFF2-40B4-BE49-F238E27FC236}">
                  <a16:creationId xmlns:a16="http://schemas.microsoft.com/office/drawing/2014/main" id="{4A514CD4-7E00-9498-59A2-694754F6FBD1}"/>
                </a:ext>
              </a:extLst>
            </p:cNvPr>
            <p:cNvSpPr/>
            <p:nvPr/>
          </p:nvSpPr>
          <p:spPr>
            <a:xfrm>
              <a:off x="9101488" y="1697796"/>
              <a:ext cx="361093" cy="335032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cxnSp>
          <p:nvCxnSpPr>
            <p:cNvPr id="7" name="Conexão reta 6">
              <a:extLst>
                <a:ext uri="{FF2B5EF4-FFF2-40B4-BE49-F238E27FC236}">
                  <a16:creationId xmlns:a16="http://schemas.microsoft.com/office/drawing/2014/main" id="{2DA41C55-8841-31F7-1FC6-675131294528}"/>
                </a:ext>
              </a:extLst>
            </p:cNvPr>
            <p:cNvCxnSpPr>
              <a:cxnSpLocks/>
              <a:stCxn id="5" idx="2"/>
              <a:endCxn id="6" idx="0"/>
            </p:cNvCxnSpPr>
            <p:nvPr/>
          </p:nvCxnSpPr>
          <p:spPr>
            <a:xfrm flipH="1">
              <a:off x="9282035" y="1089780"/>
              <a:ext cx="216603" cy="608016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Conexão reta 7">
              <a:extLst>
                <a:ext uri="{FF2B5EF4-FFF2-40B4-BE49-F238E27FC236}">
                  <a16:creationId xmlns:a16="http://schemas.microsoft.com/office/drawing/2014/main" id="{5E14D919-C1C0-6B29-D0E4-3DF58EDB28BA}"/>
                </a:ext>
              </a:extLst>
            </p:cNvPr>
            <p:cNvCxnSpPr>
              <a:cxnSpLocks/>
              <a:stCxn id="5" idx="6"/>
              <a:endCxn id="9" idx="1"/>
            </p:cNvCxnSpPr>
            <p:nvPr/>
          </p:nvCxnSpPr>
          <p:spPr>
            <a:xfrm>
              <a:off x="9847203" y="1089780"/>
              <a:ext cx="615784" cy="326063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Fluxograma: Conexão 8">
              <a:extLst>
                <a:ext uri="{FF2B5EF4-FFF2-40B4-BE49-F238E27FC236}">
                  <a16:creationId xmlns:a16="http://schemas.microsoft.com/office/drawing/2014/main" id="{5DFCBC0F-CABD-8029-4761-BBF539E6BB08}"/>
                </a:ext>
              </a:extLst>
            </p:cNvPr>
            <p:cNvSpPr/>
            <p:nvPr/>
          </p:nvSpPr>
          <p:spPr>
            <a:xfrm>
              <a:off x="10410106" y="1366779"/>
              <a:ext cx="361093" cy="335032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x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CaixaDeTexto 9">
                  <a:extLst>
                    <a:ext uri="{FF2B5EF4-FFF2-40B4-BE49-F238E27FC236}">
                      <a16:creationId xmlns:a16="http://schemas.microsoft.com/office/drawing/2014/main" id="{B75CE6EE-EB85-F9D8-5C76-067242C71C25}"/>
                    </a:ext>
                  </a:extLst>
                </p:cNvPr>
                <p:cNvSpPr txBox="1"/>
                <p:nvPr/>
              </p:nvSpPr>
              <p:spPr>
                <a:xfrm>
                  <a:off x="9009636" y="1089780"/>
                  <a:ext cx="348565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i="1" smtClean="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PT" sz="12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pt-PT" sz="12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PT" sz="1200" dirty="0"/>
                </a:p>
              </p:txBody>
            </p:sp>
          </mc:Choice>
          <mc:Fallback xmlns="">
            <p:sp>
              <p:nvSpPr>
                <p:cNvPr id="10" name="CaixaDeTexto 9">
                  <a:extLst>
                    <a:ext uri="{FF2B5EF4-FFF2-40B4-BE49-F238E27FC236}">
                      <a16:creationId xmlns:a16="http://schemas.microsoft.com/office/drawing/2014/main" id="{B75CE6EE-EB85-F9D8-5C76-067242C71C2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09636" y="1089780"/>
                  <a:ext cx="348565" cy="27699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P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CaixaDeTexto 10">
                  <a:extLst>
                    <a:ext uri="{FF2B5EF4-FFF2-40B4-BE49-F238E27FC236}">
                      <a16:creationId xmlns:a16="http://schemas.microsoft.com/office/drawing/2014/main" id="{7749483E-3FFF-9700-E3DF-FDD67B0DB0B6}"/>
                    </a:ext>
                  </a:extLst>
                </p:cNvPr>
                <p:cNvSpPr txBox="1"/>
                <p:nvPr/>
              </p:nvSpPr>
              <p:spPr>
                <a:xfrm>
                  <a:off x="10118574" y="1067478"/>
                  <a:ext cx="29174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i="1" smtClean="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PT" sz="12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1200" b="0" i="1" smtClean="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PT" sz="1200" dirty="0"/>
                </a:p>
              </p:txBody>
            </p:sp>
          </mc:Choice>
          <mc:Fallback xmlns="">
            <p:sp>
              <p:nvSpPr>
                <p:cNvPr id="11" name="CaixaDeTexto 10">
                  <a:extLst>
                    <a:ext uri="{FF2B5EF4-FFF2-40B4-BE49-F238E27FC236}">
                      <a16:creationId xmlns:a16="http://schemas.microsoft.com/office/drawing/2014/main" id="{7749483E-3FFF-9700-E3DF-FDD67B0DB0B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18574" y="1067478"/>
                  <a:ext cx="291740" cy="27699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PT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Fluxograma: Conexão 11">
              <a:extLst>
                <a:ext uri="{FF2B5EF4-FFF2-40B4-BE49-F238E27FC236}">
                  <a16:creationId xmlns:a16="http://schemas.microsoft.com/office/drawing/2014/main" id="{A3566FCB-9E4B-D144-E157-39CEF7951828}"/>
                </a:ext>
              </a:extLst>
            </p:cNvPr>
            <p:cNvSpPr/>
            <p:nvPr/>
          </p:nvSpPr>
          <p:spPr>
            <a:xfrm>
              <a:off x="8729597" y="2325848"/>
              <a:ext cx="361093" cy="335032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k</a:t>
              </a:r>
            </a:p>
          </p:txBody>
        </p:sp>
        <p:cxnSp>
          <p:nvCxnSpPr>
            <p:cNvPr id="13" name="Conexão: Curva 12">
              <a:extLst>
                <a:ext uri="{FF2B5EF4-FFF2-40B4-BE49-F238E27FC236}">
                  <a16:creationId xmlns:a16="http://schemas.microsoft.com/office/drawing/2014/main" id="{1B085791-807A-6383-1342-0198E4E3F54A}"/>
                </a:ext>
              </a:extLst>
            </p:cNvPr>
            <p:cNvCxnSpPr>
              <a:cxnSpLocks/>
              <a:stCxn id="12" idx="0"/>
              <a:endCxn id="6" idx="2"/>
            </p:cNvCxnSpPr>
            <p:nvPr/>
          </p:nvCxnSpPr>
          <p:spPr>
            <a:xfrm rot="5400000" flipH="1" flipV="1">
              <a:off x="8775548" y="1999908"/>
              <a:ext cx="460536" cy="191344"/>
            </a:xfrm>
            <a:prstGeom prst="curvedConnector2">
              <a:avLst/>
            </a:prstGeom>
            <a:ln>
              <a:prstDash val="dash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Fluxograma: Conexão 13">
              <a:extLst>
                <a:ext uri="{FF2B5EF4-FFF2-40B4-BE49-F238E27FC236}">
                  <a16:creationId xmlns:a16="http://schemas.microsoft.com/office/drawing/2014/main" id="{1CC02C49-F534-3741-0E98-58C0101C02EF}"/>
                </a:ext>
              </a:extLst>
            </p:cNvPr>
            <p:cNvSpPr/>
            <p:nvPr/>
          </p:nvSpPr>
          <p:spPr>
            <a:xfrm>
              <a:off x="10495226" y="2056409"/>
              <a:ext cx="361093" cy="335032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y</a:t>
              </a:r>
            </a:p>
          </p:txBody>
        </p:sp>
        <p:cxnSp>
          <p:nvCxnSpPr>
            <p:cNvPr id="15" name="Conexão reta 14">
              <a:extLst>
                <a:ext uri="{FF2B5EF4-FFF2-40B4-BE49-F238E27FC236}">
                  <a16:creationId xmlns:a16="http://schemas.microsoft.com/office/drawing/2014/main" id="{544EEC65-17F4-037C-AACF-A2FBF728D0D0}"/>
                </a:ext>
              </a:extLst>
            </p:cNvPr>
            <p:cNvCxnSpPr>
              <a:cxnSpLocks/>
              <a:stCxn id="9" idx="4"/>
              <a:endCxn id="14" idx="0"/>
            </p:cNvCxnSpPr>
            <p:nvPr/>
          </p:nvCxnSpPr>
          <p:spPr>
            <a:xfrm>
              <a:off x="10590653" y="1701811"/>
              <a:ext cx="85120" cy="354598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CaixaDeTexto 15">
                  <a:extLst>
                    <a:ext uri="{FF2B5EF4-FFF2-40B4-BE49-F238E27FC236}">
                      <a16:creationId xmlns:a16="http://schemas.microsoft.com/office/drawing/2014/main" id="{E0E9473E-1B80-8658-A4B1-A5384E47DAAA}"/>
                    </a:ext>
                  </a:extLst>
                </p:cNvPr>
                <p:cNvSpPr txBox="1"/>
                <p:nvPr/>
              </p:nvSpPr>
              <p:spPr>
                <a:xfrm>
                  <a:off x="10659828" y="1666845"/>
                  <a:ext cx="348565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i="1" smtClean="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PT" sz="12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1200" b="0" i="1" smtClean="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pt-PT" sz="1200" dirty="0"/>
                </a:p>
              </p:txBody>
            </p:sp>
          </mc:Choice>
          <mc:Fallback xmlns="">
            <p:sp>
              <p:nvSpPr>
                <p:cNvPr id="16" name="CaixaDeTexto 15">
                  <a:extLst>
                    <a:ext uri="{FF2B5EF4-FFF2-40B4-BE49-F238E27FC236}">
                      <a16:creationId xmlns:a16="http://schemas.microsoft.com/office/drawing/2014/main" id="{E0E9473E-1B80-8658-A4B1-A5384E47DAA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59828" y="1666845"/>
                  <a:ext cx="348565" cy="276999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PT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Fluxograma: Conexão 16">
              <a:extLst>
                <a:ext uri="{FF2B5EF4-FFF2-40B4-BE49-F238E27FC236}">
                  <a16:creationId xmlns:a16="http://schemas.microsoft.com/office/drawing/2014/main" id="{D72DF315-CCF5-7F00-576A-F7A3D88A509B}"/>
                </a:ext>
              </a:extLst>
            </p:cNvPr>
            <p:cNvSpPr/>
            <p:nvPr/>
          </p:nvSpPr>
          <p:spPr>
            <a:xfrm>
              <a:off x="10525161" y="2809693"/>
              <a:ext cx="361093" cy="335032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⍺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8" name="Conexão: Curva 17">
              <a:extLst>
                <a:ext uri="{FF2B5EF4-FFF2-40B4-BE49-F238E27FC236}">
                  <a16:creationId xmlns:a16="http://schemas.microsoft.com/office/drawing/2014/main" id="{4FFB0E0F-1E82-7DBB-C116-8E52079D33AF}"/>
                </a:ext>
              </a:extLst>
            </p:cNvPr>
            <p:cNvCxnSpPr>
              <a:cxnSpLocks/>
              <a:stCxn id="17" idx="2"/>
              <a:endCxn id="14" idx="4"/>
            </p:cNvCxnSpPr>
            <p:nvPr/>
          </p:nvCxnSpPr>
          <p:spPr>
            <a:xfrm rot="10800000" flipH="1">
              <a:off x="10525161" y="2391441"/>
              <a:ext cx="150612" cy="585768"/>
            </a:xfrm>
            <a:prstGeom prst="curvedConnector4">
              <a:avLst>
                <a:gd name="adj1" fmla="val -151781"/>
                <a:gd name="adj2" fmla="val 64299"/>
              </a:avLst>
            </a:prstGeom>
            <a:ln>
              <a:prstDash val="dash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Fluxograma: Conexão 18">
              <a:extLst>
                <a:ext uri="{FF2B5EF4-FFF2-40B4-BE49-F238E27FC236}">
                  <a16:creationId xmlns:a16="http://schemas.microsoft.com/office/drawing/2014/main" id="{05B30929-5040-80B2-9517-31757251EB72}"/>
                </a:ext>
              </a:extLst>
            </p:cNvPr>
            <p:cNvSpPr/>
            <p:nvPr/>
          </p:nvSpPr>
          <p:spPr>
            <a:xfrm>
              <a:off x="9729255" y="1963830"/>
              <a:ext cx="361093" cy="335032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β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0" name="Conexão: Curva 19">
              <a:extLst>
                <a:ext uri="{FF2B5EF4-FFF2-40B4-BE49-F238E27FC236}">
                  <a16:creationId xmlns:a16="http://schemas.microsoft.com/office/drawing/2014/main" id="{BD169A94-3D94-52B2-CA19-A4AF96C7BFD9}"/>
                </a:ext>
              </a:extLst>
            </p:cNvPr>
            <p:cNvCxnSpPr>
              <a:cxnSpLocks/>
              <a:stCxn id="19" idx="0"/>
              <a:endCxn id="5" idx="4"/>
            </p:cNvCxnSpPr>
            <p:nvPr/>
          </p:nvCxnSpPr>
          <p:spPr>
            <a:xfrm rot="16200000" flipV="1">
              <a:off x="9434119" y="1488146"/>
              <a:ext cx="714487" cy="236881"/>
            </a:xfrm>
            <a:prstGeom prst="curvedConnector3">
              <a:avLst>
                <a:gd name="adj1" fmla="val 50000"/>
              </a:avLst>
            </a:prstGeom>
            <a:ln>
              <a:prstDash val="dash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8DE1542F-AE20-3827-7C7F-49FEFD295DD0}"/>
                </a:ext>
              </a:extLst>
            </p:cNvPr>
            <p:cNvSpPr txBox="1"/>
            <p:nvPr/>
          </p:nvSpPr>
          <p:spPr>
            <a:xfrm>
              <a:off x="10265881" y="748561"/>
              <a:ext cx="5904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dirty="0"/>
                <a:t>G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CaixaDeTexto 38">
                <a:extLst>
                  <a:ext uri="{FF2B5EF4-FFF2-40B4-BE49-F238E27FC236}">
                    <a16:creationId xmlns:a16="http://schemas.microsoft.com/office/drawing/2014/main" id="{080635EB-C396-DD7E-D486-1816A46F82E3}"/>
                  </a:ext>
                </a:extLst>
              </p:cNvPr>
              <p:cNvSpPr txBox="1"/>
              <p:nvPr/>
            </p:nvSpPr>
            <p:spPr>
              <a:xfrm>
                <a:off x="314325" y="1306497"/>
                <a:ext cx="578167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PT" dirty="0"/>
                  <a:t>Pelo teorema 5, seja T a arvore de cobertura que resulta de trocar {</a:t>
                </a:r>
                <a:r>
                  <a:rPr lang="en-US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⍺</a:t>
                </a:r>
                <a:r>
                  <a:rPr lang="pt-PT" dirty="0"/>
                  <a:t>,</a:t>
                </a:r>
                <a:r>
                  <a:rPr lang="el-GR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β</a:t>
                </a:r>
                <a:r>
                  <a:rPr lang="pt-PT" dirty="0"/>
                  <a:t>} por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1800" b="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t-PT" dirty="0"/>
                  <a:t>.</a:t>
                </a:r>
              </a:p>
            </p:txBody>
          </p:sp>
        </mc:Choice>
        <mc:Fallback xmlns="">
          <p:sp>
            <p:nvSpPr>
              <p:cNvPr id="39" name="CaixaDeTexto 38">
                <a:extLst>
                  <a:ext uri="{FF2B5EF4-FFF2-40B4-BE49-F238E27FC236}">
                    <a16:creationId xmlns:a16="http://schemas.microsoft.com/office/drawing/2014/main" id="{080635EB-C396-DD7E-D486-1816A46F82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325" y="1306497"/>
                <a:ext cx="5781675" cy="646331"/>
              </a:xfrm>
              <a:prstGeom prst="rect">
                <a:avLst/>
              </a:prstGeom>
              <a:blipFill>
                <a:blip r:embed="rId7"/>
                <a:stretch>
                  <a:fillRect l="-738" t="-4717" r="-422" b="-15094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8" name="Agrupar 57">
            <a:extLst>
              <a:ext uri="{FF2B5EF4-FFF2-40B4-BE49-F238E27FC236}">
                <a16:creationId xmlns:a16="http://schemas.microsoft.com/office/drawing/2014/main" id="{7C4A337A-1BD2-865B-1E55-026351B6DD2F}"/>
              </a:ext>
            </a:extLst>
          </p:cNvPr>
          <p:cNvGrpSpPr/>
          <p:nvPr/>
        </p:nvGrpSpPr>
        <p:grpSpPr>
          <a:xfrm>
            <a:off x="6679427" y="2766926"/>
            <a:ext cx="2210196" cy="2752021"/>
            <a:chOff x="7152210" y="2538767"/>
            <a:chExt cx="1872426" cy="2407663"/>
          </a:xfrm>
        </p:grpSpPr>
        <p:sp>
          <p:nvSpPr>
            <p:cNvPr id="59" name="CaixaDeTexto 58">
              <a:extLst>
                <a:ext uri="{FF2B5EF4-FFF2-40B4-BE49-F238E27FC236}">
                  <a16:creationId xmlns:a16="http://schemas.microsoft.com/office/drawing/2014/main" id="{5673F0A3-310C-826B-6291-E111184BAE20}"/>
                </a:ext>
              </a:extLst>
            </p:cNvPr>
            <p:cNvSpPr txBox="1"/>
            <p:nvPr/>
          </p:nvSpPr>
          <p:spPr>
            <a:xfrm>
              <a:off x="8415210" y="2538767"/>
              <a:ext cx="5904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dirty="0"/>
                <a:t>U</a:t>
              </a:r>
            </a:p>
          </p:txBody>
        </p:sp>
        <p:sp>
          <p:nvSpPr>
            <p:cNvPr id="60" name="Fluxograma: Conexão 59">
              <a:extLst>
                <a:ext uri="{FF2B5EF4-FFF2-40B4-BE49-F238E27FC236}">
                  <a16:creationId xmlns:a16="http://schemas.microsoft.com/office/drawing/2014/main" id="{7D7BD058-3608-5385-050C-26687DEF06C1}"/>
                </a:ext>
              </a:extLst>
            </p:cNvPr>
            <p:cNvSpPr/>
            <p:nvPr/>
          </p:nvSpPr>
          <p:spPr>
            <a:xfrm>
              <a:off x="7999861" y="2723433"/>
              <a:ext cx="348565" cy="319126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61" name="Fluxograma: Conexão 60">
              <a:extLst>
                <a:ext uri="{FF2B5EF4-FFF2-40B4-BE49-F238E27FC236}">
                  <a16:creationId xmlns:a16="http://schemas.microsoft.com/office/drawing/2014/main" id="{A879E024-3F95-FA5C-59EF-008756E27822}"/>
                </a:ext>
              </a:extLst>
            </p:cNvPr>
            <p:cNvSpPr/>
            <p:nvPr/>
          </p:nvSpPr>
          <p:spPr>
            <a:xfrm>
              <a:off x="7640786" y="3377591"/>
              <a:ext cx="361093" cy="335032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cxnSp>
          <p:nvCxnSpPr>
            <p:cNvPr id="62" name="Conexão reta 61">
              <a:extLst>
                <a:ext uri="{FF2B5EF4-FFF2-40B4-BE49-F238E27FC236}">
                  <a16:creationId xmlns:a16="http://schemas.microsoft.com/office/drawing/2014/main" id="{59EFDE81-B0F1-A22C-CF2C-A7A68DF7FE8F}"/>
                </a:ext>
              </a:extLst>
            </p:cNvPr>
            <p:cNvCxnSpPr>
              <a:cxnSpLocks/>
              <a:stCxn id="60" idx="2"/>
              <a:endCxn id="61" idx="0"/>
            </p:cNvCxnSpPr>
            <p:nvPr/>
          </p:nvCxnSpPr>
          <p:spPr>
            <a:xfrm flipH="1">
              <a:off x="7821333" y="2882996"/>
              <a:ext cx="178528" cy="494595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Conexão reta 62">
              <a:extLst>
                <a:ext uri="{FF2B5EF4-FFF2-40B4-BE49-F238E27FC236}">
                  <a16:creationId xmlns:a16="http://schemas.microsoft.com/office/drawing/2014/main" id="{73634BEB-9F17-45A9-5052-47AC6F17A873}"/>
                </a:ext>
              </a:extLst>
            </p:cNvPr>
            <p:cNvCxnSpPr>
              <a:cxnSpLocks/>
              <a:stCxn id="60" idx="6"/>
              <a:endCxn id="64" idx="1"/>
            </p:cNvCxnSpPr>
            <p:nvPr/>
          </p:nvCxnSpPr>
          <p:spPr>
            <a:xfrm>
              <a:off x="8348426" y="2882996"/>
              <a:ext cx="367998" cy="362397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4" name="Fluxograma: Conexão 63">
              <a:extLst>
                <a:ext uri="{FF2B5EF4-FFF2-40B4-BE49-F238E27FC236}">
                  <a16:creationId xmlns:a16="http://schemas.microsoft.com/office/drawing/2014/main" id="{24D6619E-C7C2-1C74-66BF-ECD86A8CE4FB}"/>
                </a:ext>
              </a:extLst>
            </p:cNvPr>
            <p:cNvSpPr/>
            <p:nvPr/>
          </p:nvSpPr>
          <p:spPr>
            <a:xfrm>
              <a:off x="8663543" y="3196329"/>
              <a:ext cx="361093" cy="335032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x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CaixaDeTexto 64">
                  <a:extLst>
                    <a:ext uri="{FF2B5EF4-FFF2-40B4-BE49-F238E27FC236}">
                      <a16:creationId xmlns:a16="http://schemas.microsoft.com/office/drawing/2014/main" id="{347ADBDA-8A07-7F64-09D8-47A6158A0092}"/>
                    </a:ext>
                  </a:extLst>
                </p:cNvPr>
                <p:cNvSpPr txBox="1"/>
                <p:nvPr/>
              </p:nvSpPr>
              <p:spPr>
                <a:xfrm>
                  <a:off x="7510859" y="2882996"/>
                  <a:ext cx="348565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i="1" smtClean="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PT" sz="12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pt-PT" sz="12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PT" sz="1200" dirty="0"/>
                </a:p>
              </p:txBody>
            </p:sp>
          </mc:Choice>
          <mc:Fallback xmlns="">
            <p:sp>
              <p:nvSpPr>
                <p:cNvPr id="65" name="CaixaDeTexto 64">
                  <a:extLst>
                    <a:ext uri="{FF2B5EF4-FFF2-40B4-BE49-F238E27FC236}">
                      <a16:creationId xmlns:a16="http://schemas.microsoft.com/office/drawing/2014/main" id="{347ADBDA-8A07-7F64-09D8-47A6158A00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10859" y="2882996"/>
                  <a:ext cx="348565" cy="276999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P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CaixaDeTexto 65">
                  <a:extLst>
                    <a:ext uri="{FF2B5EF4-FFF2-40B4-BE49-F238E27FC236}">
                      <a16:creationId xmlns:a16="http://schemas.microsoft.com/office/drawing/2014/main" id="{72122D91-EA18-2245-5557-BB9E5A8E764C}"/>
                    </a:ext>
                  </a:extLst>
                </p:cNvPr>
                <p:cNvSpPr txBox="1"/>
                <p:nvPr/>
              </p:nvSpPr>
              <p:spPr>
                <a:xfrm>
                  <a:off x="8619797" y="2860694"/>
                  <a:ext cx="29174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i="1" smtClean="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PT" sz="12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1200" b="0" i="1" smtClean="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PT" sz="1200" dirty="0"/>
                </a:p>
              </p:txBody>
            </p:sp>
          </mc:Choice>
          <mc:Fallback xmlns="">
            <p:sp>
              <p:nvSpPr>
                <p:cNvPr id="66" name="CaixaDeTexto 65">
                  <a:extLst>
                    <a:ext uri="{FF2B5EF4-FFF2-40B4-BE49-F238E27FC236}">
                      <a16:creationId xmlns:a16="http://schemas.microsoft.com/office/drawing/2014/main" id="{72122D91-EA18-2245-5557-BB9E5A8E764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19797" y="2860694"/>
                  <a:ext cx="291740" cy="276999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PT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7" name="Fluxograma: Conexão 66">
              <a:extLst>
                <a:ext uri="{FF2B5EF4-FFF2-40B4-BE49-F238E27FC236}">
                  <a16:creationId xmlns:a16="http://schemas.microsoft.com/office/drawing/2014/main" id="{A6915CB8-16B2-D517-DC34-A1BC719AE4BF}"/>
                </a:ext>
              </a:extLst>
            </p:cNvPr>
            <p:cNvSpPr/>
            <p:nvPr/>
          </p:nvSpPr>
          <p:spPr>
            <a:xfrm>
              <a:off x="7152210" y="3959501"/>
              <a:ext cx="361093" cy="335032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k</a:t>
              </a:r>
            </a:p>
          </p:txBody>
        </p:sp>
        <p:cxnSp>
          <p:nvCxnSpPr>
            <p:cNvPr id="68" name="Conexão: Curva 67">
              <a:extLst>
                <a:ext uri="{FF2B5EF4-FFF2-40B4-BE49-F238E27FC236}">
                  <a16:creationId xmlns:a16="http://schemas.microsoft.com/office/drawing/2014/main" id="{5950A099-C4BC-5814-14D2-3E4055163AAC}"/>
                </a:ext>
              </a:extLst>
            </p:cNvPr>
            <p:cNvCxnSpPr>
              <a:cxnSpLocks/>
              <a:stCxn id="67" idx="0"/>
              <a:endCxn id="61" idx="2"/>
            </p:cNvCxnSpPr>
            <p:nvPr/>
          </p:nvCxnSpPr>
          <p:spPr>
            <a:xfrm rot="5400000" flipH="1" flipV="1">
              <a:off x="7279574" y="3598290"/>
              <a:ext cx="414394" cy="308029"/>
            </a:xfrm>
            <a:prstGeom prst="curvedConnector2">
              <a:avLst/>
            </a:prstGeom>
            <a:ln>
              <a:prstDash val="dash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9" name="Fluxograma: Conexão 68">
              <a:extLst>
                <a:ext uri="{FF2B5EF4-FFF2-40B4-BE49-F238E27FC236}">
                  <a16:creationId xmlns:a16="http://schemas.microsoft.com/office/drawing/2014/main" id="{4B5B77CB-9E8E-D0E9-A773-0EB65F5216FA}"/>
                </a:ext>
              </a:extLst>
            </p:cNvPr>
            <p:cNvSpPr/>
            <p:nvPr/>
          </p:nvSpPr>
          <p:spPr>
            <a:xfrm>
              <a:off x="8594117" y="4611398"/>
              <a:ext cx="361093" cy="335032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Y</a:t>
              </a:r>
            </a:p>
          </p:txBody>
        </p:sp>
        <p:sp>
          <p:nvSpPr>
            <p:cNvPr id="70" name="Fluxograma: Conexão 69">
              <a:extLst>
                <a:ext uri="{FF2B5EF4-FFF2-40B4-BE49-F238E27FC236}">
                  <a16:creationId xmlns:a16="http://schemas.microsoft.com/office/drawing/2014/main" id="{77672D28-EC80-3C70-83AF-46A759983F49}"/>
                </a:ext>
              </a:extLst>
            </p:cNvPr>
            <p:cNvSpPr/>
            <p:nvPr/>
          </p:nvSpPr>
          <p:spPr>
            <a:xfrm>
              <a:off x="8030087" y="4047275"/>
              <a:ext cx="361093" cy="335032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⍺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1" name="Fluxograma: Conexão 70">
              <a:extLst>
                <a:ext uri="{FF2B5EF4-FFF2-40B4-BE49-F238E27FC236}">
                  <a16:creationId xmlns:a16="http://schemas.microsoft.com/office/drawing/2014/main" id="{27F60026-F5F8-1EC1-9E2C-4C59DD7B7952}"/>
                </a:ext>
              </a:extLst>
            </p:cNvPr>
            <p:cNvSpPr/>
            <p:nvPr/>
          </p:nvSpPr>
          <p:spPr>
            <a:xfrm>
              <a:off x="8222771" y="3377591"/>
              <a:ext cx="361093" cy="335032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β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72" name="Conexão: Curva 71">
              <a:extLst>
                <a:ext uri="{FF2B5EF4-FFF2-40B4-BE49-F238E27FC236}">
                  <a16:creationId xmlns:a16="http://schemas.microsoft.com/office/drawing/2014/main" id="{8DD2D0DF-8EC0-E3FD-5778-34BA1432FC3E}"/>
                </a:ext>
              </a:extLst>
            </p:cNvPr>
            <p:cNvCxnSpPr>
              <a:cxnSpLocks/>
              <a:stCxn id="71" idx="0"/>
              <a:endCxn id="60" idx="4"/>
            </p:cNvCxnSpPr>
            <p:nvPr/>
          </p:nvCxnSpPr>
          <p:spPr>
            <a:xfrm rot="16200000" flipV="1">
              <a:off x="8121215" y="3095488"/>
              <a:ext cx="335032" cy="229174"/>
            </a:xfrm>
            <a:prstGeom prst="curvedConnector3">
              <a:avLst>
                <a:gd name="adj1" fmla="val 50000"/>
              </a:avLst>
            </a:prstGeom>
            <a:ln>
              <a:prstDash val="dash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Conexão reta 72">
              <a:extLst>
                <a:ext uri="{FF2B5EF4-FFF2-40B4-BE49-F238E27FC236}">
                  <a16:creationId xmlns:a16="http://schemas.microsoft.com/office/drawing/2014/main" id="{1C8E2722-EFE6-C9F6-14E2-16E0B073189C}"/>
                </a:ext>
              </a:extLst>
            </p:cNvPr>
            <p:cNvCxnSpPr>
              <a:cxnSpLocks/>
              <a:stCxn id="71" idx="4"/>
              <a:endCxn id="70" idx="0"/>
            </p:cNvCxnSpPr>
            <p:nvPr/>
          </p:nvCxnSpPr>
          <p:spPr>
            <a:xfrm flipH="1">
              <a:off x="8210633" y="3712623"/>
              <a:ext cx="192684" cy="33465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Conexão reta 73">
              <a:extLst>
                <a:ext uri="{FF2B5EF4-FFF2-40B4-BE49-F238E27FC236}">
                  <a16:creationId xmlns:a16="http://schemas.microsoft.com/office/drawing/2014/main" id="{20A47934-B0E9-BD6B-8674-DE4B5C9170AE}"/>
                </a:ext>
              </a:extLst>
            </p:cNvPr>
            <p:cNvCxnSpPr>
              <a:cxnSpLocks/>
              <a:stCxn id="70" idx="5"/>
              <a:endCxn id="69" idx="0"/>
            </p:cNvCxnSpPr>
            <p:nvPr/>
          </p:nvCxnSpPr>
          <p:spPr>
            <a:xfrm>
              <a:off x="8338299" y="4333242"/>
              <a:ext cx="436365" cy="278156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6" name="CaixaDeTexto 75">
            <a:extLst>
              <a:ext uri="{FF2B5EF4-FFF2-40B4-BE49-F238E27FC236}">
                <a16:creationId xmlns:a16="http://schemas.microsoft.com/office/drawing/2014/main" id="{08351C1C-6F76-DFF9-27B2-32D60F416FD5}"/>
              </a:ext>
            </a:extLst>
          </p:cNvPr>
          <p:cNvSpPr txBox="1"/>
          <p:nvPr/>
        </p:nvSpPr>
        <p:spPr>
          <a:xfrm>
            <a:off x="10877720" y="2813064"/>
            <a:ext cx="696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PT" dirty="0"/>
          </a:p>
        </p:txBody>
      </p:sp>
      <p:sp>
        <p:nvSpPr>
          <p:cNvPr id="77" name="Fluxograma: Conexão 76">
            <a:extLst>
              <a:ext uri="{FF2B5EF4-FFF2-40B4-BE49-F238E27FC236}">
                <a16:creationId xmlns:a16="http://schemas.microsoft.com/office/drawing/2014/main" id="{617CC9EB-82C8-26EE-3299-7EA4417BBC43}"/>
              </a:ext>
            </a:extLst>
          </p:cNvPr>
          <p:cNvSpPr/>
          <p:nvPr/>
        </p:nvSpPr>
        <p:spPr>
          <a:xfrm>
            <a:off x="10387445" y="3024142"/>
            <a:ext cx="411443" cy="364769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8" name="Fluxograma: Conexão 77">
            <a:extLst>
              <a:ext uri="{FF2B5EF4-FFF2-40B4-BE49-F238E27FC236}">
                <a16:creationId xmlns:a16="http://schemas.microsoft.com/office/drawing/2014/main" id="{261096FB-5529-3552-8EAE-3993108C362B}"/>
              </a:ext>
            </a:extLst>
          </p:cNvPr>
          <p:cNvSpPr/>
          <p:nvPr/>
        </p:nvSpPr>
        <p:spPr>
          <a:xfrm>
            <a:off x="9963596" y="3771861"/>
            <a:ext cx="426231" cy="38295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79" name="Conexão reta 78">
            <a:extLst>
              <a:ext uri="{FF2B5EF4-FFF2-40B4-BE49-F238E27FC236}">
                <a16:creationId xmlns:a16="http://schemas.microsoft.com/office/drawing/2014/main" id="{A0B746EA-EABA-0FC0-9DC7-B7C4FD162266}"/>
              </a:ext>
            </a:extLst>
          </p:cNvPr>
          <p:cNvCxnSpPr>
            <a:cxnSpLocks/>
            <a:stCxn id="77" idx="2"/>
            <a:endCxn id="78" idx="0"/>
          </p:cNvCxnSpPr>
          <p:nvPr/>
        </p:nvCxnSpPr>
        <p:spPr>
          <a:xfrm flipH="1">
            <a:off x="10176712" y="3206527"/>
            <a:ext cx="210733" cy="565335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Conexão reta 79">
            <a:extLst>
              <a:ext uri="{FF2B5EF4-FFF2-40B4-BE49-F238E27FC236}">
                <a16:creationId xmlns:a16="http://schemas.microsoft.com/office/drawing/2014/main" id="{A2CD4B05-990C-D2E6-6CD4-95AE8AC9A740}"/>
              </a:ext>
            </a:extLst>
          </p:cNvPr>
          <p:cNvCxnSpPr>
            <a:cxnSpLocks/>
            <a:stCxn id="77" idx="6"/>
            <a:endCxn id="81" idx="1"/>
          </p:cNvCxnSpPr>
          <p:nvPr/>
        </p:nvCxnSpPr>
        <p:spPr>
          <a:xfrm>
            <a:off x="10798888" y="3206527"/>
            <a:ext cx="434382" cy="414229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Fluxograma: Conexão 80">
            <a:extLst>
              <a:ext uri="{FF2B5EF4-FFF2-40B4-BE49-F238E27FC236}">
                <a16:creationId xmlns:a16="http://schemas.microsoft.com/office/drawing/2014/main" id="{2D777033-26FC-AAD6-F966-C6C64AF59D2F}"/>
              </a:ext>
            </a:extLst>
          </p:cNvPr>
          <p:cNvSpPr/>
          <p:nvPr/>
        </p:nvSpPr>
        <p:spPr>
          <a:xfrm>
            <a:off x="11170850" y="3564674"/>
            <a:ext cx="426231" cy="38295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CaixaDeTexto 81">
                <a:extLst>
                  <a:ext uri="{FF2B5EF4-FFF2-40B4-BE49-F238E27FC236}">
                    <a16:creationId xmlns:a16="http://schemas.microsoft.com/office/drawing/2014/main" id="{DA6F9E18-3FCA-5F79-56A8-284F9BDADAFD}"/>
                  </a:ext>
                </a:extLst>
              </p:cNvPr>
              <p:cNvSpPr txBox="1"/>
              <p:nvPr/>
            </p:nvSpPr>
            <p:spPr>
              <a:xfrm>
                <a:off x="9810231" y="3206527"/>
                <a:ext cx="411443" cy="3166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sz="12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pt-PT" sz="12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PT" sz="1200" dirty="0"/>
              </a:p>
            </p:txBody>
          </p:sp>
        </mc:Choice>
        <mc:Fallback xmlns="">
          <p:sp>
            <p:nvSpPr>
              <p:cNvPr id="82" name="CaixaDeTexto 81">
                <a:extLst>
                  <a:ext uri="{FF2B5EF4-FFF2-40B4-BE49-F238E27FC236}">
                    <a16:creationId xmlns:a16="http://schemas.microsoft.com/office/drawing/2014/main" id="{DA6F9E18-3FCA-5F79-56A8-284F9BDADA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0231" y="3206527"/>
                <a:ext cx="411443" cy="31661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CaixaDeTexto 82">
                <a:extLst>
                  <a:ext uri="{FF2B5EF4-FFF2-40B4-BE49-F238E27FC236}">
                    <a16:creationId xmlns:a16="http://schemas.microsoft.com/office/drawing/2014/main" id="{118A9479-F4C0-7841-5DE6-03711E437346}"/>
                  </a:ext>
                </a:extLst>
              </p:cNvPr>
              <p:cNvSpPr txBox="1"/>
              <p:nvPr/>
            </p:nvSpPr>
            <p:spPr>
              <a:xfrm>
                <a:off x="11119212" y="3181035"/>
                <a:ext cx="344367" cy="3166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sz="12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1200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PT" sz="1200" dirty="0"/>
              </a:p>
            </p:txBody>
          </p:sp>
        </mc:Choice>
        <mc:Fallback xmlns="">
          <p:sp>
            <p:nvSpPr>
              <p:cNvPr id="83" name="CaixaDeTexto 82">
                <a:extLst>
                  <a:ext uri="{FF2B5EF4-FFF2-40B4-BE49-F238E27FC236}">
                    <a16:creationId xmlns:a16="http://schemas.microsoft.com/office/drawing/2014/main" id="{118A9479-F4C0-7841-5DE6-03711E4373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19212" y="3181035"/>
                <a:ext cx="344367" cy="31661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4" name="Fluxograma: Conexão 83">
            <a:extLst>
              <a:ext uri="{FF2B5EF4-FFF2-40B4-BE49-F238E27FC236}">
                <a16:creationId xmlns:a16="http://schemas.microsoft.com/office/drawing/2014/main" id="{D71E9425-C190-991C-5A3F-660E68E15620}"/>
              </a:ext>
            </a:extLst>
          </p:cNvPr>
          <p:cNvSpPr/>
          <p:nvPr/>
        </p:nvSpPr>
        <p:spPr>
          <a:xfrm>
            <a:off x="9386885" y="4437000"/>
            <a:ext cx="426231" cy="38295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</a:t>
            </a:r>
          </a:p>
        </p:txBody>
      </p:sp>
      <p:cxnSp>
        <p:nvCxnSpPr>
          <p:cNvPr id="85" name="Conexão: Curva 84">
            <a:extLst>
              <a:ext uri="{FF2B5EF4-FFF2-40B4-BE49-F238E27FC236}">
                <a16:creationId xmlns:a16="http://schemas.microsoft.com/office/drawing/2014/main" id="{7EB36868-9B8E-1BA2-2524-9BD723EA38BF}"/>
              </a:ext>
            </a:extLst>
          </p:cNvPr>
          <p:cNvCxnSpPr>
            <a:cxnSpLocks/>
            <a:stCxn id="84" idx="0"/>
            <a:endCxn id="78" idx="2"/>
          </p:cNvCxnSpPr>
          <p:nvPr/>
        </p:nvCxnSpPr>
        <p:spPr>
          <a:xfrm rot="5400000" flipH="1" flipV="1">
            <a:off x="9544966" y="4018371"/>
            <a:ext cx="473663" cy="363595"/>
          </a:xfrm>
          <a:prstGeom prst="curvedConnector2">
            <a:avLst/>
          </a:prstGeom>
          <a:ln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Fluxograma: Conexão 85">
            <a:extLst>
              <a:ext uri="{FF2B5EF4-FFF2-40B4-BE49-F238E27FC236}">
                <a16:creationId xmlns:a16="http://schemas.microsoft.com/office/drawing/2014/main" id="{FF627700-28BF-B842-232D-849F3380E72B}"/>
              </a:ext>
            </a:extLst>
          </p:cNvPr>
          <p:cNvSpPr/>
          <p:nvPr/>
        </p:nvSpPr>
        <p:spPr>
          <a:xfrm>
            <a:off x="11088900" y="5182135"/>
            <a:ext cx="426231" cy="38295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87" name="Fluxograma: Conexão 86">
            <a:extLst>
              <a:ext uri="{FF2B5EF4-FFF2-40B4-BE49-F238E27FC236}">
                <a16:creationId xmlns:a16="http://schemas.microsoft.com/office/drawing/2014/main" id="{E783C3EE-D13F-CA65-1FB6-654C8D8CF347}"/>
              </a:ext>
            </a:extLst>
          </p:cNvPr>
          <p:cNvSpPr/>
          <p:nvPr/>
        </p:nvSpPr>
        <p:spPr>
          <a:xfrm>
            <a:off x="10423124" y="4537328"/>
            <a:ext cx="426231" cy="38295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⍺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8" name="Fluxograma: Conexão 87">
            <a:extLst>
              <a:ext uri="{FF2B5EF4-FFF2-40B4-BE49-F238E27FC236}">
                <a16:creationId xmlns:a16="http://schemas.microsoft.com/office/drawing/2014/main" id="{C751E4E1-E953-D828-CE8C-604C26BE70A9}"/>
              </a:ext>
            </a:extLst>
          </p:cNvPr>
          <p:cNvSpPr/>
          <p:nvPr/>
        </p:nvSpPr>
        <p:spPr>
          <a:xfrm>
            <a:off x="10650566" y="3771861"/>
            <a:ext cx="426231" cy="38295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9" name="Conexão: Curva 88">
            <a:extLst>
              <a:ext uri="{FF2B5EF4-FFF2-40B4-BE49-F238E27FC236}">
                <a16:creationId xmlns:a16="http://schemas.microsoft.com/office/drawing/2014/main" id="{7933D6D2-150C-8F94-285E-3F1EF7DA4146}"/>
              </a:ext>
            </a:extLst>
          </p:cNvPr>
          <p:cNvCxnSpPr>
            <a:cxnSpLocks/>
            <a:stCxn id="88" idx="0"/>
            <a:endCxn id="77" idx="4"/>
          </p:cNvCxnSpPr>
          <p:nvPr/>
        </p:nvCxnSpPr>
        <p:spPr>
          <a:xfrm rot="16200000" flipV="1">
            <a:off x="10536950" y="3445129"/>
            <a:ext cx="382950" cy="270515"/>
          </a:xfrm>
          <a:prstGeom prst="curvedConnector3">
            <a:avLst>
              <a:gd name="adj1" fmla="val 50000"/>
            </a:avLst>
          </a:prstGeom>
          <a:ln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Conexão reta 89">
            <a:extLst>
              <a:ext uri="{FF2B5EF4-FFF2-40B4-BE49-F238E27FC236}">
                <a16:creationId xmlns:a16="http://schemas.microsoft.com/office/drawing/2014/main" id="{AEF850C0-FBF6-C31C-0305-EFFA5F7A2278}"/>
              </a:ext>
            </a:extLst>
          </p:cNvPr>
          <p:cNvCxnSpPr>
            <a:cxnSpLocks/>
            <a:stCxn id="88" idx="4"/>
            <a:endCxn id="87" idx="0"/>
          </p:cNvCxnSpPr>
          <p:nvPr/>
        </p:nvCxnSpPr>
        <p:spPr>
          <a:xfrm flipH="1">
            <a:off x="10636239" y="4154812"/>
            <a:ext cx="227443" cy="382516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Conexão reta 90">
            <a:extLst>
              <a:ext uri="{FF2B5EF4-FFF2-40B4-BE49-F238E27FC236}">
                <a16:creationId xmlns:a16="http://schemas.microsoft.com/office/drawing/2014/main" id="{F12A6254-6420-9636-2EF1-DCCAC78401AA}"/>
              </a:ext>
            </a:extLst>
          </p:cNvPr>
          <p:cNvCxnSpPr>
            <a:cxnSpLocks/>
            <a:stCxn id="87" idx="5"/>
          </p:cNvCxnSpPr>
          <p:nvPr/>
        </p:nvCxnSpPr>
        <p:spPr>
          <a:xfrm>
            <a:off x="10786935" y="4864196"/>
            <a:ext cx="383915" cy="382516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CaixaDeTexto 91">
            <a:extLst>
              <a:ext uri="{FF2B5EF4-FFF2-40B4-BE49-F238E27FC236}">
                <a16:creationId xmlns:a16="http://schemas.microsoft.com/office/drawing/2014/main" id="{88CC6A91-98D2-1712-8889-F26706553CB2}"/>
              </a:ext>
            </a:extLst>
          </p:cNvPr>
          <p:cNvSpPr txBox="1"/>
          <p:nvPr/>
        </p:nvSpPr>
        <p:spPr>
          <a:xfrm>
            <a:off x="11063750" y="2778462"/>
            <a:ext cx="696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T</a:t>
            </a:r>
          </a:p>
        </p:txBody>
      </p:sp>
      <p:cxnSp>
        <p:nvCxnSpPr>
          <p:cNvPr id="96" name="Conexão reta 95">
            <a:extLst>
              <a:ext uri="{FF2B5EF4-FFF2-40B4-BE49-F238E27FC236}">
                <a16:creationId xmlns:a16="http://schemas.microsoft.com/office/drawing/2014/main" id="{E14E50D5-D5A9-1317-E95E-13251B290430}"/>
              </a:ext>
            </a:extLst>
          </p:cNvPr>
          <p:cNvCxnSpPr>
            <a:cxnSpLocks/>
            <a:stCxn id="81" idx="4"/>
          </p:cNvCxnSpPr>
          <p:nvPr/>
        </p:nvCxnSpPr>
        <p:spPr>
          <a:xfrm>
            <a:off x="11383966" y="3947624"/>
            <a:ext cx="190702" cy="311956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CaixaDeTexto 103">
                <a:extLst>
                  <a:ext uri="{FF2B5EF4-FFF2-40B4-BE49-F238E27FC236}">
                    <a16:creationId xmlns:a16="http://schemas.microsoft.com/office/drawing/2014/main" id="{21BA14F8-F216-B5F3-9A27-EE80A3DD475A}"/>
                  </a:ext>
                </a:extLst>
              </p:cNvPr>
              <p:cNvSpPr txBox="1"/>
              <p:nvPr/>
            </p:nvSpPr>
            <p:spPr>
              <a:xfrm>
                <a:off x="11462493" y="3901486"/>
                <a:ext cx="26917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sz="12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1200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PT" sz="1200" dirty="0"/>
              </a:p>
            </p:txBody>
          </p:sp>
        </mc:Choice>
        <mc:Fallback xmlns="">
          <p:sp>
            <p:nvSpPr>
              <p:cNvPr id="104" name="CaixaDeTexto 103">
                <a:extLst>
                  <a:ext uri="{FF2B5EF4-FFF2-40B4-BE49-F238E27FC236}">
                    <a16:creationId xmlns:a16="http://schemas.microsoft.com/office/drawing/2014/main" id="{21BA14F8-F216-B5F3-9A27-EE80A3DD47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62493" y="3901486"/>
                <a:ext cx="269176" cy="27699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7" name="Conexão reta 106">
            <a:extLst>
              <a:ext uri="{FF2B5EF4-FFF2-40B4-BE49-F238E27FC236}">
                <a16:creationId xmlns:a16="http://schemas.microsoft.com/office/drawing/2014/main" id="{AA3F1686-FA79-7C6B-FC94-66F04B5BBAFD}"/>
              </a:ext>
            </a:extLst>
          </p:cNvPr>
          <p:cNvCxnSpPr>
            <a:cxnSpLocks/>
            <a:endCxn id="86" idx="0"/>
          </p:cNvCxnSpPr>
          <p:nvPr/>
        </p:nvCxnSpPr>
        <p:spPr>
          <a:xfrm flipH="1">
            <a:off x="11302016" y="4603750"/>
            <a:ext cx="160477" cy="578385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CaixaDeTexto 111">
                <a:extLst>
                  <a:ext uri="{FF2B5EF4-FFF2-40B4-BE49-F238E27FC236}">
                    <a16:creationId xmlns:a16="http://schemas.microsoft.com/office/drawing/2014/main" id="{FC9B9DA5-CDD3-33C9-0EFC-9C248D63734D}"/>
                  </a:ext>
                </a:extLst>
              </p:cNvPr>
              <p:cNvSpPr txBox="1"/>
              <p:nvPr/>
            </p:nvSpPr>
            <p:spPr>
              <a:xfrm>
                <a:off x="7444238" y="6096711"/>
                <a:ext cx="416203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PT" sz="1400" dirty="0"/>
                  <a:t>Diferença entre U e T são apenas as arestas {</a:t>
                </a:r>
                <a:r>
                  <a:rPr lang="en-US" sz="1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⍺</a:t>
                </a:r>
                <a:r>
                  <a:rPr lang="pt-PT" sz="1400" dirty="0"/>
                  <a:t>,</a:t>
                </a:r>
                <a:r>
                  <a:rPr lang="el-GR" sz="1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β</a:t>
                </a:r>
                <a:r>
                  <a:rPr lang="pt-PT" sz="1400" dirty="0"/>
                  <a:t>}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1400" b="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pt-PT" sz="1400" dirty="0"/>
              </a:p>
            </p:txBody>
          </p:sp>
        </mc:Choice>
        <mc:Fallback xmlns="">
          <p:sp>
            <p:nvSpPr>
              <p:cNvPr id="112" name="CaixaDeTexto 111">
                <a:extLst>
                  <a:ext uri="{FF2B5EF4-FFF2-40B4-BE49-F238E27FC236}">
                    <a16:creationId xmlns:a16="http://schemas.microsoft.com/office/drawing/2014/main" id="{FC9B9DA5-CDD3-33C9-0EFC-9C248D6373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4238" y="6096711"/>
                <a:ext cx="4162034" cy="307777"/>
              </a:xfrm>
              <a:prstGeom prst="rect">
                <a:avLst/>
              </a:prstGeom>
              <a:blipFill>
                <a:blip r:embed="rId12"/>
                <a:stretch>
                  <a:fillRect l="-439" t="-5882" b="-21569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CaixaDeTexto 112">
                <a:extLst>
                  <a:ext uri="{FF2B5EF4-FFF2-40B4-BE49-F238E27FC236}">
                    <a16:creationId xmlns:a16="http://schemas.microsoft.com/office/drawing/2014/main" id="{1F4AD27C-FFD6-4DD5-1A0B-82373C85305A}"/>
                  </a:ext>
                </a:extLst>
              </p:cNvPr>
              <p:cNvSpPr txBox="1"/>
              <p:nvPr/>
            </p:nvSpPr>
            <p:spPr>
              <a:xfrm>
                <a:off x="339036" y="2035330"/>
                <a:ext cx="5781675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PT" dirty="0"/>
                  <a:t>Lembrar 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pt-PT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PT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pt-PT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PT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PT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PT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PT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pt-PT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r>
                  <a:rPr lang="pt-PT" dirty="0"/>
                  <a:t>  prefixo correto mais longo pelo algoritmo de Prim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PT" dirty="0"/>
                  <a:t>U é arvore de cobertura mínima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PT" dirty="0"/>
                  <a:t>T é arvore de cobertura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PT" sz="1800" dirty="0"/>
                  <a:t>Diferença entre U e T são as arestas {</a:t>
                </a:r>
                <a:r>
                  <a:rPr lang="en-US" sz="18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⍺</a:t>
                </a:r>
                <a:r>
                  <a:rPr lang="pt-PT" sz="1800" dirty="0"/>
                  <a:t>,</a:t>
                </a:r>
                <a:r>
                  <a:rPr lang="el-GR" sz="1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β</a:t>
                </a:r>
                <a:r>
                  <a:rPr lang="pt-PT" sz="1800" dirty="0"/>
                  <a:t>}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1800" b="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pt-PT" sz="18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pt-PT" dirty="0"/>
              </a:p>
            </p:txBody>
          </p:sp>
        </mc:Choice>
        <mc:Fallback xmlns="">
          <p:sp>
            <p:nvSpPr>
              <p:cNvPr id="113" name="CaixaDeTexto 112">
                <a:extLst>
                  <a:ext uri="{FF2B5EF4-FFF2-40B4-BE49-F238E27FC236}">
                    <a16:creationId xmlns:a16="http://schemas.microsoft.com/office/drawing/2014/main" id="{1F4AD27C-FFD6-4DD5-1A0B-82373C8530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036" y="2035330"/>
                <a:ext cx="5781675" cy="2031325"/>
              </a:xfrm>
              <a:prstGeom prst="rect">
                <a:avLst/>
              </a:prstGeom>
              <a:blipFill>
                <a:blip r:embed="rId13"/>
                <a:stretch>
                  <a:fillRect l="-949" t="-1802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CaixaDeTexto 113">
                <a:extLst>
                  <a:ext uri="{FF2B5EF4-FFF2-40B4-BE49-F238E27FC236}">
                    <a16:creationId xmlns:a16="http://schemas.microsoft.com/office/drawing/2014/main" id="{6A950E54-7886-6F85-C3B5-EF66E8DA18C3}"/>
                  </a:ext>
                </a:extLst>
              </p:cNvPr>
              <p:cNvSpPr txBox="1"/>
              <p:nvPr/>
            </p:nvSpPr>
            <p:spPr>
              <a:xfrm>
                <a:off x="314325" y="4129252"/>
                <a:ext cx="252101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PT" sz="1400" dirty="0"/>
                  <a:t>1º caso: </a:t>
                </a:r>
                <a:r>
                  <a:rPr lang="pt-PT" sz="1400" dirty="0">
                    <a:effectLst/>
                    <a:latin typeface="Cambria Math" panose="02040503050406030204" pitchFamily="18" charset="0"/>
                    <a:ea typeface="Yu Mincho" panose="02020400000000000000" pitchFamily="18" charset="-128"/>
                    <a:cs typeface="Calibri" panose="020F0502020204030204" pitchFamily="34" charset="0"/>
                  </a:rPr>
                  <a:t>- </a:t>
                </a:r>
                <a14:m>
                  <m:oMath xmlns:m="http://schemas.openxmlformats.org/officeDocument/2006/math">
                    <m:r>
                      <a:rPr lang="pt-PT" sz="1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⍵</m:t>
                    </m:r>
                    <m:d>
                      <m:d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14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PT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  <m:r>
                              <a:rPr lang="pt-PT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pt-PT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𝑏</m:t>
                            </m:r>
                          </m:e>
                        </m:d>
                      </m:e>
                    </m:d>
                    <m:r>
                      <a:rPr lang="pt-PT" sz="1400" i="1">
                        <a:effectLst/>
                        <a:latin typeface="Cambria Math" panose="02040503050406030204" pitchFamily="18" charset="0"/>
                        <a:ea typeface="Yu Mincho" panose="02020400000000000000" pitchFamily="18" charset="-128"/>
                        <a:cs typeface="Times New Roman" panose="02020603050405020304" pitchFamily="18" charset="0"/>
                      </a:rPr>
                      <m:t>&gt;</m:t>
                    </m:r>
                    <m:r>
                      <a:rPr lang="pt-PT" sz="1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⍵</m:t>
                    </m:r>
                    <m:d>
                      <m:d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PT" sz="1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pt-PT" sz="1400" dirty="0"/>
              </a:p>
              <a:p>
                <a:endParaRPr lang="pt-PT" sz="1400" dirty="0"/>
              </a:p>
            </p:txBody>
          </p:sp>
        </mc:Choice>
        <mc:Fallback xmlns="">
          <p:sp>
            <p:nvSpPr>
              <p:cNvPr id="114" name="CaixaDeTexto 113">
                <a:extLst>
                  <a:ext uri="{FF2B5EF4-FFF2-40B4-BE49-F238E27FC236}">
                    <a16:creationId xmlns:a16="http://schemas.microsoft.com/office/drawing/2014/main" id="{6A950E54-7886-6F85-C3B5-EF66E8DA18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325" y="4129252"/>
                <a:ext cx="2521011" cy="523220"/>
              </a:xfrm>
              <a:prstGeom prst="rect">
                <a:avLst/>
              </a:prstGeom>
              <a:blipFill>
                <a:blip r:embed="rId14"/>
                <a:stretch>
                  <a:fillRect l="-726" t="-2326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5" name="CaixaDeTexto 114">
            <a:extLst>
              <a:ext uri="{FF2B5EF4-FFF2-40B4-BE49-F238E27FC236}">
                <a16:creationId xmlns:a16="http://schemas.microsoft.com/office/drawing/2014/main" id="{2940DDF3-8E2E-81BD-17F6-9AB347A6EF68}"/>
              </a:ext>
            </a:extLst>
          </p:cNvPr>
          <p:cNvSpPr txBox="1"/>
          <p:nvPr/>
        </p:nvSpPr>
        <p:spPr>
          <a:xfrm>
            <a:off x="2548629" y="4152142"/>
            <a:ext cx="19384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=&gt;  U </a:t>
            </a:r>
            <a:r>
              <a:rPr lang="en-US" sz="1400" dirty="0" err="1"/>
              <a:t>não</a:t>
            </a:r>
            <a:r>
              <a:rPr lang="en-US" sz="1400" dirty="0"/>
              <a:t> é MST</a:t>
            </a:r>
            <a:endParaRPr lang="pt-PT" sz="1400" dirty="0"/>
          </a:p>
          <a:p>
            <a:endParaRPr lang="pt-PT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CaixaDeTexto 115">
                <a:extLst>
                  <a:ext uri="{FF2B5EF4-FFF2-40B4-BE49-F238E27FC236}">
                    <a16:creationId xmlns:a16="http://schemas.microsoft.com/office/drawing/2014/main" id="{45973B71-6D70-3E4D-25FC-6FCEA868E268}"/>
                  </a:ext>
                </a:extLst>
              </p:cNvPr>
              <p:cNvSpPr txBox="1"/>
              <p:nvPr/>
            </p:nvSpPr>
            <p:spPr>
              <a:xfrm>
                <a:off x="314324" y="4589957"/>
                <a:ext cx="252101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PT" sz="1400" dirty="0"/>
                  <a:t>2º caso: </a:t>
                </a:r>
                <a:r>
                  <a:rPr lang="pt-PT" sz="1400" dirty="0">
                    <a:effectLst/>
                    <a:latin typeface="Cambria Math" panose="02040503050406030204" pitchFamily="18" charset="0"/>
                    <a:ea typeface="Yu Mincho" panose="02020400000000000000" pitchFamily="18" charset="-128"/>
                    <a:cs typeface="Calibri" panose="020F0502020204030204" pitchFamily="34" charset="0"/>
                  </a:rPr>
                  <a:t>- </a:t>
                </a:r>
                <a14:m>
                  <m:oMath xmlns:m="http://schemas.openxmlformats.org/officeDocument/2006/math">
                    <m:r>
                      <a:rPr lang="pt-PT" sz="1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⍵</m:t>
                    </m:r>
                    <m:d>
                      <m:d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14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PT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  <m:r>
                              <a:rPr lang="pt-PT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pt-PT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𝑏</m:t>
                            </m:r>
                          </m:e>
                        </m:d>
                      </m:e>
                    </m:d>
                    <m:r>
                      <a:rPr lang="en-US" sz="1400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pt-PT" sz="1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⍵</m:t>
                    </m:r>
                    <m:d>
                      <m:d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PT" sz="1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pt-PT" sz="1400" dirty="0"/>
              </a:p>
              <a:p>
                <a:endParaRPr lang="pt-PT" sz="1400" dirty="0"/>
              </a:p>
            </p:txBody>
          </p:sp>
        </mc:Choice>
        <mc:Fallback xmlns="">
          <p:sp>
            <p:nvSpPr>
              <p:cNvPr id="116" name="CaixaDeTexto 115">
                <a:extLst>
                  <a:ext uri="{FF2B5EF4-FFF2-40B4-BE49-F238E27FC236}">
                    <a16:creationId xmlns:a16="http://schemas.microsoft.com/office/drawing/2014/main" id="{45973B71-6D70-3E4D-25FC-6FCEA868E2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324" y="4589957"/>
                <a:ext cx="2521011" cy="523220"/>
              </a:xfrm>
              <a:prstGeom prst="rect">
                <a:avLst/>
              </a:prstGeom>
              <a:blipFill>
                <a:blip r:embed="rId15"/>
                <a:stretch>
                  <a:fillRect l="-726" t="-3488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CaixaDeTexto 116">
                <a:extLst>
                  <a:ext uri="{FF2B5EF4-FFF2-40B4-BE49-F238E27FC236}">
                    <a16:creationId xmlns:a16="http://schemas.microsoft.com/office/drawing/2014/main" id="{0AD70209-A73C-50A8-53BE-81303AA3EAF0}"/>
                  </a:ext>
                </a:extLst>
              </p:cNvPr>
              <p:cNvSpPr txBox="1"/>
              <p:nvPr/>
            </p:nvSpPr>
            <p:spPr>
              <a:xfrm>
                <a:off x="2548629" y="4628475"/>
                <a:ext cx="3338472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=&gt;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sz="1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t-PT" sz="1400" dirty="0"/>
                  <a:t> não esta errado 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pt-PT" sz="1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PT" sz="1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pt-PT" sz="1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PT" sz="1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PT" sz="1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pt-PT" sz="1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PT" sz="1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PT" sz="1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pt-PT" sz="1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r>
                  <a:rPr lang="pt-PT" sz="1400" dirty="0"/>
                  <a:t> 	não é prefixo mais longo correto, 	contra construção de U </a:t>
                </a:r>
              </a:p>
            </p:txBody>
          </p:sp>
        </mc:Choice>
        <mc:Fallback xmlns="">
          <p:sp>
            <p:nvSpPr>
              <p:cNvPr id="117" name="CaixaDeTexto 116">
                <a:extLst>
                  <a:ext uri="{FF2B5EF4-FFF2-40B4-BE49-F238E27FC236}">
                    <a16:creationId xmlns:a16="http://schemas.microsoft.com/office/drawing/2014/main" id="{0AD70209-A73C-50A8-53BE-81303AA3EA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8629" y="4628475"/>
                <a:ext cx="3338472" cy="738664"/>
              </a:xfrm>
              <a:prstGeom prst="rect">
                <a:avLst/>
              </a:prstGeom>
              <a:blipFill>
                <a:blip r:embed="rId16"/>
                <a:stretch>
                  <a:fillRect l="-547" b="-9091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CaixaDeTexto 117">
                <a:extLst>
                  <a:ext uri="{FF2B5EF4-FFF2-40B4-BE49-F238E27FC236}">
                    <a16:creationId xmlns:a16="http://schemas.microsoft.com/office/drawing/2014/main" id="{57B204DA-2E18-94F7-AC78-8074CE543369}"/>
                  </a:ext>
                </a:extLst>
              </p:cNvPr>
              <p:cNvSpPr txBox="1"/>
              <p:nvPr/>
            </p:nvSpPr>
            <p:spPr>
              <a:xfrm>
                <a:off x="238551" y="5648272"/>
                <a:ext cx="252101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PT" sz="1400" dirty="0"/>
                  <a:t>3º caso: </a:t>
                </a:r>
                <a:r>
                  <a:rPr lang="pt-PT" sz="1400" dirty="0">
                    <a:effectLst/>
                    <a:latin typeface="Cambria Math" panose="02040503050406030204" pitchFamily="18" charset="0"/>
                    <a:ea typeface="Yu Mincho" panose="02020400000000000000" pitchFamily="18" charset="-128"/>
                    <a:cs typeface="Calibri" panose="020F0502020204030204" pitchFamily="34" charset="0"/>
                  </a:rPr>
                  <a:t>- </a:t>
                </a:r>
                <a14:m>
                  <m:oMath xmlns:m="http://schemas.openxmlformats.org/officeDocument/2006/math">
                    <m:r>
                      <a:rPr lang="pt-PT" sz="1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⍵</m:t>
                    </m:r>
                    <m:d>
                      <m:d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14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PT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  <m:r>
                              <a:rPr lang="pt-PT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pt-PT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𝑏</m:t>
                            </m:r>
                          </m:e>
                        </m:d>
                      </m:e>
                    </m:d>
                    <m:r>
                      <a:rPr lang="en-US" sz="1400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&lt;</m:t>
                    </m:r>
                    <m:r>
                      <a:rPr lang="pt-PT" sz="1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⍵</m:t>
                    </m:r>
                    <m:d>
                      <m:d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PT" sz="1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pt-PT" sz="1400" dirty="0"/>
              </a:p>
              <a:p>
                <a:endParaRPr lang="pt-PT" sz="1400" dirty="0"/>
              </a:p>
            </p:txBody>
          </p:sp>
        </mc:Choice>
        <mc:Fallback xmlns="">
          <p:sp>
            <p:nvSpPr>
              <p:cNvPr id="118" name="CaixaDeTexto 117">
                <a:extLst>
                  <a:ext uri="{FF2B5EF4-FFF2-40B4-BE49-F238E27FC236}">
                    <a16:creationId xmlns:a16="http://schemas.microsoft.com/office/drawing/2014/main" id="{57B204DA-2E18-94F7-AC78-8074CE5433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551" y="5648272"/>
                <a:ext cx="2521011" cy="523220"/>
              </a:xfrm>
              <a:prstGeom prst="rect">
                <a:avLst/>
              </a:prstGeom>
              <a:blipFill>
                <a:blip r:embed="rId17"/>
                <a:stretch>
                  <a:fillRect l="-725" t="-3529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9" name="CaixaDeTexto 118">
            <a:extLst>
              <a:ext uri="{FF2B5EF4-FFF2-40B4-BE49-F238E27FC236}">
                <a16:creationId xmlns:a16="http://schemas.microsoft.com/office/drawing/2014/main" id="{3C2F258C-C404-9058-B55D-53AF7223FBEB}"/>
              </a:ext>
            </a:extLst>
          </p:cNvPr>
          <p:cNvSpPr txBox="1"/>
          <p:nvPr/>
        </p:nvSpPr>
        <p:spPr>
          <a:xfrm>
            <a:off x="2548629" y="5663701"/>
            <a:ext cx="210991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=&gt;  </a:t>
            </a:r>
            <a:r>
              <a:rPr lang="en-US" sz="1400" dirty="0" err="1"/>
              <a:t>não</a:t>
            </a:r>
            <a:r>
              <a:rPr lang="en-US" sz="1400" dirty="0"/>
              <a:t> </a:t>
            </a:r>
            <a:r>
              <a:rPr lang="en-US" sz="1400" dirty="0" err="1"/>
              <a:t>pode</a:t>
            </a:r>
            <a:r>
              <a:rPr lang="en-US" sz="1400" dirty="0"/>
              <a:t> ser </a:t>
            </a:r>
            <a:r>
              <a:rPr lang="en-US" sz="1400" dirty="0" err="1"/>
              <a:t>porque</a:t>
            </a:r>
            <a:r>
              <a:rPr lang="en-US" sz="1400" dirty="0"/>
              <a:t> 	</a:t>
            </a:r>
            <a:r>
              <a:rPr lang="en-US" sz="1400" dirty="0" err="1"/>
              <a:t>não</a:t>
            </a:r>
            <a:r>
              <a:rPr lang="en-US" sz="1400" dirty="0"/>
              <a:t> </a:t>
            </a:r>
            <a:r>
              <a:rPr lang="en-US" sz="1400" dirty="0" err="1"/>
              <a:t>foi</a:t>
            </a:r>
            <a:r>
              <a:rPr lang="en-US" sz="1400" dirty="0"/>
              <a:t> a </a:t>
            </a:r>
            <a:r>
              <a:rPr lang="en-US" sz="1400" dirty="0" err="1"/>
              <a:t>escolha</a:t>
            </a:r>
            <a:r>
              <a:rPr lang="en-US" sz="1400" dirty="0"/>
              <a:t> do 	</a:t>
            </a:r>
            <a:r>
              <a:rPr lang="en-US" sz="1400" dirty="0" err="1"/>
              <a:t>algoritmo</a:t>
            </a:r>
            <a:r>
              <a:rPr lang="en-US" sz="1400" dirty="0"/>
              <a:t> de Prim</a:t>
            </a:r>
            <a:endParaRPr lang="pt-PT" sz="1400" dirty="0"/>
          </a:p>
          <a:p>
            <a:endParaRPr lang="pt-PT" sz="1400" dirty="0"/>
          </a:p>
        </p:txBody>
      </p:sp>
      <p:sp>
        <p:nvSpPr>
          <p:cNvPr id="121" name="CaixaDeTexto 120">
            <a:extLst>
              <a:ext uri="{FF2B5EF4-FFF2-40B4-BE49-F238E27FC236}">
                <a16:creationId xmlns:a16="http://schemas.microsoft.com/office/drawing/2014/main" id="{13686149-817B-53A4-A6EB-30E584E34882}"/>
              </a:ext>
            </a:extLst>
          </p:cNvPr>
          <p:cNvSpPr txBox="1"/>
          <p:nvPr/>
        </p:nvSpPr>
        <p:spPr>
          <a:xfrm>
            <a:off x="8059186" y="4152142"/>
            <a:ext cx="61722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100" dirty="0"/>
              <a:t>{</a:t>
            </a:r>
            <a:r>
              <a:rPr lang="en-US" sz="11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⍺</a:t>
            </a:r>
            <a:r>
              <a:rPr lang="pt-PT" sz="1100" dirty="0"/>
              <a:t>,</a:t>
            </a:r>
            <a:r>
              <a:rPr lang="el-GR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pt-PT" sz="1100" dirty="0"/>
              <a:t>} </a:t>
            </a:r>
          </a:p>
        </p:txBody>
      </p:sp>
      <p:sp>
        <p:nvSpPr>
          <p:cNvPr id="75" name="CaixaDeTexto 74">
            <a:extLst>
              <a:ext uri="{FF2B5EF4-FFF2-40B4-BE49-F238E27FC236}">
                <a16:creationId xmlns:a16="http://schemas.microsoft.com/office/drawing/2014/main" id="{A260DFEC-3890-A30C-CDA3-C6C582B1013C}"/>
              </a:ext>
            </a:extLst>
          </p:cNvPr>
          <p:cNvSpPr txBox="1"/>
          <p:nvPr/>
        </p:nvSpPr>
        <p:spPr>
          <a:xfrm>
            <a:off x="10670282" y="4251522"/>
            <a:ext cx="61722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100" dirty="0"/>
              <a:t>{</a:t>
            </a:r>
            <a:r>
              <a:rPr lang="en-US" sz="11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⍺</a:t>
            </a:r>
            <a:r>
              <a:rPr lang="pt-PT" sz="1100" dirty="0"/>
              <a:t>,</a:t>
            </a:r>
            <a:r>
              <a:rPr lang="el-GR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pt-PT" sz="1100" dirty="0"/>
              <a:t>} 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725E59B9-050B-1CDE-F9B5-2E3B368875DC}"/>
              </a:ext>
            </a:extLst>
          </p:cNvPr>
          <p:cNvSpPr txBox="1"/>
          <p:nvPr/>
        </p:nvSpPr>
        <p:spPr>
          <a:xfrm>
            <a:off x="2517393" y="5573882"/>
            <a:ext cx="41620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solidFill>
                  <a:srgbClr val="F3800D"/>
                </a:solidFill>
              </a:rPr>
              <a:t>Porque razão não pode isto ser verdade?</a:t>
            </a:r>
            <a:br>
              <a:rPr lang="pt-PT" dirty="0">
                <a:solidFill>
                  <a:srgbClr val="F3800D"/>
                </a:solidFill>
              </a:rPr>
            </a:br>
            <a:r>
              <a:rPr lang="pt-PT" sz="1400" dirty="0">
                <a:solidFill>
                  <a:srgbClr val="F3800D"/>
                </a:solidFill>
              </a:rPr>
              <a:t>Dica: Mecanismo do algoritmo de Prim</a:t>
            </a:r>
          </a:p>
        </p:txBody>
      </p:sp>
    </p:spTree>
    <p:extLst>
      <p:ext uri="{BB962C8B-B14F-4D97-AF65-F5344CB8AC3E}">
        <p14:creationId xmlns:p14="http://schemas.microsoft.com/office/powerpoint/2010/main" val="1085881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0" dur="500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500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4" dur="500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5" dur="500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4.81481E-6 L 0.01927 -0.13657 " pathEditMode="relative" rAng="0" ptsTypes="AA">
                                      <p:cBhvr>
                                        <p:cTn id="130" dur="1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64" y="-6829"/>
                                    </p:animMotion>
                                  </p:childTnLst>
                                </p:cTn>
                              </p:par>
                              <p:par>
                                <p:cTn id="13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1.85185E-6 L 0.05455 0.09421 " pathEditMode="relative" rAng="0" ptsTypes="AA">
                                      <p:cBhvr>
                                        <p:cTn id="132" dur="1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21" y="4676"/>
                                    </p:animMotion>
                                  </p:childTnLst>
                                </p:cTn>
                              </p:par>
                              <p:par>
                                <p:cTn id="13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4" dur="500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5" dur="500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7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4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1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8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5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2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9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1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8"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9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0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76" grpId="0"/>
      <p:bldP spid="77" grpId="0" animBg="1"/>
      <p:bldP spid="78" grpId="0" animBg="1"/>
      <p:bldP spid="81" grpId="0" animBg="1"/>
      <p:bldP spid="82" grpId="0"/>
      <p:bldP spid="83" grpId="0"/>
      <p:bldP spid="84" grpId="0" animBg="1"/>
      <p:bldP spid="86" grpId="0" animBg="1"/>
      <p:bldP spid="86" grpId="1" animBg="1"/>
      <p:bldP spid="87" grpId="0" animBg="1"/>
      <p:bldP spid="87" grpId="1" animBg="1"/>
      <p:bldP spid="88" grpId="0" animBg="1"/>
      <p:bldP spid="92" grpId="0"/>
      <p:bldP spid="104" grpId="0"/>
      <p:bldP spid="112" grpId="0"/>
      <p:bldP spid="113" grpId="0"/>
      <p:bldP spid="114" grpId="0"/>
      <p:bldP spid="115" grpId="0"/>
      <p:bldP spid="116" grpId="0"/>
      <p:bldP spid="117" grpId="0"/>
      <p:bldP spid="118" grpId="0"/>
      <p:bldP spid="119" grpId="0"/>
      <p:bldP spid="121" grpId="0"/>
      <p:bldP spid="75" grpId="0"/>
      <p:bldP spid="75" grpId="1"/>
      <p:bldP spid="22" grpId="0"/>
      <p:bldP spid="22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Uma imagem com texto&#10;&#10;Descrição gerada automaticamente">
            <a:extLst>
              <a:ext uri="{FF2B5EF4-FFF2-40B4-BE49-F238E27FC236}">
                <a16:creationId xmlns:a16="http://schemas.microsoft.com/office/drawing/2014/main" id="{27370C1F-EDE7-E58A-BBC6-4BCB964AD0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4263" y="173279"/>
            <a:ext cx="1353401" cy="627717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D8E99896-7A11-684C-B662-BB9932114192}"/>
              </a:ext>
            </a:extLst>
          </p:cNvPr>
          <p:cNvSpPr txBox="1"/>
          <p:nvPr/>
        </p:nvSpPr>
        <p:spPr>
          <a:xfrm>
            <a:off x="530352" y="522994"/>
            <a:ext cx="22128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/>
              <a:t>Implementações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BCC58F5-1162-17FC-15C9-6DCF3C85CB09}"/>
              </a:ext>
            </a:extLst>
          </p:cNvPr>
          <p:cNvSpPr txBox="1"/>
          <p:nvPr/>
        </p:nvSpPr>
        <p:spPr>
          <a:xfrm>
            <a:off x="920496" y="2276856"/>
            <a:ext cx="58430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Principais: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 err="1"/>
              <a:t>Classic</a:t>
            </a:r>
            <a:r>
              <a:rPr lang="pt-PT" dirty="0"/>
              <a:t> Prim: matriz de adjacência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PFS ( Prim </a:t>
            </a:r>
            <a:r>
              <a:rPr lang="pt-PT" dirty="0" err="1"/>
              <a:t>First-Search</a:t>
            </a:r>
            <a:r>
              <a:rPr lang="pt-PT" dirty="0"/>
              <a:t>): </a:t>
            </a:r>
            <a:r>
              <a:rPr lang="pt-PT" dirty="0" err="1"/>
              <a:t>binary</a:t>
            </a:r>
            <a:r>
              <a:rPr lang="pt-PT" dirty="0"/>
              <a:t> </a:t>
            </a:r>
            <a:r>
              <a:rPr lang="pt-PT" dirty="0" err="1"/>
              <a:t>heap</a:t>
            </a:r>
            <a:endParaRPr lang="pt-PT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2D36C3C3-A2A1-CB2B-DCFB-1D9FD906F8EB}"/>
              </a:ext>
            </a:extLst>
          </p:cNvPr>
          <p:cNvSpPr txBox="1"/>
          <p:nvPr/>
        </p:nvSpPr>
        <p:spPr>
          <a:xfrm>
            <a:off x="755904" y="1780032"/>
            <a:ext cx="5843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Várias, com maior diferença nas estruturas utilizadas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959A117-CEC4-FFA4-6EE8-BD0BF1C0E212}"/>
              </a:ext>
            </a:extLst>
          </p:cNvPr>
          <p:cNvSpPr txBox="1"/>
          <p:nvPr/>
        </p:nvSpPr>
        <p:spPr>
          <a:xfrm>
            <a:off x="755904" y="3822192"/>
            <a:ext cx="4864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/>
              <a:t>Classic</a:t>
            </a:r>
            <a:r>
              <a:rPr lang="pt-PT" dirty="0"/>
              <a:t> Prim =&gt; grafos com densidade muito alta!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4AB12D7E-D01A-DADB-7FF7-C54AFE86D0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2616" y="984659"/>
            <a:ext cx="2718069" cy="1876076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499B00E3-3814-78CB-F0A3-394409841D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2536" y="1102519"/>
            <a:ext cx="2240599" cy="2629685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612D9416-180E-E675-CF64-B9AFB78A5C48}"/>
              </a:ext>
            </a:extLst>
          </p:cNvPr>
          <p:cNvSpPr txBox="1"/>
          <p:nvPr/>
        </p:nvSpPr>
        <p:spPr>
          <a:xfrm>
            <a:off x="755904" y="4676046"/>
            <a:ext cx="44714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/>
              <a:t>Fibbonaci</a:t>
            </a:r>
            <a:r>
              <a:rPr lang="pt-PT" dirty="0"/>
              <a:t> </a:t>
            </a:r>
            <a:r>
              <a:rPr lang="pt-PT" dirty="0" err="1"/>
              <a:t>heap</a:t>
            </a:r>
            <a:r>
              <a:rPr lang="pt-PT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melhor em teoria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pior em testes empíricos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C5FB419C-B990-FAEA-7F56-DB4D1A245DC7}"/>
              </a:ext>
            </a:extLst>
          </p:cNvPr>
          <p:cNvSpPr txBox="1"/>
          <p:nvPr/>
        </p:nvSpPr>
        <p:spPr>
          <a:xfrm>
            <a:off x="5903976" y="5898558"/>
            <a:ext cx="2871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/>
              <a:t>Vamos analisar PFS!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Tabela 12">
                <a:extLst>
                  <a:ext uri="{FF2B5EF4-FFF2-40B4-BE49-F238E27FC236}">
                    <a16:creationId xmlns:a16="http://schemas.microsoft.com/office/drawing/2014/main" id="{F64C68DC-8BFE-3F08-435B-C50AA35908D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6989392"/>
                  </p:ext>
                </p:extLst>
              </p:nvPr>
            </p:nvGraphicFramePr>
            <p:xfrm>
              <a:off x="6452616" y="3922993"/>
              <a:ext cx="4573937" cy="109728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992529">
                      <a:extLst>
                        <a:ext uri="{9D8B030D-6E8A-4147-A177-3AD203B41FA5}">
                          <a16:colId xmlns:a16="http://schemas.microsoft.com/office/drawing/2014/main" val="2571122753"/>
                        </a:ext>
                      </a:extLst>
                    </a:gridCol>
                    <a:gridCol w="993114">
                      <a:extLst>
                        <a:ext uri="{9D8B030D-6E8A-4147-A177-3AD203B41FA5}">
                          <a16:colId xmlns:a16="http://schemas.microsoft.com/office/drawing/2014/main" val="409505951"/>
                        </a:ext>
                      </a:extLst>
                    </a:gridCol>
                    <a:gridCol w="1115281">
                      <a:extLst>
                        <a:ext uri="{9D8B030D-6E8A-4147-A177-3AD203B41FA5}">
                          <a16:colId xmlns:a16="http://schemas.microsoft.com/office/drawing/2014/main" val="2176138515"/>
                        </a:ext>
                      </a:extLst>
                    </a:gridCol>
                    <a:gridCol w="1473013">
                      <a:extLst>
                        <a:ext uri="{9D8B030D-6E8A-4147-A177-3AD203B41FA5}">
                          <a16:colId xmlns:a16="http://schemas.microsoft.com/office/drawing/2014/main" val="2179325222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marL="0" marR="0" algn="ctr"/>
                          <a:r>
                            <a:rPr lang="pt-PT" sz="1200">
                              <a:effectLst/>
                            </a:rPr>
                            <a:t>Operação</a:t>
                          </a:r>
                          <a:endParaRPr lang="en-US" sz="12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/>
                          <a:r>
                            <a:rPr lang="pt-PT" sz="1200">
                              <a:effectLst/>
                            </a:rPr>
                            <a:t>Clássico</a:t>
                          </a:r>
                          <a:endParaRPr lang="en-US" sz="12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/>
                          <a:r>
                            <a:rPr lang="pt-PT" sz="1200">
                              <a:effectLst/>
                            </a:rPr>
                            <a:t>Binary heap</a:t>
                          </a:r>
                          <a:endParaRPr lang="en-US" sz="12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/>
                          <a:r>
                            <a:rPr lang="pt-PT" sz="1200">
                              <a:effectLst/>
                            </a:rPr>
                            <a:t>Fibonacci heap</a:t>
                          </a:r>
                          <a:endParaRPr lang="en-US" sz="12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394587917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algn="ctr"/>
                          <a:r>
                            <a:rPr lang="pt-PT" sz="1200">
                              <a:effectLst/>
                            </a:rPr>
                            <a:t>Insert</a:t>
                          </a:r>
                          <a:endParaRPr lang="en-US" sz="12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PT" sz="1200">
                                    <a:effectLst/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pt-PT" sz="1200">
                                    <a:effectLst/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r>
                                  <a:rPr lang="pt-PT" sz="1200">
                                    <a:effectLst/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oMath>
                            </m:oMathPara>
                          </a14:m>
                          <a:endParaRPr lang="en-US" sz="12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PT" sz="1200">
                                    <a:effectLst/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pt-PT" sz="120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en-US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en-US" sz="12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pt-PT" sz="12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e>
                                      <m:sub>
                                        <m:r>
                                          <a:rPr lang="pt-PT" sz="12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fName>
                                  <m:e>
                                    <m:r>
                                      <a:rPr lang="pt-PT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  <m:r>
                                      <a:rPr lang="pt-PT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  <m:r>
                                      <a:rPr lang="pt-PT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</m:e>
                                </m:func>
                                <m:r>
                                  <a:rPr lang="pt-PT" sz="120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2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PT" sz="1200"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12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37311767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algn="ctr"/>
                          <a:r>
                            <a:rPr lang="pt-PT" sz="1200">
                              <a:effectLst/>
                            </a:rPr>
                            <a:t>Delmin</a:t>
                          </a:r>
                          <a:endParaRPr lang="en-US" sz="12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PT" sz="1200">
                                    <a:effectLst/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pt-PT" sz="1200">
                                    <a:effectLst/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r>
                                  <a:rPr lang="pt-PT" sz="1200">
                                    <a:effectLst/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oMath>
                            </m:oMathPara>
                          </a14:m>
                          <a:endParaRPr lang="en-US" sz="12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PT" sz="1200">
                                    <a:effectLst/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pt-PT" sz="120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en-US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en-US" sz="12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pt-PT" sz="12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e>
                                      <m:sub>
                                        <m:r>
                                          <a:rPr lang="pt-PT" sz="12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fName>
                                  <m:e>
                                    <m:r>
                                      <a:rPr lang="pt-PT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  <m:r>
                                      <a:rPr lang="pt-PT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  <m:r>
                                      <a:rPr lang="pt-PT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</m:e>
                                </m:func>
                                <m:r>
                                  <a:rPr lang="pt-PT" sz="120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2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PT" sz="1200">
                                    <a:effectLst/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pt-PT" sz="120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en-US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en-US" sz="12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pt-PT" sz="12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e>
                                      <m:sub>
                                        <m:r>
                                          <a:rPr lang="pt-PT" sz="12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fName>
                                  <m:e>
                                    <m:r>
                                      <a:rPr lang="pt-PT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  <m:r>
                                      <a:rPr lang="pt-PT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  <m:r>
                                      <a:rPr lang="pt-PT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</m:e>
                                </m:func>
                                <m:r>
                                  <a:rPr lang="pt-PT" sz="120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2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755402058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algn="ctr"/>
                          <a:r>
                            <a:rPr lang="pt-PT" sz="1200">
                              <a:effectLst/>
                            </a:rPr>
                            <a:t>DecreaseKey</a:t>
                          </a:r>
                          <a:endParaRPr lang="en-US" sz="12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PT" sz="1200"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12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PT" sz="1200">
                                    <a:effectLst/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pt-PT" sz="120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en-US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en-US" sz="12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pt-PT" sz="12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e>
                                      <m:sub>
                                        <m:r>
                                          <a:rPr lang="pt-PT" sz="12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fName>
                                  <m:e>
                                    <m:r>
                                      <a:rPr lang="pt-PT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  <m:r>
                                      <a:rPr lang="pt-PT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  <m:r>
                                      <a:rPr lang="pt-PT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</m:e>
                                </m:func>
                                <m:r>
                                  <a:rPr lang="pt-PT" sz="120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2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PT" sz="1200"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12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2671884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algn="ctr"/>
                          <a:r>
                            <a:rPr lang="pt-PT" sz="1200">
                              <a:effectLst/>
                            </a:rPr>
                            <a:t>IsEmpty</a:t>
                          </a:r>
                          <a:endParaRPr lang="en-US" sz="12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PT" sz="1200"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12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PT" sz="1200"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12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PT" sz="1200"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12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95675132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algn="ctr"/>
                          <a:r>
                            <a:rPr lang="pt-PT" sz="1200">
                              <a:effectLst/>
                            </a:rPr>
                            <a:t>Prim</a:t>
                          </a:r>
                          <a:endParaRPr lang="en-US" sz="12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PT" sz="1200">
                                    <a:effectLst/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pt-PT" sz="120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US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PT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  <m:r>
                                      <a:rPr lang="pt-PT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  <m:r>
                                      <a:rPr lang="pt-PT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</m:e>
                                  <m:sup>
                                    <m:r>
                                      <a:rPr lang="pt-PT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pt-PT" sz="120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2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PT" sz="1200">
                                    <a:effectLst/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pt-PT" sz="1200">
                                    <a:effectLst/>
                                    <a:latin typeface="Cambria Math" panose="02040503050406030204" pitchFamily="18" charset="0"/>
                                  </a:rPr>
                                  <m:t>(|</m:t>
                                </m:r>
                                <m:r>
                                  <a:rPr lang="pt-PT" sz="1200">
                                    <a:effectLst/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r>
                                  <a:rPr lang="pt-PT" sz="1200">
                                    <a:effectLst/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func>
                                  <m:funcPr>
                                    <m:ctrlPr>
                                      <a:rPr lang="en-US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en-US" sz="12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pt-PT" sz="12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e>
                                      <m:sub>
                                        <m:r>
                                          <a:rPr lang="pt-PT" sz="12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fName>
                                  <m:e>
                                    <m:r>
                                      <a:rPr lang="pt-PT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  <m:r>
                                      <a:rPr lang="pt-PT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  <m:r>
                                      <a:rPr lang="pt-PT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</m:e>
                                </m:func>
                                <m:r>
                                  <a:rPr lang="pt-PT" sz="120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2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PT" sz="1200">
                                    <a:effectLst/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pt-PT" sz="120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PT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</m:d>
                                <m:r>
                                  <a:rPr lang="pt-PT" sz="1200">
                                    <a:effectLst/>
                                    <a:latin typeface="Cambria Math" panose="02040503050406030204" pitchFamily="18" charset="0"/>
                                  </a:rPr>
                                  <m:t>+|</m:t>
                                </m:r>
                                <m:r>
                                  <a:rPr lang="pt-PT" sz="1200">
                                    <a:effectLst/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r>
                                  <a:rPr lang="pt-PT" sz="1200">
                                    <a:effectLst/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func>
                                  <m:funcPr>
                                    <m:ctrlPr>
                                      <a:rPr lang="en-US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en-US" sz="12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pt-PT" sz="12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e>
                                      <m:sub>
                                        <m:r>
                                          <a:rPr lang="pt-PT" sz="12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fName>
                                  <m:e>
                                    <m:r>
                                      <a:rPr lang="pt-PT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  <m:r>
                                      <a:rPr lang="pt-PT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  <m:r>
                                      <a:rPr lang="pt-PT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</m:e>
                                </m:func>
                                <m:r>
                                  <a:rPr lang="pt-PT" sz="120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2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68997596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Tabela 12">
                <a:extLst>
                  <a:ext uri="{FF2B5EF4-FFF2-40B4-BE49-F238E27FC236}">
                    <a16:creationId xmlns:a16="http://schemas.microsoft.com/office/drawing/2014/main" id="{F64C68DC-8BFE-3F08-435B-C50AA35908D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6989392"/>
                  </p:ext>
                </p:extLst>
              </p:nvPr>
            </p:nvGraphicFramePr>
            <p:xfrm>
              <a:off x="6452616" y="3922993"/>
              <a:ext cx="4573937" cy="1101408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992529">
                      <a:extLst>
                        <a:ext uri="{9D8B030D-6E8A-4147-A177-3AD203B41FA5}">
                          <a16:colId xmlns:a16="http://schemas.microsoft.com/office/drawing/2014/main" val="2571122753"/>
                        </a:ext>
                      </a:extLst>
                    </a:gridCol>
                    <a:gridCol w="993114">
                      <a:extLst>
                        <a:ext uri="{9D8B030D-6E8A-4147-A177-3AD203B41FA5}">
                          <a16:colId xmlns:a16="http://schemas.microsoft.com/office/drawing/2014/main" val="409505951"/>
                        </a:ext>
                      </a:extLst>
                    </a:gridCol>
                    <a:gridCol w="1115281">
                      <a:extLst>
                        <a:ext uri="{9D8B030D-6E8A-4147-A177-3AD203B41FA5}">
                          <a16:colId xmlns:a16="http://schemas.microsoft.com/office/drawing/2014/main" val="2176138515"/>
                        </a:ext>
                      </a:extLst>
                    </a:gridCol>
                    <a:gridCol w="1473013">
                      <a:extLst>
                        <a:ext uri="{9D8B030D-6E8A-4147-A177-3AD203B41FA5}">
                          <a16:colId xmlns:a16="http://schemas.microsoft.com/office/drawing/2014/main" val="2179325222"/>
                        </a:ext>
                      </a:extLst>
                    </a:gridCol>
                  </a:tblGrid>
                  <a:tr h="182880">
                    <a:tc>
                      <a:txBody>
                        <a:bodyPr/>
                        <a:lstStyle/>
                        <a:p>
                          <a:pPr marL="0" marR="0" algn="ctr"/>
                          <a:r>
                            <a:rPr lang="pt-PT" sz="1200">
                              <a:effectLst/>
                            </a:rPr>
                            <a:t>Operação</a:t>
                          </a:r>
                          <a:endParaRPr lang="en-US" sz="12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/>
                          <a:r>
                            <a:rPr lang="pt-PT" sz="1200">
                              <a:effectLst/>
                            </a:rPr>
                            <a:t>Clássico</a:t>
                          </a:r>
                          <a:endParaRPr lang="en-US" sz="12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/>
                          <a:r>
                            <a:rPr lang="pt-PT" sz="1200">
                              <a:effectLst/>
                            </a:rPr>
                            <a:t>Binary heap</a:t>
                          </a:r>
                          <a:endParaRPr lang="en-US" sz="12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/>
                          <a:r>
                            <a:rPr lang="pt-PT" sz="1200">
                              <a:effectLst/>
                            </a:rPr>
                            <a:t>Fibonacci heap</a:t>
                          </a:r>
                          <a:endParaRPr lang="en-US" sz="12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394587917"/>
                      </a:ext>
                    </a:extLst>
                  </a:tr>
                  <a:tr h="182880">
                    <a:tc>
                      <a:txBody>
                        <a:bodyPr/>
                        <a:lstStyle/>
                        <a:p>
                          <a:pPr marL="0" marR="0" algn="ctr"/>
                          <a:r>
                            <a:rPr lang="pt-PT" sz="1200">
                              <a:effectLst/>
                            </a:rPr>
                            <a:t>Insert</a:t>
                          </a:r>
                          <a:endParaRPr lang="en-US" sz="12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00613" t="-123333" r="-263190" b="-45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78689" t="-123333" r="-134426" b="-45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10744" t="-123333" r="-1653" b="-45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73117676"/>
                      </a:ext>
                    </a:extLst>
                  </a:tr>
                  <a:tr h="182880">
                    <a:tc>
                      <a:txBody>
                        <a:bodyPr/>
                        <a:lstStyle/>
                        <a:p>
                          <a:pPr marL="0" marR="0" algn="ctr"/>
                          <a:r>
                            <a:rPr lang="pt-PT" sz="1200">
                              <a:effectLst/>
                            </a:rPr>
                            <a:t>Delmin</a:t>
                          </a:r>
                          <a:endParaRPr lang="en-US" sz="12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00613" t="-216129" r="-263190" b="-3387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78689" t="-216129" r="-134426" b="-3387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10744" t="-216129" r="-1653" b="-33871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55402058"/>
                      </a:ext>
                    </a:extLst>
                  </a:tr>
                  <a:tr h="182880">
                    <a:tc>
                      <a:txBody>
                        <a:bodyPr/>
                        <a:lstStyle/>
                        <a:p>
                          <a:pPr marL="0" marR="0" algn="ctr"/>
                          <a:r>
                            <a:rPr lang="pt-PT" sz="1200">
                              <a:effectLst/>
                            </a:rPr>
                            <a:t>DecreaseKey</a:t>
                          </a:r>
                          <a:endParaRPr lang="en-US" sz="12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00613" t="-326667" r="-263190" b="-25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78689" t="-326667" r="-134426" b="-25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10744" t="-326667" r="-1653" b="-25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6718846"/>
                      </a:ext>
                    </a:extLst>
                  </a:tr>
                  <a:tr h="182880">
                    <a:tc>
                      <a:txBody>
                        <a:bodyPr/>
                        <a:lstStyle/>
                        <a:p>
                          <a:pPr marL="0" marR="0" algn="ctr"/>
                          <a:r>
                            <a:rPr lang="pt-PT" sz="1200">
                              <a:effectLst/>
                            </a:rPr>
                            <a:t>IsEmpty</a:t>
                          </a:r>
                          <a:endParaRPr lang="en-US" sz="12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00613" t="-426667" r="-263190" b="-15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78689" t="-426667" r="-134426" b="-15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10744" t="-426667" r="-1653" b="-15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56751326"/>
                      </a:ext>
                    </a:extLst>
                  </a:tr>
                  <a:tr h="187008">
                    <a:tc>
                      <a:txBody>
                        <a:bodyPr/>
                        <a:lstStyle/>
                        <a:p>
                          <a:pPr marL="0" marR="0" algn="ctr"/>
                          <a:r>
                            <a:rPr lang="pt-PT" sz="1200">
                              <a:effectLst/>
                            </a:rPr>
                            <a:t>Prim</a:t>
                          </a:r>
                          <a:endParaRPr lang="en-US" sz="12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00613" t="-509677" r="-263190" b="-451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78689" t="-509677" r="-134426" b="-451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10744" t="-509677" r="-1653" b="-4516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8997596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963894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0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11" grpId="0"/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D59CDD87-993B-8645-22B9-83D922B694BD}"/>
              </a:ext>
            </a:extLst>
          </p:cNvPr>
          <p:cNvSpPr txBox="1"/>
          <p:nvPr/>
        </p:nvSpPr>
        <p:spPr>
          <a:xfrm>
            <a:off x="530352" y="522994"/>
            <a:ext cx="22128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/>
              <a:t>Pseudocódigo</a:t>
            </a:r>
          </a:p>
        </p:txBody>
      </p:sp>
      <p:pic>
        <p:nvPicPr>
          <p:cNvPr id="3" name="Imagem 2" descr="Uma imagem com texto&#10;&#10;Descrição gerada automaticamente">
            <a:extLst>
              <a:ext uri="{FF2B5EF4-FFF2-40B4-BE49-F238E27FC236}">
                <a16:creationId xmlns:a16="http://schemas.microsoft.com/office/drawing/2014/main" id="{7FE78C59-813F-D549-D6C6-51A347A78A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4263" y="173279"/>
            <a:ext cx="1353401" cy="627717"/>
          </a:xfrm>
          <a:prstGeom prst="rect">
            <a:avLst/>
          </a:prstGeom>
        </p:spPr>
      </p:pic>
      <p:pic>
        <p:nvPicPr>
          <p:cNvPr id="4" name="Imagem 3" descr="Uma imagem com texto&#10;&#10;Descrição gerada automaticamente">
            <a:extLst>
              <a:ext uri="{FF2B5EF4-FFF2-40B4-BE49-F238E27FC236}">
                <a16:creationId xmlns:a16="http://schemas.microsoft.com/office/drawing/2014/main" id="{9DD73F40-20F8-F607-5E50-E06C037AC8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930" y="1816417"/>
            <a:ext cx="4776470" cy="3929810"/>
          </a:xfrm>
          <a:prstGeom prst="rect">
            <a:avLst/>
          </a:prstGeom>
        </p:spPr>
      </p:pic>
      <p:pic>
        <p:nvPicPr>
          <p:cNvPr id="5" name="Imagem 4" descr="Uma imagem com texto&#10;&#10;Descrição gerada automaticamente">
            <a:extLst>
              <a:ext uri="{FF2B5EF4-FFF2-40B4-BE49-F238E27FC236}">
                <a16:creationId xmlns:a16="http://schemas.microsoft.com/office/drawing/2014/main" id="{B1CB817A-4193-0D7D-3F9C-F5ACAEF489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2375" y="2124075"/>
            <a:ext cx="2676525" cy="1200150"/>
          </a:xfrm>
          <a:prstGeom prst="rect">
            <a:avLst/>
          </a:prstGeom>
        </p:spPr>
      </p:pic>
      <p:pic>
        <p:nvPicPr>
          <p:cNvPr id="6" name="Imagem 5" descr="Uma imagem com texto&#10;&#10;Descrição gerada automaticamente">
            <a:extLst>
              <a:ext uri="{FF2B5EF4-FFF2-40B4-BE49-F238E27FC236}">
                <a16:creationId xmlns:a16="http://schemas.microsoft.com/office/drawing/2014/main" id="{BF231941-E741-81B2-3891-AF7CBC902E8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6100" y="4248150"/>
            <a:ext cx="4191000" cy="1381125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FA8555E3-DB39-F53E-97B9-68E2DCC265C4}"/>
              </a:ext>
            </a:extLst>
          </p:cNvPr>
          <p:cNvSpPr txBox="1"/>
          <p:nvPr/>
        </p:nvSpPr>
        <p:spPr>
          <a:xfrm>
            <a:off x="8233981" y="1583698"/>
            <a:ext cx="1353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1ª secção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6DAA34F3-6B79-0E6C-6CE4-E895DBA59D51}"/>
              </a:ext>
            </a:extLst>
          </p:cNvPr>
          <p:cNvSpPr txBox="1"/>
          <p:nvPr/>
        </p:nvSpPr>
        <p:spPr>
          <a:xfrm>
            <a:off x="8314944" y="3659957"/>
            <a:ext cx="1353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2ª secção</a:t>
            </a:r>
          </a:p>
        </p:txBody>
      </p:sp>
    </p:spTree>
    <p:extLst>
      <p:ext uri="{BB962C8B-B14F-4D97-AF65-F5344CB8AC3E}">
        <p14:creationId xmlns:p14="http://schemas.microsoft.com/office/powerpoint/2010/main" val="1709724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873DA7EC-41FC-3662-0250-9829103444A4}"/>
              </a:ext>
            </a:extLst>
          </p:cNvPr>
          <p:cNvSpPr txBox="1"/>
          <p:nvPr/>
        </p:nvSpPr>
        <p:spPr>
          <a:xfrm>
            <a:off x="530352" y="522994"/>
            <a:ext cx="22128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/>
              <a:t>Análise</a:t>
            </a:r>
          </a:p>
        </p:txBody>
      </p:sp>
      <p:pic>
        <p:nvPicPr>
          <p:cNvPr id="3" name="Imagem 2" descr="Uma imagem com texto&#10;&#10;Descrição gerada automaticamente">
            <a:extLst>
              <a:ext uri="{FF2B5EF4-FFF2-40B4-BE49-F238E27FC236}">
                <a16:creationId xmlns:a16="http://schemas.microsoft.com/office/drawing/2014/main" id="{A52A0ABE-E671-C22F-506A-72831ECB96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54263" y="173279"/>
            <a:ext cx="1353401" cy="62771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6A30CC5F-26E5-06FC-0B0A-53F34419215A}"/>
                  </a:ext>
                </a:extLst>
              </p:cNvPr>
              <p:cNvSpPr txBox="1"/>
              <p:nvPr/>
            </p:nvSpPr>
            <p:spPr>
              <a:xfrm>
                <a:off x="6521400" y="1913404"/>
                <a:ext cx="334327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PT" dirty="0"/>
                  <a:t>Comum a todos os casos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pt-PT" sz="1800" i="1" smtClean="0">
                        <a:effectLst/>
                        <a:latin typeface="Cambria Math" panose="02040503050406030204" pitchFamily="18" charset="0"/>
                        <a:ea typeface="Yu Mincho" panose="02020400000000000000" pitchFamily="18" charset="-128"/>
                        <a:cs typeface="Times New Roman" panose="020206030504050203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Yu Mincho" panose="02020400000000000000" pitchFamily="18" charset="-128"/>
                          </a:rPr>
                        </m:ctrlPr>
                      </m:dPr>
                      <m:e>
                        <m:r>
                          <a:rPr lang="pt-PT" sz="1800" i="1">
                            <a:effectLst/>
                            <a:latin typeface="Cambria Math" panose="02040503050406030204" pitchFamily="18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rPr>
                          <m:t>3|</m:t>
                        </m:r>
                        <m:r>
                          <a:rPr lang="pt-PT" sz="1800" i="1">
                            <a:effectLst/>
                            <a:latin typeface="Cambria Math" panose="02040503050406030204" pitchFamily="18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rPr>
                          <m:t>𝑉</m:t>
                        </m:r>
                        <m:r>
                          <a:rPr lang="pt-PT" sz="1800" i="1">
                            <a:effectLst/>
                            <a:latin typeface="Cambria Math" panose="02040503050406030204" pitchFamily="18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rPr>
                          <m:t>|</m:t>
                        </m:r>
                      </m:e>
                    </m:d>
                    <m:r>
                      <a:rPr lang="pt-PT" sz="1800" i="1">
                        <a:effectLst/>
                        <a:latin typeface="Cambria Math" panose="02040503050406030204" pitchFamily="18" charset="0"/>
                        <a:ea typeface="Yu Mincho" panose="02020400000000000000" pitchFamily="18" charset="-128"/>
                        <a:cs typeface="Calibri" panose="020F0502020204030204" pitchFamily="34" charset="0"/>
                      </a:rPr>
                      <m:t>=</m:t>
                    </m:r>
                    <m:r>
                      <a:rPr lang="pt-PT" sz="1800" i="1">
                        <a:effectLst/>
                        <a:latin typeface="Cambria Math" panose="02040503050406030204" pitchFamily="18" charset="0"/>
                        <a:ea typeface="Yu Mincho" panose="02020400000000000000" pitchFamily="18" charset="-128"/>
                        <a:cs typeface="Calibri" panose="020F0502020204030204" pitchFamily="34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Yu Mincho" panose="02020400000000000000" pitchFamily="18" charset="-128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pt-PT" sz="1800" i="1">
                            <a:effectLst/>
                            <a:latin typeface="Cambria Math" panose="02040503050406030204" pitchFamily="18" charset="0"/>
                            <a:ea typeface="Yu Mincho" panose="02020400000000000000" pitchFamily="18" charset="-128"/>
                            <a:cs typeface="Calibri" panose="020F0502020204030204" pitchFamily="34" charset="0"/>
                          </a:rPr>
                          <m:t>|</m:t>
                        </m:r>
                        <m:r>
                          <a:rPr lang="pt-PT" sz="1800" i="1">
                            <a:effectLst/>
                            <a:latin typeface="Cambria Math" panose="02040503050406030204" pitchFamily="18" charset="0"/>
                            <a:ea typeface="Yu Mincho" panose="02020400000000000000" pitchFamily="18" charset="-128"/>
                            <a:cs typeface="Calibri" panose="020F0502020204030204" pitchFamily="34" charset="0"/>
                          </a:rPr>
                          <m:t>𝑉</m:t>
                        </m:r>
                        <m:r>
                          <a:rPr lang="pt-PT" sz="1800" i="1">
                            <a:effectLst/>
                            <a:latin typeface="Cambria Math" panose="02040503050406030204" pitchFamily="18" charset="0"/>
                            <a:ea typeface="Yu Mincho" panose="02020400000000000000" pitchFamily="18" charset="-128"/>
                            <a:cs typeface="Calibri" panose="020F0502020204030204" pitchFamily="34" charset="0"/>
                          </a:rPr>
                          <m:t>|</m:t>
                        </m:r>
                      </m:e>
                    </m:d>
                  </m:oMath>
                </a14:m>
                <a:endParaRPr lang="pt-PT" dirty="0"/>
              </a:p>
            </p:txBody>
          </p:sp>
        </mc:Choice>
        <mc:Fallback xmlns="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6A30CC5F-26E5-06FC-0B0A-53F3441921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1400" y="1913404"/>
                <a:ext cx="3343275" cy="646331"/>
              </a:xfrm>
              <a:prstGeom prst="rect">
                <a:avLst/>
              </a:prstGeom>
              <a:blipFill>
                <a:blip r:embed="rId5"/>
                <a:stretch>
                  <a:fillRect l="-1277" t="-5660" b="-10377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CaixaDeTexto 9">
            <a:extLst>
              <a:ext uri="{FF2B5EF4-FFF2-40B4-BE49-F238E27FC236}">
                <a16:creationId xmlns:a16="http://schemas.microsoft.com/office/drawing/2014/main" id="{119AF4D7-FE47-4878-FE79-9ECC4E66B363}"/>
              </a:ext>
            </a:extLst>
          </p:cNvPr>
          <p:cNvSpPr txBox="1"/>
          <p:nvPr/>
        </p:nvSpPr>
        <p:spPr>
          <a:xfrm>
            <a:off x="254202" y="3059277"/>
            <a:ext cx="22379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65760" marR="0" indent="0">
              <a:tabLst>
                <a:tab pos="3066415" algn="l"/>
                <a:tab pos="457200" algn="l"/>
              </a:tabLst>
            </a:pPr>
            <a:r>
              <a:rPr lang="pt-PT" sz="1800" b="1" i="1" dirty="0">
                <a:solidFill>
                  <a:srgbClr val="1F497D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Melhor Caso</a:t>
            </a:r>
            <a:endParaRPr lang="en-US" sz="1800" b="1" i="1" dirty="0">
              <a:solidFill>
                <a:srgbClr val="1F497D"/>
              </a:solidFill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C43E3F61-E7DF-E47B-977F-B4C715E3B11B}"/>
              </a:ext>
            </a:extLst>
          </p:cNvPr>
          <p:cNvSpPr txBox="1"/>
          <p:nvPr/>
        </p:nvSpPr>
        <p:spPr>
          <a:xfrm>
            <a:off x="681933" y="3599856"/>
            <a:ext cx="413286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400" dirty="0"/>
              <a:t>G já é arvore de cobertura (densamente mínimo)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400" dirty="0"/>
              <a:t>O vértice </a:t>
            </a:r>
            <a:r>
              <a:rPr lang="pt-PT" sz="1400" dirty="0" err="1"/>
              <a:t>inicializante</a:t>
            </a:r>
            <a:r>
              <a:rPr lang="pt-PT" sz="1400" dirty="0"/>
              <a:t> é a raiz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400" dirty="0"/>
              <a:t>Todos os outros vértices são folhas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400" dirty="0"/>
              <a:t>Analisados por ordem crescente de custo de aresta</a:t>
            </a:r>
          </a:p>
        </p:txBody>
      </p:sp>
      <p:sp>
        <p:nvSpPr>
          <p:cNvPr id="13" name="Fluxograma: Conexão 12">
            <a:extLst>
              <a:ext uri="{FF2B5EF4-FFF2-40B4-BE49-F238E27FC236}">
                <a16:creationId xmlns:a16="http://schemas.microsoft.com/office/drawing/2014/main" id="{FD58E3E0-9522-AE37-D080-0ECC278EDBEA}"/>
              </a:ext>
            </a:extLst>
          </p:cNvPr>
          <p:cNvSpPr/>
          <p:nvPr/>
        </p:nvSpPr>
        <p:spPr>
          <a:xfrm>
            <a:off x="1046804" y="4771794"/>
            <a:ext cx="320234" cy="302358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4" name="Fluxograma: Conexão 13">
            <a:extLst>
              <a:ext uri="{FF2B5EF4-FFF2-40B4-BE49-F238E27FC236}">
                <a16:creationId xmlns:a16="http://schemas.microsoft.com/office/drawing/2014/main" id="{43F93999-66D5-FD5E-1EEB-59E2E2FD76D1}"/>
              </a:ext>
            </a:extLst>
          </p:cNvPr>
          <p:cNvSpPr/>
          <p:nvPr/>
        </p:nvSpPr>
        <p:spPr>
          <a:xfrm>
            <a:off x="88330" y="5674671"/>
            <a:ext cx="331744" cy="317429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15" name="Conexão reta 14">
            <a:extLst>
              <a:ext uri="{FF2B5EF4-FFF2-40B4-BE49-F238E27FC236}">
                <a16:creationId xmlns:a16="http://schemas.microsoft.com/office/drawing/2014/main" id="{CCEEFE04-7978-EE09-5008-7D1ABB01C00C}"/>
              </a:ext>
            </a:extLst>
          </p:cNvPr>
          <p:cNvCxnSpPr>
            <a:cxnSpLocks/>
            <a:stCxn id="13" idx="3"/>
            <a:endCxn id="14" idx="0"/>
          </p:cNvCxnSpPr>
          <p:nvPr/>
        </p:nvCxnSpPr>
        <p:spPr>
          <a:xfrm flipH="1">
            <a:off x="254202" y="5029873"/>
            <a:ext cx="839499" cy="644798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exão reta 15">
            <a:extLst>
              <a:ext uri="{FF2B5EF4-FFF2-40B4-BE49-F238E27FC236}">
                <a16:creationId xmlns:a16="http://schemas.microsoft.com/office/drawing/2014/main" id="{06F30F00-85A9-6C64-6972-B7C831F8996D}"/>
              </a:ext>
            </a:extLst>
          </p:cNvPr>
          <p:cNvCxnSpPr>
            <a:cxnSpLocks/>
            <a:stCxn id="13" idx="3"/>
            <a:endCxn id="17" idx="0"/>
          </p:cNvCxnSpPr>
          <p:nvPr/>
        </p:nvCxnSpPr>
        <p:spPr>
          <a:xfrm flipH="1">
            <a:off x="673951" y="5029873"/>
            <a:ext cx="419750" cy="644797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Fluxograma: Conexão 16">
            <a:extLst>
              <a:ext uri="{FF2B5EF4-FFF2-40B4-BE49-F238E27FC236}">
                <a16:creationId xmlns:a16="http://schemas.microsoft.com/office/drawing/2014/main" id="{4316A800-1E0C-747F-E789-401F4FFE2C2A}"/>
              </a:ext>
            </a:extLst>
          </p:cNvPr>
          <p:cNvSpPr/>
          <p:nvPr/>
        </p:nvSpPr>
        <p:spPr>
          <a:xfrm>
            <a:off x="508079" y="5674670"/>
            <a:ext cx="331744" cy="317429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5841D4B9-F4EC-C9BC-B80A-8D0B458C34A2}"/>
              </a:ext>
            </a:extLst>
          </p:cNvPr>
          <p:cNvSpPr txBox="1"/>
          <p:nvPr/>
        </p:nvSpPr>
        <p:spPr>
          <a:xfrm>
            <a:off x="1751686" y="4599683"/>
            <a:ext cx="542448" cy="3499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G</a:t>
            </a:r>
          </a:p>
        </p:txBody>
      </p:sp>
      <p:sp>
        <p:nvSpPr>
          <p:cNvPr id="38" name="Fluxograma: Conexão 37">
            <a:extLst>
              <a:ext uri="{FF2B5EF4-FFF2-40B4-BE49-F238E27FC236}">
                <a16:creationId xmlns:a16="http://schemas.microsoft.com/office/drawing/2014/main" id="{5AC506A0-7B3D-0F7D-9EAF-C8CC65A180B8}"/>
              </a:ext>
            </a:extLst>
          </p:cNvPr>
          <p:cNvSpPr/>
          <p:nvPr/>
        </p:nvSpPr>
        <p:spPr>
          <a:xfrm>
            <a:off x="941806" y="5674670"/>
            <a:ext cx="331744" cy="317429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39" name="Conexão reta 38">
            <a:extLst>
              <a:ext uri="{FF2B5EF4-FFF2-40B4-BE49-F238E27FC236}">
                <a16:creationId xmlns:a16="http://schemas.microsoft.com/office/drawing/2014/main" id="{80CC4BFE-AD27-B8B1-7472-9C0D7538FDCE}"/>
              </a:ext>
            </a:extLst>
          </p:cNvPr>
          <p:cNvCxnSpPr>
            <a:cxnSpLocks/>
            <a:stCxn id="13" idx="4"/>
            <a:endCxn id="38" idx="0"/>
          </p:cNvCxnSpPr>
          <p:nvPr/>
        </p:nvCxnSpPr>
        <p:spPr>
          <a:xfrm flipH="1">
            <a:off x="1107678" y="5074152"/>
            <a:ext cx="99243" cy="600518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525344F2-013B-1375-7C66-1D78A6B22BE6}"/>
              </a:ext>
            </a:extLst>
          </p:cNvPr>
          <p:cNvSpPr txBox="1"/>
          <p:nvPr/>
        </p:nvSpPr>
        <p:spPr>
          <a:xfrm>
            <a:off x="1300409" y="5622767"/>
            <a:ext cx="54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…</a:t>
            </a:r>
          </a:p>
        </p:txBody>
      </p:sp>
      <p:sp>
        <p:nvSpPr>
          <p:cNvPr id="44" name="Fluxograma: Conexão 43">
            <a:extLst>
              <a:ext uri="{FF2B5EF4-FFF2-40B4-BE49-F238E27FC236}">
                <a16:creationId xmlns:a16="http://schemas.microsoft.com/office/drawing/2014/main" id="{86CC4D63-8755-2D85-E85A-8D34A502A926}"/>
              </a:ext>
            </a:extLst>
          </p:cNvPr>
          <p:cNvSpPr/>
          <p:nvPr/>
        </p:nvSpPr>
        <p:spPr>
          <a:xfrm>
            <a:off x="1703844" y="5674669"/>
            <a:ext cx="331744" cy="350149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</a:t>
            </a:r>
          </a:p>
        </p:txBody>
      </p:sp>
      <p:cxnSp>
        <p:nvCxnSpPr>
          <p:cNvPr id="45" name="Conexão reta 44">
            <a:extLst>
              <a:ext uri="{FF2B5EF4-FFF2-40B4-BE49-F238E27FC236}">
                <a16:creationId xmlns:a16="http://schemas.microsoft.com/office/drawing/2014/main" id="{C70C3720-18D4-5D97-DC33-19BC554536A9}"/>
              </a:ext>
            </a:extLst>
          </p:cNvPr>
          <p:cNvCxnSpPr>
            <a:cxnSpLocks/>
            <a:stCxn id="13" idx="5"/>
            <a:endCxn id="44" idx="0"/>
          </p:cNvCxnSpPr>
          <p:nvPr/>
        </p:nvCxnSpPr>
        <p:spPr>
          <a:xfrm>
            <a:off x="1320141" y="5029873"/>
            <a:ext cx="549575" cy="644796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3" name="Imagem 52" descr="Uma imagem com texto&#10;&#10;Descrição gerada automaticamente">
            <a:extLst>
              <a:ext uri="{FF2B5EF4-FFF2-40B4-BE49-F238E27FC236}">
                <a16:creationId xmlns:a16="http://schemas.microsoft.com/office/drawing/2014/main" id="{0C088B93-E3E7-1839-29B4-A22276E9055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2796" y="4870221"/>
            <a:ext cx="2924175" cy="628650"/>
          </a:xfrm>
          <a:prstGeom prst="rect">
            <a:avLst/>
          </a:prstGeom>
        </p:spPr>
      </p:pic>
      <p:sp>
        <p:nvSpPr>
          <p:cNvPr id="54" name="CaixaDeTexto 53">
            <a:extLst>
              <a:ext uri="{FF2B5EF4-FFF2-40B4-BE49-F238E27FC236}">
                <a16:creationId xmlns:a16="http://schemas.microsoft.com/office/drawing/2014/main" id="{C3CD4F85-FA65-AD45-83C9-D99CB98EA441}"/>
              </a:ext>
            </a:extLst>
          </p:cNvPr>
          <p:cNvSpPr txBox="1"/>
          <p:nvPr/>
        </p:nvSpPr>
        <p:spPr>
          <a:xfrm>
            <a:off x="3152796" y="5622767"/>
            <a:ext cx="36280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sz="1200"/>
              <a:t>DecreaseKey corre apenas uma vez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sz="1200"/>
              <a:t>DecreaseKey não reordena a tree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sz="1200"/>
              <a:t>Aferição  IF falha doravante</a:t>
            </a:r>
            <a:endParaRPr lang="pt-PT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CaixaDeTexto 55">
                <a:extLst>
                  <a:ext uri="{FF2B5EF4-FFF2-40B4-BE49-F238E27FC236}">
                    <a16:creationId xmlns:a16="http://schemas.microsoft.com/office/drawing/2014/main" id="{EBC1F66A-A9DD-37D9-828A-B5EA1F02C1B1}"/>
                  </a:ext>
                </a:extLst>
              </p:cNvPr>
              <p:cNvSpPr txBox="1"/>
              <p:nvPr/>
            </p:nvSpPr>
            <p:spPr>
              <a:xfrm>
                <a:off x="1780612" y="3038458"/>
                <a:ext cx="4479027" cy="34355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indent="274320" algn="just"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pt-PT" sz="1200" i="1" smtClean="0">
                        <a:effectLst/>
                        <a:latin typeface="Cambria Math" panose="02040503050406030204" pitchFamily="18" charset="0"/>
                        <a:ea typeface="Yu Mincho" panose="02020400000000000000" pitchFamily="18" charset="-128"/>
                        <a:cs typeface="Calibri" panose="020F0502020204030204" pitchFamily="34" charset="0"/>
                      </a:rPr>
                      <m:t>𝑂</m:t>
                    </m:r>
                    <m:r>
                      <a:rPr lang="pt-PT" sz="1200" i="1" smtClean="0">
                        <a:effectLst/>
                        <a:latin typeface="Cambria Math" panose="02040503050406030204" pitchFamily="18" charset="0"/>
                        <a:ea typeface="Yu Mincho" panose="02020400000000000000" pitchFamily="18" charset="-128"/>
                        <a:cs typeface="Calibri" panose="020F0502020204030204" pitchFamily="34" charset="0"/>
                      </a:rPr>
                      <m:t>(3∗|</m:t>
                    </m:r>
                    <m:r>
                      <a:rPr lang="pt-PT" sz="1200" i="1" smtClean="0">
                        <a:effectLst/>
                        <a:latin typeface="Cambria Math" panose="02040503050406030204" pitchFamily="18" charset="0"/>
                        <a:ea typeface="Yu Mincho" panose="02020400000000000000" pitchFamily="18" charset="-128"/>
                        <a:cs typeface="Calibri" panose="020F0502020204030204" pitchFamily="34" charset="0"/>
                      </a:rPr>
                      <m:t>𝑉</m:t>
                    </m:r>
                    <m:r>
                      <a:rPr lang="pt-PT" sz="1200" i="1" smtClean="0">
                        <a:effectLst/>
                        <a:latin typeface="Cambria Math" panose="02040503050406030204" pitchFamily="18" charset="0"/>
                        <a:ea typeface="Yu Mincho" panose="02020400000000000000" pitchFamily="18" charset="-128"/>
                        <a:cs typeface="Calibri" panose="020F0502020204030204" pitchFamily="34" charset="0"/>
                      </a:rPr>
                      <m:t>|+ </m:t>
                    </m:r>
                    <m:nary>
                      <m:naryPr>
                        <m:chr m:val="∑"/>
                        <m:limLoc m:val="undOvr"/>
                        <m:ctrlPr>
                          <a:rPr lang="en-US" sz="1200" i="1">
                            <a:effectLst/>
                            <a:latin typeface="Cambria Math" panose="02040503050406030204" pitchFamily="18" charset="0"/>
                            <a:ea typeface="Yu Mincho" panose="02020400000000000000" pitchFamily="18" charset="-128"/>
                            <a:cs typeface="Calibri" panose="020F0502020204030204" pitchFamily="34" charset="0"/>
                          </a:rPr>
                        </m:ctrlPr>
                      </m:naryPr>
                      <m:sub>
                        <m:r>
                          <a:rPr lang="pt-PT" sz="1200" i="1">
                            <a:effectLst/>
                            <a:latin typeface="Cambria Math" panose="02040503050406030204" pitchFamily="18" charset="0"/>
                            <a:ea typeface="Yu Mincho" panose="02020400000000000000" pitchFamily="18" charset="-128"/>
                            <a:cs typeface="Calibri" panose="020F0502020204030204" pitchFamily="34" charset="0"/>
                          </a:rPr>
                          <m:t>1</m:t>
                        </m:r>
                      </m:sub>
                      <m:sup>
                        <m:r>
                          <a:rPr lang="pt-PT" sz="1200" i="1">
                            <a:effectLst/>
                            <a:latin typeface="Cambria Math" panose="02040503050406030204" pitchFamily="18" charset="0"/>
                            <a:ea typeface="Yu Mincho" panose="02020400000000000000" pitchFamily="18" charset="-128"/>
                            <a:cs typeface="Calibri" panose="020F0502020204030204" pitchFamily="34" charset="0"/>
                          </a:rPr>
                          <m:t>|</m:t>
                        </m:r>
                        <m:r>
                          <a:rPr lang="pt-PT" sz="1200" i="1">
                            <a:effectLst/>
                            <a:latin typeface="Cambria Math" panose="02040503050406030204" pitchFamily="18" charset="0"/>
                            <a:ea typeface="Yu Mincho" panose="02020400000000000000" pitchFamily="18" charset="-128"/>
                            <a:cs typeface="Calibri" panose="020F0502020204030204" pitchFamily="34" charset="0"/>
                          </a:rPr>
                          <m:t>𝑉</m:t>
                        </m:r>
                        <m:r>
                          <a:rPr lang="pt-PT" sz="1200" i="1">
                            <a:effectLst/>
                            <a:latin typeface="Cambria Math" panose="02040503050406030204" pitchFamily="18" charset="0"/>
                            <a:ea typeface="Yu Mincho" panose="02020400000000000000" pitchFamily="18" charset="-128"/>
                            <a:cs typeface="Calibri" panose="020F0502020204030204" pitchFamily="34" charset="0"/>
                          </a:rPr>
                          <m:t>|</m:t>
                        </m:r>
                      </m:sup>
                      <m:e>
                        <m:func>
                          <m:funcPr>
                            <m:ctrlPr>
                              <a:rPr lang="en-US" sz="1200" i="1">
                                <a:effectLst/>
                                <a:latin typeface="Cambria Math" panose="02040503050406030204" pitchFamily="18" charset="0"/>
                                <a:ea typeface="Yu Mincho" panose="02020400000000000000" pitchFamily="18" charset="-128"/>
                                <a:cs typeface="Calibri" panose="020F0502020204030204" pitchFamily="34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1200" i="1"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pt-PT" sz="12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pt-PT" sz="1200" i="1"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Calibri" panose="020F0502020204030204" pitchFamily="34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pt-PT" sz="1200" i="1">
                                <a:effectLst/>
                                <a:latin typeface="Cambria Math" panose="02040503050406030204" pitchFamily="18" charset="0"/>
                                <a:ea typeface="Yu Mincho" panose="02020400000000000000" pitchFamily="18" charset="-128"/>
                                <a:cs typeface="Calibri" panose="020F0502020204030204" pitchFamily="34" charset="0"/>
                              </a:rPr>
                              <m:t>|</m:t>
                            </m:r>
                            <m:r>
                              <a:rPr lang="pt-PT" sz="1200" i="1">
                                <a:effectLst/>
                                <a:latin typeface="Cambria Math" panose="02040503050406030204" pitchFamily="18" charset="0"/>
                                <a:ea typeface="Yu Mincho" panose="02020400000000000000" pitchFamily="18" charset="-128"/>
                                <a:cs typeface="Calibri" panose="020F0502020204030204" pitchFamily="34" charset="0"/>
                              </a:rPr>
                              <m:t>𝑉</m:t>
                            </m:r>
                            <m:r>
                              <a:rPr lang="pt-PT" sz="1200" i="1">
                                <a:effectLst/>
                                <a:latin typeface="Cambria Math" panose="02040503050406030204" pitchFamily="18" charset="0"/>
                                <a:ea typeface="Yu Mincho" panose="02020400000000000000" pitchFamily="18" charset="-128"/>
                                <a:cs typeface="Calibri" panose="020F0502020204030204" pitchFamily="34" charset="0"/>
                              </a:rPr>
                              <m:t>|</m:t>
                            </m:r>
                          </m:e>
                        </m:func>
                        <m:r>
                          <a:rPr lang="pt-PT" sz="1200" i="1">
                            <a:effectLst/>
                            <a:latin typeface="Cambria Math" panose="02040503050406030204" pitchFamily="18" charset="0"/>
                            <a:ea typeface="Yu Mincho" panose="02020400000000000000" pitchFamily="18" charset="-128"/>
                            <a:cs typeface="Calibri" panose="020F0502020204030204" pitchFamily="34" charset="0"/>
                          </a:rPr>
                          <m:t>)=</m:t>
                        </m:r>
                        <m:r>
                          <a:rPr lang="pt-PT" sz="1200" i="1">
                            <a:effectLst/>
                            <a:latin typeface="Cambria Math" panose="02040503050406030204" pitchFamily="18" charset="0"/>
                            <a:ea typeface="Yu Mincho" panose="02020400000000000000" pitchFamily="18" charset="-128"/>
                            <a:cs typeface="Calibri" panose="020F0502020204030204" pitchFamily="34" charset="0"/>
                          </a:rPr>
                          <m:t>𝑂</m:t>
                        </m:r>
                        <m:r>
                          <a:rPr lang="pt-PT" sz="1200" i="1">
                            <a:effectLst/>
                            <a:latin typeface="Cambria Math" panose="02040503050406030204" pitchFamily="18" charset="0"/>
                            <a:ea typeface="Yu Mincho" panose="02020400000000000000" pitchFamily="18" charset="-128"/>
                            <a:cs typeface="Calibri" panose="020F0502020204030204" pitchFamily="34" charset="0"/>
                          </a:rPr>
                          <m:t>(</m:t>
                        </m:r>
                        <m:func>
                          <m:funcPr>
                            <m:ctrlPr>
                              <a:rPr lang="en-US" sz="1200" i="1">
                                <a:effectLst/>
                                <a:latin typeface="Cambria Math" panose="02040503050406030204" pitchFamily="18" charset="0"/>
                                <a:ea typeface="Yu Mincho" panose="02020400000000000000" pitchFamily="18" charset="-128"/>
                                <a:cs typeface="Calibri" panose="020F0502020204030204" pitchFamily="34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1200" i="1"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pt-PT" sz="12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pt-PT" sz="1200" i="1"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Calibri" panose="020F0502020204030204" pitchFamily="34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pt-PT" sz="1200" i="1">
                                <a:effectLst/>
                                <a:latin typeface="Cambria Math" panose="02040503050406030204" pitchFamily="18" charset="0"/>
                                <a:ea typeface="Yu Mincho" panose="02020400000000000000" pitchFamily="18" charset="-128"/>
                                <a:cs typeface="Calibri" panose="020F0502020204030204" pitchFamily="34" charset="0"/>
                              </a:rPr>
                              <m:t>(|</m:t>
                            </m:r>
                            <m:r>
                              <a:rPr lang="pt-PT" sz="1200" i="1">
                                <a:effectLst/>
                                <a:latin typeface="Cambria Math" panose="02040503050406030204" pitchFamily="18" charset="0"/>
                                <a:ea typeface="Yu Mincho" panose="02020400000000000000" pitchFamily="18" charset="-128"/>
                                <a:cs typeface="Calibri" panose="020F0502020204030204" pitchFamily="34" charset="0"/>
                              </a:rPr>
                              <m:t>𝑉</m:t>
                            </m:r>
                            <m:r>
                              <a:rPr lang="pt-PT" sz="1200" i="1">
                                <a:effectLst/>
                                <a:latin typeface="Cambria Math" panose="02040503050406030204" pitchFamily="18" charset="0"/>
                                <a:ea typeface="Yu Mincho" panose="02020400000000000000" pitchFamily="18" charset="-128"/>
                                <a:cs typeface="Calibri" panose="020F0502020204030204" pitchFamily="34" charset="0"/>
                              </a:rPr>
                              <m:t>|!))</m:t>
                            </m:r>
                          </m:e>
                        </m:func>
                        <m:r>
                          <a:rPr lang="en-US" sz="1200" b="0" i="1" smtClean="0">
                            <a:effectLst/>
                            <a:latin typeface="Cambria Math" panose="02040503050406030204" pitchFamily="18" charset="0"/>
                            <a:ea typeface="Yu Mincho" panose="02020400000000000000" pitchFamily="18" charset="-128"/>
                            <a:cs typeface="Calibri" panose="020F0502020204030204" pitchFamily="34" charset="0"/>
                          </a:rPr>
                          <m:t>⇒</m:t>
                        </m:r>
                        <m:r>
                          <a:rPr lang="pt-PT" sz="1200" i="1">
                            <a:latin typeface="Cambria Math" panose="02040503050406030204" pitchFamily="18" charset="0"/>
                          </a:rPr>
                          <m:t>Ω(</m:t>
                        </m:r>
                        <m:func>
                          <m:func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pt-PT" sz="120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pt-PT" sz="1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pt-PT" sz="1200" i="1">
                                <a:latin typeface="Cambria Math" panose="02040503050406030204" pitchFamily="18" charset="0"/>
                              </a:rPr>
                              <m:t>(|</m:t>
                            </m:r>
                            <m:r>
                              <a:rPr lang="pt-PT" sz="12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  <m:r>
                              <a:rPr lang="pt-PT" sz="1200" i="1">
                                <a:latin typeface="Cambria Math" panose="02040503050406030204" pitchFamily="18" charset="0"/>
                              </a:rPr>
                              <m:t>|!))</m:t>
                            </m:r>
                          </m:e>
                        </m:func>
                      </m:e>
                    </m:nary>
                  </m:oMath>
                </a14:m>
                <a:r>
                  <a:rPr lang="en-US" sz="12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56" name="CaixaDeTexto 55">
                <a:extLst>
                  <a:ext uri="{FF2B5EF4-FFF2-40B4-BE49-F238E27FC236}">
                    <a16:creationId xmlns:a16="http://schemas.microsoft.com/office/drawing/2014/main" id="{EBC1F66A-A9DD-37D9-828A-B5EA1F02C1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0612" y="3038458"/>
                <a:ext cx="4479027" cy="343556"/>
              </a:xfrm>
              <a:prstGeom prst="rect">
                <a:avLst/>
              </a:prstGeom>
              <a:blipFill>
                <a:blip r:embed="rId7"/>
                <a:stretch>
                  <a:fillRect t="-61404" b="-122807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CaixaDeTexto 56">
            <a:extLst>
              <a:ext uri="{FF2B5EF4-FFF2-40B4-BE49-F238E27FC236}">
                <a16:creationId xmlns:a16="http://schemas.microsoft.com/office/drawing/2014/main" id="{9F02F217-7729-F39C-1CB8-11942FFF83E9}"/>
              </a:ext>
            </a:extLst>
          </p:cNvPr>
          <p:cNvSpPr txBox="1"/>
          <p:nvPr/>
        </p:nvSpPr>
        <p:spPr>
          <a:xfrm>
            <a:off x="6173343" y="2966962"/>
            <a:ext cx="16127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65760" marR="0" indent="0">
              <a:tabLst>
                <a:tab pos="3066415" algn="l"/>
                <a:tab pos="457200" algn="l"/>
              </a:tabLst>
            </a:pPr>
            <a:r>
              <a:rPr lang="pt-PT" sz="1800" b="1" i="1" dirty="0">
                <a:solidFill>
                  <a:srgbClr val="1F497D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Pior Caso</a:t>
            </a:r>
            <a:endParaRPr lang="en-US" sz="1800" b="1" i="1" dirty="0">
              <a:solidFill>
                <a:srgbClr val="1F497D"/>
              </a:solidFill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59" name="Conexão reta 58">
            <a:extLst>
              <a:ext uri="{FF2B5EF4-FFF2-40B4-BE49-F238E27FC236}">
                <a16:creationId xmlns:a16="http://schemas.microsoft.com/office/drawing/2014/main" id="{70D95A6D-76BB-D9AC-0592-3E7BA80D1BB0}"/>
              </a:ext>
            </a:extLst>
          </p:cNvPr>
          <p:cNvCxnSpPr/>
          <p:nvPr/>
        </p:nvCxnSpPr>
        <p:spPr>
          <a:xfrm>
            <a:off x="6345936" y="3025581"/>
            <a:ext cx="0" cy="35306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CaixaDeTexto 59">
            <a:extLst>
              <a:ext uri="{FF2B5EF4-FFF2-40B4-BE49-F238E27FC236}">
                <a16:creationId xmlns:a16="http://schemas.microsoft.com/office/drawing/2014/main" id="{6BA339AB-4DA6-B46D-8E5D-4702268774D0}"/>
              </a:ext>
            </a:extLst>
          </p:cNvPr>
          <p:cNvSpPr txBox="1"/>
          <p:nvPr/>
        </p:nvSpPr>
        <p:spPr>
          <a:xfrm>
            <a:off x="6521400" y="3433580"/>
            <a:ext cx="408637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400" dirty="0"/>
              <a:t>G densamente máximo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400" dirty="0"/>
              <a:t>O vértice </a:t>
            </a:r>
            <a:r>
              <a:rPr lang="pt-PT" sz="1400" dirty="0" err="1"/>
              <a:t>inicializante</a:t>
            </a:r>
            <a:r>
              <a:rPr lang="pt-PT" sz="1400" dirty="0"/>
              <a:t> na ultima camada da </a:t>
            </a:r>
            <a:r>
              <a:rPr lang="pt-PT" sz="1400" dirty="0" err="1"/>
              <a:t>heap</a:t>
            </a:r>
            <a:endParaRPr lang="pt-PT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400" dirty="0"/>
              <a:t>Arestas analisadas sempre por ordem </a:t>
            </a:r>
            <a:r>
              <a:rPr lang="pt-PT" sz="1400" dirty="0" err="1"/>
              <a:t>dercescente</a:t>
            </a:r>
            <a:endParaRPr lang="pt-PT" sz="1400" dirty="0"/>
          </a:p>
        </p:txBody>
      </p:sp>
      <p:pic>
        <p:nvPicPr>
          <p:cNvPr id="66" name="Imagem 65">
            <a:extLst>
              <a:ext uri="{FF2B5EF4-FFF2-40B4-BE49-F238E27FC236}">
                <a16:creationId xmlns:a16="http://schemas.microsoft.com/office/drawing/2014/main" id="{77F9488F-C629-473D-B0EF-037462FD00B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14902" y="4441492"/>
            <a:ext cx="1590897" cy="74305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7" name="CaixaDeTexto 66">
                <a:extLst>
                  <a:ext uri="{FF2B5EF4-FFF2-40B4-BE49-F238E27FC236}">
                    <a16:creationId xmlns:a16="http://schemas.microsoft.com/office/drawing/2014/main" id="{741C44DC-59DD-5F21-CE76-C2D7C52E4C10}"/>
                  </a:ext>
                </a:extLst>
              </p:cNvPr>
              <p:cNvSpPr txBox="1"/>
              <p:nvPr/>
            </p:nvSpPr>
            <p:spPr>
              <a:xfrm>
                <a:off x="8386042" y="4663904"/>
                <a:ext cx="23178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pt-PT" sz="1200" dirty="0"/>
                  <a:t>O(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pt-PT" sz="12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pt-PT" sz="1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pt-PT" sz="12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pt-PT" sz="1200" i="1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pt-PT" sz="1200" i="1"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func>
                    <m:r>
                      <a:rPr lang="pt-PT" sz="1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PT" sz="1200" dirty="0"/>
                  <a:t> vértice inicializador</a:t>
                </a:r>
              </a:p>
            </p:txBody>
          </p:sp>
        </mc:Choice>
        <mc:Fallback xmlns="">
          <p:sp>
            <p:nvSpPr>
              <p:cNvPr id="67" name="CaixaDeTexto 66">
                <a:extLst>
                  <a:ext uri="{FF2B5EF4-FFF2-40B4-BE49-F238E27FC236}">
                    <a16:creationId xmlns:a16="http://schemas.microsoft.com/office/drawing/2014/main" id="{741C44DC-59DD-5F21-CE76-C2D7C52E4C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6042" y="4663904"/>
                <a:ext cx="2317814" cy="276999"/>
              </a:xfrm>
              <a:prstGeom prst="rect">
                <a:avLst/>
              </a:prstGeom>
              <a:blipFill>
                <a:blip r:embed="rId9"/>
                <a:stretch>
                  <a:fillRect b="-17391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CaixaDeTexto 67">
                <a:extLst>
                  <a:ext uri="{FF2B5EF4-FFF2-40B4-BE49-F238E27FC236}">
                    <a16:creationId xmlns:a16="http://schemas.microsoft.com/office/drawing/2014/main" id="{5B25BC6B-DEC4-437A-604F-6B4F5A0D42F8}"/>
                  </a:ext>
                </a:extLst>
              </p:cNvPr>
              <p:cNvSpPr txBox="1"/>
              <p:nvPr/>
            </p:nvSpPr>
            <p:spPr>
              <a:xfrm>
                <a:off x="7075783" y="5663105"/>
                <a:ext cx="362807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pt-PT" sz="1200" dirty="0" err="1"/>
                  <a:t>DecreaseKey</a:t>
                </a:r>
                <a:r>
                  <a:rPr lang="pt-PT" sz="1200" dirty="0"/>
                  <a:t> do ciclo </a:t>
                </a:r>
                <a:r>
                  <a:rPr lang="pt-PT" sz="1200" dirty="0" err="1"/>
                  <a:t>while</a:t>
                </a:r>
                <a:r>
                  <a:rPr lang="pt-PT" sz="1200" dirty="0"/>
                  <a:t> executado tantas vezes quanto número de arestas </a:t>
                </a:r>
                <a14:m>
                  <m:oMath xmlns:m="http://schemas.openxmlformats.org/officeDocument/2006/math">
                    <m:r>
                      <a:rPr lang="pt-PT" sz="1200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pt-PT" sz="1200" i="1">
                        <a:latin typeface="Cambria Math" panose="02040503050406030204" pitchFamily="18" charset="0"/>
                      </a:rPr>
                      <m:t>(|</m:t>
                    </m:r>
                    <m:r>
                      <a:rPr lang="pt-PT" sz="12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pt-PT" sz="1200" i="1">
                        <a:latin typeface="Cambria Math" panose="02040503050406030204" pitchFamily="18" charset="0"/>
                      </a:rPr>
                      <m:t>|</m:t>
                    </m:r>
                    <m:func>
                      <m:func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pt-PT" sz="12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pt-PT" sz="1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pt-PT" sz="12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pt-PT" sz="12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func>
                    <m:r>
                      <a:rPr lang="pt-PT" sz="1200" i="1">
                        <a:latin typeface="Cambria Math" panose="02040503050406030204" pitchFamily="18" charset="0"/>
                      </a:rPr>
                      <m:t>|)</m:t>
                    </m:r>
                  </m:oMath>
                </a14:m>
                <a:endParaRPr lang="pt-PT" sz="1200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pt-PT" sz="1200" dirty="0"/>
              </a:p>
            </p:txBody>
          </p:sp>
        </mc:Choice>
        <mc:Fallback xmlns="">
          <p:sp>
            <p:nvSpPr>
              <p:cNvPr id="68" name="CaixaDeTexto 67">
                <a:extLst>
                  <a:ext uri="{FF2B5EF4-FFF2-40B4-BE49-F238E27FC236}">
                    <a16:creationId xmlns:a16="http://schemas.microsoft.com/office/drawing/2014/main" id="{5B25BC6B-DEC4-437A-604F-6B4F5A0D42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5783" y="5663105"/>
                <a:ext cx="3628073" cy="64633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CaixaDeTexto 69">
                <a:extLst>
                  <a:ext uri="{FF2B5EF4-FFF2-40B4-BE49-F238E27FC236}">
                    <a16:creationId xmlns:a16="http://schemas.microsoft.com/office/drawing/2014/main" id="{12C3BBB1-5888-EE5B-B698-F84AFA9C22AF}"/>
                  </a:ext>
                </a:extLst>
              </p:cNvPr>
              <p:cNvSpPr txBox="1"/>
              <p:nvPr/>
            </p:nvSpPr>
            <p:spPr>
              <a:xfrm>
                <a:off x="7449853" y="2995359"/>
                <a:ext cx="4479027" cy="29867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indent="274320" algn="just"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pt-PT" sz="1200" i="1">
                        <a:latin typeface="Cambria Math" panose="02040503050406030204" pitchFamily="18" charset="0"/>
                        <a:ea typeface="Yu Mincho" panose="02020400000000000000" pitchFamily="18" charset="-128"/>
                        <a:cs typeface="Calibri" panose="020F0502020204030204" pitchFamily="34" charset="0"/>
                      </a:rPr>
                      <m:t>𝑂</m:t>
                    </m:r>
                    <m:r>
                      <a:rPr lang="pt-PT" sz="1200" i="1">
                        <a:latin typeface="Cambria Math" panose="02040503050406030204" pitchFamily="18" charset="0"/>
                        <a:ea typeface="Yu Mincho" panose="02020400000000000000" pitchFamily="18" charset="-128"/>
                        <a:cs typeface="Calibri" panose="020F0502020204030204" pitchFamily="34" charset="0"/>
                      </a:rPr>
                      <m:t>(3∗|</m:t>
                    </m:r>
                    <m:r>
                      <a:rPr lang="pt-PT" sz="1200" i="1">
                        <a:latin typeface="Cambria Math" panose="02040503050406030204" pitchFamily="18" charset="0"/>
                        <a:ea typeface="Yu Mincho" panose="02020400000000000000" pitchFamily="18" charset="-128"/>
                        <a:cs typeface="Calibri" panose="020F0502020204030204" pitchFamily="34" charset="0"/>
                      </a:rPr>
                      <m:t>𝑉</m:t>
                    </m:r>
                    <m:r>
                      <a:rPr lang="pt-PT" sz="1200" i="1">
                        <a:latin typeface="Cambria Math" panose="02040503050406030204" pitchFamily="18" charset="0"/>
                        <a:ea typeface="Yu Mincho" panose="02020400000000000000" pitchFamily="18" charset="-128"/>
                        <a:cs typeface="Calibri" panose="020F0502020204030204" pitchFamily="34" charset="0"/>
                      </a:rPr>
                      <m:t>|+</m:t>
                    </m:r>
                    <m:func>
                      <m:func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pt-PT" sz="12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pt-PT" sz="1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pt-PT" sz="12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pt-PT" sz="1200" i="1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pt-PT" sz="1200" i="1"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func>
                  </m:oMath>
                </a14:m>
                <a:r>
                  <a:rPr lang="en-US" sz="12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+</a:t>
                </a:r>
                <a:r>
                  <a:rPr lang="pt-PT" sz="1200" dirty="0"/>
                  <a:t> </a:t>
                </a:r>
                <a14:m>
                  <m:oMath xmlns:m="http://schemas.openxmlformats.org/officeDocument/2006/math">
                    <m:r>
                      <a:rPr lang="pt-PT" sz="1200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pt-PT" sz="12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pt-PT" sz="1200" i="1">
                        <a:latin typeface="Cambria Math" panose="02040503050406030204" pitchFamily="18" charset="0"/>
                      </a:rPr>
                      <m:t>|</m:t>
                    </m:r>
                    <m:func>
                      <m:func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pt-PT" sz="12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pt-PT" sz="1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pt-PT" sz="12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pt-PT" sz="12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func>
                    <m:r>
                      <a:rPr lang="pt-PT" sz="1200" i="1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sz="12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 =</a:t>
                </a:r>
                <a:r>
                  <a:rPr lang="pt-PT" sz="1200" dirty="0">
                    <a:ea typeface="Yu Mincho" panose="02020400000000000000" pitchFamily="18" charset="-128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t-PT" sz="1200" i="1">
                        <a:latin typeface="Cambria Math" panose="02040503050406030204" pitchFamily="18" charset="0"/>
                        <a:ea typeface="Yu Mincho" panose="02020400000000000000" pitchFamily="18" charset="-128"/>
                        <a:cs typeface="Calibri" panose="020F0502020204030204" pitchFamily="34" charset="0"/>
                      </a:rPr>
                      <m:t>𝑂</m:t>
                    </m:r>
                    <m:r>
                      <a:rPr lang="pt-PT" sz="1200" i="1">
                        <a:latin typeface="Cambria Math" panose="02040503050406030204" pitchFamily="18" charset="0"/>
                        <a:ea typeface="Yu Mincho" panose="02020400000000000000" pitchFamily="18" charset="-128"/>
                        <a:cs typeface="Calibri" panose="020F0502020204030204" pitchFamily="34" charset="0"/>
                      </a:rPr>
                      <m:t>(|</m:t>
                    </m:r>
                    <m:r>
                      <a:rPr lang="pt-PT" sz="12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pt-PT" sz="1200" i="1">
                        <a:latin typeface="Cambria Math" panose="02040503050406030204" pitchFamily="18" charset="0"/>
                      </a:rPr>
                      <m:t>|</m:t>
                    </m:r>
                    <m:func>
                      <m:func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pt-PT" sz="12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pt-PT" sz="1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pt-PT" sz="12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pt-PT" sz="12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func>
                    <m:r>
                      <a:rPr lang="pt-PT" sz="1200" i="1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sz="1200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sz="12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</a:p>
            </p:txBody>
          </p:sp>
        </mc:Choice>
        <mc:Fallback xmlns="">
          <p:sp>
            <p:nvSpPr>
              <p:cNvPr id="70" name="CaixaDeTexto 69">
                <a:extLst>
                  <a:ext uri="{FF2B5EF4-FFF2-40B4-BE49-F238E27FC236}">
                    <a16:creationId xmlns:a16="http://schemas.microsoft.com/office/drawing/2014/main" id="{12C3BBB1-5888-EE5B-B698-F84AFA9C22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9853" y="2995359"/>
                <a:ext cx="4479027" cy="298672"/>
              </a:xfrm>
              <a:prstGeom prst="rect">
                <a:avLst/>
              </a:prstGeom>
              <a:blipFill>
                <a:blip r:embed="rId11"/>
                <a:stretch>
                  <a:fillRect b="-16327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CaixaDeTexto 70">
                <a:extLst>
                  <a:ext uri="{FF2B5EF4-FFF2-40B4-BE49-F238E27FC236}">
                    <a16:creationId xmlns:a16="http://schemas.microsoft.com/office/drawing/2014/main" id="{7DED20F6-9ADA-AD7F-9B46-2A136A545D7A}"/>
                  </a:ext>
                </a:extLst>
              </p:cNvPr>
              <p:cNvSpPr txBox="1"/>
              <p:nvPr/>
            </p:nvSpPr>
            <p:spPr>
              <a:xfrm>
                <a:off x="3627810" y="661351"/>
                <a:ext cx="48987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PT" dirty="0"/>
                  <a:t>Ordem geral de Complexidade é </a:t>
                </a:r>
                <a14:m>
                  <m:oMath xmlns:m="http://schemas.openxmlformats.org/officeDocument/2006/math">
                    <m:r>
                      <a:rPr lang="pt-PT" sz="1800" i="1" smtClean="0">
                        <a:latin typeface="Cambria Math" panose="02040503050406030204" pitchFamily="18" charset="0"/>
                        <a:ea typeface="Yu Mincho" panose="02020400000000000000" pitchFamily="18" charset="-128"/>
                        <a:cs typeface="Calibri" panose="020F0502020204030204" pitchFamily="34" charset="0"/>
                      </a:rPr>
                      <m:t>𝑂</m:t>
                    </m:r>
                    <m:r>
                      <a:rPr lang="pt-PT" sz="1800" i="1" smtClean="0">
                        <a:latin typeface="Cambria Math" panose="02040503050406030204" pitchFamily="18" charset="0"/>
                        <a:ea typeface="Yu Mincho" panose="02020400000000000000" pitchFamily="18" charset="-128"/>
                        <a:cs typeface="Calibri" panose="020F0502020204030204" pitchFamily="34" charset="0"/>
                      </a:rPr>
                      <m:t>(|</m:t>
                    </m:r>
                    <m:r>
                      <a:rPr lang="pt-PT" sz="1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pt-PT" sz="1800" i="1">
                        <a:latin typeface="Cambria Math" panose="02040503050406030204" pitchFamily="18" charset="0"/>
                      </a:rPr>
                      <m:t>|</m:t>
                    </m:r>
                    <m:func>
                      <m:func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pt-PT" sz="18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pt-PT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pt-PT" sz="18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pt-PT" sz="18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func>
                    <m:r>
                      <a:rPr lang="pt-PT" sz="1800" i="1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pt-PT" dirty="0"/>
                  <a:t>)</a:t>
                </a:r>
              </a:p>
            </p:txBody>
          </p:sp>
        </mc:Choice>
        <mc:Fallback xmlns="">
          <p:sp>
            <p:nvSpPr>
              <p:cNvPr id="71" name="CaixaDeTexto 70">
                <a:extLst>
                  <a:ext uri="{FF2B5EF4-FFF2-40B4-BE49-F238E27FC236}">
                    <a16:creationId xmlns:a16="http://schemas.microsoft.com/office/drawing/2014/main" id="{7DED20F6-9ADA-AD7F-9B46-2A136A545D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7810" y="661351"/>
                <a:ext cx="4898757" cy="369332"/>
              </a:xfrm>
              <a:prstGeom prst="rect">
                <a:avLst/>
              </a:prstGeom>
              <a:blipFill>
                <a:blip r:embed="rId12"/>
                <a:stretch>
                  <a:fillRect l="-995" t="-8197" b="-24590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m 4">
            <a:extLst>
              <a:ext uri="{FF2B5EF4-FFF2-40B4-BE49-F238E27FC236}">
                <a16:creationId xmlns:a16="http://schemas.microsoft.com/office/drawing/2014/main" id="{84749564-121F-4A2E-408E-5FF10549001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83311" y="1643674"/>
            <a:ext cx="2487290" cy="1014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948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1" grpId="0"/>
      <p:bldP spid="13" grpId="0" animBg="1"/>
      <p:bldP spid="14" grpId="0" animBg="1"/>
      <p:bldP spid="17" grpId="0" animBg="1"/>
      <p:bldP spid="29" grpId="0"/>
      <p:bldP spid="38" grpId="0" animBg="1"/>
      <p:bldP spid="43" grpId="0"/>
      <p:bldP spid="44" grpId="0" animBg="1"/>
      <p:bldP spid="54" grpId="0"/>
      <p:bldP spid="56" grpId="0"/>
      <p:bldP spid="57" grpId="0"/>
      <p:bldP spid="60" grpId="0"/>
      <p:bldP spid="67" grpId="0"/>
      <p:bldP spid="68" grpId="0"/>
      <p:bldP spid="70" grpId="0"/>
      <p:bldP spid="7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Uma imagem com texto&#10;&#10;Descrição gerada automaticamente">
            <a:extLst>
              <a:ext uri="{FF2B5EF4-FFF2-40B4-BE49-F238E27FC236}">
                <a16:creationId xmlns:a16="http://schemas.microsoft.com/office/drawing/2014/main" id="{1C093C7C-FCE0-450B-935B-90FD4E8B42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4263" y="173279"/>
            <a:ext cx="1353401" cy="627717"/>
          </a:xfrm>
          <a:prstGeom prst="rect">
            <a:avLst/>
          </a:prstGeom>
        </p:spPr>
      </p:pic>
      <p:pic>
        <p:nvPicPr>
          <p:cNvPr id="6" name="Imagem 5" descr="Uma imagem com mamífero, exterior, de madeira, parque&#10;&#10;Descrição gerada automaticamente">
            <a:extLst>
              <a:ext uri="{FF2B5EF4-FFF2-40B4-BE49-F238E27FC236}">
                <a16:creationId xmlns:a16="http://schemas.microsoft.com/office/drawing/2014/main" id="{F1D08F0C-B635-8B54-E596-1E55074404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5053" y="466725"/>
            <a:ext cx="4606448" cy="5765737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2F023808-DA10-872F-4D5B-EE26168B3BA1}"/>
              </a:ext>
            </a:extLst>
          </p:cNvPr>
          <p:cNvSpPr txBox="1"/>
          <p:nvPr/>
        </p:nvSpPr>
        <p:spPr>
          <a:xfrm>
            <a:off x="10140338" y="5976835"/>
            <a:ext cx="11906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4000" dirty="0">
                <a:latin typeface="Edwardian Script ITC" panose="030303020407070D0804" pitchFamily="66" charset="0"/>
              </a:rPr>
              <a:t>Fim</a:t>
            </a:r>
          </a:p>
        </p:txBody>
      </p:sp>
    </p:spTree>
    <p:extLst>
      <p:ext uri="{BB962C8B-B14F-4D97-AF65-F5344CB8AC3E}">
        <p14:creationId xmlns:p14="http://schemas.microsoft.com/office/powerpoint/2010/main" val="4164911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m 15" descr="Uma imagem com texto&#10;&#10;Descrição gerada automaticamente">
            <a:extLst>
              <a:ext uri="{FF2B5EF4-FFF2-40B4-BE49-F238E27FC236}">
                <a16:creationId xmlns:a16="http://schemas.microsoft.com/office/drawing/2014/main" id="{D97A2546-EACA-FBE2-41C4-13E74416B8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54263" y="141381"/>
            <a:ext cx="1353401" cy="627717"/>
          </a:xfrm>
          <a:prstGeom prst="rect">
            <a:avLst/>
          </a:prstGeom>
        </p:spPr>
      </p:pic>
      <p:sp>
        <p:nvSpPr>
          <p:cNvPr id="17" name="Fluxograma: Conexão 16">
            <a:extLst>
              <a:ext uri="{FF2B5EF4-FFF2-40B4-BE49-F238E27FC236}">
                <a16:creationId xmlns:a16="http://schemas.microsoft.com/office/drawing/2014/main" id="{847F093A-9622-D161-558F-746F90570797}"/>
              </a:ext>
            </a:extLst>
          </p:cNvPr>
          <p:cNvSpPr/>
          <p:nvPr/>
        </p:nvSpPr>
        <p:spPr>
          <a:xfrm>
            <a:off x="791418" y="3183737"/>
            <a:ext cx="380262" cy="388776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9" name="Fluxograma: Conexão 18">
            <a:extLst>
              <a:ext uri="{FF2B5EF4-FFF2-40B4-BE49-F238E27FC236}">
                <a16:creationId xmlns:a16="http://schemas.microsoft.com/office/drawing/2014/main" id="{6111BD3B-8CD2-FF83-7CD1-615765F8DCD7}"/>
              </a:ext>
            </a:extLst>
          </p:cNvPr>
          <p:cNvSpPr/>
          <p:nvPr/>
        </p:nvSpPr>
        <p:spPr>
          <a:xfrm>
            <a:off x="1942751" y="2451673"/>
            <a:ext cx="380262" cy="388776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0" name="Fluxograma: Conexão 19">
            <a:extLst>
              <a:ext uri="{FF2B5EF4-FFF2-40B4-BE49-F238E27FC236}">
                <a16:creationId xmlns:a16="http://schemas.microsoft.com/office/drawing/2014/main" id="{F6CEA325-5FC5-8101-6886-2F509FBC913C}"/>
              </a:ext>
            </a:extLst>
          </p:cNvPr>
          <p:cNvSpPr/>
          <p:nvPr/>
        </p:nvSpPr>
        <p:spPr>
          <a:xfrm>
            <a:off x="1846490" y="3775259"/>
            <a:ext cx="380262" cy="388776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1" name="Fluxograma: Conexão 20">
            <a:extLst>
              <a:ext uri="{FF2B5EF4-FFF2-40B4-BE49-F238E27FC236}">
                <a16:creationId xmlns:a16="http://schemas.microsoft.com/office/drawing/2014/main" id="{0DE8F1A9-05EA-83F0-4DC6-E76AFCD8FCCC}"/>
              </a:ext>
            </a:extLst>
          </p:cNvPr>
          <p:cNvSpPr/>
          <p:nvPr/>
        </p:nvSpPr>
        <p:spPr>
          <a:xfrm>
            <a:off x="3458392" y="2451672"/>
            <a:ext cx="380262" cy="388776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2" name="Fluxograma: Conexão 21">
            <a:extLst>
              <a:ext uri="{FF2B5EF4-FFF2-40B4-BE49-F238E27FC236}">
                <a16:creationId xmlns:a16="http://schemas.microsoft.com/office/drawing/2014/main" id="{5CAACA72-D556-D626-41CA-1939C8864955}"/>
              </a:ext>
            </a:extLst>
          </p:cNvPr>
          <p:cNvSpPr/>
          <p:nvPr/>
        </p:nvSpPr>
        <p:spPr>
          <a:xfrm>
            <a:off x="3458391" y="3775259"/>
            <a:ext cx="380262" cy="388776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3" name="Fluxograma: Conexão 22">
            <a:extLst>
              <a:ext uri="{FF2B5EF4-FFF2-40B4-BE49-F238E27FC236}">
                <a16:creationId xmlns:a16="http://schemas.microsoft.com/office/drawing/2014/main" id="{5FC86543-E994-0C6D-8B4E-CC52FA0E0DA4}"/>
              </a:ext>
            </a:extLst>
          </p:cNvPr>
          <p:cNvSpPr/>
          <p:nvPr/>
        </p:nvSpPr>
        <p:spPr>
          <a:xfrm>
            <a:off x="4590701" y="3183736"/>
            <a:ext cx="380262" cy="388776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24" name="Conexão reta 23">
            <a:extLst>
              <a:ext uri="{FF2B5EF4-FFF2-40B4-BE49-F238E27FC236}">
                <a16:creationId xmlns:a16="http://schemas.microsoft.com/office/drawing/2014/main" id="{67F6F6E6-D719-A365-4FFB-CD6FDF34FD6E}"/>
              </a:ext>
            </a:extLst>
          </p:cNvPr>
          <p:cNvCxnSpPr>
            <a:cxnSpLocks/>
            <a:stCxn id="17" idx="6"/>
            <a:endCxn id="19" idx="3"/>
          </p:cNvCxnSpPr>
          <p:nvPr/>
        </p:nvCxnSpPr>
        <p:spPr>
          <a:xfrm flipV="1">
            <a:off x="1171680" y="2783514"/>
            <a:ext cx="826759" cy="5946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xão reta 24">
            <a:extLst>
              <a:ext uri="{FF2B5EF4-FFF2-40B4-BE49-F238E27FC236}">
                <a16:creationId xmlns:a16="http://schemas.microsoft.com/office/drawing/2014/main" id="{D8AFDAE9-366F-C706-44BC-AE55992FEDBB}"/>
              </a:ext>
            </a:extLst>
          </p:cNvPr>
          <p:cNvCxnSpPr>
            <a:cxnSpLocks/>
            <a:stCxn id="17" idx="6"/>
            <a:endCxn id="20" idx="1"/>
          </p:cNvCxnSpPr>
          <p:nvPr/>
        </p:nvCxnSpPr>
        <p:spPr>
          <a:xfrm>
            <a:off x="1171680" y="3378125"/>
            <a:ext cx="730498" cy="4540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onexão reta 25">
            <a:extLst>
              <a:ext uri="{FF2B5EF4-FFF2-40B4-BE49-F238E27FC236}">
                <a16:creationId xmlns:a16="http://schemas.microsoft.com/office/drawing/2014/main" id="{6254C479-9264-6D9E-DC47-A5B9CEB1FC01}"/>
              </a:ext>
            </a:extLst>
          </p:cNvPr>
          <p:cNvCxnSpPr>
            <a:cxnSpLocks/>
            <a:stCxn id="19" idx="5"/>
            <a:endCxn id="22" idx="0"/>
          </p:cNvCxnSpPr>
          <p:nvPr/>
        </p:nvCxnSpPr>
        <p:spPr>
          <a:xfrm>
            <a:off x="2267325" y="2783514"/>
            <a:ext cx="1381197" cy="9917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Conexão reta 26">
            <a:extLst>
              <a:ext uri="{FF2B5EF4-FFF2-40B4-BE49-F238E27FC236}">
                <a16:creationId xmlns:a16="http://schemas.microsoft.com/office/drawing/2014/main" id="{FE65C8A7-161F-0EB0-D15E-A3186CC04A8B}"/>
              </a:ext>
            </a:extLst>
          </p:cNvPr>
          <p:cNvCxnSpPr>
            <a:cxnSpLocks/>
            <a:stCxn id="20" idx="6"/>
            <a:endCxn id="22" idx="2"/>
          </p:cNvCxnSpPr>
          <p:nvPr/>
        </p:nvCxnSpPr>
        <p:spPr>
          <a:xfrm>
            <a:off x="2226752" y="3969647"/>
            <a:ext cx="123163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exão reta 27">
            <a:extLst>
              <a:ext uri="{FF2B5EF4-FFF2-40B4-BE49-F238E27FC236}">
                <a16:creationId xmlns:a16="http://schemas.microsoft.com/office/drawing/2014/main" id="{EA058E6D-384F-A92E-534D-516C99004ADD}"/>
              </a:ext>
            </a:extLst>
          </p:cNvPr>
          <p:cNvCxnSpPr>
            <a:cxnSpLocks/>
            <a:stCxn id="19" idx="6"/>
            <a:endCxn id="23" idx="2"/>
          </p:cNvCxnSpPr>
          <p:nvPr/>
        </p:nvCxnSpPr>
        <p:spPr>
          <a:xfrm>
            <a:off x="2323013" y="2646061"/>
            <a:ext cx="2267688" cy="7320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exão reta 28">
            <a:extLst>
              <a:ext uri="{FF2B5EF4-FFF2-40B4-BE49-F238E27FC236}">
                <a16:creationId xmlns:a16="http://schemas.microsoft.com/office/drawing/2014/main" id="{CACFDB3F-9143-6228-CB42-03591905312F}"/>
              </a:ext>
            </a:extLst>
          </p:cNvPr>
          <p:cNvCxnSpPr>
            <a:cxnSpLocks/>
            <a:stCxn id="22" idx="0"/>
            <a:endCxn id="21" idx="4"/>
          </p:cNvCxnSpPr>
          <p:nvPr/>
        </p:nvCxnSpPr>
        <p:spPr>
          <a:xfrm flipV="1">
            <a:off x="3648522" y="2840448"/>
            <a:ext cx="1" cy="9348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Conexão reta 29">
            <a:extLst>
              <a:ext uri="{FF2B5EF4-FFF2-40B4-BE49-F238E27FC236}">
                <a16:creationId xmlns:a16="http://schemas.microsoft.com/office/drawing/2014/main" id="{9A28045D-B120-7229-9351-647FCD76D548}"/>
              </a:ext>
            </a:extLst>
          </p:cNvPr>
          <p:cNvCxnSpPr>
            <a:stCxn id="21" idx="5"/>
            <a:endCxn id="23" idx="1"/>
          </p:cNvCxnSpPr>
          <p:nvPr/>
        </p:nvCxnSpPr>
        <p:spPr>
          <a:xfrm>
            <a:off x="3782966" y="2783513"/>
            <a:ext cx="863423" cy="4571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7" name="Agrupar 36">
            <a:extLst>
              <a:ext uri="{FF2B5EF4-FFF2-40B4-BE49-F238E27FC236}">
                <a16:creationId xmlns:a16="http://schemas.microsoft.com/office/drawing/2014/main" id="{0639E058-F0DC-D329-E7D7-26D4B73FC19B}"/>
              </a:ext>
            </a:extLst>
          </p:cNvPr>
          <p:cNvGrpSpPr/>
          <p:nvPr/>
        </p:nvGrpSpPr>
        <p:grpSpPr>
          <a:xfrm>
            <a:off x="7072109" y="637267"/>
            <a:ext cx="2003740" cy="2208881"/>
            <a:chOff x="7742019" y="772116"/>
            <a:chExt cx="2391579" cy="2542104"/>
          </a:xfrm>
        </p:grpSpPr>
        <p:sp>
          <p:nvSpPr>
            <p:cNvPr id="38" name="Fluxograma: Conexão 37">
              <a:extLst>
                <a:ext uri="{FF2B5EF4-FFF2-40B4-BE49-F238E27FC236}">
                  <a16:creationId xmlns:a16="http://schemas.microsoft.com/office/drawing/2014/main" id="{BCA045A9-5FB9-6CA3-6B4C-ED5CA5BC6608}"/>
                </a:ext>
              </a:extLst>
            </p:cNvPr>
            <p:cNvSpPr/>
            <p:nvPr/>
          </p:nvSpPr>
          <p:spPr>
            <a:xfrm>
              <a:off x="7742019" y="2925444"/>
              <a:ext cx="380262" cy="388776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9" name="Fluxograma: Conexão 38">
              <a:extLst>
                <a:ext uri="{FF2B5EF4-FFF2-40B4-BE49-F238E27FC236}">
                  <a16:creationId xmlns:a16="http://schemas.microsoft.com/office/drawing/2014/main" id="{6312F24B-4874-8EE4-A21B-95E5BC25C625}"/>
                </a:ext>
              </a:extLst>
            </p:cNvPr>
            <p:cNvSpPr/>
            <p:nvPr/>
          </p:nvSpPr>
          <p:spPr>
            <a:xfrm>
              <a:off x="8298068" y="1922194"/>
              <a:ext cx="380262" cy="388776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40" name="Fluxograma: Conexão 39">
              <a:extLst>
                <a:ext uri="{FF2B5EF4-FFF2-40B4-BE49-F238E27FC236}">
                  <a16:creationId xmlns:a16="http://schemas.microsoft.com/office/drawing/2014/main" id="{39BF33D2-2561-5145-DAAC-C7CFEEABF45C}"/>
                </a:ext>
              </a:extLst>
            </p:cNvPr>
            <p:cNvSpPr/>
            <p:nvPr/>
          </p:nvSpPr>
          <p:spPr>
            <a:xfrm>
              <a:off x="9025702" y="1886738"/>
              <a:ext cx="380262" cy="388776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41" name="Fluxograma: Conexão 40">
              <a:extLst>
                <a:ext uri="{FF2B5EF4-FFF2-40B4-BE49-F238E27FC236}">
                  <a16:creationId xmlns:a16="http://schemas.microsoft.com/office/drawing/2014/main" id="{30B2EDF3-FAFF-B08C-777F-BC29A8A6B7E3}"/>
                </a:ext>
              </a:extLst>
            </p:cNvPr>
            <p:cNvSpPr/>
            <p:nvPr/>
          </p:nvSpPr>
          <p:spPr>
            <a:xfrm>
              <a:off x="9753336" y="1942085"/>
              <a:ext cx="380262" cy="388776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42" name="Fluxograma: Conexão 41">
              <a:extLst>
                <a:ext uri="{FF2B5EF4-FFF2-40B4-BE49-F238E27FC236}">
                  <a16:creationId xmlns:a16="http://schemas.microsoft.com/office/drawing/2014/main" id="{079484C4-0E18-D974-B7B6-6D1CB12FA4B6}"/>
                </a:ext>
              </a:extLst>
            </p:cNvPr>
            <p:cNvSpPr/>
            <p:nvPr/>
          </p:nvSpPr>
          <p:spPr>
            <a:xfrm>
              <a:off x="9016073" y="772116"/>
              <a:ext cx="380262" cy="388776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43" name="Fluxograma: Conexão 42">
              <a:extLst>
                <a:ext uri="{FF2B5EF4-FFF2-40B4-BE49-F238E27FC236}">
                  <a16:creationId xmlns:a16="http://schemas.microsoft.com/office/drawing/2014/main" id="{22AB7823-FFF4-719D-31F3-BF39622918E3}"/>
                </a:ext>
              </a:extLst>
            </p:cNvPr>
            <p:cNvSpPr/>
            <p:nvPr/>
          </p:nvSpPr>
          <p:spPr>
            <a:xfrm>
              <a:off x="8678330" y="2925444"/>
              <a:ext cx="380262" cy="388776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6</a:t>
              </a:r>
            </a:p>
          </p:txBody>
        </p:sp>
        <p:cxnSp>
          <p:nvCxnSpPr>
            <p:cNvPr id="44" name="Conexão reta 43">
              <a:extLst>
                <a:ext uri="{FF2B5EF4-FFF2-40B4-BE49-F238E27FC236}">
                  <a16:creationId xmlns:a16="http://schemas.microsoft.com/office/drawing/2014/main" id="{EFD8DBC8-73D7-2F0D-5B81-6880AB5A951F}"/>
                </a:ext>
              </a:extLst>
            </p:cNvPr>
            <p:cNvCxnSpPr>
              <a:cxnSpLocks/>
              <a:stCxn id="38" idx="0"/>
              <a:endCxn id="39" idx="3"/>
            </p:cNvCxnSpPr>
            <p:nvPr/>
          </p:nvCxnSpPr>
          <p:spPr>
            <a:xfrm flipV="1">
              <a:off x="7932150" y="2254035"/>
              <a:ext cx="421606" cy="67140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xão reta 44">
              <a:extLst>
                <a:ext uri="{FF2B5EF4-FFF2-40B4-BE49-F238E27FC236}">
                  <a16:creationId xmlns:a16="http://schemas.microsoft.com/office/drawing/2014/main" id="{C13086F7-78A3-B99B-2E9B-FECB1B0097EA}"/>
                </a:ext>
              </a:extLst>
            </p:cNvPr>
            <p:cNvCxnSpPr>
              <a:cxnSpLocks/>
              <a:stCxn id="39" idx="7"/>
              <a:endCxn id="42" idx="4"/>
            </p:cNvCxnSpPr>
            <p:nvPr/>
          </p:nvCxnSpPr>
          <p:spPr>
            <a:xfrm flipV="1">
              <a:off x="8622642" y="1160892"/>
              <a:ext cx="583562" cy="81823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Conexão reta 45">
              <a:extLst>
                <a:ext uri="{FF2B5EF4-FFF2-40B4-BE49-F238E27FC236}">
                  <a16:creationId xmlns:a16="http://schemas.microsoft.com/office/drawing/2014/main" id="{8D1D9BA4-D09A-2496-E399-28E2FA6AB1AB}"/>
                </a:ext>
              </a:extLst>
            </p:cNvPr>
            <p:cNvCxnSpPr>
              <a:cxnSpLocks/>
              <a:stCxn id="40" idx="0"/>
              <a:endCxn id="42" idx="4"/>
            </p:cNvCxnSpPr>
            <p:nvPr/>
          </p:nvCxnSpPr>
          <p:spPr>
            <a:xfrm flipH="1" flipV="1">
              <a:off x="9206204" y="1160892"/>
              <a:ext cx="9629" cy="72584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Conexão reta 46">
              <a:extLst>
                <a:ext uri="{FF2B5EF4-FFF2-40B4-BE49-F238E27FC236}">
                  <a16:creationId xmlns:a16="http://schemas.microsoft.com/office/drawing/2014/main" id="{575BBE64-2139-F093-D343-336A1125B20E}"/>
                </a:ext>
              </a:extLst>
            </p:cNvPr>
            <p:cNvCxnSpPr>
              <a:cxnSpLocks/>
              <a:stCxn id="39" idx="5"/>
              <a:endCxn id="43" idx="0"/>
            </p:cNvCxnSpPr>
            <p:nvPr/>
          </p:nvCxnSpPr>
          <p:spPr>
            <a:xfrm>
              <a:off x="8622642" y="2254035"/>
              <a:ext cx="245819" cy="67140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Conexão reta 47">
              <a:extLst>
                <a:ext uri="{FF2B5EF4-FFF2-40B4-BE49-F238E27FC236}">
                  <a16:creationId xmlns:a16="http://schemas.microsoft.com/office/drawing/2014/main" id="{AF4A95BD-8D36-AEEA-10F6-C839A588A0B9}"/>
                </a:ext>
              </a:extLst>
            </p:cNvPr>
            <p:cNvCxnSpPr>
              <a:cxnSpLocks/>
              <a:stCxn id="42" idx="4"/>
              <a:endCxn id="41" idx="1"/>
            </p:cNvCxnSpPr>
            <p:nvPr/>
          </p:nvCxnSpPr>
          <p:spPr>
            <a:xfrm>
              <a:off x="9206204" y="1160892"/>
              <a:ext cx="602820" cy="83812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4" name="CaixaDeTexto 83">
            <a:extLst>
              <a:ext uri="{FF2B5EF4-FFF2-40B4-BE49-F238E27FC236}">
                <a16:creationId xmlns:a16="http://schemas.microsoft.com/office/drawing/2014/main" id="{01979F36-A770-CC01-E4B0-BE0D85930ECB}"/>
              </a:ext>
            </a:extLst>
          </p:cNvPr>
          <p:cNvSpPr txBox="1"/>
          <p:nvPr/>
        </p:nvSpPr>
        <p:spPr>
          <a:xfrm>
            <a:off x="7000300" y="189519"/>
            <a:ext cx="2147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Arvore de Cobertura</a:t>
            </a:r>
          </a:p>
        </p:txBody>
      </p:sp>
      <p:grpSp>
        <p:nvGrpSpPr>
          <p:cNvPr id="92" name="Agrupar 91">
            <a:extLst>
              <a:ext uri="{FF2B5EF4-FFF2-40B4-BE49-F238E27FC236}">
                <a16:creationId xmlns:a16="http://schemas.microsoft.com/office/drawing/2014/main" id="{6724390D-9BBF-72AF-7CA0-4689AE2FC552}"/>
              </a:ext>
            </a:extLst>
          </p:cNvPr>
          <p:cNvGrpSpPr/>
          <p:nvPr/>
        </p:nvGrpSpPr>
        <p:grpSpPr>
          <a:xfrm>
            <a:off x="1350111" y="2471116"/>
            <a:ext cx="3097145" cy="1545744"/>
            <a:chOff x="1350111" y="2471116"/>
            <a:chExt cx="3097145" cy="1545744"/>
          </a:xfrm>
        </p:grpSpPr>
        <p:sp>
          <p:nvSpPr>
            <p:cNvPr id="85" name="CaixaDeTexto 84">
              <a:extLst>
                <a:ext uri="{FF2B5EF4-FFF2-40B4-BE49-F238E27FC236}">
                  <a16:creationId xmlns:a16="http://schemas.microsoft.com/office/drawing/2014/main" id="{C6E2C2D9-4206-EC0E-29AE-F4BFD6384253}"/>
                </a:ext>
              </a:extLst>
            </p:cNvPr>
            <p:cNvSpPr txBox="1"/>
            <p:nvPr/>
          </p:nvSpPr>
          <p:spPr>
            <a:xfrm>
              <a:off x="1433585" y="2706264"/>
              <a:ext cx="2960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dirty="0"/>
                <a:t>2</a:t>
              </a:r>
            </a:p>
          </p:txBody>
        </p:sp>
        <p:sp>
          <p:nvSpPr>
            <p:cNvPr id="86" name="CaixaDeTexto 85">
              <a:extLst>
                <a:ext uri="{FF2B5EF4-FFF2-40B4-BE49-F238E27FC236}">
                  <a16:creationId xmlns:a16="http://schemas.microsoft.com/office/drawing/2014/main" id="{F9073351-CABA-B172-1706-E2BD18756082}"/>
                </a:ext>
              </a:extLst>
            </p:cNvPr>
            <p:cNvSpPr txBox="1"/>
            <p:nvPr/>
          </p:nvSpPr>
          <p:spPr>
            <a:xfrm>
              <a:off x="1350111" y="3572512"/>
              <a:ext cx="2960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dirty="0"/>
                <a:t>1</a:t>
              </a:r>
            </a:p>
          </p:txBody>
        </p:sp>
        <p:sp>
          <p:nvSpPr>
            <p:cNvPr id="87" name="CaixaDeTexto 86">
              <a:extLst>
                <a:ext uri="{FF2B5EF4-FFF2-40B4-BE49-F238E27FC236}">
                  <a16:creationId xmlns:a16="http://schemas.microsoft.com/office/drawing/2014/main" id="{245F97E6-ABD6-FFBE-275B-2EBCE396EB8C}"/>
                </a:ext>
              </a:extLst>
            </p:cNvPr>
            <p:cNvSpPr txBox="1"/>
            <p:nvPr/>
          </p:nvSpPr>
          <p:spPr>
            <a:xfrm>
              <a:off x="2698516" y="3647528"/>
              <a:ext cx="2960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dirty="0"/>
                <a:t>7</a:t>
              </a:r>
            </a:p>
          </p:txBody>
        </p:sp>
        <p:sp>
          <p:nvSpPr>
            <p:cNvPr id="88" name="CaixaDeTexto 87">
              <a:extLst>
                <a:ext uri="{FF2B5EF4-FFF2-40B4-BE49-F238E27FC236}">
                  <a16:creationId xmlns:a16="http://schemas.microsoft.com/office/drawing/2014/main" id="{1A074BCF-9444-2B53-FFB6-08BC4D088F70}"/>
                </a:ext>
              </a:extLst>
            </p:cNvPr>
            <p:cNvSpPr txBox="1"/>
            <p:nvPr/>
          </p:nvSpPr>
          <p:spPr>
            <a:xfrm>
              <a:off x="2867765" y="2958828"/>
              <a:ext cx="2960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dirty="0"/>
                <a:t>3</a:t>
              </a:r>
            </a:p>
          </p:txBody>
        </p:sp>
        <p:sp>
          <p:nvSpPr>
            <p:cNvPr id="89" name="CaixaDeTexto 88">
              <a:extLst>
                <a:ext uri="{FF2B5EF4-FFF2-40B4-BE49-F238E27FC236}">
                  <a16:creationId xmlns:a16="http://schemas.microsoft.com/office/drawing/2014/main" id="{BAF06A00-6F9B-65CF-468F-C459EF8BA575}"/>
                </a:ext>
              </a:extLst>
            </p:cNvPr>
            <p:cNvSpPr txBox="1"/>
            <p:nvPr/>
          </p:nvSpPr>
          <p:spPr>
            <a:xfrm>
              <a:off x="2678465" y="2471116"/>
              <a:ext cx="2960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dirty="0"/>
                <a:t>5</a:t>
              </a:r>
            </a:p>
          </p:txBody>
        </p:sp>
        <p:sp>
          <p:nvSpPr>
            <p:cNvPr id="90" name="CaixaDeTexto 89">
              <a:extLst>
                <a:ext uri="{FF2B5EF4-FFF2-40B4-BE49-F238E27FC236}">
                  <a16:creationId xmlns:a16="http://schemas.microsoft.com/office/drawing/2014/main" id="{05C048CC-6F5C-2E62-A2B8-9F79CBB240EA}"/>
                </a:ext>
              </a:extLst>
            </p:cNvPr>
            <p:cNvSpPr txBox="1"/>
            <p:nvPr/>
          </p:nvSpPr>
          <p:spPr>
            <a:xfrm>
              <a:off x="3663968" y="3314640"/>
              <a:ext cx="4563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dirty="0"/>
                <a:t>10</a:t>
              </a:r>
            </a:p>
          </p:txBody>
        </p:sp>
        <p:sp>
          <p:nvSpPr>
            <p:cNvPr id="91" name="CaixaDeTexto 90">
              <a:extLst>
                <a:ext uri="{FF2B5EF4-FFF2-40B4-BE49-F238E27FC236}">
                  <a16:creationId xmlns:a16="http://schemas.microsoft.com/office/drawing/2014/main" id="{3EC0DEBE-B861-CDE1-F22F-ED1C8F2CC797}"/>
                </a:ext>
              </a:extLst>
            </p:cNvPr>
            <p:cNvSpPr txBox="1"/>
            <p:nvPr/>
          </p:nvSpPr>
          <p:spPr>
            <a:xfrm>
              <a:off x="4151181" y="2675569"/>
              <a:ext cx="2960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dirty="0"/>
                <a:t>2</a:t>
              </a:r>
            </a:p>
          </p:txBody>
        </p:sp>
      </p:grpSp>
      <p:sp>
        <p:nvSpPr>
          <p:cNvPr id="93" name="CaixaDeTexto 92">
            <a:extLst>
              <a:ext uri="{FF2B5EF4-FFF2-40B4-BE49-F238E27FC236}">
                <a16:creationId xmlns:a16="http://schemas.microsoft.com/office/drawing/2014/main" id="{2BD23895-2ABC-0371-19EE-2A411D1569EA}"/>
              </a:ext>
            </a:extLst>
          </p:cNvPr>
          <p:cNvSpPr txBox="1"/>
          <p:nvPr/>
        </p:nvSpPr>
        <p:spPr>
          <a:xfrm>
            <a:off x="6864650" y="3328713"/>
            <a:ext cx="2878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Arvore de Cobertura Mínima</a:t>
            </a:r>
          </a:p>
        </p:txBody>
      </p:sp>
      <p:sp>
        <p:nvSpPr>
          <p:cNvPr id="98" name="Fluxograma: Conexão 97">
            <a:extLst>
              <a:ext uri="{FF2B5EF4-FFF2-40B4-BE49-F238E27FC236}">
                <a16:creationId xmlns:a16="http://schemas.microsoft.com/office/drawing/2014/main" id="{AA94232D-5810-2510-F92E-CE02961E5342}"/>
              </a:ext>
            </a:extLst>
          </p:cNvPr>
          <p:cNvSpPr/>
          <p:nvPr/>
        </p:nvSpPr>
        <p:spPr>
          <a:xfrm>
            <a:off x="7918586" y="3903756"/>
            <a:ext cx="380262" cy="388776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9" name="Fluxograma: Conexão 98">
            <a:extLst>
              <a:ext uri="{FF2B5EF4-FFF2-40B4-BE49-F238E27FC236}">
                <a16:creationId xmlns:a16="http://schemas.microsoft.com/office/drawing/2014/main" id="{3F574E00-C0FB-4B64-27BC-AE4785775AA7}"/>
              </a:ext>
            </a:extLst>
          </p:cNvPr>
          <p:cNvSpPr/>
          <p:nvPr/>
        </p:nvSpPr>
        <p:spPr>
          <a:xfrm>
            <a:off x="7447234" y="4644071"/>
            <a:ext cx="380262" cy="388776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0" name="Fluxograma: Conexão 99">
            <a:extLst>
              <a:ext uri="{FF2B5EF4-FFF2-40B4-BE49-F238E27FC236}">
                <a16:creationId xmlns:a16="http://schemas.microsoft.com/office/drawing/2014/main" id="{090903DF-2749-A8D8-C264-9C802CDBC12D}"/>
              </a:ext>
            </a:extLst>
          </p:cNvPr>
          <p:cNvSpPr/>
          <p:nvPr/>
        </p:nvSpPr>
        <p:spPr>
          <a:xfrm>
            <a:off x="8422797" y="4663576"/>
            <a:ext cx="380262" cy="388776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01" name="Fluxograma: Conexão 100">
            <a:extLst>
              <a:ext uri="{FF2B5EF4-FFF2-40B4-BE49-F238E27FC236}">
                <a16:creationId xmlns:a16="http://schemas.microsoft.com/office/drawing/2014/main" id="{8070A282-FEF5-6943-1266-9D1E17230734}"/>
              </a:ext>
            </a:extLst>
          </p:cNvPr>
          <p:cNvSpPr/>
          <p:nvPr/>
        </p:nvSpPr>
        <p:spPr>
          <a:xfrm>
            <a:off x="6810169" y="5497349"/>
            <a:ext cx="380262" cy="388776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02" name="Fluxograma: Conexão 101">
            <a:extLst>
              <a:ext uri="{FF2B5EF4-FFF2-40B4-BE49-F238E27FC236}">
                <a16:creationId xmlns:a16="http://schemas.microsoft.com/office/drawing/2014/main" id="{5F3FF798-7649-4118-17DD-28EB21710135}"/>
              </a:ext>
            </a:extLst>
          </p:cNvPr>
          <p:cNvSpPr/>
          <p:nvPr/>
        </p:nvSpPr>
        <p:spPr>
          <a:xfrm>
            <a:off x="7883848" y="5512847"/>
            <a:ext cx="380262" cy="388776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03" name="Fluxograma: Conexão 102">
            <a:extLst>
              <a:ext uri="{FF2B5EF4-FFF2-40B4-BE49-F238E27FC236}">
                <a16:creationId xmlns:a16="http://schemas.microsoft.com/office/drawing/2014/main" id="{4B8DBB20-925D-934A-5F76-AEECBDCD035C}"/>
              </a:ext>
            </a:extLst>
          </p:cNvPr>
          <p:cNvSpPr/>
          <p:nvPr/>
        </p:nvSpPr>
        <p:spPr>
          <a:xfrm>
            <a:off x="7897515" y="6345562"/>
            <a:ext cx="380262" cy="388776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cxnSp>
        <p:nvCxnSpPr>
          <p:cNvPr id="104" name="Conexão reta 103">
            <a:extLst>
              <a:ext uri="{FF2B5EF4-FFF2-40B4-BE49-F238E27FC236}">
                <a16:creationId xmlns:a16="http://schemas.microsoft.com/office/drawing/2014/main" id="{C9883DF1-F087-FE3E-71FD-24CE6D39C92C}"/>
              </a:ext>
            </a:extLst>
          </p:cNvPr>
          <p:cNvCxnSpPr>
            <a:cxnSpLocks/>
            <a:stCxn id="98" idx="4"/>
            <a:endCxn id="99" idx="7"/>
          </p:cNvCxnSpPr>
          <p:nvPr/>
        </p:nvCxnSpPr>
        <p:spPr>
          <a:xfrm flipH="1">
            <a:off x="7771808" y="4292532"/>
            <a:ext cx="336909" cy="4084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Conexão reta 106">
            <a:extLst>
              <a:ext uri="{FF2B5EF4-FFF2-40B4-BE49-F238E27FC236}">
                <a16:creationId xmlns:a16="http://schemas.microsoft.com/office/drawing/2014/main" id="{031FD2B0-4D2D-4C8A-6CA2-DBA32B68AFB6}"/>
              </a:ext>
            </a:extLst>
          </p:cNvPr>
          <p:cNvCxnSpPr>
            <a:cxnSpLocks/>
            <a:stCxn id="98" idx="4"/>
            <a:endCxn id="100" idx="1"/>
          </p:cNvCxnSpPr>
          <p:nvPr/>
        </p:nvCxnSpPr>
        <p:spPr>
          <a:xfrm>
            <a:off x="8108717" y="4292532"/>
            <a:ext cx="369768" cy="4279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Conexão reta 110">
            <a:extLst>
              <a:ext uri="{FF2B5EF4-FFF2-40B4-BE49-F238E27FC236}">
                <a16:creationId xmlns:a16="http://schemas.microsoft.com/office/drawing/2014/main" id="{0A72F4F2-4D43-026B-DE52-E7E0C5291FBD}"/>
              </a:ext>
            </a:extLst>
          </p:cNvPr>
          <p:cNvCxnSpPr>
            <a:cxnSpLocks/>
            <a:stCxn id="99" idx="3"/>
            <a:endCxn id="101" idx="7"/>
          </p:cNvCxnSpPr>
          <p:nvPr/>
        </p:nvCxnSpPr>
        <p:spPr>
          <a:xfrm flipH="1">
            <a:off x="7134743" y="4975912"/>
            <a:ext cx="368179" cy="5783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Conexão reta 114">
            <a:extLst>
              <a:ext uri="{FF2B5EF4-FFF2-40B4-BE49-F238E27FC236}">
                <a16:creationId xmlns:a16="http://schemas.microsoft.com/office/drawing/2014/main" id="{53FE38BE-B0E5-037E-85D8-126D24DEE0E9}"/>
              </a:ext>
            </a:extLst>
          </p:cNvPr>
          <p:cNvCxnSpPr>
            <a:cxnSpLocks/>
            <a:stCxn id="99" idx="5"/>
            <a:endCxn id="102" idx="0"/>
          </p:cNvCxnSpPr>
          <p:nvPr/>
        </p:nvCxnSpPr>
        <p:spPr>
          <a:xfrm>
            <a:off x="7771808" y="4975912"/>
            <a:ext cx="302171" cy="5369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Conexão reta 117">
            <a:extLst>
              <a:ext uri="{FF2B5EF4-FFF2-40B4-BE49-F238E27FC236}">
                <a16:creationId xmlns:a16="http://schemas.microsoft.com/office/drawing/2014/main" id="{8A79F04C-87F3-6A7F-0FB5-939580FF4C2C}"/>
              </a:ext>
            </a:extLst>
          </p:cNvPr>
          <p:cNvCxnSpPr>
            <a:cxnSpLocks/>
            <a:stCxn id="102" idx="4"/>
            <a:endCxn id="103" idx="0"/>
          </p:cNvCxnSpPr>
          <p:nvPr/>
        </p:nvCxnSpPr>
        <p:spPr>
          <a:xfrm>
            <a:off x="8073979" y="5901623"/>
            <a:ext cx="13667" cy="4439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CaixaDeTexto 121">
            <a:extLst>
              <a:ext uri="{FF2B5EF4-FFF2-40B4-BE49-F238E27FC236}">
                <a16:creationId xmlns:a16="http://schemas.microsoft.com/office/drawing/2014/main" id="{7505244F-E3A9-646F-E8CA-20202D55EF4F}"/>
              </a:ext>
            </a:extLst>
          </p:cNvPr>
          <p:cNvSpPr txBox="1"/>
          <p:nvPr/>
        </p:nvSpPr>
        <p:spPr>
          <a:xfrm>
            <a:off x="7644187" y="4228365"/>
            <a:ext cx="296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2</a:t>
            </a:r>
          </a:p>
        </p:txBody>
      </p:sp>
      <p:sp>
        <p:nvSpPr>
          <p:cNvPr id="123" name="CaixaDeTexto 122">
            <a:extLst>
              <a:ext uri="{FF2B5EF4-FFF2-40B4-BE49-F238E27FC236}">
                <a16:creationId xmlns:a16="http://schemas.microsoft.com/office/drawing/2014/main" id="{51734CF3-E488-8C54-4C7E-0B71B6687B83}"/>
              </a:ext>
            </a:extLst>
          </p:cNvPr>
          <p:cNvSpPr txBox="1"/>
          <p:nvPr/>
        </p:nvSpPr>
        <p:spPr>
          <a:xfrm>
            <a:off x="8297588" y="4235254"/>
            <a:ext cx="296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1</a:t>
            </a:r>
          </a:p>
        </p:txBody>
      </p:sp>
      <p:sp>
        <p:nvSpPr>
          <p:cNvPr id="124" name="CaixaDeTexto 123">
            <a:extLst>
              <a:ext uri="{FF2B5EF4-FFF2-40B4-BE49-F238E27FC236}">
                <a16:creationId xmlns:a16="http://schemas.microsoft.com/office/drawing/2014/main" id="{453B2FAC-39A2-B7B6-E7CE-DEF5441A65FF}"/>
              </a:ext>
            </a:extLst>
          </p:cNvPr>
          <p:cNvSpPr txBox="1"/>
          <p:nvPr/>
        </p:nvSpPr>
        <p:spPr>
          <a:xfrm>
            <a:off x="7052713" y="4954079"/>
            <a:ext cx="296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3</a:t>
            </a:r>
          </a:p>
        </p:txBody>
      </p:sp>
      <p:sp>
        <p:nvSpPr>
          <p:cNvPr id="125" name="CaixaDeTexto 124">
            <a:extLst>
              <a:ext uri="{FF2B5EF4-FFF2-40B4-BE49-F238E27FC236}">
                <a16:creationId xmlns:a16="http://schemas.microsoft.com/office/drawing/2014/main" id="{E818FA56-7FFF-1BA3-F34B-F081A87DF85E}"/>
              </a:ext>
            </a:extLst>
          </p:cNvPr>
          <p:cNvSpPr txBox="1"/>
          <p:nvPr/>
        </p:nvSpPr>
        <p:spPr>
          <a:xfrm>
            <a:off x="7939608" y="4995417"/>
            <a:ext cx="296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5</a:t>
            </a:r>
          </a:p>
        </p:txBody>
      </p:sp>
      <p:sp>
        <p:nvSpPr>
          <p:cNvPr id="126" name="CaixaDeTexto 125">
            <a:extLst>
              <a:ext uri="{FF2B5EF4-FFF2-40B4-BE49-F238E27FC236}">
                <a16:creationId xmlns:a16="http://schemas.microsoft.com/office/drawing/2014/main" id="{99FFC267-0910-7DA1-D2E9-F2DEB0D7BE3A}"/>
              </a:ext>
            </a:extLst>
          </p:cNvPr>
          <p:cNvSpPr txBox="1"/>
          <p:nvPr/>
        </p:nvSpPr>
        <p:spPr>
          <a:xfrm>
            <a:off x="8087645" y="5956786"/>
            <a:ext cx="296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2</a:t>
            </a:r>
          </a:p>
        </p:txBody>
      </p:sp>
      <p:pic>
        <p:nvPicPr>
          <p:cNvPr id="128" name="Imagem 127">
            <a:extLst>
              <a:ext uri="{FF2B5EF4-FFF2-40B4-BE49-F238E27FC236}">
                <a16:creationId xmlns:a16="http://schemas.microsoft.com/office/drawing/2014/main" id="{B7A54F41-C8AB-B613-7BEF-8EDA50A78D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04605" y="4245915"/>
            <a:ext cx="1353401" cy="1776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546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5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8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4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0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3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6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9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2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5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8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1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4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7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0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84" grpId="0"/>
      <p:bldP spid="93" grpId="0"/>
      <p:bldP spid="98" grpId="0" animBg="1"/>
      <p:bldP spid="99" grpId="0" animBg="1"/>
      <p:bldP spid="100" grpId="0" animBg="1"/>
      <p:bldP spid="101" grpId="0" animBg="1"/>
      <p:bldP spid="102" grpId="0" animBg="1"/>
      <p:bldP spid="103" grpId="0" animBg="1"/>
      <p:bldP spid="122" grpId="0"/>
      <p:bldP spid="123" grpId="0"/>
      <p:bldP spid="124" grpId="0"/>
      <p:bldP spid="125" grpId="0"/>
      <p:bldP spid="12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Uma imagem com texto&#10;&#10;Descrição gerada automaticamente">
            <a:extLst>
              <a:ext uri="{FF2B5EF4-FFF2-40B4-BE49-F238E27FC236}">
                <a16:creationId xmlns:a16="http://schemas.microsoft.com/office/drawing/2014/main" id="{42AA1893-ECFA-D451-B67E-B0ED92A087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54263" y="173279"/>
            <a:ext cx="1353401" cy="627717"/>
          </a:xfrm>
          <a:prstGeom prst="rect">
            <a:avLst/>
          </a:prstGeom>
        </p:spPr>
      </p:pic>
      <p:pic>
        <p:nvPicPr>
          <p:cNvPr id="4" name="Imagem 3" descr="Uma imagem com mapa&#10;&#10;Descrição gerada automaticamente">
            <a:extLst>
              <a:ext uri="{FF2B5EF4-FFF2-40B4-BE49-F238E27FC236}">
                <a16:creationId xmlns:a16="http://schemas.microsoft.com/office/drawing/2014/main" id="{D5F97BFC-4BCA-472F-2D16-855D5F76F0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4224" y="1333510"/>
            <a:ext cx="4799125" cy="2419784"/>
          </a:xfrm>
          <a:prstGeom prst="rect">
            <a:avLst/>
          </a:prstGeom>
        </p:spPr>
      </p:pic>
      <p:pic>
        <p:nvPicPr>
          <p:cNvPr id="6" name="Imagem 5" descr="Uma imagem com mapa&#10;&#10;Descrição gerada automaticamente">
            <a:extLst>
              <a:ext uri="{FF2B5EF4-FFF2-40B4-BE49-F238E27FC236}">
                <a16:creationId xmlns:a16="http://schemas.microsoft.com/office/drawing/2014/main" id="{7B3BD42D-54D5-2753-708C-FCED8F0F97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31650" y="1265561"/>
            <a:ext cx="3580640" cy="2555682"/>
          </a:xfrm>
          <a:prstGeom prst="rect">
            <a:avLst/>
          </a:prstGeom>
        </p:spPr>
      </p:pic>
      <p:pic>
        <p:nvPicPr>
          <p:cNvPr id="8" name="Imagem 7" descr="Uma imagem com mapa&#10;&#10;Descrição gerada automaticamente">
            <a:extLst>
              <a:ext uri="{FF2B5EF4-FFF2-40B4-BE49-F238E27FC236}">
                <a16:creationId xmlns:a16="http://schemas.microsoft.com/office/drawing/2014/main" id="{C80C0B3C-B62E-2C40-DDEF-2CD808B4BA3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86592" y="2557932"/>
            <a:ext cx="4243570" cy="2798296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D44DBECB-3DF8-1018-9BC3-EB8E2042B4B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32530" y="2690840"/>
            <a:ext cx="3875648" cy="3102456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304BFB4D-512A-9100-1894-B99B65F6331E}"/>
              </a:ext>
            </a:extLst>
          </p:cNvPr>
          <p:cNvSpPr txBox="1"/>
          <p:nvPr/>
        </p:nvSpPr>
        <p:spPr>
          <a:xfrm>
            <a:off x="1084224" y="200831"/>
            <a:ext cx="3179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600" dirty="0"/>
              <a:t>Interesses…</a:t>
            </a:r>
          </a:p>
        </p:txBody>
      </p:sp>
    </p:spTree>
    <p:extLst>
      <p:ext uri="{BB962C8B-B14F-4D97-AF65-F5344CB8AC3E}">
        <p14:creationId xmlns:p14="http://schemas.microsoft.com/office/powerpoint/2010/main" val="1963791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Uma imagem com texto&#10;&#10;Descrição gerada automaticamente">
            <a:extLst>
              <a:ext uri="{FF2B5EF4-FFF2-40B4-BE49-F238E27FC236}">
                <a16:creationId xmlns:a16="http://schemas.microsoft.com/office/drawing/2014/main" id="{20808963-4C67-74C8-EAAA-6283478A8E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54263" y="173279"/>
            <a:ext cx="1353401" cy="627717"/>
          </a:xfrm>
          <a:prstGeom prst="rect">
            <a:avLst/>
          </a:prstGeom>
        </p:spPr>
      </p:pic>
      <p:pic>
        <p:nvPicPr>
          <p:cNvPr id="4" name="Imagem 3" descr="Uma imagem com pessoa, chapéu&#10;&#10;Descrição gerada automaticamente">
            <a:extLst>
              <a:ext uri="{FF2B5EF4-FFF2-40B4-BE49-F238E27FC236}">
                <a16:creationId xmlns:a16="http://schemas.microsoft.com/office/drawing/2014/main" id="{0DBC3567-04F8-201C-2545-D0A573ECF9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3704" y="1463527"/>
            <a:ext cx="2095500" cy="295275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4FB9E8-B7B2-D100-3842-C1BBA341AB27}"/>
              </a:ext>
            </a:extLst>
          </p:cNvPr>
          <p:cNvSpPr txBox="1"/>
          <p:nvPr/>
        </p:nvSpPr>
        <p:spPr>
          <a:xfrm>
            <a:off x="2548757" y="800996"/>
            <a:ext cx="180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Vojtěch</a:t>
            </a:r>
            <a:r>
              <a:rPr lang="pt-PT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Jarník</a:t>
            </a:r>
            <a:endParaRPr lang="pt-PT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Imagem 5" descr="Uma imagem com homem, pessoa, fato, antigo&#10;&#10;Descrição gerada automaticamente">
            <a:extLst>
              <a:ext uri="{FF2B5EF4-FFF2-40B4-BE49-F238E27FC236}">
                <a16:creationId xmlns:a16="http://schemas.microsoft.com/office/drawing/2014/main" id="{E2898AB0-3A1E-B295-F1EA-1DB66E60C41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0201" y="1452077"/>
            <a:ext cx="2209600" cy="2800946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CAFC5E12-1A7B-4B87-5A97-7EB9B8511ACB}"/>
              </a:ext>
            </a:extLst>
          </p:cNvPr>
          <p:cNvSpPr txBox="1"/>
          <p:nvPr/>
        </p:nvSpPr>
        <p:spPr>
          <a:xfrm>
            <a:off x="7464675" y="800996"/>
            <a:ext cx="1935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Robert </a:t>
            </a:r>
            <a:r>
              <a:rPr lang="pt-PT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Clay</a:t>
            </a:r>
            <a:r>
              <a:rPr lang="pt-PT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Prim</a:t>
            </a:r>
            <a:endParaRPr lang="pt-PT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B900F6C7-430E-9DAF-BCD8-FABDA9E4DCD4}"/>
              </a:ext>
            </a:extLst>
          </p:cNvPr>
          <p:cNvSpPr txBox="1"/>
          <p:nvPr/>
        </p:nvSpPr>
        <p:spPr>
          <a:xfrm>
            <a:off x="2910929" y="4709476"/>
            <a:ext cx="78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1930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D052C1EC-6B1E-6548-CDB8-AB5697B3DFCC}"/>
              </a:ext>
            </a:extLst>
          </p:cNvPr>
          <p:cNvSpPr txBox="1"/>
          <p:nvPr/>
        </p:nvSpPr>
        <p:spPr>
          <a:xfrm>
            <a:off x="8041713" y="4591100"/>
            <a:ext cx="78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1950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677648E6-0A91-48AA-7109-12814EFC46E0}"/>
              </a:ext>
            </a:extLst>
          </p:cNvPr>
          <p:cNvSpPr txBox="1"/>
          <p:nvPr/>
        </p:nvSpPr>
        <p:spPr>
          <a:xfrm>
            <a:off x="4200348" y="5287877"/>
            <a:ext cx="34780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600" dirty="0"/>
              <a:t>Algoritmo de Prim</a:t>
            </a:r>
          </a:p>
        </p:txBody>
      </p:sp>
    </p:spTree>
    <p:extLst>
      <p:ext uri="{BB962C8B-B14F-4D97-AF65-F5344CB8AC3E}">
        <p14:creationId xmlns:p14="http://schemas.microsoft.com/office/powerpoint/2010/main" val="1431881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9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Retângulo 133">
            <a:extLst>
              <a:ext uri="{FF2B5EF4-FFF2-40B4-BE49-F238E27FC236}">
                <a16:creationId xmlns:a16="http://schemas.microsoft.com/office/drawing/2014/main" id="{C08CE18B-C8A7-5119-FBCE-91010AD1BF6E}"/>
              </a:ext>
            </a:extLst>
          </p:cNvPr>
          <p:cNvSpPr/>
          <p:nvPr/>
        </p:nvSpPr>
        <p:spPr>
          <a:xfrm>
            <a:off x="3934528" y="5310334"/>
            <a:ext cx="687190" cy="3008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4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35" name="Retângulo 134">
            <a:extLst>
              <a:ext uri="{FF2B5EF4-FFF2-40B4-BE49-F238E27FC236}">
                <a16:creationId xmlns:a16="http://schemas.microsoft.com/office/drawing/2014/main" id="{F4445760-648A-704F-F8C7-3A300DF4BA50}"/>
              </a:ext>
            </a:extLst>
          </p:cNvPr>
          <p:cNvSpPr/>
          <p:nvPr/>
        </p:nvSpPr>
        <p:spPr>
          <a:xfrm>
            <a:off x="4628080" y="5318992"/>
            <a:ext cx="687190" cy="3008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4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3812C6C5-1366-51E3-BDA3-15E75B2AEB51}"/>
              </a:ext>
            </a:extLst>
          </p:cNvPr>
          <p:cNvSpPr txBox="1"/>
          <p:nvPr/>
        </p:nvSpPr>
        <p:spPr>
          <a:xfrm>
            <a:off x="871869" y="499730"/>
            <a:ext cx="25411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/>
              <a:t>Como funciona?</a:t>
            </a:r>
          </a:p>
        </p:txBody>
      </p:sp>
      <p:sp>
        <p:nvSpPr>
          <p:cNvPr id="5" name="Fluxograma: Conexão 4">
            <a:extLst>
              <a:ext uri="{FF2B5EF4-FFF2-40B4-BE49-F238E27FC236}">
                <a16:creationId xmlns:a16="http://schemas.microsoft.com/office/drawing/2014/main" id="{4B118612-D14B-D8E9-9228-1FF2C4B88E8E}"/>
              </a:ext>
            </a:extLst>
          </p:cNvPr>
          <p:cNvSpPr/>
          <p:nvPr/>
        </p:nvSpPr>
        <p:spPr>
          <a:xfrm>
            <a:off x="2097723" y="1646405"/>
            <a:ext cx="380262" cy="388776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" name="Fluxograma: Conexão 5">
            <a:extLst>
              <a:ext uri="{FF2B5EF4-FFF2-40B4-BE49-F238E27FC236}">
                <a16:creationId xmlns:a16="http://schemas.microsoft.com/office/drawing/2014/main" id="{2AA265FF-8311-6F11-46E4-419F73CC02B0}"/>
              </a:ext>
            </a:extLst>
          </p:cNvPr>
          <p:cNvSpPr/>
          <p:nvPr/>
        </p:nvSpPr>
        <p:spPr>
          <a:xfrm>
            <a:off x="2075531" y="3721423"/>
            <a:ext cx="380262" cy="388776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" name="Fluxograma: Conexão 6">
            <a:extLst>
              <a:ext uri="{FF2B5EF4-FFF2-40B4-BE49-F238E27FC236}">
                <a16:creationId xmlns:a16="http://schemas.microsoft.com/office/drawing/2014/main" id="{E6DBD72D-BADA-C9C2-2B72-EAF0DFBABBF0}"/>
              </a:ext>
            </a:extLst>
          </p:cNvPr>
          <p:cNvSpPr/>
          <p:nvPr/>
        </p:nvSpPr>
        <p:spPr>
          <a:xfrm>
            <a:off x="3726727" y="3734657"/>
            <a:ext cx="380262" cy="388776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8" name="Fluxograma: Conexão 7">
            <a:extLst>
              <a:ext uri="{FF2B5EF4-FFF2-40B4-BE49-F238E27FC236}">
                <a16:creationId xmlns:a16="http://schemas.microsoft.com/office/drawing/2014/main" id="{3789E1D4-745C-424E-0823-03BCB18A7EDC}"/>
              </a:ext>
            </a:extLst>
          </p:cNvPr>
          <p:cNvSpPr/>
          <p:nvPr/>
        </p:nvSpPr>
        <p:spPr>
          <a:xfrm>
            <a:off x="3723023" y="1646405"/>
            <a:ext cx="380262" cy="388776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9" name="Fluxograma: Conexão 8">
            <a:extLst>
              <a:ext uri="{FF2B5EF4-FFF2-40B4-BE49-F238E27FC236}">
                <a16:creationId xmlns:a16="http://schemas.microsoft.com/office/drawing/2014/main" id="{D4269E6D-5C78-9D2B-C2C5-857722FCE6AB}"/>
              </a:ext>
            </a:extLst>
          </p:cNvPr>
          <p:cNvSpPr/>
          <p:nvPr/>
        </p:nvSpPr>
        <p:spPr>
          <a:xfrm>
            <a:off x="5097514" y="3192149"/>
            <a:ext cx="380262" cy="388776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10" name="Conexão reta 9">
            <a:extLst>
              <a:ext uri="{FF2B5EF4-FFF2-40B4-BE49-F238E27FC236}">
                <a16:creationId xmlns:a16="http://schemas.microsoft.com/office/drawing/2014/main" id="{31A96782-13F1-861C-B9FB-83A5F8EF7FA7}"/>
              </a:ext>
            </a:extLst>
          </p:cNvPr>
          <p:cNvCxnSpPr>
            <a:cxnSpLocks/>
            <a:endCxn id="5" idx="3"/>
          </p:cNvCxnSpPr>
          <p:nvPr/>
        </p:nvCxnSpPr>
        <p:spPr>
          <a:xfrm flipV="1">
            <a:off x="1370305" y="1978246"/>
            <a:ext cx="783106" cy="9639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xão reta 10">
            <a:extLst>
              <a:ext uri="{FF2B5EF4-FFF2-40B4-BE49-F238E27FC236}">
                <a16:creationId xmlns:a16="http://schemas.microsoft.com/office/drawing/2014/main" id="{CCB032F4-ADAC-5074-C643-91711EE0C867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1370305" y="2942190"/>
            <a:ext cx="760914" cy="8361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exão reta 11">
            <a:extLst>
              <a:ext uri="{FF2B5EF4-FFF2-40B4-BE49-F238E27FC236}">
                <a16:creationId xmlns:a16="http://schemas.microsoft.com/office/drawing/2014/main" id="{7D89351B-790A-85AC-1ECC-26AFF3059BE2}"/>
              </a:ext>
            </a:extLst>
          </p:cNvPr>
          <p:cNvCxnSpPr>
            <a:cxnSpLocks/>
            <a:stCxn id="5" idx="6"/>
            <a:endCxn id="8" idx="2"/>
          </p:cNvCxnSpPr>
          <p:nvPr/>
        </p:nvCxnSpPr>
        <p:spPr>
          <a:xfrm>
            <a:off x="2477985" y="1840793"/>
            <a:ext cx="124503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xão reta 12">
            <a:extLst>
              <a:ext uri="{FF2B5EF4-FFF2-40B4-BE49-F238E27FC236}">
                <a16:creationId xmlns:a16="http://schemas.microsoft.com/office/drawing/2014/main" id="{40079CD6-8D5D-E2B5-C005-0B9B28DE267D}"/>
              </a:ext>
            </a:extLst>
          </p:cNvPr>
          <p:cNvCxnSpPr>
            <a:cxnSpLocks/>
            <a:stCxn id="6" idx="7"/>
            <a:endCxn id="8" idx="3"/>
          </p:cNvCxnSpPr>
          <p:nvPr/>
        </p:nvCxnSpPr>
        <p:spPr>
          <a:xfrm flipV="1">
            <a:off x="2400105" y="1978246"/>
            <a:ext cx="1378606" cy="18001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exão reta 15">
            <a:extLst>
              <a:ext uri="{FF2B5EF4-FFF2-40B4-BE49-F238E27FC236}">
                <a16:creationId xmlns:a16="http://schemas.microsoft.com/office/drawing/2014/main" id="{16054228-00C6-5DB3-5849-F6D80D56613C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 flipV="1">
            <a:off x="4106989" y="3386537"/>
            <a:ext cx="990525" cy="5425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0016C2EA-2B7D-B6C5-6186-328F187A2D2E}"/>
              </a:ext>
            </a:extLst>
          </p:cNvPr>
          <p:cNvSpPr txBox="1"/>
          <p:nvPr/>
        </p:nvSpPr>
        <p:spPr>
          <a:xfrm>
            <a:off x="1613494" y="2015667"/>
            <a:ext cx="237535" cy="3704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2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46585301-0259-0E93-0B12-B82B40616DB9}"/>
              </a:ext>
            </a:extLst>
          </p:cNvPr>
          <p:cNvSpPr txBox="1"/>
          <p:nvPr/>
        </p:nvSpPr>
        <p:spPr>
          <a:xfrm>
            <a:off x="1563713" y="3274031"/>
            <a:ext cx="296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1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9BFEC40B-CD54-5645-28C6-0F0185E95269}"/>
              </a:ext>
            </a:extLst>
          </p:cNvPr>
          <p:cNvSpPr txBox="1"/>
          <p:nvPr/>
        </p:nvSpPr>
        <p:spPr>
          <a:xfrm>
            <a:off x="2811048" y="2666118"/>
            <a:ext cx="296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5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E019D9E1-65C8-4634-0AB9-4A53212B58B5}"/>
              </a:ext>
            </a:extLst>
          </p:cNvPr>
          <p:cNvSpPr txBox="1"/>
          <p:nvPr/>
        </p:nvSpPr>
        <p:spPr>
          <a:xfrm>
            <a:off x="3862593" y="2878705"/>
            <a:ext cx="456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3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7EA558FC-0211-4BD7-05DE-DE5DEE5A39E1}"/>
              </a:ext>
            </a:extLst>
          </p:cNvPr>
          <p:cNvSpPr txBox="1"/>
          <p:nvPr/>
        </p:nvSpPr>
        <p:spPr>
          <a:xfrm>
            <a:off x="4431787" y="3321000"/>
            <a:ext cx="296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1</a:t>
            </a:r>
          </a:p>
        </p:txBody>
      </p:sp>
      <p:cxnSp>
        <p:nvCxnSpPr>
          <p:cNvPr id="53" name="Conexão reta 52">
            <a:extLst>
              <a:ext uri="{FF2B5EF4-FFF2-40B4-BE49-F238E27FC236}">
                <a16:creationId xmlns:a16="http://schemas.microsoft.com/office/drawing/2014/main" id="{4B53D6E9-BD36-0B30-2B26-000A1A8FE523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>
            <a:off x="2455793" y="3915811"/>
            <a:ext cx="1270934" cy="132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Conexão reta 55">
            <a:extLst>
              <a:ext uri="{FF2B5EF4-FFF2-40B4-BE49-F238E27FC236}">
                <a16:creationId xmlns:a16="http://schemas.microsoft.com/office/drawing/2014/main" id="{206DFFDC-9B22-51E4-D521-5BE8A2AC349F}"/>
              </a:ext>
            </a:extLst>
          </p:cNvPr>
          <p:cNvCxnSpPr>
            <a:cxnSpLocks/>
            <a:stCxn id="7" idx="0"/>
            <a:endCxn id="8" idx="4"/>
          </p:cNvCxnSpPr>
          <p:nvPr/>
        </p:nvCxnSpPr>
        <p:spPr>
          <a:xfrm flipH="1" flipV="1">
            <a:off x="3913154" y="2035181"/>
            <a:ext cx="3704" cy="16994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CaixaDeTexto 61">
            <a:extLst>
              <a:ext uri="{FF2B5EF4-FFF2-40B4-BE49-F238E27FC236}">
                <a16:creationId xmlns:a16="http://schemas.microsoft.com/office/drawing/2014/main" id="{67070082-544E-B7BD-EC74-2E9226AD5F60}"/>
              </a:ext>
            </a:extLst>
          </p:cNvPr>
          <p:cNvSpPr txBox="1"/>
          <p:nvPr/>
        </p:nvSpPr>
        <p:spPr>
          <a:xfrm>
            <a:off x="2997704" y="3581564"/>
            <a:ext cx="296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5</a:t>
            </a:r>
          </a:p>
        </p:txBody>
      </p:sp>
      <p:sp>
        <p:nvSpPr>
          <p:cNvPr id="63" name="CaixaDeTexto 62">
            <a:extLst>
              <a:ext uri="{FF2B5EF4-FFF2-40B4-BE49-F238E27FC236}">
                <a16:creationId xmlns:a16="http://schemas.microsoft.com/office/drawing/2014/main" id="{980DC483-76CD-851D-8952-BB0E8913AEA6}"/>
              </a:ext>
            </a:extLst>
          </p:cNvPr>
          <p:cNvSpPr txBox="1"/>
          <p:nvPr/>
        </p:nvSpPr>
        <p:spPr>
          <a:xfrm>
            <a:off x="2869793" y="1536326"/>
            <a:ext cx="456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4</a:t>
            </a:r>
          </a:p>
        </p:txBody>
      </p:sp>
      <p:sp>
        <p:nvSpPr>
          <p:cNvPr id="64" name="Fluxograma: Conexão 63">
            <a:extLst>
              <a:ext uri="{FF2B5EF4-FFF2-40B4-BE49-F238E27FC236}">
                <a16:creationId xmlns:a16="http://schemas.microsoft.com/office/drawing/2014/main" id="{CA5DBE9D-10A3-5717-B44A-D039CCD64955}"/>
              </a:ext>
            </a:extLst>
          </p:cNvPr>
          <p:cNvSpPr/>
          <p:nvPr/>
        </p:nvSpPr>
        <p:spPr>
          <a:xfrm>
            <a:off x="8118296" y="984127"/>
            <a:ext cx="188286" cy="207376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5" name="Fluxograma: Conexão 64">
            <a:extLst>
              <a:ext uri="{FF2B5EF4-FFF2-40B4-BE49-F238E27FC236}">
                <a16:creationId xmlns:a16="http://schemas.microsoft.com/office/drawing/2014/main" id="{E6E4CBD7-7CD9-57BB-4F50-8F457EBF16D5}"/>
              </a:ext>
            </a:extLst>
          </p:cNvPr>
          <p:cNvSpPr/>
          <p:nvPr/>
        </p:nvSpPr>
        <p:spPr>
          <a:xfrm>
            <a:off x="8751378" y="322724"/>
            <a:ext cx="188286" cy="207376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6" name="Fluxograma: Conexão 65">
            <a:extLst>
              <a:ext uri="{FF2B5EF4-FFF2-40B4-BE49-F238E27FC236}">
                <a16:creationId xmlns:a16="http://schemas.microsoft.com/office/drawing/2014/main" id="{795B0350-3EFF-97E0-9074-A58099115B0C}"/>
              </a:ext>
            </a:extLst>
          </p:cNvPr>
          <p:cNvSpPr/>
          <p:nvPr/>
        </p:nvSpPr>
        <p:spPr>
          <a:xfrm>
            <a:off x="8738694" y="1568798"/>
            <a:ext cx="188286" cy="207376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67" name="Fluxograma: Conexão 66">
            <a:extLst>
              <a:ext uri="{FF2B5EF4-FFF2-40B4-BE49-F238E27FC236}">
                <a16:creationId xmlns:a16="http://schemas.microsoft.com/office/drawing/2014/main" id="{3927C80E-90E6-51F0-439F-2D7A2B82C9E5}"/>
              </a:ext>
            </a:extLst>
          </p:cNvPr>
          <p:cNvSpPr/>
          <p:nvPr/>
        </p:nvSpPr>
        <p:spPr>
          <a:xfrm>
            <a:off x="9682416" y="1576745"/>
            <a:ext cx="188286" cy="207376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68" name="Fluxograma: Conexão 67">
            <a:extLst>
              <a:ext uri="{FF2B5EF4-FFF2-40B4-BE49-F238E27FC236}">
                <a16:creationId xmlns:a16="http://schemas.microsoft.com/office/drawing/2014/main" id="{18C7A791-516C-9914-1D4D-0BD5A7B649F8}"/>
              </a:ext>
            </a:extLst>
          </p:cNvPr>
          <p:cNvSpPr/>
          <p:nvPr/>
        </p:nvSpPr>
        <p:spPr>
          <a:xfrm>
            <a:off x="9680299" y="322724"/>
            <a:ext cx="188286" cy="207376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69" name="Fluxograma: Conexão 68">
            <a:extLst>
              <a:ext uri="{FF2B5EF4-FFF2-40B4-BE49-F238E27FC236}">
                <a16:creationId xmlns:a16="http://schemas.microsoft.com/office/drawing/2014/main" id="{0EA96ED7-9896-2B26-8F6B-C8C810506EAC}"/>
              </a:ext>
            </a:extLst>
          </p:cNvPr>
          <p:cNvSpPr/>
          <p:nvPr/>
        </p:nvSpPr>
        <p:spPr>
          <a:xfrm>
            <a:off x="10465874" y="1250963"/>
            <a:ext cx="188286" cy="207376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70" name="Conexão reta 69">
            <a:extLst>
              <a:ext uri="{FF2B5EF4-FFF2-40B4-BE49-F238E27FC236}">
                <a16:creationId xmlns:a16="http://schemas.microsoft.com/office/drawing/2014/main" id="{11C539FC-9F52-1375-46C3-0E09198394EF}"/>
              </a:ext>
            </a:extLst>
          </p:cNvPr>
          <p:cNvCxnSpPr>
            <a:cxnSpLocks/>
            <a:stCxn id="64" idx="6"/>
            <a:endCxn id="65" idx="3"/>
          </p:cNvCxnSpPr>
          <p:nvPr/>
        </p:nvCxnSpPr>
        <p:spPr>
          <a:xfrm flipV="1">
            <a:off x="8306582" y="499730"/>
            <a:ext cx="472370" cy="5880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xão reta 70">
            <a:extLst>
              <a:ext uri="{FF2B5EF4-FFF2-40B4-BE49-F238E27FC236}">
                <a16:creationId xmlns:a16="http://schemas.microsoft.com/office/drawing/2014/main" id="{80AED40F-E670-04D2-36D6-28989FD86916}"/>
              </a:ext>
            </a:extLst>
          </p:cNvPr>
          <p:cNvCxnSpPr>
            <a:cxnSpLocks/>
            <a:stCxn id="64" idx="6"/>
            <a:endCxn id="66" idx="1"/>
          </p:cNvCxnSpPr>
          <p:nvPr/>
        </p:nvCxnSpPr>
        <p:spPr>
          <a:xfrm>
            <a:off x="8306582" y="1087815"/>
            <a:ext cx="459686" cy="5113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Conexão reta 71">
            <a:extLst>
              <a:ext uri="{FF2B5EF4-FFF2-40B4-BE49-F238E27FC236}">
                <a16:creationId xmlns:a16="http://schemas.microsoft.com/office/drawing/2014/main" id="{D46AD717-DD4C-D6BF-D6D0-03C45AB176B9}"/>
              </a:ext>
            </a:extLst>
          </p:cNvPr>
          <p:cNvCxnSpPr>
            <a:cxnSpLocks/>
            <a:stCxn id="65" idx="6"/>
            <a:endCxn id="68" idx="2"/>
          </p:cNvCxnSpPr>
          <p:nvPr/>
        </p:nvCxnSpPr>
        <p:spPr>
          <a:xfrm>
            <a:off x="8939664" y="426412"/>
            <a:ext cx="7406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Conexão reta 72">
            <a:extLst>
              <a:ext uri="{FF2B5EF4-FFF2-40B4-BE49-F238E27FC236}">
                <a16:creationId xmlns:a16="http://schemas.microsoft.com/office/drawing/2014/main" id="{4E754374-AA4C-7E46-791A-FC7D8101E3F6}"/>
              </a:ext>
            </a:extLst>
          </p:cNvPr>
          <p:cNvCxnSpPr>
            <a:cxnSpLocks/>
            <a:stCxn id="66" idx="7"/>
            <a:endCxn id="68" idx="3"/>
          </p:cNvCxnSpPr>
          <p:nvPr/>
        </p:nvCxnSpPr>
        <p:spPr>
          <a:xfrm flipV="1">
            <a:off x="8899406" y="499730"/>
            <a:ext cx="808467" cy="10994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Conexão reta 73">
            <a:extLst>
              <a:ext uri="{FF2B5EF4-FFF2-40B4-BE49-F238E27FC236}">
                <a16:creationId xmlns:a16="http://schemas.microsoft.com/office/drawing/2014/main" id="{03CA71F8-8A17-AD8C-B90F-7144D59A97D4}"/>
              </a:ext>
            </a:extLst>
          </p:cNvPr>
          <p:cNvCxnSpPr>
            <a:cxnSpLocks/>
            <a:stCxn id="67" idx="6"/>
            <a:endCxn id="69" idx="2"/>
          </p:cNvCxnSpPr>
          <p:nvPr/>
        </p:nvCxnSpPr>
        <p:spPr>
          <a:xfrm flipV="1">
            <a:off x="9870702" y="1354651"/>
            <a:ext cx="595172" cy="3257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5" name="Agrupar 74">
            <a:extLst>
              <a:ext uri="{FF2B5EF4-FFF2-40B4-BE49-F238E27FC236}">
                <a16:creationId xmlns:a16="http://schemas.microsoft.com/office/drawing/2014/main" id="{3156E74B-FE95-2DC7-F02D-B19BC884C8C8}"/>
              </a:ext>
            </a:extLst>
          </p:cNvPr>
          <p:cNvGrpSpPr/>
          <p:nvPr/>
        </p:nvGrpSpPr>
        <p:grpSpPr>
          <a:xfrm>
            <a:off x="8418810" y="558054"/>
            <a:ext cx="1776498" cy="1059522"/>
            <a:chOff x="1309830" y="2315293"/>
            <a:chExt cx="3587810" cy="1986329"/>
          </a:xfrm>
        </p:grpSpPr>
        <p:sp>
          <p:nvSpPr>
            <p:cNvPr id="76" name="CaixaDeTexto 75">
              <a:extLst>
                <a:ext uri="{FF2B5EF4-FFF2-40B4-BE49-F238E27FC236}">
                  <a16:creationId xmlns:a16="http://schemas.microsoft.com/office/drawing/2014/main" id="{EB5F83DD-7BD1-4E94-B9E3-7944DD163DF0}"/>
                </a:ext>
              </a:extLst>
            </p:cNvPr>
            <p:cNvSpPr txBox="1"/>
            <p:nvPr/>
          </p:nvSpPr>
          <p:spPr>
            <a:xfrm>
              <a:off x="1309830" y="2315293"/>
              <a:ext cx="237535" cy="5193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200" dirty="0"/>
                <a:t>2</a:t>
              </a:r>
            </a:p>
          </p:txBody>
        </p:sp>
        <p:sp>
          <p:nvSpPr>
            <p:cNvPr id="77" name="CaixaDeTexto 76">
              <a:extLst>
                <a:ext uri="{FF2B5EF4-FFF2-40B4-BE49-F238E27FC236}">
                  <a16:creationId xmlns:a16="http://schemas.microsoft.com/office/drawing/2014/main" id="{96865BCC-EC02-0780-1F26-1C5AA70086B9}"/>
                </a:ext>
              </a:extLst>
            </p:cNvPr>
            <p:cNvSpPr txBox="1"/>
            <p:nvPr/>
          </p:nvSpPr>
          <p:spPr>
            <a:xfrm>
              <a:off x="1346669" y="3782321"/>
              <a:ext cx="296075" cy="5193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200" dirty="0"/>
                <a:t>1</a:t>
              </a:r>
            </a:p>
          </p:txBody>
        </p:sp>
        <p:sp>
          <p:nvSpPr>
            <p:cNvPr id="78" name="CaixaDeTexto 77">
              <a:extLst>
                <a:ext uri="{FF2B5EF4-FFF2-40B4-BE49-F238E27FC236}">
                  <a16:creationId xmlns:a16="http://schemas.microsoft.com/office/drawing/2014/main" id="{BEFD427A-B2A6-B400-BC7B-015EA5699E87}"/>
                </a:ext>
              </a:extLst>
            </p:cNvPr>
            <p:cNvSpPr txBox="1"/>
            <p:nvPr/>
          </p:nvSpPr>
          <p:spPr>
            <a:xfrm>
              <a:off x="2612423" y="3102053"/>
              <a:ext cx="296075" cy="5193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200" dirty="0"/>
                <a:t>5</a:t>
              </a:r>
            </a:p>
          </p:txBody>
        </p:sp>
        <p:sp>
          <p:nvSpPr>
            <p:cNvPr id="79" name="CaixaDeTexto 78">
              <a:extLst>
                <a:ext uri="{FF2B5EF4-FFF2-40B4-BE49-F238E27FC236}">
                  <a16:creationId xmlns:a16="http://schemas.microsoft.com/office/drawing/2014/main" id="{9FA6606F-2D79-9046-06B8-D8105F0F45AC}"/>
                </a:ext>
              </a:extLst>
            </p:cNvPr>
            <p:cNvSpPr txBox="1"/>
            <p:nvPr/>
          </p:nvSpPr>
          <p:spPr>
            <a:xfrm>
              <a:off x="3663969" y="3314641"/>
              <a:ext cx="456318" cy="5193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200" dirty="0"/>
                <a:t>3</a:t>
              </a:r>
            </a:p>
          </p:txBody>
        </p:sp>
        <p:sp>
          <p:nvSpPr>
            <p:cNvPr id="80" name="CaixaDeTexto 79">
              <a:extLst>
                <a:ext uri="{FF2B5EF4-FFF2-40B4-BE49-F238E27FC236}">
                  <a16:creationId xmlns:a16="http://schemas.microsoft.com/office/drawing/2014/main" id="{B9400945-7E19-D759-9C08-0D6DF087A06E}"/>
                </a:ext>
              </a:extLst>
            </p:cNvPr>
            <p:cNvSpPr txBox="1"/>
            <p:nvPr/>
          </p:nvSpPr>
          <p:spPr>
            <a:xfrm>
              <a:off x="4601565" y="3704376"/>
              <a:ext cx="296075" cy="5193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200" dirty="0"/>
                <a:t>1</a:t>
              </a:r>
            </a:p>
          </p:txBody>
        </p:sp>
      </p:grpSp>
      <p:cxnSp>
        <p:nvCxnSpPr>
          <p:cNvPr id="81" name="Conexão reta 80">
            <a:extLst>
              <a:ext uri="{FF2B5EF4-FFF2-40B4-BE49-F238E27FC236}">
                <a16:creationId xmlns:a16="http://schemas.microsoft.com/office/drawing/2014/main" id="{6B8637DD-D67A-19A5-A7BB-4D71B7B2C5DC}"/>
              </a:ext>
            </a:extLst>
          </p:cNvPr>
          <p:cNvCxnSpPr>
            <a:cxnSpLocks/>
            <a:stCxn id="66" idx="6"/>
            <a:endCxn id="67" idx="2"/>
          </p:cNvCxnSpPr>
          <p:nvPr/>
        </p:nvCxnSpPr>
        <p:spPr>
          <a:xfrm>
            <a:off x="8926980" y="1672486"/>
            <a:ext cx="755436" cy="79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Conexão reta 81">
            <a:extLst>
              <a:ext uri="{FF2B5EF4-FFF2-40B4-BE49-F238E27FC236}">
                <a16:creationId xmlns:a16="http://schemas.microsoft.com/office/drawing/2014/main" id="{6EB9760B-7DDB-212E-0946-7D9478E9C766}"/>
              </a:ext>
            </a:extLst>
          </p:cNvPr>
          <p:cNvCxnSpPr>
            <a:cxnSpLocks/>
            <a:stCxn id="67" idx="0"/>
            <a:endCxn id="68" idx="4"/>
          </p:cNvCxnSpPr>
          <p:nvPr/>
        </p:nvCxnSpPr>
        <p:spPr>
          <a:xfrm flipH="1" flipV="1">
            <a:off x="9774443" y="530100"/>
            <a:ext cx="2117" cy="10466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CaixaDeTexto 82">
            <a:extLst>
              <a:ext uri="{FF2B5EF4-FFF2-40B4-BE49-F238E27FC236}">
                <a16:creationId xmlns:a16="http://schemas.microsoft.com/office/drawing/2014/main" id="{C0492345-B95A-8C6B-BE7F-7D9437C788D6}"/>
              </a:ext>
            </a:extLst>
          </p:cNvPr>
          <p:cNvSpPr txBox="1"/>
          <p:nvPr/>
        </p:nvSpPr>
        <p:spPr>
          <a:xfrm>
            <a:off x="9289732" y="1420478"/>
            <a:ext cx="1466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/>
              <a:t>5</a:t>
            </a:r>
          </a:p>
        </p:txBody>
      </p:sp>
      <p:sp>
        <p:nvSpPr>
          <p:cNvPr id="84" name="CaixaDeTexto 83">
            <a:extLst>
              <a:ext uri="{FF2B5EF4-FFF2-40B4-BE49-F238E27FC236}">
                <a16:creationId xmlns:a16="http://schemas.microsoft.com/office/drawing/2014/main" id="{88831F9F-F9C7-9949-7146-CB5D367F35ED}"/>
              </a:ext>
            </a:extLst>
          </p:cNvPr>
          <p:cNvSpPr txBox="1"/>
          <p:nvPr/>
        </p:nvSpPr>
        <p:spPr>
          <a:xfrm>
            <a:off x="9210388" y="208829"/>
            <a:ext cx="2259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/>
              <a:t>4</a:t>
            </a:r>
          </a:p>
        </p:txBody>
      </p:sp>
      <p:graphicFrame>
        <p:nvGraphicFramePr>
          <p:cNvPr id="109" name="Tabela 109">
            <a:extLst>
              <a:ext uri="{FF2B5EF4-FFF2-40B4-BE49-F238E27FC236}">
                <a16:creationId xmlns:a16="http://schemas.microsoft.com/office/drawing/2014/main" id="{73809CF8-C9DF-10CF-7EA0-D5B0C2E4B4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7279476"/>
              </p:ext>
            </p:extLst>
          </p:nvPr>
        </p:nvGraphicFramePr>
        <p:xfrm>
          <a:off x="1145053" y="5068682"/>
          <a:ext cx="4872973" cy="7995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6139">
                  <a:extLst>
                    <a:ext uri="{9D8B030D-6E8A-4147-A177-3AD203B41FA5}">
                      <a16:colId xmlns:a16="http://schemas.microsoft.com/office/drawing/2014/main" val="2928697415"/>
                    </a:ext>
                  </a:extLst>
                </a:gridCol>
                <a:gridCol w="696139">
                  <a:extLst>
                    <a:ext uri="{9D8B030D-6E8A-4147-A177-3AD203B41FA5}">
                      <a16:colId xmlns:a16="http://schemas.microsoft.com/office/drawing/2014/main" val="3359705012"/>
                    </a:ext>
                  </a:extLst>
                </a:gridCol>
                <a:gridCol w="696139">
                  <a:extLst>
                    <a:ext uri="{9D8B030D-6E8A-4147-A177-3AD203B41FA5}">
                      <a16:colId xmlns:a16="http://schemas.microsoft.com/office/drawing/2014/main" val="1811819326"/>
                    </a:ext>
                  </a:extLst>
                </a:gridCol>
                <a:gridCol w="696139">
                  <a:extLst>
                    <a:ext uri="{9D8B030D-6E8A-4147-A177-3AD203B41FA5}">
                      <a16:colId xmlns:a16="http://schemas.microsoft.com/office/drawing/2014/main" val="712596862"/>
                    </a:ext>
                  </a:extLst>
                </a:gridCol>
                <a:gridCol w="696139">
                  <a:extLst>
                    <a:ext uri="{9D8B030D-6E8A-4147-A177-3AD203B41FA5}">
                      <a16:colId xmlns:a16="http://schemas.microsoft.com/office/drawing/2014/main" val="1616363309"/>
                    </a:ext>
                  </a:extLst>
                </a:gridCol>
                <a:gridCol w="696139">
                  <a:extLst>
                    <a:ext uri="{9D8B030D-6E8A-4147-A177-3AD203B41FA5}">
                      <a16:colId xmlns:a16="http://schemas.microsoft.com/office/drawing/2014/main" val="2231499931"/>
                    </a:ext>
                  </a:extLst>
                </a:gridCol>
                <a:gridCol w="696139">
                  <a:extLst>
                    <a:ext uri="{9D8B030D-6E8A-4147-A177-3AD203B41FA5}">
                      <a16:colId xmlns:a16="http://schemas.microsoft.com/office/drawing/2014/main" val="3350727463"/>
                    </a:ext>
                  </a:extLst>
                </a:gridCol>
              </a:tblGrid>
              <a:tr h="247386">
                <a:tc>
                  <a:txBody>
                    <a:bodyPr/>
                    <a:lstStyle/>
                    <a:p>
                      <a:pPr algn="ctr"/>
                      <a:r>
                        <a:rPr lang="pt-PT" sz="1000" dirty="0">
                          <a:solidFill>
                            <a:schemeClr val="tx1"/>
                          </a:solidFill>
                        </a:rPr>
                        <a:t>Vértices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0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0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1009934"/>
                  </a:ext>
                </a:extLst>
              </a:tr>
              <a:tr h="247386">
                <a:tc>
                  <a:txBody>
                    <a:bodyPr/>
                    <a:lstStyle/>
                    <a:p>
                      <a:pPr algn="ctr"/>
                      <a:r>
                        <a:rPr lang="pt-PT" sz="1000" b="1" dirty="0">
                          <a:solidFill>
                            <a:schemeClr val="tx1"/>
                          </a:solidFill>
                        </a:rPr>
                        <a:t>Custo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2692033"/>
                  </a:ext>
                </a:extLst>
              </a:tr>
              <a:tr h="247386">
                <a:tc>
                  <a:txBody>
                    <a:bodyPr/>
                    <a:lstStyle/>
                    <a:p>
                      <a:pPr algn="ctr"/>
                      <a:r>
                        <a:rPr lang="pt-PT" sz="1000" b="1" dirty="0">
                          <a:solidFill>
                            <a:schemeClr val="tx1"/>
                          </a:solidFill>
                        </a:rPr>
                        <a:t>Visitado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 sz="1000" dirty="0">
                        <a:solidFill>
                          <a:schemeClr val="tx1"/>
                        </a:solidFill>
                        <a:highlight>
                          <a:srgbClr val="FF00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 sz="1000" dirty="0">
                        <a:solidFill>
                          <a:schemeClr val="tx1"/>
                        </a:solidFill>
                        <a:highlight>
                          <a:srgbClr val="FF00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 sz="1000" dirty="0">
                        <a:solidFill>
                          <a:schemeClr val="tx1"/>
                        </a:solidFill>
                        <a:highlight>
                          <a:srgbClr val="FF00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 sz="1000" dirty="0">
                        <a:solidFill>
                          <a:schemeClr val="tx1"/>
                        </a:solidFill>
                        <a:highlight>
                          <a:srgbClr val="FF00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 sz="1000" dirty="0">
                        <a:solidFill>
                          <a:schemeClr val="tx1"/>
                        </a:solidFill>
                        <a:highlight>
                          <a:srgbClr val="FF00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 sz="1000" dirty="0">
                        <a:solidFill>
                          <a:schemeClr val="tx1"/>
                        </a:solidFill>
                        <a:highlight>
                          <a:srgbClr val="FF00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2858612"/>
                  </a:ext>
                </a:extLst>
              </a:tr>
            </a:tbl>
          </a:graphicData>
        </a:graphic>
      </p:graphicFrame>
      <p:sp>
        <p:nvSpPr>
          <p:cNvPr id="117" name="Retângulo 116">
            <a:extLst>
              <a:ext uri="{FF2B5EF4-FFF2-40B4-BE49-F238E27FC236}">
                <a16:creationId xmlns:a16="http://schemas.microsoft.com/office/drawing/2014/main" id="{0486954F-67AA-366B-11A7-141A1A489E86}"/>
              </a:ext>
            </a:extLst>
          </p:cNvPr>
          <p:cNvSpPr/>
          <p:nvPr/>
        </p:nvSpPr>
        <p:spPr>
          <a:xfrm>
            <a:off x="1851029" y="5314877"/>
            <a:ext cx="682621" cy="3071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solidFill>
                  <a:schemeClr val="tx1"/>
                </a:solidFill>
              </a:rPr>
              <a:t>∞</a:t>
            </a:r>
          </a:p>
        </p:txBody>
      </p:sp>
      <p:sp>
        <p:nvSpPr>
          <p:cNvPr id="118" name="Retângulo 117">
            <a:extLst>
              <a:ext uri="{FF2B5EF4-FFF2-40B4-BE49-F238E27FC236}">
                <a16:creationId xmlns:a16="http://schemas.microsoft.com/office/drawing/2014/main" id="{2B596CB0-35B3-4B48-8DF0-1C25CA139EDB}"/>
              </a:ext>
            </a:extLst>
          </p:cNvPr>
          <p:cNvSpPr/>
          <p:nvPr/>
        </p:nvSpPr>
        <p:spPr>
          <a:xfrm>
            <a:off x="2545459" y="5310142"/>
            <a:ext cx="682621" cy="3071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solidFill>
                  <a:schemeClr val="tx1"/>
                </a:solidFill>
              </a:rPr>
              <a:t>∞</a:t>
            </a:r>
          </a:p>
        </p:txBody>
      </p:sp>
      <p:sp>
        <p:nvSpPr>
          <p:cNvPr id="119" name="Retângulo 118">
            <a:extLst>
              <a:ext uri="{FF2B5EF4-FFF2-40B4-BE49-F238E27FC236}">
                <a16:creationId xmlns:a16="http://schemas.microsoft.com/office/drawing/2014/main" id="{BFFA0741-6B2D-ACC6-EB2A-CAA3F9D5CC8A}"/>
              </a:ext>
            </a:extLst>
          </p:cNvPr>
          <p:cNvSpPr/>
          <p:nvPr/>
        </p:nvSpPr>
        <p:spPr>
          <a:xfrm>
            <a:off x="3237242" y="5318992"/>
            <a:ext cx="682621" cy="3071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solidFill>
                  <a:schemeClr val="tx1"/>
                </a:solidFill>
              </a:rPr>
              <a:t>∞</a:t>
            </a:r>
          </a:p>
        </p:txBody>
      </p:sp>
      <p:sp>
        <p:nvSpPr>
          <p:cNvPr id="122" name="Retângulo 121">
            <a:extLst>
              <a:ext uri="{FF2B5EF4-FFF2-40B4-BE49-F238E27FC236}">
                <a16:creationId xmlns:a16="http://schemas.microsoft.com/office/drawing/2014/main" id="{189C9FB3-79A2-D7C7-D054-EAD6622F8AF1}"/>
              </a:ext>
            </a:extLst>
          </p:cNvPr>
          <p:cNvSpPr/>
          <p:nvPr/>
        </p:nvSpPr>
        <p:spPr>
          <a:xfrm>
            <a:off x="5325379" y="5310334"/>
            <a:ext cx="682621" cy="3071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solidFill>
                  <a:schemeClr val="tx1"/>
                </a:solidFill>
              </a:rPr>
              <a:t>∞</a:t>
            </a:r>
          </a:p>
        </p:txBody>
      </p:sp>
      <p:sp>
        <p:nvSpPr>
          <p:cNvPr id="125" name="Retângulo 124">
            <a:extLst>
              <a:ext uri="{FF2B5EF4-FFF2-40B4-BE49-F238E27FC236}">
                <a16:creationId xmlns:a16="http://schemas.microsoft.com/office/drawing/2014/main" id="{C204249D-E836-7E51-E3E1-95D15602C04D}"/>
              </a:ext>
            </a:extLst>
          </p:cNvPr>
          <p:cNvSpPr/>
          <p:nvPr/>
        </p:nvSpPr>
        <p:spPr>
          <a:xfrm>
            <a:off x="1851029" y="5617323"/>
            <a:ext cx="682620" cy="250931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26" name="Retângulo 125">
            <a:extLst>
              <a:ext uri="{FF2B5EF4-FFF2-40B4-BE49-F238E27FC236}">
                <a16:creationId xmlns:a16="http://schemas.microsoft.com/office/drawing/2014/main" id="{CE7C3026-AD4C-3458-9FEC-9CD41F2C7A6B}"/>
              </a:ext>
            </a:extLst>
          </p:cNvPr>
          <p:cNvSpPr/>
          <p:nvPr/>
        </p:nvSpPr>
        <p:spPr>
          <a:xfrm>
            <a:off x="2543676" y="5622766"/>
            <a:ext cx="682620" cy="250931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27" name="Retângulo 126">
            <a:extLst>
              <a:ext uri="{FF2B5EF4-FFF2-40B4-BE49-F238E27FC236}">
                <a16:creationId xmlns:a16="http://schemas.microsoft.com/office/drawing/2014/main" id="{B56A6535-5764-10E9-F5C4-E2ED441AD8D9}"/>
              </a:ext>
            </a:extLst>
          </p:cNvPr>
          <p:cNvSpPr/>
          <p:nvPr/>
        </p:nvSpPr>
        <p:spPr>
          <a:xfrm>
            <a:off x="3237243" y="5625757"/>
            <a:ext cx="682620" cy="250931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28" name="Retângulo 127">
            <a:extLst>
              <a:ext uri="{FF2B5EF4-FFF2-40B4-BE49-F238E27FC236}">
                <a16:creationId xmlns:a16="http://schemas.microsoft.com/office/drawing/2014/main" id="{92DF44AA-1B10-8CE0-B8AE-ED2E723A8618}"/>
              </a:ext>
            </a:extLst>
          </p:cNvPr>
          <p:cNvSpPr/>
          <p:nvPr/>
        </p:nvSpPr>
        <p:spPr>
          <a:xfrm>
            <a:off x="3939098" y="5625756"/>
            <a:ext cx="682620" cy="250931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29" name="Retângulo 128">
            <a:extLst>
              <a:ext uri="{FF2B5EF4-FFF2-40B4-BE49-F238E27FC236}">
                <a16:creationId xmlns:a16="http://schemas.microsoft.com/office/drawing/2014/main" id="{6755B6CA-199F-903D-451C-8082FD99F4F4}"/>
              </a:ext>
            </a:extLst>
          </p:cNvPr>
          <p:cNvSpPr/>
          <p:nvPr/>
        </p:nvSpPr>
        <p:spPr>
          <a:xfrm>
            <a:off x="4635491" y="5622914"/>
            <a:ext cx="682620" cy="250931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30" name="Retângulo 129">
            <a:extLst>
              <a:ext uri="{FF2B5EF4-FFF2-40B4-BE49-F238E27FC236}">
                <a16:creationId xmlns:a16="http://schemas.microsoft.com/office/drawing/2014/main" id="{C37120CD-668C-4738-E504-60AF0D5069ED}"/>
              </a:ext>
            </a:extLst>
          </p:cNvPr>
          <p:cNvSpPr>
            <a:spLocks/>
          </p:cNvSpPr>
          <p:nvPr/>
        </p:nvSpPr>
        <p:spPr>
          <a:xfrm>
            <a:off x="5325380" y="5617323"/>
            <a:ext cx="682620" cy="250931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38" name="Retângulo 137">
            <a:extLst>
              <a:ext uri="{FF2B5EF4-FFF2-40B4-BE49-F238E27FC236}">
                <a16:creationId xmlns:a16="http://schemas.microsoft.com/office/drawing/2014/main" id="{D9E3A76E-6405-988A-7FB4-28FE23BD8DFC}"/>
              </a:ext>
            </a:extLst>
          </p:cNvPr>
          <p:cNvSpPr/>
          <p:nvPr/>
        </p:nvSpPr>
        <p:spPr>
          <a:xfrm>
            <a:off x="3928110" y="5321293"/>
            <a:ext cx="689860" cy="289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39" name="Retângulo 138">
            <a:extLst>
              <a:ext uri="{FF2B5EF4-FFF2-40B4-BE49-F238E27FC236}">
                <a16:creationId xmlns:a16="http://schemas.microsoft.com/office/drawing/2014/main" id="{5D5F9D42-C2AF-7FCF-18B9-58FAADDA063F}"/>
              </a:ext>
            </a:extLst>
          </p:cNvPr>
          <p:cNvSpPr/>
          <p:nvPr/>
        </p:nvSpPr>
        <p:spPr>
          <a:xfrm>
            <a:off x="4625410" y="5328471"/>
            <a:ext cx="689860" cy="289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37" name="Fluxograma: Conexão 136">
            <a:extLst>
              <a:ext uri="{FF2B5EF4-FFF2-40B4-BE49-F238E27FC236}">
                <a16:creationId xmlns:a16="http://schemas.microsoft.com/office/drawing/2014/main" id="{5FFC593E-E196-34C3-6432-90C1737EC394}"/>
              </a:ext>
            </a:extLst>
          </p:cNvPr>
          <p:cNvSpPr/>
          <p:nvPr/>
        </p:nvSpPr>
        <p:spPr>
          <a:xfrm>
            <a:off x="990042" y="2750524"/>
            <a:ext cx="380262" cy="388776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0" name="Retângulo 119">
            <a:extLst>
              <a:ext uri="{FF2B5EF4-FFF2-40B4-BE49-F238E27FC236}">
                <a16:creationId xmlns:a16="http://schemas.microsoft.com/office/drawing/2014/main" id="{07CBF2F2-AB74-177D-76F8-D0BA5A042C94}"/>
              </a:ext>
            </a:extLst>
          </p:cNvPr>
          <p:cNvSpPr/>
          <p:nvPr/>
        </p:nvSpPr>
        <p:spPr>
          <a:xfrm>
            <a:off x="3932593" y="5325596"/>
            <a:ext cx="682621" cy="3071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solidFill>
                  <a:schemeClr val="tx1"/>
                </a:solidFill>
              </a:rPr>
              <a:t>∞</a:t>
            </a:r>
          </a:p>
        </p:txBody>
      </p:sp>
      <p:sp>
        <p:nvSpPr>
          <p:cNvPr id="121" name="Retângulo 120">
            <a:extLst>
              <a:ext uri="{FF2B5EF4-FFF2-40B4-BE49-F238E27FC236}">
                <a16:creationId xmlns:a16="http://schemas.microsoft.com/office/drawing/2014/main" id="{2300BB0B-BA20-C4FC-8675-5462DA868BCB}"/>
              </a:ext>
            </a:extLst>
          </p:cNvPr>
          <p:cNvSpPr/>
          <p:nvPr/>
        </p:nvSpPr>
        <p:spPr>
          <a:xfrm>
            <a:off x="4639010" y="5314200"/>
            <a:ext cx="682621" cy="3071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solidFill>
                  <a:schemeClr val="tx1"/>
                </a:solidFill>
              </a:rPr>
              <a:t>∞</a:t>
            </a:r>
          </a:p>
        </p:txBody>
      </p:sp>
      <p:sp>
        <p:nvSpPr>
          <p:cNvPr id="140" name="CaixaDeTexto 139">
            <a:extLst>
              <a:ext uri="{FF2B5EF4-FFF2-40B4-BE49-F238E27FC236}">
                <a16:creationId xmlns:a16="http://schemas.microsoft.com/office/drawing/2014/main" id="{D91853BC-7216-A426-0146-0CF35D6C1605}"/>
              </a:ext>
            </a:extLst>
          </p:cNvPr>
          <p:cNvSpPr txBox="1"/>
          <p:nvPr/>
        </p:nvSpPr>
        <p:spPr>
          <a:xfrm>
            <a:off x="8629203" y="4344486"/>
            <a:ext cx="21282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/>
              <a:t>Função peso - </a:t>
            </a:r>
            <a:r>
              <a:rPr lang="pt-PT" dirty="0">
                <a:latin typeface="Cambria Math" panose="02040503050406030204" pitchFamily="18" charset="0"/>
                <a:ea typeface="Cambria Math" panose="02040503050406030204" pitchFamily="18" charset="0"/>
              </a:rPr>
              <a:t>⍵(⍺)</a:t>
            </a:r>
          </a:p>
          <a:p>
            <a:pPr algn="ctr"/>
            <a:r>
              <a:rPr lang="pt-PT" dirty="0">
                <a:latin typeface="Cambria Math" panose="02040503050406030204" pitchFamily="18" charset="0"/>
                <a:ea typeface="Cambria Math" panose="02040503050406030204" pitchFamily="18" charset="0"/>
              </a:rPr>
              <a:t>⍵(MST) = 11</a:t>
            </a:r>
            <a:endParaRPr lang="pt-PT" dirty="0"/>
          </a:p>
        </p:txBody>
      </p:sp>
      <p:sp>
        <p:nvSpPr>
          <p:cNvPr id="141" name="CaixaDeTexto 140">
            <a:extLst>
              <a:ext uri="{FF2B5EF4-FFF2-40B4-BE49-F238E27FC236}">
                <a16:creationId xmlns:a16="http://schemas.microsoft.com/office/drawing/2014/main" id="{4A6E0ABE-B320-BFFD-203E-FBBBA91E6370}"/>
              </a:ext>
            </a:extLst>
          </p:cNvPr>
          <p:cNvSpPr txBox="1"/>
          <p:nvPr/>
        </p:nvSpPr>
        <p:spPr>
          <a:xfrm>
            <a:off x="6874019" y="2464647"/>
            <a:ext cx="29178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/>
              <a:t>Arvore de Cobertura Mínima </a:t>
            </a:r>
            <a:br>
              <a:rPr lang="pt-PT" dirty="0"/>
            </a:br>
            <a:r>
              <a:rPr lang="pt-PT" dirty="0"/>
              <a:t>ou ainda </a:t>
            </a:r>
            <a:br>
              <a:rPr lang="pt-PT" dirty="0"/>
            </a:br>
            <a:r>
              <a:rPr lang="pt-PT" dirty="0"/>
              <a:t>MST (</a:t>
            </a:r>
            <a:r>
              <a:rPr lang="pt-PT" dirty="0" err="1"/>
              <a:t>Minimum</a:t>
            </a:r>
            <a:r>
              <a:rPr lang="pt-PT" dirty="0"/>
              <a:t> </a:t>
            </a:r>
            <a:r>
              <a:rPr lang="pt-PT" dirty="0" err="1"/>
              <a:t>spanning</a:t>
            </a:r>
            <a:r>
              <a:rPr lang="pt-PT" dirty="0"/>
              <a:t> </a:t>
            </a:r>
            <a:r>
              <a:rPr lang="pt-PT" dirty="0" err="1"/>
              <a:t>Tree</a:t>
            </a:r>
            <a:r>
              <a:rPr lang="pt-PT" dirty="0"/>
              <a:t>)</a:t>
            </a:r>
            <a:br>
              <a:rPr lang="pt-PT" dirty="0"/>
            </a:br>
            <a:endParaRPr lang="pt-PT" dirty="0"/>
          </a:p>
        </p:txBody>
      </p:sp>
      <p:pic>
        <p:nvPicPr>
          <p:cNvPr id="86" name="Imagem 85" descr="Uma imagem com texto&#10;&#10;Descrição gerada automaticamente">
            <a:extLst>
              <a:ext uri="{FF2B5EF4-FFF2-40B4-BE49-F238E27FC236}">
                <a16:creationId xmlns:a16="http://schemas.microsoft.com/office/drawing/2014/main" id="{3A2280D3-61F7-B316-5DE6-5E3B3C6E4C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54263" y="173279"/>
            <a:ext cx="1353401" cy="627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614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2" presetID="2" presetClass="exit" presetSubtype="4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2" presetClass="exit" presetSubtype="4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2" presetClass="exit" presetSubtype="4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1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2" presetClass="exit" presetSubtype="4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5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2" presetClass="exit" presetSubtype="4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9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2" presetClass="exit" presetSubtype="4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3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8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1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2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5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6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9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0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7" dur="5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8" dur="5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91" dur="5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2" dur="5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2" presetClass="exit" presetSubtype="4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95" dur="5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6" dur="5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" presetID="2" presetClass="exit" presetSubtype="4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99" dur="5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0" dur="5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2" presetID="2" presetClass="exit" presetSubtype="4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3" dur="500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4" dur="500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2" presetClass="exit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7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8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0" presetID="2" presetClass="exit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11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2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4" presetID="2" presetClass="exit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15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6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8" presetID="2" presetClass="exit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19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0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4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5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6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9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0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1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4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5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6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9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0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1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4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5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6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9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0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1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4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5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6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9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0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1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4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5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6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1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4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0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3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6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9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2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5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8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1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4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7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0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3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6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9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0" fill="hold">
                      <p:stCondLst>
                        <p:cond delay="indefinite"/>
                      </p:stCondLst>
                      <p:childTnLst>
                        <p:par>
                          <p:cTn id="321" fill="hold">
                            <p:stCondLst>
                              <p:cond delay="0"/>
                            </p:stCondLst>
                            <p:childTnLst>
                              <p:par>
                                <p:cTn id="322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3" dur="500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4" dur="500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6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7" dur="500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8" dur="500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0" presetID="42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2"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3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4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5" fill="hold">
                      <p:stCondLst>
                        <p:cond delay="indefinite"/>
                      </p:stCondLst>
                      <p:childTnLst>
                        <p:par>
                          <p:cTn id="336" fill="hold">
                            <p:stCondLst>
                              <p:cond delay="0"/>
                            </p:stCondLst>
                            <p:childTnLst>
                              <p:par>
                                <p:cTn id="337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38" dur="500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9" dur="500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1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2" dur="500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3" dur="500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5" fill="hold">
                      <p:stCondLst>
                        <p:cond delay="indefinite"/>
                      </p:stCondLst>
                      <p:childTnLst>
                        <p:par>
                          <p:cTn id="346" fill="hold">
                            <p:stCondLst>
                              <p:cond delay="0"/>
                            </p:stCondLst>
                            <p:childTnLst>
                              <p:par>
                                <p:cTn id="347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8"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9" dur="1000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0" dur="1000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2" presetID="42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2" fill="hold">
                      <p:stCondLst>
                        <p:cond delay="indefinite"/>
                      </p:stCondLst>
                      <p:childTnLst>
                        <p:par>
                          <p:cTn id="363" fill="hold">
                            <p:stCondLst>
                              <p:cond delay="0"/>
                            </p:stCondLst>
                            <p:childTnLst>
                              <p:par>
                                <p:cTn id="364" presetID="42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5"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6" dur="1000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7" dur="1000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9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0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1" dur="1000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2" dur="1000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4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5"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6" dur="1000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7" dur="1000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9" fill="hold">
                      <p:stCondLst>
                        <p:cond delay="indefinite"/>
                      </p:stCondLst>
                      <p:childTnLst>
                        <p:par>
                          <p:cTn id="380" fill="hold">
                            <p:stCondLst>
                              <p:cond delay="0"/>
                            </p:stCondLst>
                            <p:childTnLst>
                              <p:par>
                                <p:cTn id="381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2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3" dur="1000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4" dur="1000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6" presetID="42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6" fill="hold">
                      <p:stCondLst>
                        <p:cond delay="indefinite"/>
                      </p:stCondLst>
                      <p:childTnLst>
                        <p:par>
                          <p:cTn id="397" fill="hold">
                            <p:stCondLst>
                              <p:cond delay="0"/>
                            </p:stCondLst>
                            <p:childTnLst>
                              <p:par>
                                <p:cTn id="398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99" dur="500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0" dur="500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2" fill="hold">
                      <p:stCondLst>
                        <p:cond delay="indefinite"/>
                      </p:stCondLst>
                      <p:childTnLst>
                        <p:par>
                          <p:cTn id="403" fill="hold">
                            <p:stCondLst>
                              <p:cond delay="0"/>
                            </p:stCondLst>
                            <p:childTnLst>
                              <p:par>
                                <p:cTn id="404" presetID="42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4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5"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6" dur="1000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7" dur="1000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1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9" fill="hold">
                      <p:stCondLst>
                        <p:cond delay="indefinite"/>
                      </p:stCondLst>
                      <p:childTnLst>
                        <p:par>
                          <p:cTn id="420" fill="hold">
                            <p:stCondLst>
                              <p:cond delay="0"/>
                            </p:stCondLst>
                            <p:childTnLst>
                              <p:par>
                                <p:cTn id="421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22" dur="500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3" dur="500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5" fill="hold">
                      <p:stCondLst>
                        <p:cond delay="indefinite"/>
                      </p:stCondLst>
                      <p:childTnLst>
                        <p:par>
                          <p:cTn id="426" fill="hold">
                            <p:stCondLst>
                              <p:cond delay="0"/>
                            </p:stCondLst>
                            <p:childTnLst>
                              <p:par>
                                <p:cTn id="427" presetID="42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4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5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6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7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38" dur="500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9" dur="500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1" fill="hold">
                      <p:stCondLst>
                        <p:cond delay="indefinite"/>
                      </p:stCondLst>
                      <p:childTnLst>
                        <p:par>
                          <p:cTn id="442" fill="hold">
                            <p:stCondLst>
                              <p:cond delay="0"/>
                            </p:stCondLst>
                            <p:childTnLst>
                              <p:par>
                                <p:cTn id="443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44" dur="500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5" dur="500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7" fill="hold">
                      <p:stCondLst>
                        <p:cond delay="indefinite"/>
                      </p:stCondLst>
                      <p:childTnLst>
                        <p:par>
                          <p:cTn id="448" fill="hold">
                            <p:stCondLst>
                              <p:cond delay="0"/>
                            </p:stCondLst>
                            <p:childTnLst>
                              <p:par>
                                <p:cTn id="449" presetID="42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9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60" dur="500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1" dur="500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3" fill="hold">
                      <p:stCondLst>
                        <p:cond delay="indefinite"/>
                      </p:stCondLst>
                      <p:childTnLst>
                        <p:par>
                          <p:cTn id="464" fill="hold">
                            <p:stCondLst>
                              <p:cond delay="0"/>
                            </p:stCondLst>
                            <p:childTnLst>
                              <p:par>
                                <p:cTn id="465" presetID="42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7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8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9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2"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3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4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5" fill="hold">
                      <p:stCondLst>
                        <p:cond delay="indefinite"/>
                      </p:stCondLst>
                      <p:childTnLst>
                        <p:par>
                          <p:cTn id="496" fill="hold">
                            <p:stCondLst>
                              <p:cond delay="0"/>
                            </p:stCondLst>
                            <p:childTnLst>
                              <p:par>
                                <p:cTn id="49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9"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0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1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" grpId="0" animBg="1"/>
      <p:bldP spid="135" grpId="0" animBg="1"/>
      <p:bldP spid="5" grpId="2" animBg="1"/>
      <p:bldP spid="5" grpId="3" animBg="1"/>
      <p:bldP spid="5" grpId="4" animBg="1"/>
      <p:bldP spid="6" grpId="2" animBg="1"/>
      <p:bldP spid="6" grpId="3" animBg="1"/>
      <p:bldP spid="6" grpId="4" animBg="1"/>
      <p:bldP spid="7" grpId="2" animBg="1"/>
      <p:bldP spid="7" grpId="3" animBg="1"/>
      <p:bldP spid="7" grpId="4" animBg="1"/>
      <p:bldP spid="8" grpId="2" animBg="1"/>
      <p:bldP spid="8" grpId="3" animBg="1"/>
      <p:bldP spid="8" grpId="4" animBg="1"/>
      <p:bldP spid="9" grpId="2" animBg="1"/>
      <p:bldP spid="9" grpId="3" animBg="1"/>
      <p:bldP spid="9" grpId="4" animBg="1"/>
      <p:bldP spid="18" grpId="0"/>
      <p:bldP spid="18" grpId="1"/>
      <p:bldP spid="18" grpId="2"/>
      <p:bldP spid="19" grpId="0"/>
      <p:bldP spid="19" grpId="1"/>
      <p:bldP spid="19" grpId="2"/>
      <p:bldP spid="22" grpId="2"/>
      <p:bldP spid="22" grpId="3"/>
      <p:bldP spid="23" grpId="0"/>
      <p:bldP spid="23" grpId="1"/>
      <p:bldP spid="23" grpId="2"/>
      <p:bldP spid="24" grpId="0"/>
      <p:bldP spid="24" grpId="1"/>
      <p:bldP spid="24" grpId="2"/>
      <p:bldP spid="62" grpId="2"/>
      <p:bldP spid="62" grpId="3"/>
      <p:bldP spid="63" grpId="2"/>
      <p:bldP spid="63" grpId="3"/>
      <p:bldP spid="63" grpId="4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83" grpId="0"/>
      <p:bldP spid="84" grpId="0"/>
      <p:bldP spid="117" grpId="0" animBg="1"/>
      <p:bldP spid="117" grpId="1" animBg="1"/>
      <p:bldP spid="118" grpId="0" animBg="1"/>
      <p:bldP spid="118" grpId="1" animBg="1"/>
      <p:bldP spid="119" grpId="0" animBg="1"/>
      <p:bldP spid="119" grpId="1" animBg="1"/>
      <p:bldP spid="119" grpId="2" animBg="1"/>
      <p:bldP spid="122" grpId="0" animBg="1"/>
      <p:bldP spid="122" grpId="1" animBg="1"/>
      <p:bldP spid="125" grpId="0" animBg="1"/>
      <p:bldP spid="125" grpId="1" animBg="1"/>
      <p:bldP spid="126" grpId="0" animBg="1"/>
      <p:bldP spid="126" grpId="1" animBg="1"/>
      <p:bldP spid="127" grpId="0" animBg="1"/>
      <p:bldP spid="127" grpId="1" animBg="1"/>
      <p:bldP spid="128" grpId="0" animBg="1"/>
      <p:bldP spid="128" grpId="1" animBg="1"/>
      <p:bldP spid="129" grpId="0" animBg="1"/>
      <p:bldP spid="129" grpId="1" animBg="1"/>
      <p:bldP spid="130" grpId="0" animBg="1"/>
      <p:bldP spid="130" grpId="1" animBg="1"/>
      <p:bldP spid="138" grpId="0" animBg="1"/>
      <p:bldP spid="138" grpId="1" animBg="1"/>
      <p:bldP spid="139" grpId="0" animBg="1"/>
      <p:bldP spid="139" grpId="1" animBg="1"/>
      <p:bldP spid="137" grpId="2" animBg="1"/>
      <p:bldP spid="137" grpId="3" animBg="1"/>
      <p:bldP spid="137" grpId="4" animBg="1"/>
      <p:bldP spid="120" grpId="0" animBg="1"/>
      <p:bldP spid="120" grpId="1" animBg="1"/>
      <p:bldP spid="121" grpId="0" animBg="1"/>
      <p:bldP spid="121" grpId="1" animBg="1"/>
      <p:bldP spid="140" grpId="0"/>
      <p:bldP spid="14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90AFF2A5-5D51-361E-B471-3946DA525A88}"/>
              </a:ext>
            </a:extLst>
          </p:cNvPr>
          <p:cNvSpPr txBox="1"/>
          <p:nvPr/>
        </p:nvSpPr>
        <p:spPr>
          <a:xfrm>
            <a:off x="564443" y="575734"/>
            <a:ext cx="77216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dirty="0"/>
              <a:t>O resultado do algoritmo de Prim é sempre ótimo?</a:t>
            </a:r>
            <a:endParaRPr lang="pt-PT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A7E0A6BB-35FB-EB55-04FA-7BC473C7267E}"/>
              </a:ext>
            </a:extLst>
          </p:cNvPr>
          <p:cNvSpPr txBox="1"/>
          <p:nvPr/>
        </p:nvSpPr>
        <p:spPr>
          <a:xfrm>
            <a:off x="1444978" y="1805955"/>
            <a:ext cx="18513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err="1"/>
              <a:t>Greedy</a:t>
            </a:r>
            <a:endParaRPr lang="pt-PT" sz="2400" dirty="0"/>
          </a:p>
        </p:txBody>
      </p:sp>
      <p:pic>
        <p:nvPicPr>
          <p:cNvPr id="6" name="Imagem 5" descr="Uma imagem com gato, interior, sentado, chão&#10;&#10;Descrição gerada automaticamente">
            <a:extLst>
              <a:ext uri="{FF2B5EF4-FFF2-40B4-BE49-F238E27FC236}">
                <a16:creationId xmlns:a16="http://schemas.microsoft.com/office/drawing/2014/main" id="{45630852-89DB-BFCE-1698-2F90E9F6FE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8506" y="2793823"/>
            <a:ext cx="1847850" cy="2466975"/>
          </a:xfrm>
          <a:prstGeom prst="rect">
            <a:avLst/>
          </a:prstGeom>
        </p:spPr>
      </p:pic>
      <p:graphicFrame>
        <p:nvGraphicFramePr>
          <p:cNvPr id="7" name="Tabela 7">
            <a:extLst>
              <a:ext uri="{FF2B5EF4-FFF2-40B4-BE49-F238E27FC236}">
                <a16:creationId xmlns:a16="http://schemas.microsoft.com/office/drawing/2014/main" id="{F6B832F2-3AED-7F8A-FE36-A316C47CB4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3008584"/>
              </p:ext>
            </p:extLst>
          </p:nvPr>
        </p:nvGraphicFramePr>
        <p:xfrm>
          <a:off x="7044266" y="1667934"/>
          <a:ext cx="3104446" cy="15042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2224">
                  <a:extLst>
                    <a:ext uri="{9D8B030D-6E8A-4147-A177-3AD203B41FA5}">
                      <a16:colId xmlns:a16="http://schemas.microsoft.com/office/drawing/2014/main" val="433116394"/>
                    </a:ext>
                  </a:extLst>
                </a:gridCol>
                <a:gridCol w="1552222">
                  <a:extLst>
                    <a:ext uri="{9D8B030D-6E8A-4147-A177-3AD203B41FA5}">
                      <a16:colId xmlns:a16="http://schemas.microsoft.com/office/drawing/2014/main" val="2852884313"/>
                    </a:ext>
                  </a:extLst>
                </a:gridCol>
              </a:tblGrid>
              <a:tr h="501415"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Matéria Prima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Quantidade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5884177"/>
                  </a:ext>
                </a:extLst>
              </a:tr>
              <a:tr h="501415"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Tecido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10 </a:t>
                      </a:r>
                      <a:r>
                        <a:rPr lang="pt-PT" dirty="0" err="1"/>
                        <a:t>un</a:t>
                      </a:r>
                      <a:r>
                        <a:rPr lang="pt-PT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4326810"/>
                  </a:ext>
                </a:extLst>
              </a:tr>
              <a:tr h="501415"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Tecido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10 </a:t>
                      </a:r>
                      <a:r>
                        <a:rPr lang="pt-PT" dirty="0" err="1"/>
                        <a:t>un</a:t>
                      </a:r>
                      <a:r>
                        <a:rPr lang="pt-PT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1466122"/>
                  </a:ext>
                </a:extLst>
              </a:tr>
            </a:tbl>
          </a:graphicData>
        </a:graphic>
      </p:graphicFrame>
      <p:graphicFrame>
        <p:nvGraphicFramePr>
          <p:cNvPr id="8" name="Tabela 8">
            <a:extLst>
              <a:ext uri="{FF2B5EF4-FFF2-40B4-BE49-F238E27FC236}">
                <a16:creationId xmlns:a16="http://schemas.microsoft.com/office/drawing/2014/main" id="{083703B7-B0B2-43BE-433E-D633601C33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5710645"/>
              </p:ext>
            </p:extLst>
          </p:nvPr>
        </p:nvGraphicFramePr>
        <p:xfrm>
          <a:off x="5825067" y="3706706"/>
          <a:ext cx="5621865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3955">
                  <a:extLst>
                    <a:ext uri="{9D8B030D-6E8A-4147-A177-3AD203B41FA5}">
                      <a16:colId xmlns:a16="http://schemas.microsoft.com/office/drawing/2014/main" val="2094368362"/>
                    </a:ext>
                  </a:extLst>
                </a:gridCol>
                <a:gridCol w="1873955">
                  <a:extLst>
                    <a:ext uri="{9D8B030D-6E8A-4147-A177-3AD203B41FA5}">
                      <a16:colId xmlns:a16="http://schemas.microsoft.com/office/drawing/2014/main" val="3836407112"/>
                    </a:ext>
                  </a:extLst>
                </a:gridCol>
                <a:gridCol w="1873955">
                  <a:extLst>
                    <a:ext uri="{9D8B030D-6E8A-4147-A177-3AD203B41FA5}">
                      <a16:colId xmlns:a16="http://schemas.microsoft.com/office/drawing/2014/main" val="25053097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Produto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Custo Produção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Lucro (Milhões </a:t>
                      </a:r>
                      <a:r>
                        <a:rPr lang="pt-PT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€</a:t>
                      </a:r>
                      <a:r>
                        <a:rPr lang="pt-PT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51399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P1: Produto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3A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613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P2: Produto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3B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53452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P3: Produto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A+B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4443035"/>
                  </a:ext>
                </a:extLst>
              </a:tr>
            </a:tbl>
          </a:graphicData>
        </a:graphic>
      </p:graphicFrame>
      <p:sp>
        <p:nvSpPr>
          <p:cNvPr id="9" name="CaixaDeTexto 8">
            <a:extLst>
              <a:ext uri="{FF2B5EF4-FFF2-40B4-BE49-F238E27FC236}">
                <a16:creationId xmlns:a16="http://schemas.microsoft.com/office/drawing/2014/main" id="{75ED8854-92AF-EBD9-4809-8BEA778273C0}"/>
              </a:ext>
            </a:extLst>
          </p:cNvPr>
          <p:cNvSpPr txBox="1"/>
          <p:nvPr/>
        </p:nvSpPr>
        <p:spPr>
          <a:xfrm>
            <a:off x="4673602" y="5779931"/>
            <a:ext cx="3059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Abordagem </a:t>
            </a:r>
            <a:r>
              <a:rPr lang="pt-PT" dirty="0" err="1"/>
              <a:t>Greedy</a:t>
            </a:r>
            <a:br>
              <a:rPr lang="pt-PT" dirty="0"/>
            </a:br>
            <a:r>
              <a:rPr lang="pt-PT" dirty="0"/>
              <a:t>L = 3*P1 + 3*P2 + P3 = 82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0892DE22-8A21-6F9B-A96C-30263EA7972E}"/>
              </a:ext>
            </a:extLst>
          </p:cNvPr>
          <p:cNvSpPr txBox="1"/>
          <p:nvPr/>
        </p:nvSpPr>
        <p:spPr>
          <a:xfrm>
            <a:off x="8387643" y="5779931"/>
            <a:ext cx="35785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Abordagem c/ programação linear</a:t>
            </a:r>
            <a:br>
              <a:rPr lang="pt-PT" dirty="0"/>
            </a:br>
            <a:r>
              <a:rPr lang="pt-PT" dirty="0"/>
              <a:t>L = 10*P3 = 100</a:t>
            </a:r>
          </a:p>
        </p:txBody>
      </p:sp>
      <p:pic>
        <p:nvPicPr>
          <p:cNvPr id="11" name="Imagem 10" descr="Uma imagem com texto&#10;&#10;Descrição gerada automaticamente">
            <a:extLst>
              <a:ext uri="{FF2B5EF4-FFF2-40B4-BE49-F238E27FC236}">
                <a16:creationId xmlns:a16="http://schemas.microsoft.com/office/drawing/2014/main" id="{C7771137-3A4D-DED9-4234-BB668C0C99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54263" y="173279"/>
            <a:ext cx="1353401" cy="627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964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B89485B3-19E2-CDEE-0F81-A43E7C81C922}"/>
              </a:ext>
            </a:extLst>
          </p:cNvPr>
          <p:cNvSpPr txBox="1"/>
          <p:nvPr/>
        </p:nvSpPr>
        <p:spPr>
          <a:xfrm>
            <a:off x="428978" y="383822"/>
            <a:ext cx="62201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 err="1"/>
              <a:t>Correcção</a:t>
            </a:r>
            <a:r>
              <a:rPr lang="pt-PT" sz="2400" dirty="0"/>
              <a:t> do Algoritmo de Prim (</a:t>
            </a:r>
            <a:r>
              <a:rPr lang="pt-PT" sz="2400" i="1" dirty="0" err="1"/>
              <a:t>Correctedness</a:t>
            </a:r>
            <a:r>
              <a:rPr lang="pt-PT" sz="2400" dirty="0"/>
              <a:t>) Pt.1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3DDE968-743B-B8E5-A7F4-0DD99AAE94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369" y="1253727"/>
            <a:ext cx="7125694" cy="64779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3033F5EA-6136-416E-DBC1-B666EDF3F2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63" y="2843544"/>
            <a:ext cx="7259063" cy="590632"/>
          </a:xfrm>
          <a:prstGeom prst="rect">
            <a:avLst/>
          </a:prstGeom>
        </p:spPr>
      </p:pic>
      <p:sp>
        <p:nvSpPr>
          <p:cNvPr id="8" name="Fluxograma: Conexão 7">
            <a:extLst>
              <a:ext uri="{FF2B5EF4-FFF2-40B4-BE49-F238E27FC236}">
                <a16:creationId xmlns:a16="http://schemas.microsoft.com/office/drawing/2014/main" id="{E67F2304-4579-A4D2-BAF0-DE66CF0888A0}"/>
              </a:ext>
            </a:extLst>
          </p:cNvPr>
          <p:cNvSpPr/>
          <p:nvPr/>
        </p:nvSpPr>
        <p:spPr>
          <a:xfrm>
            <a:off x="9645785" y="1577622"/>
            <a:ext cx="706126" cy="64779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" name="Fluxograma: Conexão 9">
            <a:extLst>
              <a:ext uri="{FF2B5EF4-FFF2-40B4-BE49-F238E27FC236}">
                <a16:creationId xmlns:a16="http://schemas.microsoft.com/office/drawing/2014/main" id="{B07064A6-BAE2-334D-0A77-9611535B219B}"/>
              </a:ext>
            </a:extLst>
          </p:cNvPr>
          <p:cNvSpPr/>
          <p:nvPr/>
        </p:nvSpPr>
        <p:spPr>
          <a:xfrm>
            <a:off x="9439478" y="4714929"/>
            <a:ext cx="706126" cy="64779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Vi</a:t>
            </a:r>
          </a:p>
        </p:txBody>
      </p:sp>
      <p:sp>
        <p:nvSpPr>
          <p:cNvPr id="11" name="Fluxograma: Conexão 10">
            <a:extLst>
              <a:ext uri="{FF2B5EF4-FFF2-40B4-BE49-F238E27FC236}">
                <a16:creationId xmlns:a16="http://schemas.microsoft.com/office/drawing/2014/main" id="{6C8AE106-9EE9-9BD3-7926-D380F6A96F2E}"/>
              </a:ext>
            </a:extLst>
          </p:cNvPr>
          <p:cNvSpPr/>
          <p:nvPr/>
        </p:nvSpPr>
        <p:spPr>
          <a:xfrm>
            <a:off x="8488674" y="3253320"/>
            <a:ext cx="706126" cy="64779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Vj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luxograma: Conexão 11">
            <a:extLst>
              <a:ext uri="{FF2B5EF4-FFF2-40B4-BE49-F238E27FC236}">
                <a16:creationId xmlns:a16="http://schemas.microsoft.com/office/drawing/2014/main" id="{8EA7BA38-D87E-BFEC-F715-22E7678622FA}"/>
              </a:ext>
            </a:extLst>
          </p:cNvPr>
          <p:cNvSpPr/>
          <p:nvPr/>
        </p:nvSpPr>
        <p:spPr>
          <a:xfrm>
            <a:off x="10398726" y="3253320"/>
            <a:ext cx="706126" cy="64779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Vk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5" name="Conexão: Curva 14">
            <a:extLst>
              <a:ext uri="{FF2B5EF4-FFF2-40B4-BE49-F238E27FC236}">
                <a16:creationId xmlns:a16="http://schemas.microsoft.com/office/drawing/2014/main" id="{874C21E5-D1FF-E633-8CD1-43309015B8BB}"/>
              </a:ext>
            </a:extLst>
          </p:cNvPr>
          <p:cNvCxnSpPr>
            <a:cxnSpLocks/>
            <a:endCxn id="8" idx="3"/>
          </p:cNvCxnSpPr>
          <p:nvPr/>
        </p:nvCxnSpPr>
        <p:spPr>
          <a:xfrm rot="5400000" flipH="1" flipV="1">
            <a:off x="8709597" y="2213723"/>
            <a:ext cx="1122776" cy="956420"/>
          </a:xfrm>
          <a:prstGeom prst="curvedConnector3">
            <a:avLst>
              <a:gd name="adj1" fmla="val 50000"/>
            </a:avLst>
          </a:prstGeom>
          <a:ln cmpd="sng">
            <a:solidFill>
              <a:schemeClr val="dk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exão: Curva 20">
            <a:extLst>
              <a:ext uri="{FF2B5EF4-FFF2-40B4-BE49-F238E27FC236}">
                <a16:creationId xmlns:a16="http://schemas.microsoft.com/office/drawing/2014/main" id="{AE7CBC8F-0197-CA62-A0B0-786862968833}"/>
              </a:ext>
            </a:extLst>
          </p:cNvPr>
          <p:cNvCxnSpPr>
            <a:cxnSpLocks/>
            <a:stCxn id="12" idx="0"/>
            <a:endCxn id="8" idx="5"/>
          </p:cNvCxnSpPr>
          <p:nvPr/>
        </p:nvCxnSpPr>
        <p:spPr>
          <a:xfrm rot="16200000" flipV="1">
            <a:off x="9938758" y="2440289"/>
            <a:ext cx="1122775" cy="503288"/>
          </a:xfrm>
          <a:prstGeom prst="curvedConnector3">
            <a:avLst>
              <a:gd name="adj1" fmla="val 50000"/>
            </a:avLst>
          </a:prstGeom>
          <a:ln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exão reta 24">
            <a:extLst>
              <a:ext uri="{FF2B5EF4-FFF2-40B4-BE49-F238E27FC236}">
                <a16:creationId xmlns:a16="http://schemas.microsoft.com/office/drawing/2014/main" id="{EBD15726-D664-C65D-EEEF-238DF9BDDF33}"/>
              </a:ext>
            </a:extLst>
          </p:cNvPr>
          <p:cNvCxnSpPr>
            <a:cxnSpLocks/>
            <a:stCxn id="11" idx="5"/>
            <a:endCxn id="10" idx="1"/>
          </p:cNvCxnSpPr>
          <p:nvPr/>
        </p:nvCxnSpPr>
        <p:spPr>
          <a:xfrm>
            <a:off x="9091390" y="3806243"/>
            <a:ext cx="451498" cy="10035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Conexão reta 26">
            <a:extLst>
              <a:ext uri="{FF2B5EF4-FFF2-40B4-BE49-F238E27FC236}">
                <a16:creationId xmlns:a16="http://schemas.microsoft.com/office/drawing/2014/main" id="{055AC82D-AFFC-41EF-0E21-AE34326C56E0}"/>
              </a:ext>
            </a:extLst>
          </p:cNvPr>
          <p:cNvCxnSpPr>
            <a:cxnSpLocks/>
            <a:stCxn id="12" idx="3"/>
            <a:endCxn id="10" idx="7"/>
          </p:cNvCxnSpPr>
          <p:nvPr/>
        </p:nvCxnSpPr>
        <p:spPr>
          <a:xfrm flipH="1">
            <a:off x="10042194" y="3806243"/>
            <a:ext cx="459942" cy="10035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3" name="Agrupar 52">
            <a:extLst>
              <a:ext uri="{FF2B5EF4-FFF2-40B4-BE49-F238E27FC236}">
                <a16:creationId xmlns:a16="http://schemas.microsoft.com/office/drawing/2014/main" id="{4EE808A9-DB5B-57B7-7F78-644FB62C9D76}"/>
              </a:ext>
            </a:extLst>
          </p:cNvPr>
          <p:cNvGrpSpPr/>
          <p:nvPr/>
        </p:nvGrpSpPr>
        <p:grpSpPr>
          <a:xfrm>
            <a:off x="8402767" y="1181087"/>
            <a:ext cx="1949144" cy="3857737"/>
            <a:chOff x="1942986" y="2786799"/>
            <a:chExt cx="1949144" cy="3857737"/>
          </a:xfrm>
        </p:grpSpPr>
        <p:sp>
          <p:nvSpPr>
            <p:cNvPr id="30" name="Fluxograma: Conexão 29">
              <a:extLst>
                <a:ext uri="{FF2B5EF4-FFF2-40B4-BE49-F238E27FC236}">
                  <a16:creationId xmlns:a16="http://schemas.microsoft.com/office/drawing/2014/main" id="{0CB6F5E1-69D4-E761-499C-E83BD97C21CD}"/>
                </a:ext>
              </a:extLst>
            </p:cNvPr>
            <p:cNvSpPr/>
            <p:nvPr/>
          </p:nvSpPr>
          <p:spPr>
            <a:xfrm>
              <a:off x="3023912" y="2786799"/>
              <a:ext cx="706126" cy="64779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1" name="Fluxograma: Conexão 30">
              <a:extLst>
                <a:ext uri="{FF2B5EF4-FFF2-40B4-BE49-F238E27FC236}">
                  <a16:creationId xmlns:a16="http://schemas.microsoft.com/office/drawing/2014/main" id="{11576EBB-31D5-5C84-9DB5-2AF3D61BEE1B}"/>
                </a:ext>
              </a:extLst>
            </p:cNvPr>
            <p:cNvSpPr/>
            <p:nvPr/>
          </p:nvSpPr>
          <p:spPr>
            <a:xfrm>
              <a:off x="3186004" y="5996746"/>
              <a:ext cx="706126" cy="64779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Vi</a:t>
              </a:r>
            </a:p>
          </p:txBody>
        </p:sp>
        <p:sp>
          <p:nvSpPr>
            <p:cNvPr id="32" name="Fluxograma: Conexão 31">
              <a:extLst>
                <a:ext uri="{FF2B5EF4-FFF2-40B4-BE49-F238E27FC236}">
                  <a16:creationId xmlns:a16="http://schemas.microsoft.com/office/drawing/2014/main" id="{348D4287-413C-E597-E115-6A0DF42C3B1D}"/>
                </a:ext>
              </a:extLst>
            </p:cNvPr>
            <p:cNvSpPr/>
            <p:nvPr/>
          </p:nvSpPr>
          <p:spPr>
            <a:xfrm>
              <a:off x="1942986" y="4809796"/>
              <a:ext cx="706126" cy="64779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Vj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3" name="Fluxograma: Conexão 32">
              <a:extLst>
                <a:ext uri="{FF2B5EF4-FFF2-40B4-BE49-F238E27FC236}">
                  <a16:creationId xmlns:a16="http://schemas.microsoft.com/office/drawing/2014/main" id="{30FB1876-7037-4963-4015-0449E89C24CB}"/>
                </a:ext>
              </a:extLst>
            </p:cNvPr>
            <p:cNvSpPr/>
            <p:nvPr/>
          </p:nvSpPr>
          <p:spPr>
            <a:xfrm>
              <a:off x="3170668" y="4031557"/>
              <a:ext cx="706126" cy="64779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Vk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4" name="Conexão: Curva 33">
              <a:extLst>
                <a:ext uri="{FF2B5EF4-FFF2-40B4-BE49-F238E27FC236}">
                  <a16:creationId xmlns:a16="http://schemas.microsoft.com/office/drawing/2014/main" id="{2AABEB08-1EC2-BA73-B448-E1CB3792BC4F}"/>
                </a:ext>
              </a:extLst>
            </p:cNvPr>
            <p:cNvCxnSpPr>
              <a:cxnSpLocks/>
              <a:stCxn id="32" idx="7"/>
              <a:endCxn id="33" idx="3"/>
            </p:cNvCxnSpPr>
            <p:nvPr/>
          </p:nvCxnSpPr>
          <p:spPr>
            <a:xfrm rot="5400000" flipH="1" flipV="1">
              <a:off x="2749799" y="4380384"/>
              <a:ext cx="320183" cy="728376"/>
            </a:xfrm>
            <a:prstGeom prst="curvedConnector3">
              <a:avLst>
                <a:gd name="adj1" fmla="val 50000"/>
              </a:avLst>
            </a:prstGeom>
            <a:ln cmpd="sng">
              <a:solidFill>
                <a:schemeClr val="dk1"/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Conexão: Curva 34">
              <a:extLst>
                <a:ext uri="{FF2B5EF4-FFF2-40B4-BE49-F238E27FC236}">
                  <a16:creationId xmlns:a16="http://schemas.microsoft.com/office/drawing/2014/main" id="{D230EF28-7E58-D395-0FCD-BB6D8A52B296}"/>
                </a:ext>
              </a:extLst>
            </p:cNvPr>
            <p:cNvCxnSpPr>
              <a:cxnSpLocks/>
              <a:stCxn id="33" idx="0"/>
              <a:endCxn id="30" idx="5"/>
            </p:cNvCxnSpPr>
            <p:nvPr/>
          </p:nvCxnSpPr>
          <p:spPr>
            <a:xfrm rot="5400000" flipH="1" flipV="1">
              <a:off x="3229262" y="3634192"/>
              <a:ext cx="691835" cy="102897"/>
            </a:xfrm>
            <a:prstGeom prst="curvedConnector3">
              <a:avLst>
                <a:gd name="adj1" fmla="val 50000"/>
              </a:avLst>
            </a:prstGeom>
            <a:ln>
              <a:prstDash val="dash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Conexão reta 35">
              <a:extLst>
                <a:ext uri="{FF2B5EF4-FFF2-40B4-BE49-F238E27FC236}">
                  <a16:creationId xmlns:a16="http://schemas.microsoft.com/office/drawing/2014/main" id="{6F0EBA09-3871-D460-C167-B6C3A1FBDCC0}"/>
                </a:ext>
              </a:extLst>
            </p:cNvPr>
            <p:cNvCxnSpPr>
              <a:cxnSpLocks/>
              <a:stCxn id="32" idx="5"/>
              <a:endCxn id="31" idx="1"/>
            </p:cNvCxnSpPr>
            <p:nvPr/>
          </p:nvCxnSpPr>
          <p:spPr>
            <a:xfrm>
              <a:off x="2545702" y="5362719"/>
              <a:ext cx="743712" cy="72889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Conexão reta 36">
              <a:extLst>
                <a:ext uri="{FF2B5EF4-FFF2-40B4-BE49-F238E27FC236}">
                  <a16:creationId xmlns:a16="http://schemas.microsoft.com/office/drawing/2014/main" id="{ADC16FBA-E7F6-4AA5-CF6F-1C8779AA1DEE}"/>
                </a:ext>
              </a:extLst>
            </p:cNvPr>
            <p:cNvCxnSpPr>
              <a:cxnSpLocks/>
              <a:stCxn id="33" idx="4"/>
              <a:endCxn id="31" idx="7"/>
            </p:cNvCxnSpPr>
            <p:nvPr/>
          </p:nvCxnSpPr>
          <p:spPr>
            <a:xfrm>
              <a:off x="3523731" y="4679347"/>
              <a:ext cx="264989" cy="141226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55" name="Imagem 54">
            <a:extLst>
              <a:ext uri="{FF2B5EF4-FFF2-40B4-BE49-F238E27FC236}">
                <a16:creationId xmlns:a16="http://schemas.microsoft.com/office/drawing/2014/main" id="{E9B02086-B4BC-D6CC-41B2-F566E81255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632" y="4213430"/>
            <a:ext cx="7211431" cy="743054"/>
          </a:xfrm>
          <a:prstGeom prst="rect">
            <a:avLst/>
          </a:prstGeom>
        </p:spPr>
      </p:pic>
      <p:sp>
        <p:nvSpPr>
          <p:cNvPr id="57" name="Fluxograma: Conexão 56">
            <a:extLst>
              <a:ext uri="{FF2B5EF4-FFF2-40B4-BE49-F238E27FC236}">
                <a16:creationId xmlns:a16="http://schemas.microsoft.com/office/drawing/2014/main" id="{9FFCBFF6-034D-EDEB-298A-286448B4AF52}"/>
              </a:ext>
            </a:extLst>
          </p:cNvPr>
          <p:cNvSpPr/>
          <p:nvPr/>
        </p:nvSpPr>
        <p:spPr>
          <a:xfrm>
            <a:off x="8692236" y="3151414"/>
            <a:ext cx="318595" cy="337815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8" name="Fluxograma: Conexão 57">
            <a:extLst>
              <a:ext uri="{FF2B5EF4-FFF2-40B4-BE49-F238E27FC236}">
                <a16:creationId xmlns:a16="http://schemas.microsoft.com/office/drawing/2014/main" id="{21BB49B0-F053-8082-9327-99535B2E1409}"/>
              </a:ext>
            </a:extLst>
          </p:cNvPr>
          <p:cNvSpPr/>
          <p:nvPr/>
        </p:nvSpPr>
        <p:spPr>
          <a:xfrm>
            <a:off x="9158111" y="2279672"/>
            <a:ext cx="318595" cy="337815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9" name="Fluxograma: Conexão 58">
            <a:extLst>
              <a:ext uri="{FF2B5EF4-FFF2-40B4-BE49-F238E27FC236}">
                <a16:creationId xmlns:a16="http://schemas.microsoft.com/office/drawing/2014/main" id="{8004ED5B-6658-8FC5-05E5-D806F697B1C8}"/>
              </a:ext>
            </a:extLst>
          </p:cNvPr>
          <p:cNvSpPr/>
          <p:nvPr/>
        </p:nvSpPr>
        <p:spPr>
          <a:xfrm>
            <a:off x="9767746" y="2248864"/>
            <a:ext cx="318595" cy="337815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60" name="Fluxograma: Conexão 59">
            <a:extLst>
              <a:ext uri="{FF2B5EF4-FFF2-40B4-BE49-F238E27FC236}">
                <a16:creationId xmlns:a16="http://schemas.microsoft.com/office/drawing/2014/main" id="{DAF66522-C12F-6759-6EB9-E26ADF2A3026}"/>
              </a:ext>
            </a:extLst>
          </p:cNvPr>
          <p:cNvSpPr/>
          <p:nvPr/>
        </p:nvSpPr>
        <p:spPr>
          <a:xfrm>
            <a:off x="10377381" y="2296956"/>
            <a:ext cx="318595" cy="337815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61" name="Fluxograma: Conexão 60">
            <a:extLst>
              <a:ext uri="{FF2B5EF4-FFF2-40B4-BE49-F238E27FC236}">
                <a16:creationId xmlns:a16="http://schemas.microsoft.com/office/drawing/2014/main" id="{F9802158-72CE-09A7-503A-EAD3565B896C}"/>
              </a:ext>
            </a:extLst>
          </p:cNvPr>
          <p:cNvSpPr/>
          <p:nvPr/>
        </p:nvSpPr>
        <p:spPr>
          <a:xfrm>
            <a:off x="9759678" y="1280348"/>
            <a:ext cx="318595" cy="337815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62" name="Fluxograma: Conexão 61">
            <a:extLst>
              <a:ext uri="{FF2B5EF4-FFF2-40B4-BE49-F238E27FC236}">
                <a16:creationId xmlns:a16="http://schemas.microsoft.com/office/drawing/2014/main" id="{BA573595-7446-2AF5-0813-1125592034E6}"/>
              </a:ext>
            </a:extLst>
          </p:cNvPr>
          <p:cNvSpPr/>
          <p:nvPr/>
        </p:nvSpPr>
        <p:spPr>
          <a:xfrm>
            <a:off x="9476707" y="3151414"/>
            <a:ext cx="318595" cy="337815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63" name="Conexão reta 62">
            <a:extLst>
              <a:ext uri="{FF2B5EF4-FFF2-40B4-BE49-F238E27FC236}">
                <a16:creationId xmlns:a16="http://schemas.microsoft.com/office/drawing/2014/main" id="{38A2F6DC-0372-7275-C244-3F8B9A16D62D}"/>
              </a:ext>
            </a:extLst>
          </p:cNvPr>
          <p:cNvCxnSpPr>
            <a:cxnSpLocks/>
            <a:stCxn id="57" idx="0"/>
            <a:endCxn id="58" idx="3"/>
          </p:cNvCxnSpPr>
          <p:nvPr/>
        </p:nvCxnSpPr>
        <p:spPr>
          <a:xfrm flipV="1">
            <a:off x="8851534" y="2568015"/>
            <a:ext cx="353235" cy="58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xão reta 63">
            <a:extLst>
              <a:ext uri="{FF2B5EF4-FFF2-40B4-BE49-F238E27FC236}">
                <a16:creationId xmlns:a16="http://schemas.microsoft.com/office/drawing/2014/main" id="{35D78216-3197-A3A8-1D01-9A954F766CB4}"/>
              </a:ext>
            </a:extLst>
          </p:cNvPr>
          <p:cNvCxnSpPr>
            <a:cxnSpLocks/>
            <a:stCxn id="58" idx="7"/>
            <a:endCxn id="61" idx="4"/>
          </p:cNvCxnSpPr>
          <p:nvPr/>
        </p:nvCxnSpPr>
        <p:spPr>
          <a:xfrm flipV="1">
            <a:off x="9430050" y="1618163"/>
            <a:ext cx="488927" cy="7109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Conexão reta 64">
            <a:extLst>
              <a:ext uri="{FF2B5EF4-FFF2-40B4-BE49-F238E27FC236}">
                <a16:creationId xmlns:a16="http://schemas.microsoft.com/office/drawing/2014/main" id="{6AD4E5BC-2BD6-6E32-9B1C-E89BB637A5EF}"/>
              </a:ext>
            </a:extLst>
          </p:cNvPr>
          <p:cNvCxnSpPr>
            <a:cxnSpLocks/>
            <a:stCxn id="59" idx="0"/>
            <a:endCxn id="61" idx="4"/>
          </p:cNvCxnSpPr>
          <p:nvPr/>
        </p:nvCxnSpPr>
        <p:spPr>
          <a:xfrm flipH="1" flipV="1">
            <a:off x="9918976" y="1618163"/>
            <a:ext cx="8067" cy="6307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Conexão reta 65">
            <a:extLst>
              <a:ext uri="{FF2B5EF4-FFF2-40B4-BE49-F238E27FC236}">
                <a16:creationId xmlns:a16="http://schemas.microsoft.com/office/drawing/2014/main" id="{FBD0CD18-5781-E314-85EE-4C3A12C01512}"/>
              </a:ext>
            </a:extLst>
          </p:cNvPr>
          <p:cNvCxnSpPr>
            <a:cxnSpLocks/>
            <a:stCxn id="58" idx="5"/>
            <a:endCxn id="62" idx="0"/>
          </p:cNvCxnSpPr>
          <p:nvPr/>
        </p:nvCxnSpPr>
        <p:spPr>
          <a:xfrm>
            <a:off x="9430050" y="2568015"/>
            <a:ext cx="205955" cy="583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Conexão reta 66">
            <a:extLst>
              <a:ext uri="{FF2B5EF4-FFF2-40B4-BE49-F238E27FC236}">
                <a16:creationId xmlns:a16="http://schemas.microsoft.com/office/drawing/2014/main" id="{DD300C10-0955-D0B4-8FD1-33ED1402C57E}"/>
              </a:ext>
            </a:extLst>
          </p:cNvPr>
          <p:cNvCxnSpPr>
            <a:cxnSpLocks/>
            <a:stCxn id="61" idx="4"/>
            <a:endCxn id="60" idx="1"/>
          </p:cNvCxnSpPr>
          <p:nvPr/>
        </p:nvCxnSpPr>
        <p:spPr>
          <a:xfrm>
            <a:off x="9918976" y="1618163"/>
            <a:ext cx="505062" cy="7282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Fluxograma: Conexão 74">
            <a:extLst>
              <a:ext uri="{FF2B5EF4-FFF2-40B4-BE49-F238E27FC236}">
                <a16:creationId xmlns:a16="http://schemas.microsoft.com/office/drawing/2014/main" id="{078B7C91-5CA4-4524-D731-53F5726EB0BB}"/>
              </a:ext>
            </a:extLst>
          </p:cNvPr>
          <p:cNvSpPr/>
          <p:nvPr/>
        </p:nvSpPr>
        <p:spPr>
          <a:xfrm>
            <a:off x="8796609" y="3336041"/>
            <a:ext cx="318595" cy="337815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6" name="Fluxograma: Conexão 75">
            <a:extLst>
              <a:ext uri="{FF2B5EF4-FFF2-40B4-BE49-F238E27FC236}">
                <a16:creationId xmlns:a16="http://schemas.microsoft.com/office/drawing/2014/main" id="{4DB6F500-FEE6-2001-6C1B-D4984D643605}"/>
              </a:ext>
            </a:extLst>
          </p:cNvPr>
          <p:cNvSpPr/>
          <p:nvPr/>
        </p:nvSpPr>
        <p:spPr>
          <a:xfrm>
            <a:off x="9262484" y="2464299"/>
            <a:ext cx="318595" cy="337815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7" name="Fluxograma: Conexão 76">
            <a:extLst>
              <a:ext uri="{FF2B5EF4-FFF2-40B4-BE49-F238E27FC236}">
                <a16:creationId xmlns:a16="http://schemas.microsoft.com/office/drawing/2014/main" id="{A529C2F7-3B2D-21AE-68DD-38667EB000DF}"/>
              </a:ext>
            </a:extLst>
          </p:cNvPr>
          <p:cNvSpPr/>
          <p:nvPr/>
        </p:nvSpPr>
        <p:spPr>
          <a:xfrm>
            <a:off x="9872119" y="2433491"/>
            <a:ext cx="318595" cy="337815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8" name="Fluxograma: Conexão 77">
            <a:extLst>
              <a:ext uri="{FF2B5EF4-FFF2-40B4-BE49-F238E27FC236}">
                <a16:creationId xmlns:a16="http://schemas.microsoft.com/office/drawing/2014/main" id="{345A1EC0-E761-6BF1-EC6C-0B09AF0A72F9}"/>
              </a:ext>
            </a:extLst>
          </p:cNvPr>
          <p:cNvSpPr/>
          <p:nvPr/>
        </p:nvSpPr>
        <p:spPr>
          <a:xfrm>
            <a:off x="10481754" y="2481583"/>
            <a:ext cx="318595" cy="337815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79" name="Fluxograma: Conexão 78">
            <a:extLst>
              <a:ext uri="{FF2B5EF4-FFF2-40B4-BE49-F238E27FC236}">
                <a16:creationId xmlns:a16="http://schemas.microsoft.com/office/drawing/2014/main" id="{7CB03D35-4A5B-E20E-4506-0C6EA84563E8}"/>
              </a:ext>
            </a:extLst>
          </p:cNvPr>
          <p:cNvSpPr/>
          <p:nvPr/>
        </p:nvSpPr>
        <p:spPr>
          <a:xfrm>
            <a:off x="9864051" y="1464975"/>
            <a:ext cx="318595" cy="337815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0" name="Fluxograma: Conexão 79">
            <a:extLst>
              <a:ext uri="{FF2B5EF4-FFF2-40B4-BE49-F238E27FC236}">
                <a16:creationId xmlns:a16="http://schemas.microsoft.com/office/drawing/2014/main" id="{85364130-D028-B010-4479-9A3259EF5CAA}"/>
              </a:ext>
            </a:extLst>
          </p:cNvPr>
          <p:cNvSpPr/>
          <p:nvPr/>
        </p:nvSpPr>
        <p:spPr>
          <a:xfrm>
            <a:off x="9581080" y="3336041"/>
            <a:ext cx="318595" cy="337815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81" name="Conexão reta 80">
            <a:extLst>
              <a:ext uri="{FF2B5EF4-FFF2-40B4-BE49-F238E27FC236}">
                <a16:creationId xmlns:a16="http://schemas.microsoft.com/office/drawing/2014/main" id="{E667333A-8937-AE5E-52DF-D33DC7FD1D26}"/>
              </a:ext>
            </a:extLst>
          </p:cNvPr>
          <p:cNvCxnSpPr>
            <a:cxnSpLocks/>
            <a:stCxn id="75" idx="0"/>
            <a:endCxn id="76" idx="3"/>
          </p:cNvCxnSpPr>
          <p:nvPr/>
        </p:nvCxnSpPr>
        <p:spPr>
          <a:xfrm flipV="1">
            <a:off x="8955909" y="2752642"/>
            <a:ext cx="353235" cy="58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exão reta 81">
            <a:extLst>
              <a:ext uri="{FF2B5EF4-FFF2-40B4-BE49-F238E27FC236}">
                <a16:creationId xmlns:a16="http://schemas.microsoft.com/office/drawing/2014/main" id="{44C71B4C-15F8-7EF3-81E5-60E60C43D9A8}"/>
              </a:ext>
            </a:extLst>
          </p:cNvPr>
          <p:cNvCxnSpPr>
            <a:cxnSpLocks/>
          </p:cNvCxnSpPr>
          <p:nvPr/>
        </p:nvCxnSpPr>
        <p:spPr>
          <a:xfrm flipV="1">
            <a:off x="9421375" y="1746103"/>
            <a:ext cx="488927" cy="7109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Conexão reta 82">
            <a:extLst>
              <a:ext uri="{FF2B5EF4-FFF2-40B4-BE49-F238E27FC236}">
                <a16:creationId xmlns:a16="http://schemas.microsoft.com/office/drawing/2014/main" id="{FEB3A6CA-EC48-47C5-5ADA-0F6282000F6A}"/>
              </a:ext>
            </a:extLst>
          </p:cNvPr>
          <p:cNvCxnSpPr>
            <a:cxnSpLocks/>
            <a:stCxn id="77" idx="0"/>
            <a:endCxn id="79" idx="4"/>
          </p:cNvCxnSpPr>
          <p:nvPr/>
        </p:nvCxnSpPr>
        <p:spPr>
          <a:xfrm flipH="1" flipV="1">
            <a:off x="10023351" y="1802790"/>
            <a:ext cx="8067" cy="6307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Conexão reta 83">
            <a:extLst>
              <a:ext uri="{FF2B5EF4-FFF2-40B4-BE49-F238E27FC236}">
                <a16:creationId xmlns:a16="http://schemas.microsoft.com/office/drawing/2014/main" id="{77EE79C6-D1F9-DF9B-8693-8CB61B35EA2C}"/>
              </a:ext>
            </a:extLst>
          </p:cNvPr>
          <p:cNvCxnSpPr>
            <a:cxnSpLocks/>
            <a:stCxn id="76" idx="5"/>
            <a:endCxn id="80" idx="0"/>
          </p:cNvCxnSpPr>
          <p:nvPr/>
        </p:nvCxnSpPr>
        <p:spPr>
          <a:xfrm>
            <a:off x="9534423" y="2752642"/>
            <a:ext cx="205955" cy="583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Conexão reta 84">
            <a:extLst>
              <a:ext uri="{FF2B5EF4-FFF2-40B4-BE49-F238E27FC236}">
                <a16:creationId xmlns:a16="http://schemas.microsoft.com/office/drawing/2014/main" id="{9C6E4BCD-ED1E-8B84-5620-DC7051A9E1CF}"/>
              </a:ext>
            </a:extLst>
          </p:cNvPr>
          <p:cNvCxnSpPr>
            <a:cxnSpLocks/>
            <a:stCxn id="79" idx="4"/>
            <a:endCxn id="78" idx="1"/>
          </p:cNvCxnSpPr>
          <p:nvPr/>
        </p:nvCxnSpPr>
        <p:spPr>
          <a:xfrm>
            <a:off x="10023344" y="1802790"/>
            <a:ext cx="505062" cy="7282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Oval 87">
            <a:extLst>
              <a:ext uri="{FF2B5EF4-FFF2-40B4-BE49-F238E27FC236}">
                <a16:creationId xmlns:a16="http://schemas.microsoft.com/office/drawing/2014/main" id="{0702BC3F-E9C9-38C6-FAE5-B6DB2B784909}"/>
              </a:ext>
            </a:extLst>
          </p:cNvPr>
          <p:cNvSpPr/>
          <p:nvPr/>
        </p:nvSpPr>
        <p:spPr>
          <a:xfrm rot="803850">
            <a:off x="9584152" y="2386942"/>
            <a:ext cx="748577" cy="164738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solidFill>
                  <a:schemeClr val="tx1"/>
                </a:solidFill>
              </a:rPr>
              <a:t>X</a:t>
            </a:r>
          </a:p>
        </p:txBody>
      </p:sp>
      <p:pic>
        <p:nvPicPr>
          <p:cNvPr id="92" name="Imagem 91">
            <a:extLst>
              <a:ext uri="{FF2B5EF4-FFF2-40B4-BE49-F238E27FC236}">
                <a16:creationId xmlns:a16="http://schemas.microsoft.com/office/drawing/2014/main" id="{19BC0FB5-A4FA-2476-CF8A-939C4602E7E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58111" y="649883"/>
            <a:ext cx="1105054" cy="342948"/>
          </a:xfrm>
          <a:prstGeom prst="rect">
            <a:avLst/>
          </a:prstGeom>
        </p:spPr>
      </p:pic>
      <p:pic>
        <p:nvPicPr>
          <p:cNvPr id="93" name="Imagem 92" descr="Uma imagem com texto&#10;&#10;Descrição gerada automaticamente">
            <a:extLst>
              <a:ext uri="{FF2B5EF4-FFF2-40B4-BE49-F238E27FC236}">
                <a16:creationId xmlns:a16="http://schemas.microsoft.com/office/drawing/2014/main" id="{80B9AFE6-5E10-95B9-EAF8-A48A0280E65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54263" y="173279"/>
            <a:ext cx="1353401" cy="62771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9" name="ei">
                <a:extLst>
                  <a:ext uri="{FF2B5EF4-FFF2-40B4-BE49-F238E27FC236}">
                    <a16:creationId xmlns:a16="http://schemas.microsoft.com/office/drawing/2014/main" id="{8AAEFD89-0BF3-E833-0735-393778368A6C}"/>
                  </a:ext>
                </a:extLst>
              </p:cNvPr>
              <p:cNvSpPr txBox="1"/>
              <p:nvPr/>
            </p:nvSpPr>
            <p:spPr>
              <a:xfrm>
                <a:off x="9232663" y="1717980"/>
                <a:ext cx="4613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1800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49" name="ei">
                <a:extLst>
                  <a:ext uri="{FF2B5EF4-FFF2-40B4-BE49-F238E27FC236}">
                    <a16:creationId xmlns:a16="http://schemas.microsoft.com/office/drawing/2014/main" id="{8AAEFD89-0BF3-E833-0735-393778368A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2663" y="1717980"/>
                <a:ext cx="461329" cy="369332"/>
              </a:xfrm>
              <a:prstGeom prst="rect">
                <a:avLst/>
              </a:prstGeom>
              <a:blipFill>
                <a:blip r:embed="rId8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6939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4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8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6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0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4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1" dur="5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6" presetID="42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4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4" dur="5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5" dur="5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2" presetClass="exit" presetSubtype="4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8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9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4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5" dur="10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10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9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0" dur="10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10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4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5" dur="10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10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9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0" dur="10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10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4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5" dur="10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10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8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9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0" dur="10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10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4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5" dur="10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6" dur="10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8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9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0" dur="10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1" dur="10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4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5" dur="1000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6" dur="1000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8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9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0" dur="10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1" dur="10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4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5" dur="10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6" dur="10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9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0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1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>
                      <p:stCondLst>
                        <p:cond delay="indefinite"/>
                      </p:stCondLst>
                      <p:childTnLst>
                        <p:par>
                          <p:cTn id="276" fill="hold">
                            <p:stCondLst>
                              <p:cond delay="0"/>
                            </p:stCondLst>
                            <p:childTnLst>
                              <p:par>
                                <p:cTn id="27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9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0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1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2" fill="hold">
                      <p:stCondLst>
                        <p:cond delay="indefinite"/>
                      </p:stCondLst>
                      <p:childTnLst>
                        <p:par>
                          <p:cTn id="283" fill="hold">
                            <p:stCondLst>
                              <p:cond delay="0"/>
                            </p:stCondLst>
                            <p:childTnLst>
                              <p:par>
                                <p:cTn id="28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6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7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8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1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2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3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57" grpId="0" animBg="1"/>
      <p:bldP spid="57" grpId="1" animBg="1"/>
      <p:bldP spid="58" grpId="0" animBg="1"/>
      <p:bldP spid="58" grpId="1" animBg="1"/>
      <p:bldP spid="59" grpId="0" animBg="1"/>
      <p:bldP spid="59" grpId="1" animBg="1"/>
      <p:bldP spid="60" grpId="0" animBg="1"/>
      <p:bldP spid="60" grpId="1" animBg="1"/>
      <p:bldP spid="61" grpId="0" animBg="1"/>
      <p:bldP spid="61" grpId="1" animBg="1"/>
      <p:bldP spid="62" grpId="0" animBg="1"/>
      <p:bldP spid="62" grpId="1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8" grpId="0" animBg="1"/>
      <p:bldP spid="49" grpId="0"/>
      <p:bldP spid="49" grpId="4"/>
      <p:bldP spid="49" grpId="5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Oval 38">
            <a:extLst>
              <a:ext uri="{FF2B5EF4-FFF2-40B4-BE49-F238E27FC236}">
                <a16:creationId xmlns:a16="http://schemas.microsoft.com/office/drawing/2014/main" id="{9BB27756-25C5-9500-7CA2-9BD3FB26A50D}"/>
              </a:ext>
            </a:extLst>
          </p:cNvPr>
          <p:cNvSpPr/>
          <p:nvPr/>
        </p:nvSpPr>
        <p:spPr>
          <a:xfrm>
            <a:off x="9062776" y="4218039"/>
            <a:ext cx="1245639" cy="1183535"/>
          </a:xfrm>
          <a:prstGeom prst="ellipse">
            <a:avLst/>
          </a:prstGeom>
          <a:solidFill>
            <a:schemeClr val="accent1">
              <a:alpha val="1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1C3421E4-57D4-C2FC-DB3F-754D90FFDCF1}"/>
              </a:ext>
            </a:extLst>
          </p:cNvPr>
          <p:cNvSpPr/>
          <p:nvPr/>
        </p:nvSpPr>
        <p:spPr>
          <a:xfrm>
            <a:off x="7826477" y="688258"/>
            <a:ext cx="3678722" cy="3529781"/>
          </a:xfrm>
          <a:prstGeom prst="ellipse">
            <a:avLst/>
          </a:prstGeom>
          <a:solidFill>
            <a:schemeClr val="accent1">
              <a:alpha val="1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778753E6-0843-C7D6-4D37-C338BECC9710}"/>
              </a:ext>
            </a:extLst>
          </p:cNvPr>
          <p:cNvSpPr txBox="1"/>
          <p:nvPr/>
        </p:nvSpPr>
        <p:spPr>
          <a:xfrm>
            <a:off x="428978" y="383822"/>
            <a:ext cx="62201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 err="1"/>
              <a:t>Correcção</a:t>
            </a:r>
            <a:r>
              <a:rPr lang="pt-PT" sz="2400" dirty="0"/>
              <a:t> do Algoritmo de Prim (</a:t>
            </a:r>
            <a:r>
              <a:rPr lang="pt-PT" sz="2400" i="1" dirty="0" err="1"/>
              <a:t>Correctedness</a:t>
            </a:r>
            <a:r>
              <a:rPr lang="pt-PT" sz="2400" dirty="0"/>
              <a:t>) Pt.2</a:t>
            </a:r>
            <a:endParaRPr lang="pt-PT" sz="2400" dirty="0">
              <a:highlight>
                <a:srgbClr val="FFFF00"/>
              </a:highlight>
            </a:endParaRPr>
          </a:p>
        </p:txBody>
      </p:sp>
      <p:pic>
        <p:nvPicPr>
          <p:cNvPr id="3" name="Imagem 2" descr="Uma imagem com texto&#10;&#10;Descrição gerada automaticamente">
            <a:extLst>
              <a:ext uri="{FF2B5EF4-FFF2-40B4-BE49-F238E27FC236}">
                <a16:creationId xmlns:a16="http://schemas.microsoft.com/office/drawing/2014/main" id="{5B1A5830-5B47-A9F6-C473-B5A3C66E98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54263" y="173279"/>
            <a:ext cx="1353401" cy="627717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ECD73405-72F0-878B-B9BB-4E4F079854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491" y="1767742"/>
            <a:ext cx="6868484" cy="78115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FF5B8384-3B71-9AD6-8CB4-6EFF285A053F}"/>
                  </a:ext>
                </a:extLst>
              </p:cNvPr>
              <p:cNvSpPr txBox="1"/>
              <p:nvPr/>
            </p:nvSpPr>
            <p:spPr>
              <a:xfrm>
                <a:off x="856134" y="2878227"/>
                <a:ext cx="53283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PT" dirty="0"/>
                  <a:t>Pelo teorema 1  vem que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Yu Mincho" panose="02020400000000000000" pitchFamily="18" charset="-128"/>
                              </a:rPr>
                            </m:ctrlPr>
                          </m:sSubPr>
                          <m:e>
                            <m:r>
                              <a:rPr lang="pt-PT" sz="1800" i="1">
                                <a:effectLst/>
                                <a:latin typeface="Cambria Math" panose="02040503050406030204" pitchFamily="18" charset="0"/>
                                <a:ea typeface="Yu Mincho" panose="02020400000000000000" pitchFamily="18" charset="-128"/>
                                <a:cs typeface="Times New Roman" panose="020206030504050203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pt-PT" sz="1800" i="1">
                                <a:effectLst/>
                                <a:latin typeface="Cambria Math" panose="02040503050406030204" pitchFamily="18" charset="0"/>
                                <a:ea typeface="Yu Mincho" panose="02020400000000000000" pitchFamily="18" charset="-128"/>
                                <a:cs typeface="Times New Roman" panose="02020603050405020304" pitchFamily="18" charset="0"/>
                              </a:rPr>
                              <m:t>𝐺</m:t>
                            </m:r>
                          </m:sub>
                        </m:sSub>
                      </m:e>
                    </m:d>
                    <m:r>
                      <a:rPr lang="pt-PT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PT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pt-PT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𝐺</m:t>
                            </m:r>
                          </m:sub>
                        </m:sSub>
                      </m:e>
                    </m:d>
                    <m:r>
                      <a:rPr lang="pt-PT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−1=|</m:t>
                    </m:r>
                    <m:sSub>
                      <m:sSub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sub>
                    </m:sSub>
                    <m:r>
                      <a:rPr lang="pt-PT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|−1</m:t>
                    </m:r>
                  </m:oMath>
                </a14:m>
                <a:endParaRPr lang="pt-PT" dirty="0"/>
              </a:p>
            </p:txBody>
          </p:sp>
        </mc:Choice>
        <mc:Fallback xmlns="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FF5B8384-3B71-9AD6-8CB4-6EFF285A05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134" y="2878227"/>
                <a:ext cx="5328356" cy="369332"/>
              </a:xfrm>
              <a:prstGeom prst="rect">
                <a:avLst/>
              </a:prstGeom>
              <a:blipFill>
                <a:blip r:embed="rId5"/>
                <a:stretch>
                  <a:fillRect l="-914" t="-8197" b="-24590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A538AB86-DDCE-5521-DE83-B86EFB1C2A1A}"/>
                  </a:ext>
                </a:extLst>
              </p:cNvPr>
              <p:cNvSpPr txBox="1"/>
              <p:nvPr/>
            </p:nvSpPr>
            <p:spPr>
              <a:xfrm>
                <a:off x="686801" y="3454626"/>
                <a:ext cx="53283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pt-PT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PT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PT" i="1">
                          <a:latin typeface="Cambria Math" panose="02040503050406030204" pitchFamily="18" charset="0"/>
                        </a:rPr>
                        <m:t>): </m:t>
                      </m:r>
                      <m:r>
                        <a:rPr lang="pt-PT" i="1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pt-PT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PT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PT" i="1">
                          <a:latin typeface="Cambria Math" panose="02040503050406030204" pitchFamily="18" charset="0"/>
                        </a:rPr>
                        <m:t>ú</m:t>
                      </m:r>
                      <m:r>
                        <a:rPr lang="pt-PT" i="1">
                          <a:latin typeface="Cambria Math" panose="02040503050406030204" pitchFamily="18" charset="0"/>
                        </a:rPr>
                        <m:t>𝑚𝑒𝑟𝑜</m:t>
                      </m:r>
                      <m:r>
                        <a:rPr lang="pt-PT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PT" i="1">
                          <a:latin typeface="Cambria Math" panose="02040503050406030204" pitchFamily="18" charset="0"/>
                        </a:rPr>
                        <m:t>𝑑𝑒</m:t>
                      </m:r>
                      <m:r>
                        <a:rPr lang="pt-PT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PT" i="1">
                          <a:latin typeface="Cambria Math" panose="02040503050406030204" pitchFamily="18" charset="0"/>
                        </a:rPr>
                        <m:t>𝑎𝑟𝑒𝑠𝑡𝑎𝑠</m:t>
                      </m:r>
                      <m:r>
                        <a:rPr lang="pt-PT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PT" i="1">
                          <a:latin typeface="Cambria Math" panose="02040503050406030204" pitchFamily="18" charset="0"/>
                        </a:rPr>
                        <m:t>𝑛𝑜</m:t>
                      </m:r>
                      <m:r>
                        <a:rPr lang="pt-PT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PT" i="1">
                          <a:latin typeface="Cambria Math" panose="02040503050406030204" pitchFamily="18" charset="0"/>
                        </a:rPr>
                        <m:t>𝑔𝑟𝑎𝑓𝑜</m:t>
                      </m:r>
                      <m:r>
                        <a:rPr lang="pt-PT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PT" i="1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pt-PT" i="1">
                          <a:latin typeface="Cambria Math" panose="02040503050406030204" pitchFamily="18" charset="0"/>
                        </a:rPr>
                        <m:t> é </m:t>
                      </m:r>
                      <m:r>
                        <a:rPr lang="pt-PT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PT" i="1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A538AB86-DDCE-5521-DE83-B86EFB1C2A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801" y="3454626"/>
                <a:ext cx="5328356" cy="369332"/>
              </a:xfrm>
              <a:prstGeom prst="rect">
                <a:avLst/>
              </a:prstGeom>
              <a:blipFill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Fluxograma: Conexão 10">
            <a:extLst>
              <a:ext uri="{FF2B5EF4-FFF2-40B4-BE49-F238E27FC236}">
                <a16:creationId xmlns:a16="http://schemas.microsoft.com/office/drawing/2014/main" id="{C49A177A-D617-3B86-3F36-6AD2C90DB5C0}"/>
              </a:ext>
            </a:extLst>
          </p:cNvPr>
          <p:cNvSpPr/>
          <p:nvPr/>
        </p:nvSpPr>
        <p:spPr>
          <a:xfrm>
            <a:off x="9532896" y="2367844"/>
            <a:ext cx="706126" cy="64779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6B0B4328-9ACC-FE10-36E7-4F6D3511B88A}"/>
                  </a:ext>
                </a:extLst>
              </p:cNvPr>
              <p:cNvSpPr txBox="1"/>
              <p:nvPr/>
            </p:nvSpPr>
            <p:spPr>
              <a:xfrm>
                <a:off x="767644" y="4581798"/>
                <a:ext cx="727004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PT" sz="18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𝑃</m:t>
                    </m:r>
                    <m:r>
                      <a:rPr lang="pt-PT" sz="18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(1</m:t>
                    </m:r>
                  </m:oMath>
                </a14:m>
                <a:r>
                  <a:rPr lang="pt-PT" sz="1800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): Se </a:t>
                </a:r>
                <a14:m>
                  <m:oMath xmlns:m="http://schemas.openxmlformats.org/officeDocument/2006/math">
                    <m:r>
                      <a:rPr lang="pt-PT" i="1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pt-PT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pt-PT" i="1">
                        <a:latin typeface="Cambria Math" panose="02040503050406030204" pitchFamily="18" charset="0"/>
                      </a:rPr>
                      <m:t>|=1</m:t>
                    </m:r>
                  </m:oMath>
                </a14:m>
                <a:r>
                  <a:rPr lang="pt-PT" dirty="0"/>
                  <a:t> e </a:t>
                </a:r>
                <a14:m>
                  <m:oMath xmlns:m="http://schemas.openxmlformats.org/officeDocument/2006/math">
                    <m:r>
                      <a:rPr lang="pt-PT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pt-PT" dirty="0"/>
                  <a:t> é uma ST de </a:t>
                </a:r>
                <a14:m>
                  <m:oMath xmlns:m="http://schemas.openxmlformats.org/officeDocument/2006/math">
                    <m:r>
                      <a:rPr lang="pt-PT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pt-PT" dirty="0"/>
                  <a:t> então só é possível haver uma aresta em  </a:t>
                </a:r>
                <a14:m>
                  <m:oMath xmlns:m="http://schemas.openxmlformats.org/officeDocument/2006/math">
                    <m:r>
                      <a:rPr lang="pt-PT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pt-PT" dirty="0"/>
                  <a:t>. Isto é </a:t>
                </a:r>
                <a14:m>
                  <m:oMath xmlns:m="http://schemas.openxmlformats.org/officeDocument/2006/math">
                    <m:r>
                      <a:rPr lang="pt-PT" i="1" dirty="0">
                        <a:latin typeface="Cambria Math" panose="02040503050406030204" pitchFamily="18" charset="0"/>
                      </a:rPr>
                      <m:t>0</m:t>
                    </m:r>
                    <m:r>
                      <a:rPr lang="pt-PT" i="1">
                        <a:latin typeface="Cambria Math" panose="02040503050406030204" pitchFamily="18" charset="0"/>
                      </a:rPr>
                      <m:t>=|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pt-PT" i="1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  <m:r>
                      <a:rPr lang="pt-PT" i="1">
                        <a:latin typeface="Cambria Math" panose="02040503050406030204" pitchFamily="18" charset="0"/>
                      </a:rPr>
                      <m:t>|=|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pt-PT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pt-PT" i="1">
                        <a:latin typeface="Cambria Math" panose="02040503050406030204" pitchFamily="18" charset="0"/>
                      </a:rPr>
                      <m:t>|−1=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t-PT" dirty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6B0B4328-9ACC-FE10-36E7-4F6D3511B8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644" y="4581798"/>
                <a:ext cx="7270045" cy="646331"/>
              </a:xfrm>
              <a:prstGeom prst="rect">
                <a:avLst/>
              </a:prstGeom>
              <a:blipFill>
                <a:blip r:embed="rId7"/>
                <a:stretch>
                  <a:fillRect l="-754" t="-6604" b="-14151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6E955B2B-B4AA-7213-D99F-EB2D98A6FC45}"/>
                  </a:ext>
                </a:extLst>
              </p:cNvPr>
              <p:cNvSpPr txBox="1"/>
              <p:nvPr/>
            </p:nvSpPr>
            <p:spPr>
              <a:xfrm>
                <a:off x="767644" y="5558185"/>
                <a:ext cx="727004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PT" sz="18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𝑃</m:t>
                    </m:r>
                    <m:r>
                      <a:rPr lang="pt-PT" sz="18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(2</m:t>
                    </m:r>
                  </m:oMath>
                </a14:m>
                <a:r>
                  <a:rPr lang="pt-PT" sz="1800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): Se </a:t>
                </a:r>
                <a14:m>
                  <m:oMath xmlns:m="http://schemas.openxmlformats.org/officeDocument/2006/math">
                    <m:r>
                      <a:rPr lang="pt-PT" i="1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pt-PT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pt-PT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pt-PT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pt-PT" dirty="0"/>
                  <a:t> e </a:t>
                </a:r>
                <a14:m>
                  <m:oMath xmlns:m="http://schemas.openxmlformats.org/officeDocument/2006/math">
                    <m:r>
                      <a:rPr lang="pt-PT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pt-PT" dirty="0"/>
                  <a:t> é uma ST de </a:t>
                </a:r>
                <a14:m>
                  <m:oMath xmlns:m="http://schemas.openxmlformats.org/officeDocument/2006/math">
                    <m:r>
                      <a:rPr lang="pt-PT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pt-PT" dirty="0"/>
                  <a:t> então só é possível haver uma aresta em  </a:t>
                </a:r>
                <a14:m>
                  <m:oMath xmlns:m="http://schemas.openxmlformats.org/officeDocument/2006/math">
                    <m:r>
                      <a:rPr lang="pt-PT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pt-PT" dirty="0"/>
                  <a:t>. Isto é </a:t>
                </a:r>
                <a14:m>
                  <m:oMath xmlns:m="http://schemas.openxmlformats.org/officeDocument/2006/math">
                    <m:r>
                      <a:rPr lang="pt-PT" i="1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pt-PT" i="1">
                        <a:latin typeface="Cambria Math" panose="02040503050406030204" pitchFamily="18" charset="0"/>
                      </a:rPr>
                      <m:t>=|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pt-PT" i="1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  <m:r>
                      <a:rPr lang="pt-PT" i="1">
                        <a:latin typeface="Cambria Math" panose="02040503050406030204" pitchFamily="18" charset="0"/>
                      </a:rPr>
                      <m:t>|=|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pt-PT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pt-PT" i="1">
                        <a:latin typeface="Cambria Math" panose="02040503050406030204" pitchFamily="18" charset="0"/>
                      </a:rPr>
                      <m:t>|−1=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pt-PT" dirty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6E955B2B-B4AA-7213-D99F-EB2D98A6FC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644" y="5558185"/>
                <a:ext cx="7270045" cy="646331"/>
              </a:xfrm>
              <a:prstGeom prst="rect">
                <a:avLst/>
              </a:prstGeom>
              <a:blipFill>
                <a:blip r:embed="rId8"/>
                <a:stretch>
                  <a:fillRect l="-754" t="-6604" b="-14151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Fluxograma: Conexão 21">
            <a:extLst>
              <a:ext uri="{FF2B5EF4-FFF2-40B4-BE49-F238E27FC236}">
                <a16:creationId xmlns:a16="http://schemas.microsoft.com/office/drawing/2014/main" id="{7B9F3233-3194-AD5A-5C4F-5B89E1BEA20C}"/>
              </a:ext>
            </a:extLst>
          </p:cNvPr>
          <p:cNvSpPr/>
          <p:nvPr/>
        </p:nvSpPr>
        <p:spPr>
          <a:xfrm>
            <a:off x="10531962" y="3411406"/>
            <a:ext cx="706126" cy="64779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24" name="Conexão reta 23">
            <a:extLst>
              <a:ext uri="{FF2B5EF4-FFF2-40B4-BE49-F238E27FC236}">
                <a16:creationId xmlns:a16="http://schemas.microsoft.com/office/drawing/2014/main" id="{CC8EB4E8-B680-0C4F-1456-B1BF6068F290}"/>
              </a:ext>
            </a:extLst>
          </p:cNvPr>
          <p:cNvCxnSpPr>
            <a:stCxn id="11" idx="5"/>
            <a:endCxn id="22" idx="1"/>
          </p:cNvCxnSpPr>
          <p:nvPr/>
        </p:nvCxnSpPr>
        <p:spPr>
          <a:xfrm>
            <a:off x="10135612" y="2920767"/>
            <a:ext cx="499760" cy="5855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aixaDeTexto 24">
                <a:extLst>
                  <a:ext uri="{FF2B5EF4-FFF2-40B4-BE49-F238E27FC236}">
                    <a16:creationId xmlns:a16="http://schemas.microsoft.com/office/drawing/2014/main" id="{CBDEC259-5EE0-1C60-1F65-50228245F356}"/>
                  </a:ext>
                </a:extLst>
              </p:cNvPr>
              <p:cNvSpPr txBox="1"/>
              <p:nvPr/>
            </p:nvSpPr>
            <p:spPr>
              <a:xfrm>
                <a:off x="686801" y="4142422"/>
                <a:ext cx="53283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𝑆𝑢𝑝𝑜𝑛h𝑎𝑚𝑜𝑠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PT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pt-PT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𝑐𝑜𝑚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𝑣𝑖𝑠𝑡𝑎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𝑝𝑟𝑜𝑣𝑎𝑟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+1)</m:t>
                      </m:r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25" name="CaixaDeTexto 24">
                <a:extLst>
                  <a:ext uri="{FF2B5EF4-FFF2-40B4-BE49-F238E27FC236}">
                    <a16:creationId xmlns:a16="http://schemas.microsoft.com/office/drawing/2014/main" id="{CBDEC259-5EE0-1C60-1F65-50228245F3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801" y="4142422"/>
                <a:ext cx="5328356" cy="369332"/>
              </a:xfrm>
              <a:prstGeom prst="rect">
                <a:avLst/>
              </a:prstGeom>
              <a:blipFill>
                <a:blip r:embed="rId9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Fluxograma: Conexão 26">
            <a:extLst>
              <a:ext uri="{FF2B5EF4-FFF2-40B4-BE49-F238E27FC236}">
                <a16:creationId xmlns:a16="http://schemas.microsoft.com/office/drawing/2014/main" id="{87B27334-D8EC-7789-11A4-EF21C72FB6F8}"/>
              </a:ext>
            </a:extLst>
          </p:cNvPr>
          <p:cNvSpPr/>
          <p:nvPr/>
        </p:nvSpPr>
        <p:spPr>
          <a:xfrm>
            <a:off x="9555474" y="1214819"/>
            <a:ext cx="706126" cy="64779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8" name="Fluxograma: Conexão 27">
            <a:extLst>
              <a:ext uri="{FF2B5EF4-FFF2-40B4-BE49-F238E27FC236}">
                <a16:creationId xmlns:a16="http://schemas.microsoft.com/office/drawing/2014/main" id="{0D07A866-307D-3561-DA18-93CA2D1192C4}"/>
              </a:ext>
            </a:extLst>
          </p:cNvPr>
          <p:cNvSpPr/>
          <p:nvPr/>
        </p:nvSpPr>
        <p:spPr>
          <a:xfrm>
            <a:off x="9349167" y="4352126"/>
            <a:ext cx="706126" cy="64779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Vj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Fluxograma: Conexão 28">
            <a:extLst>
              <a:ext uri="{FF2B5EF4-FFF2-40B4-BE49-F238E27FC236}">
                <a16:creationId xmlns:a16="http://schemas.microsoft.com/office/drawing/2014/main" id="{1312C5EE-AA62-3612-215C-C66B5B491FAE}"/>
              </a:ext>
            </a:extLst>
          </p:cNvPr>
          <p:cNvSpPr/>
          <p:nvPr/>
        </p:nvSpPr>
        <p:spPr>
          <a:xfrm>
            <a:off x="8398363" y="2890517"/>
            <a:ext cx="706126" cy="64779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Vi</a:t>
            </a:r>
          </a:p>
        </p:txBody>
      </p:sp>
      <p:sp>
        <p:nvSpPr>
          <p:cNvPr id="30" name="Fluxograma: Conexão 29">
            <a:extLst>
              <a:ext uri="{FF2B5EF4-FFF2-40B4-BE49-F238E27FC236}">
                <a16:creationId xmlns:a16="http://schemas.microsoft.com/office/drawing/2014/main" id="{267DE0FC-0856-814B-A4F3-D5E61BCA6894}"/>
              </a:ext>
            </a:extLst>
          </p:cNvPr>
          <p:cNvSpPr/>
          <p:nvPr/>
        </p:nvSpPr>
        <p:spPr>
          <a:xfrm>
            <a:off x="10308415" y="2890517"/>
            <a:ext cx="706126" cy="64779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</a:t>
            </a:r>
          </a:p>
        </p:txBody>
      </p:sp>
      <p:cxnSp>
        <p:nvCxnSpPr>
          <p:cNvPr id="31" name="Conexão: Curva 30">
            <a:extLst>
              <a:ext uri="{FF2B5EF4-FFF2-40B4-BE49-F238E27FC236}">
                <a16:creationId xmlns:a16="http://schemas.microsoft.com/office/drawing/2014/main" id="{C11305BD-5508-C9AB-7BB9-549C211B476B}"/>
              </a:ext>
            </a:extLst>
          </p:cNvPr>
          <p:cNvCxnSpPr>
            <a:cxnSpLocks/>
            <a:endCxn id="27" idx="3"/>
          </p:cNvCxnSpPr>
          <p:nvPr/>
        </p:nvCxnSpPr>
        <p:spPr>
          <a:xfrm rot="5400000" flipH="1" flipV="1">
            <a:off x="8619286" y="1850920"/>
            <a:ext cx="1122776" cy="956420"/>
          </a:xfrm>
          <a:prstGeom prst="curvedConnector3">
            <a:avLst>
              <a:gd name="adj1" fmla="val 50000"/>
            </a:avLst>
          </a:prstGeom>
          <a:ln cmpd="sng">
            <a:solidFill>
              <a:schemeClr val="dk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Conexão: Curva 31">
            <a:extLst>
              <a:ext uri="{FF2B5EF4-FFF2-40B4-BE49-F238E27FC236}">
                <a16:creationId xmlns:a16="http://schemas.microsoft.com/office/drawing/2014/main" id="{1AEA2F39-5D65-062A-7044-CAFF7A35CC7A}"/>
              </a:ext>
            </a:extLst>
          </p:cNvPr>
          <p:cNvCxnSpPr>
            <a:cxnSpLocks/>
            <a:stCxn id="30" idx="0"/>
            <a:endCxn id="27" idx="5"/>
          </p:cNvCxnSpPr>
          <p:nvPr/>
        </p:nvCxnSpPr>
        <p:spPr>
          <a:xfrm rot="16200000" flipV="1">
            <a:off x="9848447" y="2077486"/>
            <a:ext cx="1122775" cy="503288"/>
          </a:xfrm>
          <a:prstGeom prst="curvedConnector3">
            <a:avLst>
              <a:gd name="adj1" fmla="val 50000"/>
            </a:avLst>
          </a:prstGeom>
          <a:ln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Conexão reta 32">
            <a:extLst>
              <a:ext uri="{FF2B5EF4-FFF2-40B4-BE49-F238E27FC236}">
                <a16:creationId xmlns:a16="http://schemas.microsoft.com/office/drawing/2014/main" id="{E78897CB-7A77-431C-C198-BC42E5BEBC44}"/>
              </a:ext>
            </a:extLst>
          </p:cNvPr>
          <p:cNvCxnSpPr>
            <a:cxnSpLocks/>
            <a:stCxn id="29" idx="5"/>
            <a:endCxn id="28" idx="1"/>
          </p:cNvCxnSpPr>
          <p:nvPr/>
        </p:nvCxnSpPr>
        <p:spPr>
          <a:xfrm>
            <a:off x="9001079" y="3443440"/>
            <a:ext cx="451498" cy="10035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aixaDeTexto 34">
                <a:extLst>
                  <a:ext uri="{FF2B5EF4-FFF2-40B4-BE49-F238E27FC236}">
                    <a16:creationId xmlns:a16="http://schemas.microsoft.com/office/drawing/2014/main" id="{AD51FD80-D2C6-1823-47F5-A80FBB933C5F}"/>
                  </a:ext>
                </a:extLst>
              </p:cNvPr>
              <p:cNvSpPr txBox="1"/>
              <p:nvPr/>
            </p:nvSpPr>
            <p:spPr>
              <a:xfrm>
                <a:off x="8587479" y="3820733"/>
                <a:ext cx="10340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35" name="CaixaDeTexto 34">
                <a:extLst>
                  <a:ext uri="{FF2B5EF4-FFF2-40B4-BE49-F238E27FC236}">
                    <a16:creationId xmlns:a16="http://schemas.microsoft.com/office/drawing/2014/main" id="{AD51FD80-D2C6-1823-47F5-A80FBB933C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7479" y="3820733"/>
                <a:ext cx="1034019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aixaDeTexto 35">
                <a:extLst>
                  <a:ext uri="{FF2B5EF4-FFF2-40B4-BE49-F238E27FC236}">
                    <a16:creationId xmlns:a16="http://schemas.microsoft.com/office/drawing/2014/main" id="{EB860CFB-A653-D1F9-374E-C6541C880203}"/>
                  </a:ext>
                </a:extLst>
              </p:cNvPr>
              <p:cNvSpPr txBox="1"/>
              <p:nvPr/>
            </p:nvSpPr>
            <p:spPr>
              <a:xfrm>
                <a:off x="686801" y="4830218"/>
                <a:ext cx="532835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PT" dirty="0"/>
                  <a:t>Como é arvore de cobertura, existe único caminho entre Vi e </a:t>
                </a:r>
                <a:r>
                  <a:rPr lang="pt-PT" dirty="0" err="1"/>
                  <a:t>Vj</a:t>
                </a:r>
                <a:r>
                  <a:rPr lang="pt-PT" dirty="0"/>
                  <a:t> folha,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endParaRPr lang="pt-PT" dirty="0"/>
              </a:p>
            </p:txBody>
          </p:sp>
        </mc:Choice>
        <mc:Fallback xmlns="">
          <p:sp>
            <p:nvSpPr>
              <p:cNvPr id="36" name="CaixaDeTexto 35">
                <a:extLst>
                  <a:ext uri="{FF2B5EF4-FFF2-40B4-BE49-F238E27FC236}">
                    <a16:creationId xmlns:a16="http://schemas.microsoft.com/office/drawing/2014/main" id="{EB860CFB-A653-D1F9-374E-C6541C8802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801" y="4830218"/>
                <a:ext cx="5328356" cy="646331"/>
              </a:xfrm>
              <a:prstGeom prst="rect">
                <a:avLst/>
              </a:prstGeom>
              <a:blipFill>
                <a:blip r:embed="rId11"/>
                <a:stretch>
                  <a:fillRect l="-1030" t="-4717" r="-1259" b="-14151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CaixaDeTexto 36">
            <a:extLst>
              <a:ext uri="{FF2B5EF4-FFF2-40B4-BE49-F238E27FC236}">
                <a16:creationId xmlns:a16="http://schemas.microsoft.com/office/drawing/2014/main" id="{0595DE03-7459-DF2E-EFDC-611D32F0BA9F}"/>
              </a:ext>
            </a:extLst>
          </p:cNvPr>
          <p:cNvSpPr txBox="1"/>
          <p:nvPr/>
        </p:nvSpPr>
        <p:spPr>
          <a:xfrm>
            <a:off x="686800" y="5700373"/>
            <a:ext cx="6371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Pelo teorema 3 ficamos com duas arvores de cobertura</a:t>
            </a: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90889BE2-3044-DC50-4466-6A0F44DF8C4E}"/>
              </a:ext>
            </a:extLst>
          </p:cNvPr>
          <p:cNvSpPr txBox="1"/>
          <p:nvPr/>
        </p:nvSpPr>
        <p:spPr>
          <a:xfrm>
            <a:off x="9171140" y="4980039"/>
            <a:ext cx="1157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1 vértice</a:t>
            </a: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4564B348-CF71-BC5B-937F-3A494E7A5C6C}"/>
              </a:ext>
            </a:extLst>
          </p:cNvPr>
          <p:cNvSpPr txBox="1"/>
          <p:nvPr/>
        </p:nvSpPr>
        <p:spPr>
          <a:xfrm>
            <a:off x="8235296" y="1354048"/>
            <a:ext cx="1157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n vértices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aixaDeTexto 41">
                <a:extLst>
                  <a:ext uri="{FF2B5EF4-FFF2-40B4-BE49-F238E27FC236}">
                    <a16:creationId xmlns:a16="http://schemas.microsoft.com/office/drawing/2014/main" id="{8AB8BCCD-0275-1BDB-1F0F-6D20A3E0E99F}"/>
                  </a:ext>
                </a:extLst>
              </p:cNvPr>
              <p:cNvSpPr txBox="1"/>
              <p:nvPr/>
            </p:nvSpPr>
            <p:spPr>
              <a:xfrm>
                <a:off x="6679309" y="6041120"/>
                <a:ext cx="5328355" cy="5048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pt-PT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𝐺</m:t>
                              </m:r>
                            </m:sub>
                          </m:sSub>
                        </m:e>
                      </m:d>
                      <m:r>
                        <a:rPr lang="pt-PT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pt-PT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𝐺</m:t>
                              </m:r>
                              <m:r>
                                <a:rPr lang="pt-PT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\</m:t>
                              </m:r>
                              <m:sSub>
                                <m:sSubPr>
                                  <m:ctrlP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PT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pt-PT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  <m:r>
                        <a:rPr lang="pt-PT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𝐸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PT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pt-PT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  <m:r>
                        <a:rPr lang="pt-PT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+1=</m:t>
                      </m:r>
                      <m:r>
                        <a:rPr lang="pt-PT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pt-PT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−1+0+1=</m:t>
                      </m:r>
                      <m:r>
                        <a:rPr lang="pt-PT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pt-PT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.</m:t>
                      </m:r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42" name="CaixaDeTexto 41">
                <a:extLst>
                  <a:ext uri="{FF2B5EF4-FFF2-40B4-BE49-F238E27FC236}">
                    <a16:creationId xmlns:a16="http://schemas.microsoft.com/office/drawing/2014/main" id="{8AB8BCCD-0275-1BDB-1F0F-6D20A3E0E9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9309" y="6041120"/>
                <a:ext cx="5328355" cy="504818"/>
              </a:xfrm>
              <a:prstGeom prst="rect">
                <a:avLst/>
              </a:prstGeom>
              <a:blipFill>
                <a:blip r:embed="rId12"/>
                <a:stretch>
                  <a:fillRect b="-2410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CaixaDeTexto 33">
            <a:extLst>
              <a:ext uri="{FF2B5EF4-FFF2-40B4-BE49-F238E27FC236}">
                <a16:creationId xmlns:a16="http://schemas.microsoft.com/office/drawing/2014/main" id="{4476769B-D968-6020-2BED-F8BA04B487EF}"/>
              </a:ext>
            </a:extLst>
          </p:cNvPr>
          <p:cNvSpPr txBox="1"/>
          <p:nvPr/>
        </p:nvSpPr>
        <p:spPr>
          <a:xfrm>
            <a:off x="7262322" y="5546397"/>
            <a:ext cx="416203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solidFill>
                  <a:srgbClr val="F3800D"/>
                </a:solidFill>
              </a:rPr>
              <a:t>Que podemos dizer sobre o numero de arestas da arvore inicial?</a:t>
            </a:r>
            <a:br>
              <a:rPr lang="pt-PT" dirty="0">
                <a:solidFill>
                  <a:srgbClr val="F3800D"/>
                </a:solidFill>
              </a:rPr>
            </a:br>
            <a:r>
              <a:rPr lang="pt-PT" sz="1400" dirty="0">
                <a:solidFill>
                  <a:srgbClr val="F3800D"/>
                </a:solidFill>
              </a:rPr>
              <a:t>Dica: contar as arestas das partes</a:t>
            </a:r>
          </a:p>
        </p:txBody>
      </p:sp>
    </p:spTree>
    <p:extLst>
      <p:ext uri="{BB962C8B-B14F-4D97-AF65-F5344CB8AC3E}">
        <p14:creationId xmlns:p14="http://schemas.microsoft.com/office/powerpoint/2010/main" val="2522576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0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0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4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5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7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2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4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5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2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38" grpId="0" animBg="1"/>
      <p:bldP spid="6" grpId="0"/>
      <p:bldP spid="9" grpId="0"/>
      <p:bldP spid="11" grpId="0" animBg="1"/>
      <p:bldP spid="11" grpId="1" animBg="1"/>
      <p:bldP spid="19" grpId="0"/>
      <p:bldP spid="19" grpId="1"/>
      <p:bldP spid="20" grpId="0"/>
      <p:bldP spid="20" grpId="1"/>
      <p:bldP spid="22" grpId="0" animBg="1"/>
      <p:bldP spid="22" grpId="1" animBg="1"/>
      <p:bldP spid="25" grpId="0"/>
      <p:bldP spid="27" grpId="0" animBg="1"/>
      <p:bldP spid="28" grpId="0" animBg="1"/>
      <p:bldP spid="29" grpId="0" animBg="1"/>
      <p:bldP spid="30" grpId="0" animBg="1"/>
      <p:bldP spid="35" grpId="0"/>
      <p:bldP spid="35" grpId="1"/>
      <p:bldP spid="36" grpId="0"/>
      <p:bldP spid="37" grpId="0"/>
      <p:bldP spid="40" grpId="0"/>
      <p:bldP spid="41" grpId="0"/>
      <p:bldP spid="42" grpId="0"/>
      <p:bldP spid="34" grpId="0"/>
      <p:bldP spid="34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Uma imagem com texto&#10;&#10;Descrição gerada automaticamente">
            <a:extLst>
              <a:ext uri="{FF2B5EF4-FFF2-40B4-BE49-F238E27FC236}">
                <a16:creationId xmlns:a16="http://schemas.microsoft.com/office/drawing/2014/main" id="{687AD518-734C-1D4D-5DE3-2145234140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54263" y="173279"/>
            <a:ext cx="1353401" cy="627717"/>
          </a:xfrm>
          <a:prstGeom prst="rect">
            <a:avLst/>
          </a:prstGeom>
        </p:spPr>
      </p:pic>
      <p:sp>
        <p:nvSpPr>
          <p:cNvPr id="28" name="Fluxograma: Conexão 27">
            <a:extLst>
              <a:ext uri="{FF2B5EF4-FFF2-40B4-BE49-F238E27FC236}">
                <a16:creationId xmlns:a16="http://schemas.microsoft.com/office/drawing/2014/main" id="{3BDB4D1A-5E78-A3B7-250C-EA9FD920743B}"/>
              </a:ext>
            </a:extLst>
          </p:cNvPr>
          <p:cNvSpPr/>
          <p:nvPr/>
        </p:nvSpPr>
        <p:spPr>
          <a:xfrm>
            <a:off x="9523022" y="925448"/>
            <a:ext cx="706126" cy="64779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9" name="Fluxograma: Conexão 28">
            <a:extLst>
              <a:ext uri="{FF2B5EF4-FFF2-40B4-BE49-F238E27FC236}">
                <a16:creationId xmlns:a16="http://schemas.microsoft.com/office/drawing/2014/main" id="{B7FBA9B2-383E-7CAD-2F6D-16B947769B36}"/>
              </a:ext>
            </a:extLst>
          </p:cNvPr>
          <p:cNvSpPr/>
          <p:nvPr/>
        </p:nvSpPr>
        <p:spPr>
          <a:xfrm>
            <a:off x="10301200" y="3569195"/>
            <a:ext cx="706126" cy="64779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Vi</a:t>
            </a:r>
          </a:p>
        </p:txBody>
      </p:sp>
      <p:sp>
        <p:nvSpPr>
          <p:cNvPr id="30" name="Fluxograma: Conexão 29">
            <a:extLst>
              <a:ext uri="{FF2B5EF4-FFF2-40B4-BE49-F238E27FC236}">
                <a16:creationId xmlns:a16="http://schemas.microsoft.com/office/drawing/2014/main" id="{E668A10E-9731-60D0-1B67-C7D5880C58D0}"/>
              </a:ext>
            </a:extLst>
          </p:cNvPr>
          <p:cNvSpPr/>
          <p:nvPr/>
        </p:nvSpPr>
        <p:spPr>
          <a:xfrm>
            <a:off x="8391043" y="3291782"/>
            <a:ext cx="706126" cy="64779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Vj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Fluxograma: Conexão 30">
            <a:extLst>
              <a:ext uri="{FF2B5EF4-FFF2-40B4-BE49-F238E27FC236}">
                <a16:creationId xmlns:a16="http://schemas.microsoft.com/office/drawing/2014/main" id="{0677C784-2D77-FAF1-50CC-E61C8B45CA3E}"/>
              </a:ext>
            </a:extLst>
          </p:cNvPr>
          <p:cNvSpPr/>
          <p:nvPr/>
        </p:nvSpPr>
        <p:spPr>
          <a:xfrm>
            <a:off x="10525184" y="1993226"/>
            <a:ext cx="706126" cy="64779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Vk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2" name="Conexão: Curva 31">
            <a:extLst>
              <a:ext uri="{FF2B5EF4-FFF2-40B4-BE49-F238E27FC236}">
                <a16:creationId xmlns:a16="http://schemas.microsoft.com/office/drawing/2014/main" id="{57237071-F504-5195-AB10-E7256673A445}"/>
              </a:ext>
            </a:extLst>
          </p:cNvPr>
          <p:cNvCxnSpPr>
            <a:cxnSpLocks/>
            <a:stCxn id="30" idx="7"/>
            <a:endCxn id="43" idx="4"/>
          </p:cNvCxnSpPr>
          <p:nvPr/>
        </p:nvCxnSpPr>
        <p:spPr>
          <a:xfrm rot="16200000" flipV="1">
            <a:off x="8286187" y="2679077"/>
            <a:ext cx="745633" cy="669512"/>
          </a:xfrm>
          <a:prstGeom prst="curvedConnector3">
            <a:avLst>
              <a:gd name="adj1" fmla="val 50000"/>
            </a:avLst>
          </a:prstGeom>
          <a:ln cmpd="sng">
            <a:solidFill>
              <a:schemeClr val="dk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Conexão: Curva 32">
            <a:extLst>
              <a:ext uri="{FF2B5EF4-FFF2-40B4-BE49-F238E27FC236}">
                <a16:creationId xmlns:a16="http://schemas.microsoft.com/office/drawing/2014/main" id="{DB2784E5-CBA5-0DD3-3FAF-76E63E903060}"/>
              </a:ext>
            </a:extLst>
          </p:cNvPr>
          <p:cNvCxnSpPr>
            <a:cxnSpLocks/>
            <a:stCxn id="31" idx="0"/>
            <a:endCxn id="28" idx="5"/>
          </p:cNvCxnSpPr>
          <p:nvPr/>
        </p:nvCxnSpPr>
        <p:spPr>
          <a:xfrm rot="16200000" flipV="1">
            <a:off x="10244566" y="1359544"/>
            <a:ext cx="514855" cy="752509"/>
          </a:xfrm>
          <a:prstGeom prst="curvedConnector3">
            <a:avLst>
              <a:gd name="adj1" fmla="val 50000"/>
            </a:avLst>
          </a:prstGeom>
          <a:ln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Conexão reta 34">
            <a:extLst>
              <a:ext uri="{FF2B5EF4-FFF2-40B4-BE49-F238E27FC236}">
                <a16:creationId xmlns:a16="http://schemas.microsoft.com/office/drawing/2014/main" id="{DF8A967D-DA44-9191-F9C7-2352FB22E4CF}"/>
              </a:ext>
            </a:extLst>
          </p:cNvPr>
          <p:cNvCxnSpPr>
            <a:cxnSpLocks/>
            <a:stCxn id="31" idx="4"/>
            <a:endCxn id="29" idx="7"/>
          </p:cNvCxnSpPr>
          <p:nvPr/>
        </p:nvCxnSpPr>
        <p:spPr>
          <a:xfrm>
            <a:off x="10878247" y="2641016"/>
            <a:ext cx="25669" cy="10230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exão reta 39">
            <a:extLst>
              <a:ext uri="{FF2B5EF4-FFF2-40B4-BE49-F238E27FC236}">
                <a16:creationId xmlns:a16="http://schemas.microsoft.com/office/drawing/2014/main" id="{F76CBC89-B5D3-7801-5679-6DA0CBDEA5D3}"/>
              </a:ext>
            </a:extLst>
          </p:cNvPr>
          <p:cNvCxnSpPr>
            <a:cxnSpLocks/>
            <a:stCxn id="30" idx="6"/>
            <a:endCxn id="29" idx="2"/>
          </p:cNvCxnSpPr>
          <p:nvPr/>
        </p:nvCxnSpPr>
        <p:spPr>
          <a:xfrm>
            <a:off x="9097169" y="3615677"/>
            <a:ext cx="1204031" cy="277413"/>
          </a:xfrm>
          <a:prstGeom prst="line">
            <a:avLst/>
          </a:prstGeom>
          <a:ln>
            <a:solidFill>
              <a:schemeClr val="dk1">
                <a:alpha val="3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CaixaDeTexto 40">
                <a:extLst>
                  <a:ext uri="{FF2B5EF4-FFF2-40B4-BE49-F238E27FC236}">
                    <a16:creationId xmlns:a16="http://schemas.microsoft.com/office/drawing/2014/main" id="{3403FE3A-8FB6-9562-0AA1-77ABD7D780AD}"/>
                  </a:ext>
                </a:extLst>
              </p:cNvPr>
              <p:cNvSpPr txBox="1"/>
              <p:nvPr/>
            </p:nvSpPr>
            <p:spPr>
              <a:xfrm>
                <a:off x="9495856" y="3754383"/>
                <a:ext cx="461329" cy="3916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pt-PT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41" name="CaixaDeTexto 40">
                <a:extLst>
                  <a:ext uri="{FF2B5EF4-FFF2-40B4-BE49-F238E27FC236}">
                    <a16:creationId xmlns:a16="http://schemas.microsoft.com/office/drawing/2014/main" id="{3403FE3A-8FB6-9562-0AA1-77ABD7D780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5856" y="3754383"/>
                <a:ext cx="461329" cy="391646"/>
              </a:xfrm>
              <a:prstGeom prst="rect">
                <a:avLst/>
              </a:prstGeom>
              <a:blipFill>
                <a:blip r:embed="rId4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Fluxograma: Conexão 42">
            <a:extLst>
              <a:ext uri="{FF2B5EF4-FFF2-40B4-BE49-F238E27FC236}">
                <a16:creationId xmlns:a16="http://schemas.microsoft.com/office/drawing/2014/main" id="{E680FF3F-2B1E-0A84-AECC-96066F9DF8A9}"/>
              </a:ext>
            </a:extLst>
          </p:cNvPr>
          <p:cNvSpPr/>
          <p:nvPr/>
        </p:nvSpPr>
        <p:spPr>
          <a:xfrm>
            <a:off x="7971184" y="1993226"/>
            <a:ext cx="706126" cy="64779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</a:t>
            </a:r>
          </a:p>
        </p:txBody>
      </p:sp>
      <p:cxnSp>
        <p:nvCxnSpPr>
          <p:cNvPr id="53" name="Conexão: Curva 52">
            <a:extLst>
              <a:ext uri="{FF2B5EF4-FFF2-40B4-BE49-F238E27FC236}">
                <a16:creationId xmlns:a16="http://schemas.microsoft.com/office/drawing/2014/main" id="{BF23B322-13EF-BDE1-F1A0-8EC584C4961E}"/>
              </a:ext>
            </a:extLst>
          </p:cNvPr>
          <p:cNvCxnSpPr>
            <a:cxnSpLocks/>
            <a:stCxn id="43" idx="0"/>
            <a:endCxn id="28" idx="2"/>
          </p:cNvCxnSpPr>
          <p:nvPr/>
        </p:nvCxnSpPr>
        <p:spPr>
          <a:xfrm rot="5400000" flipH="1" flipV="1">
            <a:off x="8551693" y="1021898"/>
            <a:ext cx="743883" cy="1198775"/>
          </a:xfrm>
          <a:prstGeom prst="curvedConnector2">
            <a:avLst/>
          </a:prstGeom>
          <a:ln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Conexão reta 59">
            <a:extLst>
              <a:ext uri="{FF2B5EF4-FFF2-40B4-BE49-F238E27FC236}">
                <a16:creationId xmlns:a16="http://schemas.microsoft.com/office/drawing/2014/main" id="{75D944AC-9626-2EF6-0A5D-E71A410A28E2}"/>
              </a:ext>
            </a:extLst>
          </p:cNvPr>
          <p:cNvCxnSpPr>
            <a:cxnSpLocks/>
          </p:cNvCxnSpPr>
          <p:nvPr/>
        </p:nvCxnSpPr>
        <p:spPr>
          <a:xfrm>
            <a:off x="9109418" y="3603440"/>
            <a:ext cx="1204031" cy="27741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CaixaDeTexto 62">
            <a:extLst>
              <a:ext uri="{FF2B5EF4-FFF2-40B4-BE49-F238E27FC236}">
                <a16:creationId xmlns:a16="http://schemas.microsoft.com/office/drawing/2014/main" id="{30F22294-2A03-E5A9-B341-A25DD3369AD8}"/>
              </a:ext>
            </a:extLst>
          </p:cNvPr>
          <p:cNvSpPr txBox="1"/>
          <p:nvPr/>
        </p:nvSpPr>
        <p:spPr>
          <a:xfrm>
            <a:off x="480635" y="2548527"/>
            <a:ext cx="47686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Suponhamos que G’ não é ST. </a:t>
            </a:r>
            <a:br>
              <a:rPr lang="pt-PT" dirty="0"/>
            </a:br>
            <a:r>
              <a:rPr lang="pt-PT" dirty="0"/>
              <a:t>Então existe um ciclo algures em G’</a:t>
            </a:r>
          </a:p>
        </p:txBody>
      </p:sp>
      <p:sp>
        <p:nvSpPr>
          <p:cNvPr id="64" name="Fluxograma: Conexão 63">
            <a:extLst>
              <a:ext uri="{FF2B5EF4-FFF2-40B4-BE49-F238E27FC236}">
                <a16:creationId xmlns:a16="http://schemas.microsoft.com/office/drawing/2014/main" id="{080FCB3C-9CD4-AC94-E7FA-C8FFADF4AFE2}"/>
              </a:ext>
            </a:extLst>
          </p:cNvPr>
          <p:cNvSpPr/>
          <p:nvPr/>
        </p:nvSpPr>
        <p:spPr>
          <a:xfrm>
            <a:off x="9416721" y="5608656"/>
            <a:ext cx="706126" cy="64779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Y</a:t>
            </a:r>
          </a:p>
        </p:txBody>
      </p:sp>
      <p:cxnSp>
        <p:nvCxnSpPr>
          <p:cNvPr id="65" name="Conexão: Curva 64">
            <a:extLst>
              <a:ext uri="{FF2B5EF4-FFF2-40B4-BE49-F238E27FC236}">
                <a16:creationId xmlns:a16="http://schemas.microsoft.com/office/drawing/2014/main" id="{DC7BCC12-1561-851D-B6E5-4A3054226813}"/>
              </a:ext>
            </a:extLst>
          </p:cNvPr>
          <p:cNvCxnSpPr>
            <a:cxnSpLocks/>
            <a:stCxn id="64" idx="0"/>
            <a:endCxn id="29" idx="4"/>
          </p:cNvCxnSpPr>
          <p:nvPr/>
        </p:nvCxnSpPr>
        <p:spPr>
          <a:xfrm rot="5400000" flipH="1" flipV="1">
            <a:off x="9516188" y="4470582"/>
            <a:ext cx="1391671" cy="884479"/>
          </a:xfrm>
          <a:prstGeom prst="curvedConnector3">
            <a:avLst>
              <a:gd name="adj1" fmla="val 50000"/>
            </a:avLst>
          </a:prstGeom>
          <a:ln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CaixaDeTexto 68">
                <a:extLst>
                  <a:ext uri="{FF2B5EF4-FFF2-40B4-BE49-F238E27FC236}">
                    <a16:creationId xmlns:a16="http://schemas.microsoft.com/office/drawing/2014/main" id="{6780F4BD-5D76-599D-01D2-6FAF08490022}"/>
                  </a:ext>
                </a:extLst>
              </p:cNvPr>
              <p:cNvSpPr txBox="1"/>
              <p:nvPr/>
            </p:nvSpPr>
            <p:spPr>
              <a:xfrm>
                <a:off x="480635" y="3500457"/>
                <a:ext cx="4768645" cy="6686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PT" dirty="0"/>
                  <a:t>Pelo teorema 3 não pode ser que haja ciclos nas componentes isoladas ao tirar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b>
                        <m:r>
                          <a:rPr lang="pt-PT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pt-PT" dirty="0"/>
              </a:p>
            </p:txBody>
          </p:sp>
        </mc:Choice>
        <mc:Fallback xmlns="">
          <p:sp>
            <p:nvSpPr>
              <p:cNvPr id="69" name="CaixaDeTexto 68">
                <a:extLst>
                  <a:ext uri="{FF2B5EF4-FFF2-40B4-BE49-F238E27FC236}">
                    <a16:creationId xmlns:a16="http://schemas.microsoft.com/office/drawing/2014/main" id="{6780F4BD-5D76-599D-01D2-6FAF084900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635" y="3500457"/>
                <a:ext cx="4768645" cy="668645"/>
              </a:xfrm>
              <a:prstGeom prst="rect">
                <a:avLst/>
              </a:prstGeom>
              <a:blipFill>
                <a:blip r:embed="rId5"/>
                <a:stretch>
                  <a:fillRect l="-1151" t="-4545" b="-10909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CaixaDeTexto 69">
                <a:extLst>
                  <a:ext uri="{FF2B5EF4-FFF2-40B4-BE49-F238E27FC236}">
                    <a16:creationId xmlns:a16="http://schemas.microsoft.com/office/drawing/2014/main" id="{B695EA99-E31F-F06D-0755-C05F72B3EC0C}"/>
                  </a:ext>
                </a:extLst>
              </p:cNvPr>
              <p:cNvSpPr txBox="1"/>
              <p:nvPr/>
            </p:nvSpPr>
            <p:spPr>
              <a:xfrm>
                <a:off x="480635" y="4402785"/>
                <a:ext cx="4768645" cy="3916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err="1"/>
                  <a:t>Então</a:t>
                </a:r>
                <a:r>
                  <a:rPr lang="en-US" dirty="0"/>
                  <a:t> </a:t>
                </a:r>
                <a:r>
                  <a:rPr lang="en-US" dirty="0" err="1"/>
                  <a:t>estabeleceu</a:t>
                </a:r>
                <a:r>
                  <a:rPr lang="en-US" dirty="0"/>
                  <a:t>-se um </a:t>
                </a:r>
                <a:r>
                  <a:rPr lang="en-US" dirty="0" err="1"/>
                  <a:t>ciclo</a:t>
                </a:r>
                <a:r>
                  <a:rPr lang="en-US" dirty="0"/>
                  <a:t> </a:t>
                </a:r>
                <a:r>
                  <a:rPr lang="en-US" dirty="0" err="1"/>
                  <a:t>ao</a:t>
                </a:r>
                <a:r>
                  <a:rPr lang="en-US" dirty="0"/>
                  <a:t> </a:t>
                </a:r>
                <a:r>
                  <a:rPr lang="en-US" dirty="0" err="1"/>
                  <a:t>introduzir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b>
                        <m:r>
                          <a:rPr lang="pt-PT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endParaRPr lang="pt-PT" dirty="0"/>
              </a:p>
            </p:txBody>
          </p:sp>
        </mc:Choice>
        <mc:Fallback xmlns="">
          <p:sp>
            <p:nvSpPr>
              <p:cNvPr id="70" name="CaixaDeTexto 69">
                <a:extLst>
                  <a:ext uri="{FF2B5EF4-FFF2-40B4-BE49-F238E27FC236}">
                    <a16:creationId xmlns:a16="http://schemas.microsoft.com/office/drawing/2014/main" id="{B695EA99-E31F-F06D-0755-C05F72B3EC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635" y="4402785"/>
                <a:ext cx="4768645" cy="391646"/>
              </a:xfrm>
              <a:prstGeom prst="rect">
                <a:avLst/>
              </a:prstGeom>
              <a:blipFill>
                <a:blip r:embed="rId6"/>
                <a:stretch>
                  <a:fillRect l="-1151" t="-6250" b="-20313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CaixaDeTexto 71">
                <a:extLst>
                  <a:ext uri="{FF2B5EF4-FFF2-40B4-BE49-F238E27FC236}">
                    <a16:creationId xmlns:a16="http://schemas.microsoft.com/office/drawing/2014/main" id="{1DFB0A4A-D663-0E31-293F-BEFD2475AAD5}"/>
                  </a:ext>
                </a:extLst>
              </p:cNvPr>
              <p:cNvSpPr txBox="1"/>
              <p:nvPr/>
            </p:nvSpPr>
            <p:spPr>
              <a:xfrm>
                <a:off x="480635" y="5041632"/>
                <a:ext cx="4768645" cy="9456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Se </a:t>
                </a:r>
                <a:r>
                  <a:rPr lang="en-US" dirty="0" err="1"/>
                  <a:t>há</a:t>
                </a:r>
                <a:r>
                  <a:rPr lang="en-US" dirty="0"/>
                  <a:t> </a:t>
                </a:r>
                <a:r>
                  <a:rPr lang="en-US" dirty="0" err="1"/>
                  <a:t>ciclo</a:t>
                </a:r>
                <a:r>
                  <a:rPr lang="en-US" dirty="0"/>
                  <a:t>, e as components </a:t>
                </a:r>
                <a:r>
                  <a:rPr lang="en-US" dirty="0" err="1"/>
                  <a:t>disconexas</a:t>
                </a:r>
                <a:r>
                  <a:rPr lang="en-US" dirty="0"/>
                  <a:t> </a:t>
                </a:r>
                <a:r>
                  <a:rPr lang="en-US" dirty="0" err="1"/>
                  <a:t>são</a:t>
                </a:r>
                <a:r>
                  <a:rPr lang="en-US" dirty="0"/>
                  <a:t> </a:t>
                </a:r>
                <a:r>
                  <a:rPr lang="en-US" dirty="0" err="1"/>
                  <a:t>arvore</a:t>
                </a:r>
                <a:r>
                  <a:rPr lang="en-US" dirty="0"/>
                  <a:t> de </a:t>
                </a:r>
                <a:r>
                  <a:rPr lang="en-US" dirty="0" err="1"/>
                  <a:t>cobertura</a:t>
                </a:r>
                <a:r>
                  <a:rPr lang="en-US" dirty="0"/>
                  <a:t>, </a:t>
                </a:r>
                <a:r>
                  <a:rPr lang="en-US" dirty="0" err="1"/>
                  <a:t>então</a:t>
                </a:r>
                <a:r>
                  <a:rPr lang="en-US" dirty="0"/>
                  <a:t> </a:t>
                </a:r>
                <a:r>
                  <a:rPr lang="en-US" dirty="0" err="1"/>
                  <a:t>existe</a:t>
                </a:r>
                <a:r>
                  <a:rPr lang="en-US" dirty="0"/>
                  <a:t> outro </a:t>
                </a:r>
                <a:r>
                  <a:rPr lang="en-US" dirty="0" err="1"/>
                  <a:t>caminho</a:t>
                </a:r>
                <a:r>
                  <a:rPr lang="en-US" dirty="0"/>
                  <a:t> entre as </a:t>
                </a:r>
                <a:r>
                  <a:rPr lang="en-US" dirty="0" err="1"/>
                  <a:t>componentes</a:t>
                </a:r>
                <a:r>
                  <a:rPr lang="en-US" dirty="0"/>
                  <a:t> que </a:t>
                </a:r>
                <a:r>
                  <a:rPr lang="en-US" dirty="0" err="1"/>
                  <a:t>não</a:t>
                </a:r>
                <a:r>
                  <a:rPr lang="en-US" dirty="0"/>
                  <a:t> </a:t>
                </a:r>
                <a:r>
                  <a:rPr lang="en-US" dirty="0" err="1"/>
                  <a:t>depende</a:t>
                </a:r>
                <a:r>
                  <a:rPr lang="en-US" dirty="0"/>
                  <a:t>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b>
                        <m:r>
                          <a:rPr lang="pt-PT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pt-PT" dirty="0"/>
                  <a:t>.</a:t>
                </a:r>
              </a:p>
            </p:txBody>
          </p:sp>
        </mc:Choice>
        <mc:Fallback xmlns="">
          <p:sp>
            <p:nvSpPr>
              <p:cNvPr id="72" name="CaixaDeTexto 71">
                <a:extLst>
                  <a:ext uri="{FF2B5EF4-FFF2-40B4-BE49-F238E27FC236}">
                    <a16:creationId xmlns:a16="http://schemas.microsoft.com/office/drawing/2014/main" id="{1DFB0A4A-D663-0E31-293F-BEFD2475AA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635" y="5041632"/>
                <a:ext cx="4768645" cy="945643"/>
              </a:xfrm>
              <a:prstGeom prst="rect">
                <a:avLst/>
              </a:prstGeom>
              <a:blipFill>
                <a:blip r:embed="rId7"/>
                <a:stretch>
                  <a:fillRect l="-1151" t="-3226" b="-7742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Fluxograma: Conexão 72">
            <a:extLst>
              <a:ext uri="{FF2B5EF4-FFF2-40B4-BE49-F238E27FC236}">
                <a16:creationId xmlns:a16="http://schemas.microsoft.com/office/drawing/2014/main" id="{7AF1D7D2-25C5-DE51-981F-10C402F9AEDD}"/>
              </a:ext>
            </a:extLst>
          </p:cNvPr>
          <p:cNvSpPr/>
          <p:nvPr/>
        </p:nvSpPr>
        <p:spPr>
          <a:xfrm>
            <a:off x="9988115" y="4668309"/>
            <a:ext cx="553727" cy="514854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</a:t>
            </a:r>
          </a:p>
        </p:txBody>
      </p:sp>
      <p:cxnSp>
        <p:nvCxnSpPr>
          <p:cNvPr id="75" name="Conexão: Curva 74">
            <a:extLst>
              <a:ext uri="{FF2B5EF4-FFF2-40B4-BE49-F238E27FC236}">
                <a16:creationId xmlns:a16="http://schemas.microsoft.com/office/drawing/2014/main" id="{12EC8671-B63F-74FD-ED14-5A17C0EF10CD}"/>
              </a:ext>
            </a:extLst>
          </p:cNvPr>
          <p:cNvCxnSpPr>
            <a:cxnSpLocks/>
            <a:stCxn id="73" idx="6"/>
            <a:endCxn id="28" idx="6"/>
          </p:cNvCxnSpPr>
          <p:nvPr/>
        </p:nvCxnSpPr>
        <p:spPr>
          <a:xfrm flipH="1" flipV="1">
            <a:off x="10229148" y="1249343"/>
            <a:ext cx="312694" cy="3676393"/>
          </a:xfrm>
          <a:prstGeom prst="curvedConnector3">
            <a:avLst>
              <a:gd name="adj1" fmla="val -393833"/>
            </a:avLst>
          </a:prstGeom>
          <a:ln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CaixaDeTexto 78">
            <a:extLst>
              <a:ext uri="{FF2B5EF4-FFF2-40B4-BE49-F238E27FC236}">
                <a16:creationId xmlns:a16="http://schemas.microsoft.com/office/drawing/2014/main" id="{C7040985-BFCE-AEAF-316B-0F2C6F5F0D8E}"/>
              </a:ext>
            </a:extLst>
          </p:cNvPr>
          <p:cNvSpPr txBox="1"/>
          <p:nvPr/>
        </p:nvSpPr>
        <p:spPr>
          <a:xfrm>
            <a:off x="428230" y="6050871"/>
            <a:ext cx="47686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Mas </a:t>
            </a:r>
            <a:r>
              <a:rPr lang="en-US" dirty="0" err="1"/>
              <a:t>então</a:t>
            </a:r>
            <a:r>
              <a:rPr lang="en-US" dirty="0"/>
              <a:t> as </a:t>
            </a:r>
            <a:r>
              <a:rPr lang="en-US" dirty="0" err="1"/>
              <a:t>componentes</a:t>
            </a:r>
            <a:r>
              <a:rPr lang="en-US" dirty="0"/>
              <a:t>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eram</a:t>
            </a:r>
            <a:r>
              <a:rPr lang="en-US" dirty="0"/>
              <a:t> </a:t>
            </a:r>
            <a:r>
              <a:rPr lang="en-US" dirty="0" err="1"/>
              <a:t>disconexas</a:t>
            </a:r>
            <a:r>
              <a:rPr lang="en-US" dirty="0"/>
              <a:t> e o </a:t>
            </a:r>
            <a:r>
              <a:rPr lang="en-US" dirty="0" err="1"/>
              <a:t>teorema</a:t>
            </a:r>
            <a:r>
              <a:rPr lang="en-US" dirty="0"/>
              <a:t> 3 </a:t>
            </a:r>
            <a:r>
              <a:rPr lang="en-US" dirty="0" err="1"/>
              <a:t>teria</a:t>
            </a:r>
            <a:r>
              <a:rPr lang="en-US" dirty="0"/>
              <a:t> de ser </a:t>
            </a:r>
            <a:r>
              <a:rPr lang="en-US" dirty="0" err="1"/>
              <a:t>falso</a:t>
            </a:r>
            <a:r>
              <a:rPr lang="en-US" dirty="0"/>
              <a:t> </a:t>
            </a:r>
            <a:r>
              <a:rPr lang="en-US" dirty="0" err="1"/>
              <a:t>falso</a:t>
            </a:r>
            <a:r>
              <a:rPr lang="en-US" dirty="0"/>
              <a:t>.</a:t>
            </a:r>
            <a:endParaRPr lang="pt-PT" dirty="0"/>
          </a:p>
        </p:txBody>
      </p:sp>
      <p:sp>
        <p:nvSpPr>
          <p:cNvPr id="80" name="CaixaDeTexto 79">
            <a:extLst>
              <a:ext uri="{FF2B5EF4-FFF2-40B4-BE49-F238E27FC236}">
                <a16:creationId xmlns:a16="http://schemas.microsoft.com/office/drawing/2014/main" id="{17A13682-FDD6-362C-CAB9-187DB4247B57}"/>
              </a:ext>
            </a:extLst>
          </p:cNvPr>
          <p:cNvSpPr txBox="1"/>
          <p:nvPr/>
        </p:nvSpPr>
        <p:spPr>
          <a:xfrm>
            <a:off x="350320" y="39059"/>
            <a:ext cx="62201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 err="1"/>
              <a:t>Correcção</a:t>
            </a:r>
            <a:r>
              <a:rPr lang="pt-PT" sz="2400" dirty="0"/>
              <a:t> do Algoritmo de Prim (</a:t>
            </a:r>
            <a:r>
              <a:rPr lang="pt-PT" sz="2400" i="1" dirty="0" err="1"/>
              <a:t>Correctedness</a:t>
            </a:r>
            <a:r>
              <a:rPr lang="pt-PT" sz="2400" dirty="0"/>
              <a:t>) Pt.3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AFF7AD2-F776-90B9-C73E-3DCE7E47029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5530" y="984312"/>
            <a:ext cx="6849528" cy="1258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612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2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6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4" dur="5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8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42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5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2" presetClass="exit" presetSubtype="4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8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9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2" dur="5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3" dur="5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 animBg="1"/>
      <p:bldP spid="31" grpId="0" animBg="1"/>
      <p:bldP spid="41" grpId="0"/>
      <p:bldP spid="41" grpId="1"/>
      <p:bldP spid="41" grpId="2"/>
      <p:bldP spid="41" grpId="3"/>
      <p:bldP spid="43" grpId="0" animBg="1"/>
      <p:bldP spid="63" grpId="0"/>
      <p:bldP spid="64" grpId="0" animBg="1"/>
      <p:bldP spid="69" grpId="0"/>
      <p:bldP spid="70" grpId="0"/>
      <p:bldP spid="72" grpId="0"/>
      <p:bldP spid="73" grpId="0" animBg="1"/>
      <p:bldP spid="79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806347_TF22378848.potx" id="{3E369364-C022-4C6C-B14B-89F991F35CA3}" vid="{B99C7C1F-84C8-4096-80F4-95C205DBB350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B61EAB5F-88FC-4FAE-AE3C-037A3C365EB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F44C90D-2A62-4985-9618-3460247437B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88A2F88-55C5-4ED1-9541-807C65424763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Design Integral</Template>
  <TotalTime>880</TotalTime>
  <Words>1917</Words>
  <Application>Microsoft Office PowerPoint</Application>
  <PresentationFormat>Ecrã Panorâmico</PresentationFormat>
  <Paragraphs>397</Paragraphs>
  <Slides>15</Slides>
  <Notes>12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15</vt:i4>
      </vt:variant>
    </vt:vector>
  </HeadingPairs>
  <TitlesOfParts>
    <vt:vector size="24" baseType="lpstr">
      <vt:lpstr>Arial</vt:lpstr>
      <vt:lpstr>Calibri</vt:lpstr>
      <vt:lpstr>Cambria Math</vt:lpstr>
      <vt:lpstr>Edwardian Script ITC</vt:lpstr>
      <vt:lpstr>Times New Roman</vt:lpstr>
      <vt:lpstr>Tw Cen MT</vt:lpstr>
      <vt:lpstr>Tw Cen MT Condensed</vt:lpstr>
      <vt:lpstr>Wingdings 3</vt:lpstr>
      <vt:lpstr>Integral</vt:lpstr>
      <vt:lpstr>Algoritmo de Prim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Algoritmo de Prim</dc:title>
  <dc:creator>Fabian Gobet</dc:creator>
  <cp:lastModifiedBy>Fabian Gobet</cp:lastModifiedBy>
  <cp:revision>17</cp:revision>
  <dcterms:created xsi:type="dcterms:W3CDTF">2022-05-19T19:35:27Z</dcterms:created>
  <dcterms:modified xsi:type="dcterms:W3CDTF">2022-05-26T10:30:20Z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