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62" r:id="rId8"/>
    <p:sldId id="268" r:id="rId9"/>
    <p:sldId id="272" r:id="rId10"/>
    <p:sldId id="269" r:id="rId11"/>
    <p:sldId id="273" r:id="rId12"/>
    <p:sldId id="274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84" r:id="rId22"/>
    <p:sldId id="283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81477" autoAdjust="0"/>
  </p:normalViewPr>
  <p:slideViewPr>
    <p:cSldViewPr snapToGrid="0">
      <p:cViewPr varScale="1">
        <p:scale>
          <a:sx n="90" d="100"/>
          <a:sy n="90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0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tivemos</a:t>
            </a:r>
            <a:r>
              <a:rPr lang="en-US" dirty="0"/>
              <a:t> a </a:t>
            </a:r>
            <a:r>
              <a:rPr lang="en-US" dirty="0" err="1"/>
              <a:t>ideia</a:t>
            </a:r>
            <a:r>
              <a:rPr lang="en-US" dirty="0"/>
              <a:t> de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a </a:t>
            </a:r>
            <a:r>
              <a:rPr lang="en-US" dirty="0" err="1"/>
              <a:t>produtividade</a:t>
            </a:r>
            <a:r>
              <a:rPr lang="en-US" dirty="0"/>
              <a:t> de um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tendo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da </a:t>
            </a:r>
            <a:r>
              <a:rPr lang="en-US" dirty="0" err="1"/>
              <a:t>pessoa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ideia é gerar pessoas com aleatoriedade nos parâmetros, segundo as distribuições que vamos escolher, e depois ver como a mudança dos parâmetros afeta a produtividade média do grupo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Este trabalho, ainda que careça de algum rigor cientifico, representa uma </a:t>
            </a:r>
            <a:r>
              <a:rPr lang="pt-PT" dirty="0" err="1"/>
              <a:t>pseudo-ferramenta</a:t>
            </a:r>
            <a:r>
              <a:rPr lang="pt-PT" dirty="0"/>
              <a:t> </a:t>
            </a:r>
            <a:r>
              <a:rPr lang="pt-PT" dirty="0" err="1"/>
              <a:t>direcioanda</a:t>
            </a:r>
            <a:r>
              <a:rPr lang="pt-PT" dirty="0"/>
              <a:t> aos recursos humanos de uma empresa para a gestão de eficiência dos trabalhadores.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Para que isto fosse possível, tivemos de recorrer à análise de bases de dados onde constam atributos que medem alguma forma de produtividade e as características da pessoa, usando algumas técnicas de ciência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9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A escolha das distribuições foram feitas de modo a que a sua transposição refletisse o </a:t>
            </a:r>
            <a:r>
              <a:rPr lang="pt-PT" dirty="0" err="1"/>
              <a:t>dataset</a:t>
            </a: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/>
              <a:t>A escolha das distribuições foram feitas de modo a que a sua transposição refletisse o </a:t>
            </a:r>
            <a:r>
              <a:rPr lang="pt-PT" dirty="0" err="1"/>
              <a:t>dataset</a:t>
            </a: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0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/>
              <a:t>A escolha das distribuições foram feitas de modo a que a sua transposição refletisse o </a:t>
            </a:r>
            <a:r>
              <a:rPr lang="pt-PT" dirty="0" err="1"/>
              <a:t>dataset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err="1"/>
              <a:t>Meditation</a:t>
            </a:r>
            <a:r>
              <a:rPr lang="pt-PT" dirty="0"/>
              <a:t> – geramos um numero aleatório e vemos se é maior que a probabilidade (a definida em Bernoulli)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err="1"/>
              <a:t>Daily</a:t>
            </a:r>
            <a:r>
              <a:rPr lang="pt-PT" dirty="0"/>
              <a:t> Steps – geramos um aleatório e vemos em que classe de milhar de passos esta se insere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Age – raciocínio análogo aos </a:t>
            </a:r>
            <a:r>
              <a:rPr lang="pt-PT" dirty="0" err="1"/>
              <a:t>daily</a:t>
            </a:r>
            <a:r>
              <a:rPr lang="pt-PT" dirty="0"/>
              <a:t> steps, mas dentro de cada classe ainda segue uma distribuição uniforme, portanto geramos uma idade aleatória nesse intervalo, com iguais probabilidades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– definimos uma função auxiliar chamada </a:t>
            </a:r>
            <a:r>
              <a:rPr lang="pt-PT" dirty="0" err="1"/>
              <a:t>inverseRayleigh</a:t>
            </a:r>
            <a:r>
              <a:rPr lang="pt-PT" dirty="0"/>
              <a:t>, chamamos a função com os respetivos parâmetros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Core </a:t>
            </a:r>
            <a:r>
              <a:rPr lang="pt-PT" dirty="0" err="1"/>
              <a:t>circle</a:t>
            </a:r>
            <a:r>
              <a:rPr lang="pt-PT" dirty="0"/>
              <a:t> – análogo a </a:t>
            </a:r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mas com os respetivos parâmetros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Time for </a:t>
            </a:r>
            <a:r>
              <a:rPr lang="pt-PT" dirty="0" err="1"/>
              <a:t>passion</a:t>
            </a:r>
            <a:r>
              <a:rPr lang="pt-PT" dirty="0"/>
              <a:t> – como no </a:t>
            </a:r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definimos uma função auxiliar chamada </a:t>
            </a:r>
            <a:r>
              <a:rPr lang="pt-PT" dirty="0" err="1"/>
              <a:t>inverseExponential</a:t>
            </a:r>
            <a:r>
              <a:rPr lang="pt-PT" dirty="0"/>
              <a:t> e chamamos com os respetivos parâmetros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Social Network – igual a time for </a:t>
            </a:r>
            <a:r>
              <a:rPr lang="pt-PT" dirty="0" err="1"/>
              <a:t>passion</a:t>
            </a:r>
            <a:r>
              <a:rPr lang="pt-PT" dirty="0"/>
              <a:t> com os respetivos parâmetros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 err="1"/>
              <a:t>Sleep</a:t>
            </a:r>
            <a:r>
              <a:rPr lang="pt-PT" dirty="0"/>
              <a:t> </a:t>
            </a:r>
            <a:r>
              <a:rPr lang="pt-PT" dirty="0" err="1"/>
              <a:t>Hours</a:t>
            </a:r>
            <a:r>
              <a:rPr lang="pt-PT" dirty="0"/>
              <a:t> -  algoritmo para gerar um numero uma quantidade de sono tendo em conta a distribuição normal com os nossos parâmetros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CDDDE"/>
                </a:solidFill>
                <a:effectLst/>
                <a:latin typeface="gg sans"/>
              </a:rPr>
              <a:t>algoritmo para gerar um tempo de sono com base na distribuição normal com 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gg sans"/>
              </a:rPr>
              <a:t>parametros</a:t>
            </a:r>
            <a:r>
              <a:rPr lang="pt-PT" b="0" i="0" dirty="0">
                <a:solidFill>
                  <a:srgbClr val="DCDDDE"/>
                </a:solidFill>
                <a:effectLst/>
                <a:latin typeface="gg sans"/>
              </a:rPr>
              <a:t> média =7.04 e desvio padrão = 1.2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7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classe </a:t>
            </a:r>
            <a:r>
              <a:rPr lang="pt-PT" dirty="0" err="1"/>
              <a:t>Person</a:t>
            </a:r>
            <a:r>
              <a:rPr lang="pt-PT" dirty="0"/>
              <a:t> representa a pessoa, cada pessoa gerada tem os respetivos atributos </a:t>
            </a:r>
            <a:r>
              <a:rPr lang="pt-PT" dirty="0" err="1"/>
              <a:t>gerads</a:t>
            </a:r>
            <a:r>
              <a:rPr lang="pt-PT" dirty="0"/>
              <a:t> com base nas distribuições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formula do calculo de produtividade que construímos anteriormente em percentagem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Exemplo </a:t>
            </a:r>
            <a:r>
              <a:rPr lang="pt-PT" dirty="0" err="1"/>
              <a:t>coreCircleFactor</a:t>
            </a:r>
            <a:r>
              <a:rPr lang="pt-PT" dirty="0"/>
              <a:t> – todas as funções que traduzem </a:t>
            </a:r>
            <a:r>
              <a:rPr lang="pt-PT" dirty="0" err="1"/>
              <a:t>factores</a:t>
            </a:r>
            <a:r>
              <a:rPr lang="pt-PT" dirty="0"/>
              <a:t>, que construímos anteriormente, </a:t>
            </a:r>
            <a:r>
              <a:rPr lang="pt-PT" dirty="0" err="1"/>
              <a:t>tbm</a:t>
            </a:r>
            <a:r>
              <a:rPr lang="pt-PT" dirty="0"/>
              <a:t> se encontram na classe Pessoa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5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verificar que as funções que utilizamos para gerar aleatoriedades estavam corretamente implementadas decidimos implementar histogramas e verificar se os mesmos seguem a tendência pretendida.</a:t>
            </a:r>
          </a:p>
          <a:p>
            <a:r>
              <a:rPr lang="pt-PT" dirty="0"/>
              <a:t>Para tal criamos todos os gráficos com recurso a uma função genérica </a:t>
            </a:r>
            <a:r>
              <a:rPr lang="pt-PT" dirty="0" err="1"/>
              <a:t>getPlot</a:t>
            </a:r>
            <a:r>
              <a:rPr lang="pt-PT" dirty="0"/>
              <a:t> que aceita uma </a:t>
            </a:r>
            <a:r>
              <a:rPr lang="pt-PT" dirty="0" err="1"/>
              <a:t>string</a:t>
            </a:r>
            <a:r>
              <a:rPr lang="pt-PT" dirty="0"/>
              <a:t> e uma função.</a:t>
            </a:r>
          </a:p>
          <a:p>
            <a:r>
              <a:rPr lang="pt-PT" dirty="0"/>
              <a:t>Ã função </a:t>
            </a:r>
            <a:r>
              <a:rPr lang="pt-PT" dirty="0" err="1"/>
              <a:t>getplot</a:t>
            </a:r>
            <a:r>
              <a:rPr lang="pt-PT" dirty="0"/>
              <a:t> cria uma caixa com um gráfico la dentro, gerando 1000 instancias para o teste </a:t>
            </a:r>
            <a:r>
              <a:rPr lang="pt-PT"/>
              <a:t>da variável.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0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As classes que compõe a nossa aplicação, ignorar </a:t>
            </a:r>
            <a:r>
              <a:rPr lang="pt-PT" dirty="0" err="1"/>
              <a:t>debouncer</a:t>
            </a:r>
            <a:r>
              <a:rPr lang="pt-PT" dirty="0"/>
              <a:t> (efeitos de teste)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Mencionar os dois ecrãs por onde o utilizador pode navegar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Falar como funcionam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Mencionar que os </a:t>
            </a:r>
            <a:r>
              <a:rPr lang="pt-PT" dirty="0" err="1"/>
              <a:t>sliders</a:t>
            </a:r>
            <a:r>
              <a:rPr lang="pt-PT" dirty="0"/>
              <a:t> nunca traduzem variações lineares na produtividade, isto acontece devido às dependências que criamos anteriormente e às varias diferentes pessoas no grupo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2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concretizar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a </a:t>
            </a:r>
            <a:r>
              <a:rPr lang="en-US" dirty="0" err="1"/>
              <a:t>cumprir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Usar a Plataforma Kaggle, banco de bases de dados, e procurer </a:t>
            </a:r>
            <a:r>
              <a:rPr lang="en-US" dirty="0" err="1"/>
              <a:t>uma</a:t>
            </a:r>
            <a:r>
              <a:rPr lang="en-US" dirty="0"/>
              <a:t> base de dados que </a:t>
            </a:r>
            <a:r>
              <a:rPr lang="en-US" dirty="0" err="1"/>
              <a:t>fidedigna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que </a:t>
            </a:r>
            <a:r>
              <a:rPr lang="en-US" dirty="0" err="1"/>
              <a:t>procuramos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Usar </a:t>
            </a: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ciências</a:t>
            </a:r>
            <a:r>
              <a:rPr lang="en-US" dirty="0"/>
              <a:t> de dados, </a:t>
            </a:r>
            <a:r>
              <a:rPr lang="en-US" dirty="0" err="1"/>
              <a:t>recorrendo</a:t>
            </a:r>
            <a:r>
              <a:rPr lang="en-US" dirty="0"/>
              <a:t> à ferramenta Orange, para explorer as </a:t>
            </a:r>
            <a:r>
              <a:rPr lang="en-US" dirty="0" err="1"/>
              <a:t>correlações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, </a:t>
            </a:r>
            <a:r>
              <a:rPr lang="en-US" dirty="0" err="1"/>
              <a:t>incluindo</a:t>
            </a:r>
            <a:r>
              <a:rPr lang="en-US" dirty="0"/>
              <a:t> o que </a:t>
            </a:r>
            <a:r>
              <a:rPr lang="en-US" dirty="0" err="1"/>
              <a:t>mede</a:t>
            </a:r>
            <a:r>
              <a:rPr lang="en-US" dirty="0"/>
              <a:t> a </a:t>
            </a:r>
            <a:r>
              <a:rPr lang="en-US" dirty="0" err="1"/>
              <a:t>produtividade</a:t>
            </a:r>
            <a:r>
              <a:rPr lang="en-US" dirty="0"/>
              <a:t>. Determiner </a:t>
            </a:r>
            <a:r>
              <a:rPr lang="en-US" dirty="0" err="1"/>
              <a:t>uma</a:t>
            </a:r>
            <a:r>
              <a:rPr lang="en-US" dirty="0"/>
              <a:t> formula para </a:t>
            </a:r>
            <a:r>
              <a:rPr lang="en-US" dirty="0" err="1"/>
              <a:t>produtividade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formula para </a:t>
            </a:r>
            <a:r>
              <a:rPr lang="en-US" dirty="0" err="1"/>
              <a:t>cada</a:t>
            </a:r>
            <a:r>
              <a:rPr lang="en-US" dirty="0"/>
              <a:t> um dos </a:t>
            </a:r>
            <a:r>
              <a:rPr lang="en-US" dirty="0" err="1"/>
              <a:t>atributos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traduzir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num factor que é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formula de </a:t>
            </a:r>
            <a:r>
              <a:rPr lang="en-US" dirty="0" err="1"/>
              <a:t>produtividade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 base no dataset, e </a:t>
            </a:r>
            <a:r>
              <a:rPr lang="en-US" dirty="0" err="1"/>
              <a:t>recorrendo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ferramentas do Orange, </a:t>
            </a:r>
            <a:r>
              <a:rPr lang="en-US" dirty="0" err="1"/>
              <a:t>explorar</a:t>
            </a:r>
            <a:r>
              <a:rPr lang="en-US" dirty="0"/>
              <a:t> que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integram</a:t>
            </a:r>
            <a:r>
              <a:rPr lang="en-US" dirty="0"/>
              <a:t> da </a:t>
            </a:r>
            <a:r>
              <a:rPr lang="en-US" dirty="0" err="1"/>
              <a:t>melhor</a:t>
            </a:r>
            <a:r>
              <a:rPr lang="en-US" dirty="0"/>
              <a:t> forma </a:t>
            </a:r>
            <a:r>
              <a:rPr lang="en-US" dirty="0" err="1"/>
              <a:t>cada</a:t>
            </a:r>
            <a:r>
              <a:rPr lang="en-US" dirty="0"/>
              <a:t> um dos </a:t>
            </a:r>
            <a:r>
              <a:rPr lang="en-US" dirty="0" err="1"/>
              <a:t>atributos</a:t>
            </a:r>
            <a:r>
              <a:rPr lang="en-US" dirty="0"/>
              <a:t>. A </a:t>
            </a:r>
            <a:r>
              <a:rPr lang="en-US" dirty="0" err="1"/>
              <a:t>escolha</a:t>
            </a:r>
            <a:r>
              <a:rPr lang="en-US" dirty="0"/>
              <a:t> das </a:t>
            </a:r>
            <a:r>
              <a:rPr lang="en-US" dirty="0" err="1"/>
              <a:t>distribuições</a:t>
            </a:r>
            <a:r>
              <a:rPr lang="en-US" dirty="0"/>
              <a:t> </a:t>
            </a:r>
            <a:r>
              <a:rPr lang="en-US" dirty="0" err="1"/>
              <a:t>fundamentou</a:t>
            </a:r>
            <a:r>
              <a:rPr lang="en-US" dirty="0"/>
              <a:t>-se </a:t>
            </a:r>
            <a:r>
              <a:rPr lang="en-US" dirty="0" err="1"/>
              <a:t>puramente</a:t>
            </a:r>
            <a:r>
              <a:rPr lang="en-US" dirty="0"/>
              <a:t> no dataset e </a:t>
            </a:r>
            <a:r>
              <a:rPr lang="en-US" dirty="0" err="1"/>
              <a:t>não</a:t>
            </a:r>
            <a:r>
              <a:rPr lang="en-US" dirty="0"/>
              <a:t> no </a:t>
            </a:r>
            <a:r>
              <a:rPr lang="en-US" dirty="0" err="1"/>
              <a:t>significado</a:t>
            </a:r>
            <a:r>
              <a:rPr lang="en-US" dirty="0"/>
              <a:t> das </a:t>
            </a:r>
            <a:r>
              <a:rPr lang="en-US" dirty="0" err="1"/>
              <a:t>distribuições</a:t>
            </a:r>
            <a:r>
              <a:rPr lang="en-US" dirty="0"/>
              <a:t> </a:t>
            </a:r>
            <a:r>
              <a:rPr lang="en-US" dirty="0" err="1"/>
              <a:t>propriamente</a:t>
            </a:r>
            <a:r>
              <a:rPr lang="en-US" dirty="0"/>
              <a:t> ditas.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(web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móvel</a:t>
            </a:r>
            <a:r>
              <a:rPr lang="en-US" dirty="0"/>
              <a:t>) </a:t>
            </a:r>
            <a:r>
              <a:rPr lang="en-US" dirty="0" err="1"/>
              <a:t>em</a:t>
            </a:r>
            <a:r>
              <a:rPr lang="en-US" dirty="0"/>
              <a:t> Flutter/Dart </a:t>
            </a:r>
            <a:r>
              <a:rPr lang="en-US" dirty="0" err="1"/>
              <a:t>implementando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anteriores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9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base de dados </a:t>
            </a:r>
            <a:r>
              <a:rPr lang="en-US" dirty="0" err="1"/>
              <a:t>conveniente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 a Plataforma Kaggle, que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especie</a:t>
            </a:r>
            <a:r>
              <a:rPr lang="en-US" dirty="0"/>
              <a:t> de </a:t>
            </a:r>
            <a:r>
              <a:rPr lang="en-US" dirty="0" err="1"/>
              <a:t>AirBnB</a:t>
            </a:r>
            <a:r>
              <a:rPr lang="en-US" dirty="0"/>
              <a:t> da </a:t>
            </a:r>
            <a:r>
              <a:rPr lang="en-US" dirty="0" err="1"/>
              <a:t>Ciencia</a:t>
            </a:r>
            <a:r>
              <a:rPr lang="en-US" dirty="0"/>
              <a:t> de dados. </a:t>
            </a:r>
            <a:r>
              <a:rPr lang="en-US" dirty="0" err="1"/>
              <a:t>Esta</a:t>
            </a:r>
            <a:r>
              <a:rPr lang="en-US" dirty="0"/>
              <a:t> Plataforma é um banco de bases de dados,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constam</a:t>
            </a:r>
            <a:r>
              <a:rPr lang="en-US" dirty="0"/>
              <a:t> tanto BD’s analyses </a:t>
            </a:r>
            <a:r>
              <a:rPr lang="en-US" dirty="0" err="1"/>
              <a:t>feitas</a:t>
            </a:r>
            <a:r>
              <a:rPr lang="en-US" dirty="0"/>
              <a:t> a </a:t>
            </a:r>
            <a:r>
              <a:rPr lang="en-US" dirty="0" err="1"/>
              <a:t>estas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Encontramos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base de dados </a:t>
            </a:r>
            <a:r>
              <a:rPr lang="en-US" dirty="0" err="1"/>
              <a:t>chamada</a:t>
            </a:r>
            <a:r>
              <a:rPr lang="en-US" dirty="0"/>
              <a:t> Lifestyle and Wellbeing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consta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que </a:t>
            </a:r>
            <a:r>
              <a:rPr lang="en-US" dirty="0" err="1"/>
              <a:t>precisamos</a:t>
            </a:r>
            <a:endParaRPr lang="en-US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0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Existem</a:t>
            </a:r>
            <a:r>
              <a:rPr lang="en-US" dirty="0"/>
              <a:t> 23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base de dados (meta-dados) e 15,972 </a:t>
            </a:r>
            <a:r>
              <a:rPr lang="en-US" dirty="0" err="1"/>
              <a:t>instancias</a:t>
            </a:r>
            <a:r>
              <a:rPr lang="en-US" dirty="0"/>
              <a:t> (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propriamente</a:t>
            </a:r>
            <a:r>
              <a:rPr lang="en-US" dirty="0"/>
              <a:t> </a:t>
            </a:r>
            <a:r>
              <a:rPr lang="en-US" dirty="0" err="1"/>
              <a:t>ditos</a:t>
            </a:r>
            <a:r>
              <a:rPr lang="en-US" dirty="0"/>
              <a:t>).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existiam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omissos</a:t>
            </a:r>
            <a:r>
              <a:rPr lang="en-US" dirty="0"/>
              <a:t>, </a:t>
            </a:r>
            <a:r>
              <a:rPr lang="en-US" dirty="0" err="1"/>
              <a:t>isto</a:t>
            </a:r>
            <a:r>
              <a:rPr lang="en-US" dirty="0"/>
              <a:t> é a base de dados </a:t>
            </a:r>
            <a:r>
              <a:rPr lang="en-US" dirty="0" err="1"/>
              <a:t>tinha</a:t>
            </a:r>
            <a:r>
              <a:rPr lang="en-US" dirty="0"/>
              <a:t> </a:t>
            </a:r>
            <a:r>
              <a:rPr lang="en-US" dirty="0" err="1"/>
              <a:t>integridade</a:t>
            </a:r>
            <a:r>
              <a:rPr lang="en-US" dirty="0"/>
              <a:t> complete.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achamos</a:t>
            </a:r>
            <a:r>
              <a:rPr lang="en-US" dirty="0"/>
              <a:t> que as </a:t>
            </a:r>
            <a:r>
              <a:rPr lang="en-US" dirty="0" err="1"/>
              <a:t>variáveis</a:t>
            </a:r>
            <a:r>
              <a:rPr lang="en-US" dirty="0"/>
              <a:t> que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faziam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Circle –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chegadas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Age – </a:t>
            </a:r>
            <a:r>
              <a:rPr lang="en-US" dirty="0" err="1"/>
              <a:t>idade</a:t>
            </a:r>
            <a:r>
              <a:rPr lang="en-US" dirty="0"/>
              <a:t> da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classes: 1-&gt;[16,20], 2-&gt;[21,34], 3-&gt;[35,50], 4-&gt;[51,+[      (</a:t>
            </a:r>
            <a:r>
              <a:rPr lang="en-US" dirty="0" err="1"/>
              <a:t>mudamos</a:t>
            </a:r>
            <a:r>
              <a:rPr lang="en-US" dirty="0"/>
              <a:t> de </a:t>
            </a:r>
            <a:r>
              <a:rPr lang="en-US" dirty="0" err="1"/>
              <a:t>variavel</a:t>
            </a:r>
            <a:r>
              <a:rPr lang="en-US" dirty="0"/>
              <a:t> </a:t>
            </a:r>
            <a:r>
              <a:rPr lang="en-US" dirty="0" err="1"/>
              <a:t>categorica</a:t>
            </a:r>
            <a:r>
              <a:rPr lang="en-US" dirty="0"/>
              <a:t> para </a:t>
            </a:r>
            <a:r>
              <a:rPr lang="en-US" dirty="0" err="1"/>
              <a:t>numerica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Social Network –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pessoa</a:t>
            </a:r>
            <a:r>
              <a:rPr lang="en-US" dirty="0"/>
              <a:t> com que se </a:t>
            </a:r>
            <a:r>
              <a:rPr lang="en-US" dirty="0" err="1"/>
              <a:t>interaje</a:t>
            </a:r>
            <a:r>
              <a:rPr lang="en-US" dirty="0"/>
              <a:t> no </a:t>
            </a:r>
            <a:r>
              <a:rPr lang="en-US" dirty="0" err="1"/>
              <a:t>quotidiano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Flow – </a:t>
            </a:r>
            <a:r>
              <a:rPr lang="en-US" dirty="0" err="1"/>
              <a:t>quantidade</a:t>
            </a:r>
            <a:r>
              <a:rPr lang="en-US" dirty="0"/>
              <a:t> de tempo </a:t>
            </a:r>
            <a:r>
              <a:rPr lang="en-US" dirty="0" err="1"/>
              <a:t>em</a:t>
            </a:r>
            <a:r>
              <a:rPr lang="en-US" dirty="0"/>
              <a:t> flow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Daily Steps –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passos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milhares</a:t>
            </a:r>
            <a:r>
              <a:rPr lang="en-US" dirty="0"/>
              <a:t>, de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dia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Sleep Hours – </a:t>
            </a:r>
            <a:r>
              <a:rPr lang="en-US" dirty="0" err="1"/>
              <a:t>Numero</a:t>
            </a:r>
            <a:r>
              <a:rPr lang="en-US" dirty="0"/>
              <a:t> de horas de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dia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Time for Passion – </a:t>
            </a:r>
            <a:r>
              <a:rPr lang="en-US" dirty="0" err="1"/>
              <a:t>Numero</a:t>
            </a:r>
            <a:r>
              <a:rPr lang="en-US" dirty="0"/>
              <a:t> de horas </a:t>
            </a:r>
            <a:r>
              <a:rPr lang="en-US" dirty="0" err="1"/>
              <a:t>dedicadas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hobbies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Weekly Meditation – </a:t>
            </a:r>
            <a:r>
              <a:rPr lang="en-US" dirty="0" err="1"/>
              <a:t>Numero</a:t>
            </a:r>
            <a:r>
              <a:rPr lang="en-US" dirty="0"/>
              <a:t> de horas  </a:t>
            </a:r>
            <a:r>
              <a:rPr lang="en-US" dirty="0" err="1"/>
              <a:t>semanais</a:t>
            </a:r>
            <a:r>
              <a:rPr lang="en-US" dirty="0"/>
              <a:t> </a:t>
            </a:r>
            <a:r>
              <a:rPr lang="en-US" dirty="0" err="1"/>
              <a:t>dedicados</a:t>
            </a:r>
            <a:r>
              <a:rPr lang="en-US" dirty="0"/>
              <a:t> a </a:t>
            </a:r>
            <a:r>
              <a:rPr lang="en-US" dirty="0" err="1"/>
              <a:t>meditação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Do Complete –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agendadas</a:t>
            </a:r>
            <a:r>
              <a:rPr lang="en-US" dirty="0"/>
              <a:t> </a:t>
            </a:r>
            <a:r>
              <a:rPr lang="en-US" dirty="0" err="1"/>
              <a:t>diariamente</a:t>
            </a:r>
            <a:r>
              <a:rPr lang="en-US" dirty="0"/>
              <a:t> </a:t>
            </a:r>
            <a:r>
              <a:rPr lang="en-US" dirty="0" err="1"/>
              <a:t>completadas</a:t>
            </a:r>
            <a:r>
              <a:rPr lang="en-US" dirty="0"/>
              <a:t>, num interval de 10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variável</a:t>
            </a:r>
            <a:r>
              <a:rPr lang="en-US" dirty="0"/>
              <a:t> To Do Complete </a:t>
            </a:r>
            <a:r>
              <a:rPr lang="en-US" dirty="0" err="1"/>
              <a:t>apenas</a:t>
            </a:r>
            <a:r>
              <a:rPr lang="en-US" dirty="0"/>
              <a:t> serve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restantes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fará</a:t>
            </a:r>
            <a:r>
              <a:rPr lang="en-US" dirty="0"/>
              <a:t> a </a:t>
            </a:r>
            <a:r>
              <a:rPr lang="en-US" dirty="0" err="1"/>
              <a:t>tradução</a:t>
            </a:r>
            <a:r>
              <a:rPr lang="en-US" dirty="0"/>
              <a:t> das </a:t>
            </a:r>
            <a:r>
              <a:rPr lang="en-US" dirty="0" err="1"/>
              <a:t>várias</a:t>
            </a:r>
            <a:r>
              <a:rPr lang="en-US" dirty="0"/>
              <a:t> para </a:t>
            </a:r>
            <a:r>
              <a:rPr lang="en-US" dirty="0" err="1"/>
              <a:t>produtividade</a:t>
            </a:r>
            <a:r>
              <a:rPr lang="en-US" dirty="0"/>
              <a:t> e </a:t>
            </a:r>
            <a:r>
              <a:rPr lang="en-US" dirty="0" err="1"/>
              <a:t>unificará</a:t>
            </a:r>
            <a:r>
              <a:rPr lang="en-US" dirty="0"/>
              <a:t> as </a:t>
            </a:r>
            <a:r>
              <a:rPr lang="en-US" dirty="0" err="1"/>
              <a:t>várais</a:t>
            </a:r>
            <a:r>
              <a:rPr lang="en-US" dirty="0"/>
              <a:t> </a:t>
            </a:r>
            <a:r>
              <a:rPr lang="en-US" dirty="0" err="1"/>
              <a:t>correlações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aproveitamos</a:t>
            </a:r>
            <a:r>
              <a:rPr lang="en-US" dirty="0"/>
              <a:t> para observer </a:t>
            </a:r>
            <a:r>
              <a:rPr lang="en-US" dirty="0" err="1"/>
              <a:t>alguns</a:t>
            </a:r>
            <a:r>
              <a:rPr lang="en-US" dirty="0"/>
              <a:t> dados, </a:t>
            </a:r>
            <a:r>
              <a:rPr lang="en-US" dirty="0" err="1"/>
              <a:t>como</a:t>
            </a:r>
            <a:r>
              <a:rPr lang="en-US" dirty="0"/>
              <a:t> a media, o </a:t>
            </a:r>
            <a:r>
              <a:rPr lang="en-US" dirty="0" err="1"/>
              <a:t>minimo</a:t>
            </a:r>
            <a:r>
              <a:rPr lang="en-US" dirty="0"/>
              <a:t> e o </a:t>
            </a:r>
            <a:r>
              <a:rPr lang="en-US" dirty="0" err="1"/>
              <a:t>máximo</a:t>
            </a:r>
            <a:r>
              <a:rPr lang="en-US" dirty="0"/>
              <a:t> que </a:t>
            </a:r>
            <a:r>
              <a:rPr lang="en-US" dirty="0" err="1"/>
              <a:t>puderiam</a:t>
            </a:r>
            <a:r>
              <a:rPr lang="en-US" dirty="0"/>
              <a:t> ser </a:t>
            </a:r>
            <a:r>
              <a:rPr lang="en-US" dirty="0" err="1"/>
              <a:t>uteis</a:t>
            </a:r>
            <a:r>
              <a:rPr lang="en-US" dirty="0"/>
              <a:t> no future do </a:t>
            </a:r>
            <a:r>
              <a:rPr lang="en-US" dirty="0" err="1"/>
              <a:t>projeto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meditation, </a:t>
            </a:r>
            <a:r>
              <a:rPr lang="en-US" dirty="0" err="1"/>
              <a:t>inicialmente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janela</a:t>
            </a:r>
            <a:r>
              <a:rPr lang="en-US" dirty="0"/>
              <a:t> de horas seminal, </a:t>
            </a:r>
            <a:r>
              <a:rPr lang="en-US" dirty="0" err="1"/>
              <a:t>traduzimos</a:t>
            </a:r>
            <a:r>
              <a:rPr lang="en-US" dirty="0"/>
              <a:t> para 0 </a:t>
            </a:r>
            <a:r>
              <a:rPr lang="en-US" dirty="0" err="1"/>
              <a:t>ou</a:t>
            </a:r>
            <a:r>
              <a:rPr lang="en-US" dirty="0"/>
              <a:t> 1, se 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medita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de 4 horas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/>
              <a:t>respetivamente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1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Feita a análise de correlação entre as várias variáveis, escolhemos 15. Estas correlações podem ser pensadas como “A qualidade do atributo X depende com um </a:t>
            </a:r>
            <a:r>
              <a:rPr lang="pt-PT" dirty="0" err="1"/>
              <a:t>factor</a:t>
            </a:r>
            <a:r>
              <a:rPr lang="pt-PT" dirty="0"/>
              <a:t> 0.xyz do atributo B”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escolha destas 15 não foi aleatória. Tivemos de ter em conta os seguintes fatores: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dirty="0"/>
              <a:t>Todos os atributos precisam de uma correlação com TODO_COMPLETE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dirty="0"/>
              <a:t>Quando escolhemos uma correlação, devemo-nos certificar que não existe um ciclo de dependências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dirty="0"/>
              <a:t>Devemos priorizar as correlações mais fortes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dirty="0"/>
              <a:t>Feita a seleção, estamos em condições de fazer uma representação via um grafo orientado para melhor perceção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Fazendo uso da ferramenta disponibilizada </a:t>
            </a:r>
            <a:r>
              <a:rPr lang="pt-PT" dirty="0" err="1"/>
              <a:t>publiucamente</a:t>
            </a:r>
            <a:r>
              <a:rPr lang="pt-PT" dirty="0"/>
              <a:t> em </a:t>
            </a:r>
            <a:r>
              <a:rPr lang="pt-PT" sz="1200" dirty="0"/>
              <a:t>https://graphonline.ru/en/, desenhamos o nosso  grafo orientado e corremos um algoritmo para testar se efetivamente não haviam ciclos.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/>
              <a:t>Também extraímos a matriz de incidência do grafo para facilitar alguns cálculos. O valor da soma das incidências em cada vértice irá ser importante para calcular os </a:t>
            </a:r>
            <a:r>
              <a:rPr lang="pt-PT" sz="1200" dirty="0" err="1"/>
              <a:t>factores</a:t>
            </a:r>
            <a:r>
              <a:rPr lang="pt-PT" sz="1200" dirty="0"/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8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Posto isto, estamos em condições de fazer uma formula de produtividade tendo em conta os vários pesos entre as correlações.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Estas são as nossas variáveis de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Estas são as variáveis que representam um </a:t>
            </a:r>
            <a:r>
              <a:rPr lang="pt-PT" dirty="0" err="1"/>
              <a:t>factor</a:t>
            </a:r>
            <a:r>
              <a:rPr lang="pt-PT" dirty="0"/>
              <a:t> relativo ao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Cada um dos </a:t>
            </a:r>
            <a:r>
              <a:rPr lang="pt-PT" dirty="0" err="1"/>
              <a:t>factores</a:t>
            </a:r>
            <a:r>
              <a:rPr lang="pt-PT" dirty="0"/>
              <a:t> é calculado com os pesos e dependências sugeridos no grafo anterior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As funções para calculo da produtividade ( A(a),TP(t), </a:t>
            </a:r>
            <a:r>
              <a:rPr lang="pt-PT" dirty="0" err="1"/>
              <a:t>etc</a:t>
            </a:r>
            <a:r>
              <a:rPr lang="pt-PT" dirty="0"/>
              <a:t>, de cada um dos atributos de forma independente é mostrada a seguir)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3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Notar que todas as variáveis variam, dentro do seu domínio, entre 0 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Falar um pouco sobre a lógica de </a:t>
            </a:r>
            <a:r>
              <a:rPr lang="pt-PT"/>
              <a:t>cada função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A escolha das distribuições foram feitas de modo a que a sua transposição refletisse 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0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98252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9F63121-B03C-AEF4-62EB-BCAF45347D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92352" y="43758"/>
            <a:ext cx="1531505" cy="91890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AB8636-66EE-80F4-85E7-0DA0B4E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6345" y="6356348"/>
            <a:ext cx="76431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18FC946-8AC4-16F8-C274-720ADB44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1" y="6356350"/>
            <a:ext cx="977694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928397A-C8BA-CCCF-5D5F-8303A9B1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64033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164E8D-B90C-884A-E41B-ABFE1CE3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57406BD-216A-0D78-D071-28CF18B9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32E83736-0128-62B6-1B28-A30A9151B2E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22611" y="118053"/>
            <a:ext cx="1346777" cy="8080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36A4-55B5-D857-4E2B-462667D4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69D779-D1D9-DD14-BE6D-18A52653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2022/2023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BD1B27-E133-1041-4AFC-37B05571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98252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50BF-ADBA-92F1-9DE9-5CBC03BD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4EB169E-A48D-714A-752E-84360DC4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BF6EF61-625D-3858-51A2-C62C9A4C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98252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0914-7699-B32F-84F7-E4FB3166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13BA68E-D0EA-783A-E1A7-97306AB6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D09E5F3-585B-59DA-FEE5-A224CAE7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84A5-F874-95A0-1F4F-92BA41C7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1BEB43-AE65-4FAE-41F0-75656E23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4238" y="6358081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2022/2023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CC1D44A-9B95-1D92-6490-81CE3EF1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54704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8E87B6-F2DB-3962-A896-5BBCE589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50A7783-2632-CCFF-8110-2960EF0F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2022/2023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1D359C4-AA26-EC26-B440-E1CCC61B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BA6745-A71D-E682-C7DB-BBA50633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022E9A2-0901-60EF-DBEF-2CF16F6F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2022/2023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DE89C29-CE9F-27D1-070F-F80B45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/>
              <a:t>Modelação parametrizada de produtividade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0CA7A7-3A7F-CA2C-8414-4DE9894587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50" y="68461"/>
            <a:ext cx="2385349" cy="142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parammod.web.app/" TargetMode="External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kaggle.com/datasets/ydalat/lifestyle-and-wellbeing-data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pt-PT" dirty="0"/>
              <a:t>Modelação parametrizada de produtividade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pt-PT" dirty="0"/>
              <a:t>Processamento de Informação - 2022/2023</a:t>
            </a:r>
          </a:p>
          <a:p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0F66B-8C54-370D-F5ED-0D827187477D}"/>
              </a:ext>
            </a:extLst>
          </p:cNvPr>
          <p:cNvSpPr txBox="1"/>
          <p:nvPr/>
        </p:nvSpPr>
        <p:spPr>
          <a:xfrm>
            <a:off x="6416040" y="5845050"/>
            <a:ext cx="1946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Professor Pedro Sebastião </a:t>
            </a:r>
            <a:endParaRPr lang="pt-PT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923B2-3B00-2222-8CB3-9DA8D280AD91}"/>
              </a:ext>
            </a:extLst>
          </p:cNvPr>
          <p:cNvSpPr txBox="1"/>
          <p:nvPr/>
        </p:nvSpPr>
        <p:spPr>
          <a:xfrm>
            <a:off x="515012" y="5367996"/>
            <a:ext cx="2023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Carlos Esteves 98004</a:t>
            </a:r>
          </a:p>
          <a:p>
            <a:r>
              <a:rPr lang="en-US" sz="1400" dirty="0"/>
              <a:t>Fabian Gobet 97885</a:t>
            </a:r>
          </a:p>
          <a:p>
            <a:r>
              <a:rPr lang="en-US" sz="1400" dirty="0"/>
              <a:t>Afonso </a:t>
            </a:r>
            <a:r>
              <a:rPr lang="en-US" sz="1400" dirty="0" err="1"/>
              <a:t>Àguas</a:t>
            </a:r>
            <a:r>
              <a:rPr lang="en-US" sz="1400" dirty="0"/>
              <a:t> </a:t>
            </a:r>
            <a:r>
              <a:rPr lang="en-US" sz="1400"/>
              <a:t>- 99114</a:t>
            </a:r>
            <a:endParaRPr lang="en-US" sz="1400" dirty="0"/>
          </a:p>
          <a:p>
            <a:r>
              <a:rPr lang="en-US" sz="1400" dirty="0"/>
              <a:t>Leonardo </a:t>
            </a:r>
            <a:r>
              <a:rPr lang="en-US" sz="1400" dirty="0" err="1"/>
              <a:t>Mota</a:t>
            </a:r>
            <a:r>
              <a:rPr lang="en-US" sz="1400" dirty="0"/>
              <a:t> - 99152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257FC-59A6-38FC-8ADE-5569B103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39DB-758C-8839-4203-18540F62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3D7D-322D-D3E5-9EF5-955D46D3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B9E3D-1BD1-2D30-B895-B388804E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590625"/>
            <a:ext cx="8150538" cy="3438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34C645-5505-13CF-9572-CFAF15E59109}"/>
              </a:ext>
            </a:extLst>
          </p:cNvPr>
          <p:cNvSpPr txBox="1"/>
          <p:nvPr/>
        </p:nvSpPr>
        <p:spPr>
          <a:xfrm>
            <a:off x="1466850" y="990600"/>
            <a:ext cx="56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A909EC-33B5-D2EC-6644-D4397A137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3" y="1774225"/>
            <a:ext cx="7552299" cy="3309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0F7013-5543-FB2D-6124-79CDC618307B}"/>
              </a:ext>
            </a:extLst>
          </p:cNvPr>
          <p:cNvSpPr txBox="1"/>
          <p:nvPr/>
        </p:nvSpPr>
        <p:spPr>
          <a:xfrm>
            <a:off x="1724025" y="1114425"/>
            <a:ext cx="12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Core </a:t>
            </a:r>
            <a:r>
              <a:rPr lang="pt-PT" dirty="0" err="1"/>
              <a:t>Circle</a:t>
            </a:r>
            <a:endParaRPr lang="pt-P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B890D0-4259-627B-28BA-FC5CDE6F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632" y="1803602"/>
            <a:ext cx="9826986" cy="35875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34C4E5-4705-A08A-CC97-6543BB1BF2D1}"/>
              </a:ext>
            </a:extLst>
          </p:cNvPr>
          <p:cNvSpPr txBox="1"/>
          <p:nvPr/>
        </p:nvSpPr>
        <p:spPr>
          <a:xfrm>
            <a:off x="1364961" y="1282184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Daily</a:t>
            </a:r>
            <a:r>
              <a:rPr lang="pt-PT" dirty="0"/>
              <a:t> Steps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2D9FBD-F3B7-8E85-5A07-32DF54B268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85800" y="1764468"/>
            <a:ext cx="8338687" cy="33290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A6A72D-F3D1-319C-688C-3AB0BEAFD1D8}"/>
              </a:ext>
            </a:extLst>
          </p:cNvPr>
          <p:cNvSpPr txBox="1"/>
          <p:nvPr/>
        </p:nvSpPr>
        <p:spPr>
          <a:xfrm>
            <a:off x="685800" y="1143000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267D36-46AD-4FDD-BCE7-C52DE1CAE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1786751"/>
            <a:ext cx="8382000" cy="35939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FE6F3C-D87D-29AE-768D-AA087D03813A}"/>
              </a:ext>
            </a:extLst>
          </p:cNvPr>
          <p:cNvSpPr txBox="1"/>
          <p:nvPr/>
        </p:nvSpPr>
        <p:spPr>
          <a:xfrm>
            <a:off x="800100" y="1190625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Medita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D142E3-26F7-B970-95A8-A06D8E2BB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13" y="1884009"/>
            <a:ext cx="9576262" cy="33547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E57DC0-443C-1FD6-2CE0-8810D64208E3}"/>
              </a:ext>
            </a:extLst>
          </p:cNvPr>
          <p:cNvSpPr txBox="1"/>
          <p:nvPr/>
        </p:nvSpPr>
        <p:spPr>
          <a:xfrm>
            <a:off x="586913" y="1249918"/>
            <a:ext cx="136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Sleep</a:t>
            </a:r>
            <a:r>
              <a:rPr lang="pt-PT" dirty="0"/>
              <a:t> </a:t>
            </a:r>
            <a:r>
              <a:rPr lang="pt-PT" dirty="0" err="1"/>
              <a:t>Hours</a:t>
            </a:r>
            <a:endParaRPr lang="pt-PT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54B95B-BAF9-7CFA-78B1-73CAFF8404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76" y="1695998"/>
            <a:ext cx="9729574" cy="37237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BEFCB3-737C-7C19-CA27-27721BADF226}"/>
              </a:ext>
            </a:extLst>
          </p:cNvPr>
          <p:cNvSpPr txBox="1"/>
          <p:nvPr/>
        </p:nvSpPr>
        <p:spPr>
          <a:xfrm>
            <a:off x="957476" y="1068943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Social Network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215BA88-8EDD-E894-10F8-E0F61206E9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999" y="1534880"/>
            <a:ext cx="8448675" cy="36548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12D36A6-E646-ADAD-D9DC-6AADF570D275}"/>
              </a:ext>
            </a:extLst>
          </p:cNvPr>
          <p:cNvSpPr txBox="1"/>
          <p:nvPr/>
        </p:nvSpPr>
        <p:spPr>
          <a:xfrm>
            <a:off x="1066800" y="942975"/>
            <a:ext cx="182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Time for </a:t>
            </a:r>
            <a:r>
              <a:rPr lang="pt-PT" dirty="0" err="1"/>
              <a:t>Passion</a:t>
            </a:r>
            <a:endParaRPr lang="pt-P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B9708-C43A-F8CB-8F65-24ADCD38863A}"/>
              </a:ext>
            </a:extLst>
          </p:cNvPr>
          <p:cNvSpPr txBox="1"/>
          <p:nvPr/>
        </p:nvSpPr>
        <p:spPr>
          <a:xfrm>
            <a:off x="4561367" y="6698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E1404-FAEF-C52C-EDDD-27A8A214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4" y="253015"/>
            <a:ext cx="7064318" cy="7556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Determinar</a:t>
            </a:r>
            <a:r>
              <a:rPr lang="en-US" dirty="0"/>
              <a:t> formula de </a:t>
            </a:r>
            <a:r>
              <a:rPr lang="en-US" dirty="0" err="1"/>
              <a:t>contributo</a:t>
            </a:r>
            <a:r>
              <a:rPr lang="en-US" dirty="0"/>
              <a:t> para </a:t>
            </a:r>
            <a:r>
              <a:rPr lang="en-US" dirty="0" err="1"/>
              <a:t>produtividade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5" grpId="0"/>
      <p:bldP spid="15" grpId="1"/>
      <p:bldP spid="18" grpId="0"/>
      <p:bldP spid="18" grpId="1"/>
      <p:bldP spid="21" grpId="0"/>
      <p:bldP spid="21" grpId="1"/>
      <p:bldP spid="24" grpId="0"/>
      <p:bldP spid="24" grpId="1"/>
      <p:bldP spid="27" grpId="0"/>
      <p:bldP spid="27" grpId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257FC-59A6-38FC-8ADE-5569B103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39DB-758C-8839-4203-18540F62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3D7D-322D-D3E5-9EF5-955D46D3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B9708-C43A-F8CB-8F65-24ADCD38863A}"/>
              </a:ext>
            </a:extLst>
          </p:cNvPr>
          <p:cNvSpPr txBox="1"/>
          <p:nvPr/>
        </p:nvSpPr>
        <p:spPr>
          <a:xfrm>
            <a:off x="4561367" y="6698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E1404-FAEF-C52C-EDDD-27A8A214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4" y="253015"/>
            <a:ext cx="7064318" cy="7556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com base no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ECDFA-D5AF-61EB-870B-55E3239532B1}"/>
              </a:ext>
            </a:extLst>
          </p:cNvPr>
          <p:cNvSpPr txBox="1"/>
          <p:nvPr/>
        </p:nvSpPr>
        <p:spPr>
          <a:xfrm>
            <a:off x="5037380" y="1504527"/>
            <a:ext cx="1401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Discretas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F62D18-3DEC-2693-CB07-8958A18EF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0844"/>
            <a:ext cx="5458587" cy="20100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9E393-EF46-5680-949A-7BE8A6434B5A}"/>
              </a:ext>
            </a:extLst>
          </p:cNvPr>
          <p:cNvSpPr txBox="1"/>
          <p:nvPr/>
        </p:nvSpPr>
        <p:spPr>
          <a:xfrm>
            <a:off x="1009676" y="2425583"/>
            <a:ext cx="229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Meditation</a:t>
            </a:r>
            <a:endParaRPr lang="pt-PT" sz="1400" b="1" dirty="0"/>
          </a:p>
          <a:p>
            <a:r>
              <a:rPr lang="pt-PT" sz="1400" dirty="0"/>
              <a:t>- Bernoulli, p = 3648/15972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A60899-E36C-EA84-1522-18301D2CB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811" y="3039806"/>
            <a:ext cx="3638550" cy="2324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39AF2C-0C3E-43B7-0BFB-7B6BA9FE7207}"/>
              </a:ext>
            </a:extLst>
          </p:cNvPr>
          <p:cNvSpPr txBox="1"/>
          <p:nvPr/>
        </p:nvSpPr>
        <p:spPr>
          <a:xfrm>
            <a:off x="5677825" y="2455031"/>
            <a:ext cx="2282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Daily</a:t>
            </a:r>
            <a:r>
              <a:rPr lang="pt-PT" sz="1400" b="1" dirty="0"/>
              <a:t> Steps</a:t>
            </a:r>
          </a:p>
          <a:p>
            <a:r>
              <a:rPr lang="pt-PT" sz="1400" dirty="0"/>
              <a:t>- Recurso a delta de </a:t>
            </a:r>
            <a:r>
              <a:rPr lang="pt-PT" sz="1400" dirty="0" err="1"/>
              <a:t>Diracs</a:t>
            </a:r>
            <a:endParaRPr lang="pt-PT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F53D93-B2AD-3EEF-A8BD-AB6CA2CD715C}"/>
              </a:ext>
            </a:extLst>
          </p:cNvPr>
          <p:cNvCxnSpPr>
            <a:cxnSpLocks/>
          </p:cNvCxnSpPr>
          <p:nvPr/>
        </p:nvCxnSpPr>
        <p:spPr>
          <a:xfrm>
            <a:off x="5550195" y="2393475"/>
            <a:ext cx="36022" cy="323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CED54D-E462-C795-9F27-93F8D791B299}"/>
              </a:ext>
            </a:extLst>
          </p:cNvPr>
          <p:cNvCxnSpPr>
            <a:cxnSpLocks/>
          </p:cNvCxnSpPr>
          <p:nvPr/>
        </p:nvCxnSpPr>
        <p:spPr>
          <a:xfrm>
            <a:off x="8902995" y="2208809"/>
            <a:ext cx="36022" cy="323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DFE2A3F9-9D56-FA83-7925-963A5D9A4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764" y="3735904"/>
            <a:ext cx="3086100" cy="14668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B059F27-BC01-F33F-B9EB-CE835867F82E}"/>
              </a:ext>
            </a:extLst>
          </p:cNvPr>
          <p:cNvSpPr txBox="1"/>
          <p:nvPr/>
        </p:nvSpPr>
        <p:spPr>
          <a:xfrm>
            <a:off x="9305027" y="2455031"/>
            <a:ext cx="2282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Age</a:t>
            </a:r>
          </a:p>
          <a:p>
            <a:r>
              <a:rPr lang="pt-PT" sz="1400" dirty="0"/>
              <a:t>- Recurso a delta de </a:t>
            </a:r>
            <a:r>
              <a:rPr lang="pt-PT" sz="1400" dirty="0" err="1"/>
              <a:t>Diracs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1099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257FC-59A6-38FC-8ADE-5569B103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39DB-758C-8839-4203-18540F62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3D7D-322D-D3E5-9EF5-955D46D3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B9708-C43A-F8CB-8F65-24ADCD38863A}"/>
              </a:ext>
            </a:extLst>
          </p:cNvPr>
          <p:cNvSpPr txBox="1"/>
          <p:nvPr/>
        </p:nvSpPr>
        <p:spPr>
          <a:xfrm>
            <a:off x="4561367" y="6698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E1404-FAEF-C52C-EDDD-27A8A214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4" y="253015"/>
            <a:ext cx="7064318" cy="7556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com base no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ECDFA-D5AF-61EB-870B-55E3239532B1}"/>
              </a:ext>
            </a:extLst>
          </p:cNvPr>
          <p:cNvSpPr txBox="1"/>
          <p:nvPr/>
        </p:nvSpPr>
        <p:spPr>
          <a:xfrm>
            <a:off x="5037380" y="1504527"/>
            <a:ext cx="150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Continuas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CEF23-A4C4-A33B-1E8C-6289BF0D9DF4}"/>
              </a:ext>
            </a:extLst>
          </p:cNvPr>
          <p:cNvSpPr txBox="1"/>
          <p:nvPr/>
        </p:nvSpPr>
        <p:spPr>
          <a:xfrm>
            <a:off x="1009676" y="2425583"/>
            <a:ext cx="111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Sleep</a:t>
            </a:r>
            <a:r>
              <a:rPr lang="pt-PT" sz="1400" b="1" dirty="0"/>
              <a:t> </a:t>
            </a:r>
            <a:r>
              <a:rPr lang="pt-PT" sz="1400" b="1" dirty="0" err="1"/>
              <a:t>Hours</a:t>
            </a:r>
            <a:endParaRPr lang="pt-PT" sz="1400" b="1" dirty="0"/>
          </a:p>
          <a:p>
            <a:r>
              <a:rPr lang="pt-PT" sz="1400" dirty="0"/>
              <a:t>- Normal,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811A6D-FF6D-6DBC-DFF6-C9821124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46" y="2687193"/>
            <a:ext cx="876422" cy="2381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5D9E4E-1255-AAB8-218B-BEDC73E1024E}"/>
              </a:ext>
            </a:extLst>
          </p:cNvPr>
          <p:cNvCxnSpPr>
            <a:cxnSpLocks/>
          </p:cNvCxnSpPr>
          <p:nvPr/>
        </p:nvCxnSpPr>
        <p:spPr>
          <a:xfrm>
            <a:off x="4185348" y="2206134"/>
            <a:ext cx="36022" cy="323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5BF8C93-CB8B-EA49-2795-8725A566F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65" y="3039407"/>
            <a:ext cx="4400275" cy="1798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755387-33F9-39BD-FA15-92EFD33C3AD2}"/>
              </a:ext>
            </a:extLst>
          </p:cNvPr>
          <p:cNvSpPr txBox="1"/>
          <p:nvPr/>
        </p:nvSpPr>
        <p:spPr>
          <a:xfrm>
            <a:off x="4561367" y="2283052"/>
            <a:ext cx="1807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Core </a:t>
            </a:r>
            <a:r>
              <a:rPr lang="pt-PT" sz="1400" b="1" dirty="0" err="1"/>
              <a:t>Circle</a:t>
            </a:r>
            <a:endParaRPr lang="pt-PT" sz="1400" b="1" dirty="0"/>
          </a:p>
          <a:p>
            <a:r>
              <a:rPr lang="pt-PT" sz="1400" dirty="0"/>
              <a:t>- Rayleigh, a=0 , b=5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CE1844-413F-9CCB-F2AE-062DF4481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507" y="3815596"/>
            <a:ext cx="2438740" cy="1181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7ABC06-AAF1-80B1-E951-1EF2116C0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4422" y="4632856"/>
            <a:ext cx="1933845" cy="10764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986630F-40C5-DB12-2621-7C4F0D7DECFF}"/>
              </a:ext>
            </a:extLst>
          </p:cNvPr>
          <p:cNvSpPr/>
          <p:nvPr/>
        </p:nvSpPr>
        <p:spPr>
          <a:xfrm>
            <a:off x="9167507" y="3528637"/>
            <a:ext cx="2509426" cy="2180694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D3ECD-62B9-3116-595B-1F18F99D604F}"/>
              </a:ext>
            </a:extLst>
          </p:cNvPr>
          <p:cNvSpPr txBox="1"/>
          <p:nvPr/>
        </p:nvSpPr>
        <p:spPr>
          <a:xfrm>
            <a:off x="9167507" y="3583619"/>
            <a:ext cx="1433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Nota:</a:t>
            </a:r>
            <a:br>
              <a:rPr lang="pt-PT" sz="1050" dirty="0"/>
            </a:br>
            <a:r>
              <a:rPr lang="pt-PT" sz="1050" dirty="0"/>
              <a:t>                     Rayleigh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5C823E-5A1A-FE94-4FB1-217B05714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670" y="3218610"/>
            <a:ext cx="366763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257FC-59A6-38FC-8ADE-5569B103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39DB-758C-8839-4203-18540F62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3D7D-322D-D3E5-9EF5-955D46D3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B9708-C43A-F8CB-8F65-24ADCD38863A}"/>
              </a:ext>
            </a:extLst>
          </p:cNvPr>
          <p:cNvSpPr txBox="1"/>
          <p:nvPr/>
        </p:nvSpPr>
        <p:spPr>
          <a:xfrm>
            <a:off x="4561367" y="6698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E1404-FAEF-C52C-EDDD-27A8A214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4" y="253015"/>
            <a:ext cx="7064318" cy="7556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com base no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ECDFA-D5AF-61EB-870B-55E3239532B1}"/>
              </a:ext>
            </a:extLst>
          </p:cNvPr>
          <p:cNvSpPr txBox="1"/>
          <p:nvPr/>
        </p:nvSpPr>
        <p:spPr>
          <a:xfrm>
            <a:off x="5037380" y="1504527"/>
            <a:ext cx="150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Continuas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5D9E4E-1255-AAB8-218B-BEDC73E1024E}"/>
              </a:ext>
            </a:extLst>
          </p:cNvPr>
          <p:cNvCxnSpPr>
            <a:cxnSpLocks/>
          </p:cNvCxnSpPr>
          <p:nvPr/>
        </p:nvCxnSpPr>
        <p:spPr>
          <a:xfrm>
            <a:off x="4386017" y="2206134"/>
            <a:ext cx="36022" cy="323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755387-33F9-39BD-FA15-92EFD33C3AD2}"/>
              </a:ext>
            </a:extLst>
          </p:cNvPr>
          <p:cNvSpPr txBox="1"/>
          <p:nvPr/>
        </p:nvSpPr>
        <p:spPr>
          <a:xfrm>
            <a:off x="4561367" y="2283052"/>
            <a:ext cx="305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Time for </a:t>
            </a:r>
            <a:r>
              <a:rPr lang="pt-PT" sz="1400" b="1" dirty="0" err="1"/>
              <a:t>Passion</a:t>
            </a:r>
            <a:endParaRPr lang="pt-PT" sz="1400" b="1" dirty="0"/>
          </a:p>
          <a:p>
            <a:r>
              <a:rPr lang="pt-PT" sz="1400" dirty="0"/>
              <a:t>- Exponencial negativa, a=0 , b=10/3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7B94B-23C3-BE11-E800-154F9CEEE940}"/>
              </a:ext>
            </a:extLst>
          </p:cNvPr>
          <p:cNvSpPr txBox="1"/>
          <p:nvPr/>
        </p:nvSpPr>
        <p:spPr>
          <a:xfrm>
            <a:off x="793128" y="2206134"/>
            <a:ext cx="225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Flow</a:t>
            </a:r>
            <a:r>
              <a:rPr lang="pt-PT" sz="1400" b="1" dirty="0"/>
              <a:t> </a:t>
            </a:r>
            <a:r>
              <a:rPr lang="pt-PT" sz="1400" b="1" dirty="0" err="1"/>
              <a:t>State</a:t>
            </a:r>
            <a:endParaRPr lang="pt-PT" sz="1400" b="1" dirty="0"/>
          </a:p>
          <a:p>
            <a:r>
              <a:rPr lang="pt-PT" sz="1400" dirty="0"/>
              <a:t>- Rayleigh, a=0 , b=113/50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A1436C-AE90-5D59-BC56-FBBEDDC0A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" y="3429000"/>
            <a:ext cx="4344006" cy="132416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99CD4D0-60CF-D756-254B-C5F4E66DA4B0}"/>
              </a:ext>
            </a:extLst>
          </p:cNvPr>
          <p:cNvSpPr/>
          <p:nvPr/>
        </p:nvSpPr>
        <p:spPr>
          <a:xfrm>
            <a:off x="9167507" y="3528636"/>
            <a:ext cx="2509426" cy="282771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066C44-B417-FC6C-3DB6-6C93300C95B6}"/>
              </a:ext>
            </a:extLst>
          </p:cNvPr>
          <p:cNvSpPr txBox="1"/>
          <p:nvPr/>
        </p:nvSpPr>
        <p:spPr>
          <a:xfrm>
            <a:off x="9167507" y="3583619"/>
            <a:ext cx="17373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Nota:</a:t>
            </a:r>
            <a:br>
              <a:rPr lang="pt-PT" sz="1050" dirty="0"/>
            </a:br>
            <a:r>
              <a:rPr lang="pt-PT" sz="1050" dirty="0"/>
              <a:t>       Exponencial Negativa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64EB486-FBFE-863C-B68E-3B1FC2740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422" y="4054099"/>
            <a:ext cx="1743318" cy="10288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265BB0-7101-71B7-7FD5-CFB18AD9E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9955" y="5013010"/>
            <a:ext cx="1933845" cy="119079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6D0B3EA-7F48-FE1E-91C8-5CCC25F6B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835" y="3446858"/>
            <a:ext cx="4382112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5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7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257FC-59A6-38FC-8ADE-5569B103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39DB-758C-8839-4203-18540F62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3D7D-322D-D3E5-9EF5-955D46D3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B9708-C43A-F8CB-8F65-24ADCD38863A}"/>
              </a:ext>
            </a:extLst>
          </p:cNvPr>
          <p:cNvSpPr txBox="1"/>
          <p:nvPr/>
        </p:nvSpPr>
        <p:spPr>
          <a:xfrm>
            <a:off x="4561367" y="6698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E1404-FAEF-C52C-EDDD-27A8A214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4" y="253015"/>
            <a:ext cx="7064318" cy="7556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com base no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ECDFA-D5AF-61EB-870B-55E3239532B1}"/>
              </a:ext>
            </a:extLst>
          </p:cNvPr>
          <p:cNvSpPr txBox="1"/>
          <p:nvPr/>
        </p:nvSpPr>
        <p:spPr>
          <a:xfrm>
            <a:off x="5037380" y="1504527"/>
            <a:ext cx="150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Continuas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55387-33F9-39BD-FA15-92EFD33C3AD2}"/>
              </a:ext>
            </a:extLst>
          </p:cNvPr>
          <p:cNvSpPr txBox="1"/>
          <p:nvPr/>
        </p:nvSpPr>
        <p:spPr>
          <a:xfrm>
            <a:off x="2095160" y="2336214"/>
            <a:ext cx="324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Social Network</a:t>
            </a:r>
          </a:p>
          <a:p>
            <a:r>
              <a:rPr lang="pt-PT" sz="1400" dirty="0"/>
              <a:t>- Exponencial negativa, a=0 , b=162/25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CD4D0-60CF-D756-254B-C5F4E66DA4B0}"/>
              </a:ext>
            </a:extLst>
          </p:cNvPr>
          <p:cNvSpPr/>
          <p:nvPr/>
        </p:nvSpPr>
        <p:spPr>
          <a:xfrm>
            <a:off x="9167507" y="3528636"/>
            <a:ext cx="2509426" cy="282771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066C44-B417-FC6C-3DB6-6C93300C95B6}"/>
              </a:ext>
            </a:extLst>
          </p:cNvPr>
          <p:cNvSpPr txBox="1"/>
          <p:nvPr/>
        </p:nvSpPr>
        <p:spPr>
          <a:xfrm>
            <a:off x="9167507" y="3583619"/>
            <a:ext cx="17373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Nota:</a:t>
            </a:r>
            <a:br>
              <a:rPr lang="pt-PT" sz="1050" dirty="0"/>
            </a:br>
            <a:r>
              <a:rPr lang="pt-PT" sz="1050" dirty="0"/>
              <a:t>       Exponencial Negativa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64EB486-FBFE-863C-B68E-3B1FC274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422" y="4054099"/>
            <a:ext cx="1743318" cy="10288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265BB0-7101-71B7-7FD5-CFB18AD9E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955" y="5013010"/>
            <a:ext cx="1933845" cy="119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7AC8C-C52D-20A4-6D2B-C49CAFB3E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623" y="3229456"/>
            <a:ext cx="440116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8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3283B-C28E-0146-938F-6FEE5467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21BF-51D4-4EC4-F6D1-63BE236C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595D9-13B7-AA20-97F3-EB2A1D9D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790469D-BEBA-60F9-11CD-7C62D793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4" y="253015"/>
            <a:ext cx="7064318" cy="755671"/>
          </a:xfrm>
        </p:spPr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Flutter/dart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0C1E7-1DD2-A0BC-547E-8586549ED74E}"/>
              </a:ext>
            </a:extLst>
          </p:cNvPr>
          <p:cNvSpPr txBox="1"/>
          <p:nvPr/>
        </p:nvSpPr>
        <p:spPr>
          <a:xfrm>
            <a:off x="2090021" y="1455462"/>
            <a:ext cx="1045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Meditation</a:t>
            </a:r>
            <a:endParaRPr lang="pt-PT" sz="1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D856CA-1A60-3793-ABC7-6D96C183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90" y="1220968"/>
            <a:ext cx="2010056" cy="247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D461F6-385C-8F7C-1EE4-11771BB24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83" y="1861096"/>
            <a:ext cx="4067743" cy="647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672F66-2E78-89ED-D9F0-19AC772DABB8}"/>
              </a:ext>
            </a:extLst>
          </p:cNvPr>
          <p:cNvSpPr txBox="1"/>
          <p:nvPr/>
        </p:nvSpPr>
        <p:spPr>
          <a:xfrm>
            <a:off x="8871560" y="1455461"/>
            <a:ext cx="1061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Daily</a:t>
            </a:r>
            <a:r>
              <a:rPr lang="pt-PT" sz="1400" b="1" dirty="0"/>
              <a:t> Steps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0FB4E-1EE7-B6A4-11FA-D36F5B264F6E}"/>
              </a:ext>
            </a:extLst>
          </p:cNvPr>
          <p:cNvSpPr txBox="1"/>
          <p:nvPr/>
        </p:nvSpPr>
        <p:spPr>
          <a:xfrm>
            <a:off x="3255479" y="3072573"/>
            <a:ext cx="488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Age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EDA2B9-F327-248C-4A07-BE6F9F9BF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832" y="1842455"/>
            <a:ext cx="2388581" cy="3680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A740E0-8786-06AF-26DD-F460C9BB3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07" y="3576065"/>
            <a:ext cx="2619741" cy="22767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034DDF-71C8-D2E1-5475-5D8DEB941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4395" y="3499854"/>
            <a:ext cx="303889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0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3283B-C28E-0146-938F-6FEE5467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21BF-51D4-4EC4-F6D1-63BE236C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595D9-13B7-AA20-97F3-EB2A1D9D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Modelação parametrizada de produtividade</a:t>
            </a: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790469D-BEBA-60F9-11CD-7C62D793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4" y="253015"/>
            <a:ext cx="7064318" cy="755671"/>
          </a:xfrm>
        </p:spPr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Flutter/dart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D856CA-1A60-3793-ABC7-6D96C183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90" y="1220968"/>
            <a:ext cx="2010056" cy="247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8AB686-C5B0-F790-2A71-DF98BBED601C}"/>
              </a:ext>
            </a:extLst>
          </p:cNvPr>
          <p:cNvSpPr txBox="1"/>
          <p:nvPr/>
        </p:nvSpPr>
        <p:spPr>
          <a:xfrm>
            <a:off x="2539239" y="1782971"/>
            <a:ext cx="100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Flow</a:t>
            </a:r>
            <a:r>
              <a:rPr lang="pt-PT" sz="1400" b="1" dirty="0"/>
              <a:t> </a:t>
            </a:r>
            <a:r>
              <a:rPr lang="pt-PT" sz="1400" b="1" dirty="0" err="1"/>
              <a:t>State</a:t>
            </a:r>
            <a:endParaRPr lang="pt-PT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3D3F7-8E6C-26E9-038D-1B1F3EF04086}"/>
              </a:ext>
            </a:extLst>
          </p:cNvPr>
          <p:cNvSpPr txBox="1"/>
          <p:nvPr/>
        </p:nvSpPr>
        <p:spPr>
          <a:xfrm>
            <a:off x="1314688" y="4377680"/>
            <a:ext cx="1022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Core </a:t>
            </a:r>
            <a:r>
              <a:rPr lang="pt-PT" sz="1400" b="1" dirty="0" err="1"/>
              <a:t>Circle</a:t>
            </a:r>
            <a:endParaRPr lang="pt-PT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EF54A-3506-424B-2B1A-1CFA9EC4F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19" y="2349077"/>
            <a:ext cx="4610743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4145C0-9644-B6BB-709A-9725EF53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19" y="3138212"/>
            <a:ext cx="2953162" cy="6668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CE8F4C-6F68-8DC7-F0C8-538503226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17" y="4825338"/>
            <a:ext cx="2467319" cy="64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182200-EA60-445C-F591-FCB4A8B7A49E}"/>
              </a:ext>
            </a:extLst>
          </p:cNvPr>
          <p:cNvSpPr txBox="1"/>
          <p:nvPr/>
        </p:nvSpPr>
        <p:spPr>
          <a:xfrm>
            <a:off x="8683007" y="1812459"/>
            <a:ext cx="1111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/>
              <a:t>Sleep</a:t>
            </a:r>
            <a:r>
              <a:rPr lang="pt-PT" sz="1400" b="1" dirty="0"/>
              <a:t> </a:t>
            </a:r>
            <a:r>
              <a:rPr lang="pt-PT" sz="1400" b="1" dirty="0" err="1"/>
              <a:t>Hours</a:t>
            </a:r>
            <a:endParaRPr lang="pt-PT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87A05-24E4-E4E5-499C-9A8FFE6B452D}"/>
              </a:ext>
            </a:extLst>
          </p:cNvPr>
          <p:cNvSpPr txBox="1"/>
          <p:nvPr/>
        </p:nvSpPr>
        <p:spPr>
          <a:xfrm>
            <a:off x="4738088" y="4154790"/>
            <a:ext cx="1480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Time for </a:t>
            </a:r>
            <a:r>
              <a:rPr lang="pt-PT" sz="1400" b="1" dirty="0" err="1"/>
              <a:t>Passion</a:t>
            </a:r>
            <a:endParaRPr lang="pt-PT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DC302-AC27-ED61-E77C-88ADEFC4D697}"/>
              </a:ext>
            </a:extLst>
          </p:cNvPr>
          <p:cNvSpPr txBox="1"/>
          <p:nvPr/>
        </p:nvSpPr>
        <p:spPr>
          <a:xfrm>
            <a:off x="8555665" y="4287948"/>
            <a:ext cx="1365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Social Network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E633F7-8FE4-9A22-5510-8BC44D1F8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9603" y="2165102"/>
            <a:ext cx="4029637" cy="17433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274C18-C0EB-4B91-143E-91DB47E65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307" y="4608898"/>
            <a:ext cx="3134162" cy="7525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8A53C0-BF30-50A3-475B-8FBE02B1C1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4201" y="5519582"/>
            <a:ext cx="2848373" cy="7716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58F849-AEBD-433F-E061-8CE7443898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6847" y="4685457"/>
            <a:ext cx="292458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E790469D-BEBA-60F9-11CD-7C62D793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4" y="253015"/>
            <a:ext cx="7064318" cy="755671"/>
          </a:xfrm>
        </p:spPr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Flutter/dart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FCB62B-3E42-150D-B85A-E0FF0DD0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63" y="1697704"/>
            <a:ext cx="3600953" cy="2257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913EF7-2111-3BB2-DF21-0B12C576D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00" y="1534585"/>
            <a:ext cx="3486637" cy="3477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B2288-76F9-D113-B525-9A9F88F8F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75" y="5248642"/>
            <a:ext cx="5544324" cy="1095528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6AEED3B-374C-036E-D80E-206784F1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Date Placeholder 4">
            <a:extLst>
              <a:ext uri="{FF2B5EF4-FFF2-40B4-BE49-F238E27FC236}">
                <a16:creationId xmlns:a16="http://schemas.microsoft.com/office/drawing/2014/main" id="{8EFE5C1D-E773-AA08-E5F5-5009E17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2022/2023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DCE51EAF-3AF4-8B8D-4C68-3EBF1B19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0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83CB9-E534-95EA-9ADE-9FE2E612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1224-2717-3842-A70B-313808D4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D3E71-73A2-0B42-8E25-02BE6D89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9E619-720C-47C4-9740-FAAD1E4A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8" y="519968"/>
            <a:ext cx="4334480" cy="260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A7B58B-3B10-B20F-9E77-5DA6DB2CF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98" y="2096110"/>
            <a:ext cx="550621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8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E790469D-BEBA-60F9-11CD-7C62D793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04" y="253015"/>
            <a:ext cx="7064318" cy="755671"/>
          </a:xfrm>
        </p:spPr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Flutter/dart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ACD3A-2172-E911-C5BB-B428C11F88F2}"/>
              </a:ext>
            </a:extLst>
          </p:cNvPr>
          <p:cNvCxnSpPr/>
          <p:nvPr/>
        </p:nvCxnSpPr>
        <p:spPr>
          <a:xfrm flipH="1">
            <a:off x="871870" y="2105247"/>
            <a:ext cx="1254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75CCB46-ED9E-A437-0A73-4F8EEACF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8910FC19-2BF8-7882-D3E1-9C654AD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2022/2023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00C2FC4-7196-73DC-A7F8-506AF64B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pt-PT" dirty="0"/>
              <a:t>Modelação parametrizada de produtividade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02C9C-BD9E-B3F1-D4A3-6917ADC97808}"/>
              </a:ext>
            </a:extLst>
          </p:cNvPr>
          <p:cNvSpPr txBox="1"/>
          <p:nvPr/>
        </p:nvSpPr>
        <p:spPr>
          <a:xfrm>
            <a:off x="634702" y="5394399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linkClick r:id="rId3"/>
              </a:rPr>
              <a:t>https://prodparammod.web.app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10C76-DFB2-AB76-8450-79BDA827A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50" y="1142116"/>
            <a:ext cx="1695450" cy="1933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7B419-A2CD-857A-C57A-7A02CE8A5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104" y="815323"/>
            <a:ext cx="6786490" cy="3480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F567E9-3D52-85C9-5F49-2EA58B4E3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269" y="1446630"/>
            <a:ext cx="7596683" cy="3902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508F55-A685-D31A-F2BA-B27DCCED9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187" y="2555495"/>
            <a:ext cx="7019631" cy="36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pt-PT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pt-PT" dirty="0"/>
              <a:t>Introdução</a:t>
            </a:r>
          </a:p>
          <a:p>
            <a:r>
              <a:rPr lang="pt-PT" dirty="0"/>
              <a:t>Objetivos</a:t>
            </a:r>
          </a:p>
          <a:p>
            <a:r>
              <a:rPr lang="pt-PT" dirty="0"/>
              <a:t>Modelos de aleatoriedade</a:t>
            </a:r>
          </a:p>
          <a:p>
            <a:r>
              <a:rPr lang="pt-PT" dirty="0"/>
              <a:t>Modelos de produtividade</a:t>
            </a:r>
          </a:p>
          <a:p>
            <a:r>
              <a:rPr lang="pt-PT" dirty="0"/>
              <a:t>Implementação Flutter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pt-PT" dirty="0"/>
              <a:t>Modelação parametrizada de produtividade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 err="1"/>
              <a:t>Obrigado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99441"/>
          </a:xfrm>
        </p:spPr>
        <p:txBody>
          <a:bodyPr>
            <a:normAutofit/>
          </a:bodyPr>
          <a:lstStyle/>
          <a:p>
            <a:r>
              <a:rPr lang="en-US" dirty="0"/>
              <a:t>Carlos Esteves - 98004</a:t>
            </a:r>
          </a:p>
          <a:p>
            <a:r>
              <a:rPr lang="en-US" dirty="0"/>
              <a:t>Fabian Gobet - 97885</a:t>
            </a:r>
          </a:p>
          <a:p>
            <a:r>
              <a:rPr lang="en-US" dirty="0"/>
              <a:t>Afonso </a:t>
            </a:r>
            <a:r>
              <a:rPr lang="en-US" dirty="0" err="1"/>
              <a:t>Àguas</a:t>
            </a:r>
            <a:r>
              <a:rPr lang="en-US" dirty="0"/>
              <a:t> - 99114 </a:t>
            </a:r>
          </a:p>
          <a:p>
            <a:r>
              <a:rPr lang="en-US" dirty="0"/>
              <a:t>Leonardo </a:t>
            </a:r>
            <a:r>
              <a:rPr lang="en-US" dirty="0" err="1"/>
              <a:t>Mota</a:t>
            </a:r>
            <a:r>
              <a:rPr lang="en-US" dirty="0"/>
              <a:t> - 99152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C8F2F63-6A22-F54B-2E98-786FB4CA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558" y="6308062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DC76287-83A5-9BAA-67E5-0CABB41A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156" y="6311901"/>
            <a:ext cx="985157" cy="365125"/>
          </a:xfrm>
        </p:spPr>
        <p:txBody>
          <a:bodyPr/>
          <a:lstStyle/>
          <a:p>
            <a:r>
              <a:rPr lang="en-US" dirty="0"/>
              <a:t>2022/2023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5B4E00C-DA05-C5DE-5754-EF0EF7D7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61407" y="6324453"/>
            <a:ext cx="2482842" cy="365125"/>
          </a:xfrm>
        </p:spPr>
        <p:txBody>
          <a:bodyPr/>
          <a:lstStyle/>
          <a:p>
            <a:r>
              <a:rPr lang="pt-PT" dirty="0"/>
              <a:t>Modelação parametrizada de produtividade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77" y="366714"/>
            <a:ext cx="5111750" cy="1204912"/>
          </a:xfrm>
        </p:spPr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4CF5A7A1-F339-00AD-0217-4BB2DA7F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2022/2023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F4F2B37-A71B-236F-D1EF-A78ED427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pt-PT" dirty="0"/>
              <a:t>Modelação parametrizada de produtividade</a:t>
            </a:r>
            <a:endParaRPr lang="en-US" dirty="0"/>
          </a:p>
        </p:txBody>
      </p:sp>
      <p:pic>
        <p:nvPicPr>
          <p:cNvPr id="14" name="Picture 13" descr="A hand holding a blue pen&#10;&#10;Description automatically generated with low confidence">
            <a:extLst>
              <a:ext uri="{FF2B5EF4-FFF2-40B4-BE49-F238E27FC236}">
                <a16:creationId xmlns:a16="http://schemas.microsoft.com/office/drawing/2014/main" id="{CC71A257-978F-48A3-CB02-68B850C00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650029"/>
            <a:ext cx="3953471" cy="20755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68BE69-0854-EF34-7DA7-2B4734568F9F}"/>
              </a:ext>
            </a:extLst>
          </p:cNvPr>
          <p:cNvSpPr txBox="1"/>
          <p:nvPr/>
        </p:nvSpPr>
        <p:spPr>
          <a:xfrm>
            <a:off x="4991100" y="5725601"/>
            <a:ext cx="3714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https://www.searchenginejournal.com/marketing-productivity-guide/415124/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9C6CDB-C9FD-4AFC-48A5-133F60A08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10" y="1986930"/>
            <a:ext cx="3107329" cy="17861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9FC992-6A6E-65D4-510C-87A73E64F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942" y="2018420"/>
            <a:ext cx="1646385" cy="10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7525" y="1104900"/>
            <a:ext cx="4179570" cy="740171"/>
          </a:xfrm>
        </p:spPr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7525" y="2123678"/>
            <a:ext cx="4438650" cy="3651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Encontrar</a:t>
            </a:r>
            <a:r>
              <a:rPr lang="en-US" dirty="0"/>
              <a:t> Base de dados e </a:t>
            </a:r>
            <a:r>
              <a:rPr lang="en-US" dirty="0" err="1"/>
              <a:t>sscolher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810A3-866B-0E5F-7106-385EF6D9EDBE}"/>
              </a:ext>
            </a:extLst>
          </p:cNvPr>
          <p:cNvSpPr txBox="1">
            <a:spLocks/>
          </p:cNvSpPr>
          <p:nvPr/>
        </p:nvSpPr>
        <p:spPr>
          <a:xfrm>
            <a:off x="6867524" y="2488803"/>
            <a:ext cx="4810125" cy="3651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correlação</a:t>
            </a:r>
            <a:r>
              <a:rPr lang="en-US" dirty="0"/>
              <a:t> entre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produtividade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DA5D11-9182-FFEE-3E97-43B5478AD3CE}"/>
              </a:ext>
            </a:extLst>
          </p:cNvPr>
          <p:cNvSpPr txBox="1">
            <a:spLocks/>
          </p:cNvSpPr>
          <p:nvPr/>
        </p:nvSpPr>
        <p:spPr>
          <a:xfrm>
            <a:off x="6867524" y="2853928"/>
            <a:ext cx="481012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produtividade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8AB308-788A-880E-A0B9-1FF949ECFFCA}"/>
              </a:ext>
            </a:extLst>
          </p:cNvPr>
          <p:cNvSpPr txBox="1">
            <a:spLocks/>
          </p:cNvSpPr>
          <p:nvPr/>
        </p:nvSpPr>
        <p:spPr>
          <a:xfrm>
            <a:off x="6867523" y="3246437"/>
            <a:ext cx="4810125" cy="582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Determinar</a:t>
            </a:r>
            <a:r>
              <a:rPr lang="en-US" dirty="0"/>
              <a:t> formula de </a:t>
            </a:r>
            <a:r>
              <a:rPr lang="en-US" dirty="0" err="1"/>
              <a:t>contributo</a:t>
            </a:r>
            <a:r>
              <a:rPr lang="en-US" dirty="0"/>
              <a:t> para </a:t>
            </a:r>
            <a:r>
              <a:rPr lang="en-US" dirty="0" err="1"/>
              <a:t>produtividade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68980D-7B71-3E66-050B-667E6E44AFEA}"/>
              </a:ext>
            </a:extLst>
          </p:cNvPr>
          <p:cNvSpPr txBox="1">
            <a:spLocks/>
          </p:cNvSpPr>
          <p:nvPr/>
        </p:nvSpPr>
        <p:spPr>
          <a:xfrm>
            <a:off x="6867522" y="3890169"/>
            <a:ext cx="4810125" cy="582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com base no dataset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93CF610-05E0-B671-FBB0-8C3CE67079B0}"/>
              </a:ext>
            </a:extLst>
          </p:cNvPr>
          <p:cNvSpPr txBox="1">
            <a:spLocks/>
          </p:cNvSpPr>
          <p:nvPr/>
        </p:nvSpPr>
        <p:spPr>
          <a:xfrm>
            <a:off x="6867521" y="4472782"/>
            <a:ext cx="4810125" cy="582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Flutter/Dart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121"/>
            <a:ext cx="8706682" cy="1325563"/>
          </a:xfrm>
        </p:spPr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Base de dados e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44E6E27F-46DC-26BD-5946-DE926E0E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8" y="1533525"/>
            <a:ext cx="2438400" cy="1219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56933A-4AB8-F454-213F-350BD911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38" y="2752725"/>
            <a:ext cx="4791737" cy="529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F7BA22-6E8A-B320-3252-B240BF28D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421893"/>
            <a:ext cx="5963482" cy="1343212"/>
          </a:xfrm>
          <a:prstGeom prst="rect">
            <a:avLst/>
          </a:prstGeom>
        </p:spPr>
      </p:pic>
      <p:sp>
        <p:nvSpPr>
          <p:cNvPr id="17" name="TextBox 16">
            <a:hlinkClick r:id="rId6"/>
            <a:extLst>
              <a:ext uri="{FF2B5EF4-FFF2-40B4-BE49-F238E27FC236}">
                <a16:creationId xmlns:a16="http://schemas.microsoft.com/office/drawing/2014/main" id="{614DDAB0-9D68-8B4C-E4C1-1F5AF91701B2}"/>
              </a:ext>
            </a:extLst>
          </p:cNvPr>
          <p:cNvSpPr txBox="1"/>
          <p:nvPr/>
        </p:nvSpPr>
        <p:spPr>
          <a:xfrm>
            <a:off x="4248150" y="4821521"/>
            <a:ext cx="457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https://www.kaggle.com/datasets/ydalat/lifestyle-and-wellbeing-data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21830-4295-FFC3-3425-A1AF3246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4EA18-5A23-5916-06AA-CF47C2F4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EBFD-25BD-F32B-D795-B64235D3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B105-DF17-20D7-EE73-DC970795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9" y="1080667"/>
            <a:ext cx="4342906" cy="124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D7C69-576F-8691-0ABA-38FB9EB5C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46" y="2306866"/>
            <a:ext cx="4398179" cy="1240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D38285-02E8-A640-3D62-D28C78302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93" y="3546991"/>
            <a:ext cx="4407676" cy="124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D2CA30-82BF-F0D3-584C-E175933B4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15" y="4773190"/>
            <a:ext cx="4375440" cy="1240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63E43E-6651-B59E-898D-C620211FB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452" y="1080667"/>
            <a:ext cx="2270607" cy="10654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D95A7-0454-27C1-9586-84C084ED3735}"/>
              </a:ext>
            </a:extLst>
          </p:cNvPr>
          <p:cNvSpPr txBox="1"/>
          <p:nvPr/>
        </p:nvSpPr>
        <p:spPr>
          <a:xfrm>
            <a:off x="5593052" y="2891255"/>
            <a:ext cx="2534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 </a:t>
            </a:r>
            <a:r>
              <a:rPr lang="en-US" dirty="0" err="1"/>
              <a:t>atributos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15,972</a:t>
            </a:r>
            <a:r>
              <a:rPr lang="en-US" dirty="0"/>
              <a:t> </a:t>
            </a:r>
            <a:r>
              <a:rPr lang="en-US" dirty="0" err="1"/>
              <a:t>instâncias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omissos</a:t>
            </a:r>
            <a:endParaRPr lang="pt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F33CF2-67BD-D4B3-9663-3A9118A7020B}"/>
              </a:ext>
            </a:extLst>
          </p:cNvPr>
          <p:cNvSpPr/>
          <p:nvPr/>
        </p:nvSpPr>
        <p:spPr>
          <a:xfrm>
            <a:off x="4029998" y="1066741"/>
            <a:ext cx="906957" cy="12401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F319F-4EB1-91ED-7562-4B335B2D52C9}"/>
              </a:ext>
            </a:extLst>
          </p:cNvPr>
          <p:cNvSpPr/>
          <p:nvPr/>
        </p:nvSpPr>
        <p:spPr>
          <a:xfrm>
            <a:off x="4946453" y="1066741"/>
            <a:ext cx="772358" cy="12401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F29A0E-3F20-B5A2-EA0C-F124B6C85908}"/>
              </a:ext>
            </a:extLst>
          </p:cNvPr>
          <p:cNvSpPr/>
          <p:nvPr/>
        </p:nvSpPr>
        <p:spPr>
          <a:xfrm>
            <a:off x="1527811" y="2239145"/>
            <a:ext cx="800100" cy="12401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AE629A-71CC-F1D1-F22C-B6954661F69C}"/>
              </a:ext>
            </a:extLst>
          </p:cNvPr>
          <p:cNvSpPr/>
          <p:nvPr/>
        </p:nvSpPr>
        <p:spPr>
          <a:xfrm>
            <a:off x="4083398" y="3540028"/>
            <a:ext cx="906957" cy="12401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C7F405-3183-7030-5DD6-08230058A3F5}"/>
              </a:ext>
            </a:extLst>
          </p:cNvPr>
          <p:cNvSpPr/>
          <p:nvPr/>
        </p:nvSpPr>
        <p:spPr>
          <a:xfrm>
            <a:off x="2349156" y="3533065"/>
            <a:ext cx="906957" cy="12401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A2841E-B721-8E00-D95A-9489858FDF4A}"/>
              </a:ext>
            </a:extLst>
          </p:cNvPr>
          <p:cNvSpPr/>
          <p:nvPr/>
        </p:nvSpPr>
        <p:spPr>
          <a:xfrm>
            <a:off x="1499459" y="3545936"/>
            <a:ext cx="906957" cy="12401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0BB466-44E0-563B-D2F9-3417AEA25988}"/>
              </a:ext>
            </a:extLst>
          </p:cNvPr>
          <p:cNvSpPr/>
          <p:nvPr/>
        </p:nvSpPr>
        <p:spPr>
          <a:xfrm>
            <a:off x="610293" y="3540028"/>
            <a:ext cx="906957" cy="124012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89E59E-4115-664F-46C4-57C85666C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0477" y="4766227"/>
            <a:ext cx="852245" cy="124012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ED302CA-EF17-1036-E076-509A85E22795}"/>
              </a:ext>
            </a:extLst>
          </p:cNvPr>
          <p:cNvSpPr/>
          <p:nvPr/>
        </p:nvSpPr>
        <p:spPr>
          <a:xfrm>
            <a:off x="4073487" y="4780153"/>
            <a:ext cx="906957" cy="12401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CADFB9-3FAD-6C6E-055E-6E9E9EED9FFD}"/>
              </a:ext>
            </a:extLst>
          </p:cNvPr>
          <p:cNvSpPr/>
          <p:nvPr/>
        </p:nvSpPr>
        <p:spPr>
          <a:xfrm>
            <a:off x="4936955" y="4794900"/>
            <a:ext cx="906957" cy="12401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6BACE8-55E2-07E7-DF47-423412A2AF5B}"/>
              </a:ext>
            </a:extLst>
          </p:cNvPr>
          <p:cNvSpPr txBox="1"/>
          <p:nvPr/>
        </p:nvSpPr>
        <p:spPr>
          <a:xfrm>
            <a:off x="8743950" y="2483109"/>
            <a:ext cx="25348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Core Circle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Flow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Daily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Sleep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for Passion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Weekly Meditation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Do Complete</a:t>
            </a:r>
            <a:endParaRPr lang="pt-P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136AEB-D55C-11B2-4AEE-F30FD554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886" y="152477"/>
            <a:ext cx="6115050" cy="7674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Encontrar</a:t>
            </a:r>
            <a:r>
              <a:rPr lang="en-US" dirty="0"/>
              <a:t> Base de dados e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375018-333C-8AFD-BF9B-C2415045D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551" y="910129"/>
            <a:ext cx="5424049" cy="5933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FF1E2-1024-6E9F-D563-3F5655BDBA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0033" y="3942500"/>
            <a:ext cx="2326508" cy="17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82990" cy="1325563"/>
          </a:xfrm>
        </p:spPr>
        <p:txBody>
          <a:bodyPr/>
          <a:lstStyle/>
          <a:p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correlação</a:t>
            </a:r>
            <a:r>
              <a:rPr lang="en-US" dirty="0"/>
              <a:t> entre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produtividade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7E288D-D9B1-60D0-DD61-3AB5B8DA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37" y="1276293"/>
            <a:ext cx="4429743" cy="484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F5BA8-73D1-118A-241E-34F0C526A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67" y="1690688"/>
            <a:ext cx="4448796" cy="40201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A0B1E3-B8A0-B990-FE63-3DBEBA92F6BF}"/>
              </a:ext>
            </a:extLst>
          </p:cNvPr>
          <p:cNvSpPr/>
          <p:nvPr/>
        </p:nvSpPr>
        <p:spPr>
          <a:xfrm>
            <a:off x="629937" y="3077940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2EB4D-B21D-B06C-03AC-D549EEAE7065}"/>
              </a:ext>
            </a:extLst>
          </p:cNvPr>
          <p:cNvSpPr/>
          <p:nvPr/>
        </p:nvSpPr>
        <p:spPr>
          <a:xfrm>
            <a:off x="591837" y="5619369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DFAAB-1481-1B50-AB9E-BBB12E964BC8}"/>
              </a:ext>
            </a:extLst>
          </p:cNvPr>
          <p:cNvSpPr/>
          <p:nvPr/>
        </p:nvSpPr>
        <p:spPr>
          <a:xfrm>
            <a:off x="629937" y="5169879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DF065-DE15-A5D3-C845-1DA9E57B10DD}"/>
              </a:ext>
            </a:extLst>
          </p:cNvPr>
          <p:cNvSpPr/>
          <p:nvPr/>
        </p:nvSpPr>
        <p:spPr>
          <a:xfrm>
            <a:off x="629937" y="5870456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B3ECBC-EE96-1D72-2C03-9777E790EA7A}"/>
              </a:ext>
            </a:extLst>
          </p:cNvPr>
          <p:cNvSpPr/>
          <p:nvPr/>
        </p:nvSpPr>
        <p:spPr>
          <a:xfrm>
            <a:off x="629937" y="3329027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6CA93-0F3E-FDB1-BFF3-C5E9646D5E33}"/>
              </a:ext>
            </a:extLst>
          </p:cNvPr>
          <p:cNvSpPr/>
          <p:nvPr/>
        </p:nvSpPr>
        <p:spPr>
          <a:xfrm>
            <a:off x="629937" y="1964134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7428CC-D5C1-4A38-45BA-FA016FB00B15}"/>
              </a:ext>
            </a:extLst>
          </p:cNvPr>
          <p:cNvSpPr/>
          <p:nvPr/>
        </p:nvSpPr>
        <p:spPr>
          <a:xfrm>
            <a:off x="629937" y="3560182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6C562-12E2-7BD5-6AC9-7C549CC75398}"/>
              </a:ext>
            </a:extLst>
          </p:cNvPr>
          <p:cNvSpPr/>
          <p:nvPr/>
        </p:nvSpPr>
        <p:spPr>
          <a:xfrm>
            <a:off x="601361" y="2400888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76DD9-92DA-07E7-600B-B80A8CDE435A}"/>
              </a:ext>
            </a:extLst>
          </p:cNvPr>
          <p:cNvSpPr/>
          <p:nvPr/>
        </p:nvSpPr>
        <p:spPr>
          <a:xfrm>
            <a:off x="591837" y="2171216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B422FC-89F1-5C69-53C6-D6432C1E9D19}"/>
              </a:ext>
            </a:extLst>
          </p:cNvPr>
          <p:cNvSpPr/>
          <p:nvPr/>
        </p:nvSpPr>
        <p:spPr>
          <a:xfrm>
            <a:off x="629937" y="2628450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9B93B-3804-4701-D4F4-B31A75EC79A4}"/>
              </a:ext>
            </a:extLst>
          </p:cNvPr>
          <p:cNvSpPr/>
          <p:nvPr/>
        </p:nvSpPr>
        <p:spPr>
          <a:xfrm>
            <a:off x="591837" y="1738984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4A440-62C6-3D7F-5298-561CDDCD6D0E}"/>
              </a:ext>
            </a:extLst>
          </p:cNvPr>
          <p:cNvSpPr/>
          <p:nvPr/>
        </p:nvSpPr>
        <p:spPr>
          <a:xfrm>
            <a:off x="591837" y="4239402"/>
            <a:ext cx="4196097" cy="2170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CB4979-95E0-C94D-F50B-F5CAE2FFCDF7}"/>
              </a:ext>
            </a:extLst>
          </p:cNvPr>
          <p:cNvSpPr/>
          <p:nvPr/>
        </p:nvSpPr>
        <p:spPr>
          <a:xfrm>
            <a:off x="610887" y="5385025"/>
            <a:ext cx="4114800" cy="182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A7719-6575-3FC5-260E-D1578DF8CF43}"/>
              </a:ext>
            </a:extLst>
          </p:cNvPr>
          <p:cNvSpPr/>
          <p:nvPr/>
        </p:nvSpPr>
        <p:spPr>
          <a:xfrm>
            <a:off x="529590" y="3792183"/>
            <a:ext cx="4196097" cy="2170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BC2A02-E09F-72AF-EE12-6686B4AC1A6B}"/>
              </a:ext>
            </a:extLst>
          </p:cNvPr>
          <p:cNvSpPr/>
          <p:nvPr/>
        </p:nvSpPr>
        <p:spPr>
          <a:xfrm>
            <a:off x="510540" y="4706717"/>
            <a:ext cx="4196097" cy="2170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9A9A8-051F-4F73-8C1C-F0FAADA8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F0DDF-166F-9329-228D-87B6B686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DA46D-4A4F-2A89-6258-40B19C50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ABE3CC6-6D44-FEDD-244A-17FEF60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72485"/>
            <a:ext cx="8682990" cy="1325563"/>
          </a:xfrm>
        </p:spPr>
        <p:txBody>
          <a:bodyPr/>
          <a:lstStyle/>
          <a:p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correlação</a:t>
            </a:r>
            <a:r>
              <a:rPr lang="en-US" dirty="0"/>
              <a:t> entre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produtividade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CD1D31-6E33-27C5-25DC-73916CEC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5" y="1157039"/>
            <a:ext cx="4922216" cy="3315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735377-0278-69C1-DD0A-A6194FAB40E9}"/>
              </a:ext>
            </a:extLst>
          </p:cNvPr>
          <p:cNvSpPr txBox="1"/>
          <p:nvPr/>
        </p:nvSpPr>
        <p:spPr>
          <a:xfrm>
            <a:off x="5590071" y="1371090"/>
            <a:ext cx="1702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https://graphonline.ru/en/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9209A8-F139-EB60-8E72-D885D701A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55" y="4663945"/>
            <a:ext cx="10970066" cy="15006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15EA825-41D7-1FD4-BB45-0AB0D3DB8296}"/>
              </a:ext>
            </a:extLst>
          </p:cNvPr>
          <p:cNvSpPr/>
          <p:nvPr/>
        </p:nvSpPr>
        <p:spPr>
          <a:xfrm>
            <a:off x="8877300" y="1995468"/>
            <a:ext cx="2476500" cy="163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Auxiliar ao cálculo dos fatores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36FB58C-451E-50FE-4835-FFE29418EC24}"/>
              </a:ext>
            </a:extLst>
          </p:cNvPr>
          <p:cNvCxnSpPr>
            <a:cxnSpLocks/>
            <a:stCxn id="15" idx="6"/>
            <a:endCxn id="14" idx="3"/>
          </p:cNvCxnSpPr>
          <p:nvPr/>
        </p:nvCxnSpPr>
        <p:spPr>
          <a:xfrm>
            <a:off x="11353800" y="2814618"/>
            <a:ext cx="284121" cy="2599655"/>
          </a:xfrm>
          <a:prstGeom prst="curvedConnector3">
            <a:avLst>
              <a:gd name="adj1" fmla="val 1804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6C300-0DB1-ACF5-42DB-06338515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3FF4-30E1-FCEF-164C-5F7B5F9F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90FDF-F985-C168-BC72-CADAEE5F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Modelação parametrizada de produtividade</a:t>
            </a: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CDFEEAA-33B7-6435-7CC9-588A15C4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25" y="496335"/>
            <a:ext cx="8682990" cy="1325563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produtividade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30E951-F7E7-7D34-35AC-4EC2092FE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1" y="1511541"/>
            <a:ext cx="1409897" cy="1467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83061-A2F0-A003-40CE-66893C40521F}"/>
              </a:ext>
            </a:extLst>
          </p:cNvPr>
          <p:cNvSpPr txBox="1"/>
          <p:nvPr/>
        </p:nvSpPr>
        <p:spPr>
          <a:xfrm>
            <a:off x="358944" y="1142209"/>
            <a:ext cx="20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Variáveis de 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95F64F-A9A6-3C2E-AC9D-3448D1FE9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137" y="1326875"/>
            <a:ext cx="1943371" cy="1800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156942-0045-C32D-98ED-2F0A5E21D01B}"/>
              </a:ext>
            </a:extLst>
          </p:cNvPr>
          <p:cNvSpPr txBox="1"/>
          <p:nvPr/>
        </p:nvSpPr>
        <p:spPr>
          <a:xfrm>
            <a:off x="2868617" y="1142209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Variáveis de </a:t>
            </a:r>
            <a:r>
              <a:rPr lang="pt-PT" dirty="0" err="1"/>
              <a:t>Factor</a:t>
            </a:r>
            <a:endParaRPr lang="pt-PT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9306C3-91D2-54DC-DC0E-773921CD3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96" y="3309971"/>
            <a:ext cx="3477110" cy="905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34E0B8-6DA9-FAC1-6F3D-B5ED68653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12" y="4238910"/>
            <a:ext cx="3286125" cy="1762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5F0968-35E7-D926-DFF5-05DA3C5A5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1012" y="4366152"/>
            <a:ext cx="6238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{43741DE4-65B2-42DD-9AAA-58712C51B866}tf67328976_win32</Template>
  <TotalTime>343</TotalTime>
  <Words>1785</Words>
  <Application>Microsoft Office PowerPoint</Application>
  <PresentationFormat>Widescreen</PresentationFormat>
  <Paragraphs>233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gg sans</vt:lpstr>
      <vt:lpstr>Tenorite</vt:lpstr>
      <vt:lpstr>Office Theme</vt:lpstr>
      <vt:lpstr>Modelação parametrizada de produtividade</vt:lpstr>
      <vt:lpstr>AGENDA</vt:lpstr>
      <vt:lpstr>Introdução</vt:lpstr>
      <vt:lpstr>Objetivos</vt:lpstr>
      <vt:lpstr>Encontrar Base de dados e escolher atributos</vt:lpstr>
      <vt:lpstr>Encontrar Base de dados e escolher atributos</vt:lpstr>
      <vt:lpstr>Explorar correlação entre atributos e produtividade</vt:lpstr>
      <vt:lpstr>Explorar correlação entre atributos e produtividade</vt:lpstr>
      <vt:lpstr>Modelo de produtividade</vt:lpstr>
      <vt:lpstr>Determinar formula de contributo para produtividade de cada atributos</vt:lpstr>
      <vt:lpstr>Modelar distribuições para cada atributo com base no dataset</vt:lpstr>
      <vt:lpstr>Modelar distribuições para cada atributo com base no dataset</vt:lpstr>
      <vt:lpstr>Modelar distribuições para cada atributo com base no dataset</vt:lpstr>
      <vt:lpstr>Modelar distribuições para cada atributo com base no dataset</vt:lpstr>
      <vt:lpstr>Implementar em Flutter/dart</vt:lpstr>
      <vt:lpstr>Implementar em Flutter/dart</vt:lpstr>
      <vt:lpstr>Implementar em Flutter/dart</vt:lpstr>
      <vt:lpstr>PowerPoint Presentation</vt:lpstr>
      <vt:lpstr>Implementar em Flutter/dart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Modelação parametrizada de produtividade</dc:title>
  <dc:creator>Fabian Gobet</dc:creator>
  <cp:lastModifiedBy>Fabian Gobet</cp:lastModifiedBy>
  <cp:revision>13</cp:revision>
  <dcterms:created xsi:type="dcterms:W3CDTF">2022-12-06T10:07:54Z</dcterms:created>
  <dcterms:modified xsi:type="dcterms:W3CDTF">2022-12-16T12:31:29Z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