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7" d="100"/>
          <a:sy n="87" d="100"/>
        </p:scale>
        <p:origin x="48" y="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79B68-E66C-4885-89D1-F710D6E101E9}" type="doc">
      <dgm:prSet loTypeId="urn:microsoft.com/office/officeart/2005/8/layout/radial5" loCatId="cycle" qsTypeId="urn:microsoft.com/office/officeart/2005/8/quickstyle/simple1" qsCatId="simple" csTypeId="urn:microsoft.com/office/officeart/2005/8/colors/colorful4" csCatId="colorful" phldr="1"/>
      <dgm:spPr/>
      <dgm:t>
        <a:bodyPr/>
        <a:lstStyle/>
        <a:p>
          <a:endParaRPr lang="en-US"/>
        </a:p>
      </dgm:t>
    </dgm:pt>
    <dgm:pt modelId="{4F729347-3E61-44C4-9520-3C6BF4BE9C2C}">
      <dgm:prSet phldrT="[Text]"/>
      <dgm:spPr/>
      <dgm:t>
        <a:bodyPr/>
        <a:lstStyle/>
        <a:p>
          <a:r>
            <a:rPr lang="en-US" dirty="0"/>
            <a:t>Angular</a:t>
          </a:r>
        </a:p>
      </dgm:t>
    </dgm:pt>
    <dgm:pt modelId="{38877FAC-C56D-4588-BC44-6C43B5925BDF}" type="parTrans" cxnId="{6ED0C901-631D-4FE1-BE41-86AFD8839FCB}">
      <dgm:prSet/>
      <dgm:spPr/>
      <dgm:t>
        <a:bodyPr/>
        <a:lstStyle/>
        <a:p>
          <a:endParaRPr lang="en-US"/>
        </a:p>
      </dgm:t>
    </dgm:pt>
    <dgm:pt modelId="{B4D0281E-66CF-4084-8B14-35B3CD5DD4F8}" type="sibTrans" cxnId="{6ED0C901-631D-4FE1-BE41-86AFD8839FCB}">
      <dgm:prSet/>
      <dgm:spPr/>
      <dgm:t>
        <a:bodyPr/>
        <a:lstStyle/>
        <a:p>
          <a:endParaRPr lang="en-US"/>
        </a:p>
      </dgm:t>
    </dgm:pt>
    <dgm:pt modelId="{3B65B466-D042-4CE1-9454-D51B715AF449}">
      <dgm:prSet phldrT="[Text]"/>
      <dgm:spPr/>
      <dgm:t>
        <a:bodyPr/>
        <a:lstStyle/>
        <a:p>
          <a:r>
            <a:rPr lang="en-US" dirty="0"/>
            <a:t>Expressions</a:t>
          </a:r>
        </a:p>
      </dgm:t>
    </dgm:pt>
    <dgm:pt modelId="{678B7DBD-6032-4E90-8CC3-176218B36312}" type="parTrans" cxnId="{6A36B76E-0408-447B-A0B7-D2E9447361DC}">
      <dgm:prSet/>
      <dgm:spPr/>
      <dgm:t>
        <a:bodyPr/>
        <a:lstStyle/>
        <a:p>
          <a:endParaRPr lang="en-US"/>
        </a:p>
      </dgm:t>
    </dgm:pt>
    <dgm:pt modelId="{07309B71-0A42-4DE9-95B7-105733142AFF}" type="sibTrans" cxnId="{6A36B76E-0408-447B-A0B7-D2E9447361DC}">
      <dgm:prSet/>
      <dgm:spPr/>
      <dgm:t>
        <a:bodyPr/>
        <a:lstStyle/>
        <a:p>
          <a:endParaRPr lang="en-US"/>
        </a:p>
      </dgm:t>
    </dgm:pt>
    <dgm:pt modelId="{D441BF6B-2863-4303-A058-3304F56C0392}">
      <dgm:prSet phldrT="[Text]"/>
      <dgm:spPr/>
      <dgm:t>
        <a:bodyPr/>
        <a:lstStyle/>
        <a:p>
          <a:r>
            <a:rPr lang="en-US" dirty="0"/>
            <a:t>Components</a:t>
          </a:r>
        </a:p>
      </dgm:t>
    </dgm:pt>
    <dgm:pt modelId="{DDB1B3CA-1AA8-4AAB-8293-562DFF1A6074}" type="parTrans" cxnId="{DE864D90-0A95-4047-B48C-EA0707577FBB}">
      <dgm:prSet/>
      <dgm:spPr/>
      <dgm:t>
        <a:bodyPr/>
        <a:lstStyle/>
        <a:p>
          <a:endParaRPr lang="en-US"/>
        </a:p>
      </dgm:t>
    </dgm:pt>
    <dgm:pt modelId="{04B58FA1-0191-47E7-87C4-899BA42D711D}" type="sibTrans" cxnId="{DE864D90-0A95-4047-B48C-EA0707577FBB}">
      <dgm:prSet/>
      <dgm:spPr/>
      <dgm:t>
        <a:bodyPr/>
        <a:lstStyle/>
        <a:p>
          <a:endParaRPr lang="en-US"/>
        </a:p>
      </dgm:t>
    </dgm:pt>
    <dgm:pt modelId="{9961082C-9CAE-4663-ABB0-C0CE63F38BDF}">
      <dgm:prSet phldrT="[Text]"/>
      <dgm:spPr/>
      <dgm:t>
        <a:bodyPr/>
        <a:lstStyle/>
        <a:p>
          <a:r>
            <a:rPr lang="en-US" dirty="0"/>
            <a:t>Dependency Injection</a:t>
          </a:r>
        </a:p>
      </dgm:t>
    </dgm:pt>
    <dgm:pt modelId="{4449613C-E3CC-4CF8-9079-3A6D81E8BEA1}" type="parTrans" cxnId="{F41913BA-6493-4C8E-B949-AFE094575C4B}">
      <dgm:prSet/>
      <dgm:spPr/>
      <dgm:t>
        <a:bodyPr/>
        <a:lstStyle/>
        <a:p>
          <a:endParaRPr lang="en-US"/>
        </a:p>
      </dgm:t>
    </dgm:pt>
    <dgm:pt modelId="{A636968A-2188-4F2D-B186-9274D5207546}" type="sibTrans" cxnId="{F41913BA-6493-4C8E-B949-AFE094575C4B}">
      <dgm:prSet/>
      <dgm:spPr/>
      <dgm:t>
        <a:bodyPr/>
        <a:lstStyle/>
        <a:p>
          <a:endParaRPr lang="en-US"/>
        </a:p>
      </dgm:t>
    </dgm:pt>
    <dgm:pt modelId="{6C4E88AD-ACF1-4CE3-88E8-27F3E5FE84B0}">
      <dgm:prSet phldrT="[Text]"/>
      <dgm:spPr/>
      <dgm:t>
        <a:bodyPr/>
        <a:lstStyle/>
        <a:p>
          <a:r>
            <a:rPr lang="en-US" dirty="0"/>
            <a:t>Templates</a:t>
          </a:r>
        </a:p>
      </dgm:t>
    </dgm:pt>
    <dgm:pt modelId="{0FC57253-8361-424B-999E-FC0D726B71EE}" type="parTrans" cxnId="{676E9ED5-6607-439D-8E18-209006BEF16C}">
      <dgm:prSet/>
      <dgm:spPr/>
      <dgm:t>
        <a:bodyPr/>
        <a:lstStyle/>
        <a:p>
          <a:endParaRPr lang="en-US"/>
        </a:p>
      </dgm:t>
    </dgm:pt>
    <dgm:pt modelId="{0071E2EE-DDB9-4F08-ABE6-8F79E43411B9}" type="sibTrans" cxnId="{676E9ED5-6607-439D-8E18-209006BEF16C}">
      <dgm:prSet/>
      <dgm:spPr/>
      <dgm:t>
        <a:bodyPr/>
        <a:lstStyle/>
        <a:p>
          <a:endParaRPr lang="en-US"/>
        </a:p>
      </dgm:t>
    </dgm:pt>
    <dgm:pt modelId="{D7B76717-5884-4C9B-A71A-8AF2FDC725B1}">
      <dgm:prSet phldrT="[Text]"/>
      <dgm:spPr/>
      <dgm:t>
        <a:bodyPr/>
        <a:lstStyle/>
        <a:p>
          <a:r>
            <a:rPr lang="en-US" dirty="0"/>
            <a:t>Data-binding</a:t>
          </a:r>
        </a:p>
      </dgm:t>
    </dgm:pt>
    <dgm:pt modelId="{3BCF3B74-12BD-4A53-8F98-8B9857534304}" type="parTrans" cxnId="{363ADA0E-E00E-4623-A9FA-9348E55F9E55}">
      <dgm:prSet/>
      <dgm:spPr/>
      <dgm:t>
        <a:bodyPr/>
        <a:lstStyle/>
        <a:p>
          <a:endParaRPr lang="en-US"/>
        </a:p>
      </dgm:t>
    </dgm:pt>
    <dgm:pt modelId="{6E2C921A-19D1-49F0-B89E-7CA1729DC1E2}" type="sibTrans" cxnId="{363ADA0E-E00E-4623-A9FA-9348E55F9E55}">
      <dgm:prSet/>
      <dgm:spPr/>
      <dgm:t>
        <a:bodyPr/>
        <a:lstStyle/>
        <a:p>
          <a:endParaRPr lang="en-US"/>
        </a:p>
      </dgm:t>
    </dgm:pt>
    <dgm:pt modelId="{9142B9A4-9FD4-4F77-99F3-FC1A54B92F7D}">
      <dgm:prSet phldrT="[Text]"/>
      <dgm:spPr/>
      <dgm:t>
        <a:bodyPr/>
        <a:lstStyle/>
        <a:p>
          <a:r>
            <a:rPr lang="en-US" dirty="0"/>
            <a:t>Tools (</a:t>
          </a:r>
          <a:r>
            <a:rPr lang="en-US" dirty="0" err="1"/>
            <a:t>RxJs</a:t>
          </a:r>
          <a:r>
            <a:rPr lang="en-US" dirty="0"/>
            <a:t>, etc.)</a:t>
          </a:r>
        </a:p>
      </dgm:t>
    </dgm:pt>
    <dgm:pt modelId="{BD8C1BD0-1126-4201-BB75-1D97772E62F3}" type="parTrans" cxnId="{9639A97F-1A35-4471-9828-25448D146A61}">
      <dgm:prSet/>
      <dgm:spPr/>
      <dgm:t>
        <a:bodyPr/>
        <a:lstStyle/>
        <a:p>
          <a:endParaRPr lang="en-US"/>
        </a:p>
      </dgm:t>
    </dgm:pt>
    <dgm:pt modelId="{CD8AB965-4D75-4BBB-B1E1-8D6722DF66C1}" type="sibTrans" cxnId="{9639A97F-1A35-4471-9828-25448D146A61}">
      <dgm:prSet/>
      <dgm:spPr/>
      <dgm:t>
        <a:bodyPr/>
        <a:lstStyle/>
        <a:p>
          <a:endParaRPr lang="en-US"/>
        </a:p>
      </dgm:t>
    </dgm:pt>
    <dgm:pt modelId="{3E84708A-AABE-4864-B388-AC2BDFC1DC39}" type="pres">
      <dgm:prSet presAssocID="{27279B68-E66C-4885-89D1-F710D6E101E9}" presName="Name0" presStyleCnt="0">
        <dgm:presLayoutVars>
          <dgm:chMax val="1"/>
          <dgm:dir/>
          <dgm:animLvl val="ctr"/>
          <dgm:resizeHandles val="exact"/>
        </dgm:presLayoutVars>
      </dgm:prSet>
      <dgm:spPr/>
    </dgm:pt>
    <dgm:pt modelId="{752C017B-D904-4301-A125-B5A053410FD0}" type="pres">
      <dgm:prSet presAssocID="{4F729347-3E61-44C4-9520-3C6BF4BE9C2C}" presName="centerShape" presStyleLbl="node0" presStyleIdx="0" presStyleCnt="1"/>
      <dgm:spPr/>
    </dgm:pt>
    <dgm:pt modelId="{31EDCDAA-3044-4B84-9649-3E4D2FDCA910}" type="pres">
      <dgm:prSet presAssocID="{678B7DBD-6032-4E90-8CC3-176218B36312}" presName="parTrans" presStyleLbl="sibTrans2D1" presStyleIdx="0" presStyleCnt="6"/>
      <dgm:spPr/>
    </dgm:pt>
    <dgm:pt modelId="{01F43465-5C1F-4FB8-A609-5F7814266A2D}" type="pres">
      <dgm:prSet presAssocID="{678B7DBD-6032-4E90-8CC3-176218B36312}" presName="connectorText" presStyleLbl="sibTrans2D1" presStyleIdx="0" presStyleCnt="6"/>
      <dgm:spPr/>
    </dgm:pt>
    <dgm:pt modelId="{915A5AED-7DA4-4E8C-BDD9-3D4A8F46B71C}" type="pres">
      <dgm:prSet presAssocID="{3B65B466-D042-4CE1-9454-D51B715AF449}" presName="node" presStyleLbl="node1" presStyleIdx="0" presStyleCnt="6">
        <dgm:presLayoutVars>
          <dgm:bulletEnabled val="1"/>
        </dgm:presLayoutVars>
      </dgm:prSet>
      <dgm:spPr/>
    </dgm:pt>
    <dgm:pt modelId="{C94C0169-65B4-4B72-AD41-E13B94D39F1E}" type="pres">
      <dgm:prSet presAssocID="{DDB1B3CA-1AA8-4AAB-8293-562DFF1A6074}" presName="parTrans" presStyleLbl="sibTrans2D1" presStyleIdx="1" presStyleCnt="6"/>
      <dgm:spPr/>
    </dgm:pt>
    <dgm:pt modelId="{FDFF6E16-23BA-4DF8-831A-2D9E3296F967}" type="pres">
      <dgm:prSet presAssocID="{DDB1B3CA-1AA8-4AAB-8293-562DFF1A6074}" presName="connectorText" presStyleLbl="sibTrans2D1" presStyleIdx="1" presStyleCnt="6"/>
      <dgm:spPr/>
    </dgm:pt>
    <dgm:pt modelId="{C8232464-668F-4769-87CB-76E7A761DC8D}" type="pres">
      <dgm:prSet presAssocID="{D441BF6B-2863-4303-A058-3304F56C0392}" presName="node" presStyleLbl="node1" presStyleIdx="1" presStyleCnt="6">
        <dgm:presLayoutVars>
          <dgm:bulletEnabled val="1"/>
        </dgm:presLayoutVars>
      </dgm:prSet>
      <dgm:spPr/>
    </dgm:pt>
    <dgm:pt modelId="{468792D7-FACB-43EE-BED6-8E1B50FCC3FB}" type="pres">
      <dgm:prSet presAssocID="{4449613C-E3CC-4CF8-9079-3A6D81E8BEA1}" presName="parTrans" presStyleLbl="sibTrans2D1" presStyleIdx="2" presStyleCnt="6"/>
      <dgm:spPr/>
    </dgm:pt>
    <dgm:pt modelId="{2581D5A8-B1AF-4BE2-AF6D-3DA6BF643193}" type="pres">
      <dgm:prSet presAssocID="{4449613C-E3CC-4CF8-9079-3A6D81E8BEA1}" presName="connectorText" presStyleLbl="sibTrans2D1" presStyleIdx="2" presStyleCnt="6"/>
      <dgm:spPr/>
    </dgm:pt>
    <dgm:pt modelId="{0F61A41C-45E6-452A-A350-29003EC1BA1B}" type="pres">
      <dgm:prSet presAssocID="{9961082C-9CAE-4663-ABB0-C0CE63F38BDF}" presName="node" presStyleLbl="node1" presStyleIdx="2" presStyleCnt="6">
        <dgm:presLayoutVars>
          <dgm:bulletEnabled val="1"/>
        </dgm:presLayoutVars>
      </dgm:prSet>
      <dgm:spPr/>
    </dgm:pt>
    <dgm:pt modelId="{4BB10C84-3E42-4B41-BBA1-50DE445223EF}" type="pres">
      <dgm:prSet presAssocID="{0FC57253-8361-424B-999E-FC0D726B71EE}" presName="parTrans" presStyleLbl="sibTrans2D1" presStyleIdx="3" presStyleCnt="6"/>
      <dgm:spPr/>
    </dgm:pt>
    <dgm:pt modelId="{8E56E053-6058-4AC8-9189-47FFED4204CF}" type="pres">
      <dgm:prSet presAssocID="{0FC57253-8361-424B-999E-FC0D726B71EE}" presName="connectorText" presStyleLbl="sibTrans2D1" presStyleIdx="3" presStyleCnt="6"/>
      <dgm:spPr/>
    </dgm:pt>
    <dgm:pt modelId="{5896CF21-17E5-4873-A48A-DAD8B3C197D2}" type="pres">
      <dgm:prSet presAssocID="{6C4E88AD-ACF1-4CE3-88E8-27F3E5FE84B0}" presName="node" presStyleLbl="node1" presStyleIdx="3" presStyleCnt="6">
        <dgm:presLayoutVars>
          <dgm:bulletEnabled val="1"/>
        </dgm:presLayoutVars>
      </dgm:prSet>
      <dgm:spPr/>
    </dgm:pt>
    <dgm:pt modelId="{6BF6A25E-FA24-41BE-A149-7B00EC5744A4}" type="pres">
      <dgm:prSet presAssocID="{3BCF3B74-12BD-4A53-8F98-8B9857534304}" presName="parTrans" presStyleLbl="sibTrans2D1" presStyleIdx="4" presStyleCnt="6"/>
      <dgm:spPr/>
    </dgm:pt>
    <dgm:pt modelId="{2BC57594-CAF0-4842-8BAA-BC2745A52A29}" type="pres">
      <dgm:prSet presAssocID="{3BCF3B74-12BD-4A53-8F98-8B9857534304}" presName="connectorText" presStyleLbl="sibTrans2D1" presStyleIdx="4" presStyleCnt="6"/>
      <dgm:spPr/>
    </dgm:pt>
    <dgm:pt modelId="{97BE5C92-6E10-4380-880C-D9F241D9AD26}" type="pres">
      <dgm:prSet presAssocID="{D7B76717-5884-4C9B-A71A-8AF2FDC725B1}" presName="node" presStyleLbl="node1" presStyleIdx="4" presStyleCnt="6">
        <dgm:presLayoutVars>
          <dgm:bulletEnabled val="1"/>
        </dgm:presLayoutVars>
      </dgm:prSet>
      <dgm:spPr/>
    </dgm:pt>
    <dgm:pt modelId="{2DE93610-C927-4AB1-8E0D-617C55AE3242}" type="pres">
      <dgm:prSet presAssocID="{BD8C1BD0-1126-4201-BB75-1D97772E62F3}" presName="parTrans" presStyleLbl="sibTrans2D1" presStyleIdx="5" presStyleCnt="6"/>
      <dgm:spPr/>
    </dgm:pt>
    <dgm:pt modelId="{3EAE74CD-5C71-4409-A435-F4CEC7D26288}" type="pres">
      <dgm:prSet presAssocID="{BD8C1BD0-1126-4201-BB75-1D97772E62F3}" presName="connectorText" presStyleLbl="sibTrans2D1" presStyleIdx="5" presStyleCnt="6"/>
      <dgm:spPr/>
    </dgm:pt>
    <dgm:pt modelId="{D968A437-F757-48D4-AE98-59199758C25E}" type="pres">
      <dgm:prSet presAssocID="{9142B9A4-9FD4-4F77-99F3-FC1A54B92F7D}" presName="node" presStyleLbl="node1" presStyleIdx="5" presStyleCnt="6">
        <dgm:presLayoutVars>
          <dgm:bulletEnabled val="1"/>
        </dgm:presLayoutVars>
      </dgm:prSet>
      <dgm:spPr/>
    </dgm:pt>
  </dgm:ptLst>
  <dgm:cxnLst>
    <dgm:cxn modelId="{384CEF5C-E0B1-41A1-A79C-3D0DEE7830A2}" type="presOf" srcId="{D7B76717-5884-4C9B-A71A-8AF2FDC725B1}" destId="{97BE5C92-6E10-4380-880C-D9F241D9AD26}" srcOrd="0" destOrd="0" presId="urn:microsoft.com/office/officeart/2005/8/layout/radial5"/>
    <dgm:cxn modelId="{CBACB984-5006-4F94-9503-A988AAE16A67}" type="presOf" srcId="{BD8C1BD0-1126-4201-BB75-1D97772E62F3}" destId="{3EAE74CD-5C71-4409-A435-F4CEC7D26288}" srcOrd="1" destOrd="0" presId="urn:microsoft.com/office/officeart/2005/8/layout/radial5"/>
    <dgm:cxn modelId="{9639A97F-1A35-4471-9828-25448D146A61}" srcId="{4F729347-3E61-44C4-9520-3C6BF4BE9C2C}" destId="{9142B9A4-9FD4-4F77-99F3-FC1A54B92F7D}" srcOrd="5" destOrd="0" parTransId="{BD8C1BD0-1126-4201-BB75-1D97772E62F3}" sibTransId="{CD8AB965-4D75-4BBB-B1E1-8D6722DF66C1}"/>
    <dgm:cxn modelId="{5662CAA9-3E3E-4EEB-81FE-D39622314056}" type="presOf" srcId="{3BCF3B74-12BD-4A53-8F98-8B9857534304}" destId="{2BC57594-CAF0-4842-8BAA-BC2745A52A29}" srcOrd="1" destOrd="0" presId="urn:microsoft.com/office/officeart/2005/8/layout/radial5"/>
    <dgm:cxn modelId="{1EF173CD-457D-44E0-B3FA-352D728924B1}" type="presOf" srcId="{678B7DBD-6032-4E90-8CC3-176218B36312}" destId="{01F43465-5C1F-4FB8-A609-5F7814266A2D}" srcOrd="1" destOrd="0" presId="urn:microsoft.com/office/officeart/2005/8/layout/radial5"/>
    <dgm:cxn modelId="{37721AC2-2C69-4D80-B1D0-ACF5142CCAEE}" type="presOf" srcId="{3B65B466-D042-4CE1-9454-D51B715AF449}" destId="{915A5AED-7DA4-4E8C-BDD9-3D4A8F46B71C}" srcOrd="0" destOrd="0" presId="urn:microsoft.com/office/officeart/2005/8/layout/radial5"/>
    <dgm:cxn modelId="{2DA6A908-5B08-447B-A644-2CD7ADF68955}" type="presOf" srcId="{BD8C1BD0-1126-4201-BB75-1D97772E62F3}" destId="{2DE93610-C927-4AB1-8E0D-617C55AE3242}" srcOrd="0" destOrd="0" presId="urn:microsoft.com/office/officeart/2005/8/layout/radial5"/>
    <dgm:cxn modelId="{50039A24-47D8-4568-B1EC-608FF5CA2107}" type="presOf" srcId="{DDB1B3CA-1AA8-4AAB-8293-562DFF1A6074}" destId="{FDFF6E16-23BA-4DF8-831A-2D9E3296F967}" srcOrd="1" destOrd="0" presId="urn:microsoft.com/office/officeart/2005/8/layout/radial5"/>
    <dgm:cxn modelId="{6A36B76E-0408-447B-A0B7-D2E9447361DC}" srcId="{4F729347-3E61-44C4-9520-3C6BF4BE9C2C}" destId="{3B65B466-D042-4CE1-9454-D51B715AF449}" srcOrd="0" destOrd="0" parTransId="{678B7DBD-6032-4E90-8CC3-176218B36312}" sibTransId="{07309B71-0A42-4DE9-95B7-105733142AFF}"/>
    <dgm:cxn modelId="{C0FA59D8-8175-4FCA-AF4D-B91B6DE56961}" type="presOf" srcId="{9961082C-9CAE-4663-ABB0-C0CE63F38BDF}" destId="{0F61A41C-45E6-452A-A350-29003EC1BA1B}" srcOrd="0" destOrd="0" presId="urn:microsoft.com/office/officeart/2005/8/layout/radial5"/>
    <dgm:cxn modelId="{6ED0C901-631D-4FE1-BE41-86AFD8839FCB}" srcId="{27279B68-E66C-4885-89D1-F710D6E101E9}" destId="{4F729347-3E61-44C4-9520-3C6BF4BE9C2C}" srcOrd="0" destOrd="0" parTransId="{38877FAC-C56D-4588-BC44-6C43B5925BDF}" sibTransId="{B4D0281E-66CF-4084-8B14-35B3CD5DD4F8}"/>
    <dgm:cxn modelId="{676E9ED5-6607-439D-8E18-209006BEF16C}" srcId="{4F729347-3E61-44C4-9520-3C6BF4BE9C2C}" destId="{6C4E88AD-ACF1-4CE3-88E8-27F3E5FE84B0}" srcOrd="3" destOrd="0" parTransId="{0FC57253-8361-424B-999E-FC0D726B71EE}" sibTransId="{0071E2EE-DDB9-4F08-ABE6-8F79E43411B9}"/>
    <dgm:cxn modelId="{F41913BA-6493-4C8E-B949-AFE094575C4B}" srcId="{4F729347-3E61-44C4-9520-3C6BF4BE9C2C}" destId="{9961082C-9CAE-4663-ABB0-C0CE63F38BDF}" srcOrd="2" destOrd="0" parTransId="{4449613C-E3CC-4CF8-9079-3A6D81E8BEA1}" sibTransId="{A636968A-2188-4F2D-B186-9274D5207546}"/>
    <dgm:cxn modelId="{7C1854EC-ED45-4C09-A18A-C887688519C2}" type="presOf" srcId="{6C4E88AD-ACF1-4CE3-88E8-27F3E5FE84B0}" destId="{5896CF21-17E5-4873-A48A-DAD8B3C197D2}" srcOrd="0" destOrd="0" presId="urn:microsoft.com/office/officeart/2005/8/layout/radial5"/>
    <dgm:cxn modelId="{5BFC3565-7FC4-4D94-982E-B029BAFC1E09}" type="presOf" srcId="{DDB1B3CA-1AA8-4AAB-8293-562DFF1A6074}" destId="{C94C0169-65B4-4B72-AD41-E13B94D39F1E}" srcOrd="0" destOrd="0" presId="urn:microsoft.com/office/officeart/2005/8/layout/radial5"/>
    <dgm:cxn modelId="{FDF2BE2D-A9DF-4314-8E1A-9F0FA47815E0}" type="presOf" srcId="{9142B9A4-9FD4-4F77-99F3-FC1A54B92F7D}" destId="{D968A437-F757-48D4-AE98-59199758C25E}" srcOrd="0" destOrd="0" presId="urn:microsoft.com/office/officeart/2005/8/layout/radial5"/>
    <dgm:cxn modelId="{DE864D90-0A95-4047-B48C-EA0707577FBB}" srcId="{4F729347-3E61-44C4-9520-3C6BF4BE9C2C}" destId="{D441BF6B-2863-4303-A058-3304F56C0392}" srcOrd="1" destOrd="0" parTransId="{DDB1B3CA-1AA8-4AAB-8293-562DFF1A6074}" sibTransId="{04B58FA1-0191-47E7-87C4-899BA42D711D}"/>
    <dgm:cxn modelId="{15CAF8C6-528A-426E-B37F-594F59D0250B}" type="presOf" srcId="{D441BF6B-2863-4303-A058-3304F56C0392}" destId="{C8232464-668F-4769-87CB-76E7A761DC8D}" srcOrd="0" destOrd="0" presId="urn:microsoft.com/office/officeart/2005/8/layout/radial5"/>
    <dgm:cxn modelId="{C2538A97-720E-4A65-96CD-6BF31050CBA8}" type="presOf" srcId="{4449613C-E3CC-4CF8-9079-3A6D81E8BEA1}" destId="{468792D7-FACB-43EE-BED6-8E1B50FCC3FB}" srcOrd="0" destOrd="0" presId="urn:microsoft.com/office/officeart/2005/8/layout/radial5"/>
    <dgm:cxn modelId="{C7965ECE-F894-4D4C-8C3A-B4705FDBAA92}" type="presOf" srcId="{678B7DBD-6032-4E90-8CC3-176218B36312}" destId="{31EDCDAA-3044-4B84-9649-3E4D2FDCA910}" srcOrd="0" destOrd="0" presId="urn:microsoft.com/office/officeart/2005/8/layout/radial5"/>
    <dgm:cxn modelId="{C7A2E99F-2358-4D7A-A9C6-160F12EA6D19}" type="presOf" srcId="{0FC57253-8361-424B-999E-FC0D726B71EE}" destId="{4BB10C84-3E42-4B41-BBA1-50DE445223EF}" srcOrd="0" destOrd="0" presId="urn:microsoft.com/office/officeart/2005/8/layout/radial5"/>
    <dgm:cxn modelId="{45C61796-9DC2-4A0F-8131-C8004325F5AF}" type="presOf" srcId="{4F729347-3E61-44C4-9520-3C6BF4BE9C2C}" destId="{752C017B-D904-4301-A125-B5A053410FD0}" srcOrd="0" destOrd="0" presId="urn:microsoft.com/office/officeart/2005/8/layout/radial5"/>
    <dgm:cxn modelId="{B7EB3B2D-0DB1-46B1-A22A-DFE546A56990}" type="presOf" srcId="{3BCF3B74-12BD-4A53-8F98-8B9857534304}" destId="{6BF6A25E-FA24-41BE-A149-7B00EC5744A4}" srcOrd="0" destOrd="0" presId="urn:microsoft.com/office/officeart/2005/8/layout/radial5"/>
    <dgm:cxn modelId="{363ADA0E-E00E-4623-A9FA-9348E55F9E55}" srcId="{4F729347-3E61-44C4-9520-3C6BF4BE9C2C}" destId="{D7B76717-5884-4C9B-A71A-8AF2FDC725B1}" srcOrd="4" destOrd="0" parTransId="{3BCF3B74-12BD-4A53-8F98-8B9857534304}" sibTransId="{6E2C921A-19D1-49F0-B89E-7CA1729DC1E2}"/>
    <dgm:cxn modelId="{12BAD8F8-7539-4D3A-B388-282318412ABA}" type="presOf" srcId="{4449613C-E3CC-4CF8-9079-3A6D81E8BEA1}" destId="{2581D5A8-B1AF-4BE2-AF6D-3DA6BF643193}" srcOrd="1" destOrd="0" presId="urn:microsoft.com/office/officeart/2005/8/layout/radial5"/>
    <dgm:cxn modelId="{572F3BDE-A903-4166-9D47-BA5CCE29F779}" type="presOf" srcId="{0FC57253-8361-424B-999E-FC0D726B71EE}" destId="{8E56E053-6058-4AC8-9189-47FFED4204CF}" srcOrd="1" destOrd="0" presId="urn:microsoft.com/office/officeart/2005/8/layout/radial5"/>
    <dgm:cxn modelId="{16355D65-C0C3-4EB8-9B43-23AA0E8E550F}" type="presOf" srcId="{27279B68-E66C-4885-89D1-F710D6E101E9}" destId="{3E84708A-AABE-4864-B388-AC2BDFC1DC39}" srcOrd="0" destOrd="0" presId="urn:microsoft.com/office/officeart/2005/8/layout/radial5"/>
    <dgm:cxn modelId="{CD72CB26-79A6-47DF-8DB6-4E52ACB02DD1}" type="presParOf" srcId="{3E84708A-AABE-4864-B388-AC2BDFC1DC39}" destId="{752C017B-D904-4301-A125-B5A053410FD0}" srcOrd="0" destOrd="0" presId="urn:microsoft.com/office/officeart/2005/8/layout/radial5"/>
    <dgm:cxn modelId="{03623558-828A-4675-8E61-6EF12CBE4121}" type="presParOf" srcId="{3E84708A-AABE-4864-B388-AC2BDFC1DC39}" destId="{31EDCDAA-3044-4B84-9649-3E4D2FDCA910}" srcOrd="1" destOrd="0" presId="urn:microsoft.com/office/officeart/2005/8/layout/radial5"/>
    <dgm:cxn modelId="{2841BBBF-1E1F-484C-B916-A25CD6A1515B}" type="presParOf" srcId="{31EDCDAA-3044-4B84-9649-3E4D2FDCA910}" destId="{01F43465-5C1F-4FB8-A609-5F7814266A2D}" srcOrd="0" destOrd="0" presId="urn:microsoft.com/office/officeart/2005/8/layout/radial5"/>
    <dgm:cxn modelId="{A0D45066-60B3-406E-BA14-5720262F511C}" type="presParOf" srcId="{3E84708A-AABE-4864-B388-AC2BDFC1DC39}" destId="{915A5AED-7DA4-4E8C-BDD9-3D4A8F46B71C}" srcOrd="2" destOrd="0" presId="urn:microsoft.com/office/officeart/2005/8/layout/radial5"/>
    <dgm:cxn modelId="{A42D0354-B962-430B-9118-D0ADE530754F}" type="presParOf" srcId="{3E84708A-AABE-4864-B388-AC2BDFC1DC39}" destId="{C94C0169-65B4-4B72-AD41-E13B94D39F1E}" srcOrd="3" destOrd="0" presId="urn:microsoft.com/office/officeart/2005/8/layout/radial5"/>
    <dgm:cxn modelId="{3FFB815D-BD16-4B18-BE8C-B546A5CDBA57}" type="presParOf" srcId="{C94C0169-65B4-4B72-AD41-E13B94D39F1E}" destId="{FDFF6E16-23BA-4DF8-831A-2D9E3296F967}" srcOrd="0" destOrd="0" presId="urn:microsoft.com/office/officeart/2005/8/layout/radial5"/>
    <dgm:cxn modelId="{90FFEF8A-AF24-4F38-B5B7-6CDFB6741027}" type="presParOf" srcId="{3E84708A-AABE-4864-B388-AC2BDFC1DC39}" destId="{C8232464-668F-4769-87CB-76E7A761DC8D}" srcOrd="4" destOrd="0" presId="urn:microsoft.com/office/officeart/2005/8/layout/radial5"/>
    <dgm:cxn modelId="{73C65EED-195C-44FA-8773-C48698662572}" type="presParOf" srcId="{3E84708A-AABE-4864-B388-AC2BDFC1DC39}" destId="{468792D7-FACB-43EE-BED6-8E1B50FCC3FB}" srcOrd="5" destOrd="0" presId="urn:microsoft.com/office/officeart/2005/8/layout/radial5"/>
    <dgm:cxn modelId="{C9AD155B-A615-4B0D-92D2-F42BCF5F1554}" type="presParOf" srcId="{468792D7-FACB-43EE-BED6-8E1B50FCC3FB}" destId="{2581D5A8-B1AF-4BE2-AF6D-3DA6BF643193}" srcOrd="0" destOrd="0" presId="urn:microsoft.com/office/officeart/2005/8/layout/radial5"/>
    <dgm:cxn modelId="{70BF09D7-A7EC-442D-9D2A-44338CC8F385}" type="presParOf" srcId="{3E84708A-AABE-4864-B388-AC2BDFC1DC39}" destId="{0F61A41C-45E6-452A-A350-29003EC1BA1B}" srcOrd="6" destOrd="0" presId="urn:microsoft.com/office/officeart/2005/8/layout/radial5"/>
    <dgm:cxn modelId="{3D852C1B-3C9C-4DBF-BB79-0580FD5B5003}" type="presParOf" srcId="{3E84708A-AABE-4864-B388-AC2BDFC1DC39}" destId="{4BB10C84-3E42-4B41-BBA1-50DE445223EF}" srcOrd="7" destOrd="0" presId="urn:microsoft.com/office/officeart/2005/8/layout/radial5"/>
    <dgm:cxn modelId="{87AC9D50-B6C2-410F-A565-F51ECED0C498}" type="presParOf" srcId="{4BB10C84-3E42-4B41-BBA1-50DE445223EF}" destId="{8E56E053-6058-4AC8-9189-47FFED4204CF}" srcOrd="0" destOrd="0" presId="urn:microsoft.com/office/officeart/2005/8/layout/radial5"/>
    <dgm:cxn modelId="{1F998BA5-9E32-4E3C-8923-C23C962DB29D}" type="presParOf" srcId="{3E84708A-AABE-4864-B388-AC2BDFC1DC39}" destId="{5896CF21-17E5-4873-A48A-DAD8B3C197D2}" srcOrd="8" destOrd="0" presId="urn:microsoft.com/office/officeart/2005/8/layout/radial5"/>
    <dgm:cxn modelId="{910F34EC-31CC-4D37-81A8-BBCB93DDC41D}" type="presParOf" srcId="{3E84708A-AABE-4864-B388-AC2BDFC1DC39}" destId="{6BF6A25E-FA24-41BE-A149-7B00EC5744A4}" srcOrd="9" destOrd="0" presId="urn:microsoft.com/office/officeart/2005/8/layout/radial5"/>
    <dgm:cxn modelId="{BE130317-35C9-42E7-91DB-C46FB10381BB}" type="presParOf" srcId="{6BF6A25E-FA24-41BE-A149-7B00EC5744A4}" destId="{2BC57594-CAF0-4842-8BAA-BC2745A52A29}" srcOrd="0" destOrd="0" presId="urn:microsoft.com/office/officeart/2005/8/layout/radial5"/>
    <dgm:cxn modelId="{948340BE-8F7B-4A09-BA00-4D5A076F70EE}" type="presParOf" srcId="{3E84708A-AABE-4864-B388-AC2BDFC1DC39}" destId="{97BE5C92-6E10-4380-880C-D9F241D9AD26}" srcOrd="10" destOrd="0" presId="urn:microsoft.com/office/officeart/2005/8/layout/radial5"/>
    <dgm:cxn modelId="{82420A01-C652-45FC-BF09-7D1A8D48A8D0}" type="presParOf" srcId="{3E84708A-AABE-4864-B388-AC2BDFC1DC39}" destId="{2DE93610-C927-4AB1-8E0D-617C55AE3242}" srcOrd="11" destOrd="0" presId="urn:microsoft.com/office/officeart/2005/8/layout/radial5"/>
    <dgm:cxn modelId="{CB2EDCF3-FEF5-47DE-9F57-90A1244DBEF3}" type="presParOf" srcId="{2DE93610-C927-4AB1-8E0D-617C55AE3242}" destId="{3EAE74CD-5C71-4409-A435-F4CEC7D26288}" srcOrd="0" destOrd="0" presId="urn:microsoft.com/office/officeart/2005/8/layout/radial5"/>
    <dgm:cxn modelId="{FDEE44EE-DB39-436D-95A2-F7944B203AB1}" type="presParOf" srcId="{3E84708A-AABE-4864-B388-AC2BDFC1DC39}" destId="{D968A437-F757-48D4-AE98-59199758C25E}"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C017B-D904-4301-A125-B5A053410FD0}">
      <dsp:nvSpPr>
        <dsp:cNvPr id="0" name=""/>
        <dsp:cNvSpPr/>
      </dsp:nvSpPr>
      <dsp:spPr>
        <a:xfrm>
          <a:off x="4794037" y="1865995"/>
          <a:ext cx="1330122" cy="133012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Angular</a:t>
          </a:r>
        </a:p>
      </dsp:txBody>
      <dsp:txXfrm>
        <a:off x="4988829" y="2060787"/>
        <a:ext cx="940538" cy="940538"/>
      </dsp:txXfrm>
    </dsp:sp>
    <dsp:sp modelId="{31EDCDAA-3044-4B84-9649-3E4D2FDCA910}">
      <dsp:nvSpPr>
        <dsp:cNvPr id="0" name=""/>
        <dsp:cNvSpPr/>
      </dsp:nvSpPr>
      <dsp:spPr>
        <a:xfrm rot="16200000">
          <a:off x="5317914" y="1381481"/>
          <a:ext cx="282368" cy="45224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1514284"/>
        <a:ext cx="197658" cy="271345"/>
      </dsp:txXfrm>
    </dsp:sp>
    <dsp:sp modelId="{915A5AED-7DA4-4E8C-BDD9-3D4A8F46B71C}">
      <dsp:nvSpPr>
        <dsp:cNvPr id="0" name=""/>
        <dsp:cNvSpPr/>
      </dsp:nvSpPr>
      <dsp:spPr>
        <a:xfrm>
          <a:off x="4794037" y="3102"/>
          <a:ext cx="1330122" cy="133012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dsp:txBody>
      <dsp:txXfrm>
        <a:off x="4988829" y="197894"/>
        <a:ext cx="940538" cy="940538"/>
      </dsp:txXfrm>
    </dsp:sp>
    <dsp:sp modelId="{C94C0169-65B4-4B72-AD41-E13B94D39F1E}">
      <dsp:nvSpPr>
        <dsp:cNvPr id="0" name=""/>
        <dsp:cNvSpPr/>
      </dsp:nvSpPr>
      <dsp:spPr>
        <a:xfrm rot="19800000">
          <a:off x="6117650" y="1843208"/>
          <a:ext cx="282368" cy="452241"/>
        </a:xfrm>
        <a:prstGeom prst="rightArrow">
          <a:avLst>
            <a:gd name="adj1" fmla="val 60000"/>
            <a:gd name="adj2" fmla="val 50000"/>
          </a:avLst>
        </a:prstGeom>
        <a:solidFill>
          <a:schemeClr val="accent4">
            <a:hueOff val="2079139"/>
            <a:satOff val="-9594"/>
            <a:lumOff val="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1954834"/>
        <a:ext cx="197658" cy="271345"/>
      </dsp:txXfrm>
    </dsp:sp>
    <dsp:sp modelId="{C8232464-668F-4769-87CB-76E7A761DC8D}">
      <dsp:nvSpPr>
        <dsp:cNvPr id="0" name=""/>
        <dsp:cNvSpPr/>
      </dsp:nvSpPr>
      <dsp:spPr>
        <a:xfrm>
          <a:off x="6407349" y="934549"/>
          <a:ext cx="1330122" cy="1330122"/>
        </a:xfrm>
        <a:prstGeom prst="ellipse">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dsp:txBody>
      <dsp:txXfrm>
        <a:off x="6602141" y="1129341"/>
        <a:ext cx="940538" cy="940538"/>
      </dsp:txXfrm>
    </dsp:sp>
    <dsp:sp modelId="{468792D7-FACB-43EE-BED6-8E1B50FCC3FB}">
      <dsp:nvSpPr>
        <dsp:cNvPr id="0" name=""/>
        <dsp:cNvSpPr/>
      </dsp:nvSpPr>
      <dsp:spPr>
        <a:xfrm rot="1800000">
          <a:off x="6117650" y="2766663"/>
          <a:ext cx="282368" cy="452241"/>
        </a:xfrm>
        <a:prstGeom prst="rightArrow">
          <a:avLst>
            <a:gd name="adj1" fmla="val 60000"/>
            <a:gd name="adj2" fmla="val 50000"/>
          </a:avLst>
        </a:prstGeom>
        <a:solidFill>
          <a:schemeClr val="accent4">
            <a:hueOff val="4158277"/>
            <a:satOff val="-19187"/>
            <a:lumOff val="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2835934"/>
        <a:ext cx="197658" cy="271345"/>
      </dsp:txXfrm>
    </dsp:sp>
    <dsp:sp modelId="{0F61A41C-45E6-452A-A350-29003EC1BA1B}">
      <dsp:nvSpPr>
        <dsp:cNvPr id="0" name=""/>
        <dsp:cNvSpPr/>
      </dsp:nvSpPr>
      <dsp:spPr>
        <a:xfrm>
          <a:off x="6407349" y="2797441"/>
          <a:ext cx="1330122" cy="1330122"/>
        </a:xfrm>
        <a:prstGeom prst="ellipse">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dsp:txBody>
      <dsp:txXfrm>
        <a:off x="6602141" y="2992233"/>
        <a:ext cx="940538" cy="940538"/>
      </dsp:txXfrm>
    </dsp:sp>
    <dsp:sp modelId="{4BB10C84-3E42-4B41-BBA1-50DE445223EF}">
      <dsp:nvSpPr>
        <dsp:cNvPr id="0" name=""/>
        <dsp:cNvSpPr/>
      </dsp:nvSpPr>
      <dsp:spPr>
        <a:xfrm rot="5400000">
          <a:off x="5317914" y="3228390"/>
          <a:ext cx="282368" cy="452241"/>
        </a:xfrm>
        <a:prstGeom prst="rightArrow">
          <a:avLst>
            <a:gd name="adj1" fmla="val 60000"/>
            <a:gd name="adj2" fmla="val 50000"/>
          </a:avLst>
        </a:prstGeom>
        <a:solidFill>
          <a:schemeClr val="accent4">
            <a:hueOff val="6237415"/>
            <a:satOff val="-28781"/>
            <a:lumOff val="1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3276483"/>
        <a:ext cx="197658" cy="271345"/>
      </dsp:txXfrm>
    </dsp:sp>
    <dsp:sp modelId="{5896CF21-17E5-4873-A48A-DAD8B3C197D2}">
      <dsp:nvSpPr>
        <dsp:cNvPr id="0" name=""/>
        <dsp:cNvSpPr/>
      </dsp:nvSpPr>
      <dsp:spPr>
        <a:xfrm>
          <a:off x="4794037" y="3728887"/>
          <a:ext cx="1330122" cy="1330122"/>
        </a:xfrm>
        <a:prstGeom prst="ellipse">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dsp:txBody>
      <dsp:txXfrm>
        <a:off x="4988829" y="3923679"/>
        <a:ext cx="940538" cy="940538"/>
      </dsp:txXfrm>
    </dsp:sp>
    <dsp:sp modelId="{6BF6A25E-FA24-41BE-A149-7B00EC5744A4}">
      <dsp:nvSpPr>
        <dsp:cNvPr id="0" name=""/>
        <dsp:cNvSpPr/>
      </dsp:nvSpPr>
      <dsp:spPr>
        <a:xfrm rot="9000000">
          <a:off x="4518179" y="2766663"/>
          <a:ext cx="282368" cy="452241"/>
        </a:xfrm>
        <a:prstGeom prst="rightArrow">
          <a:avLst>
            <a:gd name="adj1" fmla="val 60000"/>
            <a:gd name="adj2" fmla="val 50000"/>
          </a:avLst>
        </a:prstGeom>
        <a:solidFill>
          <a:schemeClr val="accent4">
            <a:hueOff val="8316554"/>
            <a:satOff val="-38374"/>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2835934"/>
        <a:ext cx="197658" cy="271345"/>
      </dsp:txXfrm>
    </dsp:sp>
    <dsp:sp modelId="{97BE5C92-6E10-4380-880C-D9F241D9AD26}">
      <dsp:nvSpPr>
        <dsp:cNvPr id="0" name=""/>
        <dsp:cNvSpPr/>
      </dsp:nvSpPr>
      <dsp:spPr>
        <a:xfrm>
          <a:off x="3180725" y="2797441"/>
          <a:ext cx="1330122" cy="1330122"/>
        </a:xfrm>
        <a:prstGeom prst="ellipse">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dsp:txBody>
      <dsp:txXfrm>
        <a:off x="3375517" y="2992233"/>
        <a:ext cx="940538" cy="940538"/>
      </dsp:txXfrm>
    </dsp:sp>
    <dsp:sp modelId="{2DE93610-C927-4AB1-8E0D-617C55AE3242}">
      <dsp:nvSpPr>
        <dsp:cNvPr id="0" name=""/>
        <dsp:cNvSpPr/>
      </dsp:nvSpPr>
      <dsp:spPr>
        <a:xfrm rot="12600000">
          <a:off x="4518179" y="1843208"/>
          <a:ext cx="282368" cy="452241"/>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1954834"/>
        <a:ext cx="197658" cy="271345"/>
      </dsp:txXfrm>
    </dsp:sp>
    <dsp:sp modelId="{D968A437-F757-48D4-AE98-59199758C25E}">
      <dsp:nvSpPr>
        <dsp:cNvPr id="0" name=""/>
        <dsp:cNvSpPr/>
      </dsp:nvSpPr>
      <dsp:spPr>
        <a:xfrm>
          <a:off x="3180725" y="934549"/>
          <a:ext cx="1330122" cy="1330122"/>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dsp:txBody>
      <dsp:txXfrm>
        <a:off x="3375517" y="1129341"/>
        <a:ext cx="940538" cy="9405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10/18/2016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bit.ly/3dofweb" TargetMode="External"/><Relationship Id="rId1" Type="http://schemas.openxmlformats.org/officeDocument/2006/relationships/slideLayout" Target="../slideLayouts/slideLayout2.xml"/><Relationship Id="rId4" Type="http://schemas.openxmlformats.org/officeDocument/2006/relationships/hyperlink" Target="http://stackoverflow.com/research/developer-survey-2016"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docker.com/products/overview"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ngular.io/" TargetMode="External"/><Relationship Id="rId5" Type="http://schemas.openxmlformats.org/officeDocument/2006/relationships/hyperlink" Target="https://nodejs.org/" TargetMode="External"/><Relationship Id="rId10" Type="http://schemas.openxmlformats.org/officeDocument/2006/relationships/hyperlink" Target="https://www.microsoft.com/net/core" TargetMode="External"/><Relationship Id="rId4" Type="http://schemas.openxmlformats.org/officeDocument/2006/relationships/image" Target="../media/image3.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bit.ly/ivisionappde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ng2</a:t>
            </a:r>
          </a:p>
        </p:txBody>
      </p:sp>
      <p:sp>
        <p:nvSpPr>
          <p:cNvPr id="3" name="Subtitle 2"/>
          <p:cNvSpPr>
            <a:spLocks noGrp="1"/>
          </p:cNvSpPr>
          <p:nvPr>
            <p:ph type="subTitle" idx="1"/>
          </p:nvPr>
        </p:nvSpPr>
        <p:spPr/>
        <p:txBody>
          <a:bodyPr/>
          <a:lstStyle/>
          <a:p>
            <a:r>
              <a:rPr lang="en-US" dirty="0"/>
              <a:t>Introduction to Angular (2)</a:t>
            </a:r>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r>
              <a:rPr lang="en-US" dirty="0"/>
              <a:t>Provider model</a:t>
            </a:r>
          </a:p>
          <a:p>
            <a:r>
              <a:rPr lang="en-US" dirty="0"/>
              <a:t>Hierarchical </a:t>
            </a:r>
          </a:p>
          <a:p>
            <a:r>
              <a:rPr lang="en-US" dirty="0"/>
              <a:t>Mock services</a:t>
            </a:r>
          </a:p>
          <a:p>
            <a:r>
              <a:rPr lang="en-US" dirty="0"/>
              <a:t>Scope services</a:t>
            </a:r>
          </a:p>
          <a:p>
            <a:r>
              <a:rPr lang="en-US" dirty="0"/>
              <a:t>Control lifetime</a:t>
            </a:r>
          </a:p>
        </p:txBody>
      </p:sp>
      <p:grpSp>
        <p:nvGrpSpPr>
          <p:cNvPr id="4" name="Group 3"/>
          <p:cNvGrpSpPr/>
          <p:nvPr/>
        </p:nvGrpSpPr>
        <p:grpSpPr>
          <a:xfrm>
            <a:off x="10023678" y="360566"/>
            <a:ext cx="1330122" cy="1330122"/>
            <a:chOff x="6407349" y="2797441"/>
            <a:chExt cx="1330122" cy="1330122"/>
          </a:xfrm>
        </p:grpSpPr>
        <p:sp>
          <p:nvSpPr>
            <p:cNvPr id="5" name="Oval 4"/>
            <p:cNvSpPr/>
            <p:nvPr/>
          </p:nvSpPr>
          <p:spPr>
            <a:xfrm>
              <a:off x="6407349" y="2797441"/>
              <a:ext cx="1330122" cy="1330122"/>
            </a:xfrm>
            <a:prstGeom prst="ellipse">
              <a:avLst/>
            </a:prstGeom>
          </p:spPr>
          <p:style>
            <a:lnRef idx="2">
              <a:schemeClr val="lt1">
                <a:hueOff val="0"/>
                <a:satOff val="0"/>
                <a:lumOff val="0"/>
                <a:alphaOff val="0"/>
              </a:schemeClr>
            </a:lnRef>
            <a:fillRef idx="1">
              <a:schemeClr val="accent4">
                <a:hueOff val="4158277"/>
                <a:satOff val="-19187"/>
                <a:lumOff val="706"/>
                <a:alphaOff val="0"/>
              </a:schemeClr>
            </a:fillRef>
            <a:effectRef idx="0">
              <a:schemeClr val="accent4">
                <a:hueOff val="4158277"/>
                <a:satOff val="-19187"/>
                <a:lumOff val="706"/>
                <a:alphaOff val="0"/>
              </a:schemeClr>
            </a:effectRef>
            <a:fontRef idx="minor">
              <a:schemeClr val="lt1"/>
            </a:fontRef>
          </p:style>
        </p:sp>
        <p:sp>
          <p:nvSpPr>
            <p:cNvPr id="6" name="Oval 4"/>
            <p:cNvSpPr txBox="1"/>
            <p:nvPr/>
          </p:nvSpPr>
          <p:spPr>
            <a:xfrm>
              <a:off x="6602141"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p:txBody>
        </p:sp>
      </p:grpSp>
      <p:pic>
        <p:nvPicPr>
          <p:cNvPr id="7" name="Picture 6"/>
          <p:cNvPicPr>
            <a:picLocks noChangeAspect="1"/>
          </p:cNvPicPr>
          <p:nvPr/>
        </p:nvPicPr>
        <p:blipFill>
          <a:blip r:embed="rId2"/>
          <a:stretch>
            <a:fillRect/>
          </a:stretch>
        </p:blipFill>
        <p:spPr>
          <a:xfrm>
            <a:off x="4284757" y="1979296"/>
            <a:ext cx="6874251" cy="4197667"/>
          </a:xfrm>
          <a:prstGeom prst="rect">
            <a:avLst/>
          </a:prstGeom>
        </p:spPr>
      </p:pic>
    </p:spTree>
    <p:extLst>
      <p:ext uri="{BB962C8B-B14F-4D97-AF65-F5344CB8AC3E}">
        <p14:creationId xmlns:p14="http://schemas.microsoft.com/office/powerpoint/2010/main" val="387967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lstStyle/>
          <a:p>
            <a:r>
              <a:rPr lang="en-US" dirty="0"/>
              <a:t>Binding syntax</a:t>
            </a:r>
          </a:p>
          <a:p>
            <a:r>
              <a:rPr lang="en-US" dirty="0"/>
              <a:t>Property binding</a:t>
            </a:r>
          </a:p>
          <a:p>
            <a:r>
              <a:rPr lang="en-US" dirty="0"/>
              <a:t>Attribute, class, and style binding </a:t>
            </a:r>
          </a:p>
          <a:p>
            <a:r>
              <a:rPr lang="en-US" dirty="0"/>
              <a:t>Event binding</a:t>
            </a:r>
          </a:p>
          <a:p>
            <a:r>
              <a:rPr lang="en-US" dirty="0"/>
              <a:t>Two-way data-binding </a:t>
            </a:r>
          </a:p>
          <a:p>
            <a:r>
              <a:rPr lang="en-US" dirty="0"/>
              <a:t>Inputs and outputs</a:t>
            </a:r>
          </a:p>
        </p:txBody>
      </p:sp>
      <p:grpSp>
        <p:nvGrpSpPr>
          <p:cNvPr id="4" name="Group 3"/>
          <p:cNvGrpSpPr/>
          <p:nvPr/>
        </p:nvGrpSpPr>
        <p:grpSpPr>
          <a:xfrm>
            <a:off x="10023678" y="365125"/>
            <a:ext cx="1330122" cy="1330122"/>
            <a:chOff x="4794037" y="3728887"/>
            <a:chExt cx="1330122" cy="1330122"/>
          </a:xfrm>
        </p:grpSpPr>
        <p:sp>
          <p:nvSpPr>
            <p:cNvPr id="5" name="Oval 4"/>
            <p:cNvSpPr/>
            <p:nvPr/>
          </p:nvSpPr>
          <p:spPr>
            <a:xfrm>
              <a:off x="4794037" y="3728887"/>
              <a:ext cx="1330122" cy="1330122"/>
            </a:xfrm>
            <a:prstGeom prst="ellipse">
              <a:avLst/>
            </a:prstGeom>
          </p:spPr>
          <p:style>
            <a:lnRef idx="2">
              <a:schemeClr val="lt1">
                <a:hueOff val="0"/>
                <a:satOff val="0"/>
                <a:lumOff val="0"/>
                <a:alphaOff val="0"/>
              </a:schemeClr>
            </a:lnRef>
            <a:fillRef idx="1">
              <a:schemeClr val="accent4">
                <a:hueOff val="6237415"/>
                <a:satOff val="-28781"/>
                <a:lumOff val="1059"/>
                <a:alphaOff val="0"/>
              </a:schemeClr>
            </a:fillRef>
            <a:effectRef idx="0">
              <a:schemeClr val="accent4">
                <a:hueOff val="6237415"/>
                <a:satOff val="-28781"/>
                <a:lumOff val="1059"/>
                <a:alphaOff val="0"/>
              </a:schemeClr>
            </a:effectRef>
            <a:fontRef idx="minor">
              <a:schemeClr val="lt1"/>
            </a:fontRef>
          </p:style>
        </p:sp>
        <p:sp>
          <p:nvSpPr>
            <p:cNvPr id="6" name="Oval 4"/>
            <p:cNvSpPr txBox="1"/>
            <p:nvPr/>
          </p:nvSpPr>
          <p:spPr>
            <a:xfrm>
              <a:off x="4988829" y="3923679"/>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p:txBody>
        </p:sp>
      </p:grpSp>
      <p:pic>
        <p:nvPicPr>
          <p:cNvPr id="7" name="Picture 6"/>
          <p:cNvPicPr>
            <a:picLocks noChangeAspect="1"/>
          </p:cNvPicPr>
          <p:nvPr/>
        </p:nvPicPr>
        <p:blipFill>
          <a:blip r:embed="rId2"/>
          <a:stretch>
            <a:fillRect/>
          </a:stretch>
        </p:blipFill>
        <p:spPr>
          <a:xfrm rot="20624883">
            <a:off x="5743073" y="2771308"/>
            <a:ext cx="5268565" cy="2855858"/>
          </a:xfrm>
          <a:prstGeom prst="rect">
            <a:avLst/>
          </a:prstGeom>
        </p:spPr>
      </p:pic>
    </p:spTree>
    <p:extLst>
      <p:ext uri="{BB962C8B-B14F-4D97-AF65-F5344CB8AC3E}">
        <p14:creationId xmlns:p14="http://schemas.microsoft.com/office/powerpoint/2010/main" val="132345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Data-binding</a:t>
            </a:r>
          </a:p>
        </p:txBody>
      </p:sp>
      <p:sp>
        <p:nvSpPr>
          <p:cNvPr id="3" name="Content Placeholder 2"/>
          <p:cNvSpPr>
            <a:spLocks noGrp="1"/>
          </p:cNvSpPr>
          <p:nvPr>
            <p:ph idx="1"/>
          </p:nvPr>
        </p:nvSpPr>
        <p:spPr/>
        <p:txBody>
          <a:bodyPr/>
          <a:lstStyle/>
          <a:p>
            <a:r>
              <a:rPr lang="en-US" dirty="0"/>
              <a:t>One-way and two-way</a:t>
            </a:r>
          </a:p>
          <a:p>
            <a:r>
              <a:rPr lang="en-US" dirty="0"/>
              <a:t>Advanced change detection and “zones” </a:t>
            </a:r>
          </a:p>
          <a:p>
            <a:endParaRPr lang="en-US" dirty="0"/>
          </a:p>
        </p:txBody>
      </p:sp>
      <p:grpSp>
        <p:nvGrpSpPr>
          <p:cNvPr id="4" name="Group 3"/>
          <p:cNvGrpSpPr/>
          <p:nvPr/>
        </p:nvGrpSpPr>
        <p:grpSpPr>
          <a:xfrm>
            <a:off x="10023678" y="360566"/>
            <a:ext cx="1330122" cy="1330122"/>
            <a:chOff x="3180725" y="2797441"/>
            <a:chExt cx="1330122" cy="1330122"/>
          </a:xfrm>
        </p:grpSpPr>
        <p:sp>
          <p:nvSpPr>
            <p:cNvPr id="5" name="Oval 4"/>
            <p:cNvSpPr/>
            <p:nvPr/>
          </p:nvSpPr>
          <p:spPr>
            <a:xfrm>
              <a:off x="3180725" y="2797441"/>
              <a:ext cx="1330122" cy="1330122"/>
            </a:xfrm>
            <a:prstGeom prst="ellipse">
              <a:avLst/>
            </a:prstGeom>
          </p:spPr>
          <p:style>
            <a:lnRef idx="2">
              <a:schemeClr val="lt1">
                <a:hueOff val="0"/>
                <a:satOff val="0"/>
                <a:lumOff val="0"/>
                <a:alphaOff val="0"/>
              </a:schemeClr>
            </a:lnRef>
            <a:fillRef idx="1">
              <a:schemeClr val="accent4">
                <a:hueOff val="8316554"/>
                <a:satOff val="-38374"/>
                <a:lumOff val="1412"/>
                <a:alphaOff val="0"/>
              </a:schemeClr>
            </a:fillRef>
            <a:effectRef idx="0">
              <a:schemeClr val="accent4">
                <a:hueOff val="8316554"/>
                <a:satOff val="-38374"/>
                <a:lumOff val="1412"/>
                <a:alphaOff val="0"/>
              </a:schemeClr>
            </a:effectRef>
            <a:fontRef idx="minor">
              <a:schemeClr val="lt1"/>
            </a:fontRef>
          </p:style>
        </p:sp>
        <p:sp>
          <p:nvSpPr>
            <p:cNvPr id="6" name="Oval 4"/>
            <p:cNvSpPr txBox="1"/>
            <p:nvPr/>
          </p:nvSpPr>
          <p:spPr>
            <a:xfrm>
              <a:off x="3375517"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0449"/>
            <a:ext cx="3373939" cy="3136514"/>
          </a:xfrm>
          <a:prstGeom prst="rect">
            <a:avLst/>
          </a:prstGeom>
        </p:spPr>
      </p:pic>
    </p:spTree>
    <p:extLst>
      <p:ext uri="{BB962C8B-B14F-4D97-AF65-F5344CB8AC3E}">
        <p14:creationId xmlns:p14="http://schemas.microsoft.com/office/powerpoint/2010/main" val="1217848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Universal – server-side, mobile, etc.</a:t>
            </a:r>
          </a:p>
          <a:p>
            <a:r>
              <a:rPr lang="en-US" dirty="0"/>
              <a:t>HTTP </a:t>
            </a:r>
          </a:p>
          <a:p>
            <a:r>
              <a:rPr lang="en-US" dirty="0"/>
              <a:t>Forms</a:t>
            </a:r>
          </a:p>
          <a:p>
            <a:r>
              <a:rPr lang="en-US" dirty="0"/>
              <a:t>Material</a:t>
            </a:r>
          </a:p>
          <a:p>
            <a:r>
              <a:rPr lang="en-US" dirty="0"/>
              <a:t>Router</a:t>
            </a:r>
          </a:p>
          <a:p>
            <a:r>
              <a:rPr lang="en-US" dirty="0"/>
              <a:t>Animation</a:t>
            </a:r>
          </a:p>
        </p:txBody>
      </p:sp>
      <p:grpSp>
        <p:nvGrpSpPr>
          <p:cNvPr id="4" name="Group 3"/>
          <p:cNvGrpSpPr/>
          <p:nvPr/>
        </p:nvGrpSpPr>
        <p:grpSpPr>
          <a:xfrm>
            <a:off x="10023678" y="362845"/>
            <a:ext cx="1330122" cy="1330122"/>
            <a:chOff x="3180725" y="934549"/>
            <a:chExt cx="1330122" cy="1330122"/>
          </a:xfrm>
        </p:grpSpPr>
        <p:sp>
          <p:nvSpPr>
            <p:cNvPr id="5" name="Oval 4"/>
            <p:cNvSpPr/>
            <p:nvPr/>
          </p:nvSpPr>
          <p:spPr>
            <a:xfrm>
              <a:off x="3180725" y="934549"/>
              <a:ext cx="1330122" cy="1330122"/>
            </a:xfrm>
            <a:prstGeom prst="ellipse">
              <a:avLst/>
            </a:pr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sp>
        <p:sp>
          <p:nvSpPr>
            <p:cNvPr id="6" name="Oval 4"/>
            <p:cNvSpPr txBox="1"/>
            <p:nvPr/>
          </p:nvSpPr>
          <p:spPr>
            <a:xfrm>
              <a:off x="3375517"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p:txBody>
        </p:sp>
      </p:grpSp>
      <p:pic>
        <p:nvPicPr>
          <p:cNvPr id="7" name="Picture 6"/>
          <p:cNvPicPr>
            <a:picLocks noChangeAspect="1"/>
          </p:cNvPicPr>
          <p:nvPr/>
        </p:nvPicPr>
        <p:blipFill>
          <a:blip r:embed="rId2"/>
          <a:stretch>
            <a:fillRect/>
          </a:stretch>
        </p:blipFill>
        <p:spPr>
          <a:xfrm>
            <a:off x="4133368" y="2469731"/>
            <a:ext cx="7025640" cy="3707232"/>
          </a:xfrm>
          <a:prstGeom prst="rect">
            <a:avLst/>
          </a:prstGeom>
        </p:spPr>
      </p:pic>
    </p:spTree>
    <p:extLst>
      <p:ext uri="{BB962C8B-B14F-4D97-AF65-F5344CB8AC3E}">
        <p14:creationId xmlns:p14="http://schemas.microsoft.com/office/powerpoint/2010/main" val="411907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a:t>
            </a:r>
          </a:p>
        </p:txBody>
      </p:sp>
      <p:sp>
        <p:nvSpPr>
          <p:cNvPr id="3" name="Content Placeholder 2"/>
          <p:cNvSpPr>
            <a:spLocks noGrp="1"/>
          </p:cNvSpPr>
          <p:nvPr>
            <p:ph idx="1"/>
          </p:nvPr>
        </p:nvSpPr>
        <p:spPr/>
        <p:txBody>
          <a:bodyPr/>
          <a:lstStyle/>
          <a:p>
            <a:r>
              <a:rPr lang="en-US" dirty="0"/>
              <a:t>Jasmine </a:t>
            </a:r>
          </a:p>
          <a:p>
            <a:r>
              <a:rPr lang="en-US" dirty="0"/>
              <a:t>Angular mocks </a:t>
            </a:r>
          </a:p>
          <a:p>
            <a:r>
              <a:rPr lang="en-US" dirty="0"/>
              <a:t>Karma </a:t>
            </a:r>
          </a:p>
          <a:p>
            <a:r>
              <a:rPr lang="en-US" dirty="0"/>
              <a:t>Protractor</a:t>
            </a:r>
          </a:p>
        </p:txBody>
      </p:sp>
      <p:sp>
        <p:nvSpPr>
          <p:cNvPr id="4" name="Oval 3"/>
          <p:cNvSpPr/>
          <p:nvPr/>
        </p:nvSpPr>
        <p:spPr>
          <a:xfrm>
            <a:off x="9967451" y="33473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pic>
        <p:nvPicPr>
          <p:cNvPr id="5" name="Picture 4"/>
          <p:cNvPicPr>
            <a:picLocks noChangeAspect="1"/>
          </p:cNvPicPr>
          <p:nvPr/>
        </p:nvPicPr>
        <p:blipFill>
          <a:blip r:embed="rId2"/>
          <a:stretch>
            <a:fillRect/>
          </a:stretch>
        </p:blipFill>
        <p:spPr>
          <a:xfrm>
            <a:off x="4138442" y="2200276"/>
            <a:ext cx="7215358" cy="3976687"/>
          </a:xfrm>
          <a:prstGeom prst="rect">
            <a:avLst/>
          </a:prstGeom>
        </p:spPr>
      </p:pic>
    </p:spTree>
    <p:extLst>
      <p:ext uri="{BB962C8B-B14F-4D97-AF65-F5344CB8AC3E}">
        <p14:creationId xmlns:p14="http://schemas.microsoft.com/office/powerpoint/2010/main" val="41807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Why Angular?</a:t>
            </a:r>
          </a:p>
        </p:txBody>
      </p:sp>
      <p:sp>
        <p:nvSpPr>
          <p:cNvPr id="3" name="Content Placeholder 2"/>
          <p:cNvSpPr>
            <a:spLocks noGrp="1"/>
          </p:cNvSpPr>
          <p:nvPr>
            <p:ph idx="1"/>
          </p:nvPr>
        </p:nvSpPr>
        <p:spPr>
          <a:xfrm>
            <a:off x="2152651" y="1825625"/>
            <a:ext cx="3674174" cy="4351338"/>
          </a:xfrm>
        </p:spPr>
        <p:txBody>
          <a:bodyPr>
            <a:normAutofit fontScale="85000" lnSpcReduction="20000"/>
          </a:bodyPr>
          <a:lstStyle/>
          <a:p>
            <a:r>
              <a:rPr lang="en-US" dirty="0"/>
              <a:t>Three D’s of Web Development: </a:t>
            </a:r>
            <a:r>
              <a:rPr lang="en-US" dirty="0">
                <a:hlinkClick r:id="rId2"/>
              </a:rPr>
              <a:t>http://bit.ly/3dofweb</a:t>
            </a:r>
            <a:r>
              <a:rPr lang="en-US" dirty="0"/>
              <a:t>  </a:t>
            </a:r>
          </a:p>
          <a:p>
            <a:r>
              <a:rPr lang="en-US" dirty="0"/>
              <a:t>Declarative vs. Imperative </a:t>
            </a:r>
          </a:p>
          <a:p>
            <a:r>
              <a:rPr lang="en-US" dirty="0"/>
              <a:t>Data-binding </a:t>
            </a:r>
          </a:p>
          <a:p>
            <a:r>
              <a:rPr lang="en-US" dirty="0"/>
              <a:t>Dependency Injection</a:t>
            </a:r>
          </a:p>
          <a:p>
            <a:r>
              <a:rPr lang="en-US" dirty="0"/>
              <a:t>Components and Templates</a:t>
            </a:r>
          </a:p>
          <a:p>
            <a:r>
              <a:rPr lang="en-US" dirty="0"/>
              <a:t>Code Reuse </a:t>
            </a:r>
          </a:p>
          <a:p>
            <a:r>
              <a:rPr lang="en-US" dirty="0"/>
              <a:t>Parallel Development </a:t>
            </a:r>
          </a:p>
          <a:p>
            <a:r>
              <a:rPr lang="en-US" dirty="0"/>
              <a:t>Testability </a:t>
            </a:r>
          </a:p>
          <a:p>
            <a:r>
              <a:rPr lang="en-US" dirty="0"/>
              <a:t>Performance</a:t>
            </a:r>
          </a:p>
          <a:p>
            <a:pPr marL="0" indent="0">
              <a:buNone/>
            </a:pPr>
            <a:endParaRPr lang="en-US" dirty="0"/>
          </a:p>
        </p:txBody>
      </p:sp>
      <p:pic>
        <p:nvPicPr>
          <p:cNvPr id="5" name="Picture 4"/>
          <p:cNvPicPr>
            <a:picLocks noChangeAspect="1"/>
          </p:cNvPicPr>
          <p:nvPr/>
        </p:nvPicPr>
        <p:blipFill>
          <a:blip r:embed="rId3"/>
          <a:stretch>
            <a:fillRect/>
          </a:stretch>
        </p:blipFill>
        <p:spPr>
          <a:xfrm>
            <a:off x="5826825" y="1825626"/>
            <a:ext cx="4577751" cy="3259863"/>
          </a:xfrm>
          <a:prstGeom prst="rect">
            <a:avLst/>
          </a:prstGeom>
        </p:spPr>
      </p:pic>
      <p:sp>
        <p:nvSpPr>
          <p:cNvPr id="6" name="TextBox 5"/>
          <p:cNvSpPr txBox="1"/>
          <p:nvPr/>
        </p:nvSpPr>
        <p:spPr>
          <a:xfrm>
            <a:off x="5609087" y="5477338"/>
            <a:ext cx="5106911" cy="307777"/>
          </a:xfrm>
          <a:prstGeom prst="rect">
            <a:avLst/>
          </a:prstGeom>
          <a:noFill/>
        </p:spPr>
        <p:txBody>
          <a:bodyPr wrap="none" rtlCol="0">
            <a:spAutoFit/>
          </a:bodyPr>
          <a:lstStyle/>
          <a:p>
            <a:r>
              <a:rPr lang="en-US" sz="1400" dirty="0"/>
              <a:t>Source: </a:t>
            </a:r>
            <a:r>
              <a:rPr lang="en-US" sz="1400" dirty="0">
                <a:hlinkClick r:id="rId4"/>
              </a:rPr>
              <a:t>http://stackoverflow.com/research/developer-survey-2016</a:t>
            </a:r>
            <a:r>
              <a:rPr lang="en-US" sz="1400" dirty="0"/>
              <a:t> </a:t>
            </a:r>
          </a:p>
        </p:txBody>
      </p:sp>
    </p:spTree>
    <p:extLst>
      <p:ext uri="{BB962C8B-B14F-4D97-AF65-F5344CB8AC3E}">
        <p14:creationId xmlns:p14="http://schemas.microsoft.com/office/powerpoint/2010/main" val="13356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926" y="0"/>
            <a:ext cx="3870075" cy="6858000"/>
          </a:xfrm>
          <a:prstGeom prst="rect">
            <a:avLst/>
          </a:prstGeom>
        </p:spPr>
      </p:pic>
      <p:sp>
        <p:nvSpPr>
          <p:cNvPr id="2" name="Title 1"/>
          <p:cNvSpPr>
            <a:spLocks noGrp="1"/>
          </p:cNvSpPr>
          <p:nvPr>
            <p:ph type="title"/>
          </p:nvPr>
        </p:nvSpPr>
        <p:spPr/>
        <p:txBody>
          <a:bodyPr/>
          <a:lstStyle/>
          <a:p>
            <a:r>
              <a:rPr lang="en-US" dirty="0"/>
              <a:t>Why Angular 2?</a:t>
            </a:r>
          </a:p>
        </p:txBody>
      </p:sp>
      <p:sp>
        <p:nvSpPr>
          <p:cNvPr id="3" name="Content Placeholder 2"/>
          <p:cNvSpPr>
            <a:spLocks noGrp="1"/>
          </p:cNvSpPr>
          <p:nvPr>
            <p:ph idx="1"/>
          </p:nvPr>
        </p:nvSpPr>
        <p:spPr>
          <a:xfrm>
            <a:off x="2152650" y="1825625"/>
            <a:ext cx="7886700" cy="4351338"/>
          </a:xfrm>
          <a:solidFill>
            <a:schemeClr val="bg1">
              <a:alpha val="56000"/>
            </a:schemeClr>
          </a:solidFill>
        </p:spPr>
        <p:txBody>
          <a:bodyPr>
            <a:normAutofit fontScale="85000" lnSpcReduction="10000"/>
          </a:bodyPr>
          <a:lstStyle/>
          <a:p>
            <a:r>
              <a:rPr lang="en-US" dirty="0"/>
              <a:t>Small footprint (á la carte) </a:t>
            </a:r>
          </a:p>
          <a:p>
            <a:r>
              <a:rPr lang="en-US" dirty="0"/>
              <a:t>Easy to read, understand, and learn declarative interface </a:t>
            </a:r>
          </a:p>
          <a:p>
            <a:r>
              <a:rPr lang="en-US" dirty="0"/>
              <a:t>Improved performance (5x rendering in all scenarios over Angular 1.x) </a:t>
            </a:r>
          </a:p>
          <a:p>
            <a:r>
              <a:rPr lang="en-US" dirty="0"/>
              <a:t>Great CSS management (CSS per component) </a:t>
            </a:r>
          </a:p>
          <a:p>
            <a:r>
              <a:rPr lang="en-US" dirty="0"/>
              <a:t>Module prefixing (easier to move related files in large projects) </a:t>
            </a:r>
          </a:p>
          <a:p>
            <a:r>
              <a:rPr lang="en-US" dirty="0"/>
              <a:t>Server-side rendering with Angular universal </a:t>
            </a:r>
          </a:p>
          <a:p>
            <a:r>
              <a:rPr lang="en-US" dirty="0"/>
              <a:t>Testing support </a:t>
            </a:r>
          </a:p>
          <a:p>
            <a:r>
              <a:rPr lang="en-US" dirty="0"/>
              <a:t>Advanced scaffolding with Angular-CLI (</a:t>
            </a:r>
            <a:r>
              <a:rPr lang="en-US" dirty="0" err="1"/>
              <a:t>Webpack</a:t>
            </a:r>
            <a:r>
              <a:rPr lang="en-US" dirty="0"/>
              <a:t>!) </a:t>
            </a:r>
          </a:p>
          <a:p>
            <a:r>
              <a:rPr lang="en-US" dirty="0" err="1"/>
              <a:t>TypeScript</a:t>
            </a:r>
            <a:r>
              <a:rPr lang="en-US" dirty="0"/>
              <a:t> (stay tuned…)</a:t>
            </a:r>
          </a:p>
          <a:p>
            <a:pPr marL="0" indent="0">
              <a:buNone/>
            </a:pPr>
            <a:endParaRPr lang="en-US" dirty="0"/>
          </a:p>
        </p:txBody>
      </p:sp>
    </p:spTree>
    <p:extLst>
      <p:ext uri="{BB962C8B-B14F-4D97-AF65-F5344CB8AC3E}">
        <p14:creationId xmlns:p14="http://schemas.microsoft.com/office/powerpoint/2010/main" val="296315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68310" cy="4744914"/>
          </a:xfrm>
          <a:solidFill>
            <a:schemeClr val="bg1">
              <a:alpha val="62000"/>
            </a:schemeClr>
          </a:solidFill>
        </p:spPr>
        <p:txBody>
          <a:bodyPr>
            <a:normAutofit lnSpcReduction="10000"/>
          </a:bodyPr>
          <a:lstStyle/>
          <a:p>
            <a:r>
              <a:rPr lang="en-US" dirty="0"/>
              <a:t>“I cannot say I have ever been a Microsoft fan but </a:t>
            </a:r>
            <a:r>
              <a:rPr lang="en-US" dirty="0" err="1"/>
              <a:t>TypeScript</a:t>
            </a:r>
            <a:r>
              <a:rPr lang="en-US" dirty="0"/>
              <a:t> has ‘softened’ me, it is easily </a:t>
            </a:r>
            <a:r>
              <a:rPr lang="en-US" b="1" dirty="0"/>
              <a:t>one of the best web technologies to arrive in the past 3 years</a:t>
            </a:r>
            <a:r>
              <a:rPr lang="en-US" dirty="0"/>
              <a:t>.” - </a:t>
            </a:r>
            <a:r>
              <a:rPr lang="en-US" sz="1600" dirty="0">
                <a:hlinkClick r:id="rId2"/>
              </a:rPr>
              <a:t>https://tedpatrick.com/2013/06/25/7-months-with-typescript/</a:t>
            </a:r>
            <a:r>
              <a:rPr lang="en-US" sz="1600" dirty="0"/>
              <a:t> </a:t>
            </a:r>
          </a:p>
          <a:p>
            <a:r>
              <a:rPr lang="en-US" dirty="0"/>
              <a:t>“Overall, </a:t>
            </a:r>
            <a:r>
              <a:rPr lang="en-US" b="1" dirty="0" err="1"/>
              <a:t>TypeScript</a:t>
            </a:r>
            <a:r>
              <a:rPr lang="en-US" b="1" dirty="0"/>
              <a:t> is wonderful to work with</a:t>
            </a:r>
            <a:r>
              <a:rPr lang="en-US" dirty="0"/>
              <a:t>. It helps developers catch errors quickly, adds types and type-checking, and documents your progress so that if someone else wants to contribute, or you need to return to your work months later, you can easily pick up where you left off.” - </a:t>
            </a:r>
            <a:r>
              <a:rPr lang="en-US" sz="1600" dirty="0">
                <a:hlinkClick r:id="rId3"/>
              </a:rPr>
              <a:t>http://www.livetiles.nyc/blog/typescript-a-digital-workplace-success-story/</a:t>
            </a:r>
            <a:r>
              <a:rPr lang="en-US" dirty="0"/>
              <a:t> </a:t>
            </a:r>
          </a:p>
          <a:p>
            <a:r>
              <a:rPr lang="en-US" dirty="0"/>
              <a:t>“… we use </a:t>
            </a:r>
            <a:r>
              <a:rPr lang="en-US" dirty="0" err="1"/>
              <a:t>TypeScript</a:t>
            </a:r>
            <a:r>
              <a:rPr lang="en-US" dirty="0"/>
              <a:t> not because we’re part of Microsoft, but because we find tremendous value by </a:t>
            </a:r>
            <a:r>
              <a:rPr lang="en-US" b="1" dirty="0"/>
              <a:t>improving our productivity and keeping our quality high which together allow us to move much faster</a:t>
            </a:r>
            <a:r>
              <a:rPr lang="en-US" dirty="0"/>
              <a:t>.” - </a:t>
            </a:r>
            <a:r>
              <a:rPr lang="en-US" sz="1600" dirty="0">
                <a:hlinkClick r:id="rId4"/>
              </a:rPr>
              <a:t>https://medium.com/@delveeng/why-we-love-typescript-bec2df88d6c2#.pzp9xp7an</a:t>
            </a:r>
            <a:r>
              <a:rPr lang="en-US" sz="1600" dirty="0"/>
              <a:t> </a:t>
            </a:r>
          </a:p>
          <a:p>
            <a:pPr marL="0" indent="0">
              <a:buNone/>
            </a:pPr>
            <a:endParaRPr lang="en-US" dirty="0"/>
          </a:p>
        </p:txBody>
      </p:sp>
      <p:sp>
        <p:nvSpPr>
          <p:cNvPr id="5" name="Title 1"/>
          <p:cNvSpPr>
            <a:spLocks noGrp="1"/>
          </p:cNvSpPr>
          <p:nvPr>
            <p:ph type="title"/>
          </p:nvPr>
        </p:nvSpPr>
        <p:spPr/>
        <p:txBody>
          <a:bodyPr/>
          <a:lstStyle/>
          <a:p>
            <a:r>
              <a:rPr lang="en-US" dirty="0"/>
              <a:t>Why </a:t>
            </a:r>
            <a:r>
              <a:rPr lang="en-US" dirty="0" err="1"/>
              <a:t>TypeScript</a:t>
            </a:r>
            <a:r>
              <a:rPr lang="en-US" dirty="0"/>
              <a:t>?</a:t>
            </a:r>
          </a:p>
        </p:txBody>
      </p:sp>
    </p:spTree>
    <p:extLst>
      <p:ext uri="{BB962C8B-B14F-4D97-AF65-F5344CB8AC3E}">
        <p14:creationId xmlns:p14="http://schemas.microsoft.com/office/powerpoint/2010/main" val="289831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441938"/>
            <a:ext cx="10515600" cy="5205047"/>
          </a:xfrm>
        </p:spPr>
        <p:txBody>
          <a:bodyPr>
            <a:normAutofit fontScale="85000" lnSpcReduction="20000"/>
          </a:bodyPr>
          <a:lstStyle/>
          <a:p>
            <a:r>
              <a:rPr lang="en-US" dirty="0"/>
              <a:t>9:00 am – 9:30 am (intro) </a:t>
            </a:r>
          </a:p>
          <a:p>
            <a:r>
              <a:rPr lang="en-US" dirty="0"/>
              <a:t>9:30 am – 10:00 am (get installed, set up) </a:t>
            </a:r>
          </a:p>
          <a:p>
            <a:r>
              <a:rPr lang="en-US" dirty="0"/>
              <a:t>10:00 am – 10:30 am “Hello, World” (break for snacks any time) </a:t>
            </a:r>
          </a:p>
          <a:p>
            <a:r>
              <a:rPr lang="en-US" dirty="0"/>
              <a:t>10:40 am – 11:00 am Angular-CLI </a:t>
            </a:r>
          </a:p>
          <a:p>
            <a:r>
              <a:rPr lang="en-US" dirty="0"/>
              <a:t>11:00 am – 12:00 pm </a:t>
            </a:r>
            <a:r>
              <a:rPr lang="en-US" dirty="0" err="1"/>
              <a:t>TypeScript</a:t>
            </a:r>
            <a:r>
              <a:rPr lang="en-US" dirty="0"/>
              <a:t> Intro and Lab</a:t>
            </a:r>
          </a:p>
          <a:p>
            <a:r>
              <a:rPr lang="en-US" dirty="0"/>
              <a:t>12:00 pm – 1:00 pm Lunch</a:t>
            </a:r>
          </a:p>
          <a:p>
            <a:r>
              <a:rPr lang="en-US" dirty="0"/>
              <a:t>1:00 pm – 1:30 pm Components, Directives, and Pipes </a:t>
            </a:r>
          </a:p>
          <a:p>
            <a:r>
              <a:rPr lang="en-US" dirty="0"/>
              <a:t>1:45 pm – 2:15 pm Dependency Injection </a:t>
            </a:r>
          </a:p>
          <a:p>
            <a:r>
              <a:rPr lang="en-US" dirty="0"/>
              <a:t>2:30 pm – 3:00 pm Data-Binding </a:t>
            </a:r>
          </a:p>
          <a:p>
            <a:r>
              <a:rPr lang="en-US" dirty="0"/>
              <a:t>3:15 pm – 3:45 pm Asynchronous Operations and </a:t>
            </a:r>
            <a:r>
              <a:rPr lang="en-US" dirty="0" err="1"/>
              <a:t>RxJS</a:t>
            </a:r>
            <a:r>
              <a:rPr lang="en-US" dirty="0"/>
              <a:t> (break for snacks </a:t>
            </a:r>
            <a:r>
              <a:rPr lang="en-US"/>
              <a:t>any time)</a:t>
            </a:r>
            <a:endParaRPr lang="en-US" dirty="0"/>
          </a:p>
          <a:p>
            <a:r>
              <a:rPr lang="en-US" dirty="0"/>
              <a:t>4:00 pm – 4:30 pm Routing and Page Navigation </a:t>
            </a:r>
          </a:p>
          <a:p>
            <a:r>
              <a:rPr lang="en-US" dirty="0"/>
              <a:t>4:45 pm – 5:30 pm Advanced Topics</a:t>
            </a:r>
          </a:p>
          <a:p>
            <a:r>
              <a:rPr lang="en-US" dirty="0"/>
              <a:t>5:45 pm – 6:00 pm Conclusion / Q&amp;A </a:t>
            </a:r>
          </a:p>
        </p:txBody>
      </p:sp>
    </p:spTree>
    <p:extLst>
      <p:ext uri="{BB962C8B-B14F-4D97-AF65-F5344CB8AC3E}">
        <p14:creationId xmlns:p14="http://schemas.microsoft.com/office/powerpoint/2010/main" val="191678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5" name="Picture 2" descr="node.j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726" y="1880135"/>
            <a:ext cx="723315" cy="44309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38199" y="3618321"/>
            <a:ext cx="1712577" cy="389855"/>
          </a:xfrm>
          <a:prstGeom prst="rect">
            <a:avLst/>
          </a:prstGeom>
        </p:spPr>
      </p:pic>
      <p:pic>
        <p:nvPicPr>
          <p:cNvPr id="7" name="Picture 4" descr="https://angularjs.org/img/AngularJ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355" y="2791477"/>
            <a:ext cx="1271686" cy="358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21049" y="1909334"/>
            <a:ext cx="2040880" cy="369332"/>
          </a:xfrm>
          <a:prstGeom prst="rect">
            <a:avLst/>
          </a:prstGeom>
          <a:noFill/>
        </p:spPr>
        <p:txBody>
          <a:bodyPr wrap="none" rtlCol="0">
            <a:spAutoFit/>
          </a:bodyPr>
          <a:lstStyle/>
          <a:p>
            <a:r>
              <a:rPr lang="en-US" dirty="0">
                <a:hlinkClick r:id="rId5"/>
              </a:rPr>
              <a:t>https://nodejs.org/</a:t>
            </a:r>
            <a:r>
              <a:rPr lang="en-US" dirty="0"/>
              <a:t> </a:t>
            </a:r>
          </a:p>
        </p:txBody>
      </p:sp>
      <p:sp>
        <p:nvSpPr>
          <p:cNvPr id="9" name="TextBox 8"/>
          <p:cNvSpPr txBox="1"/>
          <p:nvPr/>
        </p:nvSpPr>
        <p:spPr>
          <a:xfrm>
            <a:off x="2821049" y="3629836"/>
            <a:ext cx="3124445" cy="369332"/>
          </a:xfrm>
          <a:prstGeom prst="rect">
            <a:avLst/>
          </a:prstGeom>
          <a:noFill/>
        </p:spPr>
        <p:txBody>
          <a:bodyPr wrap="none" rtlCol="0">
            <a:spAutoFit/>
          </a:bodyPr>
          <a:lstStyle/>
          <a:p>
            <a:r>
              <a:rPr lang="en-US" dirty="0">
                <a:hlinkClick r:id="rId5"/>
              </a:rPr>
              <a:t>https://code.visualstudio.com/</a:t>
            </a:r>
            <a:r>
              <a:rPr lang="en-US" dirty="0"/>
              <a:t> </a:t>
            </a:r>
          </a:p>
        </p:txBody>
      </p:sp>
      <p:sp>
        <p:nvSpPr>
          <p:cNvPr id="10" name="TextBox 9"/>
          <p:cNvSpPr txBox="1"/>
          <p:nvPr/>
        </p:nvSpPr>
        <p:spPr>
          <a:xfrm>
            <a:off x="2821049" y="2777178"/>
            <a:ext cx="1962140" cy="369332"/>
          </a:xfrm>
          <a:prstGeom prst="rect">
            <a:avLst/>
          </a:prstGeom>
          <a:noFill/>
        </p:spPr>
        <p:txBody>
          <a:bodyPr wrap="none" rtlCol="0">
            <a:spAutoFit/>
          </a:bodyPr>
          <a:lstStyle/>
          <a:p>
            <a:r>
              <a:rPr lang="en-US" dirty="0">
                <a:hlinkClick r:id="rId6"/>
              </a:rPr>
              <a:t>https://angular.io/</a:t>
            </a:r>
            <a:r>
              <a:rPr lang="en-US" dirty="0"/>
              <a:t> </a:t>
            </a:r>
          </a:p>
        </p:txBody>
      </p:sp>
      <p:pic>
        <p:nvPicPr>
          <p:cNvPr id="4" name="Picture 3"/>
          <p:cNvPicPr>
            <a:picLocks noChangeAspect="1"/>
          </p:cNvPicPr>
          <p:nvPr/>
        </p:nvPicPr>
        <p:blipFill>
          <a:blip r:embed="rId7"/>
          <a:stretch>
            <a:fillRect/>
          </a:stretch>
        </p:blipFill>
        <p:spPr>
          <a:xfrm>
            <a:off x="1061057" y="5320921"/>
            <a:ext cx="1489719" cy="490039"/>
          </a:xfrm>
          <a:prstGeom prst="rect">
            <a:avLst/>
          </a:prstGeom>
        </p:spPr>
      </p:pic>
      <p:sp>
        <p:nvSpPr>
          <p:cNvPr id="11" name="TextBox 10"/>
          <p:cNvSpPr txBox="1"/>
          <p:nvPr/>
        </p:nvSpPr>
        <p:spPr>
          <a:xfrm>
            <a:off x="2821049" y="5381275"/>
            <a:ext cx="4431470" cy="369332"/>
          </a:xfrm>
          <a:prstGeom prst="rect">
            <a:avLst/>
          </a:prstGeom>
          <a:noFill/>
        </p:spPr>
        <p:txBody>
          <a:bodyPr wrap="none" rtlCol="0">
            <a:spAutoFit/>
          </a:bodyPr>
          <a:lstStyle/>
          <a:p>
            <a:r>
              <a:rPr lang="en-US" dirty="0">
                <a:hlinkClick r:id="rId8"/>
              </a:rPr>
              <a:t>https://www.docker.com/products/overview</a:t>
            </a:r>
            <a:r>
              <a:rPr lang="en-US" dirty="0"/>
              <a:t> </a:t>
            </a:r>
          </a:p>
        </p:txBody>
      </p:sp>
      <p:pic>
        <p:nvPicPr>
          <p:cNvPr id="12" name="Picture 11"/>
          <p:cNvPicPr>
            <a:picLocks noChangeAspect="1"/>
          </p:cNvPicPr>
          <p:nvPr/>
        </p:nvPicPr>
        <p:blipFill>
          <a:blip r:embed="rId9"/>
          <a:stretch>
            <a:fillRect/>
          </a:stretch>
        </p:blipFill>
        <p:spPr>
          <a:xfrm>
            <a:off x="1243275" y="4483781"/>
            <a:ext cx="1307501" cy="363880"/>
          </a:xfrm>
          <a:prstGeom prst="rect">
            <a:avLst/>
          </a:prstGeom>
        </p:spPr>
      </p:pic>
      <p:sp>
        <p:nvSpPr>
          <p:cNvPr id="13" name="TextBox 12"/>
          <p:cNvSpPr txBox="1"/>
          <p:nvPr/>
        </p:nvSpPr>
        <p:spPr>
          <a:xfrm>
            <a:off x="2821049" y="4478329"/>
            <a:ext cx="3751155" cy="369332"/>
          </a:xfrm>
          <a:prstGeom prst="rect">
            <a:avLst/>
          </a:prstGeom>
          <a:noFill/>
        </p:spPr>
        <p:txBody>
          <a:bodyPr wrap="none" rtlCol="0">
            <a:spAutoFit/>
          </a:bodyPr>
          <a:lstStyle/>
          <a:p>
            <a:r>
              <a:rPr lang="en-US" dirty="0">
                <a:hlinkClick r:id="rId10"/>
              </a:rPr>
              <a:t>https://www.microsoft.com/net/core</a:t>
            </a:r>
            <a:r>
              <a:rPr lang="en-US" dirty="0"/>
              <a:t> </a:t>
            </a:r>
          </a:p>
        </p:txBody>
      </p:sp>
      <p:sp>
        <p:nvSpPr>
          <p:cNvPr id="14" name="TextBox 13"/>
          <p:cNvSpPr txBox="1"/>
          <p:nvPr/>
        </p:nvSpPr>
        <p:spPr>
          <a:xfrm>
            <a:off x="4508035" y="2360280"/>
            <a:ext cx="3730508" cy="369332"/>
          </a:xfrm>
          <a:prstGeom prst="rect">
            <a:avLst/>
          </a:prstGeom>
          <a:noFill/>
        </p:spPr>
        <p:txBody>
          <a:bodyPr wrap="none" rtlCol="0">
            <a:spAutoFit/>
          </a:bodyPr>
          <a:lstStyle/>
          <a:p>
            <a:r>
              <a:rPr lang="en-US" dirty="0" err="1">
                <a:latin typeface="Consolas" panose="020B0609020204030204" pitchFamily="49" charset="0"/>
              </a:rPr>
              <a:t>npm</a:t>
            </a:r>
            <a:r>
              <a:rPr lang="en-US" dirty="0">
                <a:latin typeface="Consolas" panose="020B0609020204030204" pitchFamily="49" charset="0"/>
              </a:rPr>
              <a:t> –i –g </a:t>
            </a:r>
            <a:r>
              <a:rPr lang="en-US" dirty="0" err="1">
                <a:latin typeface="Consolas" panose="020B0609020204030204" pitchFamily="49" charset="0"/>
              </a:rPr>
              <a:t>angular-cli@latest</a:t>
            </a:r>
            <a:endParaRPr lang="en-US" dirty="0">
              <a:latin typeface="Consolas" panose="020B0609020204030204" pitchFamily="49" charset="0"/>
            </a:endParaRPr>
          </a:p>
        </p:txBody>
      </p:sp>
    </p:spTree>
    <p:extLst>
      <p:ext uri="{BB962C8B-B14F-4D97-AF65-F5344CB8AC3E}">
        <p14:creationId xmlns:p14="http://schemas.microsoft.com/office/powerpoint/2010/main" val="234254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http://bit.ly/ivisionappdev</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Because Angular 2 is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58649"/>
            <a:ext cx="5603895" cy="3735930"/>
          </a:xfrm>
          <a:prstGeom prst="rect">
            <a:avLst/>
          </a:prstGeom>
        </p:spPr>
      </p:pic>
    </p:spTree>
    <p:extLst>
      <p:ext uri="{BB962C8B-B14F-4D97-AF65-F5344CB8AC3E}">
        <p14:creationId xmlns:p14="http://schemas.microsoft.com/office/powerpoint/2010/main" val="287627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(Experience-Based) Bias</a:t>
            </a:r>
          </a:p>
        </p:txBody>
      </p:sp>
      <p:sp>
        <p:nvSpPr>
          <p:cNvPr id="3" name="Content Placeholder 2"/>
          <p:cNvSpPr>
            <a:spLocks noGrp="1"/>
          </p:cNvSpPr>
          <p:nvPr>
            <p:ph idx="1"/>
          </p:nvPr>
        </p:nvSpPr>
        <p:spPr/>
        <p:txBody>
          <a:bodyPr/>
          <a:lstStyle/>
          <a:p>
            <a:r>
              <a:rPr lang="en-US" dirty="0"/>
              <a:t>Working on Angular since 2011 </a:t>
            </a:r>
          </a:p>
          <a:p>
            <a:r>
              <a:rPr lang="en-US" dirty="0"/>
              <a:t>Example project:</a:t>
            </a:r>
          </a:p>
          <a:p>
            <a:pPr lvl="1"/>
            <a:r>
              <a:rPr lang="en-US" dirty="0"/>
              <a:t>25 developers</a:t>
            </a:r>
          </a:p>
          <a:p>
            <a:pPr lvl="1"/>
            <a:r>
              <a:rPr lang="en-US" dirty="0"/>
              <a:t>Global parallel development team</a:t>
            </a:r>
          </a:p>
          <a:p>
            <a:pPr lvl="1"/>
            <a:r>
              <a:rPr lang="en-US" dirty="0"/>
              <a:t>Almost 100,000 lines of </a:t>
            </a:r>
            <a:r>
              <a:rPr lang="en-US" dirty="0" err="1"/>
              <a:t>TypeScript</a:t>
            </a:r>
            <a:r>
              <a:rPr lang="en-US" dirty="0"/>
              <a:t> code </a:t>
            </a:r>
          </a:p>
          <a:p>
            <a:pPr lvl="1"/>
            <a:r>
              <a:rPr lang="en-US" dirty="0"/>
              <a:t>Over 200 components </a:t>
            </a:r>
          </a:p>
          <a:p>
            <a:pPr lvl="1"/>
            <a:r>
              <a:rPr lang="en-US" dirty="0"/>
              <a:t>3 years of development</a:t>
            </a:r>
          </a:p>
          <a:p>
            <a:pPr lvl="1"/>
            <a:r>
              <a:rPr lang="en-US" dirty="0">
                <a:solidFill>
                  <a:srgbClr val="FF0000"/>
                </a:solidFill>
              </a:rPr>
              <a:t>4x improvement</a:t>
            </a:r>
          </a:p>
        </p:txBody>
      </p:sp>
    </p:spTree>
    <p:extLst>
      <p:ext uri="{BB962C8B-B14F-4D97-AF65-F5344CB8AC3E}">
        <p14:creationId xmlns:p14="http://schemas.microsoft.com/office/powerpoint/2010/main" val="60293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 Improvement</a:t>
            </a:r>
          </a:p>
        </p:txBody>
      </p:sp>
      <p:sp>
        <p:nvSpPr>
          <p:cNvPr id="3" name="Content Placeholder 2"/>
          <p:cNvSpPr>
            <a:spLocks noGrp="1"/>
          </p:cNvSpPr>
          <p:nvPr>
            <p:ph idx="1"/>
          </p:nvPr>
        </p:nvSpPr>
        <p:spPr/>
        <p:txBody>
          <a:bodyPr/>
          <a:lstStyle/>
          <a:p>
            <a:r>
              <a:rPr lang="en-US" dirty="0"/>
              <a:t>6 months spent with JavaScript and Knockout.js </a:t>
            </a:r>
          </a:p>
          <a:p>
            <a:r>
              <a:rPr lang="en-US" dirty="0"/>
              <a:t>Changed to Angular and </a:t>
            </a:r>
            <a:r>
              <a:rPr lang="en-US" dirty="0" err="1"/>
              <a:t>TypeScript</a:t>
            </a:r>
            <a:r>
              <a:rPr lang="en-US" dirty="0"/>
              <a:t> based on spike </a:t>
            </a:r>
          </a:p>
          <a:p>
            <a:r>
              <a:rPr lang="en-US" dirty="0"/>
              <a:t>4x development</a:t>
            </a:r>
          </a:p>
          <a:p>
            <a:pPr lvl="1"/>
            <a:r>
              <a:rPr lang="en-US" dirty="0"/>
              <a:t>Modular approach </a:t>
            </a:r>
          </a:p>
          <a:p>
            <a:pPr lvl="1"/>
            <a:r>
              <a:rPr lang="en-US" dirty="0"/>
              <a:t>Testability </a:t>
            </a:r>
          </a:p>
          <a:p>
            <a:pPr lvl="1"/>
            <a:r>
              <a:rPr lang="en-US" dirty="0"/>
              <a:t>Discoverability </a:t>
            </a:r>
          </a:p>
          <a:p>
            <a:pPr lvl="1"/>
            <a:r>
              <a:rPr lang="en-US" dirty="0"/>
              <a:t>Type-safety </a:t>
            </a:r>
          </a:p>
          <a:p>
            <a:pPr lvl="1"/>
            <a:r>
              <a:rPr lang="en-US" dirty="0"/>
              <a:t>Maintainability </a:t>
            </a:r>
          </a:p>
        </p:txBody>
      </p:sp>
    </p:spTree>
    <p:extLst>
      <p:ext uri="{BB962C8B-B14F-4D97-AF65-F5344CB8AC3E}">
        <p14:creationId xmlns:p14="http://schemas.microsoft.com/office/powerpoint/2010/main" val="24961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97230655"/>
              </p:ext>
            </p:extLst>
          </p:nvPr>
        </p:nvGraphicFramePr>
        <p:xfrm>
          <a:off x="-1356360" y="1192959"/>
          <a:ext cx="10918198" cy="506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8714275" y="303500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sp>
        <p:nvSpPr>
          <p:cNvPr id="8" name="Right Arrow 7"/>
          <p:cNvSpPr/>
          <p:nvPr/>
        </p:nvSpPr>
        <p:spPr>
          <a:xfrm>
            <a:off x="5128534" y="3502984"/>
            <a:ext cx="3494322" cy="442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91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r>
              <a:rPr lang="en-US" dirty="0"/>
              <a:t>Parses expressions right in the DOM</a:t>
            </a:r>
          </a:p>
          <a:p>
            <a:r>
              <a:rPr lang="en-US" dirty="0"/>
              <a:t>Very JavaScript-like (but not JavaScript!) </a:t>
            </a:r>
          </a:p>
          <a:p>
            <a:r>
              <a:rPr lang="en-US" dirty="0"/>
              <a:t>Conditional DOM compilation </a:t>
            </a:r>
          </a:p>
          <a:p>
            <a:r>
              <a:rPr lang="en-US" dirty="0"/>
              <a:t>Easily manage UI in a declarative fashion</a:t>
            </a:r>
          </a:p>
          <a:p>
            <a:endParaRPr lang="en-US" dirty="0"/>
          </a:p>
          <a:p>
            <a:pPr marL="0" indent="0">
              <a:buNone/>
            </a:pPr>
            <a:endParaRPr lang="en-US" dirty="0"/>
          </a:p>
        </p:txBody>
      </p:sp>
      <p:grpSp>
        <p:nvGrpSpPr>
          <p:cNvPr id="4" name="Group 3"/>
          <p:cNvGrpSpPr/>
          <p:nvPr/>
        </p:nvGrpSpPr>
        <p:grpSpPr>
          <a:xfrm>
            <a:off x="10023678" y="360566"/>
            <a:ext cx="1330122" cy="1330122"/>
            <a:chOff x="4794037" y="3102"/>
            <a:chExt cx="1330122" cy="1330122"/>
          </a:xfrm>
        </p:grpSpPr>
        <p:sp>
          <p:nvSpPr>
            <p:cNvPr id="5" name="Oval 4"/>
            <p:cNvSpPr/>
            <p:nvPr/>
          </p:nvSpPr>
          <p:spPr>
            <a:xfrm>
              <a:off x="4794037" y="3102"/>
              <a:ext cx="1330122" cy="13301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Oval 4"/>
            <p:cNvSpPr txBox="1"/>
            <p:nvPr/>
          </p:nvSpPr>
          <p:spPr>
            <a:xfrm>
              <a:off x="4988829" y="197894"/>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p:txBody>
        </p:sp>
      </p:grpSp>
      <p:pic>
        <p:nvPicPr>
          <p:cNvPr id="7" name="Picture 6"/>
          <p:cNvPicPr>
            <a:picLocks noChangeAspect="1"/>
          </p:cNvPicPr>
          <p:nvPr/>
        </p:nvPicPr>
        <p:blipFill>
          <a:blip r:embed="rId2"/>
          <a:stretch>
            <a:fillRect/>
          </a:stretch>
        </p:blipFill>
        <p:spPr>
          <a:xfrm>
            <a:off x="838200" y="4042903"/>
            <a:ext cx="6993255" cy="1953515"/>
          </a:xfrm>
          <a:prstGeom prst="rect">
            <a:avLst/>
          </a:prstGeom>
        </p:spPr>
      </p:pic>
    </p:spTree>
    <p:extLst>
      <p:ext uri="{BB962C8B-B14F-4D97-AF65-F5344CB8AC3E}">
        <p14:creationId xmlns:p14="http://schemas.microsoft.com/office/powerpoint/2010/main" val="369802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UI Building Block</a:t>
            </a:r>
          </a:p>
          <a:p>
            <a:r>
              <a:rPr lang="en-US" dirty="0"/>
              <a:t>Always have a template</a:t>
            </a:r>
          </a:p>
          <a:p>
            <a:r>
              <a:rPr lang="en-US" dirty="0"/>
              <a:t>Scoped CSS </a:t>
            </a:r>
          </a:p>
          <a:p>
            <a:r>
              <a:rPr lang="en-US" dirty="0"/>
              <a:t>Lifecycle hooks </a:t>
            </a:r>
          </a:p>
        </p:txBody>
      </p:sp>
      <p:grpSp>
        <p:nvGrpSpPr>
          <p:cNvPr id="4" name="Group 3"/>
          <p:cNvGrpSpPr/>
          <p:nvPr/>
        </p:nvGrpSpPr>
        <p:grpSpPr>
          <a:xfrm>
            <a:off x="10023678" y="360566"/>
            <a:ext cx="1330122" cy="1330122"/>
            <a:chOff x="6407349" y="934549"/>
            <a:chExt cx="1330122" cy="1330122"/>
          </a:xfrm>
        </p:grpSpPr>
        <p:sp>
          <p:nvSpPr>
            <p:cNvPr id="5" name="Oval 4"/>
            <p:cNvSpPr/>
            <p:nvPr/>
          </p:nvSpPr>
          <p:spPr>
            <a:xfrm>
              <a:off x="6407349" y="934549"/>
              <a:ext cx="1330122" cy="1330122"/>
            </a:xfrm>
            <a:prstGeom prst="ellipse">
              <a:avLst/>
            </a:prstGeom>
          </p:spPr>
          <p:style>
            <a:lnRef idx="2">
              <a:schemeClr val="lt1">
                <a:hueOff val="0"/>
                <a:satOff val="0"/>
                <a:lumOff val="0"/>
                <a:alphaOff val="0"/>
              </a:schemeClr>
            </a:lnRef>
            <a:fillRef idx="1">
              <a:schemeClr val="accent4">
                <a:hueOff val="2079139"/>
                <a:satOff val="-9594"/>
                <a:lumOff val="353"/>
                <a:alphaOff val="0"/>
              </a:schemeClr>
            </a:fillRef>
            <a:effectRef idx="0">
              <a:schemeClr val="accent4">
                <a:hueOff val="2079139"/>
                <a:satOff val="-9594"/>
                <a:lumOff val="353"/>
                <a:alphaOff val="0"/>
              </a:schemeClr>
            </a:effectRef>
            <a:fontRef idx="minor">
              <a:schemeClr val="lt1"/>
            </a:fontRef>
          </p:style>
        </p:sp>
        <p:sp>
          <p:nvSpPr>
            <p:cNvPr id="6" name="Oval 4"/>
            <p:cNvSpPr txBox="1"/>
            <p:nvPr/>
          </p:nvSpPr>
          <p:spPr>
            <a:xfrm>
              <a:off x="6602141"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p:txBody>
        </p:sp>
      </p:grpSp>
      <p:pic>
        <p:nvPicPr>
          <p:cNvPr id="7" name="Picture 6"/>
          <p:cNvPicPr>
            <a:picLocks noChangeAspect="1"/>
          </p:cNvPicPr>
          <p:nvPr/>
        </p:nvPicPr>
        <p:blipFill>
          <a:blip r:embed="rId2"/>
          <a:stretch>
            <a:fillRect/>
          </a:stretch>
        </p:blipFill>
        <p:spPr>
          <a:xfrm>
            <a:off x="838200" y="4062413"/>
            <a:ext cx="9220200" cy="2114550"/>
          </a:xfrm>
          <a:prstGeom prst="rect">
            <a:avLst/>
          </a:prstGeom>
        </p:spPr>
      </p:pic>
    </p:spTree>
    <p:extLst>
      <p:ext uri="{BB962C8B-B14F-4D97-AF65-F5344CB8AC3E}">
        <p14:creationId xmlns:p14="http://schemas.microsoft.com/office/powerpoint/2010/main" val="2755280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625</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ng2</vt:lpstr>
      <vt:lpstr>Getting Started</vt:lpstr>
      <vt:lpstr>Trainer Info</vt:lpstr>
      <vt:lpstr>Why?</vt:lpstr>
      <vt:lpstr>My (Experience-Based) Bias</vt:lpstr>
      <vt:lpstr>4x Improvement</vt:lpstr>
      <vt:lpstr>What?</vt:lpstr>
      <vt:lpstr>Expressions</vt:lpstr>
      <vt:lpstr>Components</vt:lpstr>
      <vt:lpstr>Dependency Injection</vt:lpstr>
      <vt:lpstr>Templates</vt:lpstr>
      <vt:lpstr>Data-binding</vt:lpstr>
      <vt:lpstr>Tools</vt:lpstr>
      <vt:lpstr>Testable</vt:lpstr>
      <vt:lpstr>Summary: Why Angular?</vt:lpstr>
      <vt:lpstr>Why Angular 2?</vt:lpstr>
      <vt:lpstr>Why TypeScript?</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21</cp:revision>
  <dcterms:created xsi:type="dcterms:W3CDTF">2016-10-01T17:52:24Z</dcterms:created>
  <dcterms:modified xsi:type="dcterms:W3CDTF">2016-10-18T12:38:13Z</dcterms:modified>
</cp:coreProperties>
</file>