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8" r:id="rId14"/>
    <p:sldId id="269"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7" d="100"/>
          <a:sy n="87" d="100"/>
        </p:scale>
        <p:origin x="48" y="4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79B68-E66C-4885-89D1-F710D6E101E9}" type="doc">
      <dgm:prSet loTypeId="urn:microsoft.com/office/officeart/2005/8/layout/radial5" loCatId="cycle" qsTypeId="urn:microsoft.com/office/officeart/2005/8/quickstyle/simple1" qsCatId="simple" csTypeId="urn:microsoft.com/office/officeart/2005/8/colors/colorful4" csCatId="colorful" phldr="1"/>
      <dgm:spPr/>
      <dgm:t>
        <a:bodyPr/>
        <a:lstStyle/>
        <a:p>
          <a:endParaRPr lang="en-US"/>
        </a:p>
      </dgm:t>
    </dgm:pt>
    <dgm:pt modelId="{4F729347-3E61-44C4-9520-3C6BF4BE9C2C}">
      <dgm:prSet phldrT="[Text]"/>
      <dgm:spPr/>
      <dgm:t>
        <a:bodyPr/>
        <a:lstStyle/>
        <a:p>
          <a:r>
            <a:rPr lang="en-US" dirty="0"/>
            <a:t>Angular</a:t>
          </a:r>
        </a:p>
      </dgm:t>
    </dgm:pt>
    <dgm:pt modelId="{38877FAC-C56D-4588-BC44-6C43B5925BDF}" type="parTrans" cxnId="{6ED0C901-631D-4FE1-BE41-86AFD8839FCB}">
      <dgm:prSet/>
      <dgm:spPr/>
      <dgm:t>
        <a:bodyPr/>
        <a:lstStyle/>
        <a:p>
          <a:endParaRPr lang="en-US"/>
        </a:p>
      </dgm:t>
    </dgm:pt>
    <dgm:pt modelId="{B4D0281E-66CF-4084-8B14-35B3CD5DD4F8}" type="sibTrans" cxnId="{6ED0C901-631D-4FE1-BE41-86AFD8839FCB}">
      <dgm:prSet/>
      <dgm:spPr/>
      <dgm:t>
        <a:bodyPr/>
        <a:lstStyle/>
        <a:p>
          <a:endParaRPr lang="en-US"/>
        </a:p>
      </dgm:t>
    </dgm:pt>
    <dgm:pt modelId="{3B65B466-D042-4CE1-9454-D51B715AF449}">
      <dgm:prSet phldrT="[Text]"/>
      <dgm:spPr/>
      <dgm:t>
        <a:bodyPr/>
        <a:lstStyle/>
        <a:p>
          <a:r>
            <a:rPr lang="en-US" dirty="0"/>
            <a:t>Expressions</a:t>
          </a:r>
        </a:p>
      </dgm:t>
    </dgm:pt>
    <dgm:pt modelId="{678B7DBD-6032-4E90-8CC3-176218B36312}" type="parTrans" cxnId="{6A36B76E-0408-447B-A0B7-D2E9447361DC}">
      <dgm:prSet/>
      <dgm:spPr/>
      <dgm:t>
        <a:bodyPr/>
        <a:lstStyle/>
        <a:p>
          <a:endParaRPr lang="en-US"/>
        </a:p>
      </dgm:t>
    </dgm:pt>
    <dgm:pt modelId="{07309B71-0A42-4DE9-95B7-105733142AFF}" type="sibTrans" cxnId="{6A36B76E-0408-447B-A0B7-D2E9447361DC}">
      <dgm:prSet/>
      <dgm:spPr/>
      <dgm:t>
        <a:bodyPr/>
        <a:lstStyle/>
        <a:p>
          <a:endParaRPr lang="en-US"/>
        </a:p>
      </dgm:t>
    </dgm:pt>
    <dgm:pt modelId="{D441BF6B-2863-4303-A058-3304F56C0392}">
      <dgm:prSet phldrT="[Text]"/>
      <dgm:spPr/>
      <dgm:t>
        <a:bodyPr/>
        <a:lstStyle/>
        <a:p>
          <a:r>
            <a:rPr lang="en-US" dirty="0"/>
            <a:t>Components</a:t>
          </a:r>
        </a:p>
      </dgm:t>
    </dgm:pt>
    <dgm:pt modelId="{DDB1B3CA-1AA8-4AAB-8293-562DFF1A6074}" type="parTrans" cxnId="{DE864D90-0A95-4047-B48C-EA0707577FBB}">
      <dgm:prSet/>
      <dgm:spPr/>
      <dgm:t>
        <a:bodyPr/>
        <a:lstStyle/>
        <a:p>
          <a:endParaRPr lang="en-US"/>
        </a:p>
      </dgm:t>
    </dgm:pt>
    <dgm:pt modelId="{04B58FA1-0191-47E7-87C4-899BA42D711D}" type="sibTrans" cxnId="{DE864D90-0A95-4047-B48C-EA0707577FBB}">
      <dgm:prSet/>
      <dgm:spPr/>
      <dgm:t>
        <a:bodyPr/>
        <a:lstStyle/>
        <a:p>
          <a:endParaRPr lang="en-US"/>
        </a:p>
      </dgm:t>
    </dgm:pt>
    <dgm:pt modelId="{9961082C-9CAE-4663-ABB0-C0CE63F38BDF}">
      <dgm:prSet phldrT="[Text]"/>
      <dgm:spPr/>
      <dgm:t>
        <a:bodyPr/>
        <a:lstStyle/>
        <a:p>
          <a:r>
            <a:rPr lang="en-US" dirty="0"/>
            <a:t>Dependency Injection</a:t>
          </a:r>
        </a:p>
      </dgm:t>
    </dgm:pt>
    <dgm:pt modelId="{4449613C-E3CC-4CF8-9079-3A6D81E8BEA1}" type="parTrans" cxnId="{F41913BA-6493-4C8E-B949-AFE094575C4B}">
      <dgm:prSet/>
      <dgm:spPr/>
      <dgm:t>
        <a:bodyPr/>
        <a:lstStyle/>
        <a:p>
          <a:endParaRPr lang="en-US"/>
        </a:p>
      </dgm:t>
    </dgm:pt>
    <dgm:pt modelId="{A636968A-2188-4F2D-B186-9274D5207546}" type="sibTrans" cxnId="{F41913BA-6493-4C8E-B949-AFE094575C4B}">
      <dgm:prSet/>
      <dgm:spPr/>
      <dgm:t>
        <a:bodyPr/>
        <a:lstStyle/>
        <a:p>
          <a:endParaRPr lang="en-US"/>
        </a:p>
      </dgm:t>
    </dgm:pt>
    <dgm:pt modelId="{6C4E88AD-ACF1-4CE3-88E8-27F3E5FE84B0}">
      <dgm:prSet phldrT="[Text]"/>
      <dgm:spPr/>
      <dgm:t>
        <a:bodyPr/>
        <a:lstStyle/>
        <a:p>
          <a:r>
            <a:rPr lang="en-US" dirty="0"/>
            <a:t>Templates</a:t>
          </a:r>
        </a:p>
      </dgm:t>
    </dgm:pt>
    <dgm:pt modelId="{0FC57253-8361-424B-999E-FC0D726B71EE}" type="parTrans" cxnId="{676E9ED5-6607-439D-8E18-209006BEF16C}">
      <dgm:prSet/>
      <dgm:spPr/>
      <dgm:t>
        <a:bodyPr/>
        <a:lstStyle/>
        <a:p>
          <a:endParaRPr lang="en-US"/>
        </a:p>
      </dgm:t>
    </dgm:pt>
    <dgm:pt modelId="{0071E2EE-DDB9-4F08-ABE6-8F79E43411B9}" type="sibTrans" cxnId="{676E9ED5-6607-439D-8E18-209006BEF16C}">
      <dgm:prSet/>
      <dgm:spPr/>
      <dgm:t>
        <a:bodyPr/>
        <a:lstStyle/>
        <a:p>
          <a:endParaRPr lang="en-US"/>
        </a:p>
      </dgm:t>
    </dgm:pt>
    <dgm:pt modelId="{D7B76717-5884-4C9B-A71A-8AF2FDC725B1}">
      <dgm:prSet phldrT="[Text]"/>
      <dgm:spPr/>
      <dgm:t>
        <a:bodyPr/>
        <a:lstStyle/>
        <a:p>
          <a:r>
            <a:rPr lang="en-US" dirty="0"/>
            <a:t>Data-binding</a:t>
          </a:r>
        </a:p>
      </dgm:t>
    </dgm:pt>
    <dgm:pt modelId="{3BCF3B74-12BD-4A53-8F98-8B9857534304}" type="parTrans" cxnId="{363ADA0E-E00E-4623-A9FA-9348E55F9E55}">
      <dgm:prSet/>
      <dgm:spPr/>
      <dgm:t>
        <a:bodyPr/>
        <a:lstStyle/>
        <a:p>
          <a:endParaRPr lang="en-US"/>
        </a:p>
      </dgm:t>
    </dgm:pt>
    <dgm:pt modelId="{6E2C921A-19D1-49F0-B89E-7CA1729DC1E2}" type="sibTrans" cxnId="{363ADA0E-E00E-4623-A9FA-9348E55F9E55}">
      <dgm:prSet/>
      <dgm:spPr/>
      <dgm:t>
        <a:bodyPr/>
        <a:lstStyle/>
        <a:p>
          <a:endParaRPr lang="en-US"/>
        </a:p>
      </dgm:t>
    </dgm:pt>
    <dgm:pt modelId="{9142B9A4-9FD4-4F77-99F3-FC1A54B92F7D}">
      <dgm:prSet phldrT="[Text]"/>
      <dgm:spPr/>
      <dgm:t>
        <a:bodyPr/>
        <a:lstStyle/>
        <a:p>
          <a:r>
            <a:rPr lang="en-US" dirty="0"/>
            <a:t>Tools (</a:t>
          </a:r>
          <a:r>
            <a:rPr lang="en-US" dirty="0" err="1"/>
            <a:t>RxJs</a:t>
          </a:r>
          <a:r>
            <a:rPr lang="en-US" dirty="0"/>
            <a:t>, etc.)</a:t>
          </a:r>
        </a:p>
      </dgm:t>
    </dgm:pt>
    <dgm:pt modelId="{BD8C1BD0-1126-4201-BB75-1D97772E62F3}" type="parTrans" cxnId="{9639A97F-1A35-4471-9828-25448D146A61}">
      <dgm:prSet/>
      <dgm:spPr/>
      <dgm:t>
        <a:bodyPr/>
        <a:lstStyle/>
        <a:p>
          <a:endParaRPr lang="en-US"/>
        </a:p>
      </dgm:t>
    </dgm:pt>
    <dgm:pt modelId="{CD8AB965-4D75-4BBB-B1E1-8D6722DF66C1}" type="sibTrans" cxnId="{9639A97F-1A35-4471-9828-25448D146A61}">
      <dgm:prSet/>
      <dgm:spPr/>
      <dgm:t>
        <a:bodyPr/>
        <a:lstStyle/>
        <a:p>
          <a:endParaRPr lang="en-US"/>
        </a:p>
      </dgm:t>
    </dgm:pt>
    <dgm:pt modelId="{3E84708A-AABE-4864-B388-AC2BDFC1DC39}" type="pres">
      <dgm:prSet presAssocID="{27279B68-E66C-4885-89D1-F710D6E101E9}" presName="Name0" presStyleCnt="0">
        <dgm:presLayoutVars>
          <dgm:chMax val="1"/>
          <dgm:dir/>
          <dgm:animLvl val="ctr"/>
          <dgm:resizeHandles val="exact"/>
        </dgm:presLayoutVars>
      </dgm:prSet>
      <dgm:spPr/>
    </dgm:pt>
    <dgm:pt modelId="{752C017B-D904-4301-A125-B5A053410FD0}" type="pres">
      <dgm:prSet presAssocID="{4F729347-3E61-44C4-9520-3C6BF4BE9C2C}" presName="centerShape" presStyleLbl="node0" presStyleIdx="0" presStyleCnt="1"/>
      <dgm:spPr/>
    </dgm:pt>
    <dgm:pt modelId="{31EDCDAA-3044-4B84-9649-3E4D2FDCA910}" type="pres">
      <dgm:prSet presAssocID="{678B7DBD-6032-4E90-8CC3-176218B36312}" presName="parTrans" presStyleLbl="sibTrans2D1" presStyleIdx="0" presStyleCnt="6"/>
      <dgm:spPr/>
    </dgm:pt>
    <dgm:pt modelId="{01F43465-5C1F-4FB8-A609-5F7814266A2D}" type="pres">
      <dgm:prSet presAssocID="{678B7DBD-6032-4E90-8CC3-176218B36312}" presName="connectorText" presStyleLbl="sibTrans2D1" presStyleIdx="0" presStyleCnt="6"/>
      <dgm:spPr/>
    </dgm:pt>
    <dgm:pt modelId="{915A5AED-7DA4-4E8C-BDD9-3D4A8F46B71C}" type="pres">
      <dgm:prSet presAssocID="{3B65B466-D042-4CE1-9454-D51B715AF449}" presName="node" presStyleLbl="node1" presStyleIdx="0" presStyleCnt="6">
        <dgm:presLayoutVars>
          <dgm:bulletEnabled val="1"/>
        </dgm:presLayoutVars>
      </dgm:prSet>
      <dgm:spPr/>
    </dgm:pt>
    <dgm:pt modelId="{C94C0169-65B4-4B72-AD41-E13B94D39F1E}" type="pres">
      <dgm:prSet presAssocID="{DDB1B3CA-1AA8-4AAB-8293-562DFF1A6074}" presName="parTrans" presStyleLbl="sibTrans2D1" presStyleIdx="1" presStyleCnt="6"/>
      <dgm:spPr/>
    </dgm:pt>
    <dgm:pt modelId="{FDFF6E16-23BA-4DF8-831A-2D9E3296F967}" type="pres">
      <dgm:prSet presAssocID="{DDB1B3CA-1AA8-4AAB-8293-562DFF1A6074}" presName="connectorText" presStyleLbl="sibTrans2D1" presStyleIdx="1" presStyleCnt="6"/>
      <dgm:spPr/>
    </dgm:pt>
    <dgm:pt modelId="{C8232464-668F-4769-87CB-76E7A761DC8D}" type="pres">
      <dgm:prSet presAssocID="{D441BF6B-2863-4303-A058-3304F56C0392}" presName="node" presStyleLbl="node1" presStyleIdx="1" presStyleCnt="6">
        <dgm:presLayoutVars>
          <dgm:bulletEnabled val="1"/>
        </dgm:presLayoutVars>
      </dgm:prSet>
      <dgm:spPr/>
    </dgm:pt>
    <dgm:pt modelId="{468792D7-FACB-43EE-BED6-8E1B50FCC3FB}" type="pres">
      <dgm:prSet presAssocID="{4449613C-E3CC-4CF8-9079-3A6D81E8BEA1}" presName="parTrans" presStyleLbl="sibTrans2D1" presStyleIdx="2" presStyleCnt="6"/>
      <dgm:spPr/>
    </dgm:pt>
    <dgm:pt modelId="{2581D5A8-B1AF-4BE2-AF6D-3DA6BF643193}" type="pres">
      <dgm:prSet presAssocID="{4449613C-E3CC-4CF8-9079-3A6D81E8BEA1}" presName="connectorText" presStyleLbl="sibTrans2D1" presStyleIdx="2" presStyleCnt="6"/>
      <dgm:spPr/>
    </dgm:pt>
    <dgm:pt modelId="{0F61A41C-45E6-452A-A350-29003EC1BA1B}" type="pres">
      <dgm:prSet presAssocID="{9961082C-9CAE-4663-ABB0-C0CE63F38BDF}" presName="node" presStyleLbl="node1" presStyleIdx="2" presStyleCnt="6">
        <dgm:presLayoutVars>
          <dgm:bulletEnabled val="1"/>
        </dgm:presLayoutVars>
      </dgm:prSet>
      <dgm:spPr/>
    </dgm:pt>
    <dgm:pt modelId="{4BB10C84-3E42-4B41-BBA1-50DE445223EF}" type="pres">
      <dgm:prSet presAssocID="{0FC57253-8361-424B-999E-FC0D726B71EE}" presName="parTrans" presStyleLbl="sibTrans2D1" presStyleIdx="3" presStyleCnt="6"/>
      <dgm:spPr/>
    </dgm:pt>
    <dgm:pt modelId="{8E56E053-6058-4AC8-9189-47FFED4204CF}" type="pres">
      <dgm:prSet presAssocID="{0FC57253-8361-424B-999E-FC0D726B71EE}" presName="connectorText" presStyleLbl="sibTrans2D1" presStyleIdx="3" presStyleCnt="6"/>
      <dgm:spPr/>
    </dgm:pt>
    <dgm:pt modelId="{5896CF21-17E5-4873-A48A-DAD8B3C197D2}" type="pres">
      <dgm:prSet presAssocID="{6C4E88AD-ACF1-4CE3-88E8-27F3E5FE84B0}" presName="node" presStyleLbl="node1" presStyleIdx="3" presStyleCnt="6">
        <dgm:presLayoutVars>
          <dgm:bulletEnabled val="1"/>
        </dgm:presLayoutVars>
      </dgm:prSet>
      <dgm:spPr/>
    </dgm:pt>
    <dgm:pt modelId="{6BF6A25E-FA24-41BE-A149-7B00EC5744A4}" type="pres">
      <dgm:prSet presAssocID="{3BCF3B74-12BD-4A53-8F98-8B9857534304}" presName="parTrans" presStyleLbl="sibTrans2D1" presStyleIdx="4" presStyleCnt="6"/>
      <dgm:spPr/>
    </dgm:pt>
    <dgm:pt modelId="{2BC57594-CAF0-4842-8BAA-BC2745A52A29}" type="pres">
      <dgm:prSet presAssocID="{3BCF3B74-12BD-4A53-8F98-8B9857534304}" presName="connectorText" presStyleLbl="sibTrans2D1" presStyleIdx="4" presStyleCnt="6"/>
      <dgm:spPr/>
    </dgm:pt>
    <dgm:pt modelId="{97BE5C92-6E10-4380-880C-D9F241D9AD26}" type="pres">
      <dgm:prSet presAssocID="{D7B76717-5884-4C9B-A71A-8AF2FDC725B1}" presName="node" presStyleLbl="node1" presStyleIdx="4" presStyleCnt="6">
        <dgm:presLayoutVars>
          <dgm:bulletEnabled val="1"/>
        </dgm:presLayoutVars>
      </dgm:prSet>
      <dgm:spPr/>
    </dgm:pt>
    <dgm:pt modelId="{2DE93610-C927-4AB1-8E0D-617C55AE3242}" type="pres">
      <dgm:prSet presAssocID="{BD8C1BD0-1126-4201-BB75-1D97772E62F3}" presName="parTrans" presStyleLbl="sibTrans2D1" presStyleIdx="5" presStyleCnt="6"/>
      <dgm:spPr/>
    </dgm:pt>
    <dgm:pt modelId="{3EAE74CD-5C71-4409-A435-F4CEC7D26288}" type="pres">
      <dgm:prSet presAssocID="{BD8C1BD0-1126-4201-BB75-1D97772E62F3}" presName="connectorText" presStyleLbl="sibTrans2D1" presStyleIdx="5" presStyleCnt="6"/>
      <dgm:spPr/>
    </dgm:pt>
    <dgm:pt modelId="{D968A437-F757-48D4-AE98-59199758C25E}" type="pres">
      <dgm:prSet presAssocID="{9142B9A4-9FD4-4F77-99F3-FC1A54B92F7D}" presName="node" presStyleLbl="node1" presStyleIdx="5" presStyleCnt="6">
        <dgm:presLayoutVars>
          <dgm:bulletEnabled val="1"/>
        </dgm:presLayoutVars>
      </dgm:prSet>
      <dgm:spPr/>
    </dgm:pt>
  </dgm:ptLst>
  <dgm:cxnLst>
    <dgm:cxn modelId="{384CEF5C-E0B1-41A1-A79C-3D0DEE7830A2}" type="presOf" srcId="{D7B76717-5884-4C9B-A71A-8AF2FDC725B1}" destId="{97BE5C92-6E10-4380-880C-D9F241D9AD26}" srcOrd="0" destOrd="0" presId="urn:microsoft.com/office/officeart/2005/8/layout/radial5"/>
    <dgm:cxn modelId="{CBACB984-5006-4F94-9503-A988AAE16A67}" type="presOf" srcId="{BD8C1BD0-1126-4201-BB75-1D97772E62F3}" destId="{3EAE74CD-5C71-4409-A435-F4CEC7D26288}" srcOrd="1" destOrd="0" presId="urn:microsoft.com/office/officeart/2005/8/layout/radial5"/>
    <dgm:cxn modelId="{9639A97F-1A35-4471-9828-25448D146A61}" srcId="{4F729347-3E61-44C4-9520-3C6BF4BE9C2C}" destId="{9142B9A4-9FD4-4F77-99F3-FC1A54B92F7D}" srcOrd="5" destOrd="0" parTransId="{BD8C1BD0-1126-4201-BB75-1D97772E62F3}" sibTransId="{CD8AB965-4D75-4BBB-B1E1-8D6722DF66C1}"/>
    <dgm:cxn modelId="{5662CAA9-3E3E-4EEB-81FE-D39622314056}" type="presOf" srcId="{3BCF3B74-12BD-4A53-8F98-8B9857534304}" destId="{2BC57594-CAF0-4842-8BAA-BC2745A52A29}" srcOrd="1" destOrd="0" presId="urn:microsoft.com/office/officeart/2005/8/layout/radial5"/>
    <dgm:cxn modelId="{1EF173CD-457D-44E0-B3FA-352D728924B1}" type="presOf" srcId="{678B7DBD-6032-4E90-8CC3-176218B36312}" destId="{01F43465-5C1F-4FB8-A609-5F7814266A2D}" srcOrd="1" destOrd="0" presId="urn:microsoft.com/office/officeart/2005/8/layout/radial5"/>
    <dgm:cxn modelId="{37721AC2-2C69-4D80-B1D0-ACF5142CCAEE}" type="presOf" srcId="{3B65B466-D042-4CE1-9454-D51B715AF449}" destId="{915A5AED-7DA4-4E8C-BDD9-3D4A8F46B71C}" srcOrd="0" destOrd="0" presId="urn:microsoft.com/office/officeart/2005/8/layout/radial5"/>
    <dgm:cxn modelId="{2DA6A908-5B08-447B-A644-2CD7ADF68955}" type="presOf" srcId="{BD8C1BD0-1126-4201-BB75-1D97772E62F3}" destId="{2DE93610-C927-4AB1-8E0D-617C55AE3242}" srcOrd="0" destOrd="0" presId="urn:microsoft.com/office/officeart/2005/8/layout/radial5"/>
    <dgm:cxn modelId="{50039A24-47D8-4568-B1EC-608FF5CA2107}" type="presOf" srcId="{DDB1B3CA-1AA8-4AAB-8293-562DFF1A6074}" destId="{FDFF6E16-23BA-4DF8-831A-2D9E3296F967}" srcOrd="1" destOrd="0" presId="urn:microsoft.com/office/officeart/2005/8/layout/radial5"/>
    <dgm:cxn modelId="{6A36B76E-0408-447B-A0B7-D2E9447361DC}" srcId="{4F729347-3E61-44C4-9520-3C6BF4BE9C2C}" destId="{3B65B466-D042-4CE1-9454-D51B715AF449}" srcOrd="0" destOrd="0" parTransId="{678B7DBD-6032-4E90-8CC3-176218B36312}" sibTransId="{07309B71-0A42-4DE9-95B7-105733142AFF}"/>
    <dgm:cxn modelId="{C0FA59D8-8175-4FCA-AF4D-B91B6DE56961}" type="presOf" srcId="{9961082C-9CAE-4663-ABB0-C0CE63F38BDF}" destId="{0F61A41C-45E6-452A-A350-29003EC1BA1B}" srcOrd="0" destOrd="0" presId="urn:microsoft.com/office/officeart/2005/8/layout/radial5"/>
    <dgm:cxn modelId="{6ED0C901-631D-4FE1-BE41-86AFD8839FCB}" srcId="{27279B68-E66C-4885-89D1-F710D6E101E9}" destId="{4F729347-3E61-44C4-9520-3C6BF4BE9C2C}" srcOrd="0" destOrd="0" parTransId="{38877FAC-C56D-4588-BC44-6C43B5925BDF}" sibTransId="{B4D0281E-66CF-4084-8B14-35B3CD5DD4F8}"/>
    <dgm:cxn modelId="{676E9ED5-6607-439D-8E18-209006BEF16C}" srcId="{4F729347-3E61-44C4-9520-3C6BF4BE9C2C}" destId="{6C4E88AD-ACF1-4CE3-88E8-27F3E5FE84B0}" srcOrd="3" destOrd="0" parTransId="{0FC57253-8361-424B-999E-FC0D726B71EE}" sibTransId="{0071E2EE-DDB9-4F08-ABE6-8F79E43411B9}"/>
    <dgm:cxn modelId="{F41913BA-6493-4C8E-B949-AFE094575C4B}" srcId="{4F729347-3E61-44C4-9520-3C6BF4BE9C2C}" destId="{9961082C-9CAE-4663-ABB0-C0CE63F38BDF}" srcOrd="2" destOrd="0" parTransId="{4449613C-E3CC-4CF8-9079-3A6D81E8BEA1}" sibTransId="{A636968A-2188-4F2D-B186-9274D5207546}"/>
    <dgm:cxn modelId="{7C1854EC-ED45-4C09-A18A-C887688519C2}" type="presOf" srcId="{6C4E88AD-ACF1-4CE3-88E8-27F3E5FE84B0}" destId="{5896CF21-17E5-4873-A48A-DAD8B3C197D2}" srcOrd="0" destOrd="0" presId="urn:microsoft.com/office/officeart/2005/8/layout/radial5"/>
    <dgm:cxn modelId="{5BFC3565-7FC4-4D94-982E-B029BAFC1E09}" type="presOf" srcId="{DDB1B3CA-1AA8-4AAB-8293-562DFF1A6074}" destId="{C94C0169-65B4-4B72-AD41-E13B94D39F1E}" srcOrd="0" destOrd="0" presId="urn:microsoft.com/office/officeart/2005/8/layout/radial5"/>
    <dgm:cxn modelId="{FDF2BE2D-A9DF-4314-8E1A-9F0FA47815E0}" type="presOf" srcId="{9142B9A4-9FD4-4F77-99F3-FC1A54B92F7D}" destId="{D968A437-F757-48D4-AE98-59199758C25E}" srcOrd="0" destOrd="0" presId="urn:microsoft.com/office/officeart/2005/8/layout/radial5"/>
    <dgm:cxn modelId="{DE864D90-0A95-4047-B48C-EA0707577FBB}" srcId="{4F729347-3E61-44C4-9520-3C6BF4BE9C2C}" destId="{D441BF6B-2863-4303-A058-3304F56C0392}" srcOrd="1" destOrd="0" parTransId="{DDB1B3CA-1AA8-4AAB-8293-562DFF1A6074}" sibTransId="{04B58FA1-0191-47E7-87C4-899BA42D711D}"/>
    <dgm:cxn modelId="{15CAF8C6-528A-426E-B37F-594F59D0250B}" type="presOf" srcId="{D441BF6B-2863-4303-A058-3304F56C0392}" destId="{C8232464-668F-4769-87CB-76E7A761DC8D}" srcOrd="0" destOrd="0" presId="urn:microsoft.com/office/officeart/2005/8/layout/radial5"/>
    <dgm:cxn modelId="{C2538A97-720E-4A65-96CD-6BF31050CBA8}" type="presOf" srcId="{4449613C-E3CC-4CF8-9079-3A6D81E8BEA1}" destId="{468792D7-FACB-43EE-BED6-8E1B50FCC3FB}" srcOrd="0" destOrd="0" presId="urn:microsoft.com/office/officeart/2005/8/layout/radial5"/>
    <dgm:cxn modelId="{C7965ECE-F894-4D4C-8C3A-B4705FDBAA92}" type="presOf" srcId="{678B7DBD-6032-4E90-8CC3-176218B36312}" destId="{31EDCDAA-3044-4B84-9649-3E4D2FDCA910}" srcOrd="0" destOrd="0" presId="urn:microsoft.com/office/officeart/2005/8/layout/radial5"/>
    <dgm:cxn modelId="{C7A2E99F-2358-4D7A-A9C6-160F12EA6D19}" type="presOf" srcId="{0FC57253-8361-424B-999E-FC0D726B71EE}" destId="{4BB10C84-3E42-4B41-BBA1-50DE445223EF}" srcOrd="0" destOrd="0" presId="urn:microsoft.com/office/officeart/2005/8/layout/radial5"/>
    <dgm:cxn modelId="{45C61796-9DC2-4A0F-8131-C8004325F5AF}" type="presOf" srcId="{4F729347-3E61-44C4-9520-3C6BF4BE9C2C}" destId="{752C017B-D904-4301-A125-B5A053410FD0}" srcOrd="0" destOrd="0" presId="urn:microsoft.com/office/officeart/2005/8/layout/radial5"/>
    <dgm:cxn modelId="{B7EB3B2D-0DB1-46B1-A22A-DFE546A56990}" type="presOf" srcId="{3BCF3B74-12BD-4A53-8F98-8B9857534304}" destId="{6BF6A25E-FA24-41BE-A149-7B00EC5744A4}" srcOrd="0" destOrd="0" presId="urn:microsoft.com/office/officeart/2005/8/layout/radial5"/>
    <dgm:cxn modelId="{363ADA0E-E00E-4623-A9FA-9348E55F9E55}" srcId="{4F729347-3E61-44C4-9520-3C6BF4BE9C2C}" destId="{D7B76717-5884-4C9B-A71A-8AF2FDC725B1}" srcOrd="4" destOrd="0" parTransId="{3BCF3B74-12BD-4A53-8F98-8B9857534304}" sibTransId="{6E2C921A-19D1-49F0-B89E-7CA1729DC1E2}"/>
    <dgm:cxn modelId="{12BAD8F8-7539-4D3A-B388-282318412ABA}" type="presOf" srcId="{4449613C-E3CC-4CF8-9079-3A6D81E8BEA1}" destId="{2581D5A8-B1AF-4BE2-AF6D-3DA6BF643193}" srcOrd="1" destOrd="0" presId="urn:microsoft.com/office/officeart/2005/8/layout/radial5"/>
    <dgm:cxn modelId="{572F3BDE-A903-4166-9D47-BA5CCE29F779}" type="presOf" srcId="{0FC57253-8361-424B-999E-FC0D726B71EE}" destId="{8E56E053-6058-4AC8-9189-47FFED4204CF}" srcOrd="1" destOrd="0" presId="urn:microsoft.com/office/officeart/2005/8/layout/radial5"/>
    <dgm:cxn modelId="{16355D65-C0C3-4EB8-9B43-23AA0E8E550F}" type="presOf" srcId="{27279B68-E66C-4885-89D1-F710D6E101E9}" destId="{3E84708A-AABE-4864-B388-AC2BDFC1DC39}" srcOrd="0" destOrd="0" presId="urn:microsoft.com/office/officeart/2005/8/layout/radial5"/>
    <dgm:cxn modelId="{CD72CB26-79A6-47DF-8DB6-4E52ACB02DD1}" type="presParOf" srcId="{3E84708A-AABE-4864-B388-AC2BDFC1DC39}" destId="{752C017B-D904-4301-A125-B5A053410FD0}" srcOrd="0" destOrd="0" presId="urn:microsoft.com/office/officeart/2005/8/layout/radial5"/>
    <dgm:cxn modelId="{03623558-828A-4675-8E61-6EF12CBE4121}" type="presParOf" srcId="{3E84708A-AABE-4864-B388-AC2BDFC1DC39}" destId="{31EDCDAA-3044-4B84-9649-3E4D2FDCA910}" srcOrd="1" destOrd="0" presId="urn:microsoft.com/office/officeart/2005/8/layout/radial5"/>
    <dgm:cxn modelId="{2841BBBF-1E1F-484C-B916-A25CD6A1515B}" type="presParOf" srcId="{31EDCDAA-3044-4B84-9649-3E4D2FDCA910}" destId="{01F43465-5C1F-4FB8-A609-5F7814266A2D}" srcOrd="0" destOrd="0" presId="urn:microsoft.com/office/officeart/2005/8/layout/radial5"/>
    <dgm:cxn modelId="{A0D45066-60B3-406E-BA14-5720262F511C}" type="presParOf" srcId="{3E84708A-AABE-4864-B388-AC2BDFC1DC39}" destId="{915A5AED-7DA4-4E8C-BDD9-3D4A8F46B71C}" srcOrd="2" destOrd="0" presId="urn:microsoft.com/office/officeart/2005/8/layout/radial5"/>
    <dgm:cxn modelId="{A42D0354-B962-430B-9118-D0ADE530754F}" type="presParOf" srcId="{3E84708A-AABE-4864-B388-AC2BDFC1DC39}" destId="{C94C0169-65B4-4B72-AD41-E13B94D39F1E}" srcOrd="3" destOrd="0" presId="urn:microsoft.com/office/officeart/2005/8/layout/radial5"/>
    <dgm:cxn modelId="{3FFB815D-BD16-4B18-BE8C-B546A5CDBA57}" type="presParOf" srcId="{C94C0169-65B4-4B72-AD41-E13B94D39F1E}" destId="{FDFF6E16-23BA-4DF8-831A-2D9E3296F967}" srcOrd="0" destOrd="0" presId="urn:microsoft.com/office/officeart/2005/8/layout/radial5"/>
    <dgm:cxn modelId="{90FFEF8A-AF24-4F38-B5B7-6CDFB6741027}" type="presParOf" srcId="{3E84708A-AABE-4864-B388-AC2BDFC1DC39}" destId="{C8232464-668F-4769-87CB-76E7A761DC8D}" srcOrd="4" destOrd="0" presId="urn:microsoft.com/office/officeart/2005/8/layout/radial5"/>
    <dgm:cxn modelId="{73C65EED-195C-44FA-8773-C48698662572}" type="presParOf" srcId="{3E84708A-AABE-4864-B388-AC2BDFC1DC39}" destId="{468792D7-FACB-43EE-BED6-8E1B50FCC3FB}" srcOrd="5" destOrd="0" presId="urn:microsoft.com/office/officeart/2005/8/layout/radial5"/>
    <dgm:cxn modelId="{C9AD155B-A615-4B0D-92D2-F42BCF5F1554}" type="presParOf" srcId="{468792D7-FACB-43EE-BED6-8E1B50FCC3FB}" destId="{2581D5A8-B1AF-4BE2-AF6D-3DA6BF643193}" srcOrd="0" destOrd="0" presId="urn:microsoft.com/office/officeart/2005/8/layout/radial5"/>
    <dgm:cxn modelId="{70BF09D7-A7EC-442D-9D2A-44338CC8F385}" type="presParOf" srcId="{3E84708A-AABE-4864-B388-AC2BDFC1DC39}" destId="{0F61A41C-45E6-452A-A350-29003EC1BA1B}" srcOrd="6" destOrd="0" presId="urn:microsoft.com/office/officeart/2005/8/layout/radial5"/>
    <dgm:cxn modelId="{3D852C1B-3C9C-4DBF-BB79-0580FD5B5003}" type="presParOf" srcId="{3E84708A-AABE-4864-B388-AC2BDFC1DC39}" destId="{4BB10C84-3E42-4B41-BBA1-50DE445223EF}" srcOrd="7" destOrd="0" presId="urn:microsoft.com/office/officeart/2005/8/layout/radial5"/>
    <dgm:cxn modelId="{87AC9D50-B6C2-410F-A565-F51ECED0C498}" type="presParOf" srcId="{4BB10C84-3E42-4B41-BBA1-50DE445223EF}" destId="{8E56E053-6058-4AC8-9189-47FFED4204CF}" srcOrd="0" destOrd="0" presId="urn:microsoft.com/office/officeart/2005/8/layout/radial5"/>
    <dgm:cxn modelId="{1F998BA5-9E32-4E3C-8923-C23C962DB29D}" type="presParOf" srcId="{3E84708A-AABE-4864-B388-AC2BDFC1DC39}" destId="{5896CF21-17E5-4873-A48A-DAD8B3C197D2}" srcOrd="8" destOrd="0" presId="urn:microsoft.com/office/officeart/2005/8/layout/radial5"/>
    <dgm:cxn modelId="{910F34EC-31CC-4D37-81A8-BBCB93DDC41D}" type="presParOf" srcId="{3E84708A-AABE-4864-B388-AC2BDFC1DC39}" destId="{6BF6A25E-FA24-41BE-A149-7B00EC5744A4}" srcOrd="9" destOrd="0" presId="urn:microsoft.com/office/officeart/2005/8/layout/radial5"/>
    <dgm:cxn modelId="{BE130317-35C9-42E7-91DB-C46FB10381BB}" type="presParOf" srcId="{6BF6A25E-FA24-41BE-A149-7B00EC5744A4}" destId="{2BC57594-CAF0-4842-8BAA-BC2745A52A29}" srcOrd="0" destOrd="0" presId="urn:microsoft.com/office/officeart/2005/8/layout/radial5"/>
    <dgm:cxn modelId="{948340BE-8F7B-4A09-BA00-4D5A076F70EE}" type="presParOf" srcId="{3E84708A-AABE-4864-B388-AC2BDFC1DC39}" destId="{97BE5C92-6E10-4380-880C-D9F241D9AD26}" srcOrd="10" destOrd="0" presId="urn:microsoft.com/office/officeart/2005/8/layout/radial5"/>
    <dgm:cxn modelId="{82420A01-C652-45FC-BF09-7D1A8D48A8D0}" type="presParOf" srcId="{3E84708A-AABE-4864-B388-AC2BDFC1DC39}" destId="{2DE93610-C927-4AB1-8E0D-617C55AE3242}" srcOrd="11" destOrd="0" presId="urn:microsoft.com/office/officeart/2005/8/layout/radial5"/>
    <dgm:cxn modelId="{CB2EDCF3-FEF5-47DE-9F57-90A1244DBEF3}" type="presParOf" srcId="{2DE93610-C927-4AB1-8E0D-617C55AE3242}" destId="{3EAE74CD-5C71-4409-A435-F4CEC7D26288}" srcOrd="0" destOrd="0" presId="urn:microsoft.com/office/officeart/2005/8/layout/radial5"/>
    <dgm:cxn modelId="{FDEE44EE-DB39-436D-95A2-F7944B203AB1}" type="presParOf" srcId="{3E84708A-AABE-4864-B388-AC2BDFC1DC39}" destId="{D968A437-F757-48D4-AE98-59199758C25E}"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C017B-D904-4301-A125-B5A053410FD0}">
      <dsp:nvSpPr>
        <dsp:cNvPr id="0" name=""/>
        <dsp:cNvSpPr/>
      </dsp:nvSpPr>
      <dsp:spPr>
        <a:xfrm>
          <a:off x="4794037" y="1865995"/>
          <a:ext cx="1330122" cy="133012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Angular</a:t>
          </a:r>
        </a:p>
      </dsp:txBody>
      <dsp:txXfrm>
        <a:off x="4988829" y="2060787"/>
        <a:ext cx="940538" cy="940538"/>
      </dsp:txXfrm>
    </dsp:sp>
    <dsp:sp modelId="{31EDCDAA-3044-4B84-9649-3E4D2FDCA910}">
      <dsp:nvSpPr>
        <dsp:cNvPr id="0" name=""/>
        <dsp:cNvSpPr/>
      </dsp:nvSpPr>
      <dsp:spPr>
        <a:xfrm rot="16200000">
          <a:off x="5317914" y="1381481"/>
          <a:ext cx="282368" cy="45224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360269" y="1514284"/>
        <a:ext cx="197658" cy="271345"/>
      </dsp:txXfrm>
    </dsp:sp>
    <dsp:sp modelId="{915A5AED-7DA4-4E8C-BDD9-3D4A8F46B71C}">
      <dsp:nvSpPr>
        <dsp:cNvPr id="0" name=""/>
        <dsp:cNvSpPr/>
      </dsp:nvSpPr>
      <dsp:spPr>
        <a:xfrm>
          <a:off x="4794037" y="3102"/>
          <a:ext cx="1330122" cy="133012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Expressions</a:t>
          </a:r>
        </a:p>
      </dsp:txBody>
      <dsp:txXfrm>
        <a:off x="4988829" y="197894"/>
        <a:ext cx="940538" cy="940538"/>
      </dsp:txXfrm>
    </dsp:sp>
    <dsp:sp modelId="{C94C0169-65B4-4B72-AD41-E13B94D39F1E}">
      <dsp:nvSpPr>
        <dsp:cNvPr id="0" name=""/>
        <dsp:cNvSpPr/>
      </dsp:nvSpPr>
      <dsp:spPr>
        <a:xfrm rot="19800000">
          <a:off x="6117650" y="1843208"/>
          <a:ext cx="282368" cy="452241"/>
        </a:xfrm>
        <a:prstGeom prst="rightArrow">
          <a:avLst>
            <a:gd name="adj1" fmla="val 60000"/>
            <a:gd name="adj2" fmla="val 50000"/>
          </a:avLst>
        </a:prstGeom>
        <a:solidFill>
          <a:schemeClr val="accent4">
            <a:hueOff val="2079139"/>
            <a:satOff val="-9594"/>
            <a:lumOff val="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123324" y="1954834"/>
        <a:ext cx="197658" cy="271345"/>
      </dsp:txXfrm>
    </dsp:sp>
    <dsp:sp modelId="{C8232464-668F-4769-87CB-76E7A761DC8D}">
      <dsp:nvSpPr>
        <dsp:cNvPr id="0" name=""/>
        <dsp:cNvSpPr/>
      </dsp:nvSpPr>
      <dsp:spPr>
        <a:xfrm>
          <a:off x="6407349" y="934549"/>
          <a:ext cx="1330122" cy="1330122"/>
        </a:xfrm>
        <a:prstGeom prst="ellipse">
          <a:avLst/>
        </a:prstGeom>
        <a:solidFill>
          <a:schemeClr val="accent4">
            <a:hueOff val="2079139"/>
            <a:satOff val="-9594"/>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Components</a:t>
          </a:r>
        </a:p>
      </dsp:txBody>
      <dsp:txXfrm>
        <a:off x="6602141" y="1129341"/>
        <a:ext cx="940538" cy="940538"/>
      </dsp:txXfrm>
    </dsp:sp>
    <dsp:sp modelId="{468792D7-FACB-43EE-BED6-8E1B50FCC3FB}">
      <dsp:nvSpPr>
        <dsp:cNvPr id="0" name=""/>
        <dsp:cNvSpPr/>
      </dsp:nvSpPr>
      <dsp:spPr>
        <a:xfrm rot="1800000">
          <a:off x="6117650" y="2766663"/>
          <a:ext cx="282368" cy="452241"/>
        </a:xfrm>
        <a:prstGeom prst="rightArrow">
          <a:avLst>
            <a:gd name="adj1" fmla="val 60000"/>
            <a:gd name="adj2" fmla="val 50000"/>
          </a:avLst>
        </a:prstGeom>
        <a:solidFill>
          <a:schemeClr val="accent4">
            <a:hueOff val="4158277"/>
            <a:satOff val="-19187"/>
            <a:lumOff val="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123324" y="2835934"/>
        <a:ext cx="197658" cy="271345"/>
      </dsp:txXfrm>
    </dsp:sp>
    <dsp:sp modelId="{0F61A41C-45E6-452A-A350-29003EC1BA1B}">
      <dsp:nvSpPr>
        <dsp:cNvPr id="0" name=""/>
        <dsp:cNvSpPr/>
      </dsp:nvSpPr>
      <dsp:spPr>
        <a:xfrm>
          <a:off x="6407349" y="2797441"/>
          <a:ext cx="1330122" cy="1330122"/>
        </a:xfrm>
        <a:prstGeom prst="ellipse">
          <a:avLst/>
        </a:prstGeom>
        <a:solidFill>
          <a:schemeClr val="accent4">
            <a:hueOff val="4158277"/>
            <a:satOff val="-19187"/>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Dependency Injection</a:t>
          </a:r>
        </a:p>
      </dsp:txBody>
      <dsp:txXfrm>
        <a:off x="6602141" y="2992233"/>
        <a:ext cx="940538" cy="940538"/>
      </dsp:txXfrm>
    </dsp:sp>
    <dsp:sp modelId="{4BB10C84-3E42-4B41-BBA1-50DE445223EF}">
      <dsp:nvSpPr>
        <dsp:cNvPr id="0" name=""/>
        <dsp:cNvSpPr/>
      </dsp:nvSpPr>
      <dsp:spPr>
        <a:xfrm rot="5400000">
          <a:off x="5317914" y="3228390"/>
          <a:ext cx="282368" cy="452241"/>
        </a:xfrm>
        <a:prstGeom prst="rightArrow">
          <a:avLst>
            <a:gd name="adj1" fmla="val 60000"/>
            <a:gd name="adj2" fmla="val 50000"/>
          </a:avLst>
        </a:prstGeom>
        <a:solidFill>
          <a:schemeClr val="accent4">
            <a:hueOff val="6237415"/>
            <a:satOff val="-28781"/>
            <a:lumOff val="105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360269" y="3276483"/>
        <a:ext cx="197658" cy="271345"/>
      </dsp:txXfrm>
    </dsp:sp>
    <dsp:sp modelId="{5896CF21-17E5-4873-A48A-DAD8B3C197D2}">
      <dsp:nvSpPr>
        <dsp:cNvPr id="0" name=""/>
        <dsp:cNvSpPr/>
      </dsp:nvSpPr>
      <dsp:spPr>
        <a:xfrm>
          <a:off x="4794037" y="3728887"/>
          <a:ext cx="1330122" cy="1330122"/>
        </a:xfrm>
        <a:prstGeom prst="ellipse">
          <a:avLst/>
        </a:prstGeom>
        <a:solidFill>
          <a:schemeClr val="accent4">
            <a:hueOff val="6237415"/>
            <a:satOff val="-28781"/>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Templates</a:t>
          </a:r>
        </a:p>
      </dsp:txBody>
      <dsp:txXfrm>
        <a:off x="4988829" y="3923679"/>
        <a:ext cx="940538" cy="940538"/>
      </dsp:txXfrm>
    </dsp:sp>
    <dsp:sp modelId="{6BF6A25E-FA24-41BE-A149-7B00EC5744A4}">
      <dsp:nvSpPr>
        <dsp:cNvPr id="0" name=""/>
        <dsp:cNvSpPr/>
      </dsp:nvSpPr>
      <dsp:spPr>
        <a:xfrm rot="9000000">
          <a:off x="4518179" y="2766663"/>
          <a:ext cx="282368" cy="452241"/>
        </a:xfrm>
        <a:prstGeom prst="rightArrow">
          <a:avLst>
            <a:gd name="adj1" fmla="val 60000"/>
            <a:gd name="adj2" fmla="val 50000"/>
          </a:avLst>
        </a:prstGeom>
        <a:solidFill>
          <a:schemeClr val="accent4">
            <a:hueOff val="8316554"/>
            <a:satOff val="-38374"/>
            <a:lumOff val="141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597215" y="2835934"/>
        <a:ext cx="197658" cy="271345"/>
      </dsp:txXfrm>
    </dsp:sp>
    <dsp:sp modelId="{97BE5C92-6E10-4380-880C-D9F241D9AD26}">
      <dsp:nvSpPr>
        <dsp:cNvPr id="0" name=""/>
        <dsp:cNvSpPr/>
      </dsp:nvSpPr>
      <dsp:spPr>
        <a:xfrm>
          <a:off x="3180725" y="2797441"/>
          <a:ext cx="1330122" cy="1330122"/>
        </a:xfrm>
        <a:prstGeom prst="ellipse">
          <a:avLst/>
        </a:prstGeom>
        <a:solidFill>
          <a:schemeClr val="accent4">
            <a:hueOff val="8316554"/>
            <a:satOff val="-3837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Data-binding</a:t>
          </a:r>
        </a:p>
      </dsp:txBody>
      <dsp:txXfrm>
        <a:off x="3375517" y="2992233"/>
        <a:ext cx="940538" cy="940538"/>
      </dsp:txXfrm>
    </dsp:sp>
    <dsp:sp modelId="{2DE93610-C927-4AB1-8E0D-617C55AE3242}">
      <dsp:nvSpPr>
        <dsp:cNvPr id="0" name=""/>
        <dsp:cNvSpPr/>
      </dsp:nvSpPr>
      <dsp:spPr>
        <a:xfrm rot="12600000">
          <a:off x="4518179" y="1843208"/>
          <a:ext cx="282368" cy="452241"/>
        </a:xfrm>
        <a:prstGeom prst="rightArrow">
          <a:avLst>
            <a:gd name="adj1" fmla="val 60000"/>
            <a:gd name="adj2" fmla="val 50000"/>
          </a:avLst>
        </a:prstGeom>
        <a:solidFill>
          <a:schemeClr val="accent4">
            <a:hueOff val="10395692"/>
            <a:satOff val="-47968"/>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597215" y="1954834"/>
        <a:ext cx="197658" cy="271345"/>
      </dsp:txXfrm>
    </dsp:sp>
    <dsp:sp modelId="{D968A437-F757-48D4-AE98-59199758C25E}">
      <dsp:nvSpPr>
        <dsp:cNvPr id="0" name=""/>
        <dsp:cNvSpPr/>
      </dsp:nvSpPr>
      <dsp:spPr>
        <a:xfrm>
          <a:off x="3180725" y="934549"/>
          <a:ext cx="1330122" cy="1330122"/>
        </a:xfrm>
        <a:prstGeom prst="ellipse">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t>
          </a:r>
          <a:r>
            <a:rPr lang="en-US" sz="1300" kern="1200" dirty="0" err="1"/>
            <a:t>RxJs</a:t>
          </a:r>
          <a:r>
            <a:rPr lang="en-US" sz="1300" kern="1200" dirty="0"/>
            <a:t>, etc.)</a:t>
          </a:r>
        </a:p>
      </dsp:txBody>
      <dsp:txXfrm>
        <a:off x="3375517" y="1129341"/>
        <a:ext cx="940538" cy="94053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279824-C717-4B52-9E7D-7B6B13CAFE89}"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335511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78626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50732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824447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279824-C717-4B52-9E7D-7B6B13CAFE89}"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49572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279824-C717-4B52-9E7D-7B6B13CAFE89}"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85973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279824-C717-4B52-9E7D-7B6B13CAFE89}" type="datetimeFigureOut">
              <a:rPr lang="en-US" smtClean="0"/>
              <a:t>10/18/2016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42066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279824-C717-4B52-9E7D-7B6B13CAFE89}" type="datetimeFigureOut">
              <a:rPr lang="en-US" smtClean="0"/>
              <a:t>10/18/2016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74951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79824-C717-4B52-9E7D-7B6B13CAFE89}" type="datetimeFigureOut">
              <a:rPr lang="en-US" smtClean="0"/>
              <a:t>10/18/2016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8071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5293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8730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79824-C717-4B52-9E7D-7B6B13CAFE89}" type="datetimeFigureOut">
              <a:rPr lang="en-US" smtClean="0"/>
              <a:t>10/18/2016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BB68F-F903-4C25-9FDB-40BD187B5061}" type="slidenum">
              <a:rPr lang="en-US" smtClean="0"/>
              <a:t>‹#›</a:t>
            </a:fld>
            <a:endParaRPr lang="en-US"/>
          </a:p>
        </p:txBody>
      </p:sp>
    </p:spTree>
    <p:extLst>
      <p:ext uri="{BB962C8B-B14F-4D97-AF65-F5344CB8AC3E}">
        <p14:creationId xmlns:p14="http://schemas.microsoft.com/office/powerpoint/2010/main" val="54556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bit.ly/3dofweb" TargetMode="External"/><Relationship Id="rId1" Type="http://schemas.openxmlformats.org/officeDocument/2006/relationships/slideLayout" Target="../slideLayouts/slideLayout2.xml"/><Relationship Id="rId4" Type="http://schemas.openxmlformats.org/officeDocument/2006/relationships/hyperlink" Target="http://stackoverflow.com/research/developer-survey-2016"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livetiles.nyc/blog/typescript-a-digital-workplace-success-story/" TargetMode="External"/><Relationship Id="rId2" Type="http://schemas.openxmlformats.org/officeDocument/2006/relationships/hyperlink" Target="https://tedpatrick.com/2013/06/25/7-months-with-typescript/" TargetMode="External"/><Relationship Id="rId1" Type="http://schemas.openxmlformats.org/officeDocument/2006/relationships/slideLayout" Target="../slideLayouts/slideLayout2.xml"/><Relationship Id="rId4" Type="http://schemas.openxmlformats.org/officeDocument/2006/relationships/hyperlink" Target="https://medium.com/@delveeng/why-we-love-typescript-bec2df88d6c2#.pzp9xp7a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docker.com/products/overview" TargetMode="Externa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angular.io/" TargetMode="External"/><Relationship Id="rId11" Type="http://schemas.openxmlformats.org/officeDocument/2006/relationships/hyperlink" Target="https://github.com/JeremyLikness/ng2ts-workshop" TargetMode="External"/><Relationship Id="rId5" Type="http://schemas.openxmlformats.org/officeDocument/2006/relationships/hyperlink" Target="https://nodejs.org/" TargetMode="External"/><Relationship Id="rId10" Type="http://schemas.openxmlformats.org/officeDocument/2006/relationships/hyperlink" Target="https://www.microsoft.com/net/core" TargetMode="External"/><Relationship Id="rId4" Type="http://schemas.openxmlformats.org/officeDocument/2006/relationships/image" Target="../media/image3.pn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bit.ly/coderblog" TargetMode="External"/><Relationship Id="rId2" Type="http://schemas.openxmlformats.org/officeDocument/2006/relationships/hyperlink" Target="https://github.com/jeremylikness"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hyperlink" Target="http://bit.ly/ivisionappdev"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ng2</a:t>
            </a:r>
          </a:p>
        </p:txBody>
      </p:sp>
      <p:sp>
        <p:nvSpPr>
          <p:cNvPr id="3" name="Subtitle 2"/>
          <p:cNvSpPr>
            <a:spLocks noGrp="1"/>
          </p:cNvSpPr>
          <p:nvPr>
            <p:ph type="subTitle" idx="1"/>
          </p:nvPr>
        </p:nvSpPr>
        <p:spPr/>
        <p:txBody>
          <a:bodyPr/>
          <a:lstStyle/>
          <a:p>
            <a:r>
              <a:rPr lang="en-US" dirty="0"/>
              <a:t>Introduction to Angular (2)</a:t>
            </a:r>
          </a:p>
        </p:txBody>
      </p:sp>
    </p:spTree>
    <p:extLst>
      <p:ext uri="{BB962C8B-B14F-4D97-AF65-F5344CB8AC3E}">
        <p14:creationId xmlns:p14="http://schemas.microsoft.com/office/powerpoint/2010/main" val="161041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3" name="Content Placeholder 2"/>
          <p:cNvSpPr>
            <a:spLocks noGrp="1"/>
          </p:cNvSpPr>
          <p:nvPr>
            <p:ph idx="1"/>
          </p:nvPr>
        </p:nvSpPr>
        <p:spPr/>
        <p:txBody>
          <a:bodyPr/>
          <a:lstStyle/>
          <a:p>
            <a:r>
              <a:rPr lang="en-US" dirty="0"/>
              <a:t>Provider model</a:t>
            </a:r>
          </a:p>
          <a:p>
            <a:r>
              <a:rPr lang="en-US" dirty="0"/>
              <a:t>Hierarchical </a:t>
            </a:r>
          </a:p>
          <a:p>
            <a:r>
              <a:rPr lang="en-US" dirty="0"/>
              <a:t>Mock services</a:t>
            </a:r>
          </a:p>
          <a:p>
            <a:r>
              <a:rPr lang="en-US" dirty="0"/>
              <a:t>Scope services</a:t>
            </a:r>
          </a:p>
          <a:p>
            <a:r>
              <a:rPr lang="en-US" dirty="0"/>
              <a:t>Control lifetime</a:t>
            </a:r>
          </a:p>
        </p:txBody>
      </p:sp>
      <p:grpSp>
        <p:nvGrpSpPr>
          <p:cNvPr id="4" name="Group 3"/>
          <p:cNvGrpSpPr/>
          <p:nvPr/>
        </p:nvGrpSpPr>
        <p:grpSpPr>
          <a:xfrm>
            <a:off x="10023678" y="360566"/>
            <a:ext cx="1330122" cy="1330122"/>
            <a:chOff x="6407349" y="2797441"/>
            <a:chExt cx="1330122" cy="1330122"/>
          </a:xfrm>
        </p:grpSpPr>
        <p:sp>
          <p:nvSpPr>
            <p:cNvPr id="5" name="Oval 4"/>
            <p:cNvSpPr/>
            <p:nvPr/>
          </p:nvSpPr>
          <p:spPr>
            <a:xfrm>
              <a:off x="6407349" y="2797441"/>
              <a:ext cx="1330122" cy="1330122"/>
            </a:xfrm>
            <a:prstGeom prst="ellipse">
              <a:avLst/>
            </a:prstGeom>
          </p:spPr>
          <p:style>
            <a:lnRef idx="2">
              <a:schemeClr val="lt1">
                <a:hueOff val="0"/>
                <a:satOff val="0"/>
                <a:lumOff val="0"/>
                <a:alphaOff val="0"/>
              </a:schemeClr>
            </a:lnRef>
            <a:fillRef idx="1">
              <a:schemeClr val="accent4">
                <a:hueOff val="4158277"/>
                <a:satOff val="-19187"/>
                <a:lumOff val="706"/>
                <a:alphaOff val="0"/>
              </a:schemeClr>
            </a:fillRef>
            <a:effectRef idx="0">
              <a:schemeClr val="accent4">
                <a:hueOff val="4158277"/>
                <a:satOff val="-19187"/>
                <a:lumOff val="706"/>
                <a:alphaOff val="0"/>
              </a:schemeClr>
            </a:effectRef>
            <a:fontRef idx="minor">
              <a:schemeClr val="lt1"/>
            </a:fontRef>
          </p:style>
        </p:sp>
        <p:sp>
          <p:nvSpPr>
            <p:cNvPr id="6" name="Oval 4"/>
            <p:cNvSpPr txBox="1"/>
            <p:nvPr/>
          </p:nvSpPr>
          <p:spPr>
            <a:xfrm>
              <a:off x="6602141" y="2992233"/>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Dependency Injection</a:t>
              </a:r>
            </a:p>
          </p:txBody>
        </p:sp>
      </p:grpSp>
      <p:pic>
        <p:nvPicPr>
          <p:cNvPr id="7" name="Picture 6"/>
          <p:cNvPicPr>
            <a:picLocks noChangeAspect="1"/>
          </p:cNvPicPr>
          <p:nvPr/>
        </p:nvPicPr>
        <p:blipFill>
          <a:blip r:embed="rId2"/>
          <a:stretch>
            <a:fillRect/>
          </a:stretch>
        </p:blipFill>
        <p:spPr>
          <a:xfrm>
            <a:off x="4284757" y="1979296"/>
            <a:ext cx="6874251" cy="4197667"/>
          </a:xfrm>
          <a:prstGeom prst="rect">
            <a:avLst/>
          </a:prstGeom>
        </p:spPr>
      </p:pic>
    </p:spTree>
    <p:extLst>
      <p:ext uri="{BB962C8B-B14F-4D97-AF65-F5344CB8AC3E}">
        <p14:creationId xmlns:p14="http://schemas.microsoft.com/office/powerpoint/2010/main" val="3879670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a:t>
            </a:r>
          </a:p>
        </p:txBody>
      </p:sp>
      <p:sp>
        <p:nvSpPr>
          <p:cNvPr id="3" name="Content Placeholder 2"/>
          <p:cNvSpPr>
            <a:spLocks noGrp="1"/>
          </p:cNvSpPr>
          <p:nvPr>
            <p:ph idx="1"/>
          </p:nvPr>
        </p:nvSpPr>
        <p:spPr/>
        <p:txBody>
          <a:bodyPr/>
          <a:lstStyle/>
          <a:p>
            <a:r>
              <a:rPr lang="en-US" dirty="0"/>
              <a:t>Binding syntax</a:t>
            </a:r>
          </a:p>
          <a:p>
            <a:r>
              <a:rPr lang="en-US" dirty="0"/>
              <a:t>Property binding</a:t>
            </a:r>
          </a:p>
          <a:p>
            <a:r>
              <a:rPr lang="en-US" dirty="0"/>
              <a:t>Attribute, class, and style binding </a:t>
            </a:r>
          </a:p>
          <a:p>
            <a:r>
              <a:rPr lang="en-US" dirty="0"/>
              <a:t>Event binding</a:t>
            </a:r>
          </a:p>
          <a:p>
            <a:r>
              <a:rPr lang="en-US" dirty="0"/>
              <a:t>Two-way data-binding </a:t>
            </a:r>
          </a:p>
          <a:p>
            <a:r>
              <a:rPr lang="en-US" dirty="0"/>
              <a:t>Inputs and outputs</a:t>
            </a:r>
          </a:p>
        </p:txBody>
      </p:sp>
      <p:grpSp>
        <p:nvGrpSpPr>
          <p:cNvPr id="4" name="Group 3"/>
          <p:cNvGrpSpPr/>
          <p:nvPr/>
        </p:nvGrpSpPr>
        <p:grpSpPr>
          <a:xfrm>
            <a:off x="10023678" y="365125"/>
            <a:ext cx="1330122" cy="1330122"/>
            <a:chOff x="4794037" y="3728887"/>
            <a:chExt cx="1330122" cy="1330122"/>
          </a:xfrm>
        </p:grpSpPr>
        <p:sp>
          <p:nvSpPr>
            <p:cNvPr id="5" name="Oval 4"/>
            <p:cNvSpPr/>
            <p:nvPr/>
          </p:nvSpPr>
          <p:spPr>
            <a:xfrm>
              <a:off x="4794037" y="3728887"/>
              <a:ext cx="1330122" cy="1330122"/>
            </a:xfrm>
            <a:prstGeom prst="ellipse">
              <a:avLst/>
            </a:prstGeom>
          </p:spPr>
          <p:style>
            <a:lnRef idx="2">
              <a:schemeClr val="lt1">
                <a:hueOff val="0"/>
                <a:satOff val="0"/>
                <a:lumOff val="0"/>
                <a:alphaOff val="0"/>
              </a:schemeClr>
            </a:lnRef>
            <a:fillRef idx="1">
              <a:schemeClr val="accent4">
                <a:hueOff val="6237415"/>
                <a:satOff val="-28781"/>
                <a:lumOff val="1059"/>
                <a:alphaOff val="0"/>
              </a:schemeClr>
            </a:fillRef>
            <a:effectRef idx="0">
              <a:schemeClr val="accent4">
                <a:hueOff val="6237415"/>
                <a:satOff val="-28781"/>
                <a:lumOff val="1059"/>
                <a:alphaOff val="0"/>
              </a:schemeClr>
            </a:effectRef>
            <a:fontRef idx="minor">
              <a:schemeClr val="lt1"/>
            </a:fontRef>
          </p:style>
        </p:sp>
        <p:sp>
          <p:nvSpPr>
            <p:cNvPr id="6" name="Oval 4"/>
            <p:cNvSpPr txBox="1"/>
            <p:nvPr/>
          </p:nvSpPr>
          <p:spPr>
            <a:xfrm>
              <a:off x="4988829" y="3923679"/>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Templates</a:t>
              </a:r>
            </a:p>
          </p:txBody>
        </p:sp>
      </p:grpSp>
      <p:pic>
        <p:nvPicPr>
          <p:cNvPr id="7" name="Picture 6"/>
          <p:cNvPicPr>
            <a:picLocks noChangeAspect="1"/>
          </p:cNvPicPr>
          <p:nvPr/>
        </p:nvPicPr>
        <p:blipFill>
          <a:blip r:embed="rId2"/>
          <a:stretch>
            <a:fillRect/>
          </a:stretch>
        </p:blipFill>
        <p:spPr>
          <a:xfrm rot="20624883">
            <a:off x="5743073" y="2771308"/>
            <a:ext cx="5268565" cy="2855858"/>
          </a:xfrm>
          <a:prstGeom prst="rect">
            <a:avLst/>
          </a:prstGeom>
        </p:spPr>
      </p:pic>
    </p:spTree>
    <p:extLst>
      <p:ext uri="{BB962C8B-B14F-4D97-AF65-F5344CB8AC3E}">
        <p14:creationId xmlns:p14="http://schemas.microsoft.com/office/powerpoint/2010/main" val="1323455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Data-binding</a:t>
            </a:r>
          </a:p>
        </p:txBody>
      </p:sp>
      <p:sp>
        <p:nvSpPr>
          <p:cNvPr id="3" name="Content Placeholder 2"/>
          <p:cNvSpPr>
            <a:spLocks noGrp="1"/>
          </p:cNvSpPr>
          <p:nvPr>
            <p:ph idx="1"/>
          </p:nvPr>
        </p:nvSpPr>
        <p:spPr/>
        <p:txBody>
          <a:bodyPr/>
          <a:lstStyle/>
          <a:p>
            <a:r>
              <a:rPr lang="en-US" dirty="0"/>
              <a:t>One-way and two-way</a:t>
            </a:r>
          </a:p>
          <a:p>
            <a:r>
              <a:rPr lang="en-US" dirty="0"/>
              <a:t>Advanced change detection and “zones” </a:t>
            </a:r>
          </a:p>
          <a:p>
            <a:endParaRPr lang="en-US" dirty="0"/>
          </a:p>
        </p:txBody>
      </p:sp>
      <p:grpSp>
        <p:nvGrpSpPr>
          <p:cNvPr id="4" name="Group 3"/>
          <p:cNvGrpSpPr/>
          <p:nvPr/>
        </p:nvGrpSpPr>
        <p:grpSpPr>
          <a:xfrm>
            <a:off x="10023678" y="360566"/>
            <a:ext cx="1330122" cy="1330122"/>
            <a:chOff x="3180725" y="2797441"/>
            <a:chExt cx="1330122" cy="1330122"/>
          </a:xfrm>
        </p:grpSpPr>
        <p:sp>
          <p:nvSpPr>
            <p:cNvPr id="5" name="Oval 4"/>
            <p:cNvSpPr/>
            <p:nvPr/>
          </p:nvSpPr>
          <p:spPr>
            <a:xfrm>
              <a:off x="3180725" y="2797441"/>
              <a:ext cx="1330122" cy="1330122"/>
            </a:xfrm>
            <a:prstGeom prst="ellipse">
              <a:avLst/>
            </a:prstGeom>
          </p:spPr>
          <p:style>
            <a:lnRef idx="2">
              <a:schemeClr val="lt1">
                <a:hueOff val="0"/>
                <a:satOff val="0"/>
                <a:lumOff val="0"/>
                <a:alphaOff val="0"/>
              </a:schemeClr>
            </a:lnRef>
            <a:fillRef idx="1">
              <a:schemeClr val="accent4">
                <a:hueOff val="8316554"/>
                <a:satOff val="-38374"/>
                <a:lumOff val="1412"/>
                <a:alphaOff val="0"/>
              </a:schemeClr>
            </a:fillRef>
            <a:effectRef idx="0">
              <a:schemeClr val="accent4">
                <a:hueOff val="8316554"/>
                <a:satOff val="-38374"/>
                <a:lumOff val="1412"/>
                <a:alphaOff val="0"/>
              </a:schemeClr>
            </a:effectRef>
            <a:fontRef idx="minor">
              <a:schemeClr val="lt1"/>
            </a:fontRef>
          </p:style>
        </p:sp>
        <p:sp>
          <p:nvSpPr>
            <p:cNvPr id="6" name="Oval 4"/>
            <p:cNvSpPr txBox="1"/>
            <p:nvPr/>
          </p:nvSpPr>
          <p:spPr>
            <a:xfrm>
              <a:off x="3375517" y="2992233"/>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Data-binding</a:t>
              </a:r>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40449"/>
            <a:ext cx="3373939" cy="3136514"/>
          </a:xfrm>
          <a:prstGeom prst="rect">
            <a:avLst/>
          </a:prstGeom>
        </p:spPr>
      </p:pic>
    </p:spTree>
    <p:extLst>
      <p:ext uri="{BB962C8B-B14F-4D97-AF65-F5344CB8AC3E}">
        <p14:creationId xmlns:p14="http://schemas.microsoft.com/office/powerpoint/2010/main" val="1217848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idx="1"/>
          </p:nvPr>
        </p:nvSpPr>
        <p:spPr/>
        <p:txBody>
          <a:bodyPr/>
          <a:lstStyle/>
          <a:p>
            <a:r>
              <a:rPr lang="en-US" dirty="0"/>
              <a:t>Universal – server-side, mobile, etc.</a:t>
            </a:r>
          </a:p>
          <a:p>
            <a:r>
              <a:rPr lang="en-US" dirty="0"/>
              <a:t>HTTP </a:t>
            </a:r>
          </a:p>
          <a:p>
            <a:r>
              <a:rPr lang="en-US" dirty="0"/>
              <a:t>Forms</a:t>
            </a:r>
          </a:p>
          <a:p>
            <a:r>
              <a:rPr lang="en-US" dirty="0"/>
              <a:t>Material</a:t>
            </a:r>
          </a:p>
          <a:p>
            <a:r>
              <a:rPr lang="en-US" dirty="0"/>
              <a:t>Router</a:t>
            </a:r>
          </a:p>
          <a:p>
            <a:r>
              <a:rPr lang="en-US" dirty="0"/>
              <a:t>Animation</a:t>
            </a:r>
          </a:p>
        </p:txBody>
      </p:sp>
      <p:grpSp>
        <p:nvGrpSpPr>
          <p:cNvPr id="4" name="Group 3"/>
          <p:cNvGrpSpPr/>
          <p:nvPr/>
        </p:nvGrpSpPr>
        <p:grpSpPr>
          <a:xfrm>
            <a:off x="10023678" y="362845"/>
            <a:ext cx="1330122" cy="1330122"/>
            <a:chOff x="3180725" y="934549"/>
            <a:chExt cx="1330122" cy="1330122"/>
          </a:xfrm>
        </p:grpSpPr>
        <p:sp>
          <p:nvSpPr>
            <p:cNvPr id="5" name="Oval 4"/>
            <p:cNvSpPr/>
            <p:nvPr/>
          </p:nvSpPr>
          <p:spPr>
            <a:xfrm>
              <a:off x="3180725" y="934549"/>
              <a:ext cx="1330122" cy="1330122"/>
            </a:xfrm>
            <a:prstGeom prst="ellipse">
              <a:avLst/>
            </a:pr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sp>
        <p:sp>
          <p:nvSpPr>
            <p:cNvPr id="6" name="Oval 4"/>
            <p:cNvSpPr txBox="1"/>
            <p:nvPr/>
          </p:nvSpPr>
          <p:spPr>
            <a:xfrm>
              <a:off x="3375517" y="1129341"/>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t>
              </a:r>
              <a:r>
                <a:rPr lang="en-US" sz="1300" kern="1200" dirty="0" err="1"/>
                <a:t>RxJs</a:t>
              </a:r>
              <a:r>
                <a:rPr lang="en-US" sz="1300" kern="1200" dirty="0"/>
                <a:t>, etc.)</a:t>
              </a:r>
            </a:p>
          </p:txBody>
        </p:sp>
      </p:grpSp>
      <p:pic>
        <p:nvPicPr>
          <p:cNvPr id="7" name="Picture 6"/>
          <p:cNvPicPr>
            <a:picLocks noChangeAspect="1"/>
          </p:cNvPicPr>
          <p:nvPr/>
        </p:nvPicPr>
        <p:blipFill>
          <a:blip r:embed="rId2"/>
          <a:stretch>
            <a:fillRect/>
          </a:stretch>
        </p:blipFill>
        <p:spPr>
          <a:xfrm>
            <a:off x="4133368" y="2469731"/>
            <a:ext cx="7025640" cy="3707232"/>
          </a:xfrm>
          <a:prstGeom prst="rect">
            <a:avLst/>
          </a:prstGeom>
        </p:spPr>
      </p:pic>
    </p:spTree>
    <p:extLst>
      <p:ext uri="{BB962C8B-B14F-4D97-AF65-F5344CB8AC3E}">
        <p14:creationId xmlns:p14="http://schemas.microsoft.com/office/powerpoint/2010/main" val="4119076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Testable</a:t>
            </a:r>
          </a:p>
        </p:txBody>
      </p:sp>
      <p:sp>
        <p:nvSpPr>
          <p:cNvPr id="3" name="Content Placeholder 2"/>
          <p:cNvSpPr>
            <a:spLocks noGrp="1"/>
          </p:cNvSpPr>
          <p:nvPr>
            <p:ph idx="1"/>
          </p:nvPr>
        </p:nvSpPr>
        <p:spPr/>
        <p:txBody>
          <a:bodyPr/>
          <a:lstStyle/>
          <a:p>
            <a:r>
              <a:rPr lang="en-US" dirty="0"/>
              <a:t>Jasmine </a:t>
            </a:r>
          </a:p>
          <a:p>
            <a:r>
              <a:rPr lang="en-US" dirty="0"/>
              <a:t>Angular mocks </a:t>
            </a:r>
          </a:p>
          <a:p>
            <a:r>
              <a:rPr lang="en-US" dirty="0"/>
              <a:t>Karma </a:t>
            </a:r>
          </a:p>
          <a:p>
            <a:r>
              <a:rPr lang="en-US" dirty="0"/>
              <a:t>Protractor</a:t>
            </a:r>
          </a:p>
        </p:txBody>
      </p:sp>
      <p:sp>
        <p:nvSpPr>
          <p:cNvPr id="4" name="Oval 3"/>
          <p:cNvSpPr/>
          <p:nvPr/>
        </p:nvSpPr>
        <p:spPr>
          <a:xfrm>
            <a:off x="9967451" y="334731"/>
            <a:ext cx="1386349" cy="13863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Testable</a:t>
            </a:r>
          </a:p>
        </p:txBody>
      </p:sp>
      <p:pic>
        <p:nvPicPr>
          <p:cNvPr id="5" name="Picture 4"/>
          <p:cNvPicPr>
            <a:picLocks noChangeAspect="1"/>
          </p:cNvPicPr>
          <p:nvPr/>
        </p:nvPicPr>
        <p:blipFill>
          <a:blip r:embed="rId2"/>
          <a:stretch>
            <a:fillRect/>
          </a:stretch>
        </p:blipFill>
        <p:spPr>
          <a:xfrm>
            <a:off x="4138442" y="2200276"/>
            <a:ext cx="7215358" cy="3976687"/>
          </a:xfrm>
          <a:prstGeom prst="rect">
            <a:avLst/>
          </a:prstGeom>
        </p:spPr>
      </p:pic>
    </p:spTree>
    <p:extLst>
      <p:ext uri="{BB962C8B-B14F-4D97-AF65-F5344CB8AC3E}">
        <p14:creationId xmlns:p14="http://schemas.microsoft.com/office/powerpoint/2010/main" val="418071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Why Angular?</a:t>
            </a:r>
          </a:p>
        </p:txBody>
      </p:sp>
      <p:sp>
        <p:nvSpPr>
          <p:cNvPr id="3" name="Content Placeholder 2"/>
          <p:cNvSpPr>
            <a:spLocks noGrp="1"/>
          </p:cNvSpPr>
          <p:nvPr>
            <p:ph idx="1"/>
          </p:nvPr>
        </p:nvSpPr>
        <p:spPr>
          <a:xfrm>
            <a:off x="2152651" y="1825625"/>
            <a:ext cx="3674174" cy="4351338"/>
          </a:xfrm>
        </p:spPr>
        <p:txBody>
          <a:bodyPr>
            <a:normAutofit fontScale="85000" lnSpcReduction="20000"/>
          </a:bodyPr>
          <a:lstStyle/>
          <a:p>
            <a:r>
              <a:rPr lang="en-US" dirty="0"/>
              <a:t>Three D’s of Web Development: </a:t>
            </a:r>
            <a:r>
              <a:rPr lang="en-US" dirty="0">
                <a:hlinkClick r:id="rId2"/>
              </a:rPr>
              <a:t>http://bit.ly/3dofweb</a:t>
            </a:r>
            <a:r>
              <a:rPr lang="en-US" dirty="0"/>
              <a:t>  </a:t>
            </a:r>
          </a:p>
          <a:p>
            <a:r>
              <a:rPr lang="en-US" dirty="0"/>
              <a:t>Declarative vs. Imperative </a:t>
            </a:r>
          </a:p>
          <a:p>
            <a:r>
              <a:rPr lang="en-US" dirty="0"/>
              <a:t>Data-binding </a:t>
            </a:r>
          </a:p>
          <a:p>
            <a:r>
              <a:rPr lang="en-US" dirty="0"/>
              <a:t>Dependency Injection</a:t>
            </a:r>
          </a:p>
          <a:p>
            <a:r>
              <a:rPr lang="en-US" dirty="0"/>
              <a:t>Components and Templates</a:t>
            </a:r>
          </a:p>
          <a:p>
            <a:r>
              <a:rPr lang="en-US" dirty="0"/>
              <a:t>Code Reuse </a:t>
            </a:r>
          </a:p>
          <a:p>
            <a:r>
              <a:rPr lang="en-US" dirty="0"/>
              <a:t>Parallel Development </a:t>
            </a:r>
          </a:p>
          <a:p>
            <a:r>
              <a:rPr lang="en-US" dirty="0"/>
              <a:t>Testability </a:t>
            </a:r>
          </a:p>
          <a:p>
            <a:r>
              <a:rPr lang="en-US" dirty="0"/>
              <a:t>Performance</a:t>
            </a:r>
          </a:p>
          <a:p>
            <a:pPr marL="0" indent="0">
              <a:buNone/>
            </a:pPr>
            <a:endParaRPr lang="en-US" dirty="0"/>
          </a:p>
        </p:txBody>
      </p:sp>
      <p:pic>
        <p:nvPicPr>
          <p:cNvPr id="5" name="Picture 4"/>
          <p:cNvPicPr>
            <a:picLocks noChangeAspect="1"/>
          </p:cNvPicPr>
          <p:nvPr/>
        </p:nvPicPr>
        <p:blipFill>
          <a:blip r:embed="rId3"/>
          <a:stretch>
            <a:fillRect/>
          </a:stretch>
        </p:blipFill>
        <p:spPr>
          <a:xfrm>
            <a:off x="5826825" y="1825626"/>
            <a:ext cx="4577751" cy="3259863"/>
          </a:xfrm>
          <a:prstGeom prst="rect">
            <a:avLst/>
          </a:prstGeom>
        </p:spPr>
      </p:pic>
      <p:sp>
        <p:nvSpPr>
          <p:cNvPr id="6" name="TextBox 5"/>
          <p:cNvSpPr txBox="1"/>
          <p:nvPr/>
        </p:nvSpPr>
        <p:spPr>
          <a:xfrm>
            <a:off x="5609087" y="5477338"/>
            <a:ext cx="5106911" cy="307777"/>
          </a:xfrm>
          <a:prstGeom prst="rect">
            <a:avLst/>
          </a:prstGeom>
          <a:noFill/>
        </p:spPr>
        <p:txBody>
          <a:bodyPr wrap="none" rtlCol="0">
            <a:spAutoFit/>
          </a:bodyPr>
          <a:lstStyle/>
          <a:p>
            <a:r>
              <a:rPr lang="en-US" sz="1400" dirty="0"/>
              <a:t>Source: </a:t>
            </a:r>
            <a:r>
              <a:rPr lang="en-US" sz="1400" dirty="0">
                <a:hlinkClick r:id="rId4"/>
              </a:rPr>
              <a:t>http://stackoverflow.com/research/developer-survey-2016</a:t>
            </a:r>
            <a:r>
              <a:rPr lang="en-US" sz="1400" dirty="0"/>
              <a:t> </a:t>
            </a:r>
          </a:p>
        </p:txBody>
      </p:sp>
    </p:spTree>
    <p:extLst>
      <p:ext uri="{BB962C8B-B14F-4D97-AF65-F5344CB8AC3E}">
        <p14:creationId xmlns:p14="http://schemas.microsoft.com/office/powerpoint/2010/main" val="133561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926" y="0"/>
            <a:ext cx="3870075" cy="6858000"/>
          </a:xfrm>
          <a:prstGeom prst="rect">
            <a:avLst/>
          </a:prstGeom>
        </p:spPr>
      </p:pic>
      <p:sp>
        <p:nvSpPr>
          <p:cNvPr id="2" name="Title 1"/>
          <p:cNvSpPr>
            <a:spLocks noGrp="1"/>
          </p:cNvSpPr>
          <p:nvPr>
            <p:ph type="title"/>
          </p:nvPr>
        </p:nvSpPr>
        <p:spPr/>
        <p:txBody>
          <a:bodyPr/>
          <a:lstStyle/>
          <a:p>
            <a:r>
              <a:rPr lang="en-US" dirty="0"/>
              <a:t>Why Angular 2?</a:t>
            </a:r>
          </a:p>
        </p:txBody>
      </p:sp>
      <p:sp>
        <p:nvSpPr>
          <p:cNvPr id="3" name="Content Placeholder 2"/>
          <p:cNvSpPr>
            <a:spLocks noGrp="1"/>
          </p:cNvSpPr>
          <p:nvPr>
            <p:ph idx="1"/>
          </p:nvPr>
        </p:nvSpPr>
        <p:spPr>
          <a:xfrm>
            <a:off x="2152650" y="1825625"/>
            <a:ext cx="7886700" cy="4351338"/>
          </a:xfrm>
          <a:solidFill>
            <a:schemeClr val="bg1">
              <a:alpha val="56000"/>
            </a:schemeClr>
          </a:solidFill>
        </p:spPr>
        <p:txBody>
          <a:bodyPr>
            <a:normAutofit fontScale="85000" lnSpcReduction="10000"/>
          </a:bodyPr>
          <a:lstStyle/>
          <a:p>
            <a:r>
              <a:rPr lang="en-US" dirty="0"/>
              <a:t>Small footprint (á la carte) </a:t>
            </a:r>
          </a:p>
          <a:p>
            <a:r>
              <a:rPr lang="en-US" dirty="0"/>
              <a:t>Easy to read, understand, and learn declarative interface </a:t>
            </a:r>
          </a:p>
          <a:p>
            <a:r>
              <a:rPr lang="en-US" dirty="0"/>
              <a:t>Improved performance (5x rendering in all scenarios over Angular 1.x) </a:t>
            </a:r>
          </a:p>
          <a:p>
            <a:r>
              <a:rPr lang="en-US" dirty="0"/>
              <a:t>Great CSS management (CSS per component) </a:t>
            </a:r>
          </a:p>
          <a:p>
            <a:r>
              <a:rPr lang="en-US" dirty="0"/>
              <a:t>Module prefixing (easier to move related files in large projects) </a:t>
            </a:r>
          </a:p>
          <a:p>
            <a:r>
              <a:rPr lang="en-US" dirty="0"/>
              <a:t>Server-side rendering with Angular universal </a:t>
            </a:r>
          </a:p>
          <a:p>
            <a:r>
              <a:rPr lang="en-US" dirty="0"/>
              <a:t>Testing support </a:t>
            </a:r>
          </a:p>
          <a:p>
            <a:r>
              <a:rPr lang="en-US" dirty="0"/>
              <a:t>Advanced scaffolding with Angular-CLI (</a:t>
            </a:r>
            <a:r>
              <a:rPr lang="en-US" dirty="0" err="1"/>
              <a:t>Webpack</a:t>
            </a:r>
            <a:r>
              <a:rPr lang="en-US" dirty="0"/>
              <a:t>!) </a:t>
            </a:r>
          </a:p>
          <a:p>
            <a:r>
              <a:rPr lang="en-US" dirty="0" err="1"/>
              <a:t>TypeScript</a:t>
            </a:r>
            <a:r>
              <a:rPr lang="en-US" dirty="0"/>
              <a:t> (stay tuned…)</a:t>
            </a:r>
          </a:p>
          <a:p>
            <a:pPr marL="0" indent="0">
              <a:buNone/>
            </a:pPr>
            <a:endParaRPr lang="en-US" dirty="0"/>
          </a:p>
        </p:txBody>
      </p:sp>
    </p:spTree>
    <p:extLst>
      <p:ext uri="{BB962C8B-B14F-4D97-AF65-F5344CB8AC3E}">
        <p14:creationId xmlns:p14="http://schemas.microsoft.com/office/powerpoint/2010/main" val="2963154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868310" cy="4744914"/>
          </a:xfrm>
          <a:solidFill>
            <a:schemeClr val="bg1">
              <a:alpha val="62000"/>
            </a:schemeClr>
          </a:solidFill>
        </p:spPr>
        <p:txBody>
          <a:bodyPr>
            <a:normAutofit lnSpcReduction="10000"/>
          </a:bodyPr>
          <a:lstStyle/>
          <a:p>
            <a:r>
              <a:rPr lang="en-US" dirty="0"/>
              <a:t>“I cannot say I have ever been a Microsoft fan but </a:t>
            </a:r>
            <a:r>
              <a:rPr lang="en-US" dirty="0" err="1"/>
              <a:t>TypeScript</a:t>
            </a:r>
            <a:r>
              <a:rPr lang="en-US" dirty="0"/>
              <a:t> has ‘softened’ me, it is easily </a:t>
            </a:r>
            <a:r>
              <a:rPr lang="en-US" b="1" dirty="0"/>
              <a:t>one of the best web technologies to arrive in the past 3 years</a:t>
            </a:r>
            <a:r>
              <a:rPr lang="en-US" dirty="0"/>
              <a:t>.” - </a:t>
            </a:r>
            <a:r>
              <a:rPr lang="en-US" sz="1600" dirty="0">
                <a:hlinkClick r:id="rId2"/>
              </a:rPr>
              <a:t>https://tedpatrick.com/2013/06/25/7-months-with-typescript/</a:t>
            </a:r>
            <a:r>
              <a:rPr lang="en-US" sz="1600" dirty="0"/>
              <a:t> </a:t>
            </a:r>
          </a:p>
          <a:p>
            <a:r>
              <a:rPr lang="en-US" dirty="0"/>
              <a:t>“Overall, </a:t>
            </a:r>
            <a:r>
              <a:rPr lang="en-US" b="1" dirty="0" err="1"/>
              <a:t>TypeScript</a:t>
            </a:r>
            <a:r>
              <a:rPr lang="en-US" b="1" dirty="0"/>
              <a:t> is wonderful to work with</a:t>
            </a:r>
            <a:r>
              <a:rPr lang="en-US" dirty="0"/>
              <a:t>. It helps developers catch errors quickly, adds types and type-checking, and documents your progress so that if someone else wants to contribute, or you need to return to your work months later, you can easily pick up where you left off.” - </a:t>
            </a:r>
            <a:r>
              <a:rPr lang="en-US" sz="1600" dirty="0">
                <a:hlinkClick r:id="rId3"/>
              </a:rPr>
              <a:t>http://www.livetiles.nyc/blog/typescript-a-digital-workplace-success-story/</a:t>
            </a:r>
            <a:r>
              <a:rPr lang="en-US" dirty="0"/>
              <a:t> </a:t>
            </a:r>
          </a:p>
          <a:p>
            <a:r>
              <a:rPr lang="en-US" dirty="0"/>
              <a:t>“… we use </a:t>
            </a:r>
            <a:r>
              <a:rPr lang="en-US" dirty="0" err="1"/>
              <a:t>TypeScript</a:t>
            </a:r>
            <a:r>
              <a:rPr lang="en-US" dirty="0"/>
              <a:t> not because we’re part of Microsoft, but because we find tremendous value by </a:t>
            </a:r>
            <a:r>
              <a:rPr lang="en-US" b="1" dirty="0"/>
              <a:t>improving our productivity and keeping our quality high which together allow us to move much faster</a:t>
            </a:r>
            <a:r>
              <a:rPr lang="en-US" dirty="0"/>
              <a:t>.” - </a:t>
            </a:r>
            <a:r>
              <a:rPr lang="en-US" sz="1600" dirty="0">
                <a:hlinkClick r:id="rId4"/>
              </a:rPr>
              <a:t>https://medium.com/@delveeng/why-we-love-typescript-bec2df88d6c2#.pzp9xp7an</a:t>
            </a:r>
            <a:r>
              <a:rPr lang="en-US" sz="1600" dirty="0"/>
              <a:t> </a:t>
            </a:r>
          </a:p>
          <a:p>
            <a:pPr marL="0" indent="0">
              <a:buNone/>
            </a:pPr>
            <a:endParaRPr lang="en-US" dirty="0"/>
          </a:p>
        </p:txBody>
      </p:sp>
      <p:sp>
        <p:nvSpPr>
          <p:cNvPr id="5" name="Title 1"/>
          <p:cNvSpPr>
            <a:spLocks noGrp="1"/>
          </p:cNvSpPr>
          <p:nvPr>
            <p:ph type="title"/>
          </p:nvPr>
        </p:nvSpPr>
        <p:spPr/>
        <p:txBody>
          <a:bodyPr/>
          <a:lstStyle/>
          <a:p>
            <a:r>
              <a:rPr lang="en-US" dirty="0"/>
              <a:t>Why </a:t>
            </a:r>
            <a:r>
              <a:rPr lang="en-US" dirty="0" err="1"/>
              <a:t>TypeScript</a:t>
            </a:r>
            <a:r>
              <a:rPr lang="en-US" dirty="0"/>
              <a:t>?</a:t>
            </a:r>
          </a:p>
        </p:txBody>
      </p:sp>
    </p:spTree>
    <p:extLst>
      <p:ext uri="{BB962C8B-B14F-4D97-AF65-F5344CB8AC3E}">
        <p14:creationId xmlns:p14="http://schemas.microsoft.com/office/powerpoint/2010/main" val="2898318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838200" y="1441938"/>
            <a:ext cx="10515600" cy="5205047"/>
          </a:xfrm>
        </p:spPr>
        <p:txBody>
          <a:bodyPr>
            <a:normAutofit fontScale="85000" lnSpcReduction="20000"/>
          </a:bodyPr>
          <a:lstStyle/>
          <a:p>
            <a:r>
              <a:rPr lang="en-US" dirty="0"/>
              <a:t>9:00 am – 9:30 am (intro) </a:t>
            </a:r>
          </a:p>
          <a:p>
            <a:r>
              <a:rPr lang="en-US" dirty="0"/>
              <a:t>9:30 am – 10:00 am (get installed, set up) </a:t>
            </a:r>
          </a:p>
          <a:p>
            <a:r>
              <a:rPr lang="en-US" dirty="0"/>
              <a:t>10:00 am – 10:30 am “Hello, World” (break for snacks any time) </a:t>
            </a:r>
          </a:p>
          <a:p>
            <a:r>
              <a:rPr lang="en-US" dirty="0"/>
              <a:t>10:40 am – 11:00 am Angular-CLI </a:t>
            </a:r>
          </a:p>
          <a:p>
            <a:r>
              <a:rPr lang="en-US" dirty="0"/>
              <a:t>11:00 am – 12:00 pm </a:t>
            </a:r>
            <a:r>
              <a:rPr lang="en-US" dirty="0" err="1"/>
              <a:t>TypeScript</a:t>
            </a:r>
            <a:r>
              <a:rPr lang="en-US" dirty="0"/>
              <a:t> Intro and Lab</a:t>
            </a:r>
          </a:p>
          <a:p>
            <a:r>
              <a:rPr lang="en-US" dirty="0"/>
              <a:t>12:00 pm – 1:00 pm Lunch</a:t>
            </a:r>
          </a:p>
          <a:p>
            <a:r>
              <a:rPr lang="en-US" dirty="0"/>
              <a:t>1:00 pm – 1:30 pm Components, Directives, and Pipes </a:t>
            </a:r>
          </a:p>
          <a:p>
            <a:r>
              <a:rPr lang="en-US" dirty="0"/>
              <a:t>1:45 pm – 2:15 pm Dependency Injection </a:t>
            </a:r>
          </a:p>
          <a:p>
            <a:r>
              <a:rPr lang="en-US" dirty="0"/>
              <a:t>2:30 pm – 3:00 pm Data-Binding </a:t>
            </a:r>
          </a:p>
          <a:p>
            <a:r>
              <a:rPr lang="en-US" dirty="0"/>
              <a:t>3:15 pm – 3:45 pm Asynchronous Operations and </a:t>
            </a:r>
            <a:r>
              <a:rPr lang="en-US" dirty="0" err="1"/>
              <a:t>RxJS</a:t>
            </a:r>
            <a:r>
              <a:rPr lang="en-US" dirty="0"/>
              <a:t> (break for snacks </a:t>
            </a:r>
            <a:r>
              <a:rPr lang="en-US"/>
              <a:t>any time)</a:t>
            </a:r>
            <a:endParaRPr lang="en-US" dirty="0"/>
          </a:p>
          <a:p>
            <a:r>
              <a:rPr lang="en-US" dirty="0"/>
              <a:t>4:00 pm – 4:30 pm Routing and Page Navigation </a:t>
            </a:r>
          </a:p>
          <a:p>
            <a:r>
              <a:rPr lang="en-US" dirty="0"/>
              <a:t>4:45 pm – 5:30 pm Advanced Topics</a:t>
            </a:r>
          </a:p>
          <a:p>
            <a:r>
              <a:rPr lang="en-US" dirty="0"/>
              <a:t>5:45 pm – 6:00 pm Conclusion / Q&amp;A </a:t>
            </a:r>
          </a:p>
        </p:txBody>
      </p:sp>
    </p:spTree>
    <p:extLst>
      <p:ext uri="{BB962C8B-B14F-4D97-AF65-F5344CB8AC3E}">
        <p14:creationId xmlns:p14="http://schemas.microsoft.com/office/powerpoint/2010/main" val="191678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pic>
        <p:nvPicPr>
          <p:cNvPr id="5" name="Picture 2" descr="node.j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2726" y="2137478"/>
            <a:ext cx="723315" cy="443094"/>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838199" y="3875664"/>
            <a:ext cx="1712577" cy="389855"/>
          </a:xfrm>
          <a:prstGeom prst="rect">
            <a:avLst/>
          </a:prstGeom>
        </p:spPr>
      </p:pic>
      <p:pic>
        <p:nvPicPr>
          <p:cNvPr id="7" name="Picture 4" descr="https://angularjs.org/img/AngularJS-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4355" y="3048820"/>
            <a:ext cx="1271686" cy="3585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821049" y="2166677"/>
            <a:ext cx="2040880" cy="369332"/>
          </a:xfrm>
          <a:prstGeom prst="rect">
            <a:avLst/>
          </a:prstGeom>
          <a:noFill/>
        </p:spPr>
        <p:txBody>
          <a:bodyPr wrap="none" rtlCol="0">
            <a:spAutoFit/>
          </a:bodyPr>
          <a:lstStyle/>
          <a:p>
            <a:r>
              <a:rPr lang="en-US" dirty="0">
                <a:hlinkClick r:id="rId5"/>
              </a:rPr>
              <a:t>https://nodejs.org/</a:t>
            </a:r>
            <a:r>
              <a:rPr lang="en-US" dirty="0"/>
              <a:t> </a:t>
            </a:r>
          </a:p>
        </p:txBody>
      </p:sp>
      <p:sp>
        <p:nvSpPr>
          <p:cNvPr id="9" name="TextBox 8"/>
          <p:cNvSpPr txBox="1"/>
          <p:nvPr/>
        </p:nvSpPr>
        <p:spPr>
          <a:xfrm>
            <a:off x="2821049" y="3887179"/>
            <a:ext cx="3124445" cy="369332"/>
          </a:xfrm>
          <a:prstGeom prst="rect">
            <a:avLst/>
          </a:prstGeom>
          <a:noFill/>
        </p:spPr>
        <p:txBody>
          <a:bodyPr wrap="none" rtlCol="0">
            <a:spAutoFit/>
          </a:bodyPr>
          <a:lstStyle/>
          <a:p>
            <a:r>
              <a:rPr lang="en-US" dirty="0">
                <a:hlinkClick r:id="rId5"/>
              </a:rPr>
              <a:t>https://code.visualstudio.com/</a:t>
            </a:r>
            <a:r>
              <a:rPr lang="en-US" dirty="0"/>
              <a:t> </a:t>
            </a:r>
          </a:p>
        </p:txBody>
      </p:sp>
      <p:sp>
        <p:nvSpPr>
          <p:cNvPr id="10" name="TextBox 9"/>
          <p:cNvSpPr txBox="1"/>
          <p:nvPr/>
        </p:nvSpPr>
        <p:spPr>
          <a:xfrm>
            <a:off x="2821049" y="3034521"/>
            <a:ext cx="1962140" cy="369332"/>
          </a:xfrm>
          <a:prstGeom prst="rect">
            <a:avLst/>
          </a:prstGeom>
          <a:noFill/>
        </p:spPr>
        <p:txBody>
          <a:bodyPr wrap="none" rtlCol="0">
            <a:spAutoFit/>
          </a:bodyPr>
          <a:lstStyle/>
          <a:p>
            <a:r>
              <a:rPr lang="en-US" dirty="0">
                <a:hlinkClick r:id="rId6"/>
              </a:rPr>
              <a:t>https://angular.io/</a:t>
            </a:r>
            <a:r>
              <a:rPr lang="en-US" dirty="0"/>
              <a:t> </a:t>
            </a:r>
          </a:p>
        </p:txBody>
      </p:sp>
      <p:pic>
        <p:nvPicPr>
          <p:cNvPr id="4" name="Picture 3"/>
          <p:cNvPicPr>
            <a:picLocks noChangeAspect="1"/>
          </p:cNvPicPr>
          <p:nvPr/>
        </p:nvPicPr>
        <p:blipFill>
          <a:blip r:embed="rId7"/>
          <a:stretch>
            <a:fillRect/>
          </a:stretch>
        </p:blipFill>
        <p:spPr>
          <a:xfrm>
            <a:off x="1061057" y="5578264"/>
            <a:ext cx="1489719" cy="490039"/>
          </a:xfrm>
          <a:prstGeom prst="rect">
            <a:avLst/>
          </a:prstGeom>
        </p:spPr>
      </p:pic>
      <p:sp>
        <p:nvSpPr>
          <p:cNvPr id="11" name="TextBox 10"/>
          <p:cNvSpPr txBox="1"/>
          <p:nvPr/>
        </p:nvSpPr>
        <p:spPr>
          <a:xfrm>
            <a:off x="2821049" y="5638618"/>
            <a:ext cx="4431470" cy="369332"/>
          </a:xfrm>
          <a:prstGeom prst="rect">
            <a:avLst/>
          </a:prstGeom>
          <a:noFill/>
        </p:spPr>
        <p:txBody>
          <a:bodyPr wrap="none" rtlCol="0">
            <a:spAutoFit/>
          </a:bodyPr>
          <a:lstStyle/>
          <a:p>
            <a:r>
              <a:rPr lang="en-US" dirty="0">
                <a:hlinkClick r:id="rId8"/>
              </a:rPr>
              <a:t>https://www.docker.com/products/overview</a:t>
            </a:r>
            <a:r>
              <a:rPr lang="en-US" dirty="0"/>
              <a:t> </a:t>
            </a:r>
          </a:p>
        </p:txBody>
      </p:sp>
      <p:pic>
        <p:nvPicPr>
          <p:cNvPr id="12" name="Picture 11"/>
          <p:cNvPicPr>
            <a:picLocks noChangeAspect="1"/>
          </p:cNvPicPr>
          <p:nvPr/>
        </p:nvPicPr>
        <p:blipFill>
          <a:blip r:embed="rId9"/>
          <a:stretch>
            <a:fillRect/>
          </a:stretch>
        </p:blipFill>
        <p:spPr>
          <a:xfrm>
            <a:off x="1243275" y="4741124"/>
            <a:ext cx="1307501" cy="363880"/>
          </a:xfrm>
          <a:prstGeom prst="rect">
            <a:avLst/>
          </a:prstGeom>
        </p:spPr>
      </p:pic>
      <p:sp>
        <p:nvSpPr>
          <p:cNvPr id="13" name="TextBox 12"/>
          <p:cNvSpPr txBox="1"/>
          <p:nvPr/>
        </p:nvSpPr>
        <p:spPr>
          <a:xfrm>
            <a:off x="2821049" y="4735672"/>
            <a:ext cx="3751155" cy="369332"/>
          </a:xfrm>
          <a:prstGeom prst="rect">
            <a:avLst/>
          </a:prstGeom>
          <a:noFill/>
        </p:spPr>
        <p:txBody>
          <a:bodyPr wrap="none" rtlCol="0">
            <a:spAutoFit/>
          </a:bodyPr>
          <a:lstStyle/>
          <a:p>
            <a:r>
              <a:rPr lang="en-US" dirty="0">
                <a:hlinkClick r:id="rId10"/>
              </a:rPr>
              <a:t>https://www.microsoft.com/net/core</a:t>
            </a:r>
            <a:r>
              <a:rPr lang="en-US" dirty="0"/>
              <a:t> </a:t>
            </a:r>
          </a:p>
        </p:txBody>
      </p:sp>
      <p:sp>
        <p:nvSpPr>
          <p:cNvPr id="14" name="TextBox 13"/>
          <p:cNvSpPr txBox="1"/>
          <p:nvPr/>
        </p:nvSpPr>
        <p:spPr>
          <a:xfrm>
            <a:off x="4508035" y="2617623"/>
            <a:ext cx="3730508" cy="369332"/>
          </a:xfrm>
          <a:prstGeom prst="rect">
            <a:avLst/>
          </a:prstGeom>
          <a:noFill/>
        </p:spPr>
        <p:txBody>
          <a:bodyPr wrap="none" rtlCol="0">
            <a:spAutoFit/>
          </a:bodyPr>
          <a:lstStyle/>
          <a:p>
            <a:r>
              <a:rPr lang="en-US" dirty="0" err="1">
                <a:latin typeface="Consolas" panose="020B0609020204030204" pitchFamily="49" charset="0"/>
              </a:rPr>
              <a:t>npm</a:t>
            </a:r>
            <a:r>
              <a:rPr lang="en-US" dirty="0">
                <a:latin typeface="Consolas" panose="020B0609020204030204" pitchFamily="49" charset="0"/>
              </a:rPr>
              <a:t> –i –g </a:t>
            </a:r>
            <a:r>
              <a:rPr lang="en-US" dirty="0" err="1">
                <a:latin typeface="Consolas" panose="020B0609020204030204" pitchFamily="49" charset="0"/>
              </a:rPr>
              <a:t>angular-cli@latest</a:t>
            </a:r>
            <a:endParaRPr lang="en-US" dirty="0">
              <a:latin typeface="Consolas" panose="020B0609020204030204" pitchFamily="49" charset="0"/>
            </a:endParaRPr>
          </a:p>
        </p:txBody>
      </p:sp>
      <p:sp>
        <p:nvSpPr>
          <p:cNvPr id="3" name="TextBox 2"/>
          <p:cNvSpPr txBox="1"/>
          <p:nvPr/>
        </p:nvSpPr>
        <p:spPr>
          <a:xfrm>
            <a:off x="838199" y="1348822"/>
            <a:ext cx="5040867" cy="369332"/>
          </a:xfrm>
          <a:prstGeom prst="rect">
            <a:avLst/>
          </a:prstGeom>
          <a:noFill/>
        </p:spPr>
        <p:txBody>
          <a:bodyPr wrap="none" rtlCol="0">
            <a:spAutoFit/>
          </a:bodyPr>
          <a:lstStyle/>
          <a:p>
            <a:r>
              <a:rPr lang="en-US" dirty="0">
                <a:hlinkClick r:id="rId11"/>
              </a:rPr>
              <a:t>https://github.com/JeremyLikness/ng2ts-workshop</a:t>
            </a:r>
            <a:r>
              <a:rPr lang="en-US" dirty="0"/>
              <a:t> </a:t>
            </a:r>
          </a:p>
        </p:txBody>
      </p:sp>
    </p:spTree>
    <p:extLst>
      <p:ext uri="{BB962C8B-B14F-4D97-AF65-F5344CB8AC3E}">
        <p14:creationId xmlns:p14="http://schemas.microsoft.com/office/powerpoint/2010/main" val="234254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Trainer Info</a:t>
            </a:r>
          </a:p>
        </p:txBody>
      </p:sp>
      <p:sp>
        <p:nvSpPr>
          <p:cNvPr id="3" name="Content Placeholder 2"/>
          <p:cNvSpPr>
            <a:spLocks noGrp="1"/>
          </p:cNvSpPr>
          <p:nvPr>
            <p:ph idx="1"/>
          </p:nvPr>
        </p:nvSpPr>
        <p:spPr/>
        <p:txBody>
          <a:bodyPr/>
          <a:lstStyle/>
          <a:p>
            <a:r>
              <a:rPr lang="en-US" dirty="0"/>
              <a:t>Jeremy Likness (@</a:t>
            </a:r>
            <a:r>
              <a:rPr lang="en-US" dirty="0" err="1"/>
              <a:t>JeremyLikness</a:t>
            </a:r>
            <a:r>
              <a:rPr lang="en-US" dirty="0"/>
              <a:t>)</a:t>
            </a:r>
          </a:p>
          <a:p>
            <a:r>
              <a:rPr lang="en-US" dirty="0">
                <a:hlinkClick r:id="rId2"/>
              </a:rPr>
              <a:t>https://github.com/jeremylikness</a:t>
            </a:r>
            <a:r>
              <a:rPr lang="en-US" dirty="0"/>
              <a:t> </a:t>
            </a:r>
          </a:p>
          <a:p>
            <a:r>
              <a:rPr lang="en-US" dirty="0">
                <a:hlinkClick r:id="rId3"/>
              </a:rPr>
              <a:t>https://bit.ly/coderblog</a:t>
            </a:r>
            <a:r>
              <a:rPr lang="en-US" dirty="0"/>
              <a:t> </a:t>
            </a:r>
          </a:p>
          <a:p>
            <a:endParaRPr lang="en-US" dirty="0"/>
          </a:p>
          <a:p>
            <a:r>
              <a:rPr lang="en-US" dirty="0"/>
              <a:t>Director of App Dev, iVision</a:t>
            </a:r>
          </a:p>
          <a:p>
            <a:r>
              <a:rPr lang="en-US" dirty="0">
                <a:hlinkClick r:id="rId4"/>
              </a:rPr>
              <a:t>http://bit.ly/ivisionappdev</a:t>
            </a:r>
            <a:r>
              <a:rPr lang="en-US" dirty="0"/>
              <a:t> </a:t>
            </a:r>
          </a:p>
          <a:p>
            <a:pPr marL="0" indent="0">
              <a:buNone/>
            </a:pP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0909" y="365125"/>
            <a:ext cx="2192891" cy="1460500"/>
          </a:xfrm>
          <a:prstGeom prst="rect">
            <a:avLst/>
          </a:prstGeom>
        </p:spPr>
      </p:pic>
      <p:sp>
        <p:nvSpPr>
          <p:cNvPr id="5" name="Rectangle 4"/>
          <p:cNvSpPr/>
          <p:nvPr/>
        </p:nvSpPr>
        <p:spPr>
          <a:xfrm>
            <a:off x="8569304" y="4666729"/>
            <a:ext cx="2784496" cy="15102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Vis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6396" y="4925734"/>
            <a:ext cx="2370312" cy="99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835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r>
              <a:rPr lang="en-US" dirty="0"/>
              <a:t>Because Angular 2 is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558649"/>
            <a:ext cx="5603895" cy="3735930"/>
          </a:xfrm>
          <a:prstGeom prst="rect">
            <a:avLst/>
          </a:prstGeom>
        </p:spPr>
      </p:pic>
    </p:spTree>
    <p:extLst>
      <p:ext uri="{BB962C8B-B14F-4D97-AF65-F5344CB8AC3E}">
        <p14:creationId xmlns:p14="http://schemas.microsoft.com/office/powerpoint/2010/main" val="2876274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(Experience-Based) Bias</a:t>
            </a:r>
          </a:p>
        </p:txBody>
      </p:sp>
      <p:sp>
        <p:nvSpPr>
          <p:cNvPr id="3" name="Content Placeholder 2"/>
          <p:cNvSpPr>
            <a:spLocks noGrp="1"/>
          </p:cNvSpPr>
          <p:nvPr>
            <p:ph idx="1"/>
          </p:nvPr>
        </p:nvSpPr>
        <p:spPr/>
        <p:txBody>
          <a:bodyPr/>
          <a:lstStyle/>
          <a:p>
            <a:r>
              <a:rPr lang="en-US" dirty="0"/>
              <a:t>Working on Angular since 2011 </a:t>
            </a:r>
          </a:p>
          <a:p>
            <a:r>
              <a:rPr lang="en-US" dirty="0"/>
              <a:t>Example project:</a:t>
            </a:r>
          </a:p>
          <a:p>
            <a:pPr lvl="1"/>
            <a:r>
              <a:rPr lang="en-US" dirty="0"/>
              <a:t>25 developers</a:t>
            </a:r>
          </a:p>
          <a:p>
            <a:pPr lvl="1"/>
            <a:r>
              <a:rPr lang="en-US" dirty="0"/>
              <a:t>Global parallel development team</a:t>
            </a:r>
          </a:p>
          <a:p>
            <a:pPr lvl="1"/>
            <a:r>
              <a:rPr lang="en-US" dirty="0"/>
              <a:t>Almost 100,000 lines of </a:t>
            </a:r>
            <a:r>
              <a:rPr lang="en-US" dirty="0" err="1"/>
              <a:t>TypeScript</a:t>
            </a:r>
            <a:r>
              <a:rPr lang="en-US" dirty="0"/>
              <a:t> code </a:t>
            </a:r>
          </a:p>
          <a:p>
            <a:pPr lvl="1"/>
            <a:r>
              <a:rPr lang="en-US" dirty="0"/>
              <a:t>Over 200 components </a:t>
            </a:r>
          </a:p>
          <a:p>
            <a:pPr lvl="1"/>
            <a:r>
              <a:rPr lang="en-US" dirty="0"/>
              <a:t>3 years of development</a:t>
            </a:r>
          </a:p>
          <a:p>
            <a:pPr lvl="1"/>
            <a:r>
              <a:rPr lang="en-US" dirty="0">
                <a:solidFill>
                  <a:srgbClr val="FF0000"/>
                </a:solidFill>
              </a:rPr>
              <a:t>4x improvement</a:t>
            </a:r>
          </a:p>
        </p:txBody>
      </p:sp>
    </p:spTree>
    <p:extLst>
      <p:ext uri="{BB962C8B-B14F-4D97-AF65-F5344CB8AC3E}">
        <p14:creationId xmlns:p14="http://schemas.microsoft.com/office/powerpoint/2010/main" val="602931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4x Improvement</a:t>
            </a:r>
          </a:p>
        </p:txBody>
      </p:sp>
      <p:sp>
        <p:nvSpPr>
          <p:cNvPr id="3" name="Content Placeholder 2"/>
          <p:cNvSpPr>
            <a:spLocks noGrp="1"/>
          </p:cNvSpPr>
          <p:nvPr>
            <p:ph idx="1"/>
          </p:nvPr>
        </p:nvSpPr>
        <p:spPr/>
        <p:txBody>
          <a:bodyPr/>
          <a:lstStyle/>
          <a:p>
            <a:r>
              <a:rPr lang="en-US" dirty="0"/>
              <a:t>6 months spent with JavaScript and Knockout.js </a:t>
            </a:r>
          </a:p>
          <a:p>
            <a:r>
              <a:rPr lang="en-US" dirty="0"/>
              <a:t>Changed to Angular and </a:t>
            </a:r>
            <a:r>
              <a:rPr lang="en-US" dirty="0" err="1"/>
              <a:t>TypeScript</a:t>
            </a:r>
            <a:r>
              <a:rPr lang="en-US" dirty="0"/>
              <a:t> based on spike </a:t>
            </a:r>
          </a:p>
          <a:p>
            <a:r>
              <a:rPr lang="en-US" dirty="0"/>
              <a:t>4x development</a:t>
            </a:r>
          </a:p>
          <a:p>
            <a:pPr lvl="1"/>
            <a:r>
              <a:rPr lang="en-US" dirty="0"/>
              <a:t>Modular approach </a:t>
            </a:r>
          </a:p>
          <a:p>
            <a:pPr lvl="1"/>
            <a:r>
              <a:rPr lang="en-US" dirty="0"/>
              <a:t>Testability </a:t>
            </a:r>
          </a:p>
          <a:p>
            <a:pPr lvl="1"/>
            <a:r>
              <a:rPr lang="en-US" dirty="0"/>
              <a:t>Discoverability </a:t>
            </a:r>
          </a:p>
          <a:p>
            <a:pPr lvl="1"/>
            <a:r>
              <a:rPr lang="en-US" dirty="0"/>
              <a:t>Type-safety </a:t>
            </a:r>
          </a:p>
          <a:p>
            <a:pPr lvl="1"/>
            <a:r>
              <a:rPr lang="en-US" dirty="0"/>
              <a:t>Maintainability </a:t>
            </a:r>
          </a:p>
        </p:txBody>
      </p:sp>
    </p:spTree>
    <p:extLst>
      <p:ext uri="{BB962C8B-B14F-4D97-AF65-F5344CB8AC3E}">
        <p14:creationId xmlns:p14="http://schemas.microsoft.com/office/powerpoint/2010/main" val="24961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97230655"/>
              </p:ext>
            </p:extLst>
          </p:nvPr>
        </p:nvGraphicFramePr>
        <p:xfrm>
          <a:off x="-1356360" y="1192959"/>
          <a:ext cx="10918198" cy="5062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val 6"/>
          <p:cNvSpPr/>
          <p:nvPr/>
        </p:nvSpPr>
        <p:spPr>
          <a:xfrm>
            <a:off x="8714275" y="3035001"/>
            <a:ext cx="1386349" cy="13863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Testable</a:t>
            </a:r>
          </a:p>
        </p:txBody>
      </p:sp>
      <p:sp>
        <p:nvSpPr>
          <p:cNvPr id="8" name="Right Arrow 7"/>
          <p:cNvSpPr/>
          <p:nvPr/>
        </p:nvSpPr>
        <p:spPr>
          <a:xfrm>
            <a:off x="5128534" y="3502984"/>
            <a:ext cx="3494322" cy="442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2911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p:txBody>
          <a:bodyPr/>
          <a:lstStyle/>
          <a:p>
            <a:r>
              <a:rPr lang="en-US" dirty="0"/>
              <a:t>Parses expressions right in the DOM</a:t>
            </a:r>
          </a:p>
          <a:p>
            <a:r>
              <a:rPr lang="en-US" dirty="0"/>
              <a:t>Very JavaScript-like (but not JavaScript!) </a:t>
            </a:r>
          </a:p>
          <a:p>
            <a:r>
              <a:rPr lang="en-US" dirty="0"/>
              <a:t>Conditional DOM compilation </a:t>
            </a:r>
          </a:p>
          <a:p>
            <a:r>
              <a:rPr lang="en-US" dirty="0"/>
              <a:t>Easily manage UI in a declarative fashion</a:t>
            </a:r>
          </a:p>
          <a:p>
            <a:endParaRPr lang="en-US" dirty="0"/>
          </a:p>
          <a:p>
            <a:pPr marL="0" indent="0">
              <a:buNone/>
            </a:pPr>
            <a:endParaRPr lang="en-US" dirty="0"/>
          </a:p>
        </p:txBody>
      </p:sp>
      <p:grpSp>
        <p:nvGrpSpPr>
          <p:cNvPr id="4" name="Group 3"/>
          <p:cNvGrpSpPr/>
          <p:nvPr/>
        </p:nvGrpSpPr>
        <p:grpSpPr>
          <a:xfrm>
            <a:off x="10023678" y="360566"/>
            <a:ext cx="1330122" cy="1330122"/>
            <a:chOff x="4794037" y="3102"/>
            <a:chExt cx="1330122" cy="1330122"/>
          </a:xfrm>
        </p:grpSpPr>
        <p:sp>
          <p:nvSpPr>
            <p:cNvPr id="5" name="Oval 4"/>
            <p:cNvSpPr/>
            <p:nvPr/>
          </p:nvSpPr>
          <p:spPr>
            <a:xfrm>
              <a:off x="4794037" y="3102"/>
              <a:ext cx="1330122" cy="1330122"/>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6" name="Oval 4"/>
            <p:cNvSpPr txBox="1"/>
            <p:nvPr/>
          </p:nvSpPr>
          <p:spPr>
            <a:xfrm>
              <a:off x="4988829" y="197894"/>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Expressions</a:t>
              </a:r>
            </a:p>
          </p:txBody>
        </p:sp>
      </p:grpSp>
      <p:pic>
        <p:nvPicPr>
          <p:cNvPr id="7" name="Picture 6"/>
          <p:cNvPicPr>
            <a:picLocks noChangeAspect="1"/>
          </p:cNvPicPr>
          <p:nvPr/>
        </p:nvPicPr>
        <p:blipFill>
          <a:blip r:embed="rId2"/>
          <a:stretch>
            <a:fillRect/>
          </a:stretch>
        </p:blipFill>
        <p:spPr>
          <a:xfrm>
            <a:off x="838200" y="4042903"/>
            <a:ext cx="6993255" cy="1953515"/>
          </a:xfrm>
          <a:prstGeom prst="rect">
            <a:avLst/>
          </a:prstGeom>
        </p:spPr>
      </p:pic>
    </p:spTree>
    <p:extLst>
      <p:ext uri="{BB962C8B-B14F-4D97-AF65-F5344CB8AC3E}">
        <p14:creationId xmlns:p14="http://schemas.microsoft.com/office/powerpoint/2010/main" val="369802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
        <p:nvSpPr>
          <p:cNvPr id="3" name="Content Placeholder 2"/>
          <p:cNvSpPr>
            <a:spLocks noGrp="1"/>
          </p:cNvSpPr>
          <p:nvPr>
            <p:ph idx="1"/>
          </p:nvPr>
        </p:nvSpPr>
        <p:spPr/>
        <p:txBody>
          <a:bodyPr/>
          <a:lstStyle/>
          <a:p>
            <a:r>
              <a:rPr lang="en-US" dirty="0"/>
              <a:t>UI Building Block</a:t>
            </a:r>
          </a:p>
          <a:p>
            <a:r>
              <a:rPr lang="en-US" dirty="0"/>
              <a:t>Always have a template</a:t>
            </a:r>
          </a:p>
          <a:p>
            <a:r>
              <a:rPr lang="en-US" dirty="0"/>
              <a:t>Scoped CSS </a:t>
            </a:r>
          </a:p>
          <a:p>
            <a:r>
              <a:rPr lang="en-US" dirty="0"/>
              <a:t>Lifecycle hooks </a:t>
            </a:r>
          </a:p>
        </p:txBody>
      </p:sp>
      <p:grpSp>
        <p:nvGrpSpPr>
          <p:cNvPr id="4" name="Group 3"/>
          <p:cNvGrpSpPr/>
          <p:nvPr/>
        </p:nvGrpSpPr>
        <p:grpSpPr>
          <a:xfrm>
            <a:off x="10023678" y="360566"/>
            <a:ext cx="1330122" cy="1330122"/>
            <a:chOff x="6407349" y="934549"/>
            <a:chExt cx="1330122" cy="1330122"/>
          </a:xfrm>
        </p:grpSpPr>
        <p:sp>
          <p:nvSpPr>
            <p:cNvPr id="5" name="Oval 4"/>
            <p:cNvSpPr/>
            <p:nvPr/>
          </p:nvSpPr>
          <p:spPr>
            <a:xfrm>
              <a:off x="6407349" y="934549"/>
              <a:ext cx="1330122" cy="1330122"/>
            </a:xfrm>
            <a:prstGeom prst="ellipse">
              <a:avLst/>
            </a:prstGeom>
          </p:spPr>
          <p:style>
            <a:lnRef idx="2">
              <a:schemeClr val="lt1">
                <a:hueOff val="0"/>
                <a:satOff val="0"/>
                <a:lumOff val="0"/>
                <a:alphaOff val="0"/>
              </a:schemeClr>
            </a:lnRef>
            <a:fillRef idx="1">
              <a:schemeClr val="accent4">
                <a:hueOff val="2079139"/>
                <a:satOff val="-9594"/>
                <a:lumOff val="353"/>
                <a:alphaOff val="0"/>
              </a:schemeClr>
            </a:fillRef>
            <a:effectRef idx="0">
              <a:schemeClr val="accent4">
                <a:hueOff val="2079139"/>
                <a:satOff val="-9594"/>
                <a:lumOff val="353"/>
                <a:alphaOff val="0"/>
              </a:schemeClr>
            </a:effectRef>
            <a:fontRef idx="minor">
              <a:schemeClr val="lt1"/>
            </a:fontRef>
          </p:style>
        </p:sp>
        <p:sp>
          <p:nvSpPr>
            <p:cNvPr id="6" name="Oval 4"/>
            <p:cNvSpPr txBox="1"/>
            <p:nvPr/>
          </p:nvSpPr>
          <p:spPr>
            <a:xfrm>
              <a:off x="6602141" y="1129341"/>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Components</a:t>
              </a:r>
            </a:p>
          </p:txBody>
        </p:sp>
      </p:grpSp>
      <p:pic>
        <p:nvPicPr>
          <p:cNvPr id="7" name="Picture 6"/>
          <p:cNvPicPr>
            <a:picLocks noChangeAspect="1"/>
          </p:cNvPicPr>
          <p:nvPr/>
        </p:nvPicPr>
        <p:blipFill>
          <a:blip r:embed="rId2"/>
          <a:stretch>
            <a:fillRect/>
          </a:stretch>
        </p:blipFill>
        <p:spPr>
          <a:xfrm>
            <a:off x="838200" y="4062413"/>
            <a:ext cx="9220200" cy="2114550"/>
          </a:xfrm>
          <a:prstGeom prst="rect">
            <a:avLst/>
          </a:prstGeom>
        </p:spPr>
      </p:pic>
    </p:spTree>
    <p:extLst>
      <p:ext uri="{BB962C8B-B14F-4D97-AF65-F5344CB8AC3E}">
        <p14:creationId xmlns:p14="http://schemas.microsoft.com/office/powerpoint/2010/main" val="2755280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628</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Consolas</vt:lpstr>
      <vt:lpstr>Office Theme</vt:lpstr>
      <vt:lpstr>ng2</vt:lpstr>
      <vt:lpstr>Getting Started</vt:lpstr>
      <vt:lpstr>Trainer Info</vt:lpstr>
      <vt:lpstr>Why?</vt:lpstr>
      <vt:lpstr>My (Experience-Based) Bias</vt:lpstr>
      <vt:lpstr>4x Improvement</vt:lpstr>
      <vt:lpstr>What?</vt:lpstr>
      <vt:lpstr>Expressions</vt:lpstr>
      <vt:lpstr>Components</vt:lpstr>
      <vt:lpstr>Dependency Injection</vt:lpstr>
      <vt:lpstr>Templates</vt:lpstr>
      <vt:lpstr>Data-binding</vt:lpstr>
      <vt:lpstr>Tools</vt:lpstr>
      <vt:lpstr>Testable</vt:lpstr>
      <vt:lpstr>Summary: Why Angular?</vt:lpstr>
      <vt:lpstr>Why Angular 2?</vt:lpstr>
      <vt:lpstr>Why TypeScript?</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ng2</dc:title>
  <dc:creator>Jeremy Likness</dc:creator>
  <cp:lastModifiedBy>Jeremy Likness</cp:lastModifiedBy>
  <cp:revision>22</cp:revision>
  <dcterms:created xsi:type="dcterms:W3CDTF">2016-10-01T17:52:24Z</dcterms:created>
  <dcterms:modified xsi:type="dcterms:W3CDTF">2016-10-18T12:42:34Z</dcterms:modified>
</cp:coreProperties>
</file>