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B4A"/>
    <a:srgbClr val="E7342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1"/>
    <p:restoredTop sz="94646"/>
  </p:normalViewPr>
  <p:slideViewPr>
    <p:cSldViewPr snapToGrid="0" snapToObjects="1">
      <p:cViewPr>
        <p:scale>
          <a:sx n="60" d="100"/>
          <a:sy n="60" d="100"/>
        </p:scale>
        <p:origin x="62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2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1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2820-9B14-CD46-A65C-A096A5BCD7D2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8E5-08E1-C24A-8C59-A7E0DDB74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CollegiateHeavyOutline" charset="0"/>
          <a:ea typeface="CollegiateHeavyOutline" charset="0"/>
          <a:cs typeface="CollegiateHeavyOutl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330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226" y="0"/>
            <a:ext cx="12194226" cy="8033094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89513" y="2999009"/>
            <a:ext cx="7404713" cy="2588992"/>
          </a:xfrm>
          <a:prstGeom prst="rect">
            <a:avLst/>
          </a:prstGeom>
          <a:solidFill>
            <a:srgbClr val="F73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9007" y="2999007"/>
            <a:ext cx="6870023" cy="2588993"/>
          </a:xfrm>
        </p:spPr>
        <p:txBody>
          <a:bodyPr anchor="ctr"/>
          <a:lstStyle/>
          <a:p>
            <a:pPr algn="l"/>
            <a:r>
              <a:rPr lang="de-DE" sz="7200" dirty="0">
                <a:solidFill>
                  <a:schemeClr val="bg1"/>
                </a:solidFill>
                <a:latin typeface="Montserrat" panose="02000505000000020004" pitchFamily="2" charset="0"/>
              </a:rPr>
              <a:t>Palfinger </a:t>
            </a:r>
            <a:r>
              <a:rPr lang="de-DE" sz="7200" dirty="0" err="1">
                <a:solidFill>
                  <a:schemeClr val="bg1"/>
                </a:solidFill>
                <a:latin typeface="Montserrat" panose="02000505000000020004" pitchFamily="2" charset="0"/>
              </a:rPr>
              <a:t>as</a:t>
            </a:r>
            <a:r>
              <a:rPr lang="de-DE" sz="7200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br>
              <a:rPr lang="de-DE" sz="7200" dirty="0">
                <a:solidFill>
                  <a:schemeClr val="bg1"/>
                </a:solidFill>
                <a:latin typeface="Montserrat" panose="02000505000000020004" pitchFamily="2" charset="0"/>
              </a:rPr>
            </a:br>
            <a:r>
              <a:rPr lang="de-DE" sz="7200" dirty="0">
                <a:solidFill>
                  <a:schemeClr val="bg1"/>
                </a:solidFill>
                <a:latin typeface="Montserrat" panose="02000505000000020004" pitchFamily="2" charset="0"/>
              </a:rPr>
              <a:t>a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49007" y="5880909"/>
            <a:ext cx="6870023" cy="614677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Dallas Cowboys</a:t>
            </a:r>
          </a:p>
        </p:txBody>
      </p:sp>
    </p:spTree>
    <p:extLst>
      <p:ext uri="{BB962C8B-B14F-4D97-AF65-F5344CB8AC3E}">
        <p14:creationId xmlns:p14="http://schemas.microsoft.com/office/powerpoint/2010/main" val="19338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13921" r="13767"/>
          <a:stretch/>
        </p:blipFill>
        <p:spPr>
          <a:xfrm>
            <a:off x="6248400" y="1427813"/>
            <a:ext cx="5956300" cy="548786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2761" r="19931"/>
          <a:stretch/>
        </p:blipFill>
        <p:spPr>
          <a:xfrm>
            <a:off x="12700" y="1294993"/>
            <a:ext cx="6223000" cy="5602167"/>
          </a:xfrm>
          <a:prstGeom prst="rect">
            <a:avLst/>
          </a:prstGeom>
        </p:spPr>
      </p:pic>
      <p:sp>
        <p:nvSpPr>
          <p:cNvPr id="26" name="Flussdiagramm: Prozess 25"/>
          <p:cNvSpPr/>
          <p:nvPr/>
        </p:nvSpPr>
        <p:spPr>
          <a:xfrm>
            <a:off x="12700" y="1408233"/>
            <a:ext cx="12192000" cy="5507447"/>
          </a:xfrm>
          <a:prstGeom prst="flowChartProcess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3" name="Gruppieren 12"/>
          <p:cNvGrpSpPr/>
          <p:nvPr/>
        </p:nvGrpSpPr>
        <p:grpSpPr>
          <a:xfrm>
            <a:off x="0" y="0"/>
            <a:ext cx="12204700" cy="1408233"/>
            <a:chOff x="0" y="0"/>
            <a:chExt cx="12204700" cy="1408233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12204700" cy="1408233"/>
            </a:xfrm>
            <a:prstGeom prst="rect">
              <a:avLst/>
            </a:prstGeom>
            <a:solidFill>
              <a:srgbClr val="F73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itel 1"/>
            <p:cNvSpPr txBox="1">
              <a:spLocks/>
            </p:cNvSpPr>
            <p:nvPr/>
          </p:nvSpPr>
          <p:spPr>
            <a:xfrm>
              <a:off x="12700" y="59722"/>
              <a:ext cx="12192000" cy="13485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CollegiateHeavyOutline" charset="0"/>
                  <a:ea typeface="CollegiateHeavyOutline" charset="0"/>
                  <a:cs typeface="CollegiateHeavyOutline" charset="0"/>
                </a:defRPr>
              </a:lvl1pPr>
            </a:lstStyle>
            <a:p>
              <a:pPr algn="ctr"/>
              <a:r>
                <a:rPr lang="de-DE" sz="4800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DIGITAL TRANSFORMATION</a:t>
              </a:r>
            </a:p>
          </p:txBody>
        </p:sp>
      </p:grpSp>
      <p:sp>
        <p:nvSpPr>
          <p:cNvPr id="19" name="Flussdiagramm: Prozess 18"/>
          <p:cNvSpPr/>
          <p:nvPr/>
        </p:nvSpPr>
        <p:spPr>
          <a:xfrm>
            <a:off x="528684" y="5588000"/>
            <a:ext cx="4957716" cy="973294"/>
          </a:xfrm>
          <a:prstGeom prst="flowChartProcess">
            <a:avLst/>
          </a:prstGeom>
          <a:solidFill>
            <a:srgbClr val="F73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>
                <a:latin typeface="Montserrat" panose="02000505000000020004" pitchFamily="2" charset="0"/>
              </a:rPr>
              <a:t>Machine</a:t>
            </a:r>
            <a:r>
              <a:rPr lang="de-AT" sz="2800" dirty="0">
                <a:latin typeface="Montserrat" panose="02000505000000020004" pitchFamily="2" charset="0"/>
              </a:rPr>
              <a:t> Provider</a:t>
            </a:r>
          </a:p>
        </p:txBody>
      </p:sp>
      <p:sp>
        <p:nvSpPr>
          <p:cNvPr id="20" name="Flussdiagramm: Prozess 19"/>
          <p:cNvSpPr/>
          <p:nvPr/>
        </p:nvSpPr>
        <p:spPr>
          <a:xfrm>
            <a:off x="6887392" y="5588000"/>
            <a:ext cx="4957716" cy="973294"/>
          </a:xfrm>
          <a:prstGeom prst="flowChartProcess">
            <a:avLst/>
          </a:prstGeom>
          <a:solidFill>
            <a:srgbClr val="F73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>
                <a:latin typeface="Montserrat" panose="02000505000000020004" pitchFamily="2" charset="0"/>
              </a:rPr>
              <a:t>MachineProvider</a:t>
            </a:r>
            <a:endParaRPr lang="de-AT" sz="2800" dirty="0">
              <a:latin typeface="Montserrat" panose="02000505000000020004" pitchFamily="2" charset="0"/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5836981" y="3219508"/>
            <a:ext cx="1353881" cy="1443716"/>
          </a:xfrm>
          <a:prstGeom prst="rightArrow">
            <a:avLst>
              <a:gd name="adj1" fmla="val 53441"/>
              <a:gd name="adj2" fmla="val 110224"/>
            </a:avLst>
          </a:prstGeom>
          <a:solidFill>
            <a:srgbClr val="F73B4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836981" y="3756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chemeClr val="bg1"/>
                </a:solidFill>
                <a:latin typeface="Montserrat" panose="02000505000000020004" pitchFamily="2" charset="0"/>
              </a:rPr>
              <a:t>WIRD</a:t>
            </a:r>
          </a:p>
        </p:txBody>
      </p:sp>
      <p:sp>
        <p:nvSpPr>
          <p:cNvPr id="25" name="Flussdiagramm: Prozess 24"/>
          <p:cNvSpPr/>
          <p:nvPr/>
        </p:nvSpPr>
        <p:spPr>
          <a:xfrm>
            <a:off x="6741342" y="5588000"/>
            <a:ext cx="4957716" cy="973294"/>
          </a:xfrm>
          <a:prstGeom prst="flowChartProcess">
            <a:avLst/>
          </a:prstGeom>
          <a:solidFill>
            <a:srgbClr val="F73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latin typeface="Montserrat" panose="02000505000000020004" pitchFamily="2" charset="0"/>
              </a:rPr>
              <a:t>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6088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270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CollegiateHeavyOutline" charset="0"/>
                <a:ea typeface="CollegiateHeavyOutline" charset="0"/>
                <a:cs typeface="CollegiateHeavyOutline" charset="0"/>
              </a:defRPr>
            </a:lvl1pPr>
          </a:lstStyle>
          <a:p>
            <a:pPr algn="ctr"/>
            <a:r>
              <a:rPr lang="de-DE" sz="8000" b="1" dirty="0">
                <a:solidFill>
                  <a:schemeClr val="bg1"/>
                </a:solidFill>
                <a:latin typeface="Montserrat" panose="02000505000000020004" pitchFamily="2" charset="0"/>
              </a:rPr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201460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2"/>
          <a:srcRect t="10187" b="13062"/>
          <a:stretch/>
        </p:blipFill>
        <p:spPr>
          <a:xfrm>
            <a:off x="-12700" y="-167410"/>
            <a:ext cx="12204700" cy="7025410"/>
          </a:xfrm>
          <a:prstGeom prst="rect">
            <a:avLst/>
          </a:prstGeom>
        </p:spPr>
      </p:pic>
      <p:sp>
        <p:nvSpPr>
          <p:cNvPr id="42" name="Rechteck 41"/>
          <p:cNvSpPr/>
          <p:nvPr/>
        </p:nvSpPr>
        <p:spPr>
          <a:xfrm>
            <a:off x="0" y="-227133"/>
            <a:ext cx="12204700" cy="7025409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-12700" y="-227133"/>
            <a:ext cx="12204700" cy="1408233"/>
          </a:xfrm>
          <a:prstGeom prst="rect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67411"/>
            <a:ext cx="12192000" cy="1348511"/>
          </a:xfrm>
        </p:spPr>
        <p:txBody>
          <a:bodyPr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Montserrat" panose="02000505000000020004" pitchFamily="2" charset="0"/>
              </a:rPr>
              <a:t>BENEFITS</a:t>
            </a:r>
          </a:p>
        </p:txBody>
      </p:sp>
      <p:sp>
        <p:nvSpPr>
          <p:cNvPr id="45" name="Pfeil: Fünfeck 44"/>
          <p:cNvSpPr/>
          <p:nvPr/>
        </p:nvSpPr>
        <p:spPr>
          <a:xfrm>
            <a:off x="1574800" y="1684789"/>
            <a:ext cx="3213736" cy="991020"/>
          </a:xfrm>
          <a:prstGeom prst="homePlate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>
                <a:latin typeface="Montserrat" panose="02000505000000020004" pitchFamily="2" charset="0"/>
              </a:rPr>
              <a:t>Local</a:t>
            </a:r>
            <a:r>
              <a:rPr lang="de-AT" sz="2800" dirty="0">
                <a:latin typeface="Montserrat" panose="02000505000000020004" pitchFamily="2" charset="0"/>
              </a:rPr>
              <a:t> Support</a:t>
            </a:r>
          </a:p>
        </p:txBody>
      </p:sp>
      <p:sp>
        <p:nvSpPr>
          <p:cNvPr id="46" name="Pfeil: Fünfeck 45"/>
          <p:cNvSpPr/>
          <p:nvPr/>
        </p:nvSpPr>
        <p:spPr>
          <a:xfrm>
            <a:off x="1574800" y="2841031"/>
            <a:ext cx="3213736" cy="991020"/>
          </a:xfrm>
          <a:prstGeom prst="homePlate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Remote Support</a:t>
            </a:r>
          </a:p>
        </p:txBody>
      </p:sp>
      <p:sp>
        <p:nvSpPr>
          <p:cNvPr id="49" name="Rechteck 48"/>
          <p:cNvSpPr/>
          <p:nvPr/>
        </p:nvSpPr>
        <p:spPr>
          <a:xfrm>
            <a:off x="-12700" y="4533900"/>
            <a:ext cx="12230100" cy="2324100"/>
          </a:xfrm>
          <a:prstGeom prst="rect">
            <a:avLst/>
          </a:prstGeom>
          <a:solidFill>
            <a:srgbClr val="F73B4A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Pfeil: Fünfeck 47"/>
          <p:cNvSpPr/>
          <p:nvPr/>
        </p:nvSpPr>
        <p:spPr>
          <a:xfrm flipH="1">
            <a:off x="8362950" y="4799921"/>
            <a:ext cx="3009900" cy="638870"/>
          </a:xfrm>
          <a:prstGeom prst="homePlat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Software Rollout</a:t>
            </a:r>
          </a:p>
        </p:txBody>
      </p:sp>
      <p:sp>
        <p:nvSpPr>
          <p:cNvPr id="52" name="Pfeil: Fünfeck 51"/>
          <p:cNvSpPr/>
          <p:nvPr/>
        </p:nvSpPr>
        <p:spPr>
          <a:xfrm flipH="1">
            <a:off x="8362950" y="5738915"/>
            <a:ext cx="3009900" cy="638870"/>
          </a:xfrm>
          <a:prstGeom prst="homePlat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Share Economy</a:t>
            </a:r>
          </a:p>
        </p:txBody>
      </p:sp>
      <p:sp>
        <p:nvSpPr>
          <p:cNvPr id="56" name="Flussdiagramm: Prozess 55"/>
          <p:cNvSpPr/>
          <p:nvPr/>
        </p:nvSpPr>
        <p:spPr>
          <a:xfrm>
            <a:off x="5207045" y="2134249"/>
            <a:ext cx="4444955" cy="1168348"/>
          </a:xfrm>
          <a:prstGeom prst="flowChartProcess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 err="1">
                <a:latin typeface="Montserrat" panose="02000505000000020004" pitchFamily="2" charset="0"/>
              </a:rPr>
              <a:t>Efficient</a:t>
            </a:r>
            <a:r>
              <a:rPr lang="de-AT" sz="4000" dirty="0">
                <a:latin typeface="Montserrat" panose="02000505000000020004" pitchFamily="2" charset="0"/>
              </a:rPr>
              <a:t> Service</a:t>
            </a:r>
          </a:p>
        </p:txBody>
      </p:sp>
      <p:sp>
        <p:nvSpPr>
          <p:cNvPr id="57" name="Flussdiagramm: Prozess 56"/>
          <p:cNvSpPr/>
          <p:nvPr/>
        </p:nvSpPr>
        <p:spPr>
          <a:xfrm>
            <a:off x="2171745" y="4993216"/>
            <a:ext cx="4737055" cy="1168348"/>
          </a:xfrm>
          <a:prstGeom prst="flowChartProcess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Montserrat" panose="02000505000000020004" pitchFamily="2" charset="0"/>
              </a:rPr>
              <a:t>Future Proof</a:t>
            </a:r>
          </a:p>
        </p:txBody>
      </p:sp>
    </p:spTree>
    <p:extLst>
      <p:ext uri="{BB962C8B-B14F-4D97-AF65-F5344CB8AC3E}">
        <p14:creationId xmlns:p14="http://schemas.microsoft.com/office/powerpoint/2010/main" val="211306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2"/>
          <a:srcRect t="10187" b="13062"/>
          <a:stretch/>
        </p:blipFill>
        <p:spPr>
          <a:xfrm>
            <a:off x="-12700" y="-167410"/>
            <a:ext cx="12204700" cy="7025410"/>
          </a:xfrm>
          <a:prstGeom prst="rect">
            <a:avLst/>
          </a:prstGeom>
        </p:spPr>
      </p:pic>
      <p:sp>
        <p:nvSpPr>
          <p:cNvPr id="42" name="Rechteck 41"/>
          <p:cNvSpPr/>
          <p:nvPr/>
        </p:nvSpPr>
        <p:spPr>
          <a:xfrm>
            <a:off x="0" y="-227133"/>
            <a:ext cx="12204700" cy="7025409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-12700" y="-227133"/>
            <a:ext cx="12204700" cy="1408233"/>
          </a:xfrm>
          <a:prstGeom prst="rect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67411"/>
            <a:ext cx="12192000" cy="1348511"/>
          </a:xfrm>
        </p:spPr>
        <p:txBody>
          <a:bodyPr/>
          <a:lstStyle/>
          <a:p>
            <a:pPr algn="ctr"/>
            <a:r>
              <a:rPr lang="de-DE" sz="4800" b="1" dirty="0">
                <a:solidFill>
                  <a:schemeClr val="bg1"/>
                </a:solidFill>
                <a:latin typeface="Montserrat" panose="02000505000000020004" pitchFamily="2" charset="0"/>
              </a:rPr>
              <a:t>ZUSATZINFOS</a:t>
            </a:r>
          </a:p>
        </p:txBody>
      </p:sp>
      <p:sp>
        <p:nvSpPr>
          <p:cNvPr id="45" name="Pfeil: Fünfeck 44"/>
          <p:cNvSpPr/>
          <p:nvPr/>
        </p:nvSpPr>
        <p:spPr>
          <a:xfrm>
            <a:off x="1574800" y="1684789"/>
            <a:ext cx="3213736" cy="991020"/>
          </a:xfrm>
          <a:prstGeom prst="homePlate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>
                <a:latin typeface="Montserrat" panose="02000505000000020004" pitchFamily="2" charset="0"/>
              </a:rPr>
              <a:t>Local</a:t>
            </a:r>
            <a:r>
              <a:rPr lang="de-AT" sz="2800" dirty="0">
                <a:latin typeface="Montserrat" panose="02000505000000020004" pitchFamily="2" charset="0"/>
              </a:rPr>
              <a:t> Support</a:t>
            </a:r>
          </a:p>
        </p:txBody>
      </p:sp>
      <p:sp>
        <p:nvSpPr>
          <p:cNvPr id="46" name="Pfeil: Fünfeck 45"/>
          <p:cNvSpPr/>
          <p:nvPr/>
        </p:nvSpPr>
        <p:spPr>
          <a:xfrm>
            <a:off x="1574800" y="2841031"/>
            <a:ext cx="3213736" cy="991020"/>
          </a:xfrm>
          <a:prstGeom prst="homePlate">
            <a:avLst/>
          </a:prstGeom>
          <a:solidFill>
            <a:srgbClr val="F7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Remote Support</a:t>
            </a:r>
          </a:p>
        </p:txBody>
      </p:sp>
      <p:sp>
        <p:nvSpPr>
          <p:cNvPr id="49" name="Rechteck 48"/>
          <p:cNvSpPr/>
          <p:nvPr/>
        </p:nvSpPr>
        <p:spPr>
          <a:xfrm>
            <a:off x="-12700" y="4533900"/>
            <a:ext cx="12230100" cy="2324100"/>
          </a:xfrm>
          <a:prstGeom prst="rect">
            <a:avLst/>
          </a:prstGeom>
          <a:solidFill>
            <a:srgbClr val="F73B4A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Pfeil: Fünfeck 47"/>
          <p:cNvSpPr/>
          <p:nvPr/>
        </p:nvSpPr>
        <p:spPr>
          <a:xfrm flipH="1">
            <a:off x="8362950" y="4799921"/>
            <a:ext cx="3009900" cy="638870"/>
          </a:xfrm>
          <a:prstGeom prst="homePlat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Software Rollout</a:t>
            </a:r>
          </a:p>
        </p:txBody>
      </p:sp>
      <p:sp>
        <p:nvSpPr>
          <p:cNvPr id="52" name="Pfeil: Fünfeck 51"/>
          <p:cNvSpPr/>
          <p:nvPr/>
        </p:nvSpPr>
        <p:spPr>
          <a:xfrm flipH="1">
            <a:off x="8362950" y="5738915"/>
            <a:ext cx="3009900" cy="638870"/>
          </a:xfrm>
          <a:prstGeom prst="homePlat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Montserrat" panose="02000505000000020004" pitchFamily="2" charset="0"/>
              </a:rPr>
              <a:t>Share Economy</a:t>
            </a:r>
          </a:p>
        </p:txBody>
      </p:sp>
      <p:sp>
        <p:nvSpPr>
          <p:cNvPr id="56" name="Flussdiagramm: Prozess 55"/>
          <p:cNvSpPr/>
          <p:nvPr/>
        </p:nvSpPr>
        <p:spPr>
          <a:xfrm>
            <a:off x="5207045" y="2134249"/>
            <a:ext cx="4444955" cy="1168348"/>
          </a:xfrm>
          <a:prstGeom prst="flowChartProcess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 err="1">
                <a:latin typeface="Montserrat" panose="02000505000000020004" pitchFamily="2" charset="0"/>
              </a:rPr>
              <a:t>Efficient</a:t>
            </a:r>
            <a:r>
              <a:rPr lang="de-AT" sz="4000" dirty="0">
                <a:latin typeface="Montserrat" panose="02000505000000020004" pitchFamily="2" charset="0"/>
              </a:rPr>
              <a:t> Service</a:t>
            </a:r>
          </a:p>
        </p:txBody>
      </p:sp>
      <p:sp>
        <p:nvSpPr>
          <p:cNvPr id="57" name="Flussdiagramm: Prozess 56"/>
          <p:cNvSpPr/>
          <p:nvPr/>
        </p:nvSpPr>
        <p:spPr>
          <a:xfrm>
            <a:off x="2171745" y="4993216"/>
            <a:ext cx="4737055" cy="1168348"/>
          </a:xfrm>
          <a:prstGeom prst="flowChartProcess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Montserrat" panose="02000505000000020004" pitchFamily="2" charset="0"/>
              </a:rPr>
              <a:t>Future Proof</a:t>
            </a:r>
          </a:p>
        </p:txBody>
      </p:sp>
    </p:spTree>
    <p:extLst>
      <p:ext uri="{BB962C8B-B14F-4D97-AF65-F5344CB8AC3E}">
        <p14:creationId xmlns:p14="http://schemas.microsoft.com/office/powerpoint/2010/main" val="24510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CollegiateHeavyOutline</vt:lpstr>
      <vt:lpstr>Franklin Gothic Demi</vt:lpstr>
      <vt:lpstr>Montserrat</vt:lpstr>
      <vt:lpstr>Open Sans</vt:lpstr>
      <vt:lpstr>Office-Design</vt:lpstr>
      <vt:lpstr>Palfinger as  a Service</vt:lpstr>
      <vt:lpstr>PowerPoint-Präsentation</vt:lpstr>
      <vt:lpstr>PowerPoint-Präsentation</vt:lpstr>
      <vt:lpstr>BENEFITS</vt:lpstr>
      <vt:lpstr>ZUSATZINFOS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Palfinger as  a Service</dc:title>
  <dc:creator>Florian Bauer</dc:creator>
  <cp:lastModifiedBy>Fab</cp:lastModifiedBy>
  <cp:revision>19</cp:revision>
  <dcterms:created xsi:type="dcterms:W3CDTF">2017-03-05T08:56:38Z</dcterms:created>
  <dcterms:modified xsi:type="dcterms:W3CDTF">2017-03-05T12:15:09Z</dcterms:modified>
</cp:coreProperties>
</file>