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1172" r:id="rId3"/>
    <p:sldId id="1173" r:id="rId4"/>
    <p:sldId id="1174" r:id="rId5"/>
    <p:sldId id="1175" r:id="rId6"/>
    <p:sldId id="1176" r:id="rId7"/>
    <p:sldId id="1177" r:id="rId8"/>
    <p:sldId id="1178" r:id="rId9"/>
    <p:sldId id="11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8" y="9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2024-07-04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2024-07-04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263352" y="1137050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Galaxy is an open source, web-based platform for data intensive biomedical research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263352" y="2488581"/>
            <a:ext cx="9515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Idea</a:t>
            </a:r>
            <a:r>
              <a:rPr lang="de-DE" altLang="de-DE" dirty="0">
                <a:solidFill>
                  <a:schemeClr val="tx1"/>
                </a:solidFill>
              </a:rPr>
              <a:t>: Use </a:t>
            </a:r>
            <a:r>
              <a:rPr lang="de-DE" altLang="de-DE" dirty="0" err="1">
                <a:solidFill>
                  <a:schemeClr val="tx1"/>
                </a:solidFill>
              </a:rPr>
              <a:t>tools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provided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by</a:t>
            </a:r>
            <a:r>
              <a:rPr lang="de-DE" altLang="de-DE" dirty="0">
                <a:solidFill>
                  <a:schemeClr val="tx1"/>
                </a:solidFill>
              </a:rPr>
              <a:t> Galaxy in an external </a:t>
            </a:r>
            <a:r>
              <a:rPr lang="de-DE" altLang="de-DE" dirty="0" err="1">
                <a:solidFill>
                  <a:schemeClr val="tx1"/>
                </a:solidFill>
              </a:rPr>
              <a:t>software</a:t>
            </a:r>
            <a:r>
              <a:rPr lang="de-DE" altLang="de-DE" dirty="0">
                <a:solidFill>
                  <a:schemeClr val="tx1"/>
                </a:solidFill>
              </a:rPr>
              <a:t> (e.g. </a:t>
            </a:r>
            <a:r>
              <a:rPr lang="de-DE" altLang="de-DE" dirty="0" err="1">
                <a:solidFill>
                  <a:schemeClr val="tx1"/>
                </a:solidFill>
              </a:rPr>
              <a:t>chemotion-eln</a:t>
            </a:r>
            <a:r>
              <a:rPr lang="de-DE" altLang="de-DE" dirty="0">
                <a:solidFill>
                  <a:schemeClr val="tx1"/>
                </a:solidFill>
              </a:rPr>
              <a:t>) </a:t>
            </a:r>
            <a:r>
              <a:rPr lang="de-DE" altLang="de-DE" dirty="0" err="1">
                <a:solidFill>
                  <a:schemeClr val="tx1"/>
                </a:solidFill>
              </a:rPr>
              <a:t>without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media</a:t>
            </a:r>
            <a:r>
              <a:rPr lang="de-DE" altLang="de-DE" dirty="0">
                <a:solidFill>
                  <a:schemeClr val="tx1"/>
                </a:solidFill>
              </a:rPr>
              <a:t> break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D3E376-32E0-060D-95C6-C0631D52403D}"/>
              </a:ext>
            </a:extLst>
          </p:cNvPr>
          <p:cNvSpPr txBox="1"/>
          <p:nvPr/>
        </p:nvSpPr>
        <p:spPr>
          <a:xfrm>
            <a:off x="263352" y="1797428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“ready to use” tools like plotting, searching in </a:t>
            </a:r>
            <a:r>
              <a:rPr lang="en-US" dirty="0" err="1">
                <a:solidFill>
                  <a:schemeClr val="tx1"/>
                </a:solidFill>
              </a:rPr>
              <a:t>dbs</a:t>
            </a:r>
            <a:r>
              <a:rPr lang="en-US" dirty="0">
                <a:solidFill>
                  <a:schemeClr val="tx1"/>
                </a:solidFill>
              </a:rPr>
              <a:t> or data </a:t>
            </a:r>
            <a:r>
              <a:rPr lang="en-US" dirty="0" err="1">
                <a:solidFill>
                  <a:schemeClr val="tx1"/>
                </a:solidFill>
              </a:rPr>
              <a:t>convertions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752E8E-2C67-A87A-6348-F69927AF5EEC}"/>
              </a:ext>
            </a:extLst>
          </p:cNvPr>
          <p:cNvSpPr txBox="1"/>
          <p:nvPr/>
        </p:nvSpPr>
        <p:spPr>
          <a:xfrm>
            <a:off x="263352" y="3244334"/>
            <a:ext cx="4752528" cy="14773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different “public” instances of galaxy: </a:t>
            </a:r>
          </a:p>
          <a:p>
            <a:r>
              <a:rPr lang="en-US" dirty="0">
                <a:solidFill>
                  <a:schemeClr val="tx1"/>
                </a:solidFill>
              </a:rPr>
              <a:t>   -  https://galaxyproject.org/</a:t>
            </a:r>
          </a:p>
          <a:p>
            <a:r>
              <a:rPr lang="en-US" dirty="0">
                <a:solidFill>
                  <a:schemeClr val="tx1"/>
                </a:solidFill>
              </a:rPr>
              <a:t>   - </a:t>
            </a:r>
            <a:r>
              <a:rPr lang="de-DE" dirty="0">
                <a:solidFill>
                  <a:schemeClr val="tx1"/>
                </a:solidFill>
              </a:rPr>
              <a:t>usegalaxy.eu/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-  test.galaxyproject.org   </a:t>
            </a:r>
          </a:p>
          <a:p>
            <a:r>
              <a:rPr lang="en-US" dirty="0">
                <a:solidFill>
                  <a:schemeClr val="tx1"/>
                </a:solidFill>
              </a:rPr>
              <a:t>And much more, can be self hosted</a:t>
            </a: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Browser UI </a:t>
            </a:r>
            <a:r>
              <a:rPr lang="de-DE" sz="2400" b="1" dirty="0" err="1"/>
              <a:t>of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EAD2AA-114D-230F-47D1-09FA4EC6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0" y="1052736"/>
            <a:ext cx="11473399" cy="230425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2647A5-F05D-4627-81FB-CA5258741281}"/>
              </a:ext>
            </a:extLst>
          </p:cNvPr>
          <p:cNvSpPr txBox="1"/>
          <p:nvPr/>
        </p:nvSpPr>
        <p:spPr>
          <a:xfrm>
            <a:off x="1415480" y="3611239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Left: tool you can use, you can create your own tool in another process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169E3-BC0E-2240-AE96-E1827879006B}"/>
              </a:ext>
            </a:extLst>
          </p:cNvPr>
          <p:cNvSpPr txBox="1"/>
          <p:nvPr/>
        </p:nvSpPr>
        <p:spPr>
          <a:xfrm>
            <a:off x="1415480" y="4251591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Middle: detailed information about selected item (sorting tool). It gives you detailed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</a:t>
            </a:r>
            <a:r>
              <a:rPr lang="en-US" dirty="0" err="1">
                <a:solidFill>
                  <a:schemeClr val="tx1"/>
                </a:solidFill>
              </a:rPr>
              <a:t>inputparameter</a:t>
            </a:r>
            <a:r>
              <a:rPr lang="en-US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CBC617-0525-2CF4-B90F-14AAFB061075}"/>
              </a:ext>
            </a:extLst>
          </p:cNvPr>
          <p:cNvSpPr txBox="1"/>
          <p:nvPr/>
        </p:nvSpPr>
        <p:spPr>
          <a:xfrm>
            <a:off x="1415480" y="5168942"/>
            <a:ext cx="8208912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Right: </a:t>
            </a:r>
            <a:r>
              <a:rPr lang="en-US" dirty="0" err="1">
                <a:solidFill>
                  <a:schemeClr val="tx1"/>
                </a:solidFill>
              </a:rPr>
              <a:t>infos</a:t>
            </a:r>
            <a:r>
              <a:rPr lang="en-US" dirty="0">
                <a:solidFill>
                  <a:schemeClr val="tx1"/>
                </a:solidFill>
              </a:rPr>
              <a:t> about history(</a:t>
            </a:r>
            <a:r>
              <a:rPr lang="en-US" dirty="0" err="1">
                <a:solidFill>
                  <a:schemeClr val="tx1"/>
                </a:solidFill>
              </a:rPr>
              <a:t>ies</a:t>
            </a:r>
            <a:r>
              <a:rPr lang="en-US" dirty="0">
                <a:solidFill>
                  <a:schemeClr val="tx1"/>
                </a:solidFill>
              </a:rPr>
              <a:t>). A history is one of the concepts of organizing things like data, jobs, …</a:t>
            </a:r>
          </a:p>
        </p:txBody>
      </p:sp>
    </p:spTree>
    <p:extLst>
      <p:ext uri="{BB962C8B-B14F-4D97-AF65-F5344CB8AC3E}">
        <p14:creationId xmlns:p14="http://schemas.microsoft.com/office/powerpoint/2010/main" val="41789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: </a:t>
            </a:r>
            <a:r>
              <a:rPr lang="de-DE" sz="2400" b="1" dirty="0" err="1"/>
              <a:t>Sorting</a:t>
            </a:r>
            <a:r>
              <a:rPr lang="de-DE" sz="2400" b="1" dirty="0"/>
              <a:t> </a:t>
            </a:r>
            <a:r>
              <a:rPr lang="de-DE" sz="2400" b="1" dirty="0" err="1"/>
              <a:t>data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Galaxy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5D41E0D5-C02C-9E24-6D96-205715BB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340768"/>
            <a:ext cx="1152525" cy="34861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C369B6-C88E-3824-5B13-35527BE1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412776"/>
            <a:ext cx="3343275" cy="122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96FDAE-A70E-41F3-57BD-8BA9A0C235EB}"/>
              </a:ext>
            </a:extLst>
          </p:cNvPr>
          <p:cNvSpPr txBox="1"/>
          <p:nvPr/>
        </p:nvSpPr>
        <p:spPr>
          <a:xfrm>
            <a:off x="2382491" y="3244334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Used tool is called “Sort” and sorts data in desired direction on a chosen column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706448-55C6-84AC-A5B8-28C3059B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885" y="3983477"/>
            <a:ext cx="3114848" cy="168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B04B3FA-8EC2-68BB-6969-07842E33D4D0}"/>
              </a:ext>
            </a:extLst>
          </p:cNvPr>
          <p:cNvSpPr txBox="1"/>
          <p:nvPr/>
        </p:nvSpPr>
        <p:spPr>
          <a:xfrm>
            <a:off x="7392144" y="4365104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galaxy.eu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37957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Galaxy REST API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2EEE03-CCE9-8964-E48E-2B6552B388C5}"/>
              </a:ext>
            </a:extLst>
          </p:cNvPr>
          <p:cNvSpPr txBox="1"/>
          <p:nvPr/>
        </p:nvSpPr>
        <p:spPr>
          <a:xfrm>
            <a:off x="622830" y="1340768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Open API </a:t>
            </a:r>
            <a:r>
              <a:rPr lang="en-US" dirty="0" err="1">
                <a:solidFill>
                  <a:schemeClr val="tx1"/>
                </a:solidFill>
              </a:rPr>
              <a:t>docu</a:t>
            </a:r>
            <a:r>
              <a:rPr lang="en-US" dirty="0">
                <a:solidFill>
                  <a:schemeClr val="tx1"/>
                </a:solidFill>
              </a:rPr>
              <a:t>: https://test.galaxyproject.org/api/docs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DE76A4-8B09-57D4-B470-1A12ED7324E5}"/>
              </a:ext>
            </a:extLst>
          </p:cNvPr>
          <p:cNvSpPr txBox="1"/>
          <p:nvPr/>
        </p:nvSpPr>
        <p:spPr>
          <a:xfrm>
            <a:off x="623392" y="2142147"/>
            <a:ext cx="820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Many endpoints, some not yet migrated/documented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8A3A3E-1BCF-7D5E-DFD0-777A931253C5}"/>
              </a:ext>
            </a:extLst>
          </p:cNvPr>
          <p:cNvSpPr txBox="1"/>
          <p:nvPr/>
        </p:nvSpPr>
        <p:spPr>
          <a:xfrm>
            <a:off x="623392" y="2976456"/>
            <a:ext cx="424847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Authentication based on API – key of user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by URL param</a:t>
            </a:r>
          </a:p>
          <a:p>
            <a:r>
              <a:rPr lang="en-US" dirty="0">
                <a:solidFill>
                  <a:schemeClr val="tx1"/>
                </a:solidFill>
              </a:rPr>
              <a:t>   - authentication in header</a:t>
            </a:r>
          </a:p>
          <a:p>
            <a:r>
              <a:rPr lang="en-US" dirty="0">
                <a:solidFill>
                  <a:schemeClr val="tx1"/>
                </a:solidFill>
              </a:rPr>
              <a:t>   - (authentication by session cookie)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EA4C4B9-43F8-BD9C-535E-2367369F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912131"/>
            <a:ext cx="3705225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AE43201-D5BF-C1D9-74BD-50776A69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4416118"/>
            <a:ext cx="5324475" cy="2571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696C4-6C03-41B5-2F4E-AA6F980F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9" y="4874281"/>
            <a:ext cx="3419475" cy="5905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73B8E38-D722-7A58-9C15-5728F948B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025" y="5188606"/>
            <a:ext cx="4171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UseCase</a:t>
            </a:r>
            <a:r>
              <a:rPr lang="de-DE" sz="2400" b="1" dirty="0"/>
              <a:t> in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demo</a:t>
            </a:r>
            <a:r>
              <a:rPr lang="de-DE" sz="2400" b="1" dirty="0"/>
              <a:t> </a:t>
            </a:r>
            <a:r>
              <a:rPr lang="de-DE" sz="2400" b="1" dirty="0" err="1"/>
              <a:t>app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D76D0A-F769-4545-B1A3-CB9831C8F7D6}"/>
              </a:ext>
            </a:extLst>
          </p:cNvPr>
          <p:cNvSpPr txBox="1"/>
          <p:nvPr/>
        </p:nvSpPr>
        <p:spPr>
          <a:xfrm>
            <a:off x="9420200" y="1260338"/>
            <a:ext cx="194421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Python: </a:t>
            </a:r>
            <a:r>
              <a:rPr lang="en-US" dirty="0" err="1">
                <a:solidFill>
                  <a:schemeClr val="tx1"/>
                </a:solidFill>
              </a:rPr>
              <a:t>Bioblend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Java: blend4j</a:t>
            </a:r>
          </a:p>
        </p:txBody>
      </p:sp>
      <p:pic>
        <p:nvPicPr>
          <p:cNvPr id="10" name="Grafik 9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D2A69A90-73FF-1E5F-0C04-8B4F09E1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24744"/>
            <a:ext cx="747958" cy="501317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94FD684-0420-A9B7-975E-B286A9ECAC6C}"/>
              </a:ext>
            </a:extLst>
          </p:cNvPr>
          <p:cNvSpPr txBox="1"/>
          <p:nvPr/>
        </p:nvSpPr>
        <p:spPr>
          <a:xfrm>
            <a:off x="6451111" y="5259108"/>
            <a:ext cx="331236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Life </a:t>
            </a:r>
            <a:r>
              <a:rPr lang="de-DE" altLang="de-DE" sz="1600" dirty="0" err="1"/>
              <a:t>demo</a:t>
            </a:r>
            <a:r>
              <a:rPr lang="de-DE" altLang="de-DE" sz="1600" dirty="0"/>
              <a:t> on </a:t>
            </a:r>
            <a:r>
              <a:rPr lang="en-US" sz="1600" dirty="0">
                <a:solidFill>
                  <a:schemeClr val="tx1"/>
                </a:solidFill>
              </a:rPr>
              <a:t>test.galaxyproject.org </a:t>
            </a:r>
            <a:endParaRPr lang="en-US" alt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2C55E9D-4406-BC61-7BFA-3C17F10B600D}"/>
              </a:ext>
            </a:extLst>
          </p:cNvPr>
          <p:cNvSpPr txBox="1"/>
          <p:nvPr/>
        </p:nvSpPr>
        <p:spPr>
          <a:xfrm>
            <a:off x="8107295" y="3932672"/>
            <a:ext cx="3960440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Possible states of jobs: pending, queued, running, ok, …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9393BC0-1BEB-7CDC-7A58-16BEAA7E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30" y="3356992"/>
            <a:ext cx="3463138" cy="2590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1610330-261E-45B1-CEB0-DF0EFED56229}"/>
              </a:ext>
            </a:extLst>
          </p:cNvPr>
          <p:cNvSpPr txBox="1"/>
          <p:nvPr/>
        </p:nvSpPr>
        <p:spPr>
          <a:xfrm>
            <a:off x="1799692" y="1398838"/>
            <a:ext cx="396044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 has more than one identifier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E64AB4E-1F73-9637-AB54-A77CE0767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64" y="2110734"/>
            <a:ext cx="3620224" cy="1698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Mapping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java</a:t>
            </a:r>
            <a:r>
              <a:rPr lang="de-DE" sz="2400" b="1" dirty="0"/>
              <a:t> </a:t>
            </a:r>
            <a:r>
              <a:rPr lang="de-DE" sz="2400" b="1" dirty="0" err="1"/>
              <a:t>sub</a:t>
            </a:r>
            <a:r>
              <a:rPr lang="de-DE" sz="2400" b="1" dirty="0"/>
              <a:t> </a:t>
            </a:r>
            <a:r>
              <a:rPr lang="de-DE" sz="2400" b="1" dirty="0" err="1"/>
              <a:t>processes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HTTP </a:t>
            </a:r>
            <a:r>
              <a:rPr lang="de-DE" sz="2400" b="1" dirty="0" err="1"/>
              <a:t>requests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B0FD53F7-48F4-109B-348F-8DF3ACCF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052736"/>
            <a:ext cx="757279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Chemotion</a:t>
            </a:r>
            <a:r>
              <a:rPr lang="de-DE" sz="2400" b="1" dirty="0"/>
              <a:t> ELN – Third Party App Integration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F66A9A-8FA8-832B-9A63-1BB32448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6" y="1052736"/>
            <a:ext cx="7270314" cy="5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Things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think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Connecting Galaxy – A short look &amp; tell</a:t>
            </a:r>
          </a:p>
        </p:txBody>
      </p:sp>
    </p:spTree>
    <p:extLst>
      <p:ext uri="{BB962C8B-B14F-4D97-AF65-F5344CB8AC3E}">
        <p14:creationId xmlns:p14="http://schemas.microsoft.com/office/powerpoint/2010/main" val="25159875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120</cp:revision>
  <dcterms:created xsi:type="dcterms:W3CDTF">2015-08-23T09:02:23Z</dcterms:created>
  <dcterms:modified xsi:type="dcterms:W3CDTF">2024-07-03T12:59:10Z</dcterms:modified>
</cp:coreProperties>
</file>