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1172" r:id="rId3"/>
    <p:sldId id="1173" r:id="rId4"/>
    <p:sldId id="1175" r:id="rId5"/>
    <p:sldId id="1176" r:id="rId6"/>
    <p:sldId id="1174" r:id="rId7"/>
    <p:sldId id="1177" r:id="rId8"/>
    <p:sldId id="1178" r:id="rId9"/>
    <p:sldId id="1179" r:id="rId10"/>
    <p:sldId id="11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9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96104-0C20-4848-8412-8A3EED5B710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15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r>
              <a:rPr lang="en-US" dirty="0">
                <a:latin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Literature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https://www.cybertec-postgresql.com/en/gin-just-an-index-type/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63352" y="2385635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http://www.louisemeta.com/blog/indexes-gin/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71CF54-FA15-DAF4-1A68-7AA2F2D695D2}"/>
              </a:ext>
            </a:extLst>
          </p:cNvPr>
          <p:cNvSpPr txBox="1"/>
          <p:nvPr/>
        </p:nvSpPr>
        <p:spPr>
          <a:xfrm>
            <a:off x="263352" y="2901327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https://www.postgresql.org/docs/current/datatype-json.html</a:t>
            </a:r>
          </a:p>
        </p:txBody>
      </p:sp>
    </p:spTree>
    <p:extLst>
      <p:ext uri="{BB962C8B-B14F-4D97-AF65-F5344CB8AC3E}">
        <p14:creationId xmlns:p14="http://schemas.microsoft.com/office/powerpoint/2010/main" val="2868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Json Data Types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EAAC1694-0BFC-DC49-968F-85CD478E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3984"/>
              </p:ext>
            </p:extLst>
          </p:nvPr>
        </p:nvGraphicFramePr>
        <p:xfrm>
          <a:off x="1343472" y="3469797"/>
          <a:ext cx="705678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803">
                  <a:extLst>
                    <a:ext uri="{9D8B030D-6E8A-4147-A177-3AD203B41FA5}">
                      <a16:colId xmlns:a16="http://schemas.microsoft.com/office/drawing/2014/main" val="714200743"/>
                    </a:ext>
                  </a:extLst>
                </a:gridCol>
                <a:gridCol w="5993981">
                  <a:extLst>
                    <a:ext uri="{9D8B030D-6E8A-4147-A177-3AD203B41FA5}">
                      <a16:colId xmlns:a16="http://schemas.microsoft.com/office/drawing/2014/main" val="107625597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de-DE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0787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field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016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object casted as text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4862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at specified path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297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@&gt;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left JSON value contain the right JSON path/value entries at the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980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string exist as a top-level key within the JSON value?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59068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4EAC1FE-9D10-1995-64B8-52C190D49DE6}"/>
              </a:ext>
            </a:extLst>
          </p:cNvPr>
          <p:cNvSpPr txBox="1"/>
          <p:nvPr/>
        </p:nvSpPr>
        <p:spPr>
          <a:xfrm>
            <a:off x="335360" y="237520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Advantage against text is enforcing that each stored value is valid according to the JSON rules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9550424" y="2005875"/>
            <a:ext cx="230425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specified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7159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335360" y="1201109"/>
            <a:ext cx="10873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The </a:t>
            </a:r>
            <a:r>
              <a:rPr lang="de-DE" altLang="de-DE" b="1" dirty="0" err="1">
                <a:solidFill>
                  <a:schemeClr val="tx1"/>
                </a:solidFill>
              </a:rPr>
              <a:t>json</a:t>
            </a:r>
            <a:r>
              <a:rPr lang="de-DE" altLang="de-DE" b="1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type </a:t>
            </a:r>
            <a:r>
              <a:rPr lang="de-DE" altLang="de-DE" dirty="0" err="1">
                <a:solidFill>
                  <a:schemeClr val="tx1"/>
                </a:solidFill>
              </a:rPr>
              <a:t>stores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exact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copy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input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text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Functions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must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reparse</a:t>
            </a:r>
            <a:r>
              <a:rPr lang="de-DE" altLang="de-DE" dirty="0">
                <a:solidFill>
                  <a:schemeClr val="tx1"/>
                </a:solidFill>
              </a:rPr>
              <a:t> on </a:t>
            </a:r>
            <a:r>
              <a:rPr lang="de-DE" altLang="de-DE" dirty="0" err="1">
                <a:solidFill>
                  <a:schemeClr val="tx1"/>
                </a:solidFill>
              </a:rPr>
              <a:t>each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execution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no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1B1F3-F7E4-4414-EA32-10357D163E21}"/>
              </a:ext>
            </a:extLst>
          </p:cNvPr>
          <p:cNvSpPr txBox="1"/>
          <p:nvPr/>
        </p:nvSpPr>
        <p:spPr>
          <a:xfrm>
            <a:off x="335360" y="1741851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jsonb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in a </a:t>
            </a:r>
            <a:r>
              <a:rPr lang="de-DE" altLang="de-DE" dirty="0" err="1">
                <a:solidFill>
                  <a:schemeClr val="tx1"/>
                </a:solidFill>
              </a:rPr>
              <a:t>decomposed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binary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format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It</a:t>
            </a:r>
            <a:r>
              <a:rPr lang="de-DE" altLang="de-DE" dirty="0">
                <a:solidFill>
                  <a:schemeClr val="tx1"/>
                </a:solidFill>
              </a:rPr>
              <a:t> also </a:t>
            </a:r>
            <a:r>
              <a:rPr lang="de-DE" altLang="de-DE" dirty="0" err="1">
                <a:solidFill>
                  <a:schemeClr val="tx1"/>
                </a:solidFill>
              </a:rPr>
              <a:t>supports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4FE165-5BE2-C320-1EEA-7C010734B03E}"/>
              </a:ext>
            </a:extLst>
          </p:cNvPr>
          <p:cNvSpPr txBox="1"/>
          <p:nvPr/>
        </p:nvSpPr>
        <p:spPr>
          <a:xfrm>
            <a:off x="3143672" y="2988296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CREATE TABLE xxx 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 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);</a:t>
            </a:r>
            <a:endParaRPr lang="en-US" alt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B43006-5FDB-AB52-AB3D-BB70499EF07D}"/>
              </a:ext>
            </a:extLst>
          </p:cNvPr>
          <p:cNvSpPr txBox="1"/>
          <p:nvPr/>
        </p:nvSpPr>
        <p:spPr>
          <a:xfrm>
            <a:off x="338246" y="5386526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operators and functions -&gt; special ones are set generating functions -&gt; they produce an own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Indices in </a:t>
            </a:r>
            <a:r>
              <a:rPr lang="en-US" dirty="0" err="1"/>
              <a:t>postgres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10236968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B6B910-B6E6-C936-7A72-E2C338D34496}"/>
              </a:ext>
            </a:extLst>
          </p:cNvPr>
          <p:cNvSpPr txBox="1"/>
          <p:nvPr/>
        </p:nvSpPr>
        <p:spPr>
          <a:xfrm>
            <a:off x="797496" y="1398382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Aditional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2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purposes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contraining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query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optimization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6B9BFE-248A-04FD-6233-9AB838ABE1FD}"/>
              </a:ext>
            </a:extLst>
          </p:cNvPr>
          <p:cNvSpPr txBox="1"/>
          <p:nvPr/>
        </p:nvSpPr>
        <p:spPr>
          <a:xfrm>
            <a:off x="797496" y="2046618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Default type in </a:t>
            </a:r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: </a:t>
            </a:r>
            <a:r>
              <a:rPr lang="de-DE" altLang="de-DE" dirty="0" err="1">
                <a:solidFill>
                  <a:schemeClr val="tx1"/>
                </a:solidFill>
              </a:rPr>
              <a:t>Btree</a:t>
            </a:r>
            <a:r>
              <a:rPr lang="de-DE" altLang="de-DE" dirty="0">
                <a:solidFill>
                  <a:schemeClr val="tx1"/>
                </a:solidFill>
              </a:rPr>
              <a:t>, but </a:t>
            </a:r>
            <a:r>
              <a:rPr lang="de-DE" altLang="de-DE" dirty="0" err="1">
                <a:solidFill>
                  <a:schemeClr val="tx1"/>
                </a:solidFill>
              </a:rPr>
              <a:t>there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more</a:t>
            </a:r>
            <a:r>
              <a:rPr lang="de-DE" altLang="de-DE" dirty="0">
                <a:solidFill>
                  <a:schemeClr val="tx1"/>
                </a:solidFill>
              </a:rPr>
              <a:t> (GIN,GIST,…)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B80AC3-468C-FB58-5B48-9910B23F7260}"/>
              </a:ext>
            </a:extLst>
          </p:cNvPr>
          <p:cNvSpPr txBox="1"/>
          <p:nvPr/>
        </p:nvSpPr>
        <p:spPr>
          <a:xfrm>
            <a:off x="797496" y="2697157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Indices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tuples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value</a:t>
            </a:r>
            <a:r>
              <a:rPr lang="de-DE" altLang="de-DE" dirty="0">
                <a:solidFill>
                  <a:schemeClr val="tx1"/>
                </a:solidFill>
              </a:rPr>
              <a:t>[s],</a:t>
            </a:r>
            <a:r>
              <a:rPr lang="de-DE" altLang="de-DE" dirty="0" err="1">
                <a:solidFill>
                  <a:schemeClr val="tx1"/>
                </a:solidFill>
              </a:rPr>
              <a:t>pointer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row</a:t>
            </a:r>
            <a:r>
              <a:rPr lang="de-DE" altLang="de-DE" dirty="0">
                <a:solidFill>
                  <a:schemeClr val="tx1"/>
                </a:solidFill>
              </a:rPr>
              <a:t>) and </a:t>
            </a:r>
            <a:r>
              <a:rPr lang="de-DE" altLang="de-DE" dirty="0" err="1">
                <a:solidFill>
                  <a:schemeClr val="tx1"/>
                </a:solidFill>
              </a:rPr>
              <a:t>referenced</a:t>
            </a:r>
            <a:r>
              <a:rPr lang="de-DE" altLang="de-DE" dirty="0">
                <a:solidFill>
                  <a:schemeClr val="tx1"/>
                </a:solidFill>
              </a:rPr>
              <a:t> in </a:t>
            </a:r>
            <a:r>
              <a:rPr lang="de-DE" altLang="de-DE" dirty="0" err="1">
                <a:solidFill>
                  <a:schemeClr val="tx1"/>
                </a:solidFill>
              </a:rPr>
              <a:t>pages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size</a:t>
            </a:r>
            <a:r>
              <a:rPr lang="de-DE" altLang="de-DE" dirty="0">
                <a:solidFill>
                  <a:schemeClr val="tx1"/>
                </a:solidFill>
              </a:rPr>
              <a:t> 8kB </a:t>
            </a:r>
            <a:r>
              <a:rPr lang="de-DE" altLang="de-DE" dirty="0" err="1">
                <a:solidFill>
                  <a:schemeClr val="tx1"/>
                </a:solidFill>
              </a:rPr>
              <a:t>organized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array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adinitional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tree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structure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faster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access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800ED-C087-F861-31A1-288A4B043EE8}"/>
              </a:ext>
            </a:extLst>
          </p:cNvPr>
          <p:cNvSpPr txBox="1"/>
          <p:nvPr/>
        </p:nvSpPr>
        <p:spPr>
          <a:xfrm>
            <a:off x="797496" y="3718476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Some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contstraints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automatically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create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primary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key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unique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exclude</a:t>
            </a:r>
            <a:r>
              <a:rPr lang="de-DE" alt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DED5DA-3E35-5973-3091-EBBF1ABDFBE2}"/>
              </a:ext>
            </a:extLst>
          </p:cNvPr>
          <p:cNvSpPr txBox="1"/>
          <p:nvPr/>
        </p:nvSpPr>
        <p:spPr>
          <a:xfrm>
            <a:off x="803572" y="447473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You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can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metainformation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pageinspect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57360F-8BBE-3663-DDC7-2688ED992D4C}"/>
              </a:ext>
            </a:extLst>
          </p:cNvPr>
          <p:cNvSpPr txBox="1"/>
          <p:nvPr/>
        </p:nvSpPr>
        <p:spPr>
          <a:xfrm>
            <a:off x="2423592" y="5215829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EXTENSION </a:t>
            </a:r>
            <a:r>
              <a:rPr lang="de-DE" sz="1600" dirty="0" err="1"/>
              <a:t>pageinspect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41261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(B-</a:t>
            </a:r>
            <a:r>
              <a:rPr lang="de-DE" dirty="0" err="1"/>
              <a:t>Tree</a:t>
            </a:r>
            <a:r>
              <a:rPr lang="de-DE" dirty="0"/>
              <a:t>)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7" name="Grafik 6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FCBBDB9C-F5DC-F542-15B4-1162AF302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8760"/>
            <a:ext cx="4311558" cy="48413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404AFB5-F842-622B-6626-ADF2A1FCCF40}"/>
              </a:ext>
            </a:extLst>
          </p:cNvPr>
          <p:cNvSpPr txBox="1"/>
          <p:nvPr/>
        </p:nvSpPr>
        <p:spPr>
          <a:xfrm>
            <a:off x="5623157" y="1114871"/>
            <a:ext cx="1851809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on Lehman &amp; Yao Btree</a:t>
            </a:r>
            <a:r>
              <a:rPr lang="de-DE" sz="2000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889952-74FD-1EA8-2D7F-9B78B721FC20}"/>
              </a:ext>
            </a:extLst>
          </p:cNvPr>
          <p:cNvSpPr txBox="1"/>
          <p:nvPr/>
        </p:nvSpPr>
        <p:spPr>
          <a:xfrm>
            <a:off x="632314" y="1268760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</a:t>
            </a:r>
            <a:r>
              <a:rPr lang="en-US" altLang="de-DE" sz="1600" b="1" dirty="0"/>
              <a:t> </a:t>
            </a:r>
            <a:r>
              <a:rPr lang="en-US" altLang="de-DE" sz="1600" dirty="0"/>
              <a:t>INDEX 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 ON metadata(id);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16B773-369B-A853-C58A-69FABDEC8A97}"/>
              </a:ext>
            </a:extLst>
          </p:cNvPr>
          <p:cNvSpPr txBox="1"/>
          <p:nvPr/>
        </p:nvSpPr>
        <p:spPr>
          <a:xfrm>
            <a:off x="632314" y="2276014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</a:t>
            </a:r>
            <a:r>
              <a:rPr lang="en-US" altLang="de-DE" sz="1600" dirty="0" err="1"/>
              <a:t>bt_metap</a:t>
            </a:r>
            <a:r>
              <a:rPr lang="en-US" altLang="de-DE" sz="1600" dirty="0"/>
              <a:t>('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’);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34C033-898D-2019-9743-F00BD9AD1A7C}"/>
              </a:ext>
            </a:extLst>
          </p:cNvPr>
          <p:cNvSpPr txBox="1"/>
          <p:nvPr/>
        </p:nvSpPr>
        <p:spPr>
          <a:xfrm>
            <a:off x="5615274" y="2130242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6E2AD3-02AC-2F1C-A405-917BD6168BB1}"/>
              </a:ext>
            </a:extLst>
          </p:cNvPr>
          <p:cNvSpPr txBox="1"/>
          <p:nvPr/>
        </p:nvSpPr>
        <p:spPr>
          <a:xfrm>
            <a:off x="632313" y="3031178"/>
            <a:ext cx="4639523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BT_PAGE_ITEMS('btree_example',1);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6AF1086-B441-3C76-E386-7928780DDD30}"/>
              </a:ext>
            </a:extLst>
          </p:cNvPr>
          <p:cNvSpPr txBox="1"/>
          <p:nvPr/>
        </p:nvSpPr>
        <p:spPr>
          <a:xfrm>
            <a:off x="5606389" y="2886656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 err="1">
                <a:solidFill>
                  <a:schemeClr val="tx1"/>
                </a:solidFill>
              </a:rPr>
              <a:t>Infos</a:t>
            </a:r>
            <a:r>
              <a:rPr lang="en-US" altLang="de-DE" dirty="0">
                <a:solidFill>
                  <a:schemeClr val="tx1"/>
                </a:solidFill>
              </a:rPr>
              <a:t> of specific pages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AB94B40-B11C-55D8-D0E3-FE84C392D0C9}"/>
              </a:ext>
            </a:extLst>
          </p:cNvPr>
          <p:cNvSpPr txBox="1"/>
          <p:nvPr/>
        </p:nvSpPr>
        <p:spPr>
          <a:xfrm>
            <a:off x="632313" y="4149080"/>
            <a:ext cx="2448272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If query is satisfied by values only from index, no access to “real” data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82FEFA-D857-0D5B-E216-694ECCABA73A}"/>
              </a:ext>
            </a:extLst>
          </p:cNvPr>
          <p:cNvSpPr txBox="1"/>
          <p:nvPr/>
        </p:nvSpPr>
        <p:spPr>
          <a:xfrm>
            <a:off x="4169511" y="4437365"/>
            <a:ext cx="1548723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Supported operators: &lt;,&gt;,&lt;=,&gt;=,=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B201CE-7A5A-B0B9-BBA4-89A20304AD4E}"/>
              </a:ext>
            </a:extLst>
          </p:cNvPr>
          <p:cNvSpPr txBox="1"/>
          <p:nvPr/>
        </p:nvSpPr>
        <p:spPr>
          <a:xfrm>
            <a:off x="107505" y="5776084"/>
            <a:ext cx="606050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de-DE" sz="1600" baseline="30000" dirty="0"/>
              <a:t>1</a:t>
            </a:r>
            <a:r>
              <a:rPr lang="en-US" altLang="de-DE" sz="1600" dirty="0"/>
              <a:t> </a:t>
            </a:r>
            <a:r>
              <a:rPr lang="en-US" sz="1200" b="0" i="1" u="none" strike="noStrike" baseline="0" dirty="0">
                <a:latin typeface="Arial" panose="020B0604020202020204" pitchFamily="34" charset="0"/>
              </a:rPr>
              <a:t>Efficient Locking for Concurrent Operations </a:t>
            </a:r>
            <a:r>
              <a:rPr lang="de-DE" sz="1200" b="0" i="1" u="none" strike="noStrike" baseline="0" dirty="0">
                <a:latin typeface="Arial" panose="020B0604020202020204" pitchFamily="34" charset="0"/>
              </a:rPr>
              <a:t>on B-</a:t>
            </a:r>
            <a:r>
              <a:rPr lang="de-DE" sz="1200" b="0" i="1" u="none" strike="noStrike" baseline="0" dirty="0" err="1">
                <a:latin typeface="Arial" panose="020B0604020202020204" pitchFamily="34" charset="0"/>
              </a:rPr>
              <a:t>Trees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de-DE" sz="1200" b="1" i="0" u="none" strike="noStrike" baseline="0" dirty="0">
                <a:latin typeface="Arial" panose="020B0604020202020204" pitchFamily="34" charset="0"/>
              </a:rPr>
              <a:t>P. Lehman, B. Yao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1981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2230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Inverted</a:t>
            </a:r>
            <a:r>
              <a:rPr lang="de-DE" dirty="0"/>
              <a:t> Index (GIN)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7894B8C2-E892-E10C-D628-10B9A038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052736"/>
            <a:ext cx="5500054" cy="5198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EBC97D9-F017-42CC-5FD6-114D69200463}"/>
              </a:ext>
            </a:extLst>
          </p:cNvPr>
          <p:cNvSpPr txBox="1"/>
          <p:nvPr/>
        </p:nvSpPr>
        <p:spPr>
          <a:xfrm>
            <a:off x="197880" y="1445439"/>
            <a:ext cx="734481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Designed for cases where the items to be indexed are composite values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E76B02-ADB1-6AE0-0B16-E3886E483B4D}"/>
              </a:ext>
            </a:extLst>
          </p:cNvPr>
          <p:cNvSpPr txBox="1"/>
          <p:nvPr/>
        </p:nvSpPr>
        <p:spPr>
          <a:xfrm>
            <a:off x="551384" y="4725144"/>
            <a:ext cx="208823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Default supported operators for </a:t>
            </a:r>
            <a:r>
              <a:rPr lang="en-US" altLang="de-DE" dirty="0" err="1">
                <a:solidFill>
                  <a:schemeClr val="tx1"/>
                </a:solidFill>
              </a:rPr>
              <a:t>jsonb</a:t>
            </a:r>
            <a:r>
              <a:rPr lang="en-US" alt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de-DE" dirty="0">
                <a:solidFill>
                  <a:schemeClr val="tx1"/>
                </a:solidFill>
              </a:rPr>
              <a:t> @&gt;, @?, @@, ?,?|,?&amp;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6A5655-39C8-0E12-D2C2-CA7D7898E0AB}"/>
              </a:ext>
            </a:extLst>
          </p:cNvPr>
          <p:cNvSpPr txBox="1"/>
          <p:nvPr/>
        </p:nvSpPr>
        <p:spPr>
          <a:xfrm>
            <a:off x="197880" y="4160844"/>
            <a:ext cx="561008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No </a:t>
            </a:r>
            <a:r>
              <a:rPr lang="en-US" altLang="de-DE" b="1" dirty="0">
                <a:solidFill>
                  <a:schemeClr val="tx1"/>
                </a:solidFill>
              </a:rPr>
              <a:t>duplicates</a:t>
            </a:r>
            <a:r>
              <a:rPr lang="en-US" altLang="de-DE" dirty="0">
                <a:solidFill>
                  <a:schemeClr val="tx1"/>
                </a:solidFill>
              </a:rPr>
              <a:t> in child nodes of the first B tree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984D79-03C3-3B08-933C-E7518B8B3386}"/>
              </a:ext>
            </a:extLst>
          </p:cNvPr>
          <p:cNvSpPr txBox="1"/>
          <p:nvPr/>
        </p:nvSpPr>
        <p:spPr>
          <a:xfrm>
            <a:off x="198228" y="2143159"/>
            <a:ext cx="734481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Inserting very slow -&gt; You can disable an instant index update and do it later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970ED94-5093-8B75-F64D-C31F8600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2645046"/>
            <a:ext cx="5302334" cy="573964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EA3227C-67EE-05EF-AF68-71CA1702C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3283992"/>
            <a:ext cx="5302334" cy="53851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B6BC360-D07C-970C-3A55-D1431B7F8EFE}"/>
              </a:ext>
            </a:extLst>
          </p:cNvPr>
          <p:cNvSpPr txBox="1"/>
          <p:nvPr/>
        </p:nvSpPr>
        <p:spPr>
          <a:xfrm>
            <a:off x="4564110" y="3652031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With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C791F6-AEE0-10FE-E0F6-71886E85DB6D}"/>
              </a:ext>
            </a:extLst>
          </p:cNvPr>
          <p:cNvSpPr txBox="1"/>
          <p:nvPr/>
        </p:nvSpPr>
        <p:spPr>
          <a:xfrm>
            <a:off x="5306213" y="2913678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966544-3B4E-DC11-53C8-48A7A6FF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933056"/>
            <a:ext cx="3971925" cy="962025"/>
          </a:xfrm>
          <a:prstGeom prst="rect">
            <a:avLst/>
          </a:prstGeom>
        </p:spPr>
      </p:pic>
      <p:pic>
        <p:nvPicPr>
          <p:cNvPr id="10" name="Grafik 9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D956B4B3-1071-84C0-E2C3-D3454931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6" y="1052735"/>
            <a:ext cx="3861864" cy="51554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C580F06-006E-8F97-E9BC-089DD8C97A04}"/>
              </a:ext>
            </a:extLst>
          </p:cNvPr>
          <p:cNvSpPr txBox="1"/>
          <p:nvPr/>
        </p:nvSpPr>
        <p:spPr>
          <a:xfrm>
            <a:off x="4151784" y="4653136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Entries</a:t>
            </a:r>
            <a:r>
              <a:rPr lang="de-DE" dirty="0">
                <a:solidFill>
                  <a:schemeClr val="tx1"/>
                </a:solidFill>
              </a:rPr>
              <a:t>: 18799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5102-1731-8D68-DED6-F321272213E3}"/>
              </a:ext>
            </a:extLst>
          </p:cNvPr>
          <p:cNvSpPr txBox="1"/>
          <p:nvPr/>
        </p:nvSpPr>
        <p:spPr>
          <a:xfrm>
            <a:off x="767408" y="1534291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Version: 16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Running in a </a:t>
            </a:r>
            <a:r>
              <a:rPr lang="de-DE" altLang="de-DE" dirty="0" err="1">
                <a:solidFill>
                  <a:schemeClr val="tx1"/>
                </a:solidFill>
              </a:rPr>
              <a:t>docker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container</a:t>
            </a:r>
            <a:r>
              <a:rPr lang="de-DE" altLang="de-D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979009-FC5A-641B-B70B-731A8A2A9BDF}"/>
              </a:ext>
            </a:extLst>
          </p:cNvPr>
          <p:cNvSpPr txBox="1"/>
          <p:nvPr/>
        </p:nvSpPr>
        <p:spPr>
          <a:xfrm>
            <a:off x="767408" y="2661155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Datasource</a:t>
            </a:r>
            <a:r>
              <a:rPr lang="de-DE" altLang="de-DE" dirty="0">
                <a:solidFill>
                  <a:schemeClr val="tx1"/>
                </a:solidFill>
              </a:rPr>
              <a:t>: </a:t>
            </a:r>
            <a:r>
              <a:rPr lang="de-DE" altLang="de-DE" dirty="0" err="1">
                <a:solidFill>
                  <a:schemeClr val="tx1"/>
                </a:solidFill>
              </a:rPr>
              <a:t>chemotion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eln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metadata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dump</a:t>
            </a:r>
            <a:r>
              <a:rPr lang="de-DE" altLang="de-DE" dirty="0">
                <a:solidFill>
                  <a:schemeClr val="tx1"/>
                </a:solidFill>
              </a:rPr>
              <a:t>: 233 MB</a:t>
            </a:r>
          </a:p>
        </p:txBody>
      </p:sp>
    </p:spTree>
    <p:extLst>
      <p:ext uri="{BB962C8B-B14F-4D97-AF65-F5344CB8AC3E}">
        <p14:creationId xmlns:p14="http://schemas.microsoft.com/office/powerpoint/2010/main" val="29012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1 - 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dataset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identifier</a:t>
            </a:r>
            <a:r>
              <a:rPr lang="de-DE" altLang="de-DE" dirty="0"/>
              <a:t> CRD-12637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7" name="Grafik 6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4EBB3D27-AA49-E51D-BF3A-32C89A671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1" y="2348880"/>
            <a:ext cx="8201025" cy="11239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515386-6893-F08A-1FA6-B57CD8271B43}"/>
              </a:ext>
            </a:extLst>
          </p:cNvPr>
          <p:cNvSpPr txBox="1"/>
          <p:nvPr/>
        </p:nvSpPr>
        <p:spPr>
          <a:xfrm>
            <a:off x="8904312" y="258768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215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569757" y="1172858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97E9E-D732-8E3E-A759-1FFD5746A335}"/>
              </a:ext>
            </a:extLst>
          </p:cNvPr>
          <p:cNvSpPr txBox="1"/>
          <p:nvPr/>
        </p:nvSpPr>
        <p:spPr>
          <a:xfrm>
            <a:off x="141040" y="3938338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index_on_identifier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USING GIN(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17" name="Grafik 16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445664AB-9070-288B-3C08-80FABC48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" y="4479886"/>
            <a:ext cx="8256120" cy="15895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50DE409-4F8A-D79F-7D1C-D99B8AC5BFD8}"/>
              </a:ext>
            </a:extLst>
          </p:cNvPr>
          <p:cNvSpPr/>
          <p:nvPr/>
        </p:nvSpPr>
        <p:spPr>
          <a:xfrm>
            <a:off x="7209717" y="1532898"/>
            <a:ext cx="1368152" cy="14401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2B49F9-9BB4-1627-C933-BC53648C89AC}"/>
              </a:ext>
            </a:extLst>
          </p:cNvPr>
          <p:cNvSpPr txBox="1"/>
          <p:nvPr/>
        </p:nvSpPr>
        <p:spPr>
          <a:xfrm>
            <a:off x="152933" y="1122337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SELECT id FROM metadata WHERE data @&gt; '{"identifier":"CRD-12627"}’;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4545DA-BEFE-77EC-788C-71879D4E7FA9}"/>
              </a:ext>
            </a:extLst>
          </p:cNvPr>
          <p:cNvSpPr txBox="1"/>
          <p:nvPr/>
        </p:nvSpPr>
        <p:spPr>
          <a:xfrm>
            <a:off x="152933" y="1660664"/>
            <a:ext cx="7716749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EXPLAIN ANALYZE SELECT id FROM metadata WHERE data @&gt; '{"identifier":"CRD-12627"}';</a:t>
            </a:r>
            <a:endParaRPr lang="de-DE" altLang="de-DE" sz="1600" i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5CDE3D-F452-02F4-F7FF-691E5E95608E}"/>
              </a:ext>
            </a:extLst>
          </p:cNvPr>
          <p:cNvSpPr txBox="1"/>
          <p:nvPr/>
        </p:nvSpPr>
        <p:spPr>
          <a:xfrm>
            <a:off x="579845" y="3590218"/>
            <a:ext cx="742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Create an GIN </a:t>
            </a:r>
            <a:r>
              <a:rPr lang="de-DE" sz="1600" dirty="0" err="1"/>
              <a:t>index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metadata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FA9FCF-88B3-06B0-585A-4066FD05B9AB}"/>
              </a:ext>
            </a:extLst>
          </p:cNvPr>
          <p:cNvSpPr txBox="1"/>
          <p:nvPr/>
        </p:nvSpPr>
        <p:spPr>
          <a:xfrm>
            <a:off x="8904312" y="501317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0.305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9732912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2 -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measurementTechnique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C13BC5-A62F-B8CF-F728-2E70206F3CA4}"/>
              </a:ext>
            </a:extLst>
          </p:cNvPr>
          <p:cNvSpPr txBox="1"/>
          <p:nvPr/>
        </p:nvSpPr>
        <p:spPr>
          <a:xfrm>
            <a:off x="263352" y="114042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"http://purl.obolibrary.org/obo/CHMO_0000596"}‘;</a:t>
            </a:r>
            <a:endParaRPr lang="de-DE" alt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C14BBB-DE90-FF16-3913-C41A00BA5E24}"/>
              </a:ext>
            </a:extLst>
          </p:cNvPr>
          <p:cNvSpPr txBox="1"/>
          <p:nvPr/>
        </p:nvSpPr>
        <p:spPr>
          <a:xfrm>
            <a:off x="9336360" y="1280692"/>
            <a:ext cx="241467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839381-0B99-D7CF-AFA2-AEC6CCA7E0EB}"/>
              </a:ext>
            </a:extLst>
          </p:cNvPr>
          <p:cNvSpPr txBox="1"/>
          <p:nvPr/>
        </p:nvSpPr>
        <p:spPr>
          <a:xfrm>
            <a:off x="9607593" y="169882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223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C2AE32-469D-C0DA-4E80-C6F09A1D560B}"/>
              </a:ext>
            </a:extLst>
          </p:cNvPr>
          <p:cNvSpPr txBox="1"/>
          <p:nvPr/>
        </p:nvSpPr>
        <p:spPr>
          <a:xfrm>
            <a:off x="263352" y="2449528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 INDEX </a:t>
            </a:r>
            <a:r>
              <a:rPr lang="en-US" altLang="de-DE" sz="1600" dirty="0" err="1"/>
              <a:t>index_on_measurement</a:t>
            </a:r>
            <a:r>
              <a:rPr lang="en-US" altLang="de-DE" sz="1600" dirty="0"/>
              <a:t> ON metadata USING GIN((data-&gt;'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’));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A4BF92-0F83-99A2-488A-AFCE5A563409}"/>
              </a:ext>
            </a:extLst>
          </p:cNvPr>
          <p:cNvSpPr txBox="1"/>
          <p:nvPr/>
        </p:nvSpPr>
        <p:spPr>
          <a:xfrm>
            <a:off x="9391265" y="351255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9.128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34E07A-6309-4438-7097-33C008AEFDA2}"/>
              </a:ext>
            </a:extLst>
          </p:cNvPr>
          <p:cNvSpPr txBox="1"/>
          <p:nvPr/>
        </p:nvSpPr>
        <p:spPr>
          <a:xfrm>
            <a:off x="276870" y="329137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EXPLAIN ANALYZE 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"http://purl.obolibrary.org/obo/CHMO_0000596"}‘;</a:t>
            </a:r>
            <a:endParaRPr lang="de-DE" alt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9B3146-D87D-CBDE-B436-0CA1C5A75769}"/>
              </a:ext>
            </a:extLst>
          </p:cNvPr>
          <p:cNvSpPr txBox="1"/>
          <p:nvPr/>
        </p:nvSpPr>
        <p:spPr>
          <a:xfrm>
            <a:off x="278875" y="4753819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'-&gt;&gt;'@id' = 'http://purl.obolibrary.org/obo/CHMO_0000596’;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8D6725-066C-6A59-25B0-3AC8F3726F4A}"/>
              </a:ext>
            </a:extLst>
          </p:cNvPr>
          <p:cNvSpPr txBox="1"/>
          <p:nvPr/>
        </p:nvSpPr>
        <p:spPr>
          <a:xfrm>
            <a:off x="8993118" y="4988409"/>
            <a:ext cx="2414675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BUT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was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3 -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author</a:t>
            </a:r>
            <a:endParaRPr lang="de-DE" alt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FE7A80-6AEF-D399-313C-8F6E1B92B914}"/>
              </a:ext>
            </a:extLst>
          </p:cNvPr>
          <p:cNvSpPr txBox="1"/>
          <p:nvPr/>
        </p:nvSpPr>
        <p:spPr>
          <a:xfrm>
            <a:off x="263352" y="105273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Nicolai Wippert</a:t>
            </a:r>
          </a:p>
          <a:p>
            <a:r>
              <a:rPr lang="de-DE" altLang="de-DE" dirty="0"/>
              <a:t>Problem: </a:t>
            </a:r>
            <a:r>
              <a:rPr lang="de-DE" altLang="de-DE" dirty="0" err="1"/>
              <a:t>Interresting</a:t>
            </a:r>
            <a:r>
              <a:rPr lang="de-DE" altLang="de-DE" dirty="0"/>
              <a:t> item </a:t>
            </a:r>
            <a:r>
              <a:rPr lang="de-DE" altLang="de-DE" dirty="0" err="1"/>
              <a:t>inside</a:t>
            </a:r>
            <a:r>
              <a:rPr lang="de-DE" altLang="de-DE" dirty="0"/>
              <a:t> an </a:t>
            </a:r>
            <a:r>
              <a:rPr lang="de-DE" altLang="de-DE" dirty="0" err="1"/>
              <a:t>array</a:t>
            </a:r>
            <a:r>
              <a:rPr lang="de-DE" altLang="de-DE" dirty="0"/>
              <a:t> -&gt; </a:t>
            </a:r>
            <a:r>
              <a:rPr lang="de-DE" altLang="de-DE" dirty="0" err="1"/>
              <a:t>some</a:t>
            </a:r>
            <a:r>
              <a:rPr lang="de-DE" altLang="de-DE" dirty="0"/>
              <a:t> </a:t>
            </a:r>
            <a:r>
              <a:rPr lang="de-DE" altLang="de-DE" dirty="0" err="1"/>
              <a:t>psql</a:t>
            </a:r>
            <a:r>
              <a:rPr lang="de-DE" altLang="de-DE" dirty="0"/>
              <a:t> </a:t>
            </a:r>
            <a:r>
              <a:rPr lang="de-DE" altLang="de-DE" dirty="0" err="1"/>
              <a:t>magick</a:t>
            </a:r>
            <a:r>
              <a:rPr lang="de-DE" altLang="de-DE" dirty="0"/>
              <a:t> </a:t>
            </a:r>
            <a:r>
              <a:rPr lang="de-DE" altLang="de-DE" dirty="0" err="1"/>
              <a:t>must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done</a:t>
            </a:r>
            <a:endParaRPr lang="de-DE" alt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E0507-067E-42DE-CC00-0C53CD3B986A}"/>
              </a:ext>
            </a:extLst>
          </p:cNvPr>
          <p:cNvSpPr txBox="1"/>
          <p:nvPr/>
        </p:nvSpPr>
        <p:spPr>
          <a:xfrm>
            <a:off x="3806264" y="41338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!!!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8928992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SELECT COUNT(DISTINCT (</a:t>
            </a:r>
            <a:r>
              <a:rPr lang="de-DE" altLang="de-DE" sz="1600" dirty="0" err="1"/>
              <a:t>id,x</a:t>
            </a:r>
            <a:r>
              <a:rPr lang="de-DE" altLang="de-DE" sz="1600" dirty="0"/>
              <a:t>-&gt;‘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'))</a:t>
            </a:r>
          </a:p>
          <a:p>
            <a:r>
              <a:rPr lang="de-DE" altLang="de-DE" sz="1600" dirty="0"/>
              <a:t>FROM </a:t>
            </a:r>
            <a:r>
              <a:rPr lang="de-DE" altLang="de-DE" sz="1600" dirty="0" err="1"/>
              <a:t>metadata</a:t>
            </a:r>
            <a:r>
              <a:rPr lang="de-DE" altLang="de-DE" sz="1600" dirty="0"/>
              <a:t> CROSS JOIN LATERAL (SELECT </a:t>
            </a:r>
            <a:r>
              <a:rPr lang="de-DE" altLang="de-DE" sz="1600" dirty="0" err="1"/>
              <a:t>jsonb_array_elements</a:t>
            </a:r>
            <a:r>
              <a:rPr lang="de-DE" altLang="de-DE" sz="1600" dirty="0"/>
              <a:t>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author</a:t>
            </a:r>
            <a:r>
              <a:rPr lang="de-DE" altLang="de-DE" sz="1600" dirty="0"/>
              <a:t>')::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as</a:t>
            </a:r>
            <a:r>
              <a:rPr lang="de-DE" altLang="de-DE" sz="1600" dirty="0"/>
              <a:t> x)</a:t>
            </a:r>
          </a:p>
          <a:p>
            <a:r>
              <a:rPr lang="de-DE" altLang="de-DE" sz="1600" dirty="0"/>
              <a:t>WHERE x @&gt; '{"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":"Nicolai Wippert"}';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F963E-B9CC-F064-4B86-FBFA5A59C946}"/>
              </a:ext>
            </a:extLst>
          </p:cNvPr>
          <p:cNvSpPr txBox="1"/>
          <p:nvPr/>
        </p:nvSpPr>
        <p:spPr>
          <a:xfrm>
            <a:off x="9422356" y="1962275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372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56449" y="2942654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INDEX </a:t>
            </a:r>
            <a:r>
              <a:rPr lang="de-DE" sz="1600" dirty="0" err="1"/>
              <a:t>index_on_author</a:t>
            </a:r>
            <a:r>
              <a:rPr lang="de-DE" sz="1600" dirty="0"/>
              <a:t> ON </a:t>
            </a:r>
            <a:r>
              <a:rPr lang="de-DE" sz="1600" dirty="0" err="1"/>
              <a:t>metadata</a:t>
            </a:r>
            <a:r>
              <a:rPr lang="de-DE" sz="1600" dirty="0"/>
              <a:t> USING GIN((</a:t>
            </a:r>
            <a:r>
              <a:rPr lang="de-DE" sz="1600" dirty="0" err="1"/>
              <a:t>data</a:t>
            </a:r>
            <a:r>
              <a:rPr lang="de-DE" sz="1600" dirty="0"/>
              <a:t>-&gt;'</a:t>
            </a:r>
            <a:r>
              <a:rPr lang="de-DE" sz="1600" dirty="0" err="1"/>
              <a:t>author</a:t>
            </a:r>
            <a:r>
              <a:rPr lang="de-DE" sz="1600" dirty="0"/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7477478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834</Words>
  <Application>Microsoft Office PowerPoint</Application>
  <PresentationFormat>Breitbild</PresentationFormat>
  <Paragraphs>95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108</cp:revision>
  <dcterms:created xsi:type="dcterms:W3CDTF">2015-08-23T09:02:23Z</dcterms:created>
  <dcterms:modified xsi:type="dcterms:W3CDTF">2024-06-12T11:25:12Z</dcterms:modified>
</cp:coreProperties>
</file>