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1172" r:id="rId3"/>
    <p:sldId id="1173" r:id="rId4"/>
    <p:sldId id="1174" r:id="rId5"/>
    <p:sldId id="1187" r:id="rId6"/>
    <p:sldId id="1177" r:id="rId7"/>
    <p:sldId id="1175" r:id="rId8"/>
    <p:sldId id="1176" r:id="rId9"/>
    <p:sldId id="1178" r:id="rId10"/>
    <p:sldId id="1179" r:id="rId11"/>
    <p:sldId id="1180" r:id="rId12"/>
    <p:sldId id="1181" r:id="rId13"/>
    <p:sldId id="1182" r:id="rId14"/>
    <p:sldId id="1183" r:id="rId15"/>
    <p:sldId id="1184" r:id="rId16"/>
    <p:sldId id="1185" r:id="rId17"/>
    <p:sldId id="118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480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2024-03-26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How software architecture defines boundaries and APIs bridge them </a:t>
            </a:r>
            <a:endParaRPr lang="en-US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6FEFB6D-C357-DE78-5875-9D9E9BEB54E3}"/>
              </a:ext>
            </a:extLst>
          </p:cNvPr>
          <p:cNvSpPr/>
          <p:nvPr/>
        </p:nvSpPr>
        <p:spPr>
          <a:xfrm>
            <a:off x="1487488" y="2348880"/>
            <a:ext cx="1152128" cy="7831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Service A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CC4385F-2B10-1DB9-2BB9-CBD7D229DBB1}"/>
              </a:ext>
            </a:extLst>
          </p:cNvPr>
          <p:cNvSpPr/>
          <p:nvPr/>
        </p:nvSpPr>
        <p:spPr>
          <a:xfrm>
            <a:off x="4223792" y="2780928"/>
            <a:ext cx="1152128" cy="7831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Service 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2FEE2E-108B-3B84-E76B-3C7066C2BB6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39616" y="2740477"/>
            <a:ext cx="1584176" cy="432048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0DE9CC1-A0D4-8420-FE94-D9F764179123}"/>
              </a:ext>
            </a:extLst>
          </p:cNvPr>
          <p:cNvSpPr txBox="1"/>
          <p:nvPr/>
        </p:nvSpPr>
        <p:spPr>
          <a:xfrm>
            <a:off x="3143672" y="2379433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Looking </a:t>
            </a:r>
            <a:r>
              <a:rPr lang="de-DE" sz="1600" dirty="0" err="1"/>
              <a:t>deeper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a REST </a:t>
            </a:r>
            <a:r>
              <a:rPr lang="de-DE" sz="1600" dirty="0" err="1"/>
              <a:t>call</a:t>
            </a:r>
            <a:r>
              <a:rPr lang="de-DE" sz="1600" dirty="0"/>
              <a:t>, </a:t>
            </a:r>
            <a:r>
              <a:rPr lang="de-DE" sz="1600" dirty="0" err="1"/>
              <a:t>showing</a:t>
            </a:r>
            <a:r>
              <a:rPr lang="de-DE" sz="1600" dirty="0"/>
              <a:t> </a:t>
            </a:r>
            <a:r>
              <a:rPr lang="de-DE" sz="1600" dirty="0" err="1"/>
              <a:t>problems</a:t>
            </a:r>
            <a:r>
              <a:rPr lang="de-DE" sz="1600" dirty="0"/>
              <a:t> (CORS)</a:t>
            </a:r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01849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OPEN API and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benefits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09700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Tipps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good</a:t>
            </a:r>
            <a:r>
              <a:rPr lang="de-DE" sz="1600" dirty="0"/>
              <a:t> API design</a:t>
            </a:r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13025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Problems </a:t>
            </a:r>
            <a:r>
              <a:rPr lang="de-DE" sz="1600" dirty="0" err="1"/>
              <a:t>with</a:t>
            </a:r>
            <a:r>
              <a:rPr lang="de-DE" sz="1600" dirty="0"/>
              <a:t>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Not </a:t>
            </a:r>
            <a:r>
              <a:rPr lang="de-DE" sz="1600" dirty="0" err="1"/>
              <a:t>stable</a:t>
            </a:r>
            <a:r>
              <a:rPr lang="de-DE" sz="1600" dirty="0"/>
              <a:t>, </a:t>
            </a:r>
            <a:r>
              <a:rPr lang="de-DE" sz="1600" dirty="0" err="1"/>
              <a:t>unclear</a:t>
            </a:r>
            <a:r>
              <a:rPr lang="de-DE" sz="1600" dirty="0"/>
              <a:t>,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Testablility</a:t>
            </a:r>
            <a:r>
              <a:rPr lang="de-DE" sz="1600" dirty="0"/>
              <a:t> -&gt; </a:t>
            </a:r>
            <a:r>
              <a:rPr lang="de-DE" sz="1600" dirty="0" err="1"/>
              <a:t>leads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slide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18198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Again</a:t>
            </a:r>
            <a:r>
              <a:rPr lang="de-DE" sz="1600" dirty="0"/>
              <a:t> </a:t>
            </a:r>
            <a:r>
              <a:rPr lang="de-DE" sz="1600" dirty="0" err="1"/>
              <a:t>architecture</a:t>
            </a:r>
            <a:r>
              <a:rPr lang="de-DE" sz="1600" dirty="0"/>
              <a:t> and </a:t>
            </a:r>
            <a:r>
              <a:rPr lang="de-DE" sz="1600" dirty="0" err="1"/>
              <a:t>focus</a:t>
            </a:r>
            <a:r>
              <a:rPr lang="de-DE" sz="1600" dirty="0"/>
              <a:t> on </a:t>
            </a:r>
            <a:r>
              <a:rPr lang="de-DE" sz="1600" dirty="0" err="1"/>
              <a:t>testing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Nachteil viel mehr Komponenten, komplexeres -&gt; Automatisierung/</a:t>
            </a:r>
            <a:r>
              <a:rPr lang="de-DE" sz="1600" dirty="0" err="1"/>
              <a:t>Github</a:t>
            </a:r>
            <a:r>
              <a:rPr lang="de-DE" sz="1600" dirty="0"/>
              <a:t> 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-&gt; </a:t>
            </a:r>
            <a:r>
              <a:rPr lang="de-DE" sz="1600" dirty="0" err="1"/>
              <a:t>Github</a:t>
            </a:r>
            <a:r>
              <a:rPr lang="de-DE" sz="1600" dirty="0"/>
              <a:t> </a:t>
            </a:r>
            <a:r>
              <a:rPr lang="de-DE" sz="1600" dirty="0" err="1"/>
              <a:t>actions</a:t>
            </a:r>
            <a:r>
              <a:rPr lang="de-DE" sz="1600" dirty="0"/>
              <a:t> </a:t>
            </a:r>
            <a:r>
              <a:rPr lang="de-DE" sz="1600" dirty="0" err="1"/>
              <a:t>example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Testing</a:t>
            </a:r>
            <a:r>
              <a:rPr lang="de-DE" sz="1600" dirty="0"/>
              <a:t> </a:t>
            </a:r>
            <a:r>
              <a:rPr lang="de-DE" sz="1600" dirty="0" err="1"/>
              <a:t>pyramide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23018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Caching in </a:t>
            </a:r>
            <a:r>
              <a:rPr lang="de-DE" sz="1600" dirty="0" err="1"/>
              <a:t>githubactions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docker</a:t>
            </a:r>
            <a:r>
              <a:rPr lang="de-DE" sz="1600" dirty="0"/>
              <a:t> in </a:t>
            </a:r>
            <a:r>
              <a:rPr lang="de-DE" sz="1600" dirty="0" err="1"/>
              <a:t>github</a:t>
            </a:r>
            <a:r>
              <a:rPr lang="de-DE" sz="1600" dirty="0"/>
              <a:t> </a:t>
            </a:r>
            <a:r>
              <a:rPr lang="de-DE" sz="1600" dirty="0" err="1"/>
              <a:t>actions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Excustion</a:t>
            </a:r>
            <a:r>
              <a:rPr lang="de-DE" sz="1600" dirty="0"/>
              <a:t>: </a:t>
            </a:r>
            <a:r>
              <a:rPr lang="de-DE" sz="1600" dirty="0" err="1"/>
              <a:t>using</a:t>
            </a:r>
            <a:r>
              <a:rPr lang="de-DE" sz="1600" dirty="0"/>
              <a:t> GPUs in </a:t>
            </a:r>
            <a:r>
              <a:rPr lang="de-DE" sz="1600" dirty="0" err="1"/>
              <a:t>docker</a:t>
            </a:r>
            <a:r>
              <a:rPr lang="de-DE" sz="1600" dirty="0"/>
              <a:t> </a:t>
            </a:r>
            <a:r>
              <a:rPr lang="de-DE" sz="1600" dirty="0" err="1"/>
              <a:t>containers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62052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Docker </a:t>
            </a:r>
            <a:r>
              <a:rPr lang="de-DE" sz="1600" dirty="0" err="1"/>
              <a:t>compose</a:t>
            </a:r>
            <a:r>
              <a:rPr lang="de-DE" sz="1600" dirty="0"/>
              <a:t> and </a:t>
            </a:r>
            <a:r>
              <a:rPr lang="de-DE" sz="1600" dirty="0" err="1"/>
              <a:t>kubernetes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32908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Thanks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79518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is</a:t>
            </a:r>
            <a:r>
              <a:rPr lang="de-DE" sz="2400" b="1" dirty="0"/>
              <a:t> </a:t>
            </a:r>
            <a:r>
              <a:rPr lang="de-DE" sz="2400" b="1" dirty="0" err="1"/>
              <a:t>software</a:t>
            </a:r>
            <a:r>
              <a:rPr lang="de-DE" sz="2400" b="1" dirty="0"/>
              <a:t> </a:t>
            </a:r>
            <a:r>
              <a:rPr lang="de-DE" sz="2400" b="1" dirty="0" err="1"/>
              <a:t>architecture</a:t>
            </a:r>
            <a:r>
              <a:rPr lang="de-DE" sz="2400" b="1" dirty="0"/>
              <a:t>?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How software architecture defines boundaries and APIs bridge them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190932" y="5949280"/>
            <a:ext cx="7633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200" i="1" dirty="0"/>
              <a:t>[1]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L. Bass, P. Clements and R. </a:t>
            </a:r>
            <a:r>
              <a:rPr lang="en-US" sz="1200" b="0" i="0" u="none" strike="noStrike" baseline="0" dirty="0" err="1">
                <a:latin typeface="Times New Roman" panose="02020603050405020304" pitchFamily="18" charset="0"/>
              </a:rPr>
              <a:t>Kazman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en-US" sz="1200" b="0" i="1" u="none" strike="noStrike" baseline="0" dirty="0">
                <a:latin typeface="Times New Roman" panose="02020603050405020304" pitchFamily="18" charset="0"/>
              </a:rPr>
              <a:t>Software Architecture in Practice.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Addison Wesley,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1999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, ISBN 0-</a:t>
            </a:r>
            <a:r>
              <a:rPr lang="de-DE" sz="1200" b="0" i="0" u="none" strike="noStrike" baseline="0" dirty="0">
                <a:latin typeface="Times New Roman" panose="02020603050405020304" pitchFamily="18" charset="0"/>
              </a:rPr>
              <a:t>201-19930-0.</a:t>
            </a:r>
            <a:endParaRPr lang="de-DE" sz="1200" i="1" baseline="300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4FBBADE-4D7A-918E-AEF9-618B55998282}"/>
              </a:ext>
            </a:extLst>
          </p:cNvPr>
          <p:cNvGrpSpPr/>
          <p:nvPr/>
        </p:nvGrpSpPr>
        <p:grpSpPr>
          <a:xfrm>
            <a:off x="4907868" y="2505670"/>
            <a:ext cx="6948772" cy="923330"/>
            <a:chOff x="2351584" y="2852937"/>
            <a:chExt cx="6948772" cy="923330"/>
          </a:xfrm>
        </p:grpSpPr>
        <p:sp>
          <p:nvSpPr>
            <p:cNvPr id="6" name="Textfeld 8">
              <a:extLst>
                <a:ext uri="{FF2B5EF4-FFF2-40B4-BE49-F238E27FC236}">
                  <a16:creationId xmlns:a16="http://schemas.microsoft.com/office/drawing/2014/main" id="{D7DEA247-8D5B-835D-7DB4-8B2B54D9DF7E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„The </a:t>
              </a:r>
              <a:r>
                <a:rPr lang="de-DE" i="1" dirty="0" err="1"/>
                <a:t>goal</a:t>
              </a:r>
              <a:r>
                <a:rPr lang="de-DE" i="1" dirty="0"/>
                <a:t> </a:t>
              </a:r>
              <a:r>
                <a:rPr lang="de-DE" i="1" dirty="0" err="1"/>
                <a:t>of</a:t>
              </a:r>
              <a:r>
                <a:rPr lang="de-DE" i="1" dirty="0"/>
                <a:t> </a:t>
              </a:r>
              <a:r>
                <a:rPr lang="de-DE" i="1" dirty="0" err="1"/>
                <a:t>software</a:t>
              </a:r>
              <a:r>
                <a:rPr lang="de-DE" i="1" dirty="0"/>
                <a:t> </a:t>
              </a:r>
              <a:r>
                <a:rPr lang="de-DE" i="1" dirty="0" err="1"/>
                <a:t>architecture</a:t>
              </a:r>
              <a:r>
                <a:rPr lang="de-DE" i="1" dirty="0"/>
                <a:t> </a:t>
              </a:r>
              <a:r>
                <a:rPr lang="de-DE" i="1" dirty="0" err="1"/>
                <a:t>is</a:t>
              </a:r>
              <a:r>
                <a:rPr lang="de-DE" i="1" dirty="0"/>
                <a:t> </a:t>
              </a:r>
              <a:r>
                <a:rPr lang="de-DE" i="1" dirty="0" err="1"/>
                <a:t>to</a:t>
              </a:r>
              <a:r>
                <a:rPr lang="de-DE" i="1" dirty="0"/>
                <a:t> </a:t>
              </a:r>
              <a:r>
                <a:rPr lang="de-DE" i="1" dirty="0" err="1"/>
                <a:t>minimize</a:t>
              </a:r>
              <a:r>
                <a:rPr lang="de-DE" i="1" dirty="0"/>
                <a:t> </a:t>
              </a:r>
              <a:r>
                <a:rPr lang="de-DE" i="1" dirty="0" err="1"/>
                <a:t>the</a:t>
              </a:r>
              <a:r>
                <a:rPr lang="de-DE" i="1" dirty="0"/>
                <a:t> human </a:t>
              </a:r>
              <a:r>
                <a:rPr lang="de-DE" i="1" dirty="0" err="1"/>
                <a:t>resources</a:t>
              </a:r>
              <a:r>
                <a:rPr lang="de-DE" i="1" dirty="0"/>
                <a:t> </a:t>
              </a:r>
              <a:r>
                <a:rPr lang="de-DE" i="1" dirty="0" err="1"/>
                <a:t>required</a:t>
              </a:r>
              <a:r>
                <a:rPr lang="de-DE" i="1" dirty="0"/>
                <a:t> </a:t>
              </a:r>
              <a:r>
                <a:rPr lang="de-DE" i="1" dirty="0" err="1"/>
                <a:t>to</a:t>
              </a:r>
              <a:r>
                <a:rPr lang="de-DE" i="1" dirty="0"/>
                <a:t> </a:t>
              </a:r>
              <a:r>
                <a:rPr lang="de-DE" b="1" i="1" dirty="0" err="1"/>
                <a:t>build</a:t>
              </a:r>
              <a:r>
                <a:rPr lang="de-DE" i="1" dirty="0"/>
                <a:t> and </a:t>
              </a:r>
              <a:r>
                <a:rPr lang="de-DE" b="1" i="1" dirty="0" err="1"/>
                <a:t>maintain</a:t>
              </a:r>
              <a:r>
                <a:rPr lang="de-DE" i="1" dirty="0"/>
                <a:t> </a:t>
              </a:r>
              <a:r>
                <a:rPr lang="de-DE" i="1" dirty="0" err="1"/>
                <a:t>the</a:t>
              </a:r>
              <a:r>
                <a:rPr lang="de-DE" i="1" dirty="0"/>
                <a:t> </a:t>
              </a:r>
              <a:r>
                <a:rPr lang="de-DE" i="1" dirty="0" err="1"/>
                <a:t>required</a:t>
              </a:r>
              <a:r>
                <a:rPr lang="de-DE" i="1" dirty="0"/>
                <a:t> </a:t>
              </a:r>
              <a:r>
                <a:rPr lang="de-DE" i="1" dirty="0" err="1"/>
                <a:t>system</a:t>
              </a:r>
              <a:r>
                <a:rPr lang="de-DE" i="1" dirty="0"/>
                <a:t>“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9B1DB5A-AAB4-1DE0-504E-5F7288EB00F7}"/>
                </a:ext>
              </a:extLst>
            </p:cNvPr>
            <p:cNvSpPr txBox="1"/>
            <p:nvPr/>
          </p:nvSpPr>
          <p:spPr>
            <a:xfrm>
              <a:off x="2351584" y="3418005"/>
              <a:ext cx="6948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Robert C. Martin, Clean Architecture, 2017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16EC6F2-2CA4-4BE6-0BD9-667245F83992}"/>
              </a:ext>
            </a:extLst>
          </p:cNvPr>
          <p:cNvGrpSpPr/>
          <p:nvPr/>
        </p:nvGrpSpPr>
        <p:grpSpPr>
          <a:xfrm>
            <a:off x="130633" y="3613166"/>
            <a:ext cx="6552728" cy="923330"/>
            <a:chOff x="2351584" y="2852937"/>
            <a:chExt cx="6552728" cy="923330"/>
          </a:xfrm>
        </p:grpSpPr>
        <p:sp>
          <p:nvSpPr>
            <p:cNvPr id="17" name="Textfeld 8">
              <a:extLst>
                <a:ext uri="{FF2B5EF4-FFF2-40B4-BE49-F238E27FC236}">
                  <a16:creationId xmlns:a16="http://schemas.microsoft.com/office/drawing/2014/main" id="{21086A16-DC8F-277B-3DF5-12620497F27E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</a:t>
              </a:r>
              <a:r>
                <a:rPr lang="en-US" dirty="0"/>
                <a:t>Software architecture is those decisions which are both </a:t>
              </a:r>
              <a:r>
                <a:rPr lang="en-US" b="1" dirty="0"/>
                <a:t>important</a:t>
              </a:r>
              <a:r>
                <a:rPr lang="en-US" dirty="0"/>
                <a:t> and </a:t>
              </a:r>
              <a:r>
                <a:rPr lang="en-US" b="1" dirty="0"/>
                <a:t>hard to change </a:t>
              </a:r>
              <a:r>
                <a:rPr lang="de-DE" i="1" dirty="0"/>
                <a:t>“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281ADA5-C055-BF09-C435-5D26EE79483B}"/>
                </a:ext>
              </a:extLst>
            </p:cNvPr>
            <p:cNvSpPr txBox="1"/>
            <p:nvPr/>
          </p:nvSpPr>
          <p:spPr>
            <a:xfrm>
              <a:off x="2351584" y="3429000"/>
              <a:ext cx="6552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Martin Fowler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339E339-598F-E3D6-9383-494127DF0D8B}"/>
              </a:ext>
            </a:extLst>
          </p:cNvPr>
          <p:cNvGrpSpPr/>
          <p:nvPr/>
        </p:nvGrpSpPr>
        <p:grpSpPr>
          <a:xfrm>
            <a:off x="335360" y="1145910"/>
            <a:ext cx="6128326" cy="1477328"/>
            <a:chOff x="913771" y="3535665"/>
            <a:chExt cx="6128326" cy="1477328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C27044F-8188-FFDD-AC78-61EE482D840F}"/>
                </a:ext>
              </a:extLst>
            </p:cNvPr>
            <p:cNvSpPr txBox="1"/>
            <p:nvPr/>
          </p:nvSpPr>
          <p:spPr>
            <a:xfrm>
              <a:off x="913771" y="3535665"/>
              <a:ext cx="612832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/>
                <a:t>The software architecture of a program or computing</a:t>
              </a:r>
            </a:p>
            <a:p>
              <a:pPr algn="l"/>
              <a:r>
                <a:rPr lang="en-US" dirty="0"/>
                <a:t>system is the structure or structures of the system,</a:t>
              </a:r>
            </a:p>
            <a:p>
              <a:pPr algn="l"/>
              <a:r>
                <a:rPr lang="en-US" dirty="0"/>
                <a:t>which comprise software components, the externally</a:t>
              </a:r>
            </a:p>
            <a:p>
              <a:pPr algn="l"/>
              <a:r>
                <a:rPr lang="en-US" dirty="0"/>
                <a:t>visible properties of those components, and the relationships</a:t>
              </a:r>
            </a:p>
            <a:p>
              <a:pPr algn="l"/>
              <a:r>
                <a:rPr lang="de-DE" dirty="0" err="1"/>
                <a:t>among</a:t>
              </a:r>
              <a:r>
                <a:rPr lang="de-DE" dirty="0"/>
                <a:t> </a:t>
              </a:r>
              <a:r>
                <a:rPr lang="de-DE" dirty="0" err="1"/>
                <a:t>them</a:t>
              </a:r>
              <a:r>
                <a:rPr lang="de-DE" dirty="0"/>
                <a:t> 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B5BE651-A855-DE69-B676-35926E9A41BA}"/>
                </a:ext>
              </a:extLst>
            </p:cNvPr>
            <p:cNvSpPr txBox="1"/>
            <p:nvPr/>
          </p:nvSpPr>
          <p:spPr>
            <a:xfrm>
              <a:off x="2063552" y="4653136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baseline="0" dirty="0">
                  <a:latin typeface="Times New Roman" panose="02020603050405020304" pitchFamily="18" charset="0"/>
                </a:rPr>
                <a:t>[1]</a:t>
              </a:r>
              <a:endParaRPr lang="de-DE" sz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8CF5E29-B75D-72DF-4AA4-D7127B03D7A1}"/>
              </a:ext>
            </a:extLst>
          </p:cNvPr>
          <p:cNvGrpSpPr/>
          <p:nvPr/>
        </p:nvGrpSpPr>
        <p:grpSpPr>
          <a:xfrm>
            <a:off x="4367808" y="4590966"/>
            <a:ext cx="6552728" cy="923330"/>
            <a:chOff x="2351584" y="2852937"/>
            <a:chExt cx="6552728" cy="923330"/>
          </a:xfrm>
        </p:grpSpPr>
        <p:sp>
          <p:nvSpPr>
            <p:cNvPr id="24" name="Textfeld 8">
              <a:extLst>
                <a:ext uri="{FF2B5EF4-FFF2-40B4-BE49-F238E27FC236}">
                  <a16:creationId xmlns:a16="http://schemas.microsoft.com/office/drawing/2014/main" id="{AACDB241-AC42-6F40-6AFF-4CDC29B12839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</a:t>
              </a:r>
              <a:r>
                <a:rPr lang="en-US" dirty="0"/>
                <a:t>Architecture represents the significant design decisions that </a:t>
              </a:r>
              <a:r>
                <a:rPr lang="en-US" b="1" dirty="0"/>
                <a:t>shape a system</a:t>
              </a:r>
              <a:r>
                <a:rPr lang="en-US" dirty="0"/>
                <a:t>, where </a:t>
              </a:r>
              <a:r>
                <a:rPr lang="en-US" b="1" dirty="0"/>
                <a:t>significant</a:t>
              </a:r>
              <a:r>
                <a:rPr lang="en-US" dirty="0"/>
                <a:t> is measured by </a:t>
              </a:r>
              <a:r>
                <a:rPr lang="en-US" b="1" dirty="0"/>
                <a:t>cost of change </a:t>
              </a:r>
              <a:r>
                <a:rPr lang="de-DE" i="1" dirty="0"/>
                <a:t>“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AC38583-F058-B40E-5791-C58456E657F5}"/>
                </a:ext>
              </a:extLst>
            </p:cNvPr>
            <p:cNvSpPr txBox="1"/>
            <p:nvPr/>
          </p:nvSpPr>
          <p:spPr>
            <a:xfrm>
              <a:off x="2351584" y="3429000"/>
              <a:ext cx="6552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Grady </a:t>
              </a:r>
              <a:r>
                <a:rPr lang="de-DE" sz="1400" dirty="0" err="1"/>
                <a:t>Booch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74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F50DE8-2641-D218-4750-82CA51422DD6}"/>
              </a:ext>
            </a:extLst>
          </p:cNvPr>
          <p:cNvSpPr txBox="1"/>
          <p:nvPr/>
        </p:nvSpPr>
        <p:spPr>
          <a:xfrm>
            <a:off x="4198" y="5981217"/>
            <a:ext cx="12284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/>
              <a:t>[2] </a:t>
            </a:r>
            <a:r>
              <a:rPr lang="en-US" sz="1200" b="0" i="0" u="none" strike="noStrike" baseline="0" dirty="0">
                <a:latin typeface="ArialMT"/>
              </a:rPr>
              <a:t>M. </a:t>
            </a:r>
            <a:r>
              <a:rPr lang="en-US" sz="1200" dirty="0">
                <a:latin typeface="ArialMT"/>
              </a:rPr>
              <a:t>F</a:t>
            </a:r>
            <a:r>
              <a:rPr lang="en-US" sz="1200" b="0" i="0" u="none" strike="noStrike" baseline="0" dirty="0">
                <a:latin typeface="ArialMT"/>
              </a:rPr>
              <a:t>owler, </a:t>
            </a:r>
            <a:r>
              <a:rPr lang="de-DE" sz="1200" b="0" i="1" u="none" strike="noStrike" baseline="0" dirty="0">
                <a:latin typeface="ArialMT"/>
              </a:rPr>
              <a:t>D</a:t>
            </a:r>
            <a:r>
              <a:rPr lang="de-DE" sz="1200" i="1" dirty="0">
                <a:latin typeface="ArialMT"/>
              </a:rPr>
              <a:t>esign Stamina Hypothesis</a:t>
            </a:r>
            <a:r>
              <a:rPr lang="en-US" sz="1200" b="0" i="0" u="none" strike="noStrike" baseline="0" dirty="0">
                <a:latin typeface="ArialMT"/>
              </a:rPr>
              <a:t>, </a:t>
            </a:r>
            <a:r>
              <a:rPr lang="en-US" sz="1200" b="1" i="0" u="none" strike="noStrike" baseline="0" dirty="0">
                <a:latin typeface="ArialMT"/>
              </a:rPr>
              <a:t>2007</a:t>
            </a:r>
            <a:endParaRPr lang="de-DE" sz="1200" i="1" baseline="30000" dirty="0"/>
          </a:p>
        </p:txBody>
      </p:sp>
      <p:pic>
        <p:nvPicPr>
          <p:cNvPr id="7" name="Grafik 6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745EECB-2A2B-9F55-6479-0A2851DF4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0" y="1412776"/>
            <a:ext cx="7002064" cy="2853581"/>
          </a:xfrm>
          <a:prstGeom prst="rect">
            <a:avLst/>
          </a:prstGeom>
        </p:spPr>
      </p:pic>
      <p:pic>
        <p:nvPicPr>
          <p:cNvPr id="10" name="Grafik 9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F234C1E4-6EF4-3B63-255E-CDA04DE04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284072"/>
            <a:ext cx="4031758" cy="46785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6254D9D-EF11-46F5-11F5-217201235F84}"/>
                  </a:ext>
                </a:extLst>
              </p:cNvPr>
              <p:cNvSpPr txBox="1"/>
              <p:nvPr/>
            </p:nvSpPr>
            <p:spPr>
              <a:xfrm>
                <a:off x="715749" y="4600567"/>
                <a:ext cx="61283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800" dirty="0"/>
                  <a:t>System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𝐴𝑟𝑐h𝑖𝑡𝑒𝑐𝑡𝑢𝑟𝑒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≠</m:t>
                    </m:r>
                  </m:oMath>
                </a14:m>
                <a:r>
                  <a:rPr lang="de-DE" sz="2800" b="0" dirty="0"/>
                  <a:t> Design  ???</a:t>
                </a: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6254D9D-EF11-46F5-11F5-21720123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9" y="4600567"/>
                <a:ext cx="6128326" cy="523220"/>
              </a:xfrm>
              <a:prstGeom prst="rect">
                <a:avLst/>
              </a:prstGeom>
              <a:blipFill>
                <a:blip r:embed="rId4"/>
                <a:stretch>
                  <a:fillRect l="-1988" t="-11628" b="-32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911424" y="1340768"/>
            <a:ext cx="595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dependencies</a:t>
            </a:r>
            <a:endParaRPr lang="de-DE" sz="1600" b="1" dirty="0"/>
          </a:p>
          <a:p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F0CAF5D-43F4-0B4C-8AEC-07B8A1412414}"/>
              </a:ext>
            </a:extLst>
          </p:cNvPr>
          <p:cNvSpPr/>
          <p:nvPr/>
        </p:nvSpPr>
        <p:spPr>
          <a:xfrm>
            <a:off x="909440" y="3207663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Algorithm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 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4E796F2-128A-50E2-5B82-BBBA27CA4D65}"/>
              </a:ext>
            </a:extLst>
          </p:cNvPr>
          <p:cNvSpPr/>
          <p:nvPr/>
        </p:nvSpPr>
        <p:spPr>
          <a:xfrm>
            <a:off x="6600056" y="2457895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Data Provider A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E6EF2CA5-60EB-4C7B-E92F-707DB05D2DDC}"/>
              </a:ext>
            </a:extLst>
          </p:cNvPr>
          <p:cNvSpPr/>
          <p:nvPr/>
        </p:nvSpPr>
        <p:spPr>
          <a:xfrm>
            <a:off x="9048328" y="2361937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UniProtKB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BEF53FD-06B0-8A0E-4AA3-75FE829D5F33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8616280" y="2679232"/>
            <a:ext cx="432048" cy="781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C714233-7389-FF1D-6332-6EF48E851A5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925664" y="2679232"/>
            <a:ext cx="3674392" cy="74976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336367F-42E7-773F-C43C-5F233E88E9F7}"/>
              </a:ext>
            </a:extLst>
          </p:cNvPr>
          <p:cNvSpPr/>
          <p:nvPr/>
        </p:nvSpPr>
        <p:spPr>
          <a:xfrm>
            <a:off x="6600056" y="3857129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Data Provider B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6F6BEC41-2367-7CB3-C952-2F8B5EC4F163}"/>
              </a:ext>
            </a:extLst>
          </p:cNvPr>
          <p:cNvSpPr/>
          <p:nvPr/>
        </p:nvSpPr>
        <p:spPr>
          <a:xfrm>
            <a:off x="9120336" y="3760390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ENZYME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C02DD2-463F-96BA-DB1D-0BDDB38BDEBB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8616280" y="4078466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5F2AFE5-58A6-529F-8CB1-CBFC808D12E8}"/>
              </a:ext>
            </a:extLst>
          </p:cNvPr>
          <p:cNvSpPr txBox="1"/>
          <p:nvPr/>
        </p:nvSpPr>
        <p:spPr>
          <a:xfrm>
            <a:off x="3575720" y="261078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Query: EC 1.1.1.1 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F71FD20-4387-E1A8-BC5F-752FE7786F66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2925664" y="3429000"/>
            <a:ext cx="3674392" cy="649466"/>
          </a:xfrm>
          <a:prstGeom prst="straightConnector1">
            <a:avLst/>
          </a:prstGeom>
          <a:ln w="50800">
            <a:solidFill>
              <a:schemeClr val="accent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A890D60-45BB-48B5-B708-EDC936F847F6}"/>
              </a:ext>
            </a:extLst>
          </p:cNvPr>
          <p:cNvSpPr txBox="1"/>
          <p:nvPr/>
        </p:nvSpPr>
        <p:spPr>
          <a:xfrm>
            <a:off x="3215680" y="383813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provider</a:t>
            </a:r>
            <a:r>
              <a:rPr lang="de-DE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41576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911424" y="1340768"/>
            <a:ext cx="595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dependencies</a:t>
            </a:r>
            <a:endParaRPr lang="de-DE" sz="1600" b="1" dirty="0"/>
          </a:p>
          <a:p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F0CAF5D-43F4-0B4C-8AEC-07B8A1412414}"/>
              </a:ext>
            </a:extLst>
          </p:cNvPr>
          <p:cNvSpPr/>
          <p:nvPr/>
        </p:nvSpPr>
        <p:spPr>
          <a:xfrm>
            <a:off x="909440" y="3207663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Algorithm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 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4E796F2-128A-50E2-5B82-BBBA27CA4D65}"/>
              </a:ext>
            </a:extLst>
          </p:cNvPr>
          <p:cNvSpPr/>
          <p:nvPr/>
        </p:nvSpPr>
        <p:spPr>
          <a:xfrm>
            <a:off x="6600056" y="2457895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Data Provider A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E6EF2CA5-60EB-4C7B-E92F-707DB05D2DDC}"/>
              </a:ext>
            </a:extLst>
          </p:cNvPr>
          <p:cNvSpPr/>
          <p:nvPr/>
        </p:nvSpPr>
        <p:spPr>
          <a:xfrm>
            <a:off x="9048328" y="2361937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UniProtKB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BEF53FD-06B0-8A0E-4AA3-75FE829D5F33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8616280" y="2679232"/>
            <a:ext cx="432048" cy="781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C714233-7389-FF1D-6332-6EF48E851A5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925664" y="2679232"/>
            <a:ext cx="3674392" cy="74976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336367F-42E7-773F-C43C-5F233E88E9F7}"/>
              </a:ext>
            </a:extLst>
          </p:cNvPr>
          <p:cNvSpPr/>
          <p:nvPr/>
        </p:nvSpPr>
        <p:spPr>
          <a:xfrm>
            <a:off x="6600056" y="3857129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Data Provider B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6F6BEC41-2367-7CB3-C952-2F8B5EC4F163}"/>
              </a:ext>
            </a:extLst>
          </p:cNvPr>
          <p:cNvSpPr/>
          <p:nvPr/>
        </p:nvSpPr>
        <p:spPr>
          <a:xfrm>
            <a:off x="9120336" y="3760390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ENZYME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C02DD2-463F-96BA-DB1D-0BDDB38BDEBB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8616280" y="4078466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5F2AFE5-58A6-529F-8CB1-CBFC808D12E8}"/>
              </a:ext>
            </a:extLst>
          </p:cNvPr>
          <p:cNvSpPr txBox="1"/>
          <p:nvPr/>
        </p:nvSpPr>
        <p:spPr>
          <a:xfrm>
            <a:off x="3575720" y="261078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Query: EC 1.1.1.1 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F71FD20-4387-E1A8-BC5F-752FE7786F66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2925664" y="3429000"/>
            <a:ext cx="3674392" cy="649466"/>
          </a:xfrm>
          <a:prstGeom prst="straightConnector1">
            <a:avLst/>
          </a:prstGeom>
          <a:ln w="50800">
            <a:solidFill>
              <a:schemeClr val="accent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A890D60-45BB-48B5-B708-EDC936F847F6}"/>
              </a:ext>
            </a:extLst>
          </p:cNvPr>
          <p:cNvSpPr txBox="1"/>
          <p:nvPr/>
        </p:nvSpPr>
        <p:spPr>
          <a:xfrm>
            <a:off x="3215680" y="383813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provider</a:t>
            </a:r>
            <a:r>
              <a:rPr lang="de-DE" dirty="0"/>
              <a:t> ???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D2E03AB-AA1D-5643-6891-D1F420239E8C}"/>
              </a:ext>
            </a:extLst>
          </p:cNvPr>
          <p:cNvSpPr txBox="1"/>
          <p:nvPr/>
        </p:nvSpPr>
        <p:spPr>
          <a:xfrm>
            <a:off x="5482964" y="5082110"/>
            <a:ext cx="3674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!! Loose Coupling !!</a:t>
            </a:r>
          </a:p>
        </p:txBody>
      </p:sp>
    </p:spTree>
    <p:extLst>
      <p:ext uri="{BB962C8B-B14F-4D97-AF65-F5344CB8AC3E}">
        <p14:creationId xmlns:p14="http://schemas.microsoft.com/office/powerpoint/2010/main" val="18458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Ports and Adapters/Hexagonal </a:t>
            </a:r>
            <a:r>
              <a:rPr lang="de-DE" sz="2400" b="1" dirty="0" err="1"/>
              <a:t>architecture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Basic </a:t>
            </a:r>
            <a:r>
              <a:rPr lang="de-DE" sz="1600" dirty="0" err="1"/>
              <a:t>architecture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Backend </a:t>
            </a:r>
            <a:r>
              <a:rPr lang="de-DE" sz="1600" dirty="0" err="1"/>
              <a:t>service</a:t>
            </a:r>
            <a:r>
              <a:rPr lang="de-DE" sz="1600" dirty="0"/>
              <a:t> -&gt; </a:t>
            </a:r>
            <a:r>
              <a:rPr lang="de-DE" sz="1600" dirty="0" err="1"/>
              <a:t>teaser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apis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4342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Microservice </a:t>
            </a:r>
            <a:r>
              <a:rPr lang="de-DE" sz="2400" b="1" dirty="0" err="1"/>
              <a:t>architecture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C566820F-4E1B-C9BF-255E-E2835EA2F20F}"/>
              </a:ext>
            </a:extLst>
          </p:cNvPr>
          <p:cNvSpPr txBox="1"/>
          <p:nvPr/>
        </p:nvSpPr>
        <p:spPr>
          <a:xfrm>
            <a:off x="1055440" y="1461323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Small </a:t>
            </a:r>
            <a:r>
              <a:rPr lang="de-DE" sz="1600" dirty="0" err="1"/>
              <a:t>independent</a:t>
            </a:r>
            <a:r>
              <a:rPr lang="de-DE" sz="1600" dirty="0"/>
              <a:t>, </a:t>
            </a:r>
            <a:r>
              <a:rPr lang="de-DE" sz="1600" dirty="0" err="1"/>
              <a:t>specialized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Own </a:t>
            </a:r>
            <a:r>
              <a:rPr lang="de-DE" sz="1600" dirty="0" err="1"/>
              <a:t>isolated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persistence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Communication takes place via well-defined APIs</a:t>
            </a:r>
            <a:endParaRPr lang="de-DE" dirty="0"/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23FE76DE-8484-D98F-0DB1-7233CD57AFE4}"/>
              </a:ext>
            </a:extLst>
          </p:cNvPr>
          <p:cNvSpPr txBox="1"/>
          <p:nvPr/>
        </p:nvSpPr>
        <p:spPr>
          <a:xfrm>
            <a:off x="911424" y="32168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The </a:t>
            </a:r>
            <a:r>
              <a:rPr lang="de-DE" b="1" dirty="0" err="1"/>
              <a:t>good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C77C27-79AE-CEC0-E296-E716402159C5}"/>
              </a:ext>
            </a:extLst>
          </p:cNvPr>
          <p:cNvSpPr txBox="1"/>
          <p:nvPr/>
        </p:nvSpPr>
        <p:spPr>
          <a:xfrm>
            <a:off x="191344" y="3718679"/>
            <a:ext cx="32499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„Small“ </a:t>
            </a:r>
            <a:r>
              <a:rPr lang="de-DE" sz="1600" dirty="0" err="1"/>
              <a:t>codebase</a:t>
            </a:r>
            <a:r>
              <a:rPr lang="de-DE" sz="1600" dirty="0"/>
              <a:t>, </a:t>
            </a:r>
            <a:r>
              <a:rPr lang="en-US" sz="1600" dirty="0"/>
              <a:t>can be implemented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High </a:t>
            </a:r>
            <a:r>
              <a:rPr lang="de-DE" sz="1600" dirty="0" err="1"/>
              <a:t>scalability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Technological </a:t>
            </a:r>
            <a:r>
              <a:rPr lang="de-DE" sz="1600" dirty="0" err="1"/>
              <a:t>flexibility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Reliability</a:t>
            </a:r>
            <a:endParaRPr lang="de-DE" sz="1600" dirty="0"/>
          </a:p>
        </p:txBody>
      </p:sp>
      <p:sp>
        <p:nvSpPr>
          <p:cNvPr id="10" name="Textfeld 8">
            <a:extLst>
              <a:ext uri="{FF2B5EF4-FFF2-40B4-BE49-F238E27FC236}">
                <a16:creationId xmlns:a16="http://schemas.microsoft.com/office/drawing/2014/main" id="{9EF39298-46BA-647E-BCB4-72A660751653}"/>
              </a:ext>
            </a:extLst>
          </p:cNvPr>
          <p:cNvSpPr txBox="1"/>
          <p:nvPr/>
        </p:nvSpPr>
        <p:spPr>
          <a:xfrm>
            <a:off x="4079776" y="32562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The </a:t>
            </a:r>
            <a:r>
              <a:rPr lang="de-DE" b="1" dirty="0" err="1"/>
              <a:t>bad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1D9663-1202-C90C-66C6-4A890AD1FAA2}"/>
              </a:ext>
            </a:extLst>
          </p:cNvPr>
          <p:cNvSpPr txBox="1"/>
          <p:nvPr/>
        </p:nvSpPr>
        <p:spPr>
          <a:xfrm>
            <a:off x="3580721" y="3656599"/>
            <a:ext cx="3249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More </a:t>
            </a:r>
            <a:r>
              <a:rPr lang="de-DE" sz="1600" dirty="0" err="1"/>
              <a:t>complex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monolith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Deployment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complex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Data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Communication </a:t>
            </a:r>
            <a:r>
              <a:rPr lang="de-DE" sz="1600" dirty="0" err="1"/>
              <a:t>slower</a:t>
            </a:r>
            <a:endParaRPr lang="de-DE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28D0773-6419-8D57-9797-38A3782BB0E2}"/>
              </a:ext>
            </a:extLst>
          </p:cNvPr>
          <p:cNvGrpSpPr/>
          <p:nvPr/>
        </p:nvGrpSpPr>
        <p:grpSpPr>
          <a:xfrm>
            <a:off x="7231461" y="1618394"/>
            <a:ext cx="3384255" cy="4076409"/>
            <a:chOff x="7118688" y="1688724"/>
            <a:chExt cx="3384255" cy="407640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9EC66B05-BAAF-A0CF-E74F-F0CB547B35D3}"/>
                </a:ext>
              </a:extLst>
            </p:cNvPr>
            <p:cNvSpPr/>
            <p:nvPr/>
          </p:nvSpPr>
          <p:spPr>
            <a:xfrm>
              <a:off x="8238964" y="1688724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C3B6D05F-2B0B-5D5C-6ACA-7EB7E6A53B86}"/>
                </a:ext>
              </a:extLst>
            </p:cNvPr>
            <p:cNvSpPr/>
            <p:nvPr/>
          </p:nvSpPr>
          <p:spPr>
            <a:xfrm>
              <a:off x="7118688" y="2929564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 1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4788DD8-0751-D6E9-DC76-8E0623728C92}"/>
                </a:ext>
              </a:extLst>
            </p:cNvPr>
            <p:cNvSpPr/>
            <p:nvPr/>
          </p:nvSpPr>
          <p:spPr>
            <a:xfrm>
              <a:off x="9192344" y="2924944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 2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9CF06530-6069-A676-82E7-AFF5E5DCCE3B}"/>
                </a:ext>
              </a:extLst>
            </p:cNvPr>
            <p:cNvSpPr/>
            <p:nvPr/>
          </p:nvSpPr>
          <p:spPr>
            <a:xfrm>
              <a:off x="9192343" y="4080092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 3</a:t>
              </a:r>
            </a:p>
          </p:txBody>
        </p:sp>
        <p:sp>
          <p:nvSpPr>
            <p:cNvPr id="18" name="Zylinder 17">
              <a:extLst>
                <a:ext uri="{FF2B5EF4-FFF2-40B4-BE49-F238E27FC236}">
                  <a16:creationId xmlns:a16="http://schemas.microsoft.com/office/drawing/2014/main" id="{2D858BDB-BCAB-8639-8E20-123E721A8966}"/>
                </a:ext>
              </a:extLst>
            </p:cNvPr>
            <p:cNvSpPr/>
            <p:nvPr/>
          </p:nvSpPr>
          <p:spPr>
            <a:xfrm>
              <a:off x="9508446" y="5128982"/>
              <a:ext cx="678392" cy="63615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DB 2</a:t>
              </a:r>
            </a:p>
          </p:txBody>
        </p:sp>
        <p:sp>
          <p:nvSpPr>
            <p:cNvPr id="19" name="Zylinder 18">
              <a:extLst>
                <a:ext uri="{FF2B5EF4-FFF2-40B4-BE49-F238E27FC236}">
                  <a16:creationId xmlns:a16="http://schemas.microsoft.com/office/drawing/2014/main" id="{F7A4D91B-3A78-993B-476C-E3B9326BB0C7}"/>
                </a:ext>
              </a:extLst>
            </p:cNvPr>
            <p:cNvSpPr/>
            <p:nvPr/>
          </p:nvSpPr>
          <p:spPr>
            <a:xfrm>
              <a:off x="7434791" y="4071067"/>
              <a:ext cx="678392" cy="63615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DB 1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ED5A0677-63E9-FCB1-E148-9EB13EAF9D96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7773988" y="2131398"/>
              <a:ext cx="1120276" cy="79816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D2BC2E7E-51F0-4BE8-ADD1-B1D0400427BD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894264" y="2131398"/>
              <a:ext cx="953380" cy="793546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7CE3FEF8-AAC8-E863-0288-4D6A0C140A95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9847643" y="3367618"/>
              <a:ext cx="1" cy="712474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D7E0AA09-62CD-F42E-FCC6-B18439E25618}"/>
                </a:ext>
              </a:extLst>
            </p:cNvPr>
            <p:cNvCxnSpPr>
              <a:stCxn id="17" idx="2"/>
              <a:endCxn id="18" idx="1"/>
            </p:cNvCxnSpPr>
            <p:nvPr/>
          </p:nvCxnSpPr>
          <p:spPr>
            <a:xfrm flipH="1">
              <a:off x="9847642" y="4522766"/>
              <a:ext cx="1" cy="606216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2C7EC383-84D7-594B-3B55-34A9D8B62AA6}"/>
                </a:ext>
              </a:extLst>
            </p:cNvPr>
            <p:cNvCxnSpPr>
              <a:stCxn id="14" idx="2"/>
              <a:endCxn id="19" idx="1"/>
            </p:cNvCxnSpPr>
            <p:nvPr/>
          </p:nvCxnSpPr>
          <p:spPr>
            <a:xfrm flipH="1">
              <a:off x="7773987" y="3372238"/>
              <a:ext cx="1" cy="698829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834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Microservice </a:t>
            </a:r>
            <a:r>
              <a:rPr lang="de-DE" sz="2400" b="1" dirty="0" err="1"/>
              <a:t>architecture</a:t>
            </a:r>
            <a:r>
              <a:rPr lang="de-DE" sz="2400" b="1" dirty="0"/>
              <a:t> - </a:t>
            </a:r>
            <a:r>
              <a:rPr lang="de-DE" sz="2400" b="1" dirty="0" err="1"/>
              <a:t>Examples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831AEA0-C15C-DEBF-9C3D-2C22CC183A68}"/>
              </a:ext>
            </a:extLst>
          </p:cNvPr>
          <p:cNvGrpSpPr/>
          <p:nvPr/>
        </p:nvGrpSpPr>
        <p:grpSpPr>
          <a:xfrm>
            <a:off x="407368" y="1203982"/>
            <a:ext cx="4755532" cy="4799604"/>
            <a:chOff x="252809" y="1201698"/>
            <a:chExt cx="3249935" cy="2880930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19EC54F-12A9-7F99-BB27-335252FE8020}"/>
                </a:ext>
              </a:extLst>
            </p:cNvPr>
            <p:cNvSpPr txBox="1"/>
            <p:nvPr/>
          </p:nvSpPr>
          <p:spPr>
            <a:xfrm>
              <a:off x="1288279" y="3867184"/>
              <a:ext cx="17982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i="1" baseline="30000" dirty="0"/>
                <a:t>Netflix-Death-Star Architecture[4]</a:t>
              </a:r>
            </a:p>
          </p:txBody>
        </p:sp>
        <p:pic>
          <p:nvPicPr>
            <p:cNvPr id="4" name="Grafik 3" descr="Ein Bild, das Farbigkeit, Kreis, Kunst enthält.&#10;&#10;Automatisch generierte Beschreibung">
              <a:extLst>
                <a:ext uri="{FF2B5EF4-FFF2-40B4-BE49-F238E27FC236}">
                  <a16:creationId xmlns:a16="http://schemas.microsoft.com/office/drawing/2014/main" id="{507EFC25-5538-45DF-68CF-5C94E4341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9" y="1201698"/>
              <a:ext cx="3249935" cy="2572508"/>
            </a:xfrm>
            <a:prstGeom prst="rect">
              <a:avLst/>
            </a:prstGeom>
          </p:spPr>
        </p:pic>
      </p:grpSp>
      <p:pic>
        <p:nvPicPr>
          <p:cNvPr id="7" name="Grafik 6" descr="Ein Bild, das Kunst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9050D5-1D37-EB0F-7F0E-3D97033D8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916832"/>
            <a:ext cx="5772369" cy="256870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B79EC99-BAC7-C825-E21A-E3E55AC44A59}"/>
              </a:ext>
            </a:extLst>
          </p:cNvPr>
          <p:cNvSpPr txBox="1"/>
          <p:nvPr/>
        </p:nvSpPr>
        <p:spPr>
          <a:xfrm>
            <a:off x="5807968" y="4148136"/>
            <a:ext cx="26313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baseline="30000" dirty="0"/>
              <a:t>Amazon, 2000 [4]</a:t>
            </a:r>
          </a:p>
        </p:txBody>
      </p:sp>
    </p:spTree>
    <p:extLst>
      <p:ext uri="{BB962C8B-B14F-4D97-AF65-F5344CB8AC3E}">
        <p14:creationId xmlns:p14="http://schemas.microsoft.com/office/powerpoint/2010/main" val="426731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General </a:t>
            </a:r>
            <a:r>
              <a:rPr lang="de-DE" sz="1600" dirty="0" err="1"/>
              <a:t>definition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API, </a:t>
            </a:r>
            <a:r>
              <a:rPr lang="de-DE" sz="1600" dirty="0" err="1"/>
              <a:t>showing</a:t>
            </a:r>
            <a:r>
              <a:rPr lang="de-DE" sz="1600" dirty="0"/>
              <a:t> different Kind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apis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0029463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</Words>
  <Application>Microsoft Office PowerPoint</Application>
  <PresentationFormat>Breitbild</PresentationFormat>
  <Paragraphs>125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ArialMT</vt:lpstr>
      <vt:lpstr>Average</vt:lpstr>
      <vt:lpstr>Calibri</vt:lpstr>
      <vt:lpstr>Cambria Math</vt:lpstr>
      <vt:lpstr>Graphik Regular</vt:lpstr>
      <vt:lpstr>Times New Roman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102</cp:revision>
  <dcterms:created xsi:type="dcterms:W3CDTF">2015-08-23T09:02:23Z</dcterms:created>
  <dcterms:modified xsi:type="dcterms:W3CDTF">2024-10-21T11:46:05Z</dcterms:modified>
</cp:coreProperties>
</file>