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1216" r:id="rId3"/>
    <p:sldId id="1217" r:id="rId4"/>
    <p:sldId id="1218" r:id="rId5"/>
    <p:sldId id="1219" r:id="rId6"/>
    <p:sldId id="1220" r:id="rId7"/>
    <p:sldId id="1232" r:id="rId8"/>
    <p:sldId id="1233" r:id="rId9"/>
    <p:sldId id="1222" r:id="rId10"/>
    <p:sldId id="1223" r:id="rId11"/>
    <p:sldId id="1224" r:id="rId12"/>
    <p:sldId id="1225" r:id="rId13"/>
    <p:sldId id="1226" r:id="rId14"/>
    <p:sldId id="1228" r:id="rId15"/>
    <p:sldId id="1229" r:id="rId16"/>
    <p:sldId id="1230" r:id="rId17"/>
    <p:sldId id="123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4" y="552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33333333333334E-2"/>
          <c:y val="0.15319444444444447"/>
          <c:w val="0.93888888888888888"/>
          <c:h val="0.6002766841644794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23-4164-A43A-F4AF8A16DF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23-4164-A43A-F4AF8A16DF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23-4164-A43A-F4AF8A16DF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23-4164-A43A-F4AF8A16DF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23-4164-A43A-F4AF8A16DFCA}"/>
              </c:ext>
            </c:extLst>
          </c:dPt>
          <c:cat>
            <c:strRef>
              <c:f>Tabelle1!$A$4:$A$8</c:f>
              <c:strCache>
                <c:ptCount val="5"/>
                <c:pt idx="0">
                  <c:v>Technical security</c:v>
                </c:pt>
                <c:pt idx="1">
                  <c:v>Organisatoric security</c:v>
                </c:pt>
                <c:pt idx="2">
                  <c:v>Phsysical security</c:v>
                </c:pt>
                <c:pt idx="3">
                  <c:v>Data integrity </c:v>
                </c:pt>
                <c:pt idx="4">
                  <c:v>Recovery</c:v>
                </c:pt>
              </c:strCache>
            </c:strRef>
          </c:cat>
          <c:val>
            <c:numRef>
              <c:f>Tabelle1!$B$4:$B$8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23-4164-A43A-F4AF8A16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33333333333334E-2"/>
          <c:y val="0.15319444444444447"/>
          <c:w val="0.93888888888888888"/>
          <c:h val="0.6002766841644794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23-4164-A43A-F4AF8A16DF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23-4164-A43A-F4AF8A16DF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23-4164-A43A-F4AF8A16DF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23-4164-A43A-F4AF8A16DF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23-4164-A43A-F4AF8A16DFCA}"/>
              </c:ext>
            </c:extLst>
          </c:dPt>
          <c:cat>
            <c:strRef>
              <c:f>Tabelle1!$A$4:$A$8</c:f>
              <c:strCache>
                <c:ptCount val="5"/>
                <c:pt idx="0">
                  <c:v>Technical security</c:v>
                </c:pt>
                <c:pt idx="1">
                  <c:v>Organisatoric security</c:v>
                </c:pt>
                <c:pt idx="2">
                  <c:v>Phsysical security</c:v>
                </c:pt>
                <c:pt idx="3">
                  <c:v>Data integrity </c:v>
                </c:pt>
                <c:pt idx="4">
                  <c:v>Recovery</c:v>
                </c:pt>
              </c:strCache>
            </c:strRef>
          </c:cat>
          <c:val>
            <c:numRef>
              <c:f>Tabelle1!$B$4:$B$8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23-4164-A43A-F4AF8A16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2025-02-10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1C642E5-7F53-3379-B7DD-6752EE16FE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5694" y="6396710"/>
            <a:ext cx="1043112" cy="4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67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b-hall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thinking-imagination-creative-15221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/" TargetMode="External"/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9D021D2-972D-D23C-59D8-1477D0936625}"/>
              </a:ext>
            </a:extLst>
          </p:cNvPr>
          <p:cNvSpPr txBox="1"/>
          <p:nvPr/>
        </p:nvSpPr>
        <p:spPr>
          <a:xfrm>
            <a:off x="1199456" y="2204864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Hands 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4D614B-D882-E992-672C-A3CDFC171823}"/>
              </a:ext>
            </a:extLst>
          </p:cNvPr>
          <p:cNvSpPr txBox="1"/>
          <p:nvPr/>
        </p:nvSpPr>
        <p:spPr>
          <a:xfrm>
            <a:off x="1919536" y="3000458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>
                <a:solidFill>
                  <a:schemeClr val="bg1"/>
                </a:solidFill>
              </a:rPr>
              <a:t>Git</a:t>
            </a:r>
            <a:r>
              <a:rPr lang="de-DE" sz="4400" b="1" dirty="0">
                <a:solidFill>
                  <a:schemeClr val="bg1"/>
                </a:solidFill>
              </a:rPr>
              <a:t> and IT </a:t>
            </a:r>
            <a:r>
              <a:rPr lang="de-DE" sz="4400" b="1" dirty="0" err="1">
                <a:solidFill>
                  <a:schemeClr val="bg1"/>
                </a:solidFill>
              </a:rPr>
              <a:t>security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19EBF-7A09-9905-0C59-FB0BBB90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5E3FC-9863-946B-FF72-3D5F74C89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IT Security – </a:t>
            </a:r>
            <a:r>
              <a:rPr lang="de-DE" sz="2400" b="1" dirty="0" err="1"/>
              <a:t>Overview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25E6EC-7811-2BA2-E727-47289289B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DCD337-1ED6-EC22-75EA-5CBCEB93D26A}"/>
              </a:ext>
            </a:extLst>
          </p:cNvPr>
          <p:cNvSpPr txBox="1"/>
          <p:nvPr/>
        </p:nvSpPr>
        <p:spPr>
          <a:xfrm>
            <a:off x="6744069" y="3738665"/>
            <a:ext cx="2754280" cy="193899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Technical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Firewalls</a:t>
            </a:r>
          </a:p>
          <a:p>
            <a:pPr marL="285750" indent="-285750">
              <a:buFontTx/>
              <a:buChar char="-"/>
            </a:pPr>
            <a:r>
              <a:rPr lang="de-DE" b="1" i="1" u="sng" dirty="0"/>
              <a:t>Encryption</a:t>
            </a:r>
          </a:p>
          <a:p>
            <a:pPr marL="285750" indent="-285750">
              <a:buFontTx/>
              <a:buChar char="-"/>
            </a:pP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Logging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b="1" i="1" u="sng" dirty="0"/>
              <a:t>Secure design </a:t>
            </a:r>
            <a:r>
              <a:rPr lang="de-DE" b="1" i="1" u="sng" dirty="0" err="1"/>
              <a:t>principles</a:t>
            </a:r>
            <a:endParaRPr lang="de-DE" b="1" i="1" u="sng" dirty="0"/>
          </a:p>
          <a:p>
            <a:pPr marL="285750" indent="-285750">
              <a:buFontTx/>
              <a:buChar char="-"/>
            </a:pPr>
            <a:r>
              <a:rPr lang="de-DE" b="1" i="1" u="sng" dirty="0"/>
              <a:t>Validation</a:t>
            </a:r>
            <a:r>
              <a:rPr lang="de-DE" i="1" u="sng" dirty="0"/>
              <a:t> </a:t>
            </a:r>
          </a:p>
          <a:p>
            <a:r>
              <a:rPr lang="de-DE" sz="1600" dirty="0"/>
              <a:t>…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0D7999A-8CA3-950D-1233-719358E65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171791"/>
              </p:ext>
            </p:extLst>
          </p:nvPr>
        </p:nvGraphicFramePr>
        <p:xfrm>
          <a:off x="3719736" y="1988840"/>
          <a:ext cx="3366120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43817AAE-5F46-5AEA-1F79-8F121112AF16}"/>
              </a:ext>
            </a:extLst>
          </p:cNvPr>
          <p:cNvSpPr txBox="1"/>
          <p:nvPr/>
        </p:nvSpPr>
        <p:spPr>
          <a:xfrm>
            <a:off x="7155984" y="1357434"/>
            <a:ext cx="2398926" cy="1354217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  <a:alpha val="32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Organizational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IT </a:t>
            </a: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Regulations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Role</a:t>
            </a: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model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b="1" i="1" u="sng" dirty="0"/>
              <a:t>Teaching / Training</a:t>
            </a:r>
          </a:p>
          <a:p>
            <a:r>
              <a:rPr lang="de-DE" sz="1600" i="1" dirty="0"/>
              <a:t>…</a:t>
            </a:r>
            <a:endParaRPr lang="de-DE" sz="16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A12AA2C-3041-003D-539A-74763317C2E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48772" y="2034543"/>
            <a:ext cx="1207212" cy="54774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DB5DB49-4D90-CEC8-562B-61BBFE37089F}"/>
              </a:ext>
            </a:extLst>
          </p:cNvPr>
          <p:cNvSpPr txBox="1"/>
          <p:nvPr/>
        </p:nvSpPr>
        <p:spPr>
          <a:xfrm>
            <a:off x="1405860" y="2911376"/>
            <a:ext cx="1887376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Physical</a:t>
            </a:r>
            <a:r>
              <a:rPr lang="de-DE" b="1" dirty="0"/>
              <a:t>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Natural </a:t>
            </a:r>
            <a:r>
              <a:rPr lang="de-DE" sz="1600" i="1" dirty="0" err="1"/>
              <a:t>disasters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Theft</a:t>
            </a:r>
          </a:p>
          <a:p>
            <a:r>
              <a:rPr lang="de-DE" sz="1600" i="1" dirty="0"/>
              <a:t>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6C5070C-DD26-EFE3-4580-4D90F2227E2F}"/>
              </a:ext>
            </a:extLst>
          </p:cNvPr>
          <p:cNvSpPr txBox="1"/>
          <p:nvPr/>
        </p:nvSpPr>
        <p:spPr>
          <a:xfrm>
            <a:off x="2582278" y="4537358"/>
            <a:ext cx="3086614" cy="160043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 </a:t>
            </a:r>
            <a:r>
              <a:rPr lang="de-DE" b="1" dirty="0" err="1"/>
              <a:t>integrity</a:t>
            </a:r>
            <a:r>
              <a:rPr lang="de-DE" b="1" dirty="0"/>
              <a:t> and </a:t>
            </a:r>
            <a:r>
              <a:rPr lang="de-DE" b="1" dirty="0" err="1"/>
              <a:t>protection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Correctness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Completeness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Protection</a:t>
            </a:r>
            <a:r>
              <a:rPr lang="de-DE" sz="1600" i="1" dirty="0"/>
              <a:t> </a:t>
            </a:r>
            <a:r>
              <a:rPr lang="de-DE" sz="1600" i="1" dirty="0" err="1"/>
              <a:t>against</a:t>
            </a:r>
            <a:endParaRPr lang="de-DE" sz="1600" i="1" dirty="0"/>
          </a:p>
          <a:p>
            <a:r>
              <a:rPr lang="de-DE" sz="1600" i="1" dirty="0"/>
              <a:t>      </a:t>
            </a:r>
            <a:r>
              <a:rPr lang="de-DE" sz="1600" i="1" dirty="0" err="1"/>
              <a:t>unauthorized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endParaRPr lang="de-DE" sz="1600" i="1" dirty="0"/>
          </a:p>
          <a:p>
            <a:r>
              <a:rPr lang="de-DE" sz="1600" i="1" dirty="0"/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AC220E1-B938-F900-1781-89445838B5E1}"/>
              </a:ext>
            </a:extLst>
          </p:cNvPr>
          <p:cNvSpPr txBox="1"/>
          <p:nvPr/>
        </p:nvSpPr>
        <p:spPr>
          <a:xfrm>
            <a:off x="1502135" y="1294275"/>
            <a:ext cx="1785553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Recovery</a:t>
            </a:r>
          </a:p>
          <a:p>
            <a:r>
              <a:rPr lang="de-DE" sz="1600" i="1" dirty="0"/>
              <a:t>- Recovery </a:t>
            </a:r>
            <a:r>
              <a:rPr lang="de-DE" sz="1600" i="1" dirty="0" err="1"/>
              <a:t>systems</a:t>
            </a:r>
            <a:r>
              <a:rPr lang="de-DE" sz="1600" i="1" dirty="0"/>
              <a:t> </a:t>
            </a:r>
          </a:p>
          <a:p>
            <a:r>
              <a:rPr lang="de-DE" sz="1600" i="1" dirty="0"/>
              <a:t>  after </a:t>
            </a:r>
            <a:r>
              <a:rPr lang="de-DE" sz="1600" i="1" dirty="0" err="1"/>
              <a:t>incident</a:t>
            </a:r>
            <a:endParaRPr lang="de-DE" sz="1600" i="1" dirty="0"/>
          </a:p>
          <a:p>
            <a:r>
              <a:rPr lang="de-DE" sz="1600" i="1" dirty="0"/>
              <a:t>- Backup </a:t>
            </a:r>
            <a:r>
              <a:rPr lang="de-DE" sz="1600" i="1" dirty="0" err="1"/>
              <a:t>strategy</a:t>
            </a:r>
            <a:endParaRPr lang="de-DE" sz="16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DFFB0CE-D004-341A-7918-2084CCB2989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63295" y="2936920"/>
            <a:ext cx="1757914" cy="80174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40ACFDBF-9564-B7FC-B100-1D7014C63931}"/>
              </a:ext>
            </a:extLst>
          </p:cNvPr>
          <p:cNvSpPr/>
          <p:nvPr/>
        </p:nvSpPr>
        <p:spPr>
          <a:xfrm>
            <a:off x="2492388" y="4446009"/>
            <a:ext cx="3240360" cy="1728623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DDBDB4-08D2-CF85-4423-26B30C2B42F0}"/>
              </a:ext>
            </a:extLst>
          </p:cNvPr>
          <p:cNvSpPr/>
          <p:nvPr/>
        </p:nvSpPr>
        <p:spPr>
          <a:xfrm>
            <a:off x="1290802" y="2792549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C9B74BD-EC10-203C-BE4F-DF9D1771DDE4}"/>
              </a:ext>
            </a:extLst>
          </p:cNvPr>
          <p:cNvSpPr/>
          <p:nvPr/>
        </p:nvSpPr>
        <p:spPr>
          <a:xfrm>
            <a:off x="1312934" y="1194062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844C586-2639-F890-153B-D5A9105AF93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87688" y="1848273"/>
            <a:ext cx="1796988" cy="662010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907A00-B61D-C157-7558-FF3448E8560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3236" y="2936920"/>
            <a:ext cx="1509679" cy="528454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8D069A8-2DE0-883F-E93E-2E306C61B6B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125585" y="3302371"/>
            <a:ext cx="1398000" cy="1234987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7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7D3D-A77D-D514-1065-F9378348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D9F501-56C1-76A6-F9DA-B181E7EF6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TOP 10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D3874A-4595-C886-7E65-E38135D5FF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2588ED-212C-179F-50B5-F1DC1B86B54C}"/>
              </a:ext>
            </a:extLst>
          </p:cNvPr>
          <p:cNvSpPr/>
          <p:nvPr/>
        </p:nvSpPr>
        <p:spPr>
          <a:xfrm>
            <a:off x="47781" y="2498344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4A0A3E5-EFBC-527F-528A-75C22AD9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3" y="1165370"/>
            <a:ext cx="3133725" cy="10763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7017FBD-8D44-CBA5-DC5A-2ABB129D8A8A}"/>
              </a:ext>
            </a:extLst>
          </p:cNvPr>
          <p:cNvSpPr txBox="1"/>
          <p:nvPr/>
        </p:nvSpPr>
        <p:spPr>
          <a:xfrm>
            <a:off x="421917" y="2241695"/>
            <a:ext cx="5170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Open Worldwide Application Security Project (OWASP) </a:t>
            </a:r>
          </a:p>
          <a:p>
            <a:pPr algn="ctr"/>
            <a:r>
              <a:rPr lang="en-US" sz="1600" dirty="0"/>
              <a:t>is a nonprofit foundation that works to improve the security</a:t>
            </a:r>
          </a:p>
          <a:p>
            <a:pPr algn="ctr"/>
            <a:r>
              <a:rPr lang="en-US" sz="1600" dirty="0"/>
              <a:t> of software.</a:t>
            </a:r>
            <a:endParaRPr lang="de-DE" sz="16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6D2D87-AE03-257C-8059-A852B59E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8" y="3448433"/>
            <a:ext cx="7381875" cy="207645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E88DDF6-072C-2C0C-A957-D536F9554B4C}"/>
              </a:ext>
            </a:extLst>
          </p:cNvPr>
          <p:cNvSpPr txBox="1"/>
          <p:nvPr/>
        </p:nvSpPr>
        <p:spPr>
          <a:xfrm>
            <a:off x="7461836" y="1669252"/>
            <a:ext cx="366844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In </a:t>
            </a:r>
            <a:r>
              <a:rPr lang="de-DE" sz="2800" dirty="0" err="1"/>
              <a:t>this</a:t>
            </a:r>
            <a:r>
              <a:rPr lang="de-DE" sz="2800" dirty="0"/>
              <a:t> </a:t>
            </a:r>
            <a:r>
              <a:rPr lang="de-DE" sz="2800" dirty="0" err="1"/>
              <a:t>talk</a:t>
            </a:r>
            <a:r>
              <a:rPr lang="de-DE" sz="2800" dirty="0"/>
              <a:t> </a:t>
            </a:r>
            <a:r>
              <a:rPr lang="de-DE" sz="2800" dirty="0" err="1"/>
              <a:t>we</a:t>
            </a:r>
            <a:r>
              <a:rPr lang="de-DE" sz="2800" dirty="0"/>
              <a:t> will </a:t>
            </a:r>
            <a:r>
              <a:rPr lang="de-DE" sz="2800" dirty="0" err="1"/>
              <a:t>cover</a:t>
            </a:r>
            <a:endParaRPr lang="de-DE" sz="2800" dirty="0"/>
          </a:p>
          <a:p>
            <a:endParaRPr lang="de-DE" dirty="0"/>
          </a:p>
          <a:p>
            <a:pPr lvl="1"/>
            <a:r>
              <a:rPr lang="de-DE" dirty="0"/>
              <a:t>A03  </a:t>
            </a:r>
            <a:r>
              <a:rPr lang="de-DE" dirty="0" err="1"/>
              <a:t>Injection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A02  </a:t>
            </a:r>
            <a:r>
              <a:rPr lang="de-DE" dirty="0" err="1"/>
              <a:t>Cryptograhic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A01  </a:t>
            </a:r>
            <a:r>
              <a:rPr lang="de-DE" dirty="0" err="1"/>
              <a:t>Broken</a:t>
            </a:r>
            <a:r>
              <a:rPr lang="de-DE" dirty="0"/>
              <a:t> Access Control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A04 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9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48FD9-96A3-672C-5C1E-378535CA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7A844-E291-E9E0-7841-97B512994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A03  </a:t>
            </a:r>
            <a:r>
              <a:rPr lang="de-DE" dirty="0" err="1"/>
              <a:t>Injection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1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50275E-957A-804D-51CA-CF9419A5B2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69B476-7A4F-D02D-6E4A-CCF40E95087A}"/>
              </a:ext>
            </a:extLst>
          </p:cNvPr>
          <p:cNvSpPr txBox="1"/>
          <p:nvPr/>
        </p:nvSpPr>
        <p:spPr>
          <a:xfrm>
            <a:off x="2855640" y="3103041"/>
            <a:ext cx="590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Hilfe eines Forum </a:t>
            </a:r>
            <a:r>
              <a:rPr lang="de-DE" dirty="0" err="1"/>
              <a:t>eintrags</a:t>
            </a:r>
            <a:r>
              <a:rPr lang="de-DE" dirty="0"/>
              <a:t> ein SQL ausführen Nutzer </a:t>
            </a:r>
            <a:r>
              <a:rPr lang="de-DE" dirty="0" err="1"/>
              <a:t>user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3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69EBA-0525-03DC-63E5-703481F7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74FB87-B11A-EBBE-6BFE-C1F322BC9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A03  </a:t>
            </a:r>
            <a:r>
              <a:rPr lang="de-DE" dirty="0" err="1"/>
              <a:t>Injection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2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16AEB1-5CA4-7E9E-8AAA-8B7CF98C6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6DF0981-B9ED-76FC-D09A-B07D26B46B75}"/>
              </a:ext>
            </a:extLst>
          </p:cNvPr>
          <p:cNvSpPr txBox="1"/>
          <p:nvPr/>
        </p:nvSpPr>
        <p:spPr>
          <a:xfrm>
            <a:off x="2855640" y="3103041"/>
            <a:ext cx="494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Hilfe eines Forum </a:t>
            </a:r>
            <a:r>
              <a:rPr lang="de-DE" dirty="0" err="1"/>
              <a:t>eintrags</a:t>
            </a:r>
            <a:r>
              <a:rPr lang="de-DE" dirty="0"/>
              <a:t> ein </a:t>
            </a:r>
            <a:r>
              <a:rPr lang="de-DE" dirty="0" err="1"/>
              <a:t>Script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41705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22E7-8304-969F-FA13-310D5932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0562B7-90FC-5B91-C869-EFF338EA4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A02 </a:t>
            </a:r>
            <a:r>
              <a:rPr lang="de-DE" dirty="0" err="1"/>
              <a:t>Cryptograhic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E765A5-0482-78C2-B2C3-AB94D120D4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4695839-8061-29A2-5B0A-397EB158A53A}"/>
              </a:ext>
            </a:extLst>
          </p:cNvPr>
          <p:cNvSpPr txBox="1"/>
          <p:nvPr/>
        </p:nvSpPr>
        <p:spPr>
          <a:xfrm>
            <a:off x="2855640" y="3103041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Zeigen, dass der KEY für das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webtoken</a:t>
            </a:r>
            <a:r>
              <a:rPr lang="de-DE" dirty="0"/>
              <a:t> offen im </a:t>
            </a:r>
            <a:r>
              <a:rPr lang="de-DE" dirty="0" err="1"/>
              <a:t>quellcode</a:t>
            </a:r>
            <a:r>
              <a:rPr lang="de-DE" dirty="0"/>
              <a:t> steht</a:t>
            </a:r>
          </a:p>
        </p:txBody>
      </p:sp>
    </p:spTree>
    <p:extLst>
      <p:ext uri="{BB962C8B-B14F-4D97-AF65-F5344CB8AC3E}">
        <p14:creationId xmlns:p14="http://schemas.microsoft.com/office/powerpoint/2010/main" val="3761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1EE3D-73F3-D71E-8473-9629693B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348C6-4B75-BF2F-E2C4-B96793539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A01  </a:t>
            </a:r>
            <a:r>
              <a:rPr lang="de-DE" dirty="0" err="1"/>
              <a:t>Broken</a:t>
            </a:r>
            <a:r>
              <a:rPr lang="de-DE" dirty="0"/>
              <a:t> Access Control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91E40-6545-1719-E996-0728B8CBE0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E67BE7A-96B5-1E66-96AE-C0F5796A98D2}"/>
              </a:ext>
            </a:extLst>
          </p:cNvPr>
          <p:cNvSpPr txBox="1"/>
          <p:nvPr/>
        </p:nvSpPr>
        <p:spPr>
          <a:xfrm>
            <a:off x="2855640" y="3103041"/>
            <a:ext cx="790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Zeigen, dass ein Endpunkt nicht gesichert ist. Zeigen dass mit einem manipulierten</a:t>
            </a:r>
          </a:p>
          <a:p>
            <a:r>
              <a:rPr lang="de-DE" dirty="0"/>
              <a:t>JWT ein anderer Nutzer eingeschleust werden könnte</a:t>
            </a:r>
          </a:p>
        </p:txBody>
      </p:sp>
    </p:spTree>
    <p:extLst>
      <p:ext uri="{BB962C8B-B14F-4D97-AF65-F5344CB8AC3E}">
        <p14:creationId xmlns:p14="http://schemas.microsoft.com/office/powerpoint/2010/main" val="222785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03327-AC6A-BA2F-97EC-93E857FF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6C922-A8E1-5F1A-5D32-A2D13AA06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A04 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DA57C3-3CD9-F6D6-A6DB-7F424BF83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724A99-B40E-54BE-DFC7-8D80F6CAAE21}"/>
              </a:ext>
            </a:extLst>
          </p:cNvPr>
          <p:cNvSpPr txBox="1"/>
          <p:nvPr/>
        </p:nvSpPr>
        <p:spPr>
          <a:xfrm>
            <a:off x="2855640" y="3103041"/>
            <a:ext cx="571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Hilfe eines CURL Befehls eine neue </a:t>
            </a:r>
            <a:r>
              <a:rPr lang="de-DE" dirty="0" err="1"/>
              <a:t>Katergorie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17066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3B3B-C2A3-CEF1-183A-EA486DDF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644CB-4BA4-12A3-B394-11D96E6D8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Fazit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2A4ABB-F047-D22C-5150-A164E3901B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4F8C01-A396-722E-7CAD-93B130146AFA}"/>
              </a:ext>
            </a:extLst>
          </p:cNvPr>
          <p:cNvSpPr txBox="1"/>
          <p:nvPr/>
        </p:nvSpPr>
        <p:spPr>
          <a:xfrm>
            <a:off x="2855640" y="3103041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Kopfanschalten, OWASP regeln beachten, </a:t>
            </a:r>
            <a:r>
              <a:rPr lang="de-DE" dirty="0" err="1"/>
              <a:t>vorsicht</a:t>
            </a:r>
            <a:r>
              <a:rPr lang="de-DE" dirty="0"/>
              <a:t> vor KI und </a:t>
            </a:r>
            <a:r>
              <a:rPr lang="de-DE" dirty="0" err="1"/>
              <a:t>libraries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0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2E6BC-7667-A98F-7B05-F0648C68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2DAAC-396E-B33E-D3F2-D1F335929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Overview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git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BCBC44-FBF0-968E-8961-C4733A013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F31972-93C3-B2D5-2D26-2902F1CEDF32}"/>
              </a:ext>
            </a:extLst>
          </p:cNvPr>
          <p:cNvSpPr txBox="1"/>
          <p:nvPr/>
        </p:nvSpPr>
        <p:spPr>
          <a:xfrm>
            <a:off x="3800624" y="1368850"/>
            <a:ext cx="783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Decentralized version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agnostic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participant develops in their local repository (commit)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Synchronization takes place with the help of special commands (</a:t>
            </a:r>
            <a:r>
              <a:rPr lang="en-US" dirty="0" err="1"/>
              <a:t>push+pull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14CD1D3-DD4B-2A27-3A30-9261C6D76A26}"/>
              </a:ext>
            </a:extLst>
          </p:cNvPr>
          <p:cNvSpPr/>
          <p:nvPr/>
        </p:nvSpPr>
        <p:spPr>
          <a:xfrm>
            <a:off x="1487488" y="1412776"/>
            <a:ext cx="864096" cy="6361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DC4E37D0-E230-2730-DF5D-B6CBD93F9F97}"/>
              </a:ext>
            </a:extLst>
          </p:cNvPr>
          <p:cNvSpPr/>
          <p:nvPr/>
        </p:nvSpPr>
        <p:spPr>
          <a:xfrm>
            <a:off x="551384" y="2432368"/>
            <a:ext cx="864096" cy="6361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542B392F-060E-0A15-B7FB-A5E6E91636ED}"/>
              </a:ext>
            </a:extLst>
          </p:cNvPr>
          <p:cNvSpPr/>
          <p:nvPr/>
        </p:nvSpPr>
        <p:spPr>
          <a:xfrm>
            <a:off x="2423592" y="2450502"/>
            <a:ext cx="864096" cy="6361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A18CAAAC-4854-3CDA-D970-B9FB19432C49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5400000" flipH="1" flipV="1">
            <a:off x="884702" y="1829582"/>
            <a:ext cx="701516" cy="50405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er: gekrümmt 9">
            <a:extLst>
              <a:ext uri="{FF2B5EF4-FFF2-40B4-BE49-F238E27FC236}">
                <a16:creationId xmlns:a16="http://schemas.microsoft.com/office/drawing/2014/main" id="{ECE8E756-AE54-3960-7777-7862D5DC6D98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rot="16200000" flipV="1">
            <a:off x="2243787" y="1838649"/>
            <a:ext cx="719650" cy="50405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87E6397-9030-8F90-BF2A-71C995DD4C5C}"/>
              </a:ext>
            </a:extLst>
          </p:cNvPr>
          <p:cNvGrpSpPr/>
          <p:nvPr/>
        </p:nvGrpSpPr>
        <p:grpSpPr>
          <a:xfrm>
            <a:off x="299356" y="3068519"/>
            <a:ext cx="1443596" cy="360040"/>
            <a:chOff x="299356" y="3068519"/>
            <a:chExt cx="1443596" cy="360040"/>
          </a:xfrm>
        </p:grpSpPr>
        <p:sp>
          <p:nvSpPr>
            <p:cNvPr id="13" name="Smiley 12">
              <a:extLst>
                <a:ext uri="{FF2B5EF4-FFF2-40B4-BE49-F238E27FC236}">
                  <a16:creationId xmlns:a16="http://schemas.microsoft.com/office/drawing/2014/main" id="{E2242955-C9A2-7E8F-A7A0-9E6997D3A56A}"/>
                </a:ext>
              </a:extLst>
            </p:cNvPr>
            <p:cNvSpPr/>
            <p:nvPr/>
          </p:nvSpPr>
          <p:spPr>
            <a:xfrm>
              <a:off x="299356" y="3068519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9EBCE5E-9507-A229-2E38-EBD736EFDEE4}"/>
                </a:ext>
              </a:extLst>
            </p:cNvPr>
            <p:cNvSpPr txBox="1"/>
            <p:nvPr/>
          </p:nvSpPr>
          <p:spPr>
            <a:xfrm>
              <a:off x="446808" y="3133884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PC - Fabian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E33CF77-29CE-3EB7-5608-11FFE0020137}"/>
              </a:ext>
            </a:extLst>
          </p:cNvPr>
          <p:cNvGrpSpPr/>
          <p:nvPr/>
        </p:nvGrpSpPr>
        <p:grpSpPr>
          <a:xfrm>
            <a:off x="2207568" y="3092363"/>
            <a:ext cx="1443596" cy="360040"/>
            <a:chOff x="299356" y="3068519"/>
            <a:chExt cx="1443596" cy="360040"/>
          </a:xfrm>
        </p:grpSpPr>
        <p:sp>
          <p:nvSpPr>
            <p:cNvPr id="17" name="Smiley 16">
              <a:extLst>
                <a:ext uri="{FF2B5EF4-FFF2-40B4-BE49-F238E27FC236}">
                  <a16:creationId xmlns:a16="http://schemas.microsoft.com/office/drawing/2014/main" id="{56363D36-A6E3-7036-944A-A9639EC24E6B}"/>
                </a:ext>
              </a:extLst>
            </p:cNvPr>
            <p:cNvSpPr/>
            <p:nvPr/>
          </p:nvSpPr>
          <p:spPr>
            <a:xfrm>
              <a:off x="299356" y="3068519"/>
              <a:ext cx="360040" cy="360040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8ED7539-0A0B-9E6F-4E2A-C1337CEC6261}"/>
                </a:ext>
              </a:extLst>
            </p:cNvPr>
            <p:cNvSpPr txBox="1"/>
            <p:nvPr/>
          </p:nvSpPr>
          <p:spPr>
            <a:xfrm>
              <a:off x="446808" y="3133884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PC - David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4220E390-47A7-0158-38A1-6EE9602867FD}"/>
              </a:ext>
            </a:extLst>
          </p:cNvPr>
          <p:cNvSpPr txBox="1"/>
          <p:nvPr/>
        </p:nvSpPr>
        <p:spPr>
          <a:xfrm>
            <a:off x="1490924" y="109447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Github.com</a:t>
            </a:r>
          </a:p>
        </p:txBody>
      </p:sp>
      <p:sp>
        <p:nvSpPr>
          <p:cNvPr id="22" name="Wolke 21">
            <a:extLst>
              <a:ext uri="{FF2B5EF4-FFF2-40B4-BE49-F238E27FC236}">
                <a16:creationId xmlns:a16="http://schemas.microsoft.com/office/drawing/2014/main" id="{017F40FA-BC73-3F8B-B590-07DB1B430FBD}"/>
              </a:ext>
            </a:extLst>
          </p:cNvPr>
          <p:cNvSpPr/>
          <p:nvPr/>
        </p:nvSpPr>
        <p:spPr>
          <a:xfrm>
            <a:off x="1356094" y="1032087"/>
            <a:ext cx="360040" cy="36004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2926ABC-9B7E-7251-1DC3-3DA46811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672" y="3751373"/>
            <a:ext cx="2105025" cy="200025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49FD1F96-DB8A-5CB3-DD5D-88DCB870C4FD}"/>
              </a:ext>
            </a:extLst>
          </p:cNvPr>
          <p:cNvSpPr txBox="1"/>
          <p:nvPr/>
        </p:nvSpPr>
        <p:spPr>
          <a:xfrm>
            <a:off x="8588672" y="5751623"/>
            <a:ext cx="210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Github.com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731863B-05FE-E35E-69E8-5E61ECBC44D0}"/>
              </a:ext>
            </a:extLst>
          </p:cNvPr>
          <p:cNvSpPr txBox="1"/>
          <p:nvPr/>
        </p:nvSpPr>
        <p:spPr>
          <a:xfrm>
            <a:off x="479376" y="3806304"/>
            <a:ext cx="783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Github.com is a web based platform utilizing git plus nice additional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IPB is represented as organization: </a:t>
            </a:r>
            <a:r>
              <a:rPr lang="en-US" dirty="0">
                <a:hlinkClick r:id="rId3"/>
              </a:rPr>
              <a:t>https://github.com/ipb-halle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Please check if you are a member of this organization -&gt; if not, call 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official software you created at work should be located under this organization (for testing use personal user)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6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29A5D-88BD-283E-423A-F4730307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5C94EA-6211-A177-5D75-E979CCC2C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</a:t>
            </a:r>
            <a:r>
              <a:rPr lang="de-DE" sz="2400" b="1" dirty="0" err="1"/>
              <a:t>Creating</a:t>
            </a:r>
            <a:r>
              <a:rPr lang="de-DE" sz="2400" b="1" dirty="0"/>
              <a:t> a </a:t>
            </a:r>
            <a:r>
              <a:rPr lang="de-DE" sz="2400" b="1" dirty="0" err="1"/>
              <a:t>repository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FE9086-F630-773C-19A7-FFD41F4B6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83307A-99E8-3A9C-6637-368FDC5C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96752"/>
            <a:ext cx="5867400" cy="33718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1FA66B0-96EE-D373-2A58-4C26D2891D0E}"/>
              </a:ext>
            </a:extLst>
          </p:cNvPr>
          <p:cNvSpPr txBox="1"/>
          <p:nvPr/>
        </p:nvSpPr>
        <p:spPr>
          <a:xfrm>
            <a:off x="-1425" y="148478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Select IPB </a:t>
            </a:r>
            <a:r>
              <a:rPr lang="de-DE" sz="1400" b="1" dirty="0" err="1"/>
              <a:t>instead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personal </a:t>
            </a:r>
            <a:r>
              <a:rPr lang="de-DE" sz="1400" b="1" dirty="0" err="1"/>
              <a:t>user</a:t>
            </a:r>
            <a:r>
              <a:rPr lang="de-DE" sz="1400" b="1" dirty="0"/>
              <a:t> (</a:t>
            </a:r>
            <a:r>
              <a:rPr lang="de-DE" sz="1400" b="1" dirty="0" err="1"/>
              <a:t>default</a:t>
            </a:r>
            <a:r>
              <a:rPr lang="de-DE" sz="1400" b="1" dirty="0"/>
              <a:t>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818514D-C052-93DB-DC22-0242FF2C811E}"/>
              </a:ext>
            </a:extLst>
          </p:cNvPr>
          <p:cNvCxnSpPr>
            <a:stCxn id="7" idx="2"/>
          </p:cNvCxnSpPr>
          <p:nvPr/>
        </p:nvCxnSpPr>
        <p:spPr>
          <a:xfrm>
            <a:off x="1150703" y="2008004"/>
            <a:ext cx="1152128" cy="5569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C4D2826-DF36-74CC-1E45-8527157BF6B0}"/>
              </a:ext>
            </a:extLst>
          </p:cNvPr>
          <p:cNvSpPr txBox="1"/>
          <p:nvPr/>
        </p:nvSpPr>
        <p:spPr>
          <a:xfrm>
            <a:off x="29669" y="316739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Private </a:t>
            </a:r>
            <a:r>
              <a:rPr lang="de-DE" sz="1400" b="1" dirty="0" err="1"/>
              <a:t>access</a:t>
            </a:r>
            <a:r>
              <a:rPr lang="de-DE" sz="1400" b="1" dirty="0"/>
              <a:t> </a:t>
            </a:r>
            <a:r>
              <a:rPr lang="de-DE" sz="1400" b="1" dirty="0" err="1"/>
              <a:t>allows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current</a:t>
            </a:r>
            <a:r>
              <a:rPr lang="de-DE" sz="1400" b="1" dirty="0"/>
              <a:t> </a:t>
            </a:r>
            <a:r>
              <a:rPr lang="de-DE" sz="1400" b="1" dirty="0" err="1"/>
              <a:t>team</a:t>
            </a:r>
            <a:r>
              <a:rPr lang="de-DE" sz="1400" b="1" dirty="0"/>
              <a:t> </a:t>
            </a:r>
            <a:r>
              <a:rPr lang="de-DE" sz="1400" b="1" dirty="0" err="1"/>
              <a:t>member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see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repository</a:t>
            </a:r>
            <a:endParaRPr lang="de-DE" sz="1400" b="1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EF88CDD-A973-C810-295E-7BAF16B5723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81797" y="3906054"/>
            <a:ext cx="1152128" cy="3870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1BF27E3-2EF6-F311-31B8-B2AD6C5BBB98}"/>
              </a:ext>
            </a:extLst>
          </p:cNvPr>
          <p:cNvSpPr txBox="1"/>
          <p:nvPr/>
        </p:nvSpPr>
        <p:spPr>
          <a:xfrm>
            <a:off x="7948611" y="1967061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developted</a:t>
            </a:r>
            <a:r>
              <a:rPr lang="de-DE" dirty="0"/>
              <a:t> in a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personal </a:t>
            </a:r>
            <a:r>
              <a:rPr lang="de-DE" dirty="0" err="1"/>
              <a:t>user</a:t>
            </a:r>
            <a:endParaRPr lang="de-DE" dirty="0"/>
          </a:p>
        </p:txBody>
      </p:sp>
      <p:pic>
        <p:nvPicPr>
          <p:cNvPr id="15" name="Grafik 14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A99144E0-A6AD-6632-2792-F1423B0FD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88488" y="1206296"/>
            <a:ext cx="1305325" cy="1715026"/>
          </a:xfrm>
          <a:prstGeom prst="rect">
            <a:avLst/>
          </a:prstGeom>
        </p:spPr>
      </p:pic>
      <p:sp>
        <p:nvSpPr>
          <p:cNvPr id="16" name="Denkblase: wolkenförmig 15">
            <a:extLst>
              <a:ext uri="{FF2B5EF4-FFF2-40B4-BE49-F238E27FC236}">
                <a16:creationId xmlns:a16="http://schemas.microsoft.com/office/drawing/2014/main" id="{33783C92-7599-B76E-FE67-ECDEA4DF224C}"/>
              </a:ext>
            </a:extLst>
          </p:cNvPr>
          <p:cNvSpPr/>
          <p:nvPr/>
        </p:nvSpPr>
        <p:spPr>
          <a:xfrm>
            <a:off x="7799685" y="1691790"/>
            <a:ext cx="2376264" cy="1873602"/>
          </a:xfrm>
          <a:prstGeom prst="cloudCallout">
            <a:avLst>
              <a:gd name="adj1" fmla="val 67953"/>
              <a:gd name="adj2" fmla="val -65176"/>
            </a:avLst>
          </a:prstGeom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6DA0EEC-AA30-C9DE-D12E-8AFF4096C000}"/>
              </a:ext>
            </a:extLst>
          </p:cNvPr>
          <p:cNvSpPr txBox="1"/>
          <p:nvPr/>
        </p:nvSpPr>
        <p:spPr>
          <a:xfrm>
            <a:off x="6672064" y="4136440"/>
            <a:ext cx="5098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Fork personal </a:t>
            </a:r>
            <a:r>
              <a:rPr lang="de-DE" dirty="0" err="1"/>
              <a:t>repository</a:t>
            </a:r>
            <a:r>
              <a:rPr lang="de-DE" dirty="0"/>
              <a:t> : IPB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organisation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Replace</a:t>
            </a:r>
            <a:r>
              <a:rPr lang="de-DE" dirty="0"/>
              <a:t> Readme in personal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and </a:t>
            </a:r>
            <a:r>
              <a:rPr lang="de-DE" dirty="0" err="1"/>
              <a:t>info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continued</a:t>
            </a:r>
            <a:r>
              <a:rPr lang="de-DE" dirty="0"/>
              <a:t> in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E77C4-8AC1-F025-7261-EDA4FBD5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123A9A4C-15F4-2869-6D02-BA4E5DCC6EF2}"/>
              </a:ext>
            </a:extLst>
          </p:cNvPr>
          <p:cNvSpPr/>
          <p:nvPr/>
        </p:nvSpPr>
        <p:spPr>
          <a:xfrm>
            <a:off x="454710" y="3712234"/>
            <a:ext cx="4877440" cy="22259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3780000" algn="ctr" rotWithShape="0">
              <a:schemeClr val="tx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9FEA20A6-9FA5-7956-567E-71606AD1C255}"/>
              </a:ext>
            </a:extLst>
          </p:cNvPr>
          <p:cNvSpPr/>
          <p:nvPr/>
        </p:nvSpPr>
        <p:spPr>
          <a:xfrm>
            <a:off x="6975140" y="3058258"/>
            <a:ext cx="3408542" cy="30175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50800" dir="3780000" algn="ctr" rotWithShape="0">
              <a:schemeClr val="tx1"/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736D-AD5F-FCEA-DAFD-8BCEDAFCA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Single </a:t>
            </a:r>
            <a:r>
              <a:rPr lang="de-DE" sz="2400" b="1" dirty="0" err="1"/>
              <a:t>user</a:t>
            </a:r>
            <a:r>
              <a:rPr lang="de-DE" sz="2400" b="1" dirty="0"/>
              <a:t> </a:t>
            </a:r>
            <a:r>
              <a:rPr lang="de-DE" sz="2400" b="1" dirty="0" err="1"/>
              <a:t>development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BE312-2667-B825-0B54-76BEED5AC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11C13C7-4B4E-FED3-3AD3-01FF3724358E}"/>
              </a:ext>
            </a:extLst>
          </p:cNvPr>
          <p:cNvGrpSpPr/>
          <p:nvPr/>
        </p:nvGrpSpPr>
        <p:grpSpPr>
          <a:xfrm>
            <a:off x="3503712" y="1592796"/>
            <a:ext cx="2448272" cy="761837"/>
            <a:chOff x="479376" y="1227003"/>
            <a:chExt cx="2448272" cy="76183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03A502B-3BD1-AF99-765F-491A96AFA73B}"/>
                </a:ext>
              </a:extLst>
            </p:cNvPr>
            <p:cNvSpPr/>
            <p:nvPr/>
          </p:nvSpPr>
          <p:spPr>
            <a:xfrm>
              <a:off x="479376" y="126876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745EF5F-E8D5-48F1-5A4A-3D5FF1D23A38}"/>
                </a:ext>
              </a:extLst>
            </p:cNvPr>
            <p:cNvSpPr/>
            <p:nvPr/>
          </p:nvSpPr>
          <p:spPr>
            <a:xfrm>
              <a:off x="983432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DDC7A33-0EFD-596B-02C3-C893848E1764}"/>
                </a:ext>
              </a:extLst>
            </p:cNvPr>
            <p:cNvSpPr/>
            <p:nvPr/>
          </p:nvSpPr>
          <p:spPr>
            <a:xfrm>
              <a:off x="1559496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835EFF1-46B2-9390-E1F7-C1D8BC9B1A9B}"/>
                </a:ext>
              </a:extLst>
            </p:cNvPr>
            <p:cNvSpPr/>
            <p:nvPr/>
          </p:nvSpPr>
          <p:spPr>
            <a:xfrm>
              <a:off x="2135560" y="1772816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242C739-61ED-CD80-C8D8-9E6AB26617D4}"/>
                </a:ext>
              </a:extLst>
            </p:cNvPr>
            <p:cNvSpPr/>
            <p:nvPr/>
          </p:nvSpPr>
          <p:spPr>
            <a:xfrm>
              <a:off x="2711624" y="1227003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8D235B03-D7C3-0C87-A7AB-46DED2C5AA8B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663764" y="1453148"/>
              <a:ext cx="351304" cy="35130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AFEC0A2-2FAE-0A6D-DB7D-4EF1417D44D4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199456" y="1880828"/>
              <a:ext cx="36004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72A43F2-76E1-CCAC-7761-755D6B22A9F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775520" y="1880828"/>
              <a:ext cx="36004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BFA8E08D-4351-6712-784A-CBC84FAF9662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2319948" y="1411391"/>
              <a:ext cx="423312" cy="3930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A9A03D53-AEDE-7355-2C10-6BDC722E04AD}"/>
              </a:ext>
            </a:extLst>
          </p:cNvPr>
          <p:cNvSpPr txBox="1"/>
          <p:nvPr/>
        </p:nvSpPr>
        <p:spPr>
          <a:xfrm>
            <a:off x="1670098" y="1245902"/>
            <a:ext cx="1515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Create </a:t>
            </a:r>
            <a:r>
              <a:rPr lang="de-DE" sz="1400" b="1" dirty="0" err="1"/>
              <a:t>repository</a:t>
            </a:r>
            <a:r>
              <a:rPr lang="de-DE" sz="1400" b="1" dirty="0"/>
              <a:t> </a:t>
            </a:r>
          </a:p>
          <a:p>
            <a:pPr algn="ctr"/>
            <a:r>
              <a:rPr lang="de-DE" sz="1400" b="1" dirty="0"/>
              <a:t>at github.com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19DF026-1E4C-EEF5-4AF8-B3CAE2C7E2B8}"/>
              </a:ext>
            </a:extLst>
          </p:cNvPr>
          <p:cNvSpPr txBox="1"/>
          <p:nvPr/>
        </p:nvSpPr>
        <p:spPr>
          <a:xfrm>
            <a:off x="1970088" y="2580777"/>
            <a:ext cx="17672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Clone </a:t>
            </a:r>
            <a:r>
              <a:rPr lang="de-DE" sz="1400" b="1" dirty="0" err="1"/>
              <a:t>repository</a:t>
            </a:r>
            <a:r>
              <a:rPr lang="de-DE" sz="1400" b="1" dirty="0"/>
              <a:t> </a:t>
            </a:r>
          </a:p>
          <a:p>
            <a:pPr algn="ctr"/>
            <a:r>
              <a:rPr lang="de-DE" sz="1400" b="1" dirty="0"/>
              <a:t>At </a:t>
            </a:r>
            <a:r>
              <a:rPr lang="de-DE" sz="1400" b="1" dirty="0" err="1"/>
              <a:t>local</a:t>
            </a:r>
            <a:r>
              <a:rPr lang="de-DE" sz="1400" b="1" dirty="0"/>
              <a:t> </a:t>
            </a:r>
            <a:r>
              <a:rPr lang="de-DE" sz="1400" b="1" dirty="0" err="1"/>
              <a:t>development</a:t>
            </a:r>
            <a:endParaRPr lang="de-DE" sz="1400" b="1" dirty="0"/>
          </a:p>
          <a:p>
            <a:pPr algn="ctr"/>
            <a:r>
              <a:rPr lang="de-DE" sz="1400" b="1" dirty="0"/>
              <a:t> </a:t>
            </a:r>
            <a:r>
              <a:rPr lang="de-DE" sz="1400" b="1" dirty="0" err="1"/>
              <a:t>environment</a:t>
            </a:r>
            <a:endParaRPr lang="de-DE" sz="14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DCD8F78-6D14-5256-B238-8AEB953A15C0}"/>
              </a:ext>
            </a:extLst>
          </p:cNvPr>
          <p:cNvSpPr txBox="1"/>
          <p:nvPr/>
        </p:nvSpPr>
        <p:spPr>
          <a:xfrm>
            <a:off x="4273760" y="2979428"/>
            <a:ext cx="81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Commit </a:t>
            </a:r>
          </a:p>
          <a:p>
            <a:pPr algn="ctr"/>
            <a:r>
              <a:rPr lang="de-DE" sz="1400" b="1" dirty="0" err="1"/>
              <a:t>changes</a:t>
            </a:r>
            <a:endParaRPr lang="de-DE" sz="1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2173F8-2BA3-127E-D627-49E3D250BA30}"/>
              </a:ext>
            </a:extLst>
          </p:cNvPr>
          <p:cNvSpPr txBox="1"/>
          <p:nvPr/>
        </p:nvSpPr>
        <p:spPr>
          <a:xfrm>
            <a:off x="5228495" y="2640391"/>
            <a:ext cx="1804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Push </a:t>
            </a:r>
            <a:r>
              <a:rPr lang="de-DE" sz="1400" b="1" dirty="0" err="1"/>
              <a:t>meaningful</a:t>
            </a:r>
            <a:endParaRPr lang="de-DE" sz="1400" b="1" dirty="0"/>
          </a:p>
          <a:p>
            <a:pPr algn="ctr"/>
            <a:r>
              <a:rPr lang="de-DE" sz="1400" b="1" dirty="0"/>
              <a:t>Collection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commits</a:t>
            </a:r>
            <a:endParaRPr lang="de-DE" sz="1400" b="1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D14CF19-99F0-A3EF-4C73-331EBA2D9704}"/>
              </a:ext>
            </a:extLst>
          </p:cNvPr>
          <p:cNvSpPr/>
          <p:nvPr/>
        </p:nvSpPr>
        <p:spPr>
          <a:xfrm>
            <a:off x="8766212" y="1609299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023B9E3-798E-2202-3209-7CBEA83FCF35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951984" y="1700808"/>
            <a:ext cx="9361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D599CDD-E246-6C4B-C5B2-92894CDFA895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392144" y="1700808"/>
            <a:ext cx="1374068" cy="165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0E9B1D5-95EE-5364-23F6-1693D7EDA8B3}"/>
              </a:ext>
            </a:extLst>
          </p:cNvPr>
          <p:cNvSpPr txBox="1"/>
          <p:nvPr/>
        </p:nvSpPr>
        <p:spPr>
          <a:xfrm>
            <a:off x="6975140" y="1507512"/>
            <a:ext cx="32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DDF24A8-3266-1683-8384-417AF3A73C01}"/>
              </a:ext>
            </a:extLst>
          </p:cNvPr>
          <p:cNvSpPr txBox="1"/>
          <p:nvPr/>
        </p:nvSpPr>
        <p:spPr>
          <a:xfrm>
            <a:off x="8029044" y="2199604"/>
            <a:ext cx="1774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Tag </a:t>
            </a:r>
            <a:r>
              <a:rPr lang="de-DE" sz="1400" b="1" dirty="0" err="1"/>
              <a:t>current</a:t>
            </a:r>
            <a:r>
              <a:rPr lang="de-DE" sz="1400" b="1" dirty="0"/>
              <a:t> </a:t>
            </a:r>
            <a:r>
              <a:rPr lang="de-DE" sz="1400" b="1" dirty="0" err="1"/>
              <a:t>status</a:t>
            </a:r>
            <a:endParaRPr lang="de-DE" sz="1400" b="1" dirty="0"/>
          </a:p>
          <a:p>
            <a:pPr algn="ctr"/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version</a:t>
            </a:r>
            <a:r>
              <a:rPr lang="de-DE" sz="1400" b="1" dirty="0"/>
              <a:t> </a:t>
            </a:r>
            <a:r>
              <a:rPr lang="de-DE" sz="1400" b="1" dirty="0" err="1"/>
              <a:t>number</a:t>
            </a:r>
            <a:endParaRPr lang="de-DE" sz="1400" b="1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28BD615-5B41-B681-E877-7FE688AACFA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86090" y="1507512"/>
            <a:ext cx="222418" cy="1270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A4DF823-EFC5-63A5-9B43-435808CFA93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853728" y="2354633"/>
            <a:ext cx="978388" cy="2261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FAF7C16-ED71-4DFF-A467-9C82B2262262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681083" y="2492896"/>
            <a:ext cx="9721" cy="4865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392558EB-759E-62C9-154C-2ED62BAD23F0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401626" y="2423765"/>
            <a:ext cx="729072" cy="2166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0ACBA39-5984-CD08-A40F-9A3EC4A51BD8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8887732" y="1916832"/>
            <a:ext cx="28414" cy="2827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58D3762-4D39-D49B-C8B9-5FAE4A2DD98B}"/>
              </a:ext>
            </a:extLst>
          </p:cNvPr>
          <p:cNvSpPr txBox="1"/>
          <p:nvPr/>
        </p:nvSpPr>
        <p:spPr>
          <a:xfrm>
            <a:off x="7251672" y="3297988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Versioning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>
                <a:hlinkClick r:id="rId2"/>
              </a:rPr>
              <a:t>https://semver.org/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V2.4.1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A35F34B-3DD9-18F9-6EA5-DE019A45A8D3}"/>
              </a:ext>
            </a:extLst>
          </p:cNvPr>
          <p:cNvSpPr txBox="1"/>
          <p:nvPr/>
        </p:nvSpPr>
        <p:spPr>
          <a:xfrm>
            <a:off x="7218328" y="5088878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Major </a:t>
            </a:r>
          </a:p>
          <a:p>
            <a:pPr algn="ctr"/>
            <a:r>
              <a:rPr lang="de-DE" sz="1400" b="1" dirty="0"/>
              <a:t>release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298CD4B-A2CE-18A7-F186-8015A0FCF23D}"/>
              </a:ext>
            </a:extLst>
          </p:cNvPr>
          <p:cNvSpPr txBox="1"/>
          <p:nvPr/>
        </p:nvSpPr>
        <p:spPr>
          <a:xfrm>
            <a:off x="8256028" y="5050373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Minor </a:t>
            </a:r>
          </a:p>
          <a:p>
            <a:pPr algn="ctr"/>
            <a:r>
              <a:rPr lang="de-DE" sz="1400" b="1" dirty="0"/>
              <a:t>release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C81AB98-3D49-60E0-F865-010956ABE6B7}"/>
              </a:ext>
            </a:extLst>
          </p:cNvPr>
          <p:cNvSpPr txBox="1"/>
          <p:nvPr/>
        </p:nvSpPr>
        <p:spPr>
          <a:xfrm>
            <a:off x="9398841" y="5015046"/>
            <a:ext cx="72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/>
              <a:t>Bugfix </a:t>
            </a:r>
          </a:p>
          <a:p>
            <a:pPr algn="ctr"/>
            <a:r>
              <a:rPr lang="de-DE" sz="1400" b="1" dirty="0"/>
              <a:t>release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A7AC1235-7E76-D5E5-982C-9BB46F0A9CF4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578972" y="4675836"/>
            <a:ext cx="794512" cy="4130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5105869-E3EE-0235-4EB3-94F0833B2C86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8613077" y="4775316"/>
            <a:ext cx="3595" cy="2750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3E3702C-C1DF-23F0-5354-78247432260F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8887732" y="4640666"/>
            <a:ext cx="871753" cy="3743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E4B770-7ED5-3820-92D9-92C36A6E6E46}"/>
              </a:ext>
            </a:extLst>
          </p:cNvPr>
          <p:cNvSpPr txBox="1"/>
          <p:nvPr/>
        </p:nvSpPr>
        <p:spPr>
          <a:xfrm>
            <a:off x="7021027" y="5469984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/>
              <a:t>Big </a:t>
            </a:r>
            <a:r>
              <a:rPr lang="de-DE" sz="1000" i="1" dirty="0" err="1"/>
              <a:t>new</a:t>
            </a:r>
            <a:r>
              <a:rPr lang="de-DE" sz="1000" i="1" dirty="0"/>
              <a:t> </a:t>
            </a:r>
            <a:r>
              <a:rPr lang="de-DE" sz="1000" i="1" dirty="0" err="1"/>
              <a:t>features</a:t>
            </a:r>
            <a:endParaRPr lang="de-DE" sz="1000" i="1" dirty="0"/>
          </a:p>
          <a:p>
            <a:pPr algn="ctr"/>
            <a:r>
              <a:rPr lang="de-DE" sz="1000" i="1" dirty="0"/>
              <a:t>API </a:t>
            </a:r>
            <a:r>
              <a:rPr lang="de-DE" sz="1000" i="1" dirty="0" err="1"/>
              <a:t>breaking</a:t>
            </a:r>
            <a:endParaRPr lang="de-DE" sz="1000" i="1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4EA1DE4-5292-EAD1-24C9-D9649181D75D}"/>
              </a:ext>
            </a:extLst>
          </p:cNvPr>
          <p:cNvSpPr txBox="1"/>
          <p:nvPr/>
        </p:nvSpPr>
        <p:spPr>
          <a:xfrm>
            <a:off x="8070209" y="5459731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 err="1"/>
              <a:t>small</a:t>
            </a:r>
            <a:r>
              <a:rPr lang="de-DE" sz="1000" i="1" dirty="0"/>
              <a:t> </a:t>
            </a:r>
            <a:r>
              <a:rPr lang="de-DE" sz="1000" i="1" dirty="0" err="1"/>
              <a:t>new</a:t>
            </a:r>
            <a:r>
              <a:rPr lang="de-DE" sz="1000" i="1" dirty="0"/>
              <a:t> </a:t>
            </a:r>
            <a:r>
              <a:rPr lang="de-DE" sz="1000" i="1" dirty="0" err="1"/>
              <a:t>features</a:t>
            </a:r>
            <a:endParaRPr lang="de-DE" sz="1000" i="1" dirty="0"/>
          </a:p>
          <a:p>
            <a:pPr algn="ctr"/>
            <a:r>
              <a:rPr lang="de-DE" sz="1000" i="1" dirty="0"/>
              <a:t>API </a:t>
            </a:r>
            <a:r>
              <a:rPr lang="de-DE" sz="1000" i="1" dirty="0" err="1"/>
              <a:t>stable</a:t>
            </a:r>
            <a:endParaRPr lang="de-DE" sz="1000" i="1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34CD3CF-1635-0402-68F6-98CB6D60440D}"/>
              </a:ext>
            </a:extLst>
          </p:cNvPr>
          <p:cNvSpPr txBox="1"/>
          <p:nvPr/>
        </p:nvSpPr>
        <p:spPr>
          <a:xfrm>
            <a:off x="9260647" y="5477348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i="1" dirty="0" err="1"/>
              <a:t>no</a:t>
            </a:r>
            <a:r>
              <a:rPr lang="de-DE" sz="1000" i="1" dirty="0"/>
              <a:t> </a:t>
            </a:r>
            <a:r>
              <a:rPr lang="de-DE" sz="1000" i="1" dirty="0" err="1"/>
              <a:t>new</a:t>
            </a:r>
            <a:r>
              <a:rPr lang="de-DE" sz="1000" i="1" dirty="0"/>
              <a:t> </a:t>
            </a:r>
            <a:r>
              <a:rPr lang="de-DE" sz="1000" i="1" dirty="0" err="1"/>
              <a:t>features</a:t>
            </a:r>
            <a:endParaRPr lang="de-DE" sz="1000" i="1" dirty="0"/>
          </a:p>
          <a:p>
            <a:pPr algn="ctr"/>
            <a:r>
              <a:rPr lang="de-DE" sz="1000" i="1" dirty="0" err="1"/>
              <a:t>Only</a:t>
            </a:r>
            <a:r>
              <a:rPr lang="de-DE" sz="1000" i="1" dirty="0"/>
              <a:t> </a:t>
            </a:r>
            <a:r>
              <a:rPr lang="de-DE" sz="1000" i="1" dirty="0" err="1"/>
              <a:t>bugfixes</a:t>
            </a:r>
            <a:endParaRPr lang="de-DE" sz="1000" i="1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C3DC669-7F04-374D-455C-865BACAC36CA}"/>
              </a:ext>
            </a:extLst>
          </p:cNvPr>
          <p:cNvSpPr txBox="1"/>
          <p:nvPr/>
        </p:nvSpPr>
        <p:spPr>
          <a:xfrm>
            <a:off x="456099" y="3905360"/>
            <a:ext cx="4876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Tipps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commits</a:t>
            </a:r>
            <a:r>
              <a:rPr lang="de-DE" b="1" dirty="0"/>
              <a:t> (</a:t>
            </a:r>
            <a:r>
              <a:rPr lang="de-DE" b="1" dirty="0" err="1"/>
              <a:t>rules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thumb</a:t>
            </a:r>
            <a:r>
              <a:rPr lang="de-DE" b="1" dirty="0"/>
              <a:t>)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per </a:t>
            </a:r>
            <a:r>
              <a:rPr lang="de-DE" dirty="0" err="1"/>
              <a:t>commit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As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messaging</a:t>
            </a:r>
            <a:r>
              <a:rPr lang="de-DE" dirty="0"/>
              <a:t>: </a:t>
            </a:r>
            <a:r>
              <a:rPr lang="de-DE" dirty="0" err="1">
                <a:hlinkClick r:id="rId3"/>
              </a:rPr>
              <a:t>conventionalcommits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feat</a:t>
            </a:r>
            <a:r>
              <a:rPr lang="de-DE" dirty="0"/>
              <a:t> | </a:t>
            </a:r>
            <a:r>
              <a:rPr lang="de-DE" dirty="0" err="1"/>
              <a:t>test</a:t>
            </a:r>
            <a:r>
              <a:rPr lang="de-DE" dirty="0"/>
              <a:t> | fix | </a:t>
            </a:r>
            <a:r>
              <a:rPr lang="de-DE" dirty="0" err="1"/>
              <a:t>op</a:t>
            </a:r>
            <a:r>
              <a:rPr lang="de-DE" dirty="0"/>
              <a:t> | style</a:t>
            </a:r>
          </a:p>
        </p:txBody>
      </p:sp>
      <p:pic>
        <p:nvPicPr>
          <p:cNvPr id="78" name="Grafik 77" descr="Krabbeln mit einfarbiger Füllung">
            <a:extLst>
              <a:ext uri="{FF2B5EF4-FFF2-40B4-BE49-F238E27FC236}">
                <a16:creationId xmlns:a16="http://schemas.microsoft.com/office/drawing/2014/main" id="{577A509B-65AD-484F-7FD2-697F323D6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7398" y="1186126"/>
            <a:ext cx="239649" cy="234744"/>
          </a:xfrm>
          <a:prstGeom prst="rect">
            <a:avLst/>
          </a:prstGeom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41F95720-0029-7E54-A27C-962C18A45390}"/>
              </a:ext>
            </a:extLst>
          </p:cNvPr>
          <p:cNvSpPr txBox="1"/>
          <p:nvPr/>
        </p:nvSpPr>
        <p:spPr>
          <a:xfrm>
            <a:off x="10639223" y="1154967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81" name="Scrollen: vertikal 80">
            <a:extLst>
              <a:ext uri="{FF2B5EF4-FFF2-40B4-BE49-F238E27FC236}">
                <a16:creationId xmlns:a16="http://schemas.microsoft.com/office/drawing/2014/main" id="{BBB6EC4F-2C7B-3AB1-BC11-D49E0DE22093}"/>
              </a:ext>
            </a:extLst>
          </p:cNvPr>
          <p:cNvSpPr/>
          <p:nvPr/>
        </p:nvSpPr>
        <p:spPr>
          <a:xfrm>
            <a:off x="9935950" y="1193968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E1EC3F4C-9A35-E5B3-8DAD-3934F1D3E392}"/>
              </a:ext>
            </a:extLst>
          </p:cNvPr>
          <p:cNvSpPr txBox="1"/>
          <p:nvPr/>
        </p:nvSpPr>
        <p:spPr>
          <a:xfrm>
            <a:off x="10278114" y="1413027"/>
            <a:ext cx="16275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clone</a:t>
            </a:r>
            <a:endParaRPr lang="de-DE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commit</a:t>
            </a:r>
            <a:r>
              <a:rPr lang="de-DE" sz="1200" b="1" dirty="0"/>
              <a:t> [ -m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push</a:t>
            </a:r>
          </a:p>
        </p:txBody>
      </p:sp>
    </p:spTree>
    <p:extLst>
      <p:ext uri="{BB962C8B-B14F-4D97-AF65-F5344CB8AC3E}">
        <p14:creationId xmlns:p14="http://schemas.microsoft.com/office/powerpoint/2010/main" val="10587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5467D-6C65-36B6-BCDF-6B42121EE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D1946F7-7D23-9150-93D6-B05FDD42B8F9}"/>
              </a:ext>
            </a:extLst>
          </p:cNvPr>
          <p:cNvSpPr/>
          <p:nvPr/>
        </p:nvSpPr>
        <p:spPr>
          <a:xfrm>
            <a:off x="525548" y="1358276"/>
            <a:ext cx="2088232" cy="4320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2026A4B0-73C8-8D21-2FFE-9891A3206758}"/>
              </a:ext>
            </a:extLst>
          </p:cNvPr>
          <p:cNvSpPr/>
          <p:nvPr/>
        </p:nvSpPr>
        <p:spPr>
          <a:xfrm>
            <a:off x="525548" y="2393415"/>
            <a:ext cx="3024336" cy="43204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BEBFF-377E-9A4C-4A3F-EBB3ACF02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Multi </a:t>
            </a:r>
            <a:r>
              <a:rPr lang="de-DE" sz="2400" b="1" dirty="0" err="1"/>
              <a:t>user</a:t>
            </a:r>
            <a:r>
              <a:rPr lang="de-DE" sz="2400" b="1" dirty="0"/>
              <a:t> </a:t>
            </a:r>
            <a:r>
              <a:rPr lang="de-DE" sz="2400" b="1" dirty="0" err="1"/>
              <a:t>development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3C6D31-A9B4-7EC9-051D-591B189B22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DA7FFD9-452E-C6CB-ED69-57A207096626}"/>
              </a:ext>
            </a:extLst>
          </p:cNvPr>
          <p:cNvGrpSpPr/>
          <p:nvPr/>
        </p:nvGrpSpPr>
        <p:grpSpPr>
          <a:xfrm>
            <a:off x="1317635" y="1970185"/>
            <a:ext cx="2448272" cy="761837"/>
            <a:chOff x="479376" y="1227003"/>
            <a:chExt cx="2448272" cy="76183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CAD7D20-91BA-0A02-918C-E5B213B827BA}"/>
                </a:ext>
              </a:extLst>
            </p:cNvPr>
            <p:cNvSpPr/>
            <p:nvPr/>
          </p:nvSpPr>
          <p:spPr>
            <a:xfrm>
              <a:off x="479376" y="1268760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FAB82C5-223D-AF56-B1DA-566D40CD1CA0}"/>
                </a:ext>
              </a:extLst>
            </p:cNvPr>
            <p:cNvSpPr/>
            <p:nvPr/>
          </p:nvSpPr>
          <p:spPr>
            <a:xfrm>
              <a:off x="983432" y="1772816"/>
              <a:ext cx="216024" cy="216024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94CAD25-058B-83EA-7614-36A2C4DE9BF7}"/>
                </a:ext>
              </a:extLst>
            </p:cNvPr>
            <p:cNvSpPr/>
            <p:nvPr/>
          </p:nvSpPr>
          <p:spPr>
            <a:xfrm>
              <a:off x="1559496" y="1772816"/>
              <a:ext cx="216024" cy="216024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54021CA-15A1-1BC2-490A-316FA3B0FCA4}"/>
                </a:ext>
              </a:extLst>
            </p:cNvPr>
            <p:cNvSpPr/>
            <p:nvPr/>
          </p:nvSpPr>
          <p:spPr>
            <a:xfrm>
              <a:off x="2135560" y="1772816"/>
              <a:ext cx="216024" cy="216024"/>
            </a:xfrm>
            <a:prstGeom prst="ellips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E7C7013-3CFA-05A4-F152-B2399D91E987}"/>
                </a:ext>
              </a:extLst>
            </p:cNvPr>
            <p:cNvSpPr/>
            <p:nvPr/>
          </p:nvSpPr>
          <p:spPr>
            <a:xfrm>
              <a:off x="2711624" y="1227003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CB0CE44-5C6B-BB10-296E-7ED0C698ABFE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663764" y="1453148"/>
              <a:ext cx="351304" cy="351304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94737C6-10C8-FD55-3D37-C8CD33762D5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199456" y="1880828"/>
              <a:ext cx="360040" cy="0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229ABF-DCCC-5C17-D6DC-D0B5D78304E9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1775520" y="1880828"/>
              <a:ext cx="360040" cy="0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3671B4B3-B6B3-209F-0CF0-C4F73E6BE4F8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2319948" y="1411391"/>
              <a:ext cx="423312" cy="393061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70642C1-BCF7-B0FE-1175-37B0495FC82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765907" y="2078197"/>
            <a:ext cx="36004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DE775BE-2971-8177-568C-7FCAD37EEDEF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1533659" y="2102447"/>
            <a:ext cx="866707" cy="175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7A45196C-70B2-0101-243F-D218CB34EE1D}"/>
              </a:ext>
            </a:extLst>
          </p:cNvPr>
          <p:cNvSpPr/>
          <p:nvPr/>
        </p:nvSpPr>
        <p:spPr>
          <a:xfrm>
            <a:off x="2400366" y="1994435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962AE6-76F9-28A1-D13E-B2131D11A054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V="1">
            <a:off x="2616390" y="2078197"/>
            <a:ext cx="933493" cy="24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81810FB6-10E9-545B-FC1D-8E06F793AA04}"/>
              </a:ext>
            </a:extLst>
          </p:cNvPr>
          <p:cNvSpPr/>
          <p:nvPr/>
        </p:nvSpPr>
        <p:spPr>
          <a:xfrm>
            <a:off x="1664026" y="1474947"/>
            <a:ext cx="216024" cy="21602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1C190B0-5C33-77F8-3E2E-5584FBCC1B9A}"/>
              </a:ext>
            </a:extLst>
          </p:cNvPr>
          <p:cNvCxnSpPr>
            <a:cxnSpLocks/>
            <a:stCxn id="6" idx="0"/>
            <a:endCxn id="31" idx="3"/>
          </p:cNvCxnSpPr>
          <p:nvPr/>
        </p:nvCxnSpPr>
        <p:spPr>
          <a:xfrm flipV="1">
            <a:off x="1425647" y="1659335"/>
            <a:ext cx="270015" cy="352607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FB65D294-E0B0-425E-DE17-485EA2A1D62C}"/>
              </a:ext>
            </a:extLst>
          </p:cNvPr>
          <p:cNvSpPr/>
          <p:nvPr/>
        </p:nvSpPr>
        <p:spPr>
          <a:xfrm>
            <a:off x="2104791" y="1474947"/>
            <a:ext cx="216024" cy="216024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97B9B4E-7147-D312-396B-B07FD6F94E82}"/>
              </a:ext>
            </a:extLst>
          </p:cNvPr>
          <p:cNvCxnSpPr>
            <a:cxnSpLocks/>
            <a:stCxn id="35" idx="5"/>
            <a:endCxn id="24" idx="0"/>
          </p:cNvCxnSpPr>
          <p:nvPr/>
        </p:nvCxnSpPr>
        <p:spPr>
          <a:xfrm>
            <a:off x="2289179" y="1659335"/>
            <a:ext cx="219199" cy="33510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E9F9C20-13BD-346C-DF0F-2AE001558BC9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1880050" y="1582959"/>
            <a:ext cx="224741" cy="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1D7C19D-D61B-87D7-4DED-5305B11B7D5E}"/>
              </a:ext>
            </a:extLst>
          </p:cNvPr>
          <p:cNvCxnSpPr>
            <a:cxnSpLocks/>
            <a:stCxn id="24" idx="4"/>
            <a:endCxn id="8" idx="0"/>
          </p:cNvCxnSpPr>
          <p:nvPr/>
        </p:nvCxnSpPr>
        <p:spPr>
          <a:xfrm flipH="1">
            <a:off x="2505767" y="2210459"/>
            <a:ext cx="2611" cy="305539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70A000EA-EC81-D779-2985-63AF72D0B129}"/>
              </a:ext>
            </a:extLst>
          </p:cNvPr>
          <p:cNvSpPr/>
          <p:nvPr/>
        </p:nvSpPr>
        <p:spPr>
          <a:xfrm>
            <a:off x="525547" y="1870991"/>
            <a:ext cx="3931383" cy="432048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912E79C-DDCB-6D56-8E42-D5D323845121}"/>
              </a:ext>
            </a:extLst>
          </p:cNvPr>
          <p:cNvSpPr txBox="1"/>
          <p:nvPr/>
        </p:nvSpPr>
        <p:spPr>
          <a:xfrm>
            <a:off x="610947" y="1903163"/>
            <a:ext cx="803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main</a:t>
            </a:r>
            <a:endParaRPr lang="de-DE" sz="16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BC76B1D-FA41-2F77-1617-6471A9246897}"/>
              </a:ext>
            </a:extLst>
          </p:cNvPr>
          <p:cNvSpPr txBox="1"/>
          <p:nvPr/>
        </p:nvSpPr>
        <p:spPr>
          <a:xfrm>
            <a:off x="539519" y="1426643"/>
            <a:ext cx="12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UI </a:t>
            </a:r>
            <a:r>
              <a:rPr lang="de-DE" sz="1600" dirty="0" err="1"/>
              <a:t>polishing</a:t>
            </a:r>
            <a:endParaRPr lang="de-DE" sz="16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C1EAD10-A9BD-8257-C4EA-FD52BE440191}"/>
              </a:ext>
            </a:extLst>
          </p:cNvPr>
          <p:cNvSpPr txBox="1"/>
          <p:nvPr/>
        </p:nvSpPr>
        <p:spPr>
          <a:xfrm>
            <a:off x="598156" y="2443990"/>
            <a:ext cx="122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Validation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AC31FB-7BD6-E75E-F7CF-EE14DD42DA0B}"/>
              </a:ext>
            </a:extLst>
          </p:cNvPr>
          <p:cNvSpPr txBox="1"/>
          <p:nvPr/>
        </p:nvSpPr>
        <p:spPr>
          <a:xfrm>
            <a:off x="4094279" y="1943011"/>
            <a:ext cx="36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</a:p>
        </p:txBody>
      </p:sp>
      <p:pic>
        <p:nvPicPr>
          <p:cNvPr id="62" name="Grafik 61" descr="Krabbeln mit einfarbiger Füllung">
            <a:extLst>
              <a:ext uri="{FF2B5EF4-FFF2-40B4-BE49-F238E27FC236}">
                <a16:creationId xmlns:a16="http://schemas.microsoft.com/office/drawing/2014/main" id="{1A374BC6-48E2-8182-1A47-44DD56934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687" y="1143214"/>
            <a:ext cx="239649" cy="234744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A422028-D3B2-6E3E-6240-309615B24BAF}"/>
              </a:ext>
            </a:extLst>
          </p:cNvPr>
          <p:cNvSpPr txBox="1"/>
          <p:nvPr/>
        </p:nvSpPr>
        <p:spPr>
          <a:xfrm>
            <a:off x="10704512" y="1112055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64" name="Scrollen: vertikal 63">
            <a:extLst>
              <a:ext uri="{FF2B5EF4-FFF2-40B4-BE49-F238E27FC236}">
                <a16:creationId xmlns:a16="http://schemas.microsoft.com/office/drawing/2014/main" id="{969AC1C9-4BCC-DE3F-B00F-6542345A22C4}"/>
              </a:ext>
            </a:extLst>
          </p:cNvPr>
          <p:cNvSpPr/>
          <p:nvPr/>
        </p:nvSpPr>
        <p:spPr>
          <a:xfrm>
            <a:off x="10001239" y="1151056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E21BCF3-A34B-4083-6EB2-7D329289860A}"/>
              </a:ext>
            </a:extLst>
          </p:cNvPr>
          <p:cNvSpPr txBox="1"/>
          <p:nvPr/>
        </p:nvSpPr>
        <p:spPr>
          <a:xfrm>
            <a:off x="10343403" y="1370115"/>
            <a:ext cx="16275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commit</a:t>
            </a:r>
            <a:r>
              <a:rPr lang="de-DE" sz="1200" b="1" dirty="0"/>
              <a:t> [ -m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push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9242743-4D8A-2CBE-21C7-40079CAC3F14}"/>
              </a:ext>
            </a:extLst>
          </p:cNvPr>
          <p:cNvSpPr txBox="1"/>
          <p:nvPr/>
        </p:nvSpPr>
        <p:spPr>
          <a:xfrm>
            <a:off x="4616922" y="1458290"/>
            <a:ext cx="5098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</a:t>
            </a:r>
            <a:r>
              <a:rPr lang="de-DE" dirty="0" err="1"/>
              <a:t>copies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developted</a:t>
            </a:r>
            <a:r>
              <a:rPr lang="de-DE" dirty="0"/>
              <a:t> in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conflicting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developments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shouls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termed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Syncronising</a:t>
            </a:r>
            <a:r>
              <a:rPr lang="de-DE" dirty="0"/>
              <a:t> back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conflicts</a:t>
            </a:r>
            <a:endParaRPr lang="de-DE" dirty="0"/>
          </a:p>
          <a:p>
            <a:r>
              <a:rPr lang="de-DE" dirty="0"/>
              <a:t>           -&gt; </a:t>
            </a:r>
            <a:r>
              <a:rPr lang="de-DE" dirty="0" err="1"/>
              <a:t>conflicts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manually</a:t>
            </a:r>
            <a:endParaRPr lang="de-DE" dirty="0"/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F931EF9C-CBBD-2A17-A229-02F3D4A87922}"/>
              </a:ext>
            </a:extLst>
          </p:cNvPr>
          <p:cNvSpPr/>
          <p:nvPr/>
        </p:nvSpPr>
        <p:spPr>
          <a:xfrm>
            <a:off x="8964501" y="2750546"/>
            <a:ext cx="3076020" cy="32066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b="1" i="1" dirty="0"/>
              <a:t>The </a:t>
            </a:r>
            <a:r>
              <a:rPr lang="de-DE" sz="1600" b="1" i="1" dirty="0" err="1"/>
              <a:t>eternal</a:t>
            </a:r>
            <a:r>
              <a:rPr lang="de-DE" sz="1600" b="1" i="1" dirty="0"/>
              <a:t> war </a:t>
            </a:r>
            <a:r>
              <a:rPr lang="de-DE" sz="1600" b="1" i="1" dirty="0" err="1"/>
              <a:t>of</a:t>
            </a:r>
            <a:r>
              <a:rPr lang="de-DE" sz="1600" b="1" i="1" dirty="0"/>
              <a:t> </a:t>
            </a:r>
            <a:r>
              <a:rPr lang="de-DE" sz="1600" b="1" i="1" dirty="0" err="1"/>
              <a:t>opinions</a:t>
            </a:r>
            <a:r>
              <a:rPr lang="de-DE" sz="1600" b="1" i="1" dirty="0"/>
              <a:t> </a:t>
            </a:r>
          </a:p>
          <a:p>
            <a:pPr algn="ctr"/>
            <a:r>
              <a:rPr lang="de-DE" sz="2400" b="1" dirty="0" err="1"/>
              <a:t>Rebase</a:t>
            </a:r>
            <a:r>
              <a:rPr lang="de-DE" sz="2400" b="1" dirty="0"/>
              <a:t> vs. </a:t>
            </a:r>
            <a:r>
              <a:rPr lang="de-DE" sz="2400" b="1" dirty="0" err="1"/>
              <a:t>Merge</a:t>
            </a:r>
            <a:endParaRPr lang="de-DE" sz="2400" b="1" dirty="0"/>
          </a:p>
          <a:p>
            <a:pPr algn="ctr"/>
            <a:r>
              <a:rPr lang="de-DE" sz="1400" dirty="0" err="1"/>
              <a:t>Two</a:t>
            </a:r>
            <a:r>
              <a:rPr lang="de-DE" sz="1400" dirty="0"/>
              <a:t> </a:t>
            </a:r>
            <a:r>
              <a:rPr lang="de-DE" sz="1400" dirty="0" err="1"/>
              <a:t>options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syncing</a:t>
            </a:r>
            <a:r>
              <a:rPr lang="de-DE" sz="1400" dirty="0"/>
              <a:t> </a:t>
            </a:r>
            <a:r>
              <a:rPr lang="de-DE" sz="1400" dirty="0" err="1"/>
              <a:t>exists</a:t>
            </a:r>
            <a:endParaRPr lang="de-DE" sz="1400" dirty="0"/>
          </a:p>
          <a:p>
            <a:pPr algn="ctr"/>
            <a:r>
              <a:rPr lang="de-DE" sz="1400" b="1" dirty="0" err="1"/>
              <a:t>Merge</a:t>
            </a:r>
            <a:r>
              <a:rPr lang="de-DE" sz="1400" dirty="0"/>
              <a:t>: </a:t>
            </a:r>
            <a:r>
              <a:rPr lang="de-DE" sz="1400" i="1" dirty="0" err="1"/>
              <a:t>keep</a:t>
            </a:r>
            <a:r>
              <a:rPr lang="de-DE" sz="1400" i="1" dirty="0"/>
              <a:t> all </a:t>
            </a:r>
            <a:r>
              <a:rPr lang="de-DE" sz="1400" i="1" dirty="0" err="1"/>
              <a:t>commits</a:t>
            </a:r>
            <a:r>
              <a:rPr lang="de-DE" sz="1400" i="1" dirty="0"/>
              <a:t> and</a:t>
            </a:r>
          </a:p>
          <a:p>
            <a:pPr algn="ctr"/>
            <a:r>
              <a:rPr lang="de-DE" sz="1400" i="1" dirty="0"/>
              <a:t> </a:t>
            </a:r>
            <a:r>
              <a:rPr lang="de-DE" sz="1400" i="1" dirty="0" err="1"/>
              <a:t>maybe</a:t>
            </a:r>
            <a:r>
              <a:rPr lang="de-DE" sz="1400" i="1" dirty="0"/>
              <a:t> </a:t>
            </a:r>
            <a:r>
              <a:rPr lang="de-DE" sz="1400" i="1" dirty="0" err="1"/>
              <a:t>pollute</a:t>
            </a:r>
            <a:r>
              <a:rPr lang="de-DE" sz="1400" i="1" dirty="0"/>
              <a:t> </a:t>
            </a:r>
            <a:r>
              <a:rPr lang="de-DE" sz="1400" i="1" dirty="0" err="1"/>
              <a:t>history</a:t>
            </a:r>
            <a:endParaRPr lang="de-DE" sz="1400" i="1" dirty="0"/>
          </a:p>
          <a:p>
            <a:pPr algn="ctr"/>
            <a:r>
              <a:rPr lang="de-DE" sz="1400" b="1" dirty="0" err="1"/>
              <a:t>Rebase</a:t>
            </a:r>
            <a:r>
              <a:rPr lang="de-DE" sz="1400" b="1" dirty="0"/>
              <a:t>: </a:t>
            </a:r>
            <a:r>
              <a:rPr lang="de-DE" sz="1400" i="1" dirty="0" err="1"/>
              <a:t>rewrite</a:t>
            </a:r>
            <a:r>
              <a:rPr lang="de-DE" sz="1400" i="1" dirty="0"/>
              <a:t> </a:t>
            </a:r>
            <a:r>
              <a:rPr lang="de-DE" sz="1400" i="1" dirty="0" err="1"/>
              <a:t>history</a:t>
            </a:r>
            <a:r>
              <a:rPr lang="de-DE" sz="1400" i="1" dirty="0"/>
              <a:t> and</a:t>
            </a:r>
          </a:p>
          <a:p>
            <a:pPr algn="ctr"/>
            <a:r>
              <a:rPr lang="de-DE" sz="1400" i="1" dirty="0"/>
              <a:t> </a:t>
            </a:r>
            <a:r>
              <a:rPr lang="de-DE" sz="1400" i="1" dirty="0" err="1"/>
              <a:t>only</a:t>
            </a:r>
            <a:r>
              <a:rPr lang="de-DE" sz="1400" i="1" dirty="0"/>
              <a:t> </a:t>
            </a:r>
            <a:r>
              <a:rPr lang="de-DE" sz="1400" i="1" dirty="0" err="1"/>
              <a:t>keep</a:t>
            </a:r>
            <a:r>
              <a:rPr lang="de-DE" sz="1400" i="1" dirty="0"/>
              <a:t> last </a:t>
            </a:r>
            <a:r>
              <a:rPr lang="de-DE" sz="1400" i="1" dirty="0" err="1"/>
              <a:t>commit</a:t>
            </a:r>
            <a:endParaRPr lang="de-DE" sz="1400" i="1" dirty="0"/>
          </a:p>
          <a:p>
            <a:pPr algn="ctr"/>
            <a:endParaRPr lang="de-DE" sz="1400" i="1" dirty="0"/>
          </a:p>
          <a:p>
            <a:pPr algn="ctr"/>
            <a:r>
              <a:rPr lang="de-DE" sz="1200" b="1" i="1" dirty="0"/>
              <a:t>Fabians </a:t>
            </a:r>
            <a:r>
              <a:rPr lang="de-DE" sz="1200" b="1" i="1" dirty="0" err="1"/>
              <a:t>opinion</a:t>
            </a:r>
            <a:r>
              <a:rPr lang="de-DE" sz="1200" i="1" dirty="0"/>
              <a:t>: Never </a:t>
            </a:r>
            <a:r>
              <a:rPr lang="de-DE" sz="1200" i="1" dirty="0" err="1"/>
              <a:t>use</a:t>
            </a:r>
            <a:r>
              <a:rPr lang="de-DE" sz="1200" i="1" dirty="0"/>
              <a:t> </a:t>
            </a:r>
            <a:r>
              <a:rPr lang="de-DE" sz="1200" i="1" dirty="0" err="1"/>
              <a:t>rebase</a:t>
            </a:r>
            <a:r>
              <a:rPr lang="de-DE" sz="1200" i="1" dirty="0"/>
              <a:t> </a:t>
            </a:r>
          </a:p>
          <a:p>
            <a:pPr algn="ctr"/>
            <a:r>
              <a:rPr lang="de-DE" sz="1200" i="1" dirty="0"/>
              <a:t>in a </a:t>
            </a:r>
            <a:r>
              <a:rPr lang="de-DE" sz="1200" i="1" dirty="0" err="1"/>
              <a:t>public</a:t>
            </a:r>
            <a:r>
              <a:rPr lang="de-DE" sz="1200" i="1" dirty="0"/>
              <a:t> </a:t>
            </a:r>
            <a:r>
              <a:rPr lang="de-DE" sz="1200" i="1" dirty="0" err="1"/>
              <a:t>repository</a:t>
            </a:r>
            <a:r>
              <a:rPr lang="de-DE" sz="1200" i="1" dirty="0"/>
              <a:t>. </a:t>
            </a:r>
            <a:r>
              <a:rPr lang="de-DE" sz="1200" i="1" dirty="0" err="1"/>
              <a:t>To</a:t>
            </a:r>
            <a:r>
              <a:rPr lang="de-DE" sz="1200" i="1" dirty="0"/>
              <a:t> </a:t>
            </a:r>
            <a:r>
              <a:rPr lang="de-DE" sz="1200" i="1" dirty="0" err="1"/>
              <a:t>sync</a:t>
            </a:r>
            <a:r>
              <a:rPr lang="de-DE" sz="1200" i="1" dirty="0"/>
              <a:t> </a:t>
            </a:r>
            <a:r>
              <a:rPr lang="de-DE" sz="1200" i="1" dirty="0" err="1"/>
              <a:t>use</a:t>
            </a:r>
            <a:r>
              <a:rPr lang="de-DE" sz="1200" i="1" dirty="0"/>
              <a:t> </a:t>
            </a:r>
            <a:r>
              <a:rPr lang="de-DE" sz="1200" i="1" dirty="0" err="1"/>
              <a:t>the</a:t>
            </a:r>
            <a:endParaRPr lang="de-DE" sz="1200" i="1" dirty="0"/>
          </a:p>
          <a:p>
            <a:pPr algn="ctr"/>
            <a:r>
              <a:rPr lang="de-DE" sz="1200" i="1" dirty="0"/>
              <a:t> </a:t>
            </a:r>
            <a:r>
              <a:rPr lang="de-DE" sz="1200" i="1" dirty="0" err="1"/>
              <a:t>merge</a:t>
            </a:r>
            <a:r>
              <a:rPr lang="de-DE" sz="1200" i="1" dirty="0"/>
              <a:t> </a:t>
            </a:r>
            <a:r>
              <a:rPr lang="de-DE" sz="1200" i="1" dirty="0" err="1"/>
              <a:t>squash</a:t>
            </a:r>
            <a:r>
              <a:rPr lang="de-DE" sz="1200" i="1" dirty="0"/>
              <a:t> </a:t>
            </a:r>
            <a:r>
              <a:rPr lang="de-DE" sz="1200" i="1" dirty="0" err="1"/>
              <a:t>command</a:t>
            </a:r>
            <a:r>
              <a:rPr lang="de-DE" sz="1200" i="1" dirty="0"/>
              <a:t> </a:t>
            </a:r>
            <a:r>
              <a:rPr lang="de-DE" sz="1200" i="1" dirty="0" err="1"/>
              <a:t>To</a:t>
            </a:r>
            <a:r>
              <a:rPr lang="de-DE" sz="1200" i="1" dirty="0"/>
              <a:t> </a:t>
            </a:r>
            <a:r>
              <a:rPr lang="de-DE" sz="1200" i="1" dirty="0" err="1"/>
              <a:t>aggregate</a:t>
            </a:r>
            <a:r>
              <a:rPr lang="de-DE" sz="1200" i="1" dirty="0"/>
              <a:t> </a:t>
            </a:r>
          </a:p>
          <a:p>
            <a:pPr algn="ctr"/>
            <a:r>
              <a:rPr lang="de-DE" sz="1200" i="1" dirty="0"/>
              <a:t>all </a:t>
            </a:r>
            <a:r>
              <a:rPr lang="de-DE" sz="1200" i="1" dirty="0" err="1"/>
              <a:t>commits</a:t>
            </a:r>
            <a:r>
              <a:rPr lang="de-DE" sz="1200" i="1" dirty="0"/>
              <a:t> </a:t>
            </a:r>
            <a:r>
              <a:rPr lang="de-DE" sz="1200" i="1" dirty="0" err="1"/>
              <a:t>of</a:t>
            </a:r>
            <a:r>
              <a:rPr lang="de-DE" sz="1200" i="1" dirty="0"/>
              <a:t> a feature </a:t>
            </a:r>
            <a:r>
              <a:rPr lang="de-DE" sz="1200" i="1" dirty="0" err="1"/>
              <a:t>branch</a:t>
            </a:r>
            <a:r>
              <a:rPr lang="de-DE" sz="1200" i="1" dirty="0"/>
              <a:t>. This</a:t>
            </a:r>
          </a:p>
          <a:p>
            <a:pPr algn="ctr"/>
            <a:r>
              <a:rPr lang="de-DE" sz="1200" i="1" dirty="0"/>
              <a:t> </a:t>
            </a:r>
            <a:r>
              <a:rPr lang="de-DE" sz="1200" i="1" dirty="0" err="1"/>
              <a:t>way</a:t>
            </a:r>
            <a:r>
              <a:rPr lang="de-DE" sz="1200" i="1" dirty="0"/>
              <a:t> </a:t>
            </a:r>
            <a:r>
              <a:rPr lang="de-DE" sz="1200" i="1" dirty="0" err="1"/>
              <a:t>history</a:t>
            </a:r>
            <a:r>
              <a:rPr lang="de-DE" sz="1200" i="1" dirty="0"/>
              <a:t> </a:t>
            </a:r>
            <a:r>
              <a:rPr lang="de-DE" sz="1200" i="1" dirty="0" err="1"/>
              <a:t>is</a:t>
            </a:r>
            <a:r>
              <a:rPr lang="de-DE" sz="1200" i="1" dirty="0"/>
              <a:t> </a:t>
            </a:r>
            <a:r>
              <a:rPr lang="de-DE" sz="1200" i="1" dirty="0" err="1"/>
              <a:t>cleanWhile</a:t>
            </a:r>
            <a:r>
              <a:rPr lang="de-DE" sz="1200" i="1" dirty="0"/>
              <a:t> </a:t>
            </a:r>
            <a:r>
              <a:rPr lang="de-DE" sz="1200" i="1" dirty="0" err="1"/>
              <a:t>stable</a:t>
            </a:r>
            <a:r>
              <a:rPr lang="de-DE" sz="1200" i="1" dirty="0"/>
              <a:t>.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CFE81B46-317A-FD03-BC06-2488FD9B39B7}"/>
              </a:ext>
            </a:extLst>
          </p:cNvPr>
          <p:cNvGrpSpPr/>
          <p:nvPr/>
        </p:nvGrpSpPr>
        <p:grpSpPr>
          <a:xfrm>
            <a:off x="1473473" y="3842861"/>
            <a:ext cx="4877440" cy="2225906"/>
            <a:chOff x="572077" y="3766614"/>
            <a:chExt cx="4877440" cy="2225906"/>
          </a:xfrm>
        </p:grpSpPr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1E6D50FE-89B5-0D7A-AFA5-754233B282C4}"/>
                </a:ext>
              </a:extLst>
            </p:cNvPr>
            <p:cNvSpPr/>
            <p:nvPr/>
          </p:nvSpPr>
          <p:spPr>
            <a:xfrm>
              <a:off x="572077" y="3766614"/>
              <a:ext cx="4877440" cy="222590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  <a:effectLst>
              <a:outerShdw blurRad="50800" dist="50800" dir="3780000" algn="ctr" rotWithShape="0">
                <a:schemeClr val="tx1"/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76337F5C-E02E-B2B8-BFDF-B7903982EC03}"/>
                </a:ext>
              </a:extLst>
            </p:cNvPr>
            <p:cNvSpPr txBox="1"/>
            <p:nvPr/>
          </p:nvSpPr>
          <p:spPr>
            <a:xfrm>
              <a:off x="572077" y="3934946"/>
              <a:ext cx="48774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Github.com </a:t>
              </a:r>
              <a:r>
                <a:rPr lang="de-DE" b="1" dirty="0" err="1"/>
                <a:t>issues</a:t>
              </a:r>
              <a:endParaRPr lang="de-DE" b="1" dirty="0"/>
            </a:p>
            <a:p>
              <a:endParaRPr lang="de-DE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Github.com </a:t>
              </a:r>
              <a:r>
                <a:rPr lang="de-DE" dirty="0" err="1"/>
                <a:t>allows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create</a:t>
              </a:r>
              <a:r>
                <a:rPr lang="de-DE" dirty="0"/>
                <a:t> </a:t>
              </a:r>
              <a:r>
                <a:rPr lang="de-DE" dirty="0" err="1"/>
                <a:t>issues</a:t>
              </a: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/>
                <a:t>Issues</a:t>
              </a:r>
              <a:r>
                <a:rPr lang="de-DE" dirty="0"/>
                <a:t> </a:t>
              </a:r>
              <a:r>
                <a:rPr lang="de-DE" dirty="0" err="1"/>
                <a:t>can</a:t>
              </a:r>
              <a:r>
                <a:rPr lang="de-DE" dirty="0"/>
                <a:t> </a:t>
              </a:r>
              <a:r>
                <a:rPr lang="de-DE" dirty="0" err="1"/>
                <a:t>automatically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cenoverted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branches</a:t>
              </a: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Closing an </a:t>
              </a:r>
              <a:r>
                <a:rPr lang="de-DE" dirty="0" err="1"/>
                <a:t>issue</a:t>
              </a:r>
              <a:r>
                <a:rPr lang="de-DE" dirty="0"/>
                <a:t> </a:t>
              </a:r>
              <a:r>
                <a:rPr lang="de-DE" dirty="0" err="1"/>
                <a:t>removes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62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C5C0D-F3F3-EDFA-342F-BDDF45DF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crollen: vertikal 11">
            <a:extLst>
              <a:ext uri="{FF2B5EF4-FFF2-40B4-BE49-F238E27FC236}">
                <a16:creationId xmlns:a16="http://schemas.microsoft.com/office/drawing/2014/main" id="{FEFCDD3B-505D-B69B-7A4E-62B4CC082E22}"/>
              </a:ext>
            </a:extLst>
          </p:cNvPr>
          <p:cNvSpPr/>
          <p:nvPr/>
        </p:nvSpPr>
        <p:spPr>
          <a:xfrm>
            <a:off x="9935950" y="1193968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02135ED-D7F6-E609-E118-1C4F8935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88" y="1457068"/>
            <a:ext cx="4990670" cy="21879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C41ADA-BA31-4DF5-5E18-68262B06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3645024"/>
            <a:ext cx="4472440" cy="2498159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B588A9-49B9-3E12-C349-FBFF4214D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Pull </a:t>
            </a:r>
            <a:r>
              <a:rPr lang="de-DE" sz="2400" b="1" dirty="0" err="1"/>
              <a:t>Requests</a:t>
            </a:r>
            <a:r>
              <a:rPr lang="de-DE" sz="2400" b="1" dirty="0"/>
              <a:t> and CI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07DAAC-D0AF-6018-F674-6417721C5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787769-938B-2738-2AD7-189B911ABDF0}"/>
              </a:ext>
            </a:extLst>
          </p:cNvPr>
          <p:cNvSpPr txBox="1"/>
          <p:nvPr/>
        </p:nvSpPr>
        <p:spPr>
          <a:xfrm>
            <a:off x="107504" y="1095351"/>
            <a:ext cx="1203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nice </a:t>
            </a:r>
            <a:r>
              <a:rPr lang="de-DE" b="1" dirty="0" err="1"/>
              <a:t>features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github.com </a:t>
            </a:r>
            <a:r>
              <a:rPr lang="de-DE" b="1" dirty="0" err="1"/>
              <a:t>are</a:t>
            </a:r>
            <a:r>
              <a:rPr lang="de-DE" b="1" dirty="0"/>
              <a:t> PRs and CI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D5D9DF-B4E1-1AF8-40E4-EABC7E96776F}"/>
              </a:ext>
            </a:extLst>
          </p:cNvPr>
          <p:cNvSpPr txBox="1"/>
          <p:nvPr/>
        </p:nvSpPr>
        <p:spPr>
          <a:xfrm>
            <a:off x="551384" y="1549501"/>
            <a:ext cx="4377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Pull </a:t>
            </a:r>
            <a:r>
              <a:rPr lang="de-DE" b="1" dirty="0" err="1"/>
              <a:t>Requests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pushing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   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branches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a PR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created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Github.com will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comparision</a:t>
            </a:r>
            <a:r>
              <a:rPr lang="de-DE" dirty="0"/>
              <a:t> and highlight </a:t>
            </a:r>
            <a:r>
              <a:rPr lang="de-DE" dirty="0" err="1"/>
              <a:t>addings</a:t>
            </a:r>
            <a:r>
              <a:rPr lang="de-DE" dirty="0"/>
              <a:t>, </a:t>
            </a:r>
            <a:r>
              <a:rPr lang="de-DE" dirty="0" err="1"/>
              <a:t>deletions</a:t>
            </a:r>
            <a:r>
              <a:rPr lang="de-DE" dirty="0"/>
              <a:t> and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 </a:t>
            </a:r>
            <a:r>
              <a:rPr lang="de-DE" dirty="0" err="1"/>
              <a:t>pipelines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10" name="Grafik 9" descr="Krabbeln mit einfarbiger Füllung">
            <a:extLst>
              <a:ext uri="{FF2B5EF4-FFF2-40B4-BE49-F238E27FC236}">
                <a16:creationId xmlns:a16="http://schemas.microsoft.com/office/drawing/2014/main" id="{48B94E8C-4E3E-09B6-5764-6DBAEA324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7398" y="1186126"/>
            <a:ext cx="239649" cy="2347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77364F8-ED0F-AA50-C5A0-F8B213066C46}"/>
              </a:ext>
            </a:extLst>
          </p:cNvPr>
          <p:cNvSpPr txBox="1"/>
          <p:nvPr/>
        </p:nvSpPr>
        <p:spPr>
          <a:xfrm>
            <a:off x="10639223" y="1154967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63D2FA-63F8-C317-CDA7-BF43C57C57DC}"/>
              </a:ext>
            </a:extLst>
          </p:cNvPr>
          <p:cNvSpPr txBox="1"/>
          <p:nvPr/>
        </p:nvSpPr>
        <p:spPr>
          <a:xfrm>
            <a:off x="10278115" y="1413027"/>
            <a:ext cx="1362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/>
              <a:t>Github.com</a:t>
            </a:r>
          </a:p>
        </p:txBody>
      </p:sp>
    </p:spTree>
    <p:extLst>
      <p:ext uri="{BB962C8B-B14F-4D97-AF65-F5344CB8AC3E}">
        <p14:creationId xmlns:p14="http://schemas.microsoft.com/office/powerpoint/2010/main" val="76726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09A08-20AC-0CC8-B37E-C8D8E9EF6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12981-3B1E-ACEC-675A-CB7128231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UC – </a:t>
            </a:r>
            <a:r>
              <a:rPr lang="de-DE" sz="2400" b="1" dirty="0" err="1"/>
              <a:t>Deleting</a:t>
            </a:r>
            <a:r>
              <a:rPr lang="de-DE" sz="2400" b="1" dirty="0"/>
              <a:t> </a:t>
            </a:r>
            <a:r>
              <a:rPr lang="de-DE" sz="2400" b="1" dirty="0" err="1"/>
              <a:t>local</a:t>
            </a:r>
            <a:r>
              <a:rPr lang="de-DE" sz="2400" b="1" dirty="0"/>
              <a:t> </a:t>
            </a:r>
            <a:r>
              <a:rPr lang="de-DE" sz="2400" b="1" dirty="0" err="1"/>
              <a:t>commits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36D09-18B4-1C9F-BF8D-AD991DA6B9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5341DCE-5823-6A37-61EF-57128F13EEF3}"/>
              </a:ext>
            </a:extLst>
          </p:cNvPr>
          <p:cNvSpPr txBox="1"/>
          <p:nvPr/>
        </p:nvSpPr>
        <p:spPr>
          <a:xfrm>
            <a:off x="355918" y="1095351"/>
            <a:ext cx="11212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CaseStudy</a:t>
            </a:r>
            <a:r>
              <a:rPr lang="de-DE" b="1" dirty="0"/>
              <a:t>: </a:t>
            </a:r>
            <a:r>
              <a:rPr lang="de-DE" b="1" dirty="0" err="1"/>
              <a:t>you</a:t>
            </a:r>
            <a:r>
              <a:rPr lang="de-DE" b="1" dirty="0"/>
              <a:t> </a:t>
            </a:r>
            <a:r>
              <a:rPr lang="de-DE" b="1" dirty="0" err="1"/>
              <a:t>have</a:t>
            </a:r>
            <a:r>
              <a:rPr lang="de-DE" b="1" dirty="0"/>
              <a:t> </a:t>
            </a:r>
            <a:r>
              <a:rPr lang="de-DE" b="1" dirty="0" err="1"/>
              <a:t>made</a:t>
            </a:r>
            <a:r>
              <a:rPr lang="de-DE" b="1" dirty="0"/>
              <a:t> </a:t>
            </a:r>
            <a:r>
              <a:rPr lang="de-DE" b="1" dirty="0" err="1"/>
              <a:t>several</a:t>
            </a:r>
            <a:r>
              <a:rPr lang="de-DE" b="1" dirty="0"/>
              <a:t> </a:t>
            </a:r>
            <a:r>
              <a:rPr lang="de-DE" b="1" dirty="0" err="1"/>
              <a:t>local</a:t>
            </a:r>
            <a:r>
              <a:rPr lang="de-DE" b="1" dirty="0"/>
              <a:t> </a:t>
            </a:r>
            <a:r>
              <a:rPr lang="de-DE" b="1" dirty="0" err="1"/>
              <a:t>commits</a:t>
            </a:r>
            <a:r>
              <a:rPr lang="de-DE" b="1" dirty="0"/>
              <a:t>.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commit</a:t>
            </a:r>
            <a:r>
              <a:rPr lang="de-DE" b="1" dirty="0"/>
              <a:t> </a:t>
            </a:r>
            <a:r>
              <a:rPr lang="de-DE" b="1" dirty="0" err="1"/>
              <a:t>added</a:t>
            </a:r>
            <a:r>
              <a:rPr lang="de-DE" b="1" dirty="0"/>
              <a:t> a large </a:t>
            </a:r>
            <a:r>
              <a:rPr lang="de-DE" b="1" dirty="0" err="1"/>
              <a:t>file</a:t>
            </a:r>
            <a:r>
              <a:rPr lang="de-DE" b="1" dirty="0"/>
              <a:t> (&gt;100MB) . At </a:t>
            </a:r>
            <a:r>
              <a:rPr lang="de-DE" b="1" dirty="0" err="1"/>
              <a:t>pushing</a:t>
            </a:r>
            <a:r>
              <a:rPr lang="de-DE" b="1" dirty="0"/>
              <a:t> github.com </a:t>
            </a:r>
            <a:r>
              <a:rPr lang="de-DE" b="1" dirty="0" err="1"/>
              <a:t>rejects</a:t>
            </a:r>
            <a:r>
              <a:rPr lang="de-DE" b="1" dirty="0"/>
              <a:t> </a:t>
            </a:r>
            <a:r>
              <a:rPr lang="de-DE" b="1" dirty="0" err="1"/>
              <a:t>because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large.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now</a:t>
            </a:r>
            <a:r>
              <a:rPr lang="de-DE" b="1" dirty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2E49541-2B73-6021-4D56-C1BB2DE30C47}"/>
              </a:ext>
            </a:extLst>
          </p:cNvPr>
          <p:cNvSpPr/>
          <p:nvPr/>
        </p:nvSpPr>
        <p:spPr>
          <a:xfrm>
            <a:off x="1055440" y="22048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273788-E57E-52A2-653D-D2A0D7AA718D}"/>
              </a:ext>
            </a:extLst>
          </p:cNvPr>
          <p:cNvSpPr/>
          <p:nvPr/>
        </p:nvSpPr>
        <p:spPr>
          <a:xfrm>
            <a:off x="1754962" y="22048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A0903D6-C940-36E9-F028-39CF8C7A7C6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271464" y="2312876"/>
            <a:ext cx="4834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AE25E048-F158-5DD7-53C1-A0900E9D7760}"/>
              </a:ext>
            </a:extLst>
          </p:cNvPr>
          <p:cNvSpPr/>
          <p:nvPr/>
        </p:nvSpPr>
        <p:spPr>
          <a:xfrm>
            <a:off x="2425220" y="2204864"/>
            <a:ext cx="216024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09EB4A6-5BED-9D43-911D-4373405C0BCC}"/>
              </a:ext>
            </a:extLst>
          </p:cNvPr>
          <p:cNvSpPr/>
          <p:nvPr/>
        </p:nvSpPr>
        <p:spPr>
          <a:xfrm>
            <a:off x="3060197" y="22048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01BE638-6759-AD95-5044-2BAA0239FD5F}"/>
              </a:ext>
            </a:extLst>
          </p:cNvPr>
          <p:cNvSpPr/>
          <p:nvPr/>
        </p:nvSpPr>
        <p:spPr>
          <a:xfrm>
            <a:off x="3650368" y="220486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07C90ED-03AD-3A58-E650-03B7AD24FDA0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1970986" y="2312876"/>
            <a:ext cx="45423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B61A9C3-E321-4C71-ECAD-60EF186F66A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41244" y="2312876"/>
            <a:ext cx="4189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59979B9-052D-E791-ABF7-7AB6161A72DD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3276221" y="2312876"/>
            <a:ext cx="3741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18A3B30-0750-BFF9-EF68-E0E4EF856849}"/>
              </a:ext>
            </a:extLst>
          </p:cNvPr>
          <p:cNvSpPr txBox="1"/>
          <p:nvPr/>
        </p:nvSpPr>
        <p:spPr>
          <a:xfrm>
            <a:off x="4091725" y="1941682"/>
            <a:ext cx="78399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Deleting the local repository and checking out again would</a:t>
            </a:r>
          </a:p>
          <a:p>
            <a:r>
              <a:rPr lang="en-US" dirty="0"/>
              <a:t>      remove all other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: </a:t>
            </a:r>
            <a:r>
              <a:rPr lang="en-US" b="1" dirty="0"/>
              <a:t>Cherry Picking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new branch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it out locally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Cherry pick those commits from local repository you want to keep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Push the changes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the “corrupted” branch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Problem: if you have changes inside the problematic commit you have to do the changes again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pic>
        <p:nvPicPr>
          <p:cNvPr id="26" name="Grafik 25" descr="Krabbeln mit einfarbiger Füllung">
            <a:extLst>
              <a:ext uri="{FF2B5EF4-FFF2-40B4-BE49-F238E27FC236}">
                <a16:creationId xmlns:a16="http://schemas.microsoft.com/office/drawing/2014/main" id="{5B951FAA-69F2-D3B9-1A21-2F4267637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3866" y="1643639"/>
            <a:ext cx="239649" cy="234744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77DCFB8-77C5-A32C-39A7-B9243DBCB29A}"/>
              </a:ext>
            </a:extLst>
          </p:cNvPr>
          <p:cNvSpPr txBox="1"/>
          <p:nvPr/>
        </p:nvSpPr>
        <p:spPr>
          <a:xfrm>
            <a:off x="10785691" y="1612480"/>
            <a:ext cx="126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Let‘s</a:t>
            </a:r>
            <a:r>
              <a:rPr lang="de-DE" sz="1000" dirty="0"/>
              <a:t> </a:t>
            </a:r>
            <a:r>
              <a:rPr lang="de-DE" sz="1000" dirty="0" err="1"/>
              <a:t>go</a:t>
            </a:r>
            <a:endParaRPr lang="de-DE" sz="1000" dirty="0"/>
          </a:p>
        </p:txBody>
      </p:sp>
      <p:sp>
        <p:nvSpPr>
          <p:cNvPr id="28" name="Scrollen: vertikal 27">
            <a:extLst>
              <a:ext uri="{FF2B5EF4-FFF2-40B4-BE49-F238E27FC236}">
                <a16:creationId xmlns:a16="http://schemas.microsoft.com/office/drawing/2014/main" id="{A7FBD37D-0311-661F-6445-BAC0139DC244}"/>
              </a:ext>
            </a:extLst>
          </p:cNvPr>
          <p:cNvSpPr/>
          <p:nvPr/>
        </p:nvSpPr>
        <p:spPr>
          <a:xfrm>
            <a:off x="10082418" y="1651481"/>
            <a:ext cx="2015180" cy="136575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0CE2919-A4BC-5AC7-1C60-B13E03465F4A}"/>
              </a:ext>
            </a:extLst>
          </p:cNvPr>
          <p:cNvSpPr txBox="1"/>
          <p:nvPr/>
        </p:nvSpPr>
        <p:spPr>
          <a:xfrm>
            <a:off x="10424582" y="1870540"/>
            <a:ext cx="16275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 err="1"/>
              <a:t>Needed</a:t>
            </a:r>
            <a:r>
              <a:rPr lang="de-DE" sz="1200" i="1" dirty="0"/>
              <a:t> </a:t>
            </a:r>
            <a:r>
              <a:rPr lang="de-DE" sz="1200" i="1" dirty="0" err="1"/>
              <a:t>commands</a:t>
            </a:r>
            <a:endParaRPr lang="de-DE" sz="1200" i="1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 err="1"/>
              <a:t>Git</a:t>
            </a:r>
            <a:r>
              <a:rPr lang="de-DE" sz="1200" b="1" dirty="0"/>
              <a:t> </a:t>
            </a:r>
            <a:r>
              <a:rPr lang="de-DE" sz="1200" b="1" dirty="0" err="1"/>
              <a:t>cherry</a:t>
            </a:r>
            <a:r>
              <a:rPr lang="de-DE" sz="1200" b="1" dirty="0"/>
              <a:t>-pick</a:t>
            </a:r>
          </a:p>
        </p:txBody>
      </p:sp>
    </p:spTree>
    <p:extLst>
      <p:ext uri="{BB962C8B-B14F-4D97-AF65-F5344CB8AC3E}">
        <p14:creationId xmlns:p14="http://schemas.microsoft.com/office/powerpoint/2010/main" val="107851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C512C-A28D-90D5-D13F-EE63FFD5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BA539C-A5A8-4B26-40E6-D9BCFD83E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Tools and Tipps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38DE73-AAAB-0BFB-57E5-14ADFD97C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40F036E-B980-0D78-9C74-C67E2AE6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60" y="1123870"/>
            <a:ext cx="7032104" cy="230513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8FB87D-226F-82B7-8D23-168E0F37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1196752"/>
            <a:ext cx="3349533" cy="2924944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E4E1BDF-77AC-C321-A136-0FF546585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14" y="2996952"/>
            <a:ext cx="3537396" cy="315299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406672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28B6A-4BB5-D573-50F0-30D3DA12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57130-8910-ACC9-8037-9F479C0B9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IT Security – </a:t>
            </a:r>
            <a:r>
              <a:rPr lang="de-DE" sz="2400" b="1" dirty="0" err="1"/>
              <a:t>Overview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F913F-6967-CE0F-DBB4-E346D32399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A1A4AC-A399-5B26-7FE7-AD32E397BEB8}"/>
              </a:ext>
            </a:extLst>
          </p:cNvPr>
          <p:cNvSpPr txBox="1"/>
          <p:nvPr/>
        </p:nvSpPr>
        <p:spPr>
          <a:xfrm>
            <a:off x="6744072" y="3738665"/>
            <a:ext cx="2736304" cy="1846659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Technical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Firewalls</a:t>
            </a:r>
          </a:p>
          <a:p>
            <a:pPr marL="285750" indent="-285750">
              <a:buFontTx/>
              <a:buChar char="-"/>
            </a:pPr>
            <a:r>
              <a:rPr lang="de-DE" sz="1600" i="1" dirty="0"/>
              <a:t>Encryption</a:t>
            </a:r>
          </a:p>
          <a:p>
            <a:pPr marL="285750" indent="-285750">
              <a:buFontTx/>
              <a:buChar char="-"/>
            </a:pPr>
            <a:r>
              <a:rPr lang="de-DE" sz="1600" i="1" dirty="0" err="1"/>
              <a:t>Logging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Secure design </a:t>
            </a:r>
            <a:r>
              <a:rPr lang="de-DE" sz="1600" i="1" dirty="0" err="1"/>
              <a:t>principles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Validation </a:t>
            </a:r>
          </a:p>
          <a:p>
            <a:r>
              <a:rPr lang="de-DE" sz="1600" dirty="0"/>
              <a:t>…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545A8A2-550C-5987-9FA6-950927589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890178"/>
              </p:ext>
            </p:extLst>
          </p:nvPr>
        </p:nvGraphicFramePr>
        <p:xfrm>
          <a:off x="3719736" y="1988840"/>
          <a:ext cx="3366120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C4B050-A1D0-7B81-0C5C-E1F24F386D3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87688" y="1848273"/>
            <a:ext cx="1796988" cy="6620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1220706-C4A4-814A-80E9-A7C3678580B0}"/>
              </a:ext>
            </a:extLst>
          </p:cNvPr>
          <p:cNvSpPr txBox="1"/>
          <p:nvPr/>
        </p:nvSpPr>
        <p:spPr>
          <a:xfrm>
            <a:off x="7155984" y="1357434"/>
            <a:ext cx="2398926" cy="1354217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Organizational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IT </a:t>
            </a:r>
            <a:r>
              <a:rPr lang="de-DE" sz="1600" i="1" dirty="0" err="1"/>
              <a:t>Regulations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Role</a:t>
            </a:r>
            <a:r>
              <a:rPr lang="de-DE" sz="1600" i="1" dirty="0"/>
              <a:t> </a:t>
            </a:r>
            <a:r>
              <a:rPr lang="de-DE" sz="1600" i="1" dirty="0" err="1"/>
              <a:t>model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Teaching / Training</a:t>
            </a:r>
          </a:p>
          <a:p>
            <a:r>
              <a:rPr lang="de-DE" sz="1600" i="1" dirty="0"/>
              <a:t>…</a:t>
            </a:r>
            <a:endParaRPr lang="de-DE" sz="16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E7A0FBF-5FE0-0909-78F6-315FF31F4E4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48772" y="2034543"/>
            <a:ext cx="1207212" cy="54774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3732C12-D5CA-C944-AE14-E4CF50C8BADD}"/>
              </a:ext>
            </a:extLst>
          </p:cNvPr>
          <p:cNvSpPr txBox="1"/>
          <p:nvPr/>
        </p:nvSpPr>
        <p:spPr>
          <a:xfrm>
            <a:off x="1405860" y="2911376"/>
            <a:ext cx="1887376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Physical</a:t>
            </a:r>
            <a:r>
              <a:rPr lang="de-DE" b="1" dirty="0"/>
              <a:t>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Natural </a:t>
            </a:r>
            <a:r>
              <a:rPr lang="de-DE" sz="1600" i="1" dirty="0" err="1"/>
              <a:t>disasters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Theft</a:t>
            </a:r>
          </a:p>
          <a:p>
            <a:r>
              <a:rPr lang="de-DE" sz="1600" i="1" dirty="0"/>
              <a:t>…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DB248F3-827B-9638-88C4-52F641F81D3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3236" y="2936920"/>
            <a:ext cx="1509679" cy="52845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DD9E854-1EFF-7B12-2E01-ABFCF9B5AA49}"/>
              </a:ext>
            </a:extLst>
          </p:cNvPr>
          <p:cNvSpPr txBox="1"/>
          <p:nvPr/>
        </p:nvSpPr>
        <p:spPr>
          <a:xfrm>
            <a:off x="2582278" y="4537358"/>
            <a:ext cx="3086614" cy="160043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 </a:t>
            </a:r>
            <a:r>
              <a:rPr lang="de-DE" b="1" dirty="0" err="1"/>
              <a:t>integrity</a:t>
            </a:r>
            <a:r>
              <a:rPr lang="de-DE" b="1" dirty="0"/>
              <a:t> and </a:t>
            </a:r>
            <a:r>
              <a:rPr lang="de-DE" b="1" dirty="0" err="1"/>
              <a:t>protection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Correctness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Completeness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Protection</a:t>
            </a:r>
            <a:r>
              <a:rPr lang="de-DE" sz="1600" i="1" dirty="0"/>
              <a:t> </a:t>
            </a:r>
            <a:r>
              <a:rPr lang="de-DE" sz="1600" i="1" dirty="0" err="1"/>
              <a:t>against</a:t>
            </a:r>
            <a:endParaRPr lang="de-DE" sz="1600" i="1" dirty="0"/>
          </a:p>
          <a:p>
            <a:r>
              <a:rPr lang="de-DE" sz="1600" i="1" dirty="0"/>
              <a:t>      </a:t>
            </a:r>
            <a:r>
              <a:rPr lang="de-DE" sz="1600" i="1" dirty="0" err="1"/>
              <a:t>unauthorized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endParaRPr lang="de-DE" sz="1600" i="1" dirty="0"/>
          </a:p>
          <a:p>
            <a:r>
              <a:rPr lang="de-DE" sz="1600" i="1" dirty="0"/>
              <a:t>…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BA46DE1-DEC6-D352-213E-FE4FC4CF7D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125585" y="3302371"/>
            <a:ext cx="1398000" cy="123498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C5F6BE7-8056-A848-5935-07E08A466F40}"/>
              </a:ext>
            </a:extLst>
          </p:cNvPr>
          <p:cNvSpPr txBox="1"/>
          <p:nvPr/>
        </p:nvSpPr>
        <p:spPr>
          <a:xfrm>
            <a:off x="1502135" y="1294275"/>
            <a:ext cx="1785553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Recovery</a:t>
            </a:r>
          </a:p>
          <a:p>
            <a:r>
              <a:rPr lang="de-DE" sz="1600" i="1" dirty="0"/>
              <a:t>- Recovery </a:t>
            </a:r>
            <a:r>
              <a:rPr lang="de-DE" sz="1600" i="1" dirty="0" err="1"/>
              <a:t>systems</a:t>
            </a:r>
            <a:r>
              <a:rPr lang="de-DE" sz="1600" i="1" dirty="0"/>
              <a:t> </a:t>
            </a:r>
          </a:p>
          <a:p>
            <a:r>
              <a:rPr lang="de-DE" sz="1600" i="1" dirty="0"/>
              <a:t>  after </a:t>
            </a:r>
            <a:r>
              <a:rPr lang="de-DE" sz="1600" i="1" dirty="0" err="1"/>
              <a:t>incident</a:t>
            </a:r>
            <a:endParaRPr lang="de-DE" sz="1600" i="1" dirty="0"/>
          </a:p>
          <a:p>
            <a:r>
              <a:rPr lang="de-DE" sz="1600" i="1" dirty="0"/>
              <a:t>- Backup </a:t>
            </a:r>
            <a:r>
              <a:rPr lang="de-DE" sz="1600" i="1" dirty="0" err="1"/>
              <a:t>strategy</a:t>
            </a:r>
            <a:endParaRPr lang="de-DE" sz="16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8FD934C-C2A4-9A27-E822-AD00BA060A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63295" y="2936920"/>
            <a:ext cx="1748929" cy="80174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1023</Words>
  <Application>Microsoft Office PowerPoint</Application>
  <PresentationFormat>Breitbild</PresentationFormat>
  <Paragraphs>240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107</cp:revision>
  <dcterms:created xsi:type="dcterms:W3CDTF">2015-08-23T09:02:23Z</dcterms:created>
  <dcterms:modified xsi:type="dcterms:W3CDTF">2025-02-17T14:21:46Z</dcterms:modified>
</cp:coreProperties>
</file>