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3" r:id="rId2"/>
    <p:sldId id="1172" r:id="rId3"/>
    <p:sldId id="1173" r:id="rId4"/>
    <p:sldId id="1174" r:id="rId5"/>
    <p:sldId id="1187" r:id="rId6"/>
    <p:sldId id="1175" r:id="rId7"/>
    <p:sldId id="1176" r:id="rId8"/>
    <p:sldId id="1193" r:id="rId9"/>
    <p:sldId id="1177" r:id="rId10"/>
    <p:sldId id="1188" r:id="rId11"/>
    <p:sldId id="1192" r:id="rId12"/>
    <p:sldId id="1191" r:id="rId13"/>
    <p:sldId id="1178" r:id="rId14"/>
    <p:sldId id="1194" r:id="rId15"/>
    <p:sldId id="1179" r:id="rId16"/>
    <p:sldId id="1180" r:id="rId17"/>
    <p:sldId id="1181" r:id="rId18"/>
    <p:sldId id="1195" r:id="rId19"/>
    <p:sldId id="1182" r:id="rId20"/>
    <p:sldId id="1183" r:id="rId21"/>
    <p:sldId id="1184" r:id="rId22"/>
    <p:sldId id="1185" r:id="rId23"/>
    <p:sldId id="118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480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12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24575,'188'2'0,"202"-5"0,-281-7 0,59-2 0,-41 11 0,148 4 0,-54 28 0,-27-1 0,105-13 0,238-6 0,-324-13 0,660 2 0,-837 1 0,48 10 0,-7-2 0,-47-6 0,336 16 0,-320-19-1365,-23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15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24575,'2144'0'0,"-1695"-22"0,-72 1 0,311 3 0,-102 15 0,-10 1 0,-419-8 0,67-2 0,1125 13-1365,-1321-1-5461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22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24575,'762'0'0,"-617"11"0,-8 1 0,-87-9 0,83 16 0,-86-10 0,1-3 0,56 2 0,-77-8 0,476-24 0,-334-5 0,-108 16 0,0 2 0,110-3 0,1984 16 19,-1245-3-1403,-884 1-5442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27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24575,'277'-2'0,"443"13"0,-277 26 0,-307-30 0,234 7 0,2582-15 0,-2924 3 0,46 7 0,23 2 0,75 0 0,35 0 0,-66-13 0,254 4 0,-208 19 0,-120-11 0,111 3 0,609-14 0,-760 0 0,1-2 0,-1-1 0,33-10 0,-27 6 0,45-4 0,-18 6-682,79-20-1,-117 21-6143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31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24575,'5'-4'0,"0"0"0,0 1 0,0 0 0,0 0 0,1 0 0,-1 0 0,1 1 0,0 0 0,0 0 0,0 0 0,7 0 0,70-7 0,-74 9 0,661-4 0,-505 7 0,51 5 0,354 60 0,-377-41 0,229 2 0,-189-8 0,11 1 0,489-23 0,-461-21 0,57 0 0,-200 23 0,-29 2 0,139-15 0,-62-2 0,224 12 0,-192 4 0,1591-2 0,-1644-11 0,-9 0 0,188-5 0,-174 10-1365,-135 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33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24575,'438'11'0,"-12"1"0,4225-13 0,-4269 24 0,-309-15 0,107 6 0,480-15-1365,-639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2024-03-26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06608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rey_cartoon_robot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vgsilh.com/image/297173.html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rey_cartoon_robot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vgsilh.com/image/297173.html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0.png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inking-imagination-creative-152218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inking-imagination-creative-152218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vgsilh.com/image/297173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Grey_cartoon_robot.png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svgsilh.com/image/29717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How software architecture defines boundaries and APIs bridge them </a:t>
            </a:r>
            <a:endParaRPr lang="en-US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6FEFB6D-C357-DE78-5875-9D9E9BEB54E3}"/>
              </a:ext>
            </a:extLst>
          </p:cNvPr>
          <p:cNvSpPr/>
          <p:nvPr/>
        </p:nvSpPr>
        <p:spPr>
          <a:xfrm>
            <a:off x="1343472" y="2338254"/>
            <a:ext cx="1299934" cy="4426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Service A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CC4385F-2B10-1DB9-2BB9-CBD7D229DBB1}"/>
              </a:ext>
            </a:extLst>
          </p:cNvPr>
          <p:cNvSpPr/>
          <p:nvPr/>
        </p:nvSpPr>
        <p:spPr>
          <a:xfrm>
            <a:off x="4223792" y="2780928"/>
            <a:ext cx="1152128" cy="7831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Web Service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2FEE2E-108B-3B84-E76B-3C7066C2BB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43406" y="2559591"/>
            <a:ext cx="1580386" cy="612934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0DE9CC1-A0D4-8420-FE94-D9F764179123}"/>
              </a:ext>
            </a:extLst>
          </p:cNvPr>
          <p:cNvSpPr txBox="1"/>
          <p:nvPr/>
        </p:nvSpPr>
        <p:spPr>
          <a:xfrm>
            <a:off x="3255474" y="2313428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3E892D8-E392-8795-592B-D74524F133F8}"/>
              </a:ext>
            </a:extLst>
          </p:cNvPr>
          <p:cNvSpPr/>
          <p:nvPr/>
        </p:nvSpPr>
        <p:spPr>
          <a:xfrm>
            <a:off x="1343471" y="3052790"/>
            <a:ext cx="1299935" cy="4426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Service  B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6788E05-C379-22B0-47A0-4A3EA3DA82BB}"/>
              </a:ext>
            </a:extLst>
          </p:cNvPr>
          <p:cNvSpPr/>
          <p:nvPr/>
        </p:nvSpPr>
        <p:spPr>
          <a:xfrm>
            <a:off x="1199456" y="2055304"/>
            <a:ext cx="1620180" cy="1661728"/>
          </a:xfrm>
          <a:prstGeom prst="roundRect">
            <a:avLst/>
          </a:prstGeom>
          <a:ln w="41275">
            <a:solidFill>
              <a:schemeClr val="bg1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Ports and Adapters</a:t>
            </a:r>
            <a:r>
              <a:rPr lang="de-DE" dirty="0"/>
              <a:t>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25F6625-A81E-DD75-4C9A-9FDB58620A0F}"/>
              </a:ext>
            </a:extLst>
          </p:cNvPr>
          <p:cNvGrpSpPr/>
          <p:nvPr/>
        </p:nvGrpSpPr>
        <p:grpSpPr>
          <a:xfrm>
            <a:off x="3071664" y="2060848"/>
            <a:ext cx="4608512" cy="4104456"/>
            <a:chOff x="1127448" y="1700808"/>
            <a:chExt cx="4608512" cy="4104456"/>
          </a:xfrm>
        </p:grpSpPr>
        <p:sp>
          <p:nvSpPr>
            <p:cNvPr id="9" name="Flussdiagramm: Vorbereitung 8">
              <a:extLst>
                <a:ext uri="{FF2B5EF4-FFF2-40B4-BE49-F238E27FC236}">
                  <a16:creationId xmlns:a16="http://schemas.microsoft.com/office/drawing/2014/main" id="{BC4C5F15-F591-8F17-877D-313A18C70BC6}"/>
                </a:ext>
              </a:extLst>
            </p:cNvPr>
            <p:cNvSpPr/>
            <p:nvPr/>
          </p:nvSpPr>
          <p:spPr>
            <a:xfrm>
              <a:off x="1127448" y="1700808"/>
              <a:ext cx="4608512" cy="4104456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Flussdiagramm: Vorbereitung 12">
              <a:extLst>
                <a:ext uri="{FF2B5EF4-FFF2-40B4-BE49-F238E27FC236}">
                  <a16:creationId xmlns:a16="http://schemas.microsoft.com/office/drawing/2014/main" id="{5B2E76C9-F05A-521E-8D87-C67F6388E79C}"/>
                </a:ext>
              </a:extLst>
            </p:cNvPr>
            <p:cNvSpPr/>
            <p:nvPr/>
          </p:nvSpPr>
          <p:spPr>
            <a:xfrm>
              <a:off x="2131367" y="2539095"/>
              <a:ext cx="2600672" cy="2384648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8612BC3-2F63-98EB-9C23-A2454E7DA3FB}"/>
                </a:ext>
              </a:extLst>
            </p:cNvPr>
            <p:cNvSpPr/>
            <p:nvPr/>
          </p:nvSpPr>
          <p:spPr>
            <a:xfrm rot="1500730">
              <a:off x="1694868" y="2611318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</a:rPr>
                <a:t>REST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A9EF9C7-02B3-5A19-B5AD-D802FAA7631A}"/>
                </a:ext>
              </a:extLst>
            </p:cNvPr>
            <p:cNvSpPr/>
            <p:nvPr/>
          </p:nvSpPr>
          <p:spPr>
            <a:xfrm rot="1500730">
              <a:off x="1469324" y="3089178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8663AECE-989B-399C-3B7F-A11A3556B3BE}"/>
                </a:ext>
              </a:extLst>
            </p:cNvPr>
            <p:cNvSpPr/>
            <p:nvPr/>
          </p:nvSpPr>
          <p:spPr>
            <a:xfrm rot="9387003">
              <a:off x="4528650" y="2761767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747C197-1A7D-CBB2-762E-725B8428FAA1}"/>
                </a:ext>
              </a:extLst>
            </p:cNvPr>
            <p:cNvSpPr/>
            <p:nvPr/>
          </p:nvSpPr>
          <p:spPr>
            <a:xfrm rot="17657145">
              <a:off x="2236417" y="3174483"/>
              <a:ext cx="720908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Port</a:t>
              </a:r>
            </a:p>
          </p:txBody>
        </p:sp>
      </p:grpSp>
      <p:pic>
        <p:nvPicPr>
          <p:cNvPr id="51" name="Grafik 50" descr="Ein Bild, das Entwurf, Design enthält.&#10;&#10;Automatisch generierte Beschreibung">
            <a:extLst>
              <a:ext uri="{FF2B5EF4-FFF2-40B4-BE49-F238E27FC236}">
                <a16:creationId xmlns:a16="http://schemas.microsoft.com/office/drawing/2014/main" id="{F2556346-D19A-025F-FF71-28373EDB99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69361" y="3150255"/>
            <a:ext cx="600343" cy="900514"/>
          </a:xfrm>
          <a:prstGeom prst="rect">
            <a:avLst/>
          </a:prstGeom>
        </p:spPr>
      </p:pic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DF5B801-3B51-96D3-FA82-73C3759DD086}"/>
              </a:ext>
            </a:extLst>
          </p:cNvPr>
          <p:cNvGrpSpPr/>
          <p:nvPr/>
        </p:nvGrpSpPr>
        <p:grpSpPr>
          <a:xfrm>
            <a:off x="1745075" y="2328022"/>
            <a:ext cx="1382312" cy="666428"/>
            <a:chOff x="3126202" y="5556775"/>
            <a:chExt cx="1467597" cy="763460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7C969E9B-7E17-29C7-39F4-8CFFAAB6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126202" y="5556775"/>
              <a:ext cx="1467597" cy="763460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75DADB7F-2D78-7AEB-C8CC-1D36C2EFD9E5}"/>
                </a:ext>
              </a:extLst>
            </p:cNvPr>
            <p:cNvSpPr txBox="1"/>
            <p:nvPr/>
          </p:nvSpPr>
          <p:spPr>
            <a:xfrm>
              <a:off x="3462092" y="563673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User</a:t>
              </a:r>
            </a:p>
          </p:txBody>
        </p: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E2A922E3-8DD7-596D-B039-14E867CE317B}"/>
              </a:ext>
            </a:extLst>
          </p:cNvPr>
          <p:cNvSpPr txBox="1"/>
          <p:nvPr/>
        </p:nvSpPr>
        <p:spPr>
          <a:xfrm>
            <a:off x="6586778" y="3130909"/>
            <a:ext cx="49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58" name="Zylinder 57">
            <a:extLst>
              <a:ext uri="{FF2B5EF4-FFF2-40B4-BE49-F238E27FC236}">
                <a16:creationId xmlns:a16="http://schemas.microsoft.com/office/drawing/2014/main" id="{C2AC9EE4-355C-D9A9-A969-F926FFC51D4D}"/>
              </a:ext>
            </a:extLst>
          </p:cNvPr>
          <p:cNvSpPr/>
          <p:nvPr/>
        </p:nvSpPr>
        <p:spPr>
          <a:xfrm>
            <a:off x="8419200" y="2410653"/>
            <a:ext cx="1375439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Postgres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15F644-9F8E-766C-2536-99CD8E43862E}"/>
              </a:ext>
            </a:extLst>
          </p:cNvPr>
          <p:cNvSpPr/>
          <p:nvPr/>
        </p:nvSpPr>
        <p:spPr>
          <a:xfrm rot="4021645">
            <a:off x="5798431" y="3448685"/>
            <a:ext cx="70370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Port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B583A4D-9022-FABB-6892-6B5BF0E262F0}"/>
              </a:ext>
            </a:extLst>
          </p:cNvPr>
          <p:cNvCxnSpPr>
            <a:cxnSpLocks/>
            <a:stCxn id="51" idx="3"/>
            <a:endCxn id="37" idx="1"/>
          </p:cNvCxnSpPr>
          <p:nvPr/>
        </p:nvCxnSpPr>
        <p:spPr>
          <a:xfrm flipV="1">
            <a:off x="2569704" y="3496869"/>
            <a:ext cx="877640" cy="103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EFFA713-2BA9-04BD-8199-98194C27359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127387" y="2636912"/>
            <a:ext cx="545501" cy="3820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F483920F-D081-FB8B-DCCC-04CC8A3E4C7E}"/>
              </a:ext>
            </a:extLst>
          </p:cNvPr>
          <p:cNvCxnSpPr>
            <a:cxnSpLocks/>
            <a:stCxn id="41" idx="1"/>
            <a:endCxn id="58" idx="2"/>
          </p:cNvCxnSpPr>
          <p:nvPr/>
        </p:nvCxnSpPr>
        <p:spPr>
          <a:xfrm flipV="1">
            <a:off x="7163753" y="2728729"/>
            <a:ext cx="1255447" cy="4491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">
            <a:extLst>
              <a:ext uri="{FF2B5EF4-FFF2-40B4-BE49-F238E27FC236}">
                <a16:creationId xmlns:a16="http://schemas.microsoft.com/office/drawing/2014/main" id="{CE665FD7-E4ED-E45B-1D7C-F9AA703564DD}"/>
              </a:ext>
            </a:extLst>
          </p:cNvPr>
          <p:cNvSpPr txBox="1"/>
          <p:nvPr/>
        </p:nvSpPr>
        <p:spPr>
          <a:xfrm>
            <a:off x="1745075" y="1120119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 err="1"/>
              <a:t>UseCase</a:t>
            </a:r>
            <a:r>
              <a:rPr lang="de-DE" sz="2800" b="1" dirty="0"/>
              <a:t> : </a:t>
            </a:r>
            <a:r>
              <a:rPr lang="de-DE" sz="2800" dirty="0"/>
              <a:t>Search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molecule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substructure</a:t>
            </a:r>
            <a:r>
              <a:rPr lang="de-DE" sz="2800" dirty="0"/>
              <a:t> </a:t>
            </a:r>
            <a:r>
              <a:rPr lang="de-DE" sz="2800" dirty="0" err="1"/>
              <a:t>search</a:t>
            </a:r>
            <a:endParaRPr lang="de-DE" sz="2800" dirty="0"/>
          </a:p>
          <a:p>
            <a:endParaRPr lang="de-DE" sz="2800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403F7367-C4B8-6D54-B6BE-D3AAF016FF38}"/>
              </a:ext>
            </a:extLst>
          </p:cNvPr>
          <p:cNvSpPr/>
          <p:nvPr/>
        </p:nvSpPr>
        <p:spPr>
          <a:xfrm>
            <a:off x="4707836" y="4467221"/>
            <a:ext cx="144614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UseCase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6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Ports and Adapters</a:t>
            </a:r>
            <a:r>
              <a:rPr lang="de-DE" dirty="0"/>
              <a:t>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25F6625-A81E-DD75-4C9A-9FDB58620A0F}"/>
              </a:ext>
            </a:extLst>
          </p:cNvPr>
          <p:cNvGrpSpPr/>
          <p:nvPr/>
        </p:nvGrpSpPr>
        <p:grpSpPr>
          <a:xfrm>
            <a:off x="2381132" y="2060848"/>
            <a:ext cx="5299044" cy="4104456"/>
            <a:chOff x="436916" y="1700808"/>
            <a:chExt cx="5299044" cy="4104456"/>
          </a:xfrm>
        </p:grpSpPr>
        <p:sp>
          <p:nvSpPr>
            <p:cNvPr id="9" name="Flussdiagramm: Vorbereitung 8">
              <a:extLst>
                <a:ext uri="{FF2B5EF4-FFF2-40B4-BE49-F238E27FC236}">
                  <a16:creationId xmlns:a16="http://schemas.microsoft.com/office/drawing/2014/main" id="{BC4C5F15-F591-8F17-877D-313A18C70BC6}"/>
                </a:ext>
              </a:extLst>
            </p:cNvPr>
            <p:cNvSpPr/>
            <p:nvPr/>
          </p:nvSpPr>
          <p:spPr>
            <a:xfrm>
              <a:off x="1127448" y="1700808"/>
              <a:ext cx="4608512" cy="4104456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Flussdiagramm: Vorbereitung 12">
              <a:extLst>
                <a:ext uri="{FF2B5EF4-FFF2-40B4-BE49-F238E27FC236}">
                  <a16:creationId xmlns:a16="http://schemas.microsoft.com/office/drawing/2014/main" id="{5B2E76C9-F05A-521E-8D87-C67F6388E79C}"/>
                </a:ext>
              </a:extLst>
            </p:cNvPr>
            <p:cNvSpPr/>
            <p:nvPr/>
          </p:nvSpPr>
          <p:spPr>
            <a:xfrm>
              <a:off x="2131367" y="2539095"/>
              <a:ext cx="2600672" cy="2384648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8612BC3-2F63-98EB-9C23-A2454E7DA3FB}"/>
                </a:ext>
              </a:extLst>
            </p:cNvPr>
            <p:cNvSpPr/>
            <p:nvPr/>
          </p:nvSpPr>
          <p:spPr>
            <a:xfrm rot="1500730">
              <a:off x="969625" y="2260016"/>
              <a:ext cx="1148727" cy="3385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800" b="1" dirty="0">
                  <a:solidFill>
                    <a:schemeClr val="bg1"/>
                  </a:solidFill>
                </a:rPr>
                <a:t>&lt;&lt; REST &gt;&gt;</a:t>
              </a:r>
            </a:p>
            <a:p>
              <a:pPr algn="ctr"/>
              <a:r>
                <a:rPr lang="de-DE" sz="800" b="1" dirty="0" err="1">
                  <a:solidFill>
                    <a:schemeClr val="bg1"/>
                  </a:solidFill>
                </a:rPr>
                <a:t>MoleculeSearch</a:t>
              </a:r>
              <a:endParaRPr lang="de-DE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A9EF9C7-02B3-5A19-B5AD-D802FAA7631A}"/>
                </a:ext>
              </a:extLst>
            </p:cNvPr>
            <p:cNvSpPr/>
            <p:nvPr/>
          </p:nvSpPr>
          <p:spPr>
            <a:xfrm rot="1500730">
              <a:off x="436916" y="2850176"/>
              <a:ext cx="1404728" cy="55399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bg1"/>
                  </a:solidFill>
                </a:rPr>
                <a:t>&lt;&lt; </a:t>
              </a:r>
              <a:r>
                <a:rPr lang="de-DE" sz="1000" b="1" dirty="0" err="1">
                  <a:solidFill>
                    <a:schemeClr val="bg1"/>
                  </a:solidFill>
                </a:rPr>
                <a:t>Junit</a:t>
              </a:r>
              <a:r>
                <a:rPr lang="de-DE" sz="1000" b="1" dirty="0">
                  <a:solidFill>
                    <a:schemeClr val="bg1"/>
                  </a:solidFill>
                </a:rPr>
                <a:t> &gt;&gt;</a:t>
              </a:r>
            </a:p>
            <a:p>
              <a:pPr algn="ctr"/>
              <a:r>
                <a:rPr lang="de-DE" sz="1000" b="1" dirty="0" err="1">
                  <a:solidFill>
                    <a:schemeClr val="bg1"/>
                  </a:solidFill>
                </a:rPr>
                <a:t>MoleculeSearchServiceTest</a:t>
              </a:r>
              <a:endParaRPr lang="de-DE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747C197-1A7D-CBB2-762E-725B8428FAA1}"/>
                </a:ext>
              </a:extLst>
            </p:cNvPr>
            <p:cNvSpPr/>
            <p:nvPr/>
          </p:nvSpPr>
          <p:spPr>
            <a:xfrm rot="17657145">
              <a:off x="1983636" y="3050563"/>
              <a:ext cx="1338297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3">
                      <a:lumMod val="75000"/>
                    </a:schemeClr>
                  </a:solidFill>
                </a:rPr>
                <a:t>&lt;&lt; Interface &gt;&gt;</a:t>
              </a:r>
            </a:p>
            <a:p>
              <a:pPr algn="ctr"/>
              <a:r>
                <a:rPr lang="de-DE" sz="1000" b="1" dirty="0" err="1">
                  <a:solidFill>
                    <a:schemeClr val="accent3">
                      <a:lumMod val="75000"/>
                    </a:schemeClr>
                  </a:solidFill>
                </a:rPr>
                <a:t>MoleculeSearchPort</a:t>
              </a:r>
              <a:endParaRPr lang="de-DE" sz="1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51" name="Grafik 50" descr="Ein Bild, das Entwurf, Design enthält.&#10;&#10;Automatisch generierte Beschreibung">
            <a:extLst>
              <a:ext uri="{FF2B5EF4-FFF2-40B4-BE49-F238E27FC236}">
                <a16:creationId xmlns:a16="http://schemas.microsoft.com/office/drawing/2014/main" id="{F2556346-D19A-025F-FF71-28373EDB99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0471" y="2838123"/>
            <a:ext cx="600343" cy="900514"/>
          </a:xfrm>
          <a:prstGeom prst="rect">
            <a:avLst/>
          </a:prstGeom>
        </p:spPr>
      </p:pic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DF5B801-3B51-96D3-FA82-73C3759DD086}"/>
              </a:ext>
            </a:extLst>
          </p:cNvPr>
          <p:cNvGrpSpPr/>
          <p:nvPr/>
        </p:nvGrpSpPr>
        <p:grpSpPr>
          <a:xfrm>
            <a:off x="715063" y="1849045"/>
            <a:ext cx="1382312" cy="666428"/>
            <a:chOff x="3126202" y="5556775"/>
            <a:chExt cx="1467597" cy="763460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7C969E9B-7E17-29C7-39F4-8CFFAAB6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126202" y="5556775"/>
              <a:ext cx="1467597" cy="763460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75DADB7F-2D78-7AEB-C8CC-1D36C2EFD9E5}"/>
                </a:ext>
              </a:extLst>
            </p:cNvPr>
            <p:cNvSpPr txBox="1"/>
            <p:nvPr/>
          </p:nvSpPr>
          <p:spPr>
            <a:xfrm>
              <a:off x="3462092" y="563673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User</a:t>
              </a:r>
            </a:p>
          </p:txBody>
        </p:sp>
      </p:grpSp>
      <p:sp>
        <p:nvSpPr>
          <p:cNvPr id="58" name="Zylinder 57">
            <a:extLst>
              <a:ext uri="{FF2B5EF4-FFF2-40B4-BE49-F238E27FC236}">
                <a16:creationId xmlns:a16="http://schemas.microsoft.com/office/drawing/2014/main" id="{C2AC9EE4-355C-D9A9-A969-F926FFC51D4D}"/>
              </a:ext>
            </a:extLst>
          </p:cNvPr>
          <p:cNvSpPr/>
          <p:nvPr/>
        </p:nvSpPr>
        <p:spPr>
          <a:xfrm>
            <a:off x="8710188" y="2053335"/>
            <a:ext cx="1375439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Postgres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15F644-9F8E-766C-2536-99CD8E43862E}"/>
              </a:ext>
            </a:extLst>
          </p:cNvPr>
          <p:cNvSpPr/>
          <p:nvPr/>
        </p:nvSpPr>
        <p:spPr>
          <a:xfrm rot="4021645">
            <a:off x="5572687" y="3381613"/>
            <a:ext cx="1110148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accent3">
                    <a:lumMod val="75000"/>
                  </a:schemeClr>
                </a:solidFill>
              </a:rPr>
              <a:t>&lt;&lt; Interface &gt;&gt;</a:t>
            </a:r>
          </a:p>
          <a:p>
            <a:pPr algn="ctr"/>
            <a:r>
              <a:rPr lang="de-DE" sz="1000" b="1" dirty="0" err="1">
                <a:solidFill>
                  <a:schemeClr val="accent3">
                    <a:lumMod val="75000"/>
                  </a:schemeClr>
                </a:solidFill>
              </a:rPr>
              <a:t>MolecularSearchRepositoryPort</a:t>
            </a:r>
            <a:endParaRPr lang="de-DE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B583A4D-9022-FABB-6892-6B5BF0E262F0}"/>
              </a:ext>
            </a:extLst>
          </p:cNvPr>
          <p:cNvCxnSpPr>
            <a:cxnSpLocks/>
            <a:stCxn id="51" idx="3"/>
            <a:endCxn id="37" idx="1"/>
          </p:cNvCxnSpPr>
          <p:nvPr/>
        </p:nvCxnSpPr>
        <p:spPr>
          <a:xfrm flipV="1">
            <a:off x="1630814" y="3190248"/>
            <a:ext cx="816187" cy="981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EFFA713-2BA9-04BD-8199-98194C273595}"/>
              </a:ext>
            </a:extLst>
          </p:cNvPr>
          <p:cNvCxnSpPr>
            <a:cxnSpLocks/>
            <a:stCxn id="55" idx="3"/>
            <a:endCxn id="35" idx="1"/>
          </p:cNvCxnSpPr>
          <p:nvPr/>
        </p:nvCxnSpPr>
        <p:spPr>
          <a:xfrm>
            <a:off x="1613028" y="2080038"/>
            <a:ext cx="1354678" cy="4664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F483920F-D081-FB8B-DCCC-04CC8A3E4C7E}"/>
              </a:ext>
            </a:extLst>
          </p:cNvPr>
          <p:cNvCxnSpPr>
            <a:cxnSpLocks/>
            <a:stCxn id="6" idx="0"/>
            <a:endCxn id="58" idx="2"/>
          </p:cNvCxnSpPr>
          <p:nvPr/>
        </p:nvCxnSpPr>
        <p:spPr>
          <a:xfrm flipV="1">
            <a:off x="7525310" y="2371411"/>
            <a:ext cx="1184878" cy="6119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">
            <a:extLst>
              <a:ext uri="{FF2B5EF4-FFF2-40B4-BE49-F238E27FC236}">
                <a16:creationId xmlns:a16="http://schemas.microsoft.com/office/drawing/2014/main" id="{CE665FD7-E4ED-E45B-1D7C-F9AA703564DD}"/>
              </a:ext>
            </a:extLst>
          </p:cNvPr>
          <p:cNvSpPr txBox="1"/>
          <p:nvPr/>
        </p:nvSpPr>
        <p:spPr>
          <a:xfrm>
            <a:off x="1745075" y="1120119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 err="1"/>
              <a:t>UseCase</a:t>
            </a:r>
            <a:r>
              <a:rPr lang="de-DE" sz="2800" b="1" dirty="0"/>
              <a:t> : </a:t>
            </a:r>
            <a:r>
              <a:rPr lang="de-DE" sz="2800" dirty="0"/>
              <a:t>Search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molecule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substructure</a:t>
            </a:r>
            <a:r>
              <a:rPr lang="de-DE" sz="2800" dirty="0"/>
              <a:t> </a:t>
            </a:r>
            <a:r>
              <a:rPr lang="de-DE" sz="2800" dirty="0" err="1"/>
              <a:t>search</a:t>
            </a:r>
            <a:endParaRPr lang="de-DE" sz="2800" dirty="0"/>
          </a:p>
          <a:p>
            <a:endParaRPr lang="de-DE" sz="2800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403F7367-C4B8-6D54-B6BE-D3AAF016FF38}"/>
              </a:ext>
            </a:extLst>
          </p:cNvPr>
          <p:cNvSpPr/>
          <p:nvPr/>
        </p:nvSpPr>
        <p:spPr>
          <a:xfrm>
            <a:off x="4599036" y="4443185"/>
            <a:ext cx="151216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accent3">
                    <a:lumMod val="75000"/>
                  </a:schemeClr>
                </a:solidFill>
              </a:rPr>
              <a:t>&lt;&lt; </a:t>
            </a:r>
            <a:r>
              <a:rPr lang="de-DE" sz="1000" b="1" dirty="0" err="1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de-DE" sz="1000" b="1" dirty="0">
                <a:solidFill>
                  <a:schemeClr val="accent3">
                    <a:lumMod val="75000"/>
                  </a:schemeClr>
                </a:solidFill>
              </a:rPr>
              <a:t> &gt;&gt;</a:t>
            </a:r>
          </a:p>
          <a:p>
            <a:pPr algn="ctr"/>
            <a:r>
              <a:rPr lang="de-DE" sz="1000" b="1" dirty="0" err="1">
                <a:solidFill>
                  <a:schemeClr val="accent3">
                    <a:lumMod val="75000"/>
                  </a:schemeClr>
                </a:solidFill>
              </a:rPr>
              <a:t>MolecularSearchUseCase</a:t>
            </a:r>
            <a:endParaRPr lang="de-DE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06787B6-D758-FE32-1B8C-1F147C40D98F}"/>
              </a:ext>
            </a:extLst>
          </p:cNvPr>
          <p:cNvSpPr/>
          <p:nvPr/>
        </p:nvSpPr>
        <p:spPr>
          <a:xfrm rot="3960633">
            <a:off x="6420882" y="2793643"/>
            <a:ext cx="1624629" cy="6394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2A922E3-8DD7-596D-B039-14E867CE317B}"/>
              </a:ext>
            </a:extLst>
          </p:cNvPr>
          <p:cNvSpPr txBox="1"/>
          <p:nvPr/>
        </p:nvSpPr>
        <p:spPr>
          <a:xfrm rot="3944417">
            <a:off x="6467587" y="2889627"/>
            <a:ext cx="162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de-DE" sz="1200" dirty="0" err="1">
                <a:solidFill>
                  <a:schemeClr val="bg1"/>
                </a:solidFill>
              </a:rPr>
              <a:t>MoleculeSearchService</a:t>
            </a:r>
            <a:endParaRPr lang="de-DE" sz="1200" dirty="0">
              <a:solidFill>
                <a:schemeClr val="bg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05937E7-AF15-DF1E-0DBF-0C0573037D0F}"/>
              </a:ext>
            </a:extLst>
          </p:cNvPr>
          <p:cNvCxnSpPr>
            <a:stCxn id="84" idx="0"/>
            <a:endCxn id="49" idx="2"/>
          </p:cNvCxnSpPr>
          <p:nvPr/>
        </p:nvCxnSpPr>
        <p:spPr>
          <a:xfrm flipH="1" flipV="1">
            <a:off x="4779352" y="3692938"/>
            <a:ext cx="575768" cy="7502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EA06200-01D5-187A-EF4F-D95B2F8FC9D8}"/>
              </a:ext>
            </a:extLst>
          </p:cNvPr>
          <p:cNvCxnSpPr>
            <a:stCxn id="84" idx="0"/>
            <a:endCxn id="61" idx="2"/>
          </p:cNvCxnSpPr>
          <p:nvPr/>
        </p:nvCxnSpPr>
        <p:spPr>
          <a:xfrm flipV="1">
            <a:off x="5355120" y="3766722"/>
            <a:ext cx="517610" cy="67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9A0A76D-7865-0E09-9C60-3E9A32DEED7F}"/>
              </a:ext>
            </a:extLst>
          </p:cNvPr>
          <p:cNvSpPr txBox="1"/>
          <p:nvPr/>
        </p:nvSpPr>
        <p:spPr>
          <a:xfrm>
            <a:off x="4540878" y="4068061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implements</a:t>
            </a:r>
            <a:endParaRPr lang="de-DE" sz="8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205751-D8E5-CA52-2606-4BCE4D990F56}"/>
              </a:ext>
            </a:extLst>
          </p:cNvPr>
          <p:cNvSpPr txBox="1"/>
          <p:nvPr/>
        </p:nvSpPr>
        <p:spPr>
          <a:xfrm>
            <a:off x="5537768" y="4049862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uses</a:t>
            </a:r>
            <a:endParaRPr lang="de-DE" sz="800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F5E103-EC0A-F3DA-5EB4-37D97AC73D3D}"/>
              </a:ext>
            </a:extLst>
          </p:cNvPr>
          <p:cNvCxnSpPr>
            <a:cxnSpLocks/>
            <a:stCxn id="35" idx="3"/>
            <a:endCxn id="49" idx="0"/>
          </p:cNvCxnSpPr>
          <p:nvPr/>
        </p:nvCxnSpPr>
        <p:spPr>
          <a:xfrm>
            <a:off x="4008703" y="3032180"/>
            <a:ext cx="405946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CB2233B-B108-F256-EFC2-2BCC716D314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V="1">
            <a:off x="3719991" y="3528377"/>
            <a:ext cx="694658" cy="25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1B044A7-4A06-81D5-6C93-6D56C21DAF67}"/>
              </a:ext>
            </a:extLst>
          </p:cNvPr>
          <p:cNvSpPr txBox="1"/>
          <p:nvPr/>
        </p:nvSpPr>
        <p:spPr>
          <a:xfrm>
            <a:off x="3834155" y="3324823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uses</a:t>
            </a:r>
            <a:endParaRPr lang="de-DE" sz="800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90CCCC5-B2E3-BAC6-B6CA-3D8F789D67F8}"/>
              </a:ext>
            </a:extLst>
          </p:cNvPr>
          <p:cNvCxnSpPr>
            <a:cxnSpLocks/>
            <a:stCxn id="6" idx="2"/>
            <a:endCxn id="61" idx="0"/>
          </p:cNvCxnSpPr>
          <p:nvPr/>
        </p:nvCxnSpPr>
        <p:spPr>
          <a:xfrm flipH="1">
            <a:off x="6382792" y="3243368"/>
            <a:ext cx="558292" cy="3071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B106C5E-7BDB-996F-378C-7338A8F0DFA4}"/>
              </a:ext>
            </a:extLst>
          </p:cNvPr>
          <p:cNvSpPr txBox="1"/>
          <p:nvPr/>
        </p:nvSpPr>
        <p:spPr>
          <a:xfrm>
            <a:off x="6453778" y="3475372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implements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895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Ports and Adapters</a:t>
            </a:r>
            <a:r>
              <a:rPr lang="de-DE" dirty="0"/>
              <a:t>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AEC4DF-F7A0-ACB9-2B3B-C43A3C13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12776"/>
            <a:ext cx="5285662" cy="4612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feld 8">
            <a:extLst>
              <a:ext uri="{FF2B5EF4-FFF2-40B4-BE49-F238E27FC236}">
                <a16:creationId xmlns:a16="http://schemas.microsoft.com/office/drawing/2014/main" id="{68C90412-964D-021B-3ED9-FA6A8C03BE9D}"/>
              </a:ext>
            </a:extLst>
          </p:cNvPr>
          <p:cNvSpPr txBox="1"/>
          <p:nvPr/>
        </p:nvSpPr>
        <p:spPr>
          <a:xfrm>
            <a:off x="263352" y="1043444"/>
            <a:ext cx="528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err="1"/>
              <a:t>Adaper</a:t>
            </a:r>
            <a:r>
              <a:rPr lang="de-DE" b="1" dirty="0"/>
              <a:t> – </a:t>
            </a:r>
            <a:r>
              <a:rPr lang="de-DE" b="1" dirty="0" err="1"/>
              <a:t>Junit</a:t>
            </a:r>
            <a:r>
              <a:rPr lang="de-DE" b="1" dirty="0"/>
              <a:t> Test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FF4D4682-C8CD-13C9-EF38-8A035205D485}"/>
              </a:ext>
            </a:extLst>
          </p:cNvPr>
          <p:cNvSpPr txBox="1"/>
          <p:nvPr/>
        </p:nvSpPr>
        <p:spPr>
          <a:xfrm>
            <a:off x="6096000" y="1043444"/>
            <a:ext cx="523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err="1"/>
              <a:t>Adaper</a:t>
            </a:r>
            <a:r>
              <a:rPr lang="de-DE" b="1" dirty="0"/>
              <a:t> – REST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4373715-DDCD-A934-1243-92463C59A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412776"/>
            <a:ext cx="5398362" cy="3544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6115A66D-43F2-D958-7725-95BD10266F29}"/>
                  </a:ext>
                </a:extLst>
              </p14:cNvPr>
              <p14:cNvContentPartPr/>
              <p14:nvPr/>
            </p14:nvContentPartPr>
            <p14:xfrm>
              <a:off x="685328" y="2229679"/>
              <a:ext cx="1532520" cy="4824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6115A66D-43F2-D958-7725-95BD10266F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688" y="2212039"/>
                <a:ext cx="15681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D877507E-CC36-7F5B-5042-017AE7A62E58}"/>
                  </a:ext>
                </a:extLst>
              </p14:cNvPr>
              <p14:cNvContentPartPr/>
              <p14:nvPr/>
            </p14:nvContentPartPr>
            <p14:xfrm>
              <a:off x="6187568" y="2261719"/>
              <a:ext cx="2368440" cy="3204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D877507E-CC36-7F5B-5042-017AE7A62E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9928" y="2244079"/>
                <a:ext cx="2404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D76E00FF-8481-7718-55A2-732F69458AA9}"/>
                  </a:ext>
                </a:extLst>
              </p14:cNvPr>
              <p14:cNvContentPartPr/>
              <p14:nvPr/>
            </p14:nvContentPartPr>
            <p14:xfrm>
              <a:off x="2561648" y="2734399"/>
              <a:ext cx="1983600" cy="3312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D76E00FF-8481-7718-55A2-732F69458A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648" y="2716759"/>
                <a:ext cx="20192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B15C446F-452A-C928-1134-098F8867CF9E}"/>
                  </a:ext>
                </a:extLst>
              </p14:cNvPr>
              <p14:cNvContentPartPr/>
              <p14:nvPr/>
            </p14:nvContentPartPr>
            <p14:xfrm>
              <a:off x="8323808" y="3940399"/>
              <a:ext cx="2774160" cy="5652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B15C446F-452A-C928-1134-098F8867CF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5808" y="3922399"/>
                <a:ext cx="28098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82AABD77-9478-5220-8C20-838CCC1FD6E3}"/>
                  </a:ext>
                </a:extLst>
              </p14:cNvPr>
              <p14:cNvContentPartPr/>
              <p14:nvPr/>
            </p14:nvContentPartPr>
            <p14:xfrm>
              <a:off x="2577488" y="3869119"/>
              <a:ext cx="2913480" cy="6444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82AABD77-9478-5220-8C20-838CCC1FD6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488" y="3851479"/>
                <a:ext cx="29491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82C0FCDB-E06B-225F-9419-196F319AAC88}"/>
                  </a:ext>
                </a:extLst>
              </p14:cNvPr>
              <p14:cNvContentPartPr/>
              <p14:nvPr/>
            </p14:nvContentPartPr>
            <p14:xfrm>
              <a:off x="2506568" y="4650319"/>
              <a:ext cx="2459520" cy="2448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82C0FCDB-E06B-225F-9419-196F319AA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8568" y="4632679"/>
                <a:ext cx="249516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56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A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sz="2400" b="1" dirty="0" err="1"/>
              <a:t>definition</a:t>
            </a:r>
            <a:endParaRPr lang="de-DE" sz="2400" b="1" dirty="0"/>
          </a:p>
          <a:p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3339555" y="1108775"/>
            <a:ext cx="492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Both </a:t>
            </a:r>
            <a:r>
              <a:rPr lang="de-DE" sz="2400" dirty="0" err="1"/>
              <a:t>architectures</a:t>
            </a:r>
            <a:r>
              <a:rPr lang="de-DE" sz="2400" dirty="0"/>
              <a:t> </a:t>
            </a:r>
            <a:r>
              <a:rPr lang="de-DE" sz="2400" dirty="0" err="1"/>
              <a:t>define</a:t>
            </a:r>
            <a:r>
              <a:rPr lang="de-DE" sz="2400" dirty="0"/>
              <a:t> </a:t>
            </a:r>
            <a:r>
              <a:rPr lang="de-DE" sz="2400" b="1" dirty="0" err="1"/>
              <a:t>boundries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61415FE-DB6B-6E73-12D2-668575775737}"/>
              </a:ext>
            </a:extLst>
          </p:cNvPr>
          <p:cNvGrpSpPr/>
          <p:nvPr/>
        </p:nvGrpSpPr>
        <p:grpSpPr>
          <a:xfrm>
            <a:off x="1398812" y="2841618"/>
            <a:ext cx="1798266" cy="1584176"/>
            <a:chOff x="407368" y="3550854"/>
            <a:chExt cx="1798266" cy="1584176"/>
          </a:xfrm>
        </p:grpSpPr>
        <p:sp>
          <p:nvSpPr>
            <p:cNvPr id="6" name="Flussdiagramm: Vorbereitung 5">
              <a:extLst>
                <a:ext uri="{FF2B5EF4-FFF2-40B4-BE49-F238E27FC236}">
                  <a16:creationId xmlns:a16="http://schemas.microsoft.com/office/drawing/2014/main" id="{35108DE6-9C6B-57AD-4607-CBE56A2139F6}"/>
                </a:ext>
              </a:extLst>
            </p:cNvPr>
            <p:cNvSpPr/>
            <p:nvPr/>
          </p:nvSpPr>
          <p:spPr>
            <a:xfrm>
              <a:off x="407368" y="3550854"/>
              <a:ext cx="1798266" cy="1584176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Flussdiagramm: Vorbereitung 1">
              <a:extLst>
                <a:ext uri="{FF2B5EF4-FFF2-40B4-BE49-F238E27FC236}">
                  <a16:creationId xmlns:a16="http://schemas.microsoft.com/office/drawing/2014/main" id="{14C5F6B7-437B-27E0-5E34-FC21AAC7B335}"/>
                </a:ext>
              </a:extLst>
            </p:cNvPr>
            <p:cNvSpPr/>
            <p:nvPr/>
          </p:nvSpPr>
          <p:spPr>
            <a:xfrm>
              <a:off x="800349" y="3883602"/>
              <a:ext cx="1012303" cy="918679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FE5BACC-8BDD-207C-98A8-492CC25B93D7}"/>
              </a:ext>
            </a:extLst>
          </p:cNvPr>
          <p:cNvSpPr txBox="1"/>
          <p:nvPr/>
        </p:nvSpPr>
        <p:spPr>
          <a:xfrm>
            <a:off x="517585" y="2007736"/>
            <a:ext cx="3560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Adapters and application are</a:t>
            </a:r>
          </a:p>
          <a:p>
            <a:pPr algn="ctr"/>
            <a:r>
              <a:rPr lang="en-US" sz="1600" dirty="0"/>
              <a:t> conceptually separated from each other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22CA20-3D96-56D8-6421-8D171EE632C6}"/>
              </a:ext>
            </a:extLst>
          </p:cNvPr>
          <p:cNvSpPr txBox="1"/>
          <p:nvPr/>
        </p:nvSpPr>
        <p:spPr>
          <a:xfrm>
            <a:off x="926062" y="4674901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Communication over a function call defined by an interface</a:t>
            </a:r>
            <a:endParaRPr lang="de-DE" sz="1600" dirty="0"/>
          </a:p>
          <a:p>
            <a:pPr algn="ctr"/>
            <a:endParaRPr lang="de-DE" sz="1600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3BA1EF6-0FDE-14F2-18FC-3D78CCF41FEC}"/>
              </a:ext>
            </a:extLst>
          </p:cNvPr>
          <p:cNvGrpSpPr/>
          <p:nvPr/>
        </p:nvGrpSpPr>
        <p:grpSpPr>
          <a:xfrm>
            <a:off x="7348894" y="3125871"/>
            <a:ext cx="3989000" cy="1579391"/>
            <a:chOff x="5355419" y="3645023"/>
            <a:chExt cx="3989000" cy="157939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F58020-3AA0-DF26-2834-DA2230FAA41C}"/>
                </a:ext>
              </a:extLst>
            </p:cNvPr>
            <p:cNvSpPr/>
            <p:nvPr/>
          </p:nvSpPr>
          <p:spPr>
            <a:xfrm>
              <a:off x="5355419" y="3645023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EEE67A6-06DE-9993-DEF9-C187930A0131}"/>
                </a:ext>
              </a:extLst>
            </p:cNvPr>
            <p:cNvSpPr/>
            <p:nvPr/>
          </p:nvSpPr>
          <p:spPr>
            <a:xfrm>
              <a:off x="7863258" y="3645023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20329D0-733D-6651-3C8F-171FCD333AC8}"/>
                </a:ext>
              </a:extLst>
            </p:cNvPr>
            <p:cNvSpPr/>
            <p:nvPr/>
          </p:nvSpPr>
          <p:spPr>
            <a:xfrm>
              <a:off x="6382097" y="4824304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8C90FBE-E3E1-3747-B76B-79D1890ED23E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6096000" y="4045133"/>
              <a:ext cx="1026678" cy="7791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C8FBE3C-1AA6-2C76-EC7B-F78BF5BAA011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6836580" y="3845078"/>
              <a:ext cx="10266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ED697AE-FD20-BA12-D9E2-4058BCB13F59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122678" y="4045133"/>
              <a:ext cx="1481161" cy="7791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EFF5D9CA-3D69-19C8-AD1B-8E0E812C2B0C}"/>
              </a:ext>
            </a:extLst>
          </p:cNvPr>
          <p:cNvSpPr txBox="1"/>
          <p:nvPr/>
        </p:nvSpPr>
        <p:spPr>
          <a:xfrm>
            <a:off x="7784004" y="207943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Services are conceptually and often physically separated from each other</a:t>
            </a:r>
            <a:endParaRPr lang="de-DE" sz="16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542B30C-F2B2-C84D-7834-AEBFF2C1EC0B}"/>
              </a:ext>
            </a:extLst>
          </p:cNvPr>
          <p:cNvSpPr txBox="1"/>
          <p:nvPr/>
        </p:nvSpPr>
        <p:spPr>
          <a:xfrm>
            <a:off x="6949887" y="4796911"/>
            <a:ext cx="3498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sz="1600" dirty="0"/>
              <a:t>Communication over a network based protocol like REST or JDBC</a:t>
            </a:r>
          </a:p>
        </p:txBody>
      </p:sp>
      <p:sp>
        <p:nvSpPr>
          <p:cNvPr id="30" name="Textfeld 8">
            <a:extLst>
              <a:ext uri="{FF2B5EF4-FFF2-40B4-BE49-F238E27FC236}">
                <a16:creationId xmlns:a16="http://schemas.microsoft.com/office/drawing/2014/main" id="{5A524866-5DDA-B07B-6132-219C449104B6}"/>
              </a:ext>
            </a:extLst>
          </p:cNvPr>
          <p:cNvSpPr txBox="1"/>
          <p:nvPr/>
        </p:nvSpPr>
        <p:spPr>
          <a:xfrm>
            <a:off x="3454119" y="3125871"/>
            <a:ext cx="372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Can we find a definition that does justice to both</a:t>
            </a:r>
          </a:p>
          <a:p>
            <a:pPr algn="ctr"/>
            <a:r>
              <a:rPr lang="de-DE" sz="2400" dirty="0"/>
              <a:t>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94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A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sz="2400" b="1" dirty="0" err="1"/>
              <a:t>definition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61415FE-DB6B-6E73-12D2-668575775737}"/>
              </a:ext>
            </a:extLst>
          </p:cNvPr>
          <p:cNvGrpSpPr/>
          <p:nvPr/>
        </p:nvGrpSpPr>
        <p:grpSpPr>
          <a:xfrm>
            <a:off x="751927" y="2062940"/>
            <a:ext cx="1798266" cy="1584176"/>
            <a:chOff x="407368" y="3550854"/>
            <a:chExt cx="1798266" cy="1584176"/>
          </a:xfrm>
        </p:grpSpPr>
        <p:sp>
          <p:nvSpPr>
            <p:cNvPr id="6" name="Flussdiagramm: Vorbereitung 5">
              <a:extLst>
                <a:ext uri="{FF2B5EF4-FFF2-40B4-BE49-F238E27FC236}">
                  <a16:creationId xmlns:a16="http://schemas.microsoft.com/office/drawing/2014/main" id="{35108DE6-9C6B-57AD-4607-CBE56A2139F6}"/>
                </a:ext>
              </a:extLst>
            </p:cNvPr>
            <p:cNvSpPr/>
            <p:nvPr/>
          </p:nvSpPr>
          <p:spPr>
            <a:xfrm>
              <a:off x="407368" y="3550854"/>
              <a:ext cx="1798266" cy="1584176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Flussdiagramm: Vorbereitung 1">
              <a:extLst>
                <a:ext uri="{FF2B5EF4-FFF2-40B4-BE49-F238E27FC236}">
                  <a16:creationId xmlns:a16="http://schemas.microsoft.com/office/drawing/2014/main" id="{14C5F6B7-437B-27E0-5E34-FC21AAC7B335}"/>
                </a:ext>
              </a:extLst>
            </p:cNvPr>
            <p:cNvSpPr/>
            <p:nvPr/>
          </p:nvSpPr>
          <p:spPr>
            <a:xfrm>
              <a:off x="800349" y="3883602"/>
              <a:ext cx="1012303" cy="918679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3BA1EF6-0FDE-14F2-18FC-3D78CCF41FEC}"/>
              </a:ext>
            </a:extLst>
          </p:cNvPr>
          <p:cNvGrpSpPr/>
          <p:nvPr/>
        </p:nvGrpSpPr>
        <p:grpSpPr>
          <a:xfrm>
            <a:off x="459962" y="4213236"/>
            <a:ext cx="2688510" cy="1254759"/>
            <a:chOff x="5355419" y="3645023"/>
            <a:chExt cx="3989000" cy="157939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F58020-3AA0-DF26-2834-DA2230FAA41C}"/>
                </a:ext>
              </a:extLst>
            </p:cNvPr>
            <p:cNvSpPr/>
            <p:nvPr/>
          </p:nvSpPr>
          <p:spPr>
            <a:xfrm>
              <a:off x="5355419" y="3645023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EEE67A6-06DE-9993-DEF9-C187930A0131}"/>
                </a:ext>
              </a:extLst>
            </p:cNvPr>
            <p:cNvSpPr/>
            <p:nvPr/>
          </p:nvSpPr>
          <p:spPr>
            <a:xfrm>
              <a:off x="7863258" y="3645023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20329D0-733D-6651-3C8F-171FCD333AC8}"/>
                </a:ext>
              </a:extLst>
            </p:cNvPr>
            <p:cNvSpPr/>
            <p:nvPr/>
          </p:nvSpPr>
          <p:spPr>
            <a:xfrm>
              <a:off x="6382097" y="4824304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8C90FBE-E3E1-3747-B76B-79D1890ED23E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6096000" y="4045133"/>
              <a:ext cx="1026678" cy="7791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C8FBE3C-1AA6-2C76-EC7B-F78BF5BAA011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6836580" y="3845078"/>
              <a:ext cx="10266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ED697AE-FD20-BA12-D9E2-4058BCB13F59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122678" y="4045133"/>
              <a:ext cx="1481161" cy="7791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8">
            <a:extLst>
              <a:ext uri="{FF2B5EF4-FFF2-40B4-BE49-F238E27FC236}">
                <a16:creationId xmlns:a16="http://schemas.microsoft.com/office/drawing/2014/main" id="{B17D669E-257B-A51B-9B29-9FBC1797C018}"/>
              </a:ext>
            </a:extLst>
          </p:cNvPr>
          <p:cNvSpPr txBox="1"/>
          <p:nvPr/>
        </p:nvSpPr>
        <p:spPr>
          <a:xfrm>
            <a:off x="3459383" y="2369451"/>
            <a:ext cx="4713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Both </a:t>
            </a:r>
            <a:r>
              <a:rPr lang="de-DE" dirty="0" err="1"/>
              <a:t>represent</a:t>
            </a:r>
            <a:r>
              <a:rPr lang="de-DE" dirty="0"/>
              <a:t> an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Both </a:t>
            </a:r>
            <a:r>
              <a:rPr lang="de-DE" dirty="0" err="1"/>
              <a:t>introduces</a:t>
            </a:r>
            <a:r>
              <a:rPr lang="de-DE" dirty="0"/>
              <a:t> a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delivered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Both </a:t>
            </a:r>
            <a:r>
              <a:rPr lang="de-DE" dirty="0" err="1"/>
              <a:t>defines</a:t>
            </a:r>
            <a:r>
              <a:rPr lang="de-DE" dirty="0"/>
              <a:t> a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exchange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E5E988-95B4-4F3E-F3C6-1ACD08FA9122}"/>
              </a:ext>
            </a:extLst>
          </p:cNvPr>
          <p:cNvSpPr txBox="1"/>
          <p:nvPr/>
        </p:nvSpPr>
        <p:spPr>
          <a:xfrm>
            <a:off x="4199" y="5981217"/>
            <a:ext cx="1218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ArialMT"/>
              </a:rPr>
              <a:t>J. Gough, D Bryant, M Auburn, </a:t>
            </a:r>
            <a:r>
              <a:rPr lang="en-US" sz="1200" b="0" i="1" u="none" strike="noStrike" baseline="0" dirty="0">
                <a:latin typeface="ArialMT"/>
              </a:rPr>
              <a:t>Mastering API Architecture</a:t>
            </a:r>
            <a:r>
              <a:rPr lang="en-US" sz="1200" b="0" i="0" u="none" strike="noStrike" baseline="0" dirty="0">
                <a:latin typeface="ArialMT"/>
              </a:rPr>
              <a:t>,</a:t>
            </a:r>
            <a:r>
              <a:rPr lang="en-US" sz="1200" b="1" i="0" u="none" strike="noStrike" baseline="0" dirty="0">
                <a:latin typeface="ArialMT"/>
              </a:rPr>
              <a:t>2023, </a:t>
            </a:r>
            <a:r>
              <a:rPr lang="en-US" sz="1200" i="0" u="none" strike="noStrike" baseline="0" dirty="0">
                <a:latin typeface="ArialMT"/>
              </a:rPr>
              <a:t>S. </a:t>
            </a:r>
            <a:r>
              <a:rPr lang="en-US" sz="1200" dirty="0">
                <a:latin typeface="ArialMT"/>
              </a:rPr>
              <a:t>XXV</a:t>
            </a:r>
            <a:endParaRPr lang="de-DE" sz="1200" i="1" baseline="30000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223BC5F9-1670-96FB-1EC6-DEF111E0650B}"/>
              </a:ext>
            </a:extLst>
          </p:cNvPr>
          <p:cNvSpPr/>
          <p:nvPr/>
        </p:nvSpPr>
        <p:spPr>
          <a:xfrm>
            <a:off x="8122650" y="4267185"/>
            <a:ext cx="1174843" cy="170334"/>
          </a:xfrm>
          <a:prstGeom prst="rightArrow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D217D8-A7C0-C4C6-4996-C2E2586A4F41}"/>
              </a:ext>
            </a:extLst>
          </p:cNvPr>
          <p:cNvSpPr txBox="1"/>
          <p:nvPr/>
        </p:nvSpPr>
        <p:spPr>
          <a:xfrm>
            <a:off x="9543611" y="4080730"/>
            <a:ext cx="1486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Protocoll</a:t>
            </a:r>
            <a:endParaRPr lang="de-DE" sz="2800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63868910-D768-440A-DBC8-F5982A359D75}"/>
              </a:ext>
            </a:extLst>
          </p:cNvPr>
          <p:cNvSpPr/>
          <p:nvPr/>
        </p:nvSpPr>
        <p:spPr>
          <a:xfrm>
            <a:off x="8122650" y="2572699"/>
            <a:ext cx="1174843" cy="170334"/>
          </a:xfrm>
          <a:prstGeom prst="rightArrow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692024F-C118-D1A1-C832-739BAEDE5224}"/>
              </a:ext>
            </a:extLst>
          </p:cNvPr>
          <p:cNvSpPr txBox="1"/>
          <p:nvPr/>
        </p:nvSpPr>
        <p:spPr>
          <a:xfrm>
            <a:off x="9543611" y="238624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Domain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4695DA7C-2D89-12F4-1EA2-01919649176A}"/>
              </a:ext>
            </a:extLst>
          </p:cNvPr>
          <p:cNvSpPr/>
          <p:nvPr/>
        </p:nvSpPr>
        <p:spPr>
          <a:xfrm>
            <a:off x="8122650" y="3392373"/>
            <a:ext cx="1174843" cy="170334"/>
          </a:xfrm>
          <a:prstGeom prst="rightArrow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49C69F-FD1C-1FCF-B3BA-5BD56FC6E0BA}"/>
              </a:ext>
            </a:extLst>
          </p:cNvPr>
          <p:cNvSpPr txBox="1"/>
          <p:nvPr/>
        </p:nvSpPr>
        <p:spPr>
          <a:xfrm>
            <a:off x="9543611" y="3205918"/>
            <a:ext cx="1564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Signature</a:t>
            </a:r>
            <a:endParaRPr lang="de-DE" sz="2800" dirty="0"/>
          </a:p>
        </p:txBody>
      </p:sp>
      <p:sp>
        <p:nvSpPr>
          <p:cNvPr id="25" name="Textfeld 8">
            <a:extLst>
              <a:ext uri="{FF2B5EF4-FFF2-40B4-BE49-F238E27FC236}">
                <a16:creationId xmlns:a16="http://schemas.microsoft.com/office/drawing/2014/main" id="{615C342A-3B31-B70C-B4D8-0673CD040AF1}"/>
              </a:ext>
            </a:extLst>
          </p:cNvPr>
          <p:cNvSpPr txBox="1"/>
          <p:nvPr/>
        </p:nvSpPr>
        <p:spPr>
          <a:xfrm>
            <a:off x="0" y="113067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b="1" dirty="0"/>
              <a:t>API – </a:t>
            </a:r>
            <a:r>
              <a:rPr lang="de-DE" sz="3200" b="1" dirty="0" err="1"/>
              <a:t>Application</a:t>
            </a:r>
            <a:r>
              <a:rPr lang="de-DE" sz="3200" b="1" dirty="0"/>
              <a:t> </a:t>
            </a:r>
            <a:r>
              <a:rPr lang="de-DE" sz="3200" b="1" dirty="0" err="1"/>
              <a:t>programming</a:t>
            </a:r>
            <a:r>
              <a:rPr lang="de-DE" sz="3200" b="1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05570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- Java </a:t>
            </a:r>
            <a:r>
              <a:rPr lang="de-DE" sz="2400" b="1" dirty="0" err="1"/>
              <a:t>function</a:t>
            </a:r>
            <a:r>
              <a:rPr lang="de-DE" sz="2400" b="1" dirty="0"/>
              <a:t> </a:t>
            </a:r>
            <a:r>
              <a:rPr lang="de-DE" sz="2400" b="1" dirty="0" err="1"/>
              <a:t>call</a:t>
            </a:r>
            <a:r>
              <a:rPr lang="de-DE" sz="2400" b="1" dirty="0"/>
              <a:t> </a:t>
            </a:r>
            <a:r>
              <a:rPr lang="de-DE" sz="2400" b="1" dirty="0" err="1"/>
              <a:t>defined</a:t>
            </a:r>
            <a:r>
              <a:rPr lang="de-DE" sz="2400" b="1" dirty="0"/>
              <a:t> </a:t>
            </a:r>
            <a:r>
              <a:rPr lang="de-DE" sz="2400" b="1" dirty="0" err="1"/>
              <a:t>by</a:t>
            </a:r>
            <a:r>
              <a:rPr lang="de-DE" sz="2400" b="1" dirty="0"/>
              <a:t> an interface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E6823BA-B12A-5346-9AF0-CE35F6649163}"/>
              </a:ext>
            </a:extLst>
          </p:cNvPr>
          <p:cNvGrpSpPr/>
          <p:nvPr/>
        </p:nvGrpSpPr>
        <p:grpSpPr>
          <a:xfrm>
            <a:off x="695400" y="1892394"/>
            <a:ext cx="5919870" cy="3493323"/>
            <a:chOff x="1815249" y="1555519"/>
            <a:chExt cx="5919870" cy="349332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C9199C2-9D3D-4440-DC84-6696C5FA9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2924944"/>
              <a:ext cx="5743575" cy="876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F68F1A2-7589-0E07-A68D-DB96A343F25B}"/>
                </a:ext>
              </a:extLst>
            </p:cNvPr>
            <p:cNvSpPr txBox="1"/>
            <p:nvPr/>
          </p:nvSpPr>
          <p:spPr>
            <a:xfrm>
              <a:off x="5159896" y="1639593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Domain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E630CC92-49F9-DBF7-EDDD-B2D76B6223F7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367808" y="2162813"/>
              <a:ext cx="1454289" cy="834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4567D07-CBB2-B346-0B06-D5415D8EFCCE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5822097" y="2162813"/>
              <a:ext cx="1210007" cy="1200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F175506-7771-2455-E75A-84F6ECD68BDE}"/>
                </a:ext>
              </a:extLst>
            </p:cNvPr>
            <p:cNvSpPr txBox="1"/>
            <p:nvPr/>
          </p:nvSpPr>
          <p:spPr>
            <a:xfrm>
              <a:off x="1815249" y="1555519"/>
              <a:ext cx="1405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Protocol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BC3DD69-9229-EB1F-1B1E-72D0F7833C6A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517813" y="2078739"/>
              <a:ext cx="336479" cy="86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49360D4-F861-97F7-FF39-3D6CC02A0B7C}"/>
                </a:ext>
              </a:extLst>
            </p:cNvPr>
            <p:cNvSpPr txBox="1"/>
            <p:nvPr/>
          </p:nvSpPr>
          <p:spPr>
            <a:xfrm>
              <a:off x="2577307" y="4525622"/>
              <a:ext cx="1564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Signature</a:t>
              </a:r>
              <a:endParaRPr lang="de-DE" sz="2800" dirty="0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D9FC3E7-5828-8588-7C17-F2A50F961E58}"/>
                </a:ext>
              </a:extLst>
            </p:cNvPr>
            <p:cNvCxnSpPr>
              <a:stCxn id="16" idx="0"/>
            </p:cNvCxnSpPr>
            <p:nvPr/>
          </p:nvCxnSpPr>
          <p:spPr>
            <a:xfrm flipH="1" flipV="1">
              <a:off x="3071664" y="3573016"/>
              <a:ext cx="288037" cy="952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2D26D836-1C40-13B1-7E80-003E2D57F082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3359701" y="3573016"/>
              <a:ext cx="1440155" cy="952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CE247DEC-B749-8D76-2AAE-D69C838C8798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3359701" y="3573016"/>
              <a:ext cx="3672403" cy="952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F292A0D5-12AA-B7F8-B5D6-FD3618232B68}"/>
              </a:ext>
            </a:extLst>
          </p:cNvPr>
          <p:cNvSpPr txBox="1"/>
          <p:nvPr/>
        </p:nvSpPr>
        <p:spPr>
          <a:xfrm>
            <a:off x="3980580" y="1411817"/>
            <a:ext cx="368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The </a:t>
            </a:r>
            <a:r>
              <a:rPr lang="de-DE" sz="1600" dirty="0" err="1"/>
              <a:t>naming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and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indicates</a:t>
            </a:r>
            <a:r>
              <a:rPr lang="de-DE" sz="1600" dirty="0"/>
              <a:t> </a:t>
            </a:r>
            <a:r>
              <a:rPr lang="de-DE" sz="1600" dirty="0" err="1"/>
              <a:t>it‘s</a:t>
            </a:r>
            <a:r>
              <a:rPr lang="de-DE" sz="1600" dirty="0"/>
              <a:t> </a:t>
            </a:r>
            <a:r>
              <a:rPr lang="de-DE" sz="1600" dirty="0" err="1"/>
              <a:t>functionallity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C807071-99D2-BD7D-C91A-11AD75AB1C3C}"/>
              </a:ext>
            </a:extLst>
          </p:cNvPr>
          <p:cNvSpPr txBox="1"/>
          <p:nvPr/>
        </p:nvSpPr>
        <p:spPr>
          <a:xfrm>
            <a:off x="112873" y="1276131"/>
            <a:ext cx="368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The </a:t>
            </a:r>
            <a:r>
              <a:rPr lang="de-DE" sz="1600" dirty="0" err="1"/>
              <a:t>keywords</a:t>
            </a:r>
            <a:r>
              <a:rPr lang="de-DE" sz="1600" dirty="0"/>
              <a:t> and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environment</a:t>
            </a:r>
            <a:r>
              <a:rPr lang="de-DE" sz="1600" dirty="0"/>
              <a:t> (</a:t>
            </a:r>
            <a:r>
              <a:rPr lang="de-DE" sz="1600" dirty="0" err="1"/>
              <a:t>java</a:t>
            </a:r>
            <a:r>
              <a:rPr lang="de-DE" sz="1600" dirty="0"/>
              <a:t>) </a:t>
            </a:r>
            <a:r>
              <a:rPr lang="de-DE" sz="1600" dirty="0" err="1"/>
              <a:t>defines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protocol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CB03B66-D703-E9F0-183C-E2A69505CBA9}"/>
              </a:ext>
            </a:extLst>
          </p:cNvPr>
          <p:cNvSpPr txBox="1"/>
          <p:nvPr/>
        </p:nvSpPr>
        <p:spPr>
          <a:xfrm>
            <a:off x="551384" y="5395870"/>
            <a:ext cx="368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The </a:t>
            </a:r>
            <a:r>
              <a:rPr lang="de-DE" sz="1600" dirty="0" err="1"/>
              <a:t>input</a:t>
            </a:r>
            <a:r>
              <a:rPr lang="de-DE" sz="1600" dirty="0"/>
              <a:t> and </a:t>
            </a:r>
            <a:r>
              <a:rPr lang="de-DE" sz="1600" dirty="0" err="1"/>
              <a:t>output</a:t>
            </a:r>
            <a:r>
              <a:rPr lang="de-DE" sz="1600" dirty="0"/>
              <a:t> </a:t>
            </a:r>
            <a:r>
              <a:rPr lang="de-DE" sz="1600" dirty="0" err="1"/>
              <a:t>arguments</a:t>
            </a:r>
            <a:r>
              <a:rPr lang="de-DE" sz="1600" dirty="0"/>
              <a:t> and </a:t>
            </a:r>
            <a:r>
              <a:rPr lang="de-DE" sz="1600" dirty="0" err="1"/>
              <a:t>their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defined</a:t>
            </a:r>
            <a:endParaRPr lang="de-DE" sz="1600" dirty="0"/>
          </a:p>
        </p:txBody>
      </p:sp>
      <p:sp>
        <p:nvSpPr>
          <p:cNvPr id="27" name="Textfeld 8">
            <a:extLst>
              <a:ext uri="{FF2B5EF4-FFF2-40B4-BE49-F238E27FC236}">
                <a16:creationId xmlns:a16="http://schemas.microsoft.com/office/drawing/2014/main" id="{B5FDE320-94CD-799C-EC57-D9AD5291BEAC}"/>
              </a:ext>
            </a:extLst>
          </p:cNvPr>
          <p:cNvSpPr txBox="1"/>
          <p:nvPr/>
        </p:nvSpPr>
        <p:spPr>
          <a:xfrm>
            <a:off x="7062380" y="2708920"/>
            <a:ext cx="47133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statement about </a:t>
            </a:r>
            <a:r>
              <a:rPr lang="en-US" b="1" dirty="0"/>
              <a:t>how</a:t>
            </a:r>
            <a:r>
              <a:rPr lang="en-US" dirty="0"/>
              <a:t> something is done only </a:t>
            </a:r>
            <a:r>
              <a:rPr lang="en-US" b="1" dirty="0"/>
              <a:t>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indication of whether the request is idempotent, so it always returns the same response each time it is called </a:t>
            </a:r>
            <a:r>
              <a:rPr lang="en-US" sz="1400" dirty="0"/>
              <a:t>(This can be defined in part by the protocol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49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REST Definition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504261" y="227687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OPEN API and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benefits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09700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- a </a:t>
            </a:r>
            <a:r>
              <a:rPr lang="de-DE" sz="2400" b="1" dirty="0" err="1"/>
              <a:t>practical</a:t>
            </a:r>
            <a:r>
              <a:rPr lang="de-DE" sz="2400" b="1" dirty="0"/>
              <a:t> </a:t>
            </a:r>
            <a:r>
              <a:rPr lang="de-DE" sz="2400" b="1" dirty="0" err="1"/>
              <a:t>way</a:t>
            </a:r>
            <a:r>
              <a:rPr lang="de-DE" sz="2400" b="1" dirty="0"/>
              <a:t>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504261" y="227687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Tipps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good</a:t>
            </a:r>
            <a:r>
              <a:rPr lang="de-DE" sz="1600" dirty="0"/>
              <a:t> API design</a:t>
            </a:r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130259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REST – some (useful?) API design patterns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407368" y="1702581"/>
            <a:ext cx="595740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Conformist</a:t>
            </a:r>
            <a:r>
              <a:rPr lang="de-DE" sz="1600" b="1" dirty="0"/>
              <a:t> </a:t>
            </a:r>
            <a:r>
              <a:rPr lang="de-DE" sz="1600" b="1" dirty="0" err="1"/>
              <a:t>pattern</a:t>
            </a:r>
            <a:r>
              <a:rPr lang="de-DE" sz="1600" dirty="0"/>
              <a:t>: </a:t>
            </a:r>
            <a:r>
              <a:rPr lang="en-US" sz="1600" dirty="0"/>
              <a:t>the upstream party defines the parameters and the protocol. The downstream party must implement those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Anti-Corruption Layer</a:t>
            </a:r>
            <a:r>
              <a:rPr lang="en-US" sz="1600" dirty="0"/>
              <a:t>: An adapter between the real API and the application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uses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api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Open Host Service: </a:t>
            </a:r>
            <a:r>
              <a:rPr lang="en-US" sz="1600" dirty="0"/>
              <a:t>One or more adapter between </a:t>
            </a:r>
            <a:r>
              <a:rPr lang="de-DE" sz="1600" dirty="0" err="1"/>
              <a:t>application</a:t>
            </a:r>
            <a:r>
              <a:rPr lang="de-DE" sz="1600" dirty="0"/>
              <a:t> and different </a:t>
            </a:r>
            <a:r>
              <a:rPr lang="de-DE" sz="1600" dirty="0" err="1"/>
              <a:t>variants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API </a:t>
            </a:r>
            <a:r>
              <a:rPr lang="de-DE" sz="1600" dirty="0" err="1"/>
              <a:t>to</a:t>
            </a:r>
            <a:r>
              <a:rPr lang="de-DE" sz="1600" dirty="0"/>
              <a:t> customize </a:t>
            </a:r>
            <a:r>
              <a:rPr lang="de-DE" sz="1600" dirty="0" err="1"/>
              <a:t>them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Shared</a:t>
            </a:r>
            <a:r>
              <a:rPr lang="de-DE" sz="1600" b="1" dirty="0"/>
              <a:t> Kernel: </a:t>
            </a:r>
            <a:r>
              <a:rPr lang="de-DE" sz="1600" dirty="0"/>
              <a:t>Upstream and Downstream </a:t>
            </a:r>
            <a:r>
              <a:rPr lang="de-DE" sz="1600" dirty="0" err="1"/>
              <a:t>share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pieces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sourcecode</a:t>
            </a:r>
            <a:r>
              <a:rPr lang="de-DE" sz="1600" dirty="0"/>
              <a:t>(like </a:t>
            </a:r>
            <a:r>
              <a:rPr lang="de-DE" sz="1600" dirty="0" err="1"/>
              <a:t>datatypes</a:t>
            </a:r>
            <a:r>
              <a:rPr lang="de-DE" sz="1600" dirty="0"/>
              <a:t>)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383F34-CE91-0E53-30A2-ECCF39BCF64A}"/>
              </a:ext>
            </a:extLst>
          </p:cNvPr>
          <p:cNvSpPr txBox="1"/>
          <p:nvPr/>
        </p:nvSpPr>
        <p:spPr>
          <a:xfrm>
            <a:off x="4199" y="5981217"/>
            <a:ext cx="12187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ArialMT"/>
              </a:rPr>
              <a:t>G. Rhoden</a:t>
            </a:r>
            <a:r>
              <a:rPr lang="en-US" sz="1200" i="1" u="none" strike="noStrike" baseline="0" dirty="0">
                <a:latin typeface="ArialMT"/>
              </a:rPr>
              <a:t>, </a:t>
            </a:r>
            <a:r>
              <a:rPr lang="en-US" sz="1200" i="1" dirty="0"/>
              <a:t>API-Patterns: Shared Kernel, Anti-Corruption Layer &amp; Co. – </a:t>
            </a:r>
            <a:r>
              <a:rPr lang="en-US" sz="1200" i="1" dirty="0" err="1"/>
              <a:t>wie</a:t>
            </a:r>
            <a:r>
              <a:rPr lang="en-US" sz="1200" i="1" dirty="0"/>
              <a:t> bitte?! // Deutsch, </a:t>
            </a:r>
            <a:r>
              <a:rPr lang="en-US" sz="1200" b="1" i="1" dirty="0"/>
              <a:t>2024</a:t>
            </a:r>
            <a:r>
              <a:rPr lang="en-US" sz="1200" i="1" dirty="0"/>
              <a:t>, [https://www.youtube.com/watch?v=n47RSfeFIy8]</a:t>
            </a:r>
          </a:p>
          <a:p>
            <a:endParaRPr lang="de-DE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222951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504261" y="2276872"/>
            <a:ext cx="5957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Problems </a:t>
            </a:r>
            <a:r>
              <a:rPr lang="de-DE" sz="1600" dirty="0" err="1"/>
              <a:t>with</a:t>
            </a:r>
            <a:r>
              <a:rPr lang="de-DE" sz="1600" dirty="0"/>
              <a:t>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Not </a:t>
            </a:r>
            <a:r>
              <a:rPr lang="de-DE" sz="1600" dirty="0" err="1"/>
              <a:t>stable</a:t>
            </a:r>
            <a:r>
              <a:rPr lang="de-DE" sz="1600" dirty="0"/>
              <a:t>, </a:t>
            </a:r>
            <a:r>
              <a:rPr lang="de-DE" sz="1600" dirty="0" err="1"/>
              <a:t>unclear</a:t>
            </a:r>
            <a:r>
              <a:rPr lang="de-DE" sz="1600" dirty="0"/>
              <a:t>,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Testablility</a:t>
            </a:r>
            <a:r>
              <a:rPr lang="de-DE" sz="1600" dirty="0"/>
              <a:t> -&gt; </a:t>
            </a:r>
            <a:r>
              <a:rPr lang="de-DE" sz="1600" dirty="0" err="1"/>
              <a:t>leads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slide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18198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What</a:t>
            </a:r>
            <a:r>
              <a:rPr lang="de-DE" sz="2400" b="1" dirty="0"/>
              <a:t> </a:t>
            </a:r>
            <a:r>
              <a:rPr lang="de-DE" sz="2400" b="1" dirty="0" err="1"/>
              <a:t>is</a:t>
            </a:r>
            <a:r>
              <a:rPr lang="de-DE" sz="2400" b="1" dirty="0"/>
              <a:t> </a:t>
            </a:r>
            <a:r>
              <a:rPr lang="de-DE" sz="2400" b="1" dirty="0" err="1"/>
              <a:t>software</a:t>
            </a:r>
            <a:r>
              <a:rPr lang="de-DE" sz="2400" b="1" dirty="0"/>
              <a:t> </a:t>
            </a:r>
            <a:r>
              <a:rPr lang="de-DE" sz="2400" b="1" dirty="0" err="1"/>
              <a:t>architecture</a:t>
            </a:r>
            <a:r>
              <a:rPr lang="de-DE" sz="2400" b="1" dirty="0"/>
              <a:t>?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How software architecture defines boundaries and APIs bridge them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190932" y="5949280"/>
            <a:ext cx="7633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200" i="1" dirty="0"/>
              <a:t>[1]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L. Bass, P. Clements and R. </a:t>
            </a:r>
            <a:r>
              <a:rPr lang="en-US" sz="1200" b="0" i="0" u="none" strike="noStrike" baseline="0" dirty="0" err="1">
                <a:latin typeface="Times New Roman" panose="02020603050405020304" pitchFamily="18" charset="0"/>
              </a:rPr>
              <a:t>Kazman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. </a:t>
            </a:r>
            <a:r>
              <a:rPr lang="en-US" sz="1200" b="0" i="1" u="none" strike="noStrike" baseline="0" dirty="0">
                <a:latin typeface="Times New Roman" panose="02020603050405020304" pitchFamily="18" charset="0"/>
              </a:rPr>
              <a:t>Software Architecture in Practice.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Addison Wesley,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1999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, ISBN 0-</a:t>
            </a:r>
            <a:r>
              <a:rPr lang="de-DE" sz="1200" b="0" i="0" u="none" strike="noStrike" baseline="0" dirty="0">
                <a:latin typeface="Times New Roman" panose="02020603050405020304" pitchFamily="18" charset="0"/>
              </a:rPr>
              <a:t>201-19930-0.</a:t>
            </a:r>
            <a:endParaRPr lang="de-DE" sz="1200" i="1" baseline="300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4FBBADE-4D7A-918E-AEF9-618B55998282}"/>
              </a:ext>
            </a:extLst>
          </p:cNvPr>
          <p:cNvGrpSpPr/>
          <p:nvPr/>
        </p:nvGrpSpPr>
        <p:grpSpPr>
          <a:xfrm>
            <a:off x="4907868" y="2505670"/>
            <a:ext cx="6948772" cy="923330"/>
            <a:chOff x="2351584" y="2852937"/>
            <a:chExt cx="6948772" cy="923330"/>
          </a:xfrm>
        </p:grpSpPr>
        <p:sp>
          <p:nvSpPr>
            <p:cNvPr id="6" name="Textfeld 8">
              <a:extLst>
                <a:ext uri="{FF2B5EF4-FFF2-40B4-BE49-F238E27FC236}">
                  <a16:creationId xmlns:a16="http://schemas.microsoft.com/office/drawing/2014/main" id="{D7DEA247-8D5B-835D-7DB4-8B2B54D9DF7E}"/>
                </a:ext>
              </a:extLst>
            </p:cNvPr>
            <p:cNvSpPr txBox="1"/>
            <p:nvPr/>
          </p:nvSpPr>
          <p:spPr>
            <a:xfrm>
              <a:off x="2351584" y="2852937"/>
              <a:ext cx="655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/>
                <a:t>„The </a:t>
              </a:r>
              <a:r>
                <a:rPr lang="de-DE" i="1" dirty="0" err="1"/>
                <a:t>goal</a:t>
              </a:r>
              <a:r>
                <a:rPr lang="de-DE" i="1" dirty="0"/>
                <a:t> </a:t>
              </a:r>
              <a:r>
                <a:rPr lang="de-DE" i="1" dirty="0" err="1"/>
                <a:t>of</a:t>
              </a:r>
              <a:r>
                <a:rPr lang="de-DE" i="1" dirty="0"/>
                <a:t> </a:t>
              </a:r>
              <a:r>
                <a:rPr lang="de-DE" i="1" dirty="0" err="1"/>
                <a:t>software</a:t>
              </a:r>
              <a:r>
                <a:rPr lang="de-DE" i="1" dirty="0"/>
                <a:t> </a:t>
              </a:r>
              <a:r>
                <a:rPr lang="de-DE" i="1" dirty="0" err="1"/>
                <a:t>architecture</a:t>
              </a:r>
              <a:r>
                <a:rPr lang="de-DE" i="1" dirty="0"/>
                <a:t> </a:t>
              </a:r>
              <a:r>
                <a:rPr lang="de-DE" i="1" dirty="0" err="1"/>
                <a:t>is</a:t>
              </a:r>
              <a:r>
                <a:rPr lang="de-DE" i="1" dirty="0"/>
                <a:t> </a:t>
              </a:r>
              <a:r>
                <a:rPr lang="de-DE" i="1" dirty="0" err="1"/>
                <a:t>to</a:t>
              </a:r>
              <a:r>
                <a:rPr lang="de-DE" i="1" dirty="0"/>
                <a:t> </a:t>
              </a:r>
              <a:r>
                <a:rPr lang="de-DE" i="1" dirty="0" err="1"/>
                <a:t>minimize</a:t>
              </a:r>
              <a:r>
                <a:rPr lang="de-DE" i="1" dirty="0"/>
                <a:t> </a:t>
              </a:r>
              <a:r>
                <a:rPr lang="de-DE" i="1" dirty="0" err="1"/>
                <a:t>the</a:t>
              </a:r>
              <a:r>
                <a:rPr lang="de-DE" i="1" dirty="0"/>
                <a:t> human </a:t>
              </a:r>
              <a:r>
                <a:rPr lang="de-DE" i="1" dirty="0" err="1"/>
                <a:t>resources</a:t>
              </a:r>
              <a:r>
                <a:rPr lang="de-DE" i="1" dirty="0"/>
                <a:t> </a:t>
              </a:r>
              <a:r>
                <a:rPr lang="de-DE" i="1" dirty="0" err="1"/>
                <a:t>required</a:t>
              </a:r>
              <a:r>
                <a:rPr lang="de-DE" i="1" dirty="0"/>
                <a:t> </a:t>
              </a:r>
              <a:r>
                <a:rPr lang="de-DE" i="1" dirty="0" err="1"/>
                <a:t>to</a:t>
              </a:r>
              <a:r>
                <a:rPr lang="de-DE" i="1" dirty="0"/>
                <a:t> </a:t>
              </a:r>
              <a:r>
                <a:rPr lang="de-DE" b="1" i="1" dirty="0" err="1"/>
                <a:t>build</a:t>
              </a:r>
              <a:r>
                <a:rPr lang="de-DE" i="1" dirty="0"/>
                <a:t> and </a:t>
              </a:r>
              <a:r>
                <a:rPr lang="de-DE" b="1" i="1" dirty="0" err="1"/>
                <a:t>maintain</a:t>
              </a:r>
              <a:r>
                <a:rPr lang="de-DE" i="1" dirty="0"/>
                <a:t> </a:t>
              </a:r>
              <a:r>
                <a:rPr lang="de-DE" i="1" dirty="0" err="1"/>
                <a:t>the</a:t>
              </a:r>
              <a:r>
                <a:rPr lang="de-DE" i="1" dirty="0"/>
                <a:t> </a:t>
              </a:r>
              <a:r>
                <a:rPr lang="de-DE" i="1" dirty="0" err="1"/>
                <a:t>required</a:t>
              </a:r>
              <a:r>
                <a:rPr lang="de-DE" i="1" dirty="0"/>
                <a:t> </a:t>
              </a:r>
              <a:r>
                <a:rPr lang="de-DE" i="1" dirty="0" err="1"/>
                <a:t>system</a:t>
              </a:r>
              <a:r>
                <a:rPr lang="de-DE" i="1" dirty="0"/>
                <a:t>“</a:t>
              </a:r>
              <a:endParaRPr lang="de-DE" sz="1600" i="1" dirty="0"/>
            </a:p>
            <a:p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9B1DB5A-AAB4-1DE0-504E-5F7288EB00F7}"/>
                </a:ext>
              </a:extLst>
            </p:cNvPr>
            <p:cNvSpPr txBox="1"/>
            <p:nvPr/>
          </p:nvSpPr>
          <p:spPr>
            <a:xfrm>
              <a:off x="2351584" y="3418005"/>
              <a:ext cx="6948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Robert C. Martin, Clean Architecture, 2017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16EC6F2-2CA4-4BE6-0BD9-667245F83992}"/>
              </a:ext>
            </a:extLst>
          </p:cNvPr>
          <p:cNvGrpSpPr/>
          <p:nvPr/>
        </p:nvGrpSpPr>
        <p:grpSpPr>
          <a:xfrm>
            <a:off x="130633" y="3613166"/>
            <a:ext cx="6552728" cy="923330"/>
            <a:chOff x="2351584" y="2852937"/>
            <a:chExt cx="6552728" cy="923330"/>
          </a:xfrm>
        </p:grpSpPr>
        <p:sp>
          <p:nvSpPr>
            <p:cNvPr id="17" name="Textfeld 8">
              <a:extLst>
                <a:ext uri="{FF2B5EF4-FFF2-40B4-BE49-F238E27FC236}">
                  <a16:creationId xmlns:a16="http://schemas.microsoft.com/office/drawing/2014/main" id="{21086A16-DC8F-277B-3DF5-12620497F27E}"/>
                </a:ext>
              </a:extLst>
            </p:cNvPr>
            <p:cNvSpPr txBox="1"/>
            <p:nvPr/>
          </p:nvSpPr>
          <p:spPr>
            <a:xfrm>
              <a:off x="2351584" y="2852937"/>
              <a:ext cx="655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/>
                <a:t>„</a:t>
              </a:r>
              <a:r>
                <a:rPr lang="en-US" dirty="0"/>
                <a:t>Software architecture is those decisions which are both </a:t>
              </a:r>
              <a:r>
                <a:rPr lang="en-US" b="1" dirty="0"/>
                <a:t>important</a:t>
              </a:r>
              <a:r>
                <a:rPr lang="en-US" dirty="0"/>
                <a:t> and </a:t>
              </a:r>
              <a:r>
                <a:rPr lang="en-US" b="1" dirty="0"/>
                <a:t>hard to change </a:t>
              </a:r>
              <a:r>
                <a:rPr lang="de-DE" i="1" dirty="0"/>
                <a:t>“</a:t>
              </a:r>
              <a:endParaRPr lang="de-DE" sz="1600" i="1" dirty="0"/>
            </a:p>
            <a:p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281ADA5-C055-BF09-C435-5D26EE79483B}"/>
                </a:ext>
              </a:extLst>
            </p:cNvPr>
            <p:cNvSpPr txBox="1"/>
            <p:nvPr/>
          </p:nvSpPr>
          <p:spPr>
            <a:xfrm>
              <a:off x="2351584" y="3429000"/>
              <a:ext cx="6552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Martin Fowler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339E339-598F-E3D6-9383-494127DF0D8B}"/>
              </a:ext>
            </a:extLst>
          </p:cNvPr>
          <p:cNvGrpSpPr/>
          <p:nvPr/>
        </p:nvGrpSpPr>
        <p:grpSpPr>
          <a:xfrm>
            <a:off x="335360" y="1145910"/>
            <a:ext cx="6128326" cy="1477328"/>
            <a:chOff x="913771" y="3535665"/>
            <a:chExt cx="6128326" cy="1477328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C27044F-8188-FFDD-AC78-61EE482D840F}"/>
                </a:ext>
              </a:extLst>
            </p:cNvPr>
            <p:cNvSpPr txBox="1"/>
            <p:nvPr/>
          </p:nvSpPr>
          <p:spPr>
            <a:xfrm>
              <a:off x="913771" y="3535665"/>
              <a:ext cx="612832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dirty="0"/>
                <a:t>The software architecture of a program or computing</a:t>
              </a:r>
            </a:p>
            <a:p>
              <a:pPr algn="l"/>
              <a:r>
                <a:rPr lang="en-US" dirty="0"/>
                <a:t>system is the structure or structures of the system,</a:t>
              </a:r>
            </a:p>
            <a:p>
              <a:pPr algn="l"/>
              <a:r>
                <a:rPr lang="en-US" dirty="0"/>
                <a:t>which comprise software components, the externally</a:t>
              </a:r>
            </a:p>
            <a:p>
              <a:pPr algn="l"/>
              <a:r>
                <a:rPr lang="en-US" dirty="0"/>
                <a:t>visible properties of those components, and the relationships</a:t>
              </a:r>
            </a:p>
            <a:p>
              <a:pPr algn="l"/>
              <a:r>
                <a:rPr lang="de-DE" dirty="0" err="1"/>
                <a:t>among</a:t>
              </a:r>
              <a:r>
                <a:rPr lang="de-DE" dirty="0"/>
                <a:t> </a:t>
              </a:r>
              <a:r>
                <a:rPr lang="de-DE" dirty="0" err="1"/>
                <a:t>them</a:t>
              </a:r>
              <a:r>
                <a:rPr lang="de-DE" dirty="0"/>
                <a:t> 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B5BE651-A855-DE69-B676-35926E9A41BA}"/>
                </a:ext>
              </a:extLst>
            </p:cNvPr>
            <p:cNvSpPr txBox="1"/>
            <p:nvPr/>
          </p:nvSpPr>
          <p:spPr>
            <a:xfrm>
              <a:off x="2063552" y="4653136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baseline="0" dirty="0">
                  <a:latin typeface="Times New Roman" panose="02020603050405020304" pitchFamily="18" charset="0"/>
                </a:rPr>
                <a:t>[1]</a:t>
              </a:r>
              <a:endParaRPr lang="de-DE" sz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8CF5E29-B75D-72DF-4AA4-D7127B03D7A1}"/>
              </a:ext>
            </a:extLst>
          </p:cNvPr>
          <p:cNvGrpSpPr/>
          <p:nvPr/>
        </p:nvGrpSpPr>
        <p:grpSpPr>
          <a:xfrm>
            <a:off x="4367808" y="4590966"/>
            <a:ext cx="6552728" cy="923330"/>
            <a:chOff x="2351584" y="2852937"/>
            <a:chExt cx="6552728" cy="923330"/>
          </a:xfrm>
        </p:grpSpPr>
        <p:sp>
          <p:nvSpPr>
            <p:cNvPr id="24" name="Textfeld 8">
              <a:extLst>
                <a:ext uri="{FF2B5EF4-FFF2-40B4-BE49-F238E27FC236}">
                  <a16:creationId xmlns:a16="http://schemas.microsoft.com/office/drawing/2014/main" id="{AACDB241-AC42-6F40-6AFF-4CDC29B12839}"/>
                </a:ext>
              </a:extLst>
            </p:cNvPr>
            <p:cNvSpPr txBox="1"/>
            <p:nvPr/>
          </p:nvSpPr>
          <p:spPr>
            <a:xfrm>
              <a:off x="2351584" y="2852937"/>
              <a:ext cx="655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/>
                <a:t>„</a:t>
              </a:r>
              <a:r>
                <a:rPr lang="en-US" dirty="0"/>
                <a:t>Architecture represents the significant design decisions that </a:t>
              </a:r>
              <a:r>
                <a:rPr lang="en-US" b="1" dirty="0"/>
                <a:t>shape a system</a:t>
              </a:r>
              <a:r>
                <a:rPr lang="en-US" dirty="0"/>
                <a:t>, where </a:t>
              </a:r>
              <a:r>
                <a:rPr lang="en-US" b="1" dirty="0"/>
                <a:t>significant</a:t>
              </a:r>
              <a:r>
                <a:rPr lang="en-US" dirty="0"/>
                <a:t> is measured by </a:t>
              </a:r>
              <a:r>
                <a:rPr lang="en-US" b="1" dirty="0"/>
                <a:t>cost of change </a:t>
              </a:r>
              <a:r>
                <a:rPr lang="de-DE" i="1" dirty="0"/>
                <a:t>“</a:t>
              </a:r>
              <a:endParaRPr lang="de-DE" sz="1600" i="1" dirty="0"/>
            </a:p>
            <a:p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AC38583-F058-B40E-5791-C58456E657F5}"/>
                </a:ext>
              </a:extLst>
            </p:cNvPr>
            <p:cNvSpPr txBox="1"/>
            <p:nvPr/>
          </p:nvSpPr>
          <p:spPr>
            <a:xfrm>
              <a:off x="2351584" y="3429000"/>
              <a:ext cx="6552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Grady </a:t>
              </a:r>
              <a:r>
                <a:rPr lang="de-DE" sz="1400" dirty="0" err="1"/>
                <a:t>Booch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742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Again</a:t>
            </a:r>
            <a:r>
              <a:rPr lang="de-DE" sz="1600" dirty="0"/>
              <a:t> </a:t>
            </a:r>
            <a:r>
              <a:rPr lang="de-DE" sz="1600" dirty="0" err="1"/>
              <a:t>architecture</a:t>
            </a:r>
            <a:r>
              <a:rPr lang="de-DE" sz="1600" dirty="0"/>
              <a:t> and </a:t>
            </a:r>
            <a:r>
              <a:rPr lang="de-DE" sz="1600" dirty="0" err="1"/>
              <a:t>focus</a:t>
            </a:r>
            <a:r>
              <a:rPr lang="de-DE" sz="1600" dirty="0"/>
              <a:t> on </a:t>
            </a:r>
            <a:r>
              <a:rPr lang="de-DE" sz="1600" dirty="0" err="1"/>
              <a:t>testing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Nachteil viel mehr Komponenten, komplexeres -&gt; Automatisierung/</a:t>
            </a:r>
            <a:r>
              <a:rPr lang="de-DE" sz="1600" dirty="0" err="1"/>
              <a:t>Github</a:t>
            </a:r>
            <a:r>
              <a:rPr lang="de-DE" sz="1600" dirty="0"/>
              <a:t> 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-&gt; </a:t>
            </a:r>
            <a:r>
              <a:rPr lang="de-DE" sz="1600" dirty="0" err="1"/>
              <a:t>Github</a:t>
            </a:r>
            <a:r>
              <a:rPr lang="de-DE" sz="1600" dirty="0"/>
              <a:t> </a:t>
            </a:r>
            <a:r>
              <a:rPr lang="de-DE" sz="1600" dirty="0" err="1"/>
              <a:t>actions</a:t>
            </a:r>
            <a:r>
              <a:rPr lang="de-DE" sz="1600" dirty="0"/>
              <a:t> </a:t>
            </a:r>
            <a:r>
              <a:rPr lang="de-DE" sz="1600" dirty="0" err="1"/>
              <a:t>example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Testing</a:t>
            </a:r>
            <a:r>
              <a:rPr lang="de-DE" sz="1600" dirty="0"/>
              <a:t> </a:t>
            </a:r>
            <a:r>
              <a:rPr lang="de-DE" sz="1600" dirty="0" err="1"/>
              <a:t>pyramide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23018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Caching in </a:t>
            </a:r>
            <a:r>
              <a:rPr lang="de-DE" sz="1600" dirty="0" err="1"/>
              <a:t>githubactions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docker</a:t>
            </a:r>
            <a:r>
              <a:rPr lang="de-DE" sz="1600" dirty="0"/>
              <a:t> in </a:t>
            </a:r>
            <a:r>
              <a:rPr lang="de-DE" sz="1600" dirty="0" err="1"/>
              <a:t>github</a:t>
            </a:r>
            <a:r>
              <a:rPr lang="de-DE" sz="1600" dirty="0"/>
              <a:t> </a:t>
            </a:r>
            <a:r>
              <a:rPr lang="de-DE" sz="1600" dirty="0" err="1"/>
              <a:t>actions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Excustion</a:t>
            </a:r>
            <a:r>
              <a:rPr lang="de-DE" sz="1600" dirty="0"/>
              <a:t>: </a:t>
            </a:r>
            <a:r>
              <a:rPr lang="de-DE" sz="1600" dirty="0" err="1"/>
              <a:t>using</a:t>
            </a:r>
            <a:r>
              <a:rPr lang="de-DE" sz="1600" dirty="0"/>
              <a:t> GPUs in </a:t>
            </a:r>
            <a:r>
              <a:rPr lang="de-DE" sz="1600" dirty="0" err="1"/>
              <a:t>docker</a:t>
            </a:r>
            <a:r>
              <a:rPr lang="de-DE" sz="1600" dirty="0"/>
              <a:t> </a:t>
            </a:r>
            <a:r>
              <a:rPr lang="de-DE" sz="1600" dirty="0" err="1"/>
              <a:t>containers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62052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Docker </a:t>
            </a:r>
            <a:r>
              <a:rPr lang="de-DE" sz="1600" dirty="0" err="1"/>
              <a:t>compose</a:t>
            </a:r>
            <a:r>
              <a:rPr lang="de-DE" sz="1600" dirty="0"/>
              <a:t> and </a:t>
            </a:r>
            <a:r>
              <a:rPr lang="de-DE" sz="1600" dirty="0" err="1"/>
              <a:t>kubernetes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32908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Thanks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79518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Why</a:t>
            </a:r>
            <a:r>
              <a:rPr lang="de-DE" sz="2400" b="1" dirty="0"/>
              <a:t> </a:t>
            </a:r>
            <a:r>
              <a:rPr lang="de-DE" sz="2400" b="1" dirty="0" err="1"/>
              <a:t>think</a:t>
            </a:r>
            <a:r>
              <a:rPr lang="de-DE" sz="2400" b="1" dirty="0"/>
              <a:t> </a:t>
            </a:r>
            <a:r>
              <a:rPr lang="de-DE" sz="2400" b="1" dirty="0" err="1"/>
              <a:t>about</a:t>
            </a:r>
            <a:r>
              <a:rPr lang="de-DE" sz="2400" b="1" dirty="0"/>
              <a:t> </a:t>
            </a:r>
            <a:r>
              <a:rPr lang="de-DE" sz="2400" b="1" dirty="0" err="1"/>
              <a:t>architecture</a:t>
            </a:r>
            <a:r>
              <a:rPr lang="de-DE" sz="2400" b="1" dirty="0"/>
              <a:t>?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F50DE8-2641-D218-4750-82CA51422DD6}"/>
              </a:ext>
            </a:extLst>
          </p:cNvPr>
          <p:cNvSpPr txBox="1"/>
          <p:nvPr/>
        </p:nvSpPr>
        <p:spPr>
          <a:xfrm>
            <a:off x="4198" y="5981217"/>
            <a:ext cx="12284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/>
              <a:t> </a:t>
            </a:r>
            <a:r>
              <a:rPr lang="en-US" sz="1200" b="0" i="0" u="none" strike="noStrike" baseline="0" dirty="0">
                <a:latin typeface="ArialMT"/>
              </a:rPr>
              <a:t>M. </a:t>
            </a:r>
            <a:r>
              <a:rPr lang="en-US" sz="1200" dirty="0">
                <a:latin typeface="ArialMT"/>
              </a:rPr>
              <a:t>F</a:t>
            </a:r>
            <a:r>
              <a:rPr lang="en-US" sz="1200" b="0" i="0" u="none" strike="noStrike" baseline="0" dirty="0">
                <a:latin typeface="ArialMT"/>
              </a:rPr>
              <a:t>owler, </a:t>
            </a:r>
            <a:r>
              <a:rPr lang="de-DE" sz="1200" b="0" i="1" u="none" strike="noStrike" baseline="0" dirty="0">
                <a:latin typeface="ArialMT"/>
              </a:rPr>
              <a:t>D</a:t>
            </a:r>
            <a:r>
              <a:rPr lang="de-DE" sz="1200" i="1" dirty="0">
                <a:latin typeface="ArialMT"/>
              </a:rPr>
              <a:t>esign Stamina Hypothesis</a:t>
            </a:r>
            <a:r>
              <a:rPr lang="en-US" sz="1200" b="0" i="0" u="none" strike="noStrike" baseline="0" dirty="0">
                <a:latin typeface="ArialMT"/>
              </a:rPr>
              <a:t>, </a:t>
            </a:r>
            <a:r>
              <a:rPr lang="en-US" sz="1200" b="1" i="0" u="none" strike="noStrike" baseline="0" dirty="0">
                <a:latin typeface="ArialMT"/>
              </a:rPr>
              <a:t>2007</a:t>
            </a:r>
            <a:endParaRPr lang="de-DE" sz="1200" i="1" baseline="30000" dirty="0"/>
          </a:p>
        </p:txBody>
      </p:sp>
      <p:pic>
        <p:nvPicPr>
          <p:cNvPr id="7" name="Grafik 6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745EECB-2A2B-9F55-6479-0A2851DF4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0" y="1412776"/>
            <a:ext cx="7002064" cy="2853581"/>
          </a:xfrm>
          <a:prstGeom prst="rect">
            <a:avLst/>
          </a:prstGeom>
        </p:spPr>
      </p:pic>
      <p:pic>
        <p:nvPicPr>
          <p:cNvPr id="10" name="Grafik 9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F234C1E4-6EF4-3B63-255E-CDA04DE04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284072"/>
            <a:ext cx="4031758" cy="4678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6254D9D-EF11-46F5-11F5-217201235F84}"/>
                  </a:ext>
                </a:extLst>
              </p:cNvPr>
              <p:cNvSpPr txBox="1"/>
              <p:nvPr/>
            </p:nvSpPr>
            <p:spPr>
              <a:xfrm>
                <a:off x="715749" y="4600567"/>
                <a:ext cx="61283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800" dirty="0"/>
                  <a:t>System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𝐴𝑟𝑐h𝑖𝑡𝑒𝑐𝑡𝑢𝑟𝑒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≠</m:t>
                    </m:r>
                  </m:oMath>
                </a14:m>
                <a:r>
                  <a:rPr lang="de-DE" sz="2800" b="0" dirty="0"/>
                  <a:t> Design  ???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6254D9D-EF11-46F5-11F5-21720123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9" y="4600567"/>
                <a:ext cx="6128326" cy="523220"/>
              </a:xfrm>
              <a:prstGeom prst="rect">
                <a:avLst/>
              </a:prstGeom>
              <a:blipFill>
                <a:blip r:embed="rId4"/>
                <a:stretch>
                  <a:fillRect l="-1988" t="-11628" b="-325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7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Dependencies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F0CAF5D-43F4-0B4C-8AEC-07B8A1412414}"/>
              </a:ext>
            </a:extLst>
          </p:cNvPr>
          <p:cNvSpPr/>
          <p:nvPr/>
        </p:nvSpPr>
        <p:spPr>
          <a:xfrm>
            <a:off x="909440" y="3207663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Algorithm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 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4E796F2-128A-50E2-5B82-BBBA27CA4D65}"/>
              </a:ext>
            </a:extLst>
          </p:cNvPr>
          <p:cNvSpPr/>
          <p:nvPr/>
        </p:nvSpPr>
        <p:spPr>
          <a:xfrm>
            <a:off x="6600056" y="2457895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Data Provider A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E6EF2CA5-60EB-4C7B-E92F-707DB05D2DDC}"/>
              </a:ext>
            </a:extLst>
          </p:cNvPr>
          <p:cNvSpPr/>
          <p:nvPr/>
        </p:nvSpPr>
        <p:spPr>
          <a:xfrm>
            <a:off x="9048328" y="2361937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UniProtKB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BEF53FD-06B0-8A0E-4AA3-75FE829D5F33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8616280" y="2679232"/>
            <a:ext cx="432048" cy="781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C714233-7389-FF1D-6332-6EF48E851A5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925664" y="2679232"/>
            <a:ext cx="3674392" cy="74976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336367F-42E7-773F-C43C-5F233E88E9F7}"/>
              </a:ext>
            </a:extLst>
          </p:cNvPr>
          <p:cNvSpPr/>
          <p:nvPr/>
        </p:nvSpPr>
        <p:spPr>
          <a:xfrm>
            <a:off x="6600056" y="3857129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Data Provider B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6F6BEC41-2367-7CB3-C952-2F8B5EC4F163}"/>
              </a:ext>
            </a:extLst>
          </p:cNvPr>
          <p:cNvSpPr/>
          <p:nvPr/>
        </p:nvSpPr>
        <p:spPr>
          <a:xfrm>
            <a:off x="9120336" y="3760390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ENZYME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C02DD2-463F-96BA-DB1D-0BDDB38BDEBB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>
            <a:off x="8616280" y="4078466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5F2AFE5-58A6-529F-8CB1-CBFC808D12E8}"/>
              </a:ext>
            </a:extLst>
          </p:cNvPr>
          <p:cNvSpPr txBox="1"/>
          <p:nvPr/>
        </p:nvSpPr>
        <p:spPr>
          <a:xfrm>
            <a:off x="3575720" y="261078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Query: EC 1.1.1.1 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F71FD20-4387-E1A8-BC5F-752FE7786F66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2925664" y="3429000"/>
            <a:ext cx="3674392" cy="649466"/>
          </a:xfrm>
          <a:prstGeom prst="straightConnector1">
            <a:avLst/>
          </a:prstGeom>
          <a:ln w="50800">
            <a:solidFill>
              <a:schemeClr val="accent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A890D60-45BB-48B5-B708-EDC936F847F6}"/>
              </a:ext>
            </a:extLst>
          </p:cNvPr>
          <p:cNvSpPr txBox="1"/>
          <p:nvPr/>
        </p:nvSpPr>
        <p:spPr>
          <a:xfrm>
            <a:off x="1665524" y="390490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provider</a:t>
            </a:r>
            <a:r>
              <a:rPr lang="de-DE" dirty="0"/>
              <a:t> ???</a:t>
            </a:r>
          </a:p>
        </p:txBody>
      </p:sp>
      <p:pic>
        <p:nvPicPr>
          <p:cNvPr id="7" name="Grafik 6" descr="Ein Bild, das Clipart, Cartoon, Zeichnung, Animierter Cartoon enthält.&#10;&#10;Automatisch generierte Beschreibung">
            <a:extLst>
              <a:ext uri="{FF2B5EF4-FFF2-40B4-BE49-F238E27FC236}">
                <a16:creationId xmlns:a16="http://schemas.microsoft.com/office/drawing/2014/main" id="{7260DE10-9CCB-455B-0C18-621ED60C33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7535" y="4299803"/>
            <a:ext cx="1305325" cy="171502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9FF214F-D15F-98E8-E865-BA2BDF27373B}"/>
              </a:ext>
            </a:extLst>
          </p:cNvPr>
          <p:cNvSpPr txBox="1"/>
          <p:nvPr/>
        </p:nvSpPr>
        <p:spPr>
          <a:xfrm>
            <a:off x="211616" y="1300717"/>
            <a:ext cx="595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dependencies</a:t>
            </a:r>
            <a:endParaRPr lang="de-DE" sz="1600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6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Coupling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11616" y="1300717"/>
            <a:ext cx="595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dependencies</a:t>
            </a:r>
            <a:endParaRPr lang="de-DE" sz="1600" b="1" dirty="0"/>
          </a:p>
          <a:p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EBC2467-12F1-0509-A204-9F750047F078}"/>
              </a:ext>
            </a:extLst>
          </p:cNvPr>
          <p:cNvGrpSpPr/>
          <p:nvPr/>
        </p:nvGrpSpPr>
        <p:grpSpPr>
          <a:xfrm>
            <a:off x="1271482" y="1611219"/>
            <a:ext cx="9867080" cy="2034604"/>
            <a:chOff x="909440" y="2361937"/>
            <a:chExt cx="9867080" cy="2034604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5F0CAF5D-43F4-0B4C-8AEC-07B8A1412414}"/>
                </a:ext>
              </a:extLst>
            </p:cNvPr>
            <p:cNvSpPr/>
            <p:nvPr/>
          </p:nvSpPr>
          <p:spPr>
            <a:xfrm>
              <a:off x="909440" y="3207663"/>
              <a:ext cx="2016224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 err="1">
                  <a:solidFill>
                    <a:schemeClr val="accent3">
                      <a:lumMod val="75000"/>
                    </a:schemeClr>
                  </a:solidFill>
                </a:rPr>
                <a:t>Algorithm</a:t>
              </a:r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 A</a:t>
              </a:r>
            </a:p>
          </p:txBody>
        </p: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74E796F2-128A-50E2-5B82-BBBA27CA4D65}"/>
                </a:ext>
              </a:extLst>
            </p:cNvPr>
            <p:cNvSpPr/>
            <p:nvPr/>
          </p:nvSpPr>
          <p:spPr>
            <a:xfrm>
              <a:off x="6600056" y="2457895"/>
              <a:ext cx="2016224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Data Provider A</a:t>
              </a:r>
            </a:p>
          </p:txBody>
        </p:sp>
        <p:sp>
          <p:nvSpPr>
            <p:cNvPr id="6" name="Zylinder 5">
              <a:extLst>
                <a:ext uri="{FF2B5EF4-FFF2-40B4-BE49-F238E27FC236}">
                  <a16:creationId xmlns:a16="http://schemas.microsoft.com/office/drawing/2014/main" id="{E6EF2CA5-60EB-4C7B-E92F-707DB05D2DDC}"/>
                </a:ext>
              </a:extLst>
            </p:cNvPr>
            <p:cNvSpPr/>
            <p:nvPr/>
          </p:nvSpPr>
          <p:spPr>
            <a:xfrm>
              <a:off x="9048328" y="2361937"/>
              <a:ext cx="1656184" cy="63615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 err="1">
                  <a:solidFill>
                    <a:schemeClr val="accent3">
                      <a:lumMod val="75000"/>
                    </a:schemeClr>
                  </a:solidFill>
                </a:rPr>
                <a:t>UniProtKB</a:t>
              </a:r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ABEF53FD-06B0-8A0E-4AA3-75FE829D5F33}"/>
                </a:ext>
              </a:extLst>
            </p:cNvPr>
            <p:cNvCxnSpPr>
              <a:stCxn id="4" idx="3"/>
              <a:endCxn id="6" idx="2"/>
            </p:cNvCxnSpPr>
            <p:nvPr/>
          </p:nvCxnSpPr>
          <p:spPr>
            <a:xfrm>
              <a:off x="8616280" y="2679232"/>
              <a:ext cx="432048" cy="781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AC714233-7389-FF1D-6332-6EF48E851A57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 flipV="1">
              <a:off x="2925664" y="2679232"/>
              <a:ext cx="3674392" cy="749768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D336367F-42E7-773F-C43C-5F233E88E9F7}"/>
                </a:ext>
              </a:extLst>
            </p:cNvPr>
            <p:cNvSpPr/>
            <p:nvPr/>
          </p:nvSpPr>
          <p:spPr>
            <a:xfrm>
              <a:off x="6600056" y="3857129"/>
              <a:ext cx="2016224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Data Provider B</a:t>
              </a:r>
            </a:p>
          </p:txBody>
        </p:sp>
        <p:sp>
          <p:nvSpPr>
            <p:cNvPr id="18" name="Zylinder 17">
              <a:extLst>
                <a:ext uri="{FF2B5EF4-FFF2-40B4-BE49-F238E27FC236}">
                  <a16:creationId xmlns:a16="http://schemas.microsoft.com/office/drawing/2014/main" id="{6F6BEC41-2367-7CB3-C952-2F8B5EC4F163}"/>
                </a:ext>
              </a:extLst>
            </p:cNvPr>
            <p:cNvSpPr/>
            <p:nvPr/>
          </p:nvSpPr>
          <p:spPr>
            <a:xfrm>
              <a:off x="9120336" y="3760390"/>
              <a:ext cx="1656184" cy="63615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ENZYME</a:t>
              </a: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6C02DD2-463F-96BA-DB1D-0BDDB38BDEBB}"/>
                </a:ext>
              </a:extLst>
            </p:cNvPr>
            <p:cNvCxnSpPr>
              <a:cxnSpLocks/>
              <a:stCxn id="17" idx="3"/>
              <a:endCxn id="18" idx="2"/>
            </p:cNvCxnSpPr>
            <p:nvPr/>
          </p:nvCxnSpPr>
          <p:spPr>
            <a:xfrm>
              <a:off x="8616280" y="4078466"/>
              <a:ext cx="504056" cy="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5F2AFE5-58A6-529F-8CB1-CBFC808D12E8}"/>
                </a:ext>
              </a:extLst>
            </p:cNvPr>
            <p:cNvSpPr txBox="1"/>
            <p:nvPr/>
          </p:nvSpPr>
          <p:spPr>
            <a:xfrm>
              <a:off x="3575720" y="2610787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Query: EC 1.1.1.1 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F71FD20-4387-E1A8-BC5F-752FE7786F66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>
              <a:off x="2925664" y="3429000"/>
              <a:ext cx="3674392" cy="649466"/>
            </a:xfrm>
            <a:prstGeom prst="straightConnector1">
              <a:avLst/>
            </a:prstGeom>
            <a:ln w="50800">
              <a:solidFill>
                <a:schemeClr val="accent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ED2E03AB-AA1D-5643-6891-D1F420239E8C}"/>
              </a:ext>
            </a:extLst>
          </p:cNvPr>
          <p:cNvSpPr txBox="1"/>
          <p:nvPr/>
        </p:nvSpPr>
        <p:spPr>
          <a:xfrm>
            <a:off x="3537674" y="3237865"/>
            <a:ext cx="2883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 Loose Coupling 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74A885E-AAEF-D794-5B5C-AB6A72B53CE1}"/>
              </a:ext>
            </a:extLst>
          </p:cNvPr>
          <p:cNvGrpSpPr/>
          <p:nvPr/>
        </p:nvGrpSpPr>
        <p:grpSpPr>
          <a:xfrm>
            <a:off x="479376" y="3867160"/>
            <a:ext cx="2376264" cy="1873602"/>
            <a:chOff x="589682" y="3342707"/>
            <a:chExt cx="2376264" cy="1873602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BB2C825B-EB79-FE9B-FD70-84D290AFF402}"/>
                </a:ext>
              </a:extLst>
            </p:cNvPr>
            <p:cNvSpPr/>
            <p:nvPr/>
          </p:nvSpPr>
          <p:spPr>
            <a:xfrm>
              <a:off x="787868" y="3862688"/>
              <a:ext cx="685532" cy="442674"/>
            </a:xfrm>
            <a:prstGeom prst="round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APIs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34FC1D08-3899-8F9D-1DDB-D83D0186DDD0}"/>
                </a:ext>
              </a:extLst>
            </p:cNvPr>
            <p:cNvSpPr/>
            <p:nvPr/>
          </p:nvSpPr>
          <p:spPr>
            <a:xfrm>
              <a:off x="1410589" y="3608034"/>
              <a:ext cx="1275402" cy="442674"/>
            </a:xfrm>
            <a:prstGeom prst="round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Interfaces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C96A15F-01A3-79AC-B498-01473403A921}"/>
                </a:ext>
              </a:extLst>
            </p:cNvPr>
            <p:cNvSpPr/>
            <p:nvPr/>
          </p:nvSpPr>
          <p:spPr>
            <a:xfrm>
              <a:off x="1120150" y="4168419"/>
              <a:ext cx="1448943" cy="783193"/>
            </a:xfrm>
            <a:prstGeom prst="round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Domain</a:t>
              </a:r>
            </a:p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de-DE" sz="2000" b="1" dirty="0" err="1">
                  <a:solidFill>
                    <a:schemeClr val="accent3">
                      <a:lumMod val="75000"/>
                    </a:schemeClr>
                  </a:solidFill>
                </a:rPr>
                <a:t>Boundries</a:t>
              </a:r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12" name="Denkblase: wolkenförmig 11">
              <a:extLst>
                <a:ext uri="{FF2B5EF4-FFF2-40B4-BE49-F238E27FC236}">
                  <a16:creationId xmlns:a16="http://schemas.microsoft.com/office/drawing/2014/main" id="{5A655EB7-4A59-76AA-DFB1-C1CDD542C142}"/>
                </a:ext>
              </a:extLst>
            </p:cNvPr>
            <p:cNvSpPr/>
            <p:nvPr/>
          </p:nvSpPr>
          <p:spPr>
            <a:xfrm>
              <a:off x="589682" y="3342707"/>
              <a:ext cx="2376264" cy="1873602"/>
            </a:xfrm>
            <a:prstGeom prst="cloudCallout">
              <a:avLst>
                <a:gd name="adj1" fmla="val 114821"/>
                <a:gd name="adj2" fmla="val -37081"/>
              </a:avLst>
            </a:prstGeom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Denkblase: wolkenförmig 21">
            <a:extLst>
              <a:ext uri="{FF2B5EF4-FFF2-40B4-BE49-F238E27FC236}">
                <a16:creationId xmlns:a16="http://schemas.microsoft.com/office/drawing/2014/main" id="{D911B515-424A-0C14-380B-6D7FAAE9BCD8}"/>
              </a:ext>
            </a:extLst>
          </p:cNvPr>
          <p:cNvSpPr/>
          <p:nvPr/>
        </p:nvSpPr>
        <p:spPr>
          <a:xfrm>
            <a:off x="7775041" y="4131272"/>
            <a:ext cx="3094360" cy="1951532"/>
          </a:xfrm>
          <a:prstGeom prst="cloudCallout">
            <a:avLst>
              <a:gd name="adj1" fmla="val -130142"/>
              <a:gd name="adj2" fmla="val -50828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CD428D2A-2462-4861-5C1E-7D6002D8C7BE}"/>
              </a:ext>
            </a:extLst>
          </p:cNvPr>
          <p:cNvSpPr/>
          <p:nvPr/>
        </p:nvSpPr>
        <p:spPr>
          <a:xfrm>
            <a:off x="9423194" y="4303052"/>
            <a:ext cx="1072736" cy="442674"/>
          </a:xfrm>
          <a:prstGeom prst="round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98674B56-80ED-D1A5-49B2-32D56DBF454C}"/>
              </a:ext>
            </a:extLst>
          </p:cNvPr>
          <p:cNvSpPr/>
          <p:nvPr/>
        </p:nvSpPr>
        <p:spPr>
          <a:xfrm>
            <a:off x="8156750" y="4700300"/>
            <a:ext cx="1683944" cy="442674"/>
          </a:xfrm>
          <a:prstGeom prst="round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Datastructure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0401E8F-9017-5239-06B7-17A61598B82B}"/>
              </a:ext>
            </a:extLst>
          </p:cNvPr>
          <p:cNvSpPr/>
          <p:nvPr/>
        </p:nvSpPr>
        <p:spPr>
          <a:xfrm>
            <a:off x="8364045" y="5192928"/>
            <a:ext cx="1660611" cy="442674"/>
          </a:xfrm>
          <a:prstGeom prst="round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calls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Grafik 33" descr="Ein Bild, das Clipart, Cartoon, Zeichnung, Animierter Cartoon enthält.&#10;&#10;Automatisch generierte Beschreibung">
            <a:extLst>
              <a:ext uri="{FF2B5EF4-FFF2-40B4-BE49-F238E27FC236}">
                <a16:creationId xmlns:a16="http://schemas.microsoft.com/office/drawing/2014/main" id="{F31127CF-D29F-0703-093C-E6ECA11BCF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37494" y="3887331"/>
            <a:ext cx="1305325" cy="17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9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Microservice </a:t>
            </a:r>
            <a:r>
              <a:rPr lang="de-DE" sz="2400" b="1" dirty="0" err="1"/>
              <a:t>architecture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C566820F-4E1B-C9BF-255E-E2835EA2F20F}"/>
              </a:ext>
            </a:extLst>
          </p:cNvPr>
          <p:cNvSpPr txBox="1"/>
          <p:nvPr/>
        </p:nvSpPr>
        <p:spPr>
          <a:xfrm>
            <a:off x="1055440" y="1461323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Small </a:t>
            </a:r>
            <a:r>
              <a:rPr lang="de-DE" sz="1600" dirty="0" err="1"/>
              <a:t>independent</a:t>
            </a:r>
            <a:r>
              <a:rPr lang="de-DE" sz="1600" dirty="0"/>
              <a:t>, </a:t>
            </a:r>
            <a:r>
              <a:rPr lang="de-DE" sz="1600" dirty="0" err="1"/>
              <a:t>specialized</a:t>
            </a:r>
            <a:r>
              <a:rPr lang="de-DE" sz="1600" dirty="0"/>
              <a:t> </a:t>
            </a:r>
            <a:r>
              <a:rPr lang="de-DE" sz="1600" dirty="0" err="1"/>
              <a:t>services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Own </a:t>
            </a:r>
            <a:r>
              <a:rPr lang="de-DE" sz="1600" dirty="0" err="1"/>
              <a:t>isolated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persistence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Communication takes place via well-defined APIs</a:t>
            </a:r>
            <a:endParaRPr lang="de-DE" dirty="0"/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23FE76DE-8484-D98F-0DB1-7233CD57AFE4}"/>
              </a:ext>
            </a:extLst>
          </p:cNvPr>
          <p:cNvSpPr txBox="1"/>
          <p:nvPr/>
        </p:nvSpPr>
        <p:spPr>
          <a:xfrm>
            <a:off x="911424" y="32168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The </a:t>
            </a:r>
            <a:r>
              <a:rPr lang="de-DE" b="1" dirty="0" err="1"/>
              <a:t>good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C77C27-79AE-CEC0-E296-E716402159C5}"/>
              </a:ext>
            </a:extLst>
          </p:cNvPr>
          <p:cNvSpPr txBox="1"/>
          <p:nvPr/>
        </p:nvSpPr>
        <p:spPr>
          <a:xfrm>
            <a:off x="191344" y="3718679"/>
            <a:ext cx="32499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„Small“ </a:t>
            </a:r>
            <a:r>
              <a:rPr lang="de-DE" sz="1600" dirty="0" err="1"/>
              <a:t>codebase</a:t>
            </a:r>
            <a:r>
              <a:rPr lang="de-DE" sz="1600" dirty="0"/>
              <a:t>, </a:t>
            </a:r>
            <a:r>
              <a:rPr lang="en-US" sz="1600" dirty="0"/>
              <a:t>can be implemented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High </a:t>
            </a:r>
            <a:r>
              <a:rPr lang="de-DE" sz="1600" dirty="0" err="1"/>
              <a:t>scalability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Technological </a:t>
            </a:r>
            <a:r>
              <a:rPr lang="de-DE" sz="1600" dirty="0" err="1"/>
              <a:t>flexibility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Reliability</a:t>
            </a:r>
            <a:endParaRPr lang="de-DE" sz="1600" dirty="0"/>
          </a:p>
        </p:txBody>
      </p:sp>
      <p:sp>
        <p:nvSpPr>
          <p:cNvPr id="10" name="Textfeld 8">
            <a:extLst>
              <a:ext uri="{FF2B5EF4-FFF2-40B4-BE49-F238E27FC236}">
                <a16:creationId xmlns:a16="http://schemas.microsoft.com/office/drawing/2014/main" id="{9EF39298-46BA-647E-BCB4-72A660751653}"/>
              </a:ext>
            </a:extLst>
          </p:cNvPr>
          <p:cNvSpPr txBox="1"/>
          <p:nvPr/>
        </p:nvSpPr>
        <p:spPr>
          <a:xfrm>
            <a:off x="4079776" y="32562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The </a:t>
            </a:r>
            <a:r>
              <a:rPr lang="de-DE" b="1" dirty="0" err="1"/>
              <a:t>bad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1D9663-1202-C90C-66C6-4A890AD1FAA2}"/>
              </a:ext>
            </a:extLst>
          </p:cNvPr>
          <p:cNvSpPr txBox="1"/>
          <p:nvPr/>
        </p:nvSpPr>
        <p:spPr>
          <a:xfrm>
            <a:off x="3580721" y="3656599"/>
            <a:ext cx="3249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More </a:t>
            </a:r>
            <a:r>
              <a:rPr lang="de-DE" sz="1600" dirty="0" err="1"/>
              <a:t>complex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monolith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Deployment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complex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Data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Communication </a:t>
            </a:r>
            <a:r>
              <a:rPr lang="de-DE" sz="1600" dirty="0" err="1"/>
              <a:t>slower</a:t>
            </a:r>
            <a:endParaRPr lang="de-DE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28D0773-6419-8D57-9797-38A3782BB0E2}"/>
              </a:ext>
            </a:extLst>
          </p:cNvPr>
          <p:cNvGrpSpPr/>
          <p:nvPr/>
        </p:nvGrpSpPr>
        <p:grpSpPr>
          <a:xfrm>
            <a:off x="7231461" y="1618394"/>
            <a:ext cx="3384255" cy="4076409"/>
            <a:chOff x="7118688" y="1688724"/>
            <a:chExt cx="3384255" cy="4076409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9EC66B05-BAAF-A0CF-E74F-F0CB547B35D3}"/>
                </a:ext>
              </a:extLst>
            </p:cNvPr>
            <p:cNvSpPr/>
            <p:nvPr/>
          </p:nvSpPr>
          <p:spPr>
            <a:xfrm>
              <a:off x="8238964" y="1688724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C3B6D05F-2B0B-5D5C-6ACA-7EB7E6A53B86}"/>
                </a:ext>
              </a:extLst>
            </p:cNvPr>
            <p:cNvSpPr/>
            <p:nvPr/>
          </p:nvSpPr>
          <p:spPr>
            <a:xfrm>
              <a:off x="7118688" y="2929564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 1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4788DD8-0751-D6E9-DC76-8E0623728C92}"/>
                </a:ext>
              </a:extLst>
            </p:cNvPr>
            <p:cNvSpPr/>
            <p:nvPr/>
          </p:nvSpPr>
          <p:spPr>
            <a:xfrm>
              <a:off x="9192344" y="2924944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 2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9CF06530-6069-A676-82E7-AFF5E5DCCE3B}"/>
                </a:ext>
              </a:extLst>
            </p:cNvPr>
            <p:cNvSpPr/>
            <p:nvPr/>
          </p:nvSpPr>
          <p:spPr>
            <a:xfrm>
              <a:off x="9192343" y="4080092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 3</a:t>
              </a:r>
            </a:p>
          </p:txBody>
        </p:sp>
        <p:sp>
          <p:nvSpPr>
            <p:cNvPr id="18" name="Zylinder 17">
              <a:extLst>
                <a:ext uri="{FF2B5EF4-FFF2-40B4-BE49-F238E27FC236}">
                  <a16:creationId xmlns:a16="http://schemas.microsoft.com/office/drawing/2014/main" id="{2D858BDB-BCAB-8639-8E20-123E721A8966}"/>
                </a:ext>
              </a:extLst>
            </p:cNvPr>
            <p:cNvSpPr/>
            <p:nvPr/>
          </p:nvSpPr>
          <p:spPr>
            <a:xfrm>
              <a:off x="9508446" y="5128982"/>
              <a:ext cx="678392" cy="63615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DB 2</a:t>
              </a:r>
            </a:p>
          </p:txBody>
        </p:sp>
        <p:sp>
          <p:nvSpPr>
            <p:cNvPr id="19" name="Zylinder 18">
              <a:extLst>
                <a:ext uri="{FF2B5EF4-FFF2-40B4-BE49-F238E27FC236}">
                  <a16:creationId xmlns:a16="http://schemas.microsoft.com/office/drawing/2014/main" id="{F7A4D91B-3A78-993B-476C-E3B9326BB0C7}"/>
                </a:ext>
              </a:extLst>
            </p:cNvPr>
            <p:cNvSpPr/>
            <p:nvPr/>
          </p:nvSpPr>
          <p:spPr>
            <a:xfrm>
              <a:off x="7434791" y="4071067"/>
              <a:ext cx="678392" cy="63615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DB 1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ED5A0677-63E9-FCB1-E148-9EB13EAF9D96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7773988" y="2131398"/>
              <a:ext cx="1120276" cy="79816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D2BC2E7E-51F0-4BE8-ADD1-B1D0400427BD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894264" y="2131398"/>
              <a:ext cx="953380" cy="793546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7CE3FEF8-AAC8-E863-0288-4D6A0C140A95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9847643" y="3367618"/>
              <a:ext cx="1" cy="712474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D7E0AA09-62CD-F42E-FCC6-B18439E25618}"/>
                </a:ext>
              </a:extLst>
            </p:cNvPr>
            <p:cNvCxnSpPr>
              <a:stCxn id="17" idx="2"/>
              <a:endCxn id="18" idx="1"/>
            </p:cNvCxnSpPr>
            <p:nvPr/>
          </p:nvCxnSpPr>
          <p:spPr>
            <a:xfrm flipH="1">
              <a:off x="9847642" y="4522766"/>
              <a:ext cx="1" cy="606216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2C7EC383-84D7-594B-3B55-34A9D8B62AA6}"/>
                </a:ext>
              </a:extLst>
            </p:cNvPr>
            <p:cNvCxnSpPr>
              <a:stCxn id="14" idx="2"/>
              <a:endCxn id="19" idx="1"/>
            </p:cNvCxnSpPr>
            <p:nvPr/>
          </p:nvCxnSpPr>
          <p:spPr>
            <a:xfrm flipH="1">
              <a:off x="7773987" y="3372238"/>
              <a:ext cx="1" cy="698829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21256F8B-D6E3-1F18-76FA-47B6FE8AE19E}"/>
              </a:ext>
            </a:extLst>
          </p:cNvPr>
          <p:cNvSpPr txBox="1"/>
          <p:nvPr/>
        </p:nvSpPr>
        <p:spPr>
          <a:xfrm>
            <a:off x="4198" y="5981217"/>
            <a:ext cx="12284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200" dirty="0" err="1">
                <a:latin typeface="ArialMT"/>
              </a:rPr>
              <a:t>O.Al-Debagy</a:t>
            </a:r>
            <a:r>
              <a:rPr lang="en-US" sz="1200" dirty="0">
                <a:latin typeface="ArialMT"/>
              </a:rPr>
              <a:t>, </a:t>
            </a:r>
            <a:r>
              <a:rPr lang="en-US" sz="1200" dirty="0" err="1">
                <a:latin typeface="ArialMT"/>
              </a:rPr>
              <a:t>P.Martinek</a:t>
            </a:r>
            <a:r>
              <a:rPr lang="en-US" sz="1200" i="1" dirty="0">
                <a:latin typeface="ArialMT"/>
              </a:rPr>
              <a:t>, A Comparative Review of Microservices and </a:t>
            </a:r>
            <a:r>
              <a:rPr lang="de-DE" sz="1200" i="1" dirty="0" err="1">
                <a:latin typeface="ArialMT"/>
              </a:rPr>
              <a:t>Monolithic</a:t>
            </a:r>
            <a:r>
              <a:rPr lang="de-DE" sz="1200" i="1" dirty="0">
                <a:latin typeface="ArialMT"/>
              </a:rPr>
              <a:t> </a:t>
            </a:r>
            <a:r>
              <a:rPr lang="de-DE" sz="1200" i="1" dirty="0" err="1">
                <a:latin typeface="ArialMT"/>
              </a:rPr>
              <a:t>Architectures</a:t>
            </a:r>
            <a:r>
              <a:rPr lang="en-US" sz="1200" i="1" dirty="0">
                <a:latin typeface="ArialMT"/>
              </a:rPr>
              <a:t>, 2018</a:t>
            </a:r>
            <a:endParaRPr lang="de-DE" sz="1200" i="1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55834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5F7743F9-C207-BFC3-D986-0F87446A42FD}"/>
              </a:ext>
            </a:extLst>
          </p:cNvPr>
          <p:cNvSpPr/>
          <p:nvPr/>
        </p:nvSpPr>
        <p:spPr>
          <a:xfrm>
            <a:off x="1832138" y="1271572"/>
            <a:ext cx="9520446" cy="474971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Microservice </a:t>
            </a:r>
            <a:r>
              <a:rPr lang="de-DE" sz="2400" b="1" dirty="0" err="1"/>
              <a:t>architecture</a:t>
            </a:r>
            <a:r>
              <a:rPr lang="de-DE" sz="2400" b="1" dirty="0"/>
              <a:t> – </a:t>
            </a:r>
            <a:r>
              <a:rPr lang="de-DE" sz="2400" b="1" dirty="0" err="1"/>
              <a:t>Examples</a:t>
            </a:r>
            <a:r>
              <a:rPr lang="de-DE" sz="2400" b="1" dirty="0"/>
              <a:t>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r>
              <a:rPr lang="de-DE" dirty="0"/>
              <a:t>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2A420D4-D3B5-3730-B8EB-E78431607AF7}"/>
              </a:ext>
            </a:extLst>
          </p:cNvPr>
          <p:cNvSpPr/>
          <p:nvPr/>
        </p:nvSpPr>
        <p:spPr>
          <a:xfrm>
            <a:off x="1991544" y="1480145"/>
            <a:ext cx="2664296" cy="222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BBFCA1C-1CF7-2D70-9E68-01D94F60B2F7}"/>
              </a:ext>
            </a:extLst>
          </p:cNvPr>
          <p:cNvSpPr/>
          <p:nvPr/>
        </p:nvSpPr>
        <p:spPr>
          <a:xfrm>
            <a:off x="2351584" y="2048257"/>
            <a:ext cx="208823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Reverse Proxy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6F503AE-F123-0DFC-4089-2AA13BEA564B}"/>
              </a:ext>
            </a:extLst>
          </p:cNvPr>
          <p:cNvSpPr/>
          <p:nvPr/>
        </p:nvSpPr>
        <p:spPr>
          <a:xfrm>
            <a:off x="8766580" y="1558244"/>
            <a:ext cx="2339853" cy="1780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2FC4637-C4D0-D392-851A-D1B2FF5B2ABD}"/>
              </a:ext>
            </a:extLst>
          </p:cNvPr>
          <p:cNvGrpSpPr/>
          <p:nvPr/>
        </p:nvGrpSpPr>
        <p:grpSpPr>
          <a:xfrm>
            <a:off x="-185592" y="2158124"/>
            <a:ext cx="1467597" cy="763460"/>
            <a:chOff x="3126202" y="5556775"/>
            <a:chExt cx="1467597" cy="76346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3B21DEEB-B7F5-BD49-DC56-BF2DBF1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126202" y="5556775"/>
              <a:ext cx="1467597" cy="763460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F0A84FB-46C3-7A50-F293-B407B128B731}"/>
                </a:ext>
              </a:extLst>
            </p:cNvPr>
            <p:cNvSpPr txBox="1"/>
            <p:nvPr/>
          </p:nvSpPr>
          <p:spPr>
            <a:xfrm>
              <a:off x="3462092" y="563673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User</a:t>
              </a:r>
            </a:p>
          </p:txBody>
        </p: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5A904CC1-FF6E-55E5-6266-F4AA02024554}"/>
              </a:ext>
            </a:extLst>
          </p:cNvPr>
          <p:cNvSpPr/>
          <p:nvPr/>
        </p:nvSpPr>
        <p:spPr>
          <a:xfrm>
            <a:off x="2351584" y="2768337"/>
            <a:ext cx="208823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Webfrontend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C409EC-4FC4-E7B3-9F62-760FCCF4438E}"/>
              </a:ext>
            </a:extLst>
          </p:cNvPr>
          <p:cNvSpPr/>
          <p:nvPr/>
        </p:nvSpPr>
        <p:spPr>
          <a:xfrm>
            <a:off x="5231904" y="3891094"/>
            <a:ext cx="3384376" cy="1542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Zylinder 24">
            <a:extLst>
              <a:ext uri="{FF2B5EF4-FFF2-40B4-BE49-F238E27FC236}">
                <a16:creationId xmlns:a16="http://schemas.microsoft.com/office/drawing/2014/main" id="{6CAF99C2-FA5C-41BB-B9D5-EDD55E7776A6}"/>
              </a:ext>
            </a:extLst>
          </p:cNvPr>
          <p:cNvSpPr/>
          <p:nvPr/>
        </p:nvSpPr>
        <p:spPr>
          <a:xfrm>
            <a:off x="9248786" y="2387363"/>
            <a:ext cx="1375439" cy="83189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Chemical </a:t>
            </a:r>
            <a:r>
              <a:rPr lang="de-DE" sz="1400" b="1" dirty="0" err="1">
                <a:solidFill>
                  <a:schemeClr val="accent3">
                    <a:lumMod val="75000"/>
                  </a:schemeClr>
                </a:solidFill>
              </a:rPr>
              <a:t>aware</a:t>
            </a:r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accent3">
                    <a:lumMod val="75000"/>
                  </a:schemeClr>
                </a:solidFill>
              </a:rPr>
              <a:t>Postgres</a:t>
            </a:r>
            <a:endParaRPr lang="de-DE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A07B3C5-89BB-30E8-C7BD-3636B59B2339}"/>
              </a:ext>
            </a:extLst>
          </p:cNvPr>
          <p:cNvSpPr/>
          <p:nvPr/>
        </p:nvSpPr>
        <p:spPr>
          <a:xfrm>
            <a:off x="5602709" y="1672766"/>
            <a:ext cx="1944216" cy="13201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A12C928-1B30-251D-156C-57C024ED15E9}"/>
              </a:ext>
            </a:extLst>
          </p:cNvPr>
          <p:cNvSpPr/>
          <p:nvPr/>
        </p:nvSpPr>
        <p:spPr>
          <a:xfrm>
            <a:off x="5788248" y="2339799"/>
            <a:ext cx="165618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Backend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BD691C9-010B-21D7-F942-B7EF71C89FF7}"/>
              </a:ext>
            </a:extLst>
          </p:cNvPr>
          <p:cNvSpPr txBox="1"/>
          <p:nvPr/>
        </p:nvSpPr>
        <p:spPr>
          <a:xfrm>
            <a:off x="5231904" y="3889609"/>
            <a:ext cx="3384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Service n+1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AA4D270-CA2C-5E05-360C-A9ECFE9F1D91}"/>
              </a:ext>
            </a:extLst>
          </p:cNvPr>
          <p:cNvSpPr/>
          <p:nvPr/>
        </p:nvSpPr>
        <p:spPr>
          <a:xfrm>
            <a:off x="5089968" y="4223595"/>
            <a:ext cx="3356525" cy="1542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0876F0C-B24D-59C7-FF29-FD75F8E1CAD0}"/>
              </a:ext>
            </a:extLst>
          </p:cNvPr>
          <p:cNvSpPr/>
          <p:nvPr/>
        </p:nvSpPr>
        <p:spPr>
          <a:xfrm>
            <a:off x="5378000" y="4759774"/>
            <a:ext cx="2713786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Calculation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Predicting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 Service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C3542A9-34E7-D63C-1422-9E08E2A47C2A}"/>
              </a:ext>
            </a:extLst>
          </p:cNvPr>
          <p:cNvSpPr txBox="1"/>
          <p:nvPr/>
        </p:nvSpPr>
        <p:spPr>
          <a:xfrm>
            <a:off x="5089968" y="4222110"/>
            <a:ext cx="3356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Service 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D6168EB-B897-990F-9461-146D81E7B7E0}"/>
              </a:ext>
            </a:extLst>
          </p:cNvPr>
          <p:cNvSpPr txBox="1"/>
          <p:nvPr/>
        </p:nvSpPr>
        <p:spPr>
          <a:xfrm>
            <a:off x="8766580" y="1568922"/>
            <a:ext cx="2339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Service 3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B9F5DFF-D459-18A5-9CB2-BE2F3F98EA68}"/>
              </a:ext>
            </a:extLst>
          </p:cNvPr>
          <p:cNvSpPr txBox="1"/>
          <p:nvPr/>
        </p:nvSpPr>
        <p:spPr>
          <a:xfrm>
            <a:off x="5602710" y="1674078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Service 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F6DE1C3-6941-01CE-932C-E004F05C0F02}"/>
              </a:ext>
            </a:extLst>
          </p:cNvPr>
          <p:cNvSpPr txBox="1"/>
          <p:nvPr/>
        </p:nvSpPr>
        <p:spPr>
          <a:xfrm>
            <a:off x="1996656" y="1476833"/>
            <a:ext cx="2659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Service 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2C54141-CF30-7F95-F33A-686A7CCD4ECC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4439816" y="2539854"/>
            <a:ext cx="1348432" cy="4285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11C5EB8-7690-4C04-1874-FF957A0DD90E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>
            <a:off x="7444432" y="2539854"/>
            <a:ext cx="1804354" cy="263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5D3CBDE-1B52-AA7F-606F-2BFE36B27F7F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>
            <a:off x="6616340" y="2739909"/>
            <a:ext cx="118553" cy="20198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E0B853A-461E-B9F7-58E1-6692F0857B37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67775" y="2422750"/>
            <a:ext cx="1223769" cy="1695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5038007D-335E-97CB-F639-DFC8CC95D126}"/>
              </a:ext>
            </a:extLst>
          </p:cNvPr>
          <p:cNvSpPr txBox="1"/>
          <p:nvPr/>
        </p:nvSpPr>
        <p:spPr>
          <a:xfrm>
            <a:off x="1148347" y="2106837"/>
            <a:ext cx="781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https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DF48DC1-07A9-F7E7-4E27-3128AD985F25}"/>
              </a:ext>
            </a:extLst>
          </p:cNvPr>
          <p:cNvSpPr txBox="1"/>
          <p:nvPr/>
        </p:nvSpPr>
        <p:spPr>
          <a:xfrm>
            <a:off x="4797890" y="2835640"/>
            <a:ext cx="781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55DF060-CF0C-74C2-34E4-5698E56F9633}"/>
              </a:ext>
            </a:extLst>
          </p:cNvPr>
          <p:cNvSpPr txBox="1"/>
          <p:nvPr/>
        </p:nvSpPr>
        <p:spPr>
          <a:xfrm>
            <a:off x="6698444" y="3256331"/>
            <a:ext cx="781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B99E83C-1BB7-C006-BD5F-1A3B9ED3CAC3}"/>
              </a:ext>
            </a:extLst>
          </p:cNvPr>
          <p:cNvSpPr txBox="1"/>
          <p:nvPr/>
        </p:nvSpPr>
        <p:spPr>
          <a:xfrm>
            <a:off x="7773797" y="2220816"/>
            <a:ext cx="781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426731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Microservice </a:t>
            </a:r>
            <a:r>
              <a:rPr lang="de-DE" sz="2400" b="1" dirty="0" err="1"/>
              <a:t>architecture</a:t>
            </a:r>
            <a:r>
              <a:rPr lang="de-DE" sz="2400" b="1" dirty="0"/>
              <a:t> – </a:t>
            </a:r>
            <a:r>
              <a:rPr lang="de-DE" sz="2400" b="1" dirty="0" err="1"/>
              <a:t>Examples</a:t>
            </a:r>
            <a:r>
              <a:rPr lang="de-DE" sz="2400" b="1" dirty="0"/>
              <a:t> - Netflix &amp; Amazon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r>
              <a:rPr lang="de-DE" dirty="0"/>
              <a:t>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831AEA0-C15C-DEBF-9C3D-2C22CC183A68}"/>
              </a:ext>
            </a:extLst>
          </p:cNvPr>
          <p:cNvGrpSpPr/>
          <p:nvPr/>
        </p:nvGrpSpPr>
        <p:grpSpPr>
          <a:xfrm>
            <a:off x="864929" y="1340768"/>
            <a:ext cx="3600400" cy="3377146"/>
            <a:chOff x="252809" y="1201698"/>
            <a:chExt cx="3249935" cy="2880930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19EC54F-12A9-7F99-BB27-335252FE8020}"/>
                </a:ext>
              </a:extLst>
            </p:cNvPr>
            <p:cNvSpPr txBox="1"/>
            <p:nvPr/>
          </p:nvSpPr>
          <p:spPr>
            <a:xfrm>
              <a:off x="1288279" y="3867184"/>
              <a:ext cx="17982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i="1" baseline="30000" dirty="0"/>
                <a:t>Netflix-Death-Star Architecture[4]</a:t>
              </a:r>
            </a:p>
          </p:txBody>
        </p:sp>
        <p:pic>
          <p:nvPicPr>
            <p:cNvPr id="4" name="Grafik 3" descr="Ein Bild, das Farbigkeit, Kreis, Kunst enthält.&#10;&#10;Automatisch generierte Beschreibung">
              <a:extLst>
                <a:ext uri="{FF2B5EF4-FFF2-40B4-BE49-F238E27FC236}">
                  <a16:creationId xmlns:a16="http://schemas.microsoft.com/office/drawing/2014/main" id="{507EFC25-5538-45DF-68CF-5C94E4341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9" y="1201698"/>
              <a:ext cx="3249935" cy="2572508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B8C495C-4501-D7DB-8B6B-13D612465137}"/>
              </a:ext>
            </a:extLst>
          </p:cNvPr>
          <p:cNvGrpSpPr/>
          <p:nvPr/>
        </p:nvGrpSpPr>
        <p:grpSpPr>
          <a:xfrm>
            <a:off x="5648567" y="1436843"/>
            <a:ext cx="5772369" cy="2568704"/>
            <a:chOff x="5663952" y="1916832"/>
            <a:chExt cx="5772369" cy="2568704"/>
          </a:xfrm>
        </p:grpSpPr>
        <p:pic>
          <p:nvPicPr>
            <p:cNvPr id="7" name="Grafik 6" descr="Ein Bild, das Kunst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099050D5-1D37-EB0F-7F0E-3D97033D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952" y="1916832"/>
              <a:ext cx="5772369" cy="2568704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B79EC99-BAC7-C825-E21A-E3E55AC44A59}"/>
                </a:ext>
              </a:extLst>
            </p:cNvPr>
            <p:cNvSpPr txBox="1"/>
            <p:nvPr/>
          </p:nvSpPr>
          <p:spPr>
            <a:xfrm>
              <a:off x="5807968" y="4148136"/>
              <a:ext cx="263134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i="1" baseline="30000" dirty="0"/>
                <a:t>Amazon, 2000 [4]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4DAB5F1-90E8-A91E-52B2-DC2073FA3252}"/>
              </a:ext>
            </a:extLst>
          </p:cNvPr>
          <p:cNvGrpSpPr/>
          <p:nvPr/>
        </p:nvGrpSpPr>
        <p:grpSpPr>
          <a:xfrm>
            <a:off x="5684366" y="4220828"/>
            <a:ext cx="5772369" cy="1322285"/>
            <a:chOff x="2351584" y="2852937"/>
            <a:chExt cx="6948772" cy="1322285"/>
          </a:xfrm>
        </p:grpSpPr>
        <p:sp>
          <p:nvSpPr>
            <p:cNvPr id="13" name="Textfeld 8">
              <a:extLst>
                <a:ext uri="{FF2B5EF4-FFF2-40B4-BE49-F238E27FC236}">
                  <a16:creationId xmlns:a16="http://schemas.microsoft.com/office/drawing/2014/main" id="{A220FD23-D8BC-6EF8-22CC-65BC214BDCF8}"/>
                </a:ext>
              </a:extLst>
            </p:cNvPr>
            <p:cNvSpPr txBox="1"/>
            <p:nvPr/>
          </p:nvSpPr>
          <p:spPr>
            <a:xfrm>
              <a:off x="2351584" y="2852937"/>
              <a:ext cx="6552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/>
                <a:t>„</a:t>
              </a:r>
              <a:r>
                <a:rPr lang="en-US" i="1" dirty="0"/>
                <a:t>Microservices and serverless components are tools that do work at high scale, but whether to use them over monolith has to be made on a case-by-case basis</a:t>
              </a:r>
              <a:r>
                <a:rPr lang="en-US" dirty="0"/>
                <a:t>”</a:t>
              </a:r>
              <a:endParaRPr lang="de-DE" sz="1600" i="1" dirty="0"/>
            </a:p>
            <a:p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964F788-128C-5731-7A90-242811794669}"/>
                </a:ext>
              </a:extLst>
            </p:cNvPr>
            <p:cNvSpPr txBox="1"/>
            <p:nvPr/>
          </p:nvSpPr>
          <p:spPr>
            <a:xfrm>
              <a:off x="2351584" y="3867445"/>
              <a:ext cx="6948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Marcin </a:t>
              </a:r>
              <a:r>
                <a:rPr lang="de-DE" sz="1400" dirty="0" err="1"/>
                <a:t>Kolney</a:t>
              </a:r>
              <a:r>
                <a:rPr lang="de-DE" sz="1400" dirty="0"/>
                <a:t>, </a:t>
              </a:r>
              <a:r>
                <a:rPr lang="en-US" sz="1400" dirty="0"/>
                <a:t>Amazon Prime Senior Software Development Engineer</a:t>
              </a:r>
              <a:endParaRPr lang="de-DE" sz="14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515DD9B-2544-92F9-CF4C-E6ED49064B3D}"/>
              </a:ext>
            </a:extLst>
          </p:cNvPr>
          <p:cNvGrpSpPr/>
          <p:nvPr/>
        </p:nvGrpSpPr>
        <p:grpSpPr>
          <a:xfrm>
            <a:off x="263352" y="4794783"/>
            <a:ext cx="4832183" cy="432048"/>
            <a:chOff x="1994484" y="4653136"/>
            <a:chExt cx="10160181" cy="595276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A86EFC1-9CA0-BBDF-34F8-E601AF6FC08A}"/>
                </a:ext>
              </a:extLst>
            </p:cNvPr>
            <p:cNvSpPr txBox="1"/>
            <p:nvPr/>
          </p:nvSpPr>
          <p:spPr>
            <a:xfrm>
              <a:off x="1994484" y="4653136"/>
              <a:ext cx="10160181" cy="595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Amazon claims to have reduced the cost of its video streaming service by 90% by switching from a microservice architecture to a monolith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707C763-DECE-5996-4D60-3FAB9EA400A3}"/>
                </a:ext>
              </a:extLst>
            </p:cNvPr>
            <p:cNvSpPr txBox="1"/>
            <p:nvPr/>
          </p:nvSpPr>
          <p:spPr>
            <a:xfrm>
              <a:off x="2063552" y="4653136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46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0FC502D6-9A07-98B3-C0A2-652A7C828044}"/>
              </a:ext>
            </a:extLst>
          </p:cNvPr>
          <p:cNvCxnSpPr>
            <a:stCxn id="30" idx="1"/>
            <a:endCxn id="21" idx="1"/>
          </p:cNvCxnSpPr>
          <p:nvPr/>
        </p:nvCxnSpPr>
        <p:spPr>
          <a:xfrm flipH="1">
            <a:off x="6481505" y="1951087"/>
            <a:ext cx="554681" cy="7039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Ports and Adapters/Hexagonal </a:t>
            </a:r>
            <a:r>
              <a:rPr lang="de-DE" sz="2400" b="1" dirty="0" err="1"/>
              <a:t>architecture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B9BDC72-9E63-38DB-AD6A-F1785F95A854}"/>
              </a:ext>
            </a:extLst>
          </p:cNvPr>
          <p:cNvGrpSpPr/>
          <p:nvPr/>
        </p:nvGrpSpPr>
        <p:grpSpPr>
          <a:xfrm>
            <a:off x="2207568" y="1124744"/>
            <a:ext cx="4608512" cy="4104456"/>
            <a:chOff x="1127448" y="1700808"/>
            <a:chExt cx="4608512" cy="4104456"/>
          </a:xfrm>
        </p:grpSpPr>
        <p:sp>
          <p:nvSpPr>
            <p:cNvPr id="2" name="Flussdiagramm: Vorbereitung 1">
              <a:extLst>
                <a:ext uri="{FF2B5EF4-FFF2-40B4-BE49-F238E27FC236}">
                  <a16:creationId xmlns:a16="http://schemas.microsoft.com/office/drawing/2014/main" id="{66D35E10-F2BF-EB52-22A1-F09E6778B9E0}"/>
                </a:ext>
              </a:extLst>
            </p:cNvPr>
            <p:cNvSpPr/>
            <p:nvPr/>
          </p:nvSpPr>
          <p:spPr>
            <a:xfrm>
              <a:off x="1127448" y="1700808"/>
              <a:ext cx="4608512" cy="4104456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" name="Flussdiagramm: Vorbereitung 3">
              <a:extLst>
                <a:ext uri="{FF2B5EF4-FFF2-40B4-BE49-F238E27FC236}">
                  <a16:creationId xmlns:a16="http://schemas.microsoft.com/office/drawing/2014/main" id="{E64E871D-D643-81BE-3DDD-90B0D274B639}"/>
                </a:ext>
              </a:extLst>
            </p:cNvPr>
            <p:cNvSpPr/>
            <p:nvPr/>
          </p:nvSpPr>
          <p:spPr>
            <a:xfrm>
              <a:off x="2131367" y="2539095"/>
              <a:ext cx="2600672" cy="2384648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9BC5A3A9-6DFE-B912-FC33-0256B5FC9022}"/>
                </a:ext>
              </a:extLst>
            </p:cNvPr>
            <p:cNvSpPr txBox="1"/>
            <p:nvPr/>
          </p:nvSpPr>
          <p:spPr>
            <a:xfrm>
              <a:off x="2848136" y="3501327"/>
              <a:ext cx="124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Application</a:t>
              </a:r>
              <a:endParaRPr lang="de-DE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BBF937E-EB5A-D053-3A53-0FA97DD8C636}"/>
                </a:ext>
              </a:extLst>
            </p:cNvPr>
            <p:cNvSpPr/>
            <p:nvPr/>
          </p:nvSpPr>
          <p:spPr>
            <a:xfrm>
              <a:off x="3159596" y="2611318"/>
              <a:ext cx="764322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Port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F09EAA-CDD3-A218-7797-56CFD2B495B9}"/>
                </a:ext>
              </a:extLst>
            </p:cNvPr>
            <p:cNvSpPr/>
            <p:nvPr/>
          </p:nvSpPr>
          <p:spPr>
            <a:xfrm rot="4021645">
              <a:off x="3977427" y="3249707"/>
              <a:ext cx="703709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Port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CF6A91-A6E2-9C53-43E1-6789C614CB83}"/>
                </a:ext>
              </a:extLst>
            </p:cNvPr>
            <p:cNvSpPr/>
            <p:nvPr/>
          </p:nvSpPr>
          <p:spPr>
            <a:xfrm>
              <a:off x="3073447" y="4463101"/>
              <a:ext cx="764322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Port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07463C9-6E7F-54FE-C896-6D1D3A11BFC6}"/>
                </a:ext>
              </a:extLst>
            </p:cNvPr>
            <p:cNvSpPr txBox="1"/>
            <p:nvPr/>
          </p:nvSpPr>
          <p:spPr>
            <a:xfrm>
              <a:off x="1953180" y="1957460"/>
              <a:ext cx="1026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Adapters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B6828C0-1986-9839-8E08-C55DA454A83C}"/>
                </a:ext>
              </a:extLst>
            </p:cNvPr>
            <p:cNvSpPr/>
            <p:nvPr/>
          </p:nvSpPr>
          <p:spPr>
            <a:xfrm rot="1500730">
              <a:off x="1694868" y="2611318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50D8102-24FF-F531-FAF2-C49CD4CB26CC}"/>
                </a:ext>
              </a:extLst>
            </p:cNvPr>
            <p:cNvSpPr/>
            <p:nvPr/>
          </p:nvSpPr>
          <p:spPr>
            <a:xfrm rot="1500730">
              <a:off x="1484379" y="3053610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5994830-0F61-F4F8-8931-432C73DCB502}"/>
                </a:ext>
              </a:extLst>
            </p:cNvPr>
            <p:cNvSpPr/>
            <p:nvPr/>
          </p:nvSpPr>
          <p:spPr>
            <a:xfrm rot="5400000">
              <a:off x="3181303" y="1919897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B562770-7BB9-F821-66D4-DDE0982AE0A7}"/>
                </a:ext>
              </a:extLst>
            </p:cNvPr>
            <p:cNvSpPr/>
            <p:nvPr/>
          </p:nvSpPr>
          <p:spPr>
            <a:xfrm rot="9387003">
              <a:off x="4528650" y="2761767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710C14B-F0E6-C162-08F1-F23848BF9393}"/>
                </a:ext>
              </a:extLst>
            </p:cNvPr>
            <p:cNvSpPr/>
            <p:nvPr/>
          </p:nvSpPr>
          <p:spPr>
            <a:xfrm rot="9387003">
              <a:off x="4710498" y="3175088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3DA93C7-D9CC-C0FD-92E7-6DEBB835C314}"/>
                </a:ext>
              </a:extLst>
            </p:cNvPr>
            <p:cNvSpPr/>
            <p:nvPr/>
          </p:nvSpPr>
          <p:spPr>
            <a:xfrm rot="5400000">
              <a:off x="2619482" y="5188555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F2EBE3F-83AD-F539-44AC-6D74977D536A}"/>
                </a:ext>
              </a:extLst>
            </p:cNvPr>
            <p:cNvSpPr/>
            <p:nvPr/>
          </p:nvSpPr>
          <p:spPr>
            <a:xfrm rot="5400000">
              <a:off x="3095154" y="5192353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764FE74-F412-22EB-F745-123A32A8C4BE}"/>
                </a:ext>
              </a:extLst>
            </p:cNvPr>
            <p:cNvSpPr/>
            <p:nvPr/>
          </p:nvSpPr>
          <p:spPr>
            <a:xfrm rot="5400000">
              <a:off x="3570826" y="5188555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B971889-B053-DE9F-6037-AAD9B2D0FABD}"/>
                </a:ext>
              </a:extLst>
            </p:cNvPr>
            <p:cNvSpPr/>
            <p:nvPr/>
          </p:nvSpPr>
          <p:spPr>
            <a:xfrm rot="17657145">
              <a:off x="2236417" y="3174483"/>
              <a:ext cx="720908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Port</a:t>
              </a:r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E493854F-8528-BD49-1628-30F2E25B723E}"/>
              </a:ext>
            </a:extLst>
          </p:cNvPr>
          <p:cNvSpPr/>
          <p:nvPr/>
        </p:nvSpPr>
        <p:spPr>
          <a:xfrm>
            <a:off x="244995" y="1265460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ENZYME</a:t>
            </a:r>
          </a:p>
        </p:txBody>
      </p:sp>
      <p:sp>
        <p:nvSpPr>
          <p:cNvPr id="28" name="Zylinder 27">
            <a:extLst>
              <a:ext uri="{FF2B5EF4-FFF2-40B4-BE49-F238E27FC236}">
                <a16:creationId xmlns:a16="http://schemas.microsoft.com/office/drawing/2014/main" id="{F18DCFE3-19A3-AF5C-C2C3-E1762EB8101E}"/>
              </a:ext>
            </a:extLst>
          </p:cNvPr>
          <p:cNvSpPr/>
          <p:nvPr/>
        </p:nvSpPr>
        <p:spPr>
          <a:xfrm>
            <a:off x="182079" y="2363319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Project DB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25095677-D815-53BE-75CD-AAA3AAA0B75E}"/>
              </a:ext>
            </a:extLst>
          </p:cNvPr>
          <p:cNvSpPr/>
          <p:nvPr/>
        </p:nvSpPr>
        <p:spPr>
          <a:xfrm>
            <a:off x="6999323" y="1194043"/>
            <a:ext cx="1432371" cy="442674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ML – Tool 1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1402B9E-DB52-D42B-CDD3-A69B30AA6781}"/>
              </a:ext>
            </a:extLst>
          </p:cNvPr>
          <p:cNvSpPr/>
          <p:nvPr/>
        </p:nvSpPr>
        <p:spPr>
          <a:xfrm>
            <a:off x="7036186" y="1729750"/>
            <a:ext cx="1432371" cy="442674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ML – Tool 2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FB4C9B3-FDB5-1200-D296-CF2290DB3FB2}"/>
              </a:ext>
            </a:extLst>
          </p:cNvPr>
          <p:cNvCxnSpPr>
            <a:stCxn id="29" idx="1"/>
            <a:endCxn id="20" idx="1"/>
          </p:cNvCxnSpPr>
          <p:nvPr/>
        </p:nvCxnSpPr>
        <p:spPr>
          <a:xfrm flipH="1">
            <a:off x="6299657" y="1415380"/>
            <a:ext cx="699666" cy="8263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97F76526-5EE4-648A-0DC9-7FB3422F5A63}"/>
              </a:ext>
            </a:extLst>
          </p:cNvPr>
          <p:cNvCxnSpPr>
            <a:stCxn id="27" idx="4"/>
            <a:endCxn id="17" idx="1"/>
          </p:cNvCxnSpPr>
          <p:nvPr/>
        </p:nvCxnSpPr>
        <p:spPr>
          <a:xfrm>
            <a:off x="1901179" y="1583536"/>
            <a:ext cx="907613" cy="4993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2D5C897-DAB0-8140-311B-CD8743432341}"/>
              </a:ext>
            </a:extLst>
          </p:cNvPr>
          <p:cNvCxnSpPr>
            <a:stCxn id="28" idx="4"/>
            <a:endCxn id="18" idx="1"/>
          </p:cNvCxnSpPr>
          <p:nvPr/>
        </p:nvCxnSpPr>
        <p:spPr>
          <a:xfrm flipV="1">
            <a:off x="1838263" y="2525197"/>
            <a:ext cx="760040" cy="156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F9E02A-344D-A7CF-4461-C59D7A6F7498}"/>
              </a:ext>
            </a:extLst>
          </p:cNvPr>
          <p:cNvCxnSpPr>
            <a:cxnSpLocks/>
            <a:stCxn id="17" idx="3"/>
            <a:endCxn id="11" idx="0"/>
          </p:cNvCxnSpPr>
          <p:nvPr/>
        </p:nvCxnSpPr>
        <p:spPr>
          <a:xfrm>
            <a:off x="3462092" y="2387713"/>
            <a:ext cx="32548" cy="328481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0804972-3ACA-0DC9-BBF6-6EC819F59CE9}"/>
              </a:ext>
            </a:extLst>
          </p:cNvPr>
          <p:cNvCxnSpPr>
            <a:stCxn id="18" idx="3"/>
            <a:endCxn id="11" idx="0"/>
          </p:cNvCxnSpPr>
          <p:nvPr/>
        </p:nvCxnSpPr>
        <p:spPr>
          <a:xfrm flipV="1">
            <a:off x="3251603" y="2716194"/>
            <a:ext cx="243037" cy="113811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4F1C0AF-C7EA-65CD-E76B-AD5A68B02635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4621877" y="1904342"/>
            <a:ext cx="0" cy="130912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C80F1B9-ED09-789B-5278-39DA9E4F8358}"/>
              </a:ext>
            </a:extLst>
          </p:cNvPr>
          <p:cNvCxnSpPr>
            <a:stCxn id="20" idx="3"/>
            <a:endCxn id="10" idx="0"/>
          </p:cNvCxnSpPr>
          <p:nvPr/>
        </p:nvCxnSpPr>
        <p:spPr>
          <a:xfrm flipH="1">
            <a:off x="5593591" y="2529777"/>
            <a:ext cx="45200" cy="265842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D905A94-F1C0-3022-9F81-13098BD358D1}"/>
              </a:ext>
            </a:extLst>
          </p:cNvPr>
          <p:cNvCxnSpPr>
            <a:stCxn id="21" idx="3"/>
            <a:endCxn id="10" idx="0"/>
          </p:cNvCxnSpPr>
          <p:nvPr/>
        </p:nvCxnSpPr>
        <p:spPr>
          <a:xfrm flipH="1" flipV="1">
            <a:off x="5593591" y="2795619"/>
            <a:ext cx="227048" cy="147479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B5A3E98-FE7F-AA7C-CECB-AC3B76B9AC5E}"/>
              </a:ext>
            </a:extLst>
          </p:cNvPr>
          <p:cNvCxnSpPr>
            <a:stCxn id="12" idx="2"/>
            <a:endCxn id="22" idx="1"/>
          </p:cNvCxnSpPr>
          <p:nvPr/>
        </p:nvCxnSpPr>
        <p:spPr>
          <a:xfrm flipH="1">
            <a:off x="4060056" y="4287147"/>
            <a:ext cx="475672" cy="164945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0437F82F-8B99-31B1-1514-61807EB00EBF}"/>
              </a:ext>
            </a:extLst>
          </p:cNvPr>
          <p:cNvCxnSpPr>
            <a:cxnSpLocks/>
            <a:stCxn id="12" idx="2"/>
            <a:endCxn id="23" idx="1"/>
          </p:cNvCxnSpPr>
          <p:nvPr/>
        </p:nvCxnSpPr>
        <p:spPr>
          <a:xfrm>
            <a:off x="4535728" y="4287147"/>
            <a:ext cx="0" cy="168743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9FE0529-E9F8-0FB8-3F8F-B2FEF9F712D6}"/>
              </a:ext>
            </a:extLst>
          </p:cNvPr>
          <p:cNvCxnSpPr>
            <a:stCxn id="24" idx="1"/>
            <a:endCxn id="12" idx="2"/>
          </p:cNvCxnSpPr>
          <p:nvPr/>
        </p:nvCxnSpPr>
        <p:spPr>
          <a:xfrm flipH="1" flipV="1">
            <a:off x="4535728" y="4287147"/>
            <a:ext cx="475672" cy="164945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533D9E0-19D0-0DB7-4881-FCC9EFAEE688}"/>
              </a:ext>
            </a:extLst>
          </p:cNvPr>
          <p:cNvCxnSpPr>
            <a:cxnSpLocks/>
            <a:stCxn id="62" idx="0"/>
            <a:endCxn id="22" idx="3"/>
          </p:cNvCxnSpPr>
          <p:nvPr/>
        </p:nvCxnSpPr>
        <p:spPr>
          <a:xfrm flipV="1">
            <a:off x="3860001" y="5173000"/>
            <a:ext cx="200055" cy="3837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1348EFF-7BE3-9192-CBBD-8BB75F5DB743}"/>
              </a:ext>
            </a:extLst>
          </p:cNvPr>
          <p:cNvGrpSpPr/>
          <p:nvPr/>
        </p:nvGrpSpPr>
        <p:grpSpPr>
          <a:xfrm>
            <a:off x="3126202" y="5556775"/>
            <a:ext cx="1467597" cy="763460"/>
            <a:chOff x="3126202" y="5556775"/>
            <a:chExt cx="1467597" cy="763460"/>
          </a:xfrm>
        </p:grpSpPr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92E2211C-C9B9-714D-776D-4E0B0713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126202" y="5556775"/>
              <a:ext cx="1467597" cy="763460"/>
            </a:xfrm>
            <a:prstGeom prst="rect">
              <a:avLst/>
            </a:prstGeom>
          </p:spPr>
        </p:pic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2F6E3D7-364A-5508-B29D-94300EFC78A7}"/>
                </a:ext>
              </a:extLst>
            </p:cNvPr>
            <p:cNvSpPr txBox="1"/>
            <p:nvPr/>
          </p:nvSpPr>
          <p:spPr>
            <a:xfrm>
              <a:off x="3462092" y="563673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User</a:t>
              </a:r>
            </a:p>
          </p:txBody>
        </p: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121C4188-77CA-91ED-C00D-A80BBA65B212}"/>
              </a:ext>
            </a:extLst>
          </p:cNvPr>
          <p:cNvSpPr txBox="1"/>
          <p:nvPr/>
        </p:nvSpPr>
        <p:spPr>
          <a:xfrm>
            <a:off x="2778959" y="2051226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37CB754-18B6-7008-5725-0B3B916D3D8F}"/>
              </a:ext>
            </a:extLst>
          </p:cNvPr>
          <p:cNvSpPr txBox="1"/>
          <p:nvPr/>
        </p:nvSpPr>
        <p:spPr>
          <a:xfrm>
            <a:off x="5846891" y="261753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6BDDB1A-2405-23E6-0CE4-D0297FD93282}"/>
              </a:ext>
            </a:extLst>
          </p:cNvPr>
          <p:cNvSpPr txBox="1"/>
          <p:nvPr/>
        </p:nvSpPr>
        <p:spPr>
          <a:xfrm>
            <a:off x="5675829" y="221091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AEB68EB-8F95-6A4A-E9A7-50E669E74B9F}"/>
              </a:ext>
            </a:extLst>
          </p:cNvPr>
          <p:cNvSpPr txBox="1"/>
          <p:nvPr/>
        </p:nvSpPr>
        <p:spPr>
          <a:xfrm>
            <a:off x="2645560" y="2478032"/>
            <a:ext cx="49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JPA</a:t>
            </a:r>
          </a:p>
        </p:txBody>
      </p:sp>
      <p:pic>
        <p:nvPicPr>
          <p:cNvPr id="76" name="Grafik 75" descr="Ein Bild, das Entwurf, Design enthält.&#10;&#10;Automatisch generierte Beschreibung">
            <a:extLst>
              <a:ext uri="{FF2B5EF4-FFF2-40B4-BE49-F238E27FC236}">
                <a16:creationId xmlns:a16="http://schemas.microsoft.com/office/drawing/2014/main" id="{6B9B8044-DBB6-5456-9616-09EFEA0660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59318" y="5366915"/>
            <a:ext cx="600343" cy="900514"/>
          </a:xfrm>
          <a:prstGeom prst="rect">
            <a:avLst/>
          </a:prstGeom>
        </p:spPr>
      </p:pic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05D656B0-1DEE-418D-FA43-C3770DD4D77B}"/>
              </a:ext>
            </a:extLst>
          </p:cNvPr>
          <p:cNvCxnSpPr>
            <a:cxnSpLocks/>
            <a:stCxn id="76" idx="1"/>
            <a:endCxn id="24" idx="3"/>
          </p:cNvCxnSpPr>
          <p:nvPr/>
        </p:nvCxnSpPr>
        <p:spPr>
          <a:xfrm flipH="1" flipV="1">
            <a:off x="5011400" y="5173000"/>
            <a:ext cx="147918" cy="6441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B3DD5957-66C2-EB50-1A46-F91281E729AE}"/>
              </a:ext>
            </a:extLst>
          </p:cNvPr>
          <p:cNvSpPr txBox="1"/>
          <p:nvPr/>
        </p:nvSpPr>
        <p:spPr>
          <a:xfrm>
            <a:off x="4199" y="5981217"/>
            <a:ext cx="1218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u="none" strike="noStrike" baseline="0" dirty="0">
                <a:latin typeface="ArialMT"/>
              </a:rPr>
              <a:t>https://alistair.cockburn.us/hexagonal-architecture/, </a:t>
            </a:r>
            <a:r>
              <a:rPr lang="en-US" sz="1200" b="1" i="0" u="none" strike="noStrike" baseline="0" dirty="0">
                <a:latin typeface="ArialMT"/>
              </a:rPr>
              <a:t>2005</a:t>
            </a:r>
            <a:endParaRPr lang="de-DE" sz="1200" i="1" baseline="300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BFF7170-051F-3E54-19BD-ADA3FB9B09A7}"/>
              </a:ext>
            </a:extLst>
          </p:cNvPr>
          <p:cNvSpPr txBox="1"/>
          <p:nvPr/>
        </p:nvSpPr>
        <p:spPr>
          <a:xfrm>
            <a:off x="8431694" y="23633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Core </a:t>
            </a:r>
            <a:r>
              <a:rPr lang="de-DE" sz="2800" b="1" dirty="0" err="1"/>
              <a:t>Ideas</a:t>
            </a:r>
            <a:endParaRPr lang="de-DE" sz="2800" b="1" dirty="0"/>
          </a:p>
        </p:txBody>
      </p:sp>
      <p:sp>
        <p:nvSpPr>
          <p:cNvPr id="89" name="Textfeld 8">
            <a:extLst>
              <a:ext uri="{FF2B5EF4-FFF2-40B4-BE49-F238E27FC236}">
                <a16:creationId xmlns:a16="http://schemas.microsoft.com/office/drawing/2014/main" id="{16D42750-04B5-C588-41BB-985C6DADA928}"/>
              </a:ext>
            </a:extLst>
          </p:cNvPr>
          <p:cNvSpPr txBox="1"/>
          <p:nvPr/>
        </p:nvSpPr>
        <p:spPr>
          <a:xfrm>
            <a:off x="7044181" y="3070117"/>
            <a:ext cx="4713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Business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isolated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effect</a:t>
            </a:r>
            <a:r>
              <a:rPr lang="de-DE" dirty="0"/>
              <a:t> BL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Infrastructure and BL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ports</a:t>
            </a:r>
            <a:r>
              <a:rPr lang="de-DE" dirty="0"/>
              <a:t> and </a:t>
            </a:r>
            <a:r>
              <a:rPr lang="de-DE" b="1" dirty="0" err="1"/>
              <a:t>adapters</a:t>
            </a:r>
            <a:r>
              <a:rPr lang="de-DE" dirty="0"/>
              <a:t>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coupling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Primary</a:t>
            </a:r>
            <a:r>
              <a:rPr lang="de-DE" dirty="0"/>
              <a:t> (</a:t>
            </a:r>
            <a:r>
              <a:rPr lang="de-DE" dirty="0" err="1"/>
              <a:t>triggers</a:t>
            </a:r>
            <a:r>
              <a:rPr lang="de-DE" dirty="0"/>
              <a:t> an </a:t>
            </a:r>
            <a:r>
              <a:rPr lang="de-DE" dirty="0" err="1"/>
              <a:t>usecase</a:t>
            </a:r>
            <a:r>
              <a:rPr lang="de-DE" dirty="0"/>
              <a:t>) and </a:t>
            </a:r>
            <a:r>
              <a:rPr lang="de-DE" b="1" dirty="0" err="1"/>
              <a:t>Secondary</a:t>
            </a:r>
            <a:r>
              <a:rPr lang="de-DE" dirty="0"/>
              <a:t> </a:t>
            </a:r>
            <a:r>
              <a:rPr lang="de-DE" b="1" dirty="0"/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34234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1196</Words>
  <Application>Microsoft Office PowerPoint</Application>
  <PresentationFormat>Breitbild</PresentationFormat>
  <Paragraphs>260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ArialMT</vt:lpstr>
      <vt:lpstr>Average</vt:lpstr>
      <vt:lpstr>Calibri</vt:lpstr>
      <vt:lpstr>Cambria Math</vt:lpstr>
      <vt:lpstr>Graphik Regular</vt:lpstr>
      <vt:lpstr>Times New Roman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109</cp:revision>
  <dcterms:created xsi:type="dcterms:W3CDTF">2015-08-23T09:02:23Z</dcterms:created>
  <dcterms:modified xsi:type="dcterms:W3CDTF">2024-10-24T11:16:38Z</dcterms:modified>
</cp:coreProperties>
</file>