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3" r:id="rId2"/>
    <p:sldId id="1172" r:id="rId3"/>
    <p:sldId id="1173" r:id="rId4"/>
    <p:sldId id="1174" r:id="rId5"/>
    <p:sldId id="1175" r:id="rId6"/>
    <p:sldId id="1176" r:id="rId7"/>
    <p:sldId id="1177" r:id="rId8"/>
    <p:sldId id="1178" r:id="rId9"/>
    <p:sldId id="1179" r:id="rId10"/>
    <p:sldId id="118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56" y="90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2024-07-04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2024-07-04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066082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More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read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DFE0176-91EE-18DA-5582-49ACC05508F8}"/>
              </a:ext>
            </a:extLst>
          </p:cNvPr>
          <p:cNvSpPr txBox="1"/>
          <p:nvPr/>
        </p:nvSpPr>
        <p:spPr>
          <a:xfrm>
            <a:off x="622830" y="1340768"/>
            <a:ext cx="964963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https://training.galaxyproject.org/training-material/topics/dev/tutorials/bioblend-api/slides.html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153CEC-44E1-8905-B23D-097B80CFBA74}"/>
              </a:ext>
            </a:extLst>
          </p:cNvPr>
          <p:cNvSpPr txBox="1"/>
          <p:nvPr/>
        </p:nvSpPr>
        <p:spPr>
          <a:xfrm>
            <a:off x="622830" y="1957481"/>
            <a:ext cx="964963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https://galaxyproject.org/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011CFB-CF0E-53F3-3E9E-D4EB8993BFF0}"/>
              </a:ext>
            </a:extLst>
          </p:cNvPr>
          <p:cNvSpPr txBox="1"/>
          <p:nvPr/>
        </p:nvSpPr>
        <p:spPr>
          <a:xfrm>
            <a:off x="622830" y="2574194"/>
            <a:ext cx="964963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https://bioblend.readthedocs.io/en/latest/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67E236-A759-1490-2C01-83BD1E910872}"/>
              </a:ext>
            </a:extLst>
          </p:cNvPr>
          <p:cNvSpPr txBox="1"/>
          <p:nvPr/>
        </p:nvSpPr>
        <p:spPr>
          <a:xfrm>
            <a:off x="628465" y="3190801"/>
            <a:ext cx="964963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https://github.com/FabianMauz/ipb-talk-galaxy-api-20240704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8250F98-7387-9B82-AE1D-3E613CC76342}"/>
              </a:ext>
            </a:extLst>
          </p:cNvPr>
          <p:cNvSpPr txBox="1"/>
          <p:nvPr/>
        </p:nvSpPr>
        <p:spPr>
          <a:xfrm>
            <a:off x="622830" y="3819917"/>
            <a:ext cx="964963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https://github.com/galaxyproject/blend4j</a:t>
            </a:r>
          </a:p>
        </p:txBody>
      </p:sp>
    </p:spTree>
    <p:extLst>
      <p:ext uri="{BB962C8B-B14F-4D97-AF65-F5344CB8AC3E}">
        <p14:creationId xmlns:p14="http://schemas.microsoft.com/office/powerpoint/2010/main" val="202741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Overview</a:t>
            </a:r>
            <a:r>
              <a:rPr lang="de-DE" sz="2400" b="1" dirty="0"/>
              <a:t> </a:t>
            </a:r>
            <a:r>
              <a:rPr lang="de-DE" sz="2400" b="1" dirty="0" err="1"/>
              <a:t>of</a:t>
            </a:r>
            <a:r>
              <a:rPr lang="de-DE" sz="2400" b="1" dirty="0"/>
              <a:t> Galaxy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5958BF-966F-D904-62DF-130FEBFF970F}"/>
              </a:ext>
            </a:extLst>
          </p:cNvPr>
          <p:cNvSpPr txBox="1"/>
          <p:nvPr/>
        </p:nvSpPr>
        <p:spPr>
          <a:xfrm>
            <a:off x="263351" y="1137050"/>
            <a:ext cx="9515991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Galaxy is an open source, web-based platform for data intensive biomedical research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3322BE-FE8A-32BB-0613-02A3E92CEE3B}"/>
              </a:ext>
            </a:extLst>
          </p:cNvPr>
          <p:cNvSpPr txBox="1"/>
          <p:nvPr/>
        </p:nvSpPr>
        <p:spPr>
          <a:xfrm>
            <a:off x="263352" y="2488581"/>
            <a:ext cx="9515991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Idea</a:t>
            </a:r>
            <a:r>
              <a:rPr lang="de-DE" altLang="de-DE" dirty="0">
                <a:solidFill>
                  <a:schemeClr val="tx1"/>
                </a:solidFill>
              </a:rPr>
              <a:t>: Use </a:t>
            </a:r>
            <a:r>
              <a:rPr lang="de-DE" altLang="de-DE" dirty="0" err="1">
                <a:solidFill>
                  <a:schemeClr val="tx1"/>
                </a:solidFill>
              </a:rPr>
              <a:t>tools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provided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by</a:t>
            </a:r>
            <a:r>
              <a:rPr lang="de-DE" altLang="de-DE" dirty="0">
                <a:solidFill>
                  <a:schemeClr val="tx1"/>
                </a:solidFill>
              </a:rPr>
              <a:t> Galaxy in an external </a:t>
            </a:r>
            <a:r>
              <a:rPr lang="de-DE" altLang="de-DE" dirty="0" err="1">
                <a:solidFill>
                  <a:schemeClr val="tx1"/>
                </a:solidFill>
              </a:rPr>
              <a:t>software</a:t>
            </a:r>
            <a:r>
              <a:rPr lang="de-DE" altLang="de-DE" dirty="0">
                <a:solidFill>
                  <a:schemeClr val="tx1"/>
                </a:solidFill>
              </a:rPr>
              <a:t> (e.g. </a:t>
            </a:r>
            <a:r>
              <a:rPr lang="de-DE" altLang="de-DE" dirty="0" err="1">
                <a:solidFill>
                  <a:schemeClr val="tx1"/>
                </a:solidFill>
              </a:rPr>
              <a:t>chemotion-eln</a:t>
            </a:r>
            <a:r>
              <a:rPr lang="de-DE" altLang="de-DE" dirty="0">
                <a:solidFill>
                  <a:schemeClr val="tx1"/>
                </a:solidFill>
              </a:rPr>
              <a:t>) </a:t>
            </a:r>
            <a:r>
              <a:rPr lang="de-DE" altLang="de-DE" dirty="0" err="1">
                <a:solidFill>
                  <a:schemeClr val="tx1"/>
                </a:solidFill>
              </a:rPr>
              <a:t>without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media</a:t>
            </a:r>
            <a:r>
              <a:rPr lang="de-DE" altLang="de-DE" dirty="0">
                <a:solidFill>
                  <a:schemeClr val="tx1"/>
                </a:solidFill>
              </a:rPr>
              <a:t> break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D3E376-32E0-060D-95C6-C0631D52403D}"/>
              </a:ext>
            </a:extLst>
          </p:cNvPr>
          <p:cNvSpPr txBox="1"/>
          <p:nvPr/>
        </p:nvSpPr>
        <p:spPr>
          <a:xfrm>
            <a:off x="263352" y="1797428"/>
            <a:ext cx="9515990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Many “ready to use” tools like plotting, searching in </a:t>
            </a:r>
            <a:r>
              <a:rPr lang="en-US" dirty="0" err="1">
                <a:solidFill>
                  <a:schemeClr val="tx1"/>
                </a:solidFill>
              </a:rPr>
              <a:t>dbs</a:t>
            </a:r>
            <a:r>
              <a:rPr lang="en-US" dirty="0">
                <a:solidFill>
                  <a:schemeClr val="tx1"/>
                </a:solidFill>
              </a:rPr>
              <a:t> or data </a:t>
            </a:r>
            <a:r>
              <a:rPr lang="en-US" dirty="0" err="1">
                <a:solidFill>
                  <a:schemeClr val="tx1"/>
                </a:solidFill>
              </a:rPr>
              <a:t>convertions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752E8E-2C67-A87A-6348-F69927AF5EEC}"/>
              </a:ext>
            </a:extLst>
          </p:cNvPr>
          <p:cNvSpPr txBox="1"/>
          <p:nvPr/>
        </p:nvSpPr>
        <p:spPr>
          <a:xfrm>
            <a:off x="2645082" y="3261424"/>
            <a:ext cx="4752528" cy="14773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different “public” instances of galaxy: </a:t>
            </a:r>
          </a:p>
          <a:p>
            <a:r>
              <a:rPr lang="en-US" dirty="0">
                <a:solidFill>
                  <a:schemeClr val="tx1"/>
                </a:solidFill>
              </a:rPr>
              <a:t>   -  https://galaxyproject.org/</a:t>
            </a:r>
          </a:p>
          <a:p>
            <a:r>
              <a:rPr lang="en-US" dirty="0">
                <a:solidFill>
                  <a:schemeClr val="tx1"/>
                </a:solidFill>
              </a:rPr>
              <a:t>   -  </a:t>
            </a:r>
            <a:r>
              <a:rPr lang="de-DE" dirty="0">
                <a:solidFill>
                  <a:schemeClr val="tx1"/>
                </a:solidFill>
              </a:rPr>
              <a:t>usegalaxy.eu/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-  test.galaxyproject.org   </a:t>
            </a:r>
          </a:p>
          <a:p>
            <a:r>
              <a:rPr lang="en-US" dirty="0">
                <a:solidFill>
                  <a:schemeClr val="tx1"/>
                </a:solidFill>
              </a:rPr>
              <a:t>And much more, can be self hosted</a:t>
            </a:r>
          </a:p>
        </p:txBody>
      </p:sp>
    </p:spTree>
    <p:extLst>
      <p:ext uri="{BB962C8B-B14F-4D97-AF65-F5344CB8AC3E}">
        <p14:creationId xmlns:p14="http://schemas.microsoft.com/office/powerpoint/2010/main" val="229742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Browser UI </a:t>
            </a:r>
            <a:r>
              <a:rPr lang="de-DE" sz="2400" b="1" dirty="0" err="1"/>
              <a:t>of</a:t>
            </a:r>
            <a:r>
              <a:rPr lang="de-DE" sz="2400" b="1" dirty="0"/>
              <a:t> Galaxy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8EAD2AA-114D-230F-47D1-09FA4EC6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00" y="1052736"/>
            <a:ext cx="11473399" cy="230425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F2647A5-F05D-4627-81FB-CA5258741281}"/>
              </a:ext>
            </a:extLst>
          </p:cNvPr>
          <p:cNvSpPr txBox="1"/>
          <p:nvPr/>
        </p:nvSpPr>
        <p:spPr>
          <a:xfrm>
            <a:off x="1415480" y="3611239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Left: tool you can use, you can create your own tool in another process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A169E3-BC0E-2240-AE96-E1827879006B}"/>
              </a:ext>
            </a:extLst>
          </p:cNvPr>
          <p:cNvSpPr txBox="1"/>
          <p:nvPr/>
        </p:nvSpPr>
        <p:spPr>
          <a:xfrm>
            <a:off x="1415480" y="4251591"/>
            <a:ext cx="8208912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Middle: detailed information about selected item (sorting tool). It gives you detailed </a:t>
            </a:r>
            <a:r>
              <a:rPr lang="en-US" dirty="0" err="1">
                <a:solidFill>
                  <a:schemeClr val="tx1"/>
                </a:solidFill>
              </a:rPr>
              <a:t>infos</a:t>
            </a:r>
            <a:r>
              <a:rPr lang="en-US" dirty="0">
                <a:solidFill>
                  <a:schemeClr val="tx1"/>
                </a:solidFill>
              </a:rPr>
              <a:t> about </a:t>
            </a:r>
            <a:r>
              <a:rPr lang="en-US" dirty="0" err="1">
                <a:solidFill>
                  <a:schemeClr val="tx1"/>
                </a:solidFill>
              </a:rPr>
              <a:t>inputparameter</a:t>
            </a:r>
            <a:r>
              <a:rPr lang="en-US" dirty="0">
                <a:solidFill>
                  <a:schemeClr val="tx1"/>
                </a:solidFill>
              </a:rPr>
              <a:t>,…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CBC617-0525-2CF4-B90F-14AAFB061075}"/>
              </a:ext>
            </a:extLst>
          </p:cNvPr>
          <p:cNvSpPr txBox="1"/>
          <p:nvPr/>
        </p:nvSpPr>
        <p:spPr>
          <a:xfrm>
            <a:off x="1415480" y="5168942"/>
            <a:ext cx="8208912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Right: </a:t>
            </a:r>
            <a:r>
              <a:rPr lang="en-US" dirty="0" err="1">
                <a:solidFill>
                  <a:schemeClr val="tx1"/>
                </a:solidFill>
              </a:rPr>
              <a:t>infos</a:t>
            </a:r>
            <a:r>
              <a:rPr lang="en-US" dirty="0">
                <a:solidFill>
                  <a:schemeClr val="tx1"/>
                </a:solidFill>
              </a:rPr>
              <a:t> about history(</a:t>
            </a:r>
            <a:r>
              <a:rPr lang="en-US" dirty="0" err="1">
                <a:solidFill>
                  <a:schemeClr val="tx1"/>
                </a:solidFill>
              </a:rPr>
              <a:t>ies</a:t>
            </a:r>
            <a:r>
              <a:rPr lang="en-US" dirty="0">
                <a:solidFill>
                  <a:schemeClr val="tx1"/>
                </a:solidFill>
              </a:rPr>
              <a:t>). A history is one of the concepts of organizing things like data, jobs, …</a:t>
            </a:r>
          </a:p>
        </p:txBody>
      </p:sp>
    </p:spTree>
    <p:extLst>
      <p:ext uri="{BB962C8B-B14F-4D97-AF65-F5344CB8AC3E}">
        <p14:creationId xmlns:p14="http://schemas.microsoft.com/office/powerpoint/2010/main" val="417899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Usecase</a:t>
            </a:r>
            <a:r>
              <a:rPr lang="de-DE" sz="2400" b="1" dirty="0"/>
              <a:t>: </a:t>
            </a:r>
            <a:r>
              <a:rPr lang="de-DE" sz="2400" b="1" dirty="0" err="1"/>
              <a:t>Sorting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Galaxy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pic>
        <p:nvPicPr>
          <p:cNvPr id="4" name="Grafik 3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5D41E0D5-C02C-9E24-6D96-205715BB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340768"/>
            <a:ext cx="1152525" cy="34861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C369B6-C88E-3824-5B13-35527BE1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1412776"/>
            <a:ext cx="3343275" cy="1228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96FDAE-A70E-41F3-57BD-8BA9A0C235EB}"/>
              </a:ext>
            </a:extLst>
          </p:cNvPr>
          <p:cNvSpPr txBox="1"/>
          <p:nvPr/>
        </p:nvSpPr>
        <p:spPr>
          <a:xfrm>
            <a:off x="2382491" y="3244334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Used tool is called “Sort” and sorts data in desired direction on a chosen column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2706448-55C6-84AC-A5B8-28C3059B8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885" y="3983477"/>
            <a:ext cx="3114848" cy="1686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B04B3FA-8EC2-68BB-6969-07842E33D4D0}"/>
              </a:ext>
            </a:extLst>
          </p:cNvPr>
          <p:cNvSpPr txBox="1"/>
          <p:nvPr/>
        </p:nvSpPr>
        <p:spPr>
          <a:xfrm>
            <a:off x="7392144" y="4365104"/>
            <a:ext cx="2759786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Life </a:t>
            </a:r>
            <a:r>
              <a:rPr lang="de-DE" altLang="de-DE" sz="1600" dirty="0" err="1"/>
              <a:t>demo</a:t>
            </a:r>
            <a:r>
              <a:rPr lang="de-DE" altLang="de-DE" sz="1600" dirty="0"/>
              <a:t> on galaxy.eu</a:t>
            </a:r>
            <a:endParaRPr lang="en-US" altLang="de-DE" sz="1600" dirty="0"/>
          </a:p>
        </p:txBody>
      </p:sp>
    </p:spTree>
    <p:extLst>
      <p:ext uri="{BB962C8B-B14F-4D97-AF65-F5344CB8AC3E}">
        <p14:creationId xmlns:p14="http://schemas.microsoft.com/office/powerpoint/2010/main" val="37957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Galaxy REST API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2EEE03-CCE9-8964-E48E-2B6552B388C5}"/>
              </a:ext>
            </a:extLst>
          </p:cNvPr>
          <p:cNvSpPr txBox="1"/>
          <p:nvPr/>
        </p:nvSpPr>
        <p:spPr>
          <a:xfrm>
            <a:off x="622830" y="1340768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Open API </a:t>
            </a:r>
            <a:r>
              <a:rPr lang="en-US" dirty="0" err="1">
                <a:solidFill>
                  <a:schemeClr val="tx1"/>
                </a:solidFill>
              </a:rPr>
              <a:t>docu</a:t>
            </a:r>
            <a:r>
              <a:rPr lang="en-US" dirty="0">
                <a:solidFill>
                  <a:schemeClr val="tx1"/>
                </a:solidFill>
              </a:rPr>
              <a:t>: https://test.galaxyproject.org/api/docs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DE76A4-8B09-57D4-B470-1A12ED7324E5}"/>
              </a:ext>
            </a:extLst>
          </p:cNvPr>
          <p:cNvSpPr txBox="1"/>
          <p:nvPr/>
        </p:nvSpPr>
        <p:spPr>
          <a:xfrm>
            <a:off x="623392" y="2142147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Many endpoints, some not yet migrated/documented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8A3A3E-1BCF-7D5E-DFD0-777A931253C5}"/>
              </a:ext>
            </a:extLst>
          </p:cNvPr>
          <p:cNvSpPr txBox="1"/>
          <p:nvPr/>
        </p:nvSpPr>
        <p:spPr>
          <a:xfrm>
            <a:off x="623392" y="2976456"/>
            <a:ext cx="4248472" cy="12003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Authentication based on API – key of user</a:t>
            </a:r>
          </a:p>
          <a:p>
            <a:r>
              <a:rPr lang="en-US" dirty="0">
                <a:solidFill>
                  <a:schemeClr val="tx1"/>
                </a:solidFill>
              </a:rPr>
              <a:t>   - authentication by URL param</a:t>
            </a:r>
          </a:p>
          <a:p>
            <a:r>
              <a:rPr lang="en-US" dirty="0">
                <a:solidFill>
                  <a:schemeClr val="tx1"/>
                </a:solidFill>
              </a:rPr>
              <a:t>   - authentication in header</a:t>
            </a:r>
          </a:p>
          <a:p>
            <a:r>
              <a:rPr lang="en-US" dirty="0">
                <a:solidFill>
                  <a:schemeClr val="tx1"/>
                </a:solidFill>
              </a:rPr>
              <a:t>   - (authentication by session cookie)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EA4C4B9-43F8-BD9C-535E-2367369F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2912131"/>
            <a:ext cx="3705225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AE43201-D5BF-C1D9-74BD-50776A69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4416118"/>
            <a:ext cx="5324475" cy="25717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B0696C4-6C03-41B5-2F4E-AA6F980F0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9" y="4874281"/>
            <a:ext cx="3419475" cy="5905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73B8E38-D722-7A58-9C15-5728F948B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025" y="5188606"/>
            <a:ext cx="41719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7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UseCase</a:t>
            </a:r>
            <a:r>
              <a:rPr lang="de-DE" sz="2400" b="1" dirty="0"/>
              <a:t> in </a:t>
            </a:r>
            <a:r>
              <a:rPr lang="de-DE" sz="2400" b="1" dirty="0" err="1"/>
              <a:t>java</a:t>
            </a:r>
            <a:r>
              <a:rPr lang="de-DE" sz="2400" b="1" dirty="0"/>
              <a:t> </a:t>
            </a:r>
            <a:r>
              <a:rPr lang="de-DE" sz="2400" b="1" dirty="0" err="1"/>
              <a:t>demo</a:t>
            </a:r>
            <a:r>
              <a:rPr lang="de-DE" sz="2400" b="1" dirty="0"/>
              <a:t> </a:t>
            </a:r>
            <a:r>
              <a:rPr lang="de-DE" sz="2400" b="1" dirty="0" err="1"/>
              <a:t>app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D76D0A-F769-4545-B1A3-CB9831C8F7D6}"/>
              </a:ext>
            </a:extLst>
          </p:cNvPr>
          <p:cNvSpPr txBox="1"/>
          <p:nvPr/>
        </p:nvSpPr>
        <p:spPr>
          <a:xfrm>
            <a:off x="9420200" y="1260338"/>
            <a:ext cx="194421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Python: </a:t>
            </a:r>
            <a:r>
              <a:rPr lang="en-US" dirty="0" err="1">
                <a:solidFill>
                  <a:schemeClr val="tx1"/>
                </a:solidFill>
              </a:rPr>
              <a:t>Bioblend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Java: blend4j</a:t>
            </a:r>
          </a:p>
        </p:txBody>
      </p:sp>
      <p:pic>
        <p:nvPicPr>
          <p:cNvPr id="10" name="Grafik 9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D2A69A90-73FF-1E5F-0C04-8B4F09E1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124744"/>
            <a:ext cx="747958" cy="501317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94FD684-0420-A9B7-975E-B286A9ECAC6C}"/>
              </a:ext>
            </a:extLst>
          </p:cNvPr>
          <p:cNvSpPr txBox="1"/>
          <p:nvPr/>
        </p:nvSpPr>
        <p:spPr>
          <a:xfrm>
            <a:off x="6451111" y="5259108"/>
            <a:ext cx="3312368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Life </a:t>
            </a:r>
            <a:r>
              <a:rPr lang="de-DE" altLang="de-DE" sz="1600" dirty="0" err="1"/>
              <a:t>demo</a:t>
            </a:r>
            <a:r>
              <a:rPr lang="de-DE" altLang="de-DE" sz="1600" dirty="0"/>
              <a:t> on </a:t>
            </a:r>
            <a:r>
              <a:rPr lang="en-US" sz="1600" dirty="0">
                <a:solidFill>
                  <a:schemeClr val="tx1"/>
                </a:solidFill>
              </a:rPr>
              <a:t>test.galaxyproject.org </a:t>
            </a:r>
            <a:endParaRPr lang="en-US" altLang="de-DE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2C55E9D-4406-BC61-7BFA-3C17F10B600D}"/>
              </a:ext>
            </a:extLst>
          </p:cNvPr>
          <p:cNvSpPr txBox="1"/>
          <p:nvPr/>
        </p:nvSpPr>
        <p:spPr>
          <a:xfrm>
            <a:off x="8107295" y="3932672"/>
            <a:ext cx="3960440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Possible states of jobs: pending, queued, running, ok, …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9393BC0-1BEB-7CDC-7A58-16BEAA7E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930" y="3356992"/>
            <a:ext cx="3463138" cy="2590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1610330-261E-45B1-CEB0-DF0EFED56229}"/>
              </a:ext>
            </a:extLst>
          </p:cNvPr>
          <p:cNvSpPr txBox="1"/>
          <p:nvPr/>
        </p:nvSpPr>
        <p:spPr>
          <a:xfrm>
            <a:off x="1799692" y="1398838"/>
            <a:ext cx="3960440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Dataset has more than one identifier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E64AB4E-1F73-9637-AB54-A77CE0767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664" y="2110734"/>
            <a:ext cx="3620224" cy="1698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7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Mapping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java</a:t>
            </a:r>
            <a:r>
              <a:rPr lang="de-DE" sz="2400" b="1" dirty="0"/>
              <a:t> </a:t>
            </a:r>
            <a:r>
              <a:rPr lang="de-DE" sz="2400" b="1" dirty="0" err="1"/>
              <a:t>sub</a:t>
            </a:r>
            <a:r>
              <a:rPr lang="de-DE" sz="2400" b="1" dirty="0"/>
              <a:t> </a:t>
            </a:r>
            <a:r>
              <a:rPr lang="de-DE" sz="2400" b="1" dirty="0" err="1"/>
              <a:t>processes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HTTP </a:t>
            </a:r>
            <a:r>
              <a:rPr lang="de-DE" sz="2400" b="1" dirty="0" err="1"/>
              <a:t>requests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pic>
        <p:nvPicPr>
          <p:cNvPr id="4" name="Grafik 3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B0FD53F7-48F4-109B-348F-8DF3ACCF3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052736"/>
            <a:ext cx="757279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Chemotion</a:t>
            </a:r>
            <a:r>
              <a:rPr lang="de-DE" sz="2400" b="1" dirty="0"/>
              <a:t> ELN – Third Party App Integration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F66A9A-8FA8-832B-9A63-1BB32448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052736"/>
            <a:ext cx="7270314" cy="518461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4017B9C-843E-EBAD-9FA7-CF7A6949EC08}"/>
              </a:ext>
            </a:extLst>
          </p:cNvPr>
          <p:cNvSpPr txBox="1"/>
          <p:nvPr/>
        </p:nvSpPr>
        <p:spPr>
          <a:xfrm>
            <a:off x="7968208" y="1484784"/>
            <a:ext cx="3960440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3PA needs </a:t>
            </a:r>
            <a:r>
              <a:rPr lang="en-US">
                <a:solidFill>
                  <a:schemeClr val="tx1"/>
                </a:solidFill>
              </a:rPr>
              <a:t>to push and be pushed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A342DF5-33A9-F029-C371-4AD8B41D7584}"/>
              </a:ext>
            </a:extLst>
          </p:cNvPr>
          <p:cNvSpPr txBox="1"/>
          <p:nvPr/>
        </p:nvSpPr>
        <p:spPr>
          <a:xfrm>
            <a:off x="7976074" y="2204864"/>
            <a:ext cx="395257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3PA needs to have an ELN token of user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CFDAD4-E620-CA0A-0F35-A30DA0348341}"/>
              </a:ext>
            </a:extLst>
          </p:cNvPr>
          <p:cNvSpPr txBox="1"/>
          <p:nvPr/>
        </p:nvSpPr>
        <p:spPr>
          <a:xfrm>
            <a:off x="8000346" y="2924944"/>
            <a:ext cx="395257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Communication based on ELN IDs</a:t>
            </a:r>
          </a:p>
        </p:txBody>
      </p:sp>
    </p:spTree>
    <p:extLst>
      <p:ext uri="{BB962C8B-B14F-4D97-AF65-F5344CB8AC3E}">
        <p14:creationId xmlns:p14="http://schemas.microsoft.com/office/powerpoint/2010/main" val="252397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Things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think</a:t>
            </a:r>
            <a:r>
              <a:rPr lang="de-DE" sz="2400" b="1" dirty="0"/>
              <a:t> </a:t>
            </a:r>
            <a:r>
              <a:rPr lang="de-DE" sz="2400" b="1" dirty="0" err="1"/>
              <a:t>about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D4F6588-8A37-C028-E0D5-D6726130CB05}"/>
              </a:ext>
            </a:extLst>
          </p:cNvPr>
          <p:cNvSpPr txBox="1"/>
          <p:nvPr/>
        </p:nvSpPr>
        <p:spPr>
          <a:xfrm>
            <a:off x="580242" y="2467128"/>
            <a:ext cx="6553290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Supporting also workflows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0DA0BC-748C-97F6-3600-27D3F0190782}"/>
              </a:ext>
            </a:extLst>
          </p:cNvPr>
          <p:cNvSpPr txBox="1"/>
          <p:nvPr/>
        </p:nvSpPr>
        <p:spPr>
          <a:xfrm>
            <a:off x="605257" y="3275693"/>
            <a:ext cx="6553290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to handle the quota of a user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31984A-3113-62BC-5B9B-70A3DE449B8F}"/>
              </a:ext>
            </a:extLst>
          </p:cNvPr>
          <p:cNvSpPr txBox="1"/>
          <p:nvPr/>
        </p:nvSpPr>
        <p:spPr>
          <a:xfrm>
            <a:off x="605257" y="4077072"/>
            <a:ext cx="6553290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Chemotion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eln</a:t>
            </a:r>
            <a:r>
              <a:rPr lang="en-US" dirty="0">
                <a:solidFill>
                  <a:schemeClr val="tx1"/>
                </a:solidFill>
              </a:rPr>
              <a:t>: create an own Galaxy Connector Third-party-app ?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60D63D3-9463-5722-1415-7834DDDD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1224169"/>
            <a:ext cx="3067050" cy="1695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Grafik 1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4740C42-2FAB-2F64-FED2-68A1088AB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3212976"/>
            <a:ext cx="3878560" cy="281801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551A467-AE21-A965-D752-E45F05D67BBA}"/>
              </a:ext>
            </a:extLst>
          </p:cNvPr>
          <p:cNvSpPr txBox="1"/>
          <p:nvPr/>
        </p:nvSpPr>
        <p:spPr>
          <a:xfrm>
            <a:off x="575549" y="1633047"/>
            <a:ext cx="6553290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Fix problems with 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25159875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485</Words>
  <Application>Microsoft Office PowerPoint</Application>
  <PresentationFormat>Breitbild</PresentationFormat>
  <Paragraphs>56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Average</vt:lpstr>
      <vt:lpstr>Calibri</vt:lpstr>
      <vt:lpstr>Graphik Regular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124</cp:revision>
  <dcterms:created xsi:type="dcterms:W3CDTF">2015-08-23T09:02:23Z</dcterms:created>
  <dcterms:modified xsi:type="dcterms:W3CDTF">2024-07-04T09:18:20Z</dcterms:modified>
</cp:coreProperties>
</file>