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3" r:id="rId2"/>
    <p:sldId id="1216" r:id="rId3"/>
    <p:sldId id="1217" r:id="rId4"/>
    <p:sldId id="1218" r:id="rId5"/>
    <p:sldId id="1219" r:id="rId6"/>
    <p:sldId id="1220" r:id="rId7"/>
    <p:sldId id="1232" r:id="rId8"/>
    <p:sldId id="1233" r:id="rId9"/>
    <p:sldId id="1222" r:id="rId10"/>
    <p:sldId id="1223" r:id="rId11"/>
    <p:sldId id="1224" r:id="rId12"/>
    <p:sldId id="1234" r:id="rId13"/>
    <p:sldId id="1225" r:id="rId14"/>
    <p:sldId id="1226" r:id="rId15"/>
    <p:sldId id="1228" r:id="rId16"/>
    <p:sldId id="1230" r:id="rId17"/>
    <p:sldId id="1229" r:id="rId18"/>
    <p:sldId id="1231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DCF"/>
    <a:srgbClr val="F1FA9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194" y="1092"/>
      </p:cViewPr>
      <p:guideLst>
        <p:guide orient="horz" pos="2160"/>
        <p:guide pos="6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8333333333333334E-2"/>
          <c:y val="0.15319444444444447"/>
          <c:w val="0.93888888888888888"/>
          <c:h val="0.60027668416447943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A23-4164-A43A-F4AF8A16DF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A23-4164-A43A-F4AF8A16DF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A23-4164-A43A-F4AF8A16DF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A23-4164-A43A-F4AF8A16DFC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A23-4164-A43A-F4AF8A16DFCA}"/>
              </c:ext>
            </c:extLst>
          </c:dPt>
          <c:cat>
            <c:strRef>
              <c:f>Tabelle1!$A$4:$A$8</c:f>
              <c:strCache>
                <c:ptCount val="5"/>
                <c:pt idx="0">
                  <c:v>Technical security</c:v>
                </c:pt>
                <c:pt idx="1">
                  <c:v>Organisatoric security</c:v>
                </c:pt>
                <c:pt idx="2">
                  <c:v>Phsysical security</c:v>
                </c:pt>
                <c:pt idx="3">
                  <c:v>Data integrity </c:v>
                </c:pt>
                <c:pt idx="4">
                  <c:v>Recovery</c:v>
                </c:pt>
              </c:strCache>
            </c:strRef>
          </c:cat>
          <c:val>
            <c:numRef>
              <c:f>Tabelle1!$B$4:$B$8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A23-4164-A43A-F4AF8A16D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8333333333333334E-2"/>
          <c:y val="0.15319444444444447"/>
          <c:w val="0.93888888888888888"/>
          <c:h val="0.60027668416447943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A23-4164-A43A-F4AF8A16DF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A23-4164-A43A-F4AF8A16DF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A23-4164-A43A-F4AF8A16DF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A23-4164-A43A-F4AF8A16DFC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A23-4164-A43A-F4AF8A16DFCA}"/>
              </c:ext>
            </c:extLst>
          </c:dPt>
          <c:cat>
            <c:strRef>
              <c:f>Tabelle1!$A$4:$A$8</c:f>
              <c:strCache>
                <c:ptCount val="5"/>
                <c:pt idx="0">
                  <c:v>Technical security</c:v>
                </c:pt>
                <c:pt idx="1">
                  <c:v>Organisatoric security</c:v>
                </c:pt>
                <c:pt idx="2">
                  <c:v>Phsysical security</c:v>
                </c:pt>
                <c:pt idx="3">
                  <c:v>Data integrity </c:v>
                </c:pt>
                <c:pt idx="4">
                  <c:v>Recovery</c:v>
                </c:pt>
              </c:strCache>
            </c:strRef>
          </c:cat>
          <c:val>
            <c:numRef>
              <c:f>Tabelle1!$B$4:$B$8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A23-4164-A43A-F4AF8A16D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DF0DE-9B2C-456A-81CE-ECB4922A2D02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5D55A-8415-49FB-8DE6-D78924607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968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31F9-8E4B-4ED6-8272-3FF50063C297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96104-0C20-4848-8412-8A3EED5B71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0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376" y="0"/>
            <a:ext cx="12385376" cy="69667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303" y="274641"/>
            <a:ext cx="2048256" cy="1024128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794368" y="6578008"/>
            <a:ext cx="7219488" cy="297517"/>
          </a:xfrm>
          <a:prstGeom prst="rect">
            <a:avLst/>
          </a:prstGeom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Leibniz Institute </a:t>
            </a:r>
            <a:r>
              <a:rPr lang="de-DE" sz="1400" kern="1200" baseline="0" dirty="0" err="1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of</a:t>
            </a: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 Plant </a:t>
            </a:r>
            <a:r>
              <a:rPr lang="de-DE" sz="1400" kern="1200" baseline="0" dirty="0" err="1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Biochemistry</a:t>
            </a: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 (IPB)		2024-03-26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94368" y="5013176"/>
            <a:ext cx="10220727" cy="569979"/>
          </a:xfrm>
          <a:prstGeom prst="rect">
            <a:avLst/>
          </a:prstGeom>
        </p:spPr>
        <p:txBody>
          <a:bodyPr vert="horz"/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verage"/>
                <a:cs typeface="Average"/>
              </a:defRPr>
            </a:lvl1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Title of the Presentation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98023" y="5672136"/>
            <a:ext cx="10282612" cy="7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latin typeface="Graphik Regular"/>
                <a:cs typeface="Graphik Regular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Speaker</a:t>
            </a:r>
          </a:p>
        </p:txBody>
      </p:sp>
      <p:pic>
        <p:nvPicPr>
          <p:cNvPr id="12" name="Picture 20"/>
          <p:cNvPicPr>
            <a:picLocks noChangeAspect="1"/>
          </p:cNvPicPr>
          <p:nvPr userDrawn="1"/>
        </p:nvPicPr>
        <p:blipFill rotWithShape="1">
          <a:blip r:embed="rId4"/>
          <a:srcRect l="35552"/>
          <a:stretch/>
        </p:blipFill>
        <p:spPr>
          <a:xfrm>
            <a:off x="9921196" y="6399608"/>
            <a:ext cx="1809189" cy="557784"/>
          </a:xfrm>
          <a:prstGeom prst="rect">
            <a:avLst/>
          </a:prstGeom>
        </p:spPr>
      </p:pic>
      <p:pic>
        <p:nvPicPr>
          <p:cNvPr id="13" name="Picture 2" descr="https://www.leibniz-gemeinschaft.de/fileadmin/user_upload/bilder/Presse/Logos/Logo_2017/Web/Leibniz_Logo_DE_blau_schwarz_500px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269" y="6462761"/>
            <a:ext cx="602702" cy="4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79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nplatzhalter 9">
            <a:extLst>
              <a:ext uri="{FF2B5EF4-FFF2-40B4-BE49-F238E27FC236}">
                <a16:creationId xmlns:a16="http://schemas.microsoft.com/office/drawing/2014/main" id="{51975B94-34DB-41BE-A866-B0FF974CCE71}"/>
              </a:ext>
            </a:extLst>
          </p:cNvPr>
          <p:cNvSpPr>
            <a:spLocks noGrp="1" noChangeAspect="1"/>
          </p:cNvSpPr>
          <p:nvPr>
            <p:ph type="sldNum" sz="quarter" idx="4294967295"/>
          </p:nvPr>
        </p:nvSpPr>
        <p:spPr>
          <a:xfrm>
            <a:off x="11352584" y="116632"/>
            <a:ext cx="641409" cy="312525"/>
          </a:xfrm>
          <a:prstGeom prst="rect">
            <a:avLst/>
          </a:prstGeom>
        </p:spPr>
        <p:txBody>
          <a:bodyPr lIns="72000" rIns="72000"/>
          <a:lstStyle>
            <a:lvl1pPr algn="ctr">
              <a:defRPr/>
            </a:lvl1pPr>
          </a:lstStyle>
          <a:p>
            <a:fld id="{25339080-9BBF-42D7-A438-0C2C38E8282A}" type="slidenum">
              <a:rPr lang="de-DE" sz="1600" smtClean="0"/>
              <a:t>‹Nr.›</a:t>
            </a:fld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0876935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-27159"/>
            <a:ext cx="12249334" cy="6912544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 userDrawn="1"/>
        </p:nvPicPr>
        <p:blipFill rotWithShape="1">
          <a:blip r:embed="rId3"/>
          <a:srcRect r="58568"/>
          <a:stretch/>
        </p:blipFill>
        <p:spPr>
          <a:xfrm>
            <a:off x="11258806" y="111347"/>
            <a:ext cx="636475" cy="76809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59" y="6331503"/>
            <a:ext cx="301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6A73F"/>
                </a:solidFill>
              </a:rPr>
              <a:t>Leibniz Institute </a:t>
            </a:r>
            <a:r>
              <a:rPr lang="de-DE" sz="1400" b="1" dirty="0" err="1">
                <a:solidFill>
                  <a:srgbClr val="86A73F"/>
                </a:solidFill>
              </a:rPr>
              <a:t>of</a:t>
            </a:r>
            <a:r>
              <a:rPr lang="de-DE" sz="1400" b="1" dirty="0">
                <a:solidFill>
                  <a:srgbClr val="86A73F"/>
                </a:solidFill>
              </a:rPr>
              <a:t> Plant </a:t>
            </a:r>
            <a:r>
              <a:rPr lang="de-DE" sz="1400" b="1" dirty="0" err="1">
                <a:solidFill>
                  <a:srgbClr val="86A73F"/>
                </a:solidFill>
              </a:rPr>
              <a:t>Biochemistry</a:t>
            </a:r>
            <a:endParaRPr lang="de-DE" sz="1400" b="1" dirty="0">
              <a:solidFill>
                <a:srgbClr val="86A73F"/>
              </a:solidFill>
            </a:endParaRPr>
          </a:p>
          <a:p>
            <a:r>
              <a:rPr lang="de-DE" sz="1400" b="1" dirty="0"/>
              <a:t>Department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Bioorganic</a:t>
            </a:r>
            <a:r>
              <a:rPr lang="de-DE" sz="1400" b="1" dirty="0"/>
              <a:t> Chemistry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4494518" y="6316899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Fabian Mauz</a:t>
            </a:r>
          </a:p>
          <a:p>
            <a:r>
              <a:rPr lang="de-DE" sz="1400" dirty="0"/>
              <a:t>2025-02-10</a:t>
            </a:r>
          </a:p>
        </p:txBody>
      </p:sp>
      <p:pic>
        <p:nvPicPr>
          <p:cNvPr id="16" name="Picture 2" descr="https://www.leibniz-gemeinschaft.de/fileadmin/user_upload/bilder/Presse/Logos/Logo_2017/Web/Leibniz_Logo_DE_blau_schwarz_500px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592" y="6344232"/>
            <a:ext cx="602702" cy="4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73A6431A-25C0-427B-A1AC-8EE4B7C3DA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476673"/>
            <a:ext cx="734481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rgbClr val="1B1E3D"/>
                </a:solidFill>
              </a:defRPr>
            </a:lvl1pPr>
          </a:lstStyle>
          <a:p>
            <a:pPr lvl="0"/>
            <a:r>
              <a:rPr lang="de-DE" dirty="0"/>
              <a:t>Topic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Slide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5010AC0C-2EE1-4F69-B798-23D8E49318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504" y="116855"/>
            <a:ext cx="7344816" cy="35981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1" baseline="0">
                <a:solidFill>
                  <a:srgbClr val="86A73F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28FC0CC-E004-4FAB-93E1-CC44FB16BF76}"/>
              </a:ext>
            </a:extLst>
          </p:cNvPr>
          <p:cNvSpPr txBox="1"/>
          <p:nvPr userDrawn="1"/>
        </p:nvSpPr>
        <p:spPr>
          <a:xfrm>
            <a:off x="10608940" y="654327"/>
            <a:ext cx="558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5B51C58-7FDD-4152-A45C-0E58EA9C3C26}" type="slidenum">
              <a:rPr lang="de-DE" sz="1600" smtClean="0">
                <a:solidFill>
                  <a:srgbClr val="1B1E3D"/>
                </a:solidFill>
              </a:rPr>
              <a:pPr algn="ctr"/>
              <a:t>‹Nr.›</a:t>
            </a:fld>
            <a:endParaRPr lang="de-DE" sz="1600" dirty="0">
              <a:solidFill>
                <a:srgbClr val="1B1E3D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F00765A-1FA0-4FD7-BDF7-2F9A0173A0BB}"/>
              </a:ext>
            </a:extLst>
          </p:cNvPr>
          <p:cNvSpPr txBox="1"/>
          <p:nvPr userDrawn="1"/>
        </p:nvSpPr>
        <p:spPr>
          <a:xfrm>
            <a:off x="3431704" y="637276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©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1C642E5-7F53-3379-B7DD-6752EE16FE0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5694" y="6396710"/>
            <a:ext cx="1043112" cy="4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167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6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pb-halle/Exploitable/blob/main/backend/Exploitable/src/main/java/de/ipbhalle/exploitable/rest/LogIn.java#L21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pb-hall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ixabay.com/en/thinking-imagination-creative-152218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ntionalcommits.org/en/v1.0.0/" TargetMode="External"/><Relationship Id="rId2" Type="http://schemas.openxmlformats.org/officeDocument/2006/relationships/hyperlink" Target="https://semver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858363" y="4962749"/>
            <a:ext cx="10926269" cy="569979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858363" y="5805264"/>
            <a:ext cx="10137600" cy="781200"/>
          </a:xfrm>
        </p:spPr>
        <p:txBody>
          <a:bodyPr/>
          <a:lstStyle/>
          <a:p>
            <a:r>
              <a:rPr lang="de-DE" dirty="0">
                <a:latin typeface="+mn-lt"/>
              </a:rPr>
              <a:t>Fabian Mauz</a:t>
            </a:r>
          </a:p>
          <a:p>
            <a:endParaRPr lang="en-US" dirty="0"/>
          </a:p>
        </p:txBody>
      </p:sp>
      <p:pic>
        <p:nvPicPr>
          <p:cNvPr id="4" name="Picture 4" descr="http://www.ipb-halle.de/typo3temp/pics/72bb2df8c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" r="2868"/>
          <a:stretch/>
        </p:blipFill>
        <p:spPr bwMode="auto">
          <a:xfrm>
            <a:off x="858363" y="1340768"/>
            <a:ext cx="11333637" cy="349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9D021D2-972D-D23C-59D8-1477D0936625}"/>
              </a:ext>
            </a:extLst>
          </p:cNvPr>
          <p:cNvSpPr txBox="1"/>
          <p:nvPr/>
        </p:nvSpPr>
        <p:spPr>
          <a:xfrm>
            <a:off x="1199456" y="2204864"/>
            <a:ext cx="3960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Hands 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14D614B-D882-E992-672C-A3CDFC171823}"/>
              </a:ext>
            </a:extLst>
          </p:cNvPr>
          <p:cNvSpPr txBox="1"/>
          <p:nvPr/>
        </p:nvSpPr>
        <p:spPr>
          <a:xfrm>
            <a:off x="1919536" y="3000458"/>
            <a:ext cx="5328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err="1">
                <a:solidFill>
                  <a:schemeClr val="bg1"/>
                </a:solidFill>
              </a:rPr>
              <a:t>Git</a:t>
            </a:r>
            <a:r>
              <a:rPr lang="de-DE" sz="4400" b="1" dirty="0">
                <a:solidFill>
                  <a:schemeClr val="bg1"/>
                </a:solidFill>
              </a:rPr>
              <a:t> and IT </a:t>
            </a:r>
            <a:r>
              <a:rPr lang="de-DE" sz="4400" b="1" dirty="0" err="1">
                <a:solidFill>
                  <a:schemeClr val="bg1"/>
                </a:solidFill>
              </a:rPr>
              <a:t>security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99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19EBF-7A09-9905-0C59-FB0BBB908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85E3FC-9863-946B-FF72-3D5F74C89D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IT Security – </a:t>
            </a:r>
            <a:r>
              <a:rPr lang="de-DE" sz="2400" b="1" dirty="0" err="1"/>
              <a:t>Overview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25E6EC-7811-2BA2-E727-47289289B3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9DCD337-1ED6-EC22-75EA-5CBCEB93D26A}"/>
              </a:ext>
            </a:extLst>
          </p:cNvPr>
          <p:cNvSpPr txBox="1"/>
          <p:nvPr/>
        </p:nvSpPr>
        <p:spPr>
          <a:xfrm>
            <a:off x="6744069" y="3738665"/>
            <a:ext cx="2754280" cy="193899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Technical </a:t>
            </a:r>
            <a:r>
              <a:rPr lang="de-DE" b="1" dirty="0" err="1"/>
              <a:t>security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sz="1600" i="1" dirty="0">
                <a:solidFill>
                  <a:schemeClr val="tx1">
                    <a:alpha val="30000"/>
                  </a:schemeClr>
                </a:solidFill>
              </a:rPr>
              <a:t>Firewalls</a:t>
            </a:r>
          </a:p>
          <a:p>
            <a:pPr marL="285750" indent="-285750">
              <a:buFontTx/>
              <a:buChar char="-"/>
            </a:pPr>
            <a:r>
              <a:rPr lang="de-DE" b="1" i="1" u="sng" dirty="0"/>
              <a:t>Encryption</a:t>
            </a:r>
          </a:p>
          <a:p>
            <a:pPr marL="285750" indent="-285750">
              <a:buFontTx/>
              <a:buChar char="-"/>
            </a:pPr>
            <a:r>
              <a:rPr lang="de-DE" sz="1600" i="1" dirty="0" err="1">
                <a:solidFill>
                  <a:schemeClr val="tx1">
                    <a:alpha val="30000"/>
                  </a:schemeClr>
                </a:solidFill>
              </a:rPr>
              <a:t>Logging</a:t>
            </a:r>
            <a:endParaRPr lang="de-DE" sz="1600" i="1" dirty="0">
              <a:solidFill>
                <a:schemeClr val="tx1">
                  <a:alpha val="3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DE" b="1" i="1" u="sng" dirty="0"/>
              <a:t>Secure design </a:t>
            </a:r>
            <a:r>
              <a:rPr lang="de-DE" b="1" i="1" u="sng" dirty="0" err="1"/>
              <a:t>principles</a:t>
            </a:r>
            <a:endParaRPr lang="de-DE" b="1" i="1" u="sng" dirty="0"/>
          </a:p>
          <a:p>
            <a:pPr marL="285750" indent="-285750">
              <a:buFontTx/>
              <a:buChar char="-"/>
            </a:pPr>
            <a:r>
              <a:rPr lang="de-DE" b="1" i="1" u="sng" dirty="0"/>
              <a:t>Validation</a:t>
            </a:r>
            <a:r>
              <a:rPr lang="de-DE" i="1" u="sng" dirty="0"/>
              <a:t> </a:t>
            </a:r>
          </a:p>
          <a:p>
            <a:r>
              <a:rPr lang="de-DE" sz="1600" dirty="0"/>
              <a:t>…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70D7999A-8CA3-950D-1233-719358E656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171791"/>
              </p:ext>
            </p:extLst>
          </p:nvPr>
        </p:nvGraphicFramePr>
        <p:xfrm>
          <a:off x="3719736" y="1988840"/>
          <a:ext cx="3366120" cy="2307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43817AAE-5F46-5AEA-1F79-8F121112AF16}"/>
              </a:ext>
            </a:extLst>
          </p:cNvPr>
          <p:cNvSpPr txBox="1"/>
          <p:nvPr/>
        </p:nvSpPr>
        <p:spPr>
          <a:xfrm>
            <a:off x="7155984" y="1357434"/>
            <a:ext cx="2398926" cy="1354217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  <a:alpha val="32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Organizational </a:t>
            </a:r>
            <a:r>
              <a:rPr lang="de-DE" b="1" dirty="0" err="1"/>
              <a:t>security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sz="1600" i="1" dirty="0">
                <a:solidFill>
                  <a:schemeClr val="tx1">
                    <a:alpha val="30000"/>
                  </a:schemeClr>
                </a:solidFill>
              </a:rPr>
              <a:t>IT </a:t>
            </a:r>
            <a:r>
              <a:rPr lang="de-DE" sz="1600" i="1" dirty="0" err="1">
                <a:solidFill>
                  <a:schemeClr val="tx1">
                    <a:alpha val="30000"/>
                  </a:schemeClr>
                </a:solidFill>
              </a:rPr>
              <a:t>Regulations</a:t>
            </a:r>
            <a:endParaRPr lang="de-DE" sz="1600" i="1" dirty="0">
              <a:solidFill>
                <a:schemeClr val="tx1">
                  <a:alpha val="3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600" i="1" dirty="0" err="1">
                <a:solidFill>
                  <a:schemeClr val="tx1">
                    <a:alpha val="30000"/>
                  </a:schemeClr>
                </a:solidFill>
              </a:rPr>
              <a:t>Role</a:t>
            </a:r>
            <a:r>
              <a:rPr lang="de-DE" sz="1600" i="1" dirty="0">
                <a:solidFill>
                  <a:schemeClr val="tx1">
                    <a:alpha val="30000"/>
                  </a:schemeClr>
                </a:solidFill>
              </a:rPr>
              <a:t> </a:t>
            </a:r>
            <a:r>
              <a:rPr lang="de-DE" sz="1600" i="1" dirty="0" err="1">
                <a:solidFill>
                  <a:schemeClr val="tx1">
                    <a:alpha val="30000"/>
                  </a:schemeClr>
                </a:solidFill>
              </a:rPr>
              <a:t>model</a:t>
            </a:r>
            <a:endParaRPr lang="de-DE" sz="1600" i="1" dirty="0">
              <a:solidFill>
                <a:schemeClr val="tx1">
                  <a:alpha val="3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600" b="1" i="1" u="sng" dirty="0"/>
              <a:t>Teaching / Training</a:t>
            </a:r>
          </a:p>
          <a:p>
            <a:r>
              <a:rPr lang="de-DE" sz="1600" i="1" dirty="0"/>
              <a:t>…</a:t>
            </a:r>
            <a:endParaRPr lang="de-DE" sz="1600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A12AA2C-3041-003D-539A-74763317C2E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948772" y="2034543"/>
            <a:ext cx="1207212" cy="54774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DB5DB49-4D90-CEC8-562B-61BBFE37089F}"/>
              </a:ext>
            </a:extLst>
          </p:cNvPr>
          <p:cNvSpPr txBox="1"/>
          <p:nvPr/>
        </p:nvSpPr>
        <p:spPr>
          <a:xfrm>
            <a:off x="1405860" y="2911376"/>
            <a:ext cx="1887376" cy="1107996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Physical</a:t>
            </a:r>
            <a:r>
              <a:rPr lang="de-DE" b="1" dirty="0"/>
              <a:t> </a:t>
            </a:r>
            <a:r>
              <a:rPr lang="de-DE" b="1" dirty="0" err="1"/>
              <a:t>security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Natural </a:t>
            </a:r>
            <a:r>
              <a:rPr lang="de-DE" sz="1600" i="1" dirty="0" err="1"/>
              <a:t>disasters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Theft</a:t>
            </a:r>
          </a:p>
          <a:p>
            <a:r>
              <a:rPr lang="de-DE" sz="1600" i="1" dirty="0"/>
              <a:t>…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6C5070C-DD26-EFE3-4580-4D90F2227E2F}"/>
              </a:ext>
            </a:extLst>
          </p:cNvPr>
          <p:cNvSpPr txBox="1"/>
          <p:nvPr/>
        </p:nvSpPr>
        <p:spPr>
          <a:xfrm>
            <a:off x="2582278" y="4537358"/>
            <a:ext cx="3086614" cy="1600438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Data </a:t>
            </a:r>
            <a:r>
              <a:rPr lang="de-DE" b="1" dirty="0" err="1"/>
              <a:t>integrity</a:t>
            </a:r>
            <a:r>
              <a:rPr lang="de-DE" b="1" dirty="0"/>
              <a:t> and </a:t>
            </a:r>
            <a:r>
              <a:rPr lang="de-DE" b="1" dirty="0" err="1"/>
              <a:t>protection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Correctness </a:t>
            </a:r>
            <a:r>
              <a:rPr lang="de-DE" sz="1600" i="1" dirty="0" err="1"/>
              <a:t>of</a:t>
            </a:r>
            <a:r>
              <a:rPr lang="de-DE" sz="1600" i="1" dirty="0"/>
              <a:t> </a:t>
            </a:r>
            <a:r>
              <a:rPr lang="de-DE" sz="1600" i="1" dirty="0" err="1"/>
              <a:t>data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 err="1"/>
              <a:t>Completeness</a:t>
            </a:r>
            <a:r>
              <a:rPr lang="de-DE" sz="1600" i="1" dirty="0"/>
              <a:t> </a:t>
            </a:r>
            <a:r>
              <a:rPr lang="de-DE" sz="1600" i="1" dirty="0" err="1"/>
              <a:t>of</a:t>
            </a:r>
            <a:r>
              <a:rPr lang="de-DE" sz="1600" i="1" dirty="0"/>
              <a:t> </a:t>
            </a:r>
            <a:r>
              <a:rPr lang="de-DE" sz="1600" i="1" dirty="0" err="1"/>
              <a:t>data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 err="1"/>
              <a:t>Protection</a:t>
            </a:r>
            <a:r>
              <a:rPr lang="de-DE" sz="1600" i="1" dirty="0"/>
              <a:t> </a:t>
            </a:r>
            <a:r>
              <a:rPr lang="de-DE" sz="1600" i="1" dirty="0" err="1"/>
              <a:t>against</a:t>
            </a:r>
            <a:endParaRPr lang="de-DE" sz="1600" i="1" dirty="0"/>
          </a:p>
          <a:p>
            <a:r>
              <a:rPr lang="de-DE" sz="1600" i="1" dirty="0"/>
              <a:t>      </a:t>
            </a:r>
            <a:r>
              <a:rPr lang="de-DE" sz="1600" i="1" dirty="0" err="1"/>
              <a:t>unauthorized</a:t>
            </a:r>
            <a:r>
              <a:rPr lang="de-DE" sz="1600" i="1" dirty="0"/>
              <a:t> </a:t>
            </a:r>
            <a:r>
              <a:rPr lang="de-DE" sz="1600" i="1" dirty="0" err="1"/>
              <a:t>access</a:t>
            </a:r>
            <a:endParaRPr lang="de-DE" sz="1600" i="1" dirty="0"/>
          </a:p>
          <a:p>
            <a:r>
              <a:rPr lang="de-DE" sz="1600" i="1" dirty="0"/>
              <a:t>…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AC220E1-B938-F900-1781-89445838B5E1}"/>
              </a:ext>
            </a:extLst>
          </p:cNvPr>
          <p:cNvSpPr txBox="1"/>
          <p:nvPr/>
        </p:nvSpPr>
        <p:spPr>
          <a:xfrm>
            <a:off x="1502135" y="1294275"/>
            <a:ext cx="1785553" cy="1107996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Recovery</a:t>
            </a:r>
          </a:p>
          <a:p>
            <a:r>
              <a:rPr lang="de-DE" sz="1600" i="1" dirty="0"/>
              <a:t>- Recovery </a:t>
            </a:r>
            <a:r>
              <a:rPr lang="de-DE" sz="1600" i="1" dirty="0" err="1"/>
              <a:t>systems</a:t>
            </a:r>
            <a:r>
              <a:rPr lang="de-DE" sz="1600" i="1" dirty="0"/>
              <a:t> </a:t>
            </a:r>
          </a:p>
          <a:p>
            <a:r>
              <a:rPr lang="de-DE" sz="1600" i="1" dirty="0"/>
              <a:t>  after </a:t>
            </a:r>
            <a:r>
              <a:rPr lang="de-DE" sz="1600" i="1" dirty="0" err="1"/>
              <a:t>incident</a:t>
            </a:r>
            <a:endParaRPr lang="de-DE" sz="1600" i="1" dirty="0"/>
          </a:p>
          <a:p>
            <a:r>
              <a:rPr lang="de-DE" sz="1600" i="1" dirty="0"/>
              <a:t>- Backup </a:t>
            </a:r>
            <a:r>
              <a:rPr lang="de-DE" sz="1600" i="1" dirty="0" err="1"/>
              <a:t>strategy</a:t>
            </a:r>
            <a:endParaRPr lang="de-DE" sz="1600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DFFB0CE-D004-341A-7918-2084CCB2989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63295" y="2936920"/>
            <a:ext cx="1757914" cy="80174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40ACFDBF-9564-B7FC-B100-1D7014C63931}"/>
              </a:ext>
            </a:extLst>
          </p:cNvPr>
          <p:cNvSpPr/>
          <p:nvPr/>
        </p:nvSpPr>
        <p:spPr>
          <a:xfrm>
            <a:off x="2492388" y="4446009"/>
            <a:ext cx="3240360" cy="1728623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BDDBDB4-08D2-CF85-4423-26B30C2B42F0}"/>
              </a:ext>
            </a:extLst>
          </p:cNvPr>
          <p:cNvSpPr/>
          <p:nvPr/>
        </p:nvSpPr>
        <p:spPr>
          <a:xfrm>
            <a:off x="1290802" y="2792549"/>
            <a:ext cx="2208217" cy="157872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C9B74BD-EC10-203C-BE4F-DF9D1771DDE4}"/>
              </a:ext>
            </a:extLst>
          </p:cNvPr>
          <p:cNvSpPr/>
          <p:nvPr/>
        </p:nvSpPr>
        <p:spPr>
          <a:xfrm>
            <a:off x="1312934" y="1194062"/>
            <a:ext cx="2208217" cy="157872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844C586-2639-F890-153B-D5A9105AF93E}"/>
              </a:ext>
            </a:extLst>
          </p:cNvPr>
          <p:cNvCxnSpPr>
            <a:cxnSpLocks/>
            <a:endCxn id="27" idx="3"/>
          </p:cNvCxnSpPr>
          <p:nvPr/>
        </p:nvCxnSpPr>
        <p:spPr>
          <a:xfrm flipH="1" flipV="1">
            <a:off x="3287688" y="1848273"/>
            <a:ext cx="1796988" cy="662010"/>
          </a:xfrm>
          <a:prstGeom prst="line">
            <a:avLst/>
          </a:prstGeom>
          <a:ln w="34925">
            <a:solidFill>
              <a:schemeClr val="dk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F907A00-B61D-C157-7558-FF3448E85604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93236" y="2936920"/>
            <a:ext cx="1509679" cy="528454"/>
          </a:xfrm>
          <a:prstGeom prst="line">
            <a:avLst/>
          </a:prstGeom>
          <a:ln w="34925">
            <a:solidFill>
              <a:schemeClr val="dk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8D069A8-2DE0-883F-E93E-2E306C61B6B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125585" y="3302371"/>
            <a:ext cx="1398000" cy="1234987"/>
          </a:xfrm>
          <a:prstGeom prst="line">
            <a:avLst/>
          </a:prstGeom>
          <a:ln w="34925">
            <a:solidFill>
              <a:schemeClr val="dk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57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77D3D-A77D-D514-1065-F93783489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D9F501-56C1-76A6-F9DA-B181E7EF6F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OWASP – TOP 10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D3874A-4595-C886-7E65-E38135D5FF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B2588ED-212C-179F-50B5-F1DC1B86B54C}"/>
              </a:ext>
            </a:extLst>
          </p:cNvPr>
          <p:cNvSpPr/>
          <p:nvPr/>
        </p:nvSpPr>
        <p:spPr>
          <a:xfrm>
            <a:off x="47781" y="2498344"/>
            <a:ext cx="2208217" cy="157872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4A0A3E5-EFBC-527F-528A-75C22AD9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3" y="1165370"/>
            <a:ext cx="3133725" cy="107632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C7017FBD-8D44-CBA5-DC5A-2ABB129D8A8A}"/>
              </a:ext>
            </a:extLst>
          </p:cNvPr>
          <p:cNvSpPr txBox="1"/>
          <p:nvPr/>
        </p:nvSpPr>
        <p:spPr>
          <a:xfrm>
            <a:off x="421917" y="2241695"/>
            <a:ext cx="5170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The Open Worldwide Application Security Project (OWASP) </a:t>
            </a:r>
          </a:p>
          <a:p>
            <a:pPr algn="ctr"/>
            <a:r>
              <a:rPr lang="en-US" sz="1600" dirty="0"/>
              <a:t>is a nonprofit foundation that works to improve the security</a:t>
            </a:r>
          </a:p>
          <a:p>
            <a:pPr algn="ctr"/>
            <a:r>
              <a:rPr lang="en-US" sz="1600" dirty="0"/>
              <a:t> of software.</a:t>
            </a:r>
            <a:endParaRPr lang="de-DE" sz="16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EF6D2D87-AE03-257C-8059-A852B59EB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78" y="3448433"/>
            <a:ext cx="7381875" cy="207645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2E88DDF6-072C-2C0C-A957-D536F9554B4C}"/>
              </a:ext>
            </a:extLst>
          </p:cNvPr>
          <p:cNvSpPr txBox="1"/>
          <p:nvPr/>
        </p:nvSpPr>
        <p:spPr>
          <a:xfrm>
            <a:off x="7461836" y="1669252"/>
            <a:ext cx="3668440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In </a:t>
            </a:r>
            <a:r>
              <a:rPr lang="de-DE" sz="2800" dirty="0" err="1"/>
              <a:t>this</a:t>
            </a:r>
            <a:r>
              <a:rPr lang="de-DE" sz="2800" dirty="0"/>
              <a:t> </a:t>
            </a:r>
            <a:r>
              <a:rPr lang="de-DE" sz="2800" dirty="0" err="1"/>
              <a:t>talk</a:t>
            </a:r>
            <a:r>
              <a:rPr lang="de-DE" sz="2800" dirty="0"/>
              <a:t> </a:t>
            </a:r>
            <a:r>
              <a:rPr lang="de-DE" sz="2800" dirty="0" err="1"/>
              <a:t>we</a:t>
            </a:r>
            <a:r>
              <a:rPr lang="de-DE" sz="2800" dirty="0"/>
              <a:t> will </a:t>
            </a:r>
            <a:r>
              <a:rPr lang="de-DE" sz="2800" dirty="0" err="1"/>
              <a:t>cover</a:t>
            </a:r>
            <a:endParaRPr lang="de-DE" sz="2800" dirty="0"/>
          </a:p>
          <a:p>
            <a:endParaRPr lang="de-DE" dirty="0"/>
          </a:p>
          <a:p>
            <a:pPr lvl="1"/>
            <a:r>
              <a:rPr lang="de-DE" dirty="0"/>
              <a:t>A03  </a:t>
            </a:r>
            <a:r>
              <a:rPr lang="de-DE" dirty="0" err="1"/>
              <a:t>Injection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A02  </a:t>
            </a:r>
            <a:r>
              <a:rPr lang="de-DE" dirty="0" err="1"/>
              <a:t>Cryptograhic</a:t>
            </a:r>
            <a:r>
              <a:rPr lang="de-DE" dirty="0"/>
              <a:t> </a:t>
            </a:r>
            <a:r>
              <a:rPr lang="de-DE" dirty="0" err="1"/>
              <a:t>Failures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A01  </a:t>
            </a:r>
            <a:r>
              <a:rPr lang="de-DE" dirty="0" err="1"/>
              <a:t>Broken</a:t>
            </a:r>
            <a:r>
              <a:rPr lang="de-DE" dirty="0"/>
              <a:t> Access Control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A04  </a:t>
            </a:r>
            <a:r>
              <a:rPr lang="de-DE" dirty="0" err="1"/>
              <a:t>Insecure</a:t>
            </a:r>
            <a:r>
              <a:rPr lang="de-DE" dirty="0"/>
              <a:t> Design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098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F16C9-47CE-DAF6-952E-7E8652486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8B947E-116C-A871-67F8-91A5E88D06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System Architecture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C975BE-9623-2663-268A-1E6AA338B9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55CD1C1A-978A-A77B-52C4-EF773865788E}"/>
              </a:ext>
            </a:extLst>
          </p:cNvPr>
          <p:cNvSpPr/>
          <p:nvPr/>
        </p:nvSpPr>
        <p:spPr>
          <a:xfrm>
            <a:off x="3180970" y="2059907"/>
            <a:ext cx="1728192" cy="5788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>
                <a:solidFill>
                  <a:schemeClr val="accent3">
                    <a:lumMod val="75000"/>
                  </a:schemeClr>
                </a:solidFill>
              </a:rPr>
              <a:t>&lt;&lt;</a:t>
            </a:r>
            <a:r>
              <a:rPr lang="de-DE" sz="1400" i="1" dirty="0" err="1">
                <a:solidFill>
                  <a:schemeClr val="accent3">
                    <a:lumMod val="75000"/>
                  </a:schemeClr>
                </a:solidFill>
              </a:rPr>
              <a:t>javascript</a:t>
            </a:r>
            <a:r>
              <a:rPr lang="de-DE" sz="1400" i="1" dirty="0">
                <a:solidFill>
                  <a:schemeClr val="accent3">
                    <a:lumMod val="75000"/>
                  </a:schemeClr>
                </a:solidFill>
              </a:rPr>
              <a:t>&gt;&gt;</a:t>
            </a:r>
          </a:p>
          <a:p>
            <a:pPr algn="ctr"/>
            <a:r>
              <a:rPr lang="de-DE" sz="1400" b="1" dirty="0">
                <a:solidFill>
                  <a:schemeClr val="accent3">
                    <a:lumMod val="75000"/>
                  </a:schemeClr>
                </a:solidFill>
              </a:rPr>
              <a:t>Frontend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D07F8DF0-FC5D-7A80-19D4-79BE81D23899}"/>
              </a:ext>
            </a:extLst>
          </p:cNvPr>
          <p:cNvGrpSpPr/>
          <p:nvPr/>
        </p:nvGrpSpPr>
        <p:grpSpPr>
          <a:xfrm>
            <a:off x="861493" y="2118632"/>
            <a:ext cx="615746" cy="988762"/>
            <a:chOff x="175124" y="2453682"/>
            <a:chExt cx="615746" cy="988762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A3F6CD47-602B-AE4D-6B16-3323B8F65260}"/>
                </a:ext>
              </a:extLst>
            </p:cNvPr>
            <p:cNvGrpSpPr/>
            <p:nvPr/>
          </p:nvGrpSpPr>
          <p:grpSpPr>
            <a:xfrm>
              <a:off x="263352" y="2453682"/>
              <a:ext cx="439291" cy="580998"/>
              <a:chOff x="520563" y="2467473"/>
              <a:chExt cx="439291" cy="580998"/>
            </a:xfrm>
          </p:grpSpPr>
          <p:pic>
            <p:nvPicPr>
              <p:cNvPr id="7" name="Grafik 6" descr="Mann mit einem Mohawk">
                <a:extLst>
                  <a:ext uri="{FF2B5EF4-FFF2-40B4-BE49-F238E27FC236}">
                    <a16:creationId xmlns:a16="http://schemas.microsoft.com/office/drawing/2014/main" id="{03EE4A6F-F954-3FA5-9AC9-8E50DA73E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0563" y="2467473"/>
                <a:ext cx="439291" cy="580998"/>
              </a:xfrm>
              <a:prstGeom prst="rect">
                <a:avLst/>
              </a:prstGeom>
            </p:spPr>
          </p:pic>
          <p:pic>
            <p:nvPicPr>
              <p:cNvPr id="9" name="Grafik 8" descr="Ein wütendes Gesicht">
                <a:extLst>
                  <a:ext uri="{FF2B5EF4-FFF2-40B4-BE49-F238E27FC236}">
                    <a16:creationId xmlns:a16="http://schemas.microsoft.com/office/drawing/2014/main" id="{7E40E4A6-C10B-03A6-2E42-34A55498BB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8672" y="263713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025C37A-B487-8B77-CEBF-8B4496F12812}"/>
                </a:ext>
              </a:extLst>
            </p:cNvPr>
            <p:cNvSpPr txBox="1"/>
            <p:nvPr/>
          </p:nvSpPr>
          <p:spPr>
            <a:xfrm>
              <a:off x="175124" y="2980779"/>
              <a:ext cx="615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/>
                <a:t>The </a:t>
              </a:r>
            </a:p>
            <a:p>
              <a:pPr algn="ctr"/>
              <a:r>
                <a:rPr lang="de-DE" sz="1200" dirty="0"/>
                <a:t>Hacker</a:t>
              </a:r>
            </a:p>
          </p:txBody>
        </p:sp>
      </p:grp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A92CB65-9C1D-B46F-D050-B19031DC281A}"/>
              </a:ext>
            </a:extLst>
          </p:cNvPr>
          <p:cNvSpPr/>
          <p:nvPr/>
        </p:nvSpPr>
        <p:spPr>
          <a:xfrm>
            <a:off x="6588224" y="2042114"/>
            <a:ext cx="1728192" cy="5788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>
                <a:solidFill>
                  <a:schemeClr val="accent3">
                    <a:lumMod val="75000"/>
                  </a:schemeClr>
                </a:solidFill>
              </a:rPr>
              <a:t>&lt;&lt;</a:t>
            </a:r>
            <a:r>
              <a:rPr lang="de-DE" sz="1400" i="1" dirty="0" err="1">
                <a:solidFill>
                  <a:schemeClr val="accent3">
                    <a:lumMod val="75000"/>
                  </a:schemeClr>
                </a:solidFill>
              </a:rPr>
              <a:t>java</a:t>
            </a:r>
            <a:r>
              <a:rPr lang="de-DE" sz="1400" i="1" dirty="0">
                <a:solidFill>
                  <a:schemeClr val="accent3">
                    <a:lumMod val="75000"/>
                  </a:schemeClr>
                </a:solidFill>
              </a:rPr>
              <a:t>&gt;&gt;</a:t>
            </a:r>
          </a:p>
          <a:p>
            <a:pPr algn="ctr"/>
            <a:r>
              <a:rPr lang="de-DE" sz="1400" b="1" dirty="0">
                <a:solidFill>
                  <a:schemeClr val="accent3">
                    <a:lumMod val="75000"/>
                  </a:schemeClr>
                </a:solidFill>
              </a:rPr>
              <a:t>Backend</a:t>
            </a:r>
          </a:p>
        </p:txBody>
      </p:sp>
      <p:sp>
        <p:nvSpPr>
          <p:cNvPr id="15" name="Zylinder 14">
            <a:extLst>
              <a:ext uri="{FF2B5EF4-FFF2-40B4-BE49-F238E27FC236}">
                <a16:creationId xmlns:a16="http://schemas.microsoft.com/office/drawing/2014/main" id="{C61FB6D6-D094-B2E1-4763-32CD41BF7FA8}"/>
              </a:ext>
            </a:extLst>
          </p:cNvPr>
          <p:cNvSpPr/>
          <p:nvPr/>
        </p:nvSpPr>
        <p:spPr>
          <a:xfrm>
            <a:off x="9559510" y="1775652"/>
            <a:ext cx="1080120" cy="1111806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Postgres</a:t>
            </a:r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db</a:t>
            </a:r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5737240-9BEA-2B57-9EAC-4712A765AE55}"/>
              </a:ext>
            </a:extLst>
          </p:cNvPr>
          <p:cNvSpPr/>
          <p:nvPr/>
        </p:nvSpPr>
        <p:spPr>
          <a:xfrm>
            <a:off x="2943986" y="1707908"/>
            <a:ext cx="2202160" cy="1296144"/>
          </a:xfrm>
          <a:prstGeom prst="roundRect">
            <a:avLst/>
          </a:prstGeom>
          <a:ln w="25400">
            <a:solidFill>
              <a:schemeClr val="accent3"/>
            </a:solidFill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15310A9D-A354-CD13-6213-FC9BB9AFCF88}"/>
              </a:ext>
            </a:extLst>
          </p:cNvPr>
          <p:cNvSpPr/>
          <p:nvPr/>
        </p:nvSpPr>
        <p:spPr>
          <a:xfrm>
            <a:off x="6351240" y="1738536"/>
            <a:ext cx="2202160" cy="1296144"/>
          </a:xfrm>
          <a:prstGeom prst="roundRect">
            <a:avLst/>
          </a:prstGeom>
          <a:ln w="25400">
            <a:solidFill>
              <a:schemeClr val="accent3"/>
            </a:solidFill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D6838C9E-3799-8F90-3CAE-9DE2DC66BC1C}"/>
              </a:ext>
            </a:extLst>
          </p:cNvPr>
          <p:cNvSpPr/>
          <p:nvPr/>
        </p:nvSpPr>
        <p:spPr>
          <a:xfrm>
            <a:off x="9235474" y="1683483"/>
            <a:ext cx="1728192" cy="1296144"/>
          </a:xfrm>
          <a:prstGeom prst="roundRect">
            <a:avLst/>
          </a:prstGeom>
          <a:ln w="25400">
            <a:solidFill>
              <a:schemeClr val="accent3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5F76B88F-6CA8-89EE-1F72-9A6B7C513A62}"/>
              </a:ext>
            </a:extLst>
          </p:cNvPr>
          <p:cNvSpPr/>
          <p:nvPr/>
        </p:nvSpPr>
        <p:spPr>
          <a:xfrm>
            <a:off x="2678832" y="1324852"/>
            <a:ext cx="8817768" cy="2029292"/>
          </a:xfrm>
          <a:prstGeom prst="roundRect">
            <a:avLst/>
          </a:prstGeom>
          <a:ln w="38100">
            <a:solidFill>
              <a:schemeClr val="accent3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F9B50C7-4D0E-69F9-D891-79A8D8325D10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1464699" y="2349348"/>
            <a:ext cx="1716271" cy="66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B8B3D97-9AC6-4FB8-00CF-9AAE6ED0C06F}"/>
              </a:ext>
            </a:extLst>
          </p:cNvPr>
          <p:cNvSpPr txBox="1"/>
          <p:nvPr/>
        </p:nvSpPr>
        <p:spPr>
          <a:xfrm>
            <a:off x="1693680" y="1970166"/>
            <a:ext cx="12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https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32EFA7C-F97B-FEC9-9396-AAA957CD88D2}"/>
              </a:ext>
            </a:extLst>
          </p:cNvPr>
          <p:cNvCxnSpPr>
            <a:cxnSpLocks/>
            <a:stCxn id="14" idx="3"/>
            <a:endCxn id="15" idx="2"/>
          </p:cNvCxnSpPr>
          <p:nvPr/>
        </p:nvCxnSpPr>
        <p:spPr>
          <a:xfrm>
            <a:off x="8316416" y="2331555"/>
            <a:ext cx="124309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3C66338A-3F98-43FD-B804-841D3A779C6E}"/>
              </a:ext>
            </a:extLst>
          </p:cNvPr>
          <p:cNvSpPr txBox="1"/>
          <p:nvPr/>
        </p:nvSpPr>
        <p:spPr>
          <a:xfrm>
            <a:off x="8602077" y="1938824"/>
            <a:ext cx="12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jdbc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F56D4CF-17D0-BB0A-D69E-93665E364E06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 flipV="1">
            <a:off x="4909162" y="2331555"/>
            <a:ext cx="1679062" cy="177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C04EAFEE-D373-0B62-09B3-26737775EDBB}"/>
              </a:ext>
            </a:extLst>
          </p:cNvPr>
          <p:cNvSpPr txBox="1"/>
          <p:nvPr/>
        </p:nvSpPr>
        <p:spPr>
          <a:xfrm>
            <a:off x="5441504" y="1995100"/>
            <a:ext cx="12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6C1EC70-07FF-F0A8-E614-5120D00B7CDA}"/>
              </a:ext>
            </a:extLst>
          </p:cNvPr>
          <p:cNvSpPr txBox="1"/>
          <p:nvPr/>
        </p:nvSpPr>
        <p:spPr>
          <a:xfrm>
            <a:off x="3297660" y="3899182"/>
            <a:ext cx="428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https://assessment.ipb-halle.de/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F1DACD2-2AB4-72AF-87FC-B7D0EC24D2CC}"/>
              </a:ext>
            </a:extLst>
          </p:cNvPr>
          <p:cNvSpPr txBox="1"/>
          <p:nvPr/>
        </p:nvSpPr>
        <p:spPr>
          <a:xfrm>
            <a:off x="1093307" y="4360847"/>
            <a:ext cx="31605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Simple User </a:t>
            </a:r>
            <a:r>
              <a:rPr lang="de-DE" dirty="0" err="1"/>
              <a:t>registration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Forumlike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topics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User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 </a:t>
            </a:r>
            <a:r>
              <a:rPr lang="de-DE" dirty="0" err="1"/>
              <a:t>four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topics</a:t>
            </a:r>
            <a:endParaRPr lang="de-DE" dirty="0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6DA35D54-31C8-1165-1410-A38B09E089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5377" y="4404864"/>
            <a:ext cx="8017477" cy="149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90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48FD9-96A3-672C-5C1E-378535CA7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7BFF7C0D-3E6C-39F4-3296-3002A8D028E6}"/>
              </a:ext>
            </a:extLst>
          </p:cNvPr>
          <p:cNvSpPr/>
          <p:nvPr/>
        </p:nvSpPr>
        <p:spPr>
          <a:xfrm>
            <a:off x="637646" y="4221088"/>
            <a:ext cx="10374124" cy="19682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F35FB6-57DB-C376-C4E0-D705193BBCBE}"/>
              </a:ext>
            </a:extLst>
          </p:cNvPr>
          <p:cNvSpPr/>
          <p:nvPr/>
        </p:nvSpPr>
        <p:spPr>
          <a:xfrm>
            <a:off x="637646" y="2167899"/>
            <a:ext cx="10374124" cy="1981181"/>
          </a:xfrm>
          <a:prstGeom prst="rect">
            <a:avLst/>
          </a:prstGeom>
          <a:solidFill>
            <a:srgbClr val="F9FDCF"/>
          </a:solidFill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80BCC92-0060-F8EA-183D-B0897437C0C7}"/>
              </a:ext>
            </a:extLst>
          </p:cNvPr>
          <p:cNvSpPr/>
          <p:nvPr/>
        </p:nvSpPr>
        <p:spPr>
          <a:xfrm>
            <a:off x="637646" y="1510351"/>
            <a:ext cx="10374124" cy="55596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27A844-E291-E9E0-7841-97B5129947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OWASP – </a:t>
            </a:r>
            <a:r>
              <a:rPr lang="de-DE" dirty="0"/>
              <a:t>A03  </a:t>
            </a:r>
            <a:r>
              <a:rPr lang="de-DE" dirty="0" err="1"/>
              <a:t>Injection</a:t>
            </a:r>
            <a:r>
              <a:rPr lang="de-DE" dirty="0"/>
              <a:t> – SQL </a:t>
            </a:r>
            <a:r>
              <a:rPr lang="de-DE" dirty="0" err="1"/>
              <a:t>Injection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50275E-957A-804D-51CA-CF9419A5B2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69B476-7A4F-D02D-6E4A-CCF40E95087A}"/>
              </a:ext>
            </a:extLst>
          </p:cNvPr>
          <p:cNvSpPr txBox="1"/>
          <p:nvPr/>
        </p:nvSpPr>
        <p:spPr>
          <a:xfrm>
            <a:off x="1746187" y="5395083"/>
            <a:ext cx="8157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');  update posts set post='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Apfelkuchen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1,5 kg Äpfel,Butter,Zucker,2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Eier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250 g Mehl,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125g Zucker' where id=1 ; delete from posts where post=''; ---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05550A3-106F-8561-83D5-02FED8759AFE}"/>
              </a:ext>
            </a:extLst>
          </p:cNvPr>
          <p:cNvSpPr txBox="1"/>
          <p:nvPr/>
        </p:nvSpPr>
        <p:spPr>
          <a:xfrm>
            <a:off x="1180229" y="1603670"/>
            <a:ext cx="983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');  update posts set post='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Apfelkuchen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a dead rat' where id=1; delete from posts where post=''; ---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D9D8FBA-6F1B-B9AC-C071-CC4F520BC135}"/>
              </a:ext>
            </a:extLst>
          </p:cNvPr>
          <p:cNvSpPr txBox="1"/>
          <p:nvPr/>
        </p:nvSpPr>
        <p:spPr>
          <a:xfrm>
            <a:off x="2630448" y="1032641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Idea: </a:t>
            </a:r>
            <a:r>
              <a:rPr lang="en-US" sz="2400" b="1" dirty="0"/>
              <a:t>Enter a code snippet that is executed</a:t>
            </a:r>
            <a:endParaRPr lang="de-DE" sz="2400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7A52565-907D-2C25-DFAD-0FBB2A92E76B}"/>
              </a:ext>
            </a:extLst>
          </p:cNvPr>
          <p:cNvSpPr txBox="1"/>
          <p:nvPr/>
        </p:nvSpPr>
        <p:spPr>
          <a:xfrm>
            <a:off x="637646" y="2167899"/>
            <a:ext cx="104245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The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located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entries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db</a:t>
            </a:r>
            <a:r>
              <a:rPr lang="de-DE" dirty="0"/>
              <a:t>. The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SQL.</a:t>
            </a:r>
          </a:p>
          <a:p>
            <a:pPr algn="ctr"/>
            <a:endParaRPr lang="de-DE" dirty="0"/>
          </a:p>
          <a:p>
            <a:pPr algn="ctr"/>
            <a:r>
              <a:rPr lang="de-DE" b="1" dirty="0"/>
              <a:t>INSERT INTO </a:t>
            </a:r>
            <a:r>
              <a:rPr lang="de-DE" b="1" dirty="0" err="1"/>
              <a:t>myTable</a:t>
            </a:r>
            <a:r>
              <a:rPr lang="de-DE" b="1" dirty="0"/>
              <a:t> VALUES (‘</a:t>
            </a:r>
            <a:r>
              <a:rPr lang="de-DE" b="1" dirty="0" err="1"/>
              <a:t>myEntry</a:t>
            </a:r>
            <a:r>
              <a:rPr lang="de-DE" b="1" dirty="0"/>
              <a:t>‘);</a:t>
            </a:r>
          </a:p>
          <a:p>
            <a:endParaRPr lang="de-DE" dirty="0"/>
          </a:p>
          <a:p>
            <a:r>
              <a:rPr lang="de-DE" dirty="0"/>
              <a:t>At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‚</a:t>
            </a:r>
            <a:r>
              <a:rPr lang="de-DE" dirty="0" err="1"/>
              <a:t>myEntry</a:t>
            </a:r>
            <a:r>
              <a:rPr lang="de-DE" dirty="0"/>
              <a:t>‘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hacker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enter</a:t>
            </a:r>
            <a:r>
              <a:rPr lang="de-DE" dirty="0"/>
              <a:t> an </a:t>
            </a:r>
            <a:r>
              <a:rPr lang="de-DE" dirty="0" err="1"/>
              <a:t>executable</a:t>
            </a:r>
            <a:r>
              <a:rPr lang="de-DE" dirty="0"/>
              <a:t> </a:t>
            </a:r>
            <a:r>
              <a:rPr lang="de-DE" dirty="0" err="1"/>
              <a:t>snibbet</a:t>
            </a:r>
            <a:r>
              <a:rPr lang="de-DE" dirty="0"/>
              <a:t> </a:t>
            </a:r>
          </a:p>
          <a:p>
            <a:r>
              <a:rPr lang="de-DE" dirty="0"/>
              <a:t>and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 not </a:t>
            </a:r>
            <a:r>
              <a:rPr lang="de-DE" dirty="0" err="1"/>
              <a:t>validated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he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corrupt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.</a:t>
            </a:r>
          </a:p>
        </p:txBody>
      </p:sp>
      <p:pic>
        <p:nvPicPr>
          <p:cNvPr id="11" name="Grafik 10" descr="Warnung Silhouette">
            <a:extLst>
              <a:ext uri="{FF2B5EF4-FFF2-40B4-BE49-F238E27FC236}">
                <a16:creationId xmlns:a16="http://schemas.microsoft.com/office/drawing/2014/main" id="{87302AD5-341E-2952-8F2B-451B3756D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697" y="1556792"/>
            <a:ext cx="432048" cy="43204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2BA793DE-89C3-23CD-4425-45B3CF11B83F}"/>
              </a:ext>
            </a:extLst>
          </p:cNvPr>
          <p:cNvSpPr txBox="1"/>
          <p:nvPr/>
        </p:nvSpPr>
        <p:spPr>
          <a:xfrm>
            <a:off x="688042" y="4225532"/>
            <a:ext cx="103741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Always</a:t>
            </a:r>
            <a:r>
              <a:rPr lang="de-DE" dirty="0"/>
              <a:t> check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strings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and </a:t>
            </a:r>
            <a:r>
              <a:rPr lang="de-DE" sz="2000" b="1" dirty="0" err="1"/>
              <a:t>never</a:t>
            </a:r>
            <a:r>
              <a:rPr lang="de-DE" dirty="0"/>
              <a:t>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incoming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sz="1400" i="1" dirty="0"/>
              <a:t>Recovery </a:t>
            </a:r>
            <a:r>
              <a:rPr lang="de-DE" sz="1400" i="1" dirty="0" err="1"/>
              <a:t>injection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29163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69EBA-0525-03DC-63E5-703481F76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29E91CD0-F0CC-49B9-F4D9-40BD10720438}"/>
              </a:ext>
            </a:extLst>
          </p:cNvPr>
          <p:cNvSpPr/>
          <p:nvPr/>
        </p:nvSpPr>
        <p:spPr>
          <a:xfrm>
            <a:off x="921514" y="3165343"/>
            <a:ext cx="10361548" cy="946726"/>
          </a:xfrm>
          <a:prstGeom prst="rect">
            <a:avLst/>
          </a:prstGeom>
          <a:solidFill>
            <a:srgbClr val="F9FDCF"/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B70BB7C-583F-6FE3-CA07-FCB49C50CA85}"/>
              </a:ext>
            </a:extLst>
          </p:cNvPr>
          <p:cNvSpPr/>
          <p:nvPr/>
        </p:nvSpPr>
        <p:spPr>
          <a:xfrm>
            <a:off x="908938" y="1628800"/>
            <a:ext cx="10374124" cy="14688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74FB87-B11A-EBBE-6BFE-C1F322BC93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OWASP – </a:t>
            </a:r>
            <a:r>
              <a:rPr lang="de-DE" dirty="0"/>
              <a:t>A03  </a:t>
            </a:r>
            <a:r>
              <a:rPr lang="de-DE" dirty="0" err="1"/>
              <a:t>Injection</a:t>
            </a:r>
            <a:r>
              <a:rPr lang="de-DE" dirty="0"/>
              <a:t> – Cross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scripting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16AEB1-5CA4-7E9E-8AAA-8B7CF98C60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383BFD1-C4FE-84DB-2D8B-3077EA6259AE}"/>
              </a:ext>
            </a:extLst>
          </p:cNvPr>
          <p:cNvSpPr txBox="1"/>
          <p:nvPr/>
        </p:nvSpPr>
        <p:spPr>
          <a:xfrm>
            <a:off x="2914316" y="163743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Idea: </a:t>
            </a:r>
            <a:r>
              <a:rPr lang="en-US" sz="2400" b="1" dirty="0"/>
              <a:t>Enter a code snippet that is executed</a:t>
            </a:r>
            <a:endParaRPr lang="de-DE" sz="2400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C9D94BE-BCD1-F8E6-89E8-E92E030CFC86}"/>
              </a:ext>
            </a:extLst>
          </p:cNvPr>
          <p:cNvSpPr/>
          <p:nvPr/>
        </p:nvSpPr>
        <p:spPr>
          <a:xfrm>
            <a:off x="921514" y="4295007"/>
            <a:ext cx="10345252" cy="1178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A618C4D-8397-E5D9-8BAB-F377CD8A0A64}"/>
              </a:ext>
            </a:extLst>
          </p:cNvPr>
          <p:cNvSpPr txBox="1"/>
          <p:nvPr/>
        </p:nvSpPr>
        <p:spPr>
          <a:xfrm>
            <a:off x="905218" y="4460911"/>
            <a:ext cx="103615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/>
              <a:t>Recovery </a:t>
            </a:r>
            <a:r>
              <a:rPr lang="de-DE" sz="1400" i="1" dirty="0" err="1"/>
              <a:t>injection</a:t>
            </a:r>
            <a:endParaRPr lang="de-DE" sz="1400" i="1" dirty="0"/>
          </a:p>
          <a:p>
            <a:pPr algn="ctr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'); delete from posts where id &gt; 15; delete from posts where post=''; ---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34AB82B-B426-248E-3496-98EC330EA7D6}"/>
              </a:ext>
            </a:extLst>
          </p:cNvPr>
          <p:cNvSpPr txBox="1"/>
          <p:nvPr/>
        </p:nvSpPr>
        <p:spPr>
          <a:xfrm>
            <a:off x="921515" y="2131964"/>
            <a:ext cx="10504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/>
              <a:t>&lt;</a:t>
            </a:r>
            <a:r>
              <a:rPr lang="en-US" b="1" dirty="0" err="1"/>
              <a:t>svg</a:t>
            </a:r>
            <a:r>
              <a:rPr lang="en-US" b="1" dirty="0"/>
              <a:t> </a:t>
            </a:r>
            <a:r>
              <a:rPr lang="en-US" b="1" dirty="0" err="1"/>
              <a:t>viewBox</a:t>
            </a:r>
            <a:r>
              <a:rPr lang="en-US" b="1" dirty="0"/>
              <a:t>="0 0 100 100" </a:t>
            </a:r>
            <a:r>
              <a:rPr lang="en-US" b="1" dirty="0" err="1"/>
              <a:t>xmlns</a:t>
            </a:r>
            <a:r>
              <a:rPr lang="en-US" b="1" dirty="0"/>
              <a:t>="http://www.w3.org/2000/svg"&gt;   &lt;image </a:t>
            </a:r>
            <a:r>
              <a:rPr lang="en-US" b="1" dirty="0" err="1"/>
              <a:t>href</a:t>
            </a:r>
            <a:r>
              <a:rPr lang="en-US" b="1" dirty="0"/>
              <a:t>="https://cataas.com/cat/says/</a:t>
            </a:r>
            <a:r>
              <a:rPr lang="en-US" b="1" dirty="0" err="1"/>
              <a:t>I_hacked_you</a:t>
            </a:r>
            <a:r>
              <a:rPr lang="en-US" b="1" dirty="0"/>
              <a:t>" x="0" y="0" height="100" width="100" /&gt; &lt;/</a:t>
            </a:r>
            <a:r>
              <a:rPr lang="en-US" b="1" dirty="0" err="1"/>
              <a:t>svg</a:t>
            </a:r>
            <a:r>
              <a:rPr lang="en-US" b="1" dirty="0"/>
              <a:t>&gt;</a:t>
            </a:r>
            <a:endParaRPr lang="de-DE" dirty="0"/>
          </a:p>
        </p:txBody>
      </p:sp>
      <p:pic>
        <p:nvPicPr>
          <p:cNvPr id="12" name="Grafik 11" descr="Warnung Silhouette">
            <a:extLst>
              <a:ext uri="{FF2B5EF4-FFF2-40B4-BE49-F238E27FC236}">
                <a16:creationId xmlns:a16="http://schemas.microsoft.com/office/drawing/2014/main" id="{816A956F-D4A6-A556-DD73-C774146C7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565" y="2161581"/>
            <a:ext cx="432048" cy="43204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082026B-2E5D-8D65-37F0-4AFEA43CC204}"/>
              </a:ext>
            </a:extLst>
          </p:cNvPr>
          <p:cNvSpPr txBox="1"/>
          <p:nvPr/>
        </p:nvSpPr>
        <p:spPr>
          <a:xfrm>
            <a:off x="1020564" y="3368993"/>
            <a:ext cx="1011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Always</a:t>
            </a:r>
            <a:r>
              <a:rPr lang="de-DE" dirty="0"/>
              <a:t> check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strings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and </a:t>
            </a:r>
            <a:r>
              <a:rPr lang="de-DE" sz="2000" b="1" dirty="0" err="1"/>
              <a:t>never</a:t>
            </a:r>
            <a:r>
              <a:rPr lang="de-DE" dirty="0"/>
              <a:t>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incoming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50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122E7-8304-969F-FA13-310D59323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1EEDCAD-D991-AC88-1F4A-D10914535FB2}"/>
              </a:ext>
            </a:extLst>
          </p:cNvPr>
          <p:cNvSpPr/>
          <p:nvPr/>
        </p:nvSpPr>
        <p:spPr>
          <a:xfrm>
            <a:off x="908938" y="1628800"/>
            <a:ext cx="10377844" cy="9648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0562B7-90FC-5B91-C869-EFF338EA42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OWASP – </a:t>
            </a:r>
            <a:r>
              <a:rPr lang="de-DE" dirty="0"/>
              <a:t>A02 </a:t>
            </a:r>
            <a:r>
              <a:rPr lang="de-DE" dirty="0" err="1"/>
              <a:t>Cryptograhic</a:t>
            </a:r>
            <a:r>
              <a:rPr lang="de-DE" dirty="0"/>
              <a:t> </a:t>
            </a:r>
            <a:r>
              <a:rPr lang="de-DE" dirty="0" err="1"/>
              <a:t>Failures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E765A5-0482-78C2-B2C3-AB94D120D4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B5E494-71CA-A2C7-727E-47D6ACF8B138}"/>
              </a:ext>
            </a:extLst>
          </p:cNvPr>
          <p:cNvSpPr txBox="1"/>
          <p:nvPr/>
        </p:nvSpPr>
        <p:spPr>
          <a:xfrm>
            <a:off x="1163452" y="2024773"/>
            <a:ext cx="986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2"/>
              </a:rPr>
              <a:t>Link </a:t>
            </a:r>
            <a:r>
              <a:rPr lang="de-DE" dirty="0" err="1">
                <a:hlinkClick r:id="rId2"/>
              </a:rPr>
              <a:t>to</a:t>
            </a:r>
            <a:r>
              <a:rPr lang="de-DE" dirty="0">
                <a:hlinkClick r:id="rId2"/>
              </a:rPr>
              <a:t> code </a:t>
            </a:r>
            <a:r>
              <a:rPr lang="de-DE" dirty="0" err="1">
                <a:hlinkClick r:id="rId2"/>
              </a:rPr>
              <a:t>line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920E0F-B41C-B642-65BC-7D6C3244E187}"/>
              </a:ext>
            </a:extLst>
          </p:cNvPr>
          <p:cNvSpPr txBox="1"/>
          <p:nvPr/>
        </p:nvSpPr>
        <p:spPr>
          <a:xfrm>
            <a:off x="2783632" y="1691517"/>
            <a:ext cx="612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1" dirty="0"/>
              <a:t>Idea: </a:t>
            </a:r>
            <a:r>
              <a:rPr lang="en-US" sz="1800" b="1" dirty="0"/>
              <a:t>Keys can be found in open source code</a:t>
            </a:r>
            <a:endParaRPr lang="de-DE" sz="1800" b="1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2A5F2AB-F3DD-1EE2-FBF1-EB3FC5D2C3AB}"/>
              </a:ext>
            </a:extLst>
          </p:cNvPr>
          <p:cNvSpPr/>
          <p:nvPr/>
        </p:nvSpPr>
        <p:spPr>
          <a:xfrm>
            <a:off x="915226" y="2811622"/>
            <a:ext cx="10361548" cy="946726"/>
          </a:xfrm>
          <a:prstGeom prst="rect">
            <a:avLst/>
          </a:prstGeom>
          <a:solidFill>
            <a:srgbClr val="F9FDCF"/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6133ABE-634F-B480-645B-022BBFF53A89}"/>
              </a:ext>
            </a:extLst>
          </p:cNvPr>
          <p:cNvSpPr txBox="1"/>
          <p:nvPr/>
        </p:nvSpPr>
        <p:spPr>
          <a:xfrm>
            <a:off x="1014276" y="3015272"/>
            <a:ext cx="1011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Always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 in </a:t>
            </a:r>
            <a:r>
              <a:rPr lang="de-DE" dirty="0" err="1"/>
              <a:t>seperate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keystores</a:t>
            </a:r>
            <a:r>
              <a:rPr lang="de-DE" dirty="0"/>
              <a:t> on </a:t>
            </a:r>
            <a:r>
              <a:rPr lang="de-DE" dirty="0" err="1"/>
              <a:t>server</a:t>
            </a:r>
            <a:r>
              <a:rPr lang="de-DE" dirty="0"/>
              <a:t>. </a:t>
            </a:r>
            <a:r>
              <a:rPr lang="de-DE" b="1" dirty="0"/>
              <a:t>Never</a:t>
            </a:r>
            <a:r>
              <a:rPr lang="de-DE" dirty="0"/>
              <a:t> check in </a:t>
            </a:r>
            <a:r>
              <a:rPr lang="de-DE" dirty="0" err="1"/>
              <a:t>credentials</a:t>
            </a:r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DA5E3E5-3A9B-17B5-65F4-AD1FED1A775A}"/>
              </a:ext>
            </a:extLst>
          </p:cNvPr>
          <p:cNvSpPr/>
          <p:nvPr/>
        </p:nvSpPr>
        <p:spPr>
          <a:xfrm>
            <a:off x="921514" y="4295007"/>
            <a:ext cx="10365268" cy="17262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0053121-1C89-2D89-75A5-04A102EFED41}"/>
              </a:ext>
            </a:extLst>
          </p:cNvPr>
          <p:cNvSpPr txBox="1"/>
          <p:nvPr/>
        </p:nvSpPr>
        <p:spPr>
          <a:xfrm>
            <a:off x="905218" y="4460911"/>
            <a:ext cx="1036154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/>
              <a:t>Recovery </a:t>
            </a:r>
            <a:r>
              <a:rPr lang="de-DE" sz="1400" i="1" dirty="0" err="1"/>
              <a:t>injection</a:t>
            </a:r>
            <a:endParaRPr lang="de-DE" sz="1400" i="1" dirty="0"/>
          </a:p>
          <a:p>
            <a:pPr algn="ctr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None</a:t>
            </a:r>
          </a:p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One must change the code and deploy new app. All entries until then could be compromised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03327-AC6A-BA2F-97EC-93E857FFA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3F65D51-4AB1-AEE7-4057-BDFAC55A667A}"/>
              </a:ext>
            </a:extLst>
          </p:cNvPr>
          <p:cNvSpPr/>
          <p:nvPr/>
        </p:nvSpPr>
        <p:spPr>
          <a:xfrm>
            <a:off x="197024" y="1178595"/>
            <a:ext cx="11797952" cy="27392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B6C922-A8E1-5F1A-5D32-A2D13AA068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OWASP – </a:t>
            </a:r>
            <a:r>
              <a:rPr lang="de-DE" dirty="0"/>
              <a:t>A04  </a:t>
            </a:r>
            <a:r>
              <a:rPr lang="de-DE" dirty="0" err="1"/>
              <a:t>Insecure</a:t>
            </a:r>
            <a:r>
              <a:rPr lang="de-DE" dirty="0"/>
              <a:t> Design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DA57C3-3CD9-F6D6-A6DB-7F424BF83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3E3E95-41D5-A872-E83F-1135A60BADB0}"/>
              </a:ext>
            </a:extLst>
          </p:cNvPr>
          <p:cNvSpPr txBox="1"/>
          <p:nvPr/>
        </p:nvSpPr>
        <p:spPr>
          <a:xfrm>
            <a:off x="197024" y="1609528"/>
            <a:ext cx="11887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formData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FormData</a:t>
            </a:r>
            <a:r>
              <a:rPr lang="de-DE" dirty="0"/>
              <a:t>();</a:t>
            </a:r>
          </a:p>
          <a:p>
            <a:r>
              <a:rPr lang="de-DE" dirty="0" err="1"/>
              <a:t>formData.append</a:t>
            </a:r>
            <a:r>
              <a:rPr lang="de-DE" dirty="0"/>
              <a:t>("</a:t>
            </a:r>
            <a:r>
              <a:rPr lang="de-DE" dirty="0" err="1"/>
              <a:t>header</a:t>
            </a:r>
            <a:r>
              <a:rPr lang="de-DE" dirty="0"/>
              <a:t>", "</a:t>
            </a:r>
            <a:r>
              <a:rPr lang="de-DE" dirty="0" err="1"/>
              <a:t>InjectedTopic</a:t>
            </a:r>
            <a:r>
              <a:rPr lang="de-DE" dirty="0"/>
              <a:t>" );</a:t>
            </a:r>
          </a:p>
          <a:p>
            <a:r>
              <a:rPr lang="en-US" dirty="0" err="1"/>
              <a:t>formData.append</a:t>
            </a:r>
            <a:r>
              <a:rPr lang="en-US" dirty="0"/>
              <a:t>("content", "Injected content of topic"); </a:t>
            </a:r>
          </a:p>
          <a:p>
            <a:r>
              <a:rPr lang="de-DE" dirty="0" err="1"/>
              <a:t>formData.append</a:t>
            </a:r>
            <a:r>
              <a:rPr lang="de-DE" dirty="0"/>
              <a:t>('</a:t>
            </a:r>
            <a:r>
              <a:rPr lang="de-DE" dirty="0" err="1"/>
              <a:t>jwt</a:t>
            </a:r>
            <a:r>
              <a:rPr lang="de-DE" dirty="0"/>
              <a:t>', "eyJhbGciOiJIUzUxMiJ9.eyJpc3MiOiJhZG1pbiIsIkxPR19JTl9TVEFUVVMiOiJMT0dHRURfSU4iLCJpYXQiOjE3Mzk4MDYzNjJ9.q0qtMHZmzbZA3zmE5Ati7hFfMxzgE0cZq8uE1pBcNvz6SiHIBxh1qJQTLd4U3BJDqzve9WT67BIve_2MSmuIHw");</a:t>
            </a:r>
          </a:p>
          <a:p>
            <a:endParaRPr lang="de-DE" dirty="0"/>
          </a:p>
          <a:p>
            <a:r>
              <a:rPr lang="en-US" dirty="0"/>
              <a:t>await fetch("/exploitable/</a:t>
            </a:r>
            <a:r>
              <a:rPr lang="en-US" dirty="0" err="1"/>
              <a:t>api</a:t>
            </a:r>
            <a:r>
              <a:rPr lang="en-US" dirty="0"/>
              <a:t>/post", {method: "</a:t>
            </a:r>
            <a:r>
              <a:rPr lang="en-US" dirty="0" err="1"/>
              <a:t>POST",body</a:t>
            </a:r>
            <a:r>
              <a:rPr lang="en-US" dirty="0"/>
              <a:t>: </a:t>
            </a:r>
            <a:r>
              <a:rPr lang="en-US" dirty="0" err="1"/>
              <a:t>formData</a:t>
            </a:r>
            <a:r>
              <a:rPr lang="en-US" dirty="0"/>
              <a:t>});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6BCB8FB-D5F5-E601-DDE7-C1944679020F}"/>
              </a:ext>
            </a:extLst>
          </p:cNvPr>
          <p:cNvSpPr txBox="1"/>
          <p:nvPr/>
        </p:nvSpPr>
        <p:spPr>
          <a:xfrm>
            <a:off x="2781772" y="1241312"/>
            <a:ext cx="612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1" dirty="0"/>
              <a:t>Idea: Bypass </a:t>
            </a:r>
            <a:r>
              <a:rPr lang="de-DE" sz="1800" b="1" dirty="0" err="1"/>
              <a:t>the</a:t>
            </a:r>
            <a:r>
              <a:rPr lang="de-DE" sz="1800" b="1" dirty="0"/>
              <a:t> client-</a:t>
            </a:r>
            <a:r>
              <a:rPr lang="de-DE" sz="1800" b="1" dirty="0" err="1"/>
              <a:t>side</a:t>
            </a:r>
            <a:r>
              <a:rPr lang="de-DE" sz="1800" b="1" dirty="0"/>
              <a:t> </a:t>
            </a:r>
            <a:r>
              <a:rPr lang="de-DE" sz="1800" b="1" dirty="0" err="1"/>
              <a:t>input</a:t>
            </a:r>
            <a:r>
              <a:rPr lang="de-DE" sz="1800" b="1" dirty="0"/>
              <a:t> </a:t>
            </a:r>
            <a:r>
              <a:rPr lang="de-DE" sz="1800" b="1" dirty="0" err="1"/>
              <a:t>validation</a:t>
            </a:r>
            <a:endParaRPr lang="de-DE" sz="1800" b="1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FD4A215-6C3C-4447-6EEE-FECC2C4C5100}"/>
              </a:ext>
            </a:extLst>
          </p:cNvPr>
          <p:cNvSpPr/>
          <p:nvPr/>
        </p:nvSpPr>
        <p:spPr>
          <a:xfrm>
            <a:off x="197024" y="3980568"/>
            <a:ext cx="11797952" cy="960599"/>
          </a:xfrm>
          <a:prstGeom prst="rect">
            <a:avLst/>
          </a:prstGeom>
          <a:solidFill>
            <a:srgbClr val="F9FDCF"/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393D26C-A370-B67B-B453-E6BD716425B7}"/>
              </a:ext>
            </a:extLst>
          </p:cNvPr>
          <p:cNvSpPr txBox="1"/>
          <p:nvPr/>
        </p:nvSpPr>
        <p:spPr>
          <a:xfrm>
            <a:off x="296074" y="4184219"/>
            <a:ext cx="1011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Always</a:t>
            </a:r>
            <a:r>
              <a:rPr lang="de-DE" dirty="0"/>
              <a:t> check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strings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and </a:t>
            </a:r>
            <a:r>
              <a:rPr lang="de-DE" sz="2000" b="1" dirty="0" err="1"/>
              <a:t>never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070F325-89C5-69DF-360D-555A22D6E2EA}"/>
              </a:ext>
            </a:extLst>
          </p:cNvPr>
          <p:cNvSpPr/>
          <p:nvPr/>
        </p:nvSpPr>
        <p:spPr>
          <a:xfrm>
            <a:off x="197023" y="5027217"/>
            <a:ext cx="11795667" cy="1178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44E3A50-C336-D8BB-E6FD-38431514E6D9}"/>
              </a:ext>
            </a:extLst>
          </p:cNvPr>
          <p:cNvSpPr txBox="1"/>
          <p:nvPr/>
        </p:nvSpPr>
        <p:spPr>
          <a:xfrm>
            <a:off x="180728" y="5193121"/>
            <a:ext cx="118142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/>
              <a:t>Recovery </a:t>
            </a:r>
            <a:r>
              <a:rPr lang="de-DE" sz="1400" i="1" dirty="0" err="1"/>
              <a:t>injection</a:t>
            </a:r>
            <a:endParaRPr lang="de-DE" sz="1400" i="1" dirty="0"/>
          </a:p>
          <a:p>
            <a:pPr algn="ctr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'); delete from posts where id &gt; 15; delete from posts where post=''; ---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0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1EE3D-73F3-D71E-8473-9629693BA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905B8FF-8FF5-A2E7-325E-A1756B43336D}"/>
              </a:ext>
            </a:extLst>
          </p:cNvPr>
          <p:cNvSpPr/>
          <p:nvPr/>
        </p:nvSpPr>
        <p:spPr>
          <a:xfrm>
            <a:off x="107504" y="1119283"/>
            <a:ext cx="11887472" cy="941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4348C6-4B75-BF2F-E2C4-B96793539E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OWASP – </a:t>
            </a:r>
            <a:r>
              <a:rPr lang="de-DE" dirty="0"/>
              <a:t>A01  </a:t>
            </a:r>
            <a:r>
              <a:rPr lang="de-DE" dirty="0" err="1"/>
              <a:t>Broken</a:t>
            </a:r>
            <a:r>
              <a:rPr lang="de-DE" dirty="0"/>
              <a:t> Access Control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C91E40-6545-1719-E996-0728B8CBE0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E67BE7A-96B5-1E66-96AE-C0F5796A98D2}"/>
              </a:ext>
            </a:extLst>
          </p:cNvPr>
          <p:cNvSpPr txBox="1"/>
          <p:nvPr/>
        </p:nvSpPr>
        <p:spPr>
          <a:xfrm>
            <a:off x="3671494" y="1551331"/>
            <a:ext cx="434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https://10015.io/tools/jwt-encoder-decoder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0380CA9-D6AF-5778-F47D-8DCE8A5FF026}"/>
              </a:ext>
            </a:extLst>
          </p:cNvPr>
          <p:cNvSpPr txBox="1"/>
          <p:nvPr/>
        </p:nvSpPr>
        <p:spPr>
          <a:xfrm>
            <a:off x="2781772" y="1181999"/>
            <a:ext cx="612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1" dirty="0"/>
              <a:t>Idea: Create a </a:t>
            </a:r>
            <a:r>
              <a:rPr lang="de-DE" sz="1800" b="1" dirty="0" err="1"/>
              <a:t>artificial</a:t>
            </a:r>
            <a:r>
              <a:rPr lang="de-DE" sz="1800" b="1" dirty="0"/>
              <a:t> JWT </a:t>
            </a:r>
            <a:r>
              <a:rPr lang="de-DE" sz="1800" b="1" dirty="0" err="1"/>
              <a:t>by</a:t>
            </a:r>
            <a:r>
              <a:rPr lang="de-DE" sz="1800" b="1" dirty="0"/>
              <a:t> </a:t>
            </a:r>
            <a:r>
              <a:rPr lang="de-DE" sz="1800" b="1" dirty="0" err="1"/>
              <a:t>knowledge</a:t>
            </a:r>
            <a:r>
              <a:rPr lang="de-DE" sz="1800" b="1" dirty="0"/>
              <a:t> </a:t>
            </a:r>
            <a:r>
              <a:rPr lang="de-DE" sz="1800" b="1" dirty="0" err="1"/>
              <a:t>of</a:t>
            </a:r>
            <a:r>
              <a:rPr lang="de-DE" sz="1800" b="1" dirty="0"/>
              <a:t> </a:t>
            </a:r>
            <a:r>
              <a:rPr lang="de-DE" sz="1800" b="1" dirty="0" err="1"/>
              <a:t>key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222785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33B3B-C2A3-CEF1-183A-EA486DDF8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2644CB-4BA4-12A3-B394-11D96E6D8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OWASP – </a:t>
            </a:r>
            <a:r>
              <a:rPr lang="de-DE" dirty="0"/>
              <a:t>Fazit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2A4ABB-F047-D22C-5150-A164E3901B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D4F8C01-A396-722E-7CAD-93B130146AFA}"/>
              </a:ext>
            </a:extLst>
          </p:cNvPr>
          <p:cNvSpPr txBox="1"/>
          <p:nvPr/>
        </p:nvSpPr>
        <p:spPr>
          <a:xfrm>
            <a:off x="2855640" y="3103041"/>
            <a:ext cx="666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Kopfanschalten, OWASP regeln beachten, </a:t>
            </a:r>
            <a:r>
              <a:rPr lang="de-DE" dirty="0" err="1"/>
              <a:t>vorsicht</a:t>
            </a:r>
            <a:r>
              <a:rPr lang="de-DE" dirty="0"/>
              <a:t> vor KI und </a:t>
            </a:r>
            <a:r>
              <a:rPr lang="de-DE" dirty="0" err="1"/>
              <a:t>libraries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306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2E6BC-7667-A98F-7B05-F0648C68E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52DAAC-396E-B33E-D3F2-D1F335929E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Overview</a:t>
            </a:r>
            <a:r>
              <a:rPr lang="de-DE" sz="2400" b="1" dirty="0"/>
              <a:t> </a:t>
            </a:r>
            <a:r>
              <a:rPr lang="de-DE" sz="2400" b="1" dirty="0" err="1"/>
              <a:t>of</a:t>
            </a:r>
            <a:r>
              <a:rPr lang="de-DE" sz="2400" b="1" dirty="0"/>
              <a:t> </a:t>
            </a:r>
            <a:r>
              <a:rPr lang="de-DE" sz="2400" b="1" dirty="0" err="1"/>
              <a:t>git</a:t>
            </a:r>
            <a:r>
              <a:rPr lang="de-DE" sz="2400" b="1" dirty="0"/>
              <a:t> 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BCBC44-FBF0-968E-8961-C4733A0136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FF31972-93C3-B2D5-2D26-2902F1CEDF32}"/>
              </a:ext>
            </a:extLst>
          </p:cNvPr>
          <p:cNvSpPr txBox="1"/>
          <p:nvPr/>
        </p:nvSpPr>
        <p:spPr>
          <a:xfrm>
            <a:off x="3800624" y="1368850"/>
            <a:ext cx="7839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Decentralized version management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File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agnostic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participant develops in their local repository (commit)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Synchronization takes place with the help of special commands (</a:t>
            </a:r>
            <a:r>
              <a:rPr lang="en-US" dirty="0" err="1"/>
              <a:t>push+pull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814CD1D3-DD4B-2A27-3A30-9261C6D76A26}"/>
              </a:ext>
            </a:extLst>
          </p:cNvPr>
          <p:cNvSpPr/>
          <p:nvPr/>
        </p:nvSpPr>
        <p:spPr>
          <a:xfrm>
            <a:off x="1487488" y="1412776"/>
            <a:ext cx="864096" cy="63615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git</a:t>
            </a:r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DC4E37D0-E230-2730-DF5D-B6CBD93F9F97}"/>
              </a:ext>
            </a:extLst>
          </p:cNvPr>
          <p:cNvSpPr/>
          <p:nvPr/>
        </p:nvSpPr>
        <p:spPr>
          <a:xfrm>
            <a:off x="551384" y="2432368"/>
            <a:ext cx="864096" cy="63615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git</a:t>
            </a:r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Zylinder 6">
            <a:extLst>
              <a:ext uri="{FF2B5EF4-FFF2-40B4-BE49-F238E27FC236}">
                <a16:creationId xmlns:a16="http://schemas.microsoft.com/office/drawing/2014/main" id="{542B392F-060E-0A15-B7FB-A5E6E91636ED}"/>
              </a:ext>
            </a:extLst>
          </p:cNvPr>
          <p:cNvSpPr/>
          <p:nvPr/>
        </p:nvSpPr>
        <p:spPr>
          <a:xfrm>
            <a:off x="2423592" y="2450502"/>
            <a:ext cx="864096" cy="63615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git</a:t>
            </a:r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" name="Verbinder: gekrümmt 8">
            <a:extLst>
              <a:ext uri="{FF2B5EF4-FFF2-40B4-BE49-F238E27FC236}">
                <a16:creationId xmlns:a16="http://schemas.microsoft.com/office/drawing/2014/main" id="{A18CAAAC-4854-3CDA-D970-B9FB19432C49}"/>
              </a:ext>
            </a:extLst>
          </p:cNvPr>
          <p:cNvCxnSpPr>
            <a:stCxn id="6" idx="1"/>
            <a:endCxn id="4" idx="2"/>
          </p:cNvCxnSpPr>
          <p:nvPr/>
        </p:nvCxnSpPr>
        <p:spPr>
          <a:xfrm rot="5400000" flipH="1" flipV="1">
            <a:off x="884702" y="1829582"/>
            <a:ext cx="701516" cy="50405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Verbinder: gekrümmt 9">
            <a:extLst>
              <a:ext uri="{FF2B5EF4-FFF2-40B4-BE49-F238E27FC236}">
                <a16:creationId xmlns:a16="http://schemas.microsoft.com/office/drawing/2014/main" id="{ECE8E756-AE54-3960-7777-7862D5DC6D98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>
          <a:xfrm rot="16200000" flipV="1">
            <a:off x="2243787" y="1838649"/>
            <a:ext cx="719650" cy="50405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87E6397-9030-8F90-BF2A-71C995DD4C5C}"/>
              </a:ext>
            </a:extLst>
          </p:cNvPr>
          <p:cNvGrpSpPr/>
          <p:nvPr/>
        </p:nvGrpSpPr>
        <p:grpSpPr>
          <a:xfrm>
            <a:off x="299356" y="3068519"/>
            <a:ext cx="1443596" cy="360040"/>
            <a:chOff x="299356" y="3068519"/>
            <a:chExt cx="1443596" cy="360040"/>
          </a:xfrm>
        </p:grpSpPr>
        <p:sp>
          <p:nvSpPr>
            <p:cNvPr id="13" name="Smiley 12">
              <a:extLst>
                <a:ext uri="{FF2B5EF4-FFF2-40B4-BE49-F238E27FC236}">
                  <a16:creationId xmlns:a16="http://schemas.microsoft.com/office/drawing/2014/main" id="{E2242955-C9A2-7E8F-A7A0-9E6997D3A56A}"/>
                </a:ext>
              </a:extLst>
            </p:cNvPr>
            <p:cNvSpPr/>
            <p:nvPr/>
          </p:nvSpPr>
          <p:spPr>
            <a:xfrm>
              <a:off x="299356" y="3068519"/>
              <a:ext cx="360040" cy="360040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A9EBCE5E-9507-A229-2E38-EBD736EFDEE4}"/>
                </a:ext>
              </a:extLst>
            </p:cNvPr>
            <p:cNvSpPr txBox="1"/>
            <p:nvPr/>
          </p:nvSpPr>
          <p:spPr>
            <a:xfrm>
              <a:off x="446808" y="3133884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/>
                <a:t>PC - Fabian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E33CF77-29CE-3EB7-5608-11FFE0020137}"/>
              </a:ext>
            </a:extLst>
          </p:cNvPr>
          <p:cNvGrpSpPr/>
          <p:nvPr/>
        </p:nvGrpSpPr>
        <p:grpSpPr>
          <a:xfrm>
            <a:off x="2207568" y="3092363"/>
            <a:ext cx="1443596" cy="360040"/>
            <a:chOff x="299356" y="3068519"/>
            <a:chExt cx="1443596" cy="360040"/>
          </a:xfrm>
        </p:grpSpPr>
        <p:sp>
          <p:nvSpPr>
            <p:cNvPr id="17" name="Smiley 16">
              <a:extLst>
                <a:ext uri="{FF2B5EF4-FFF2-40B4-BE49-F238E27FC236}">
                  <a16:creationId xmlns:a16="http://schemas.microsoft.com/office/drawing/2014/main" id="{56363D36-A6E3-7036-944A-A9639EC24E6B}"/>
                </a:ext>
              </a:extLst>
            </p:cNvPr>
            <p:cNvSpPr/>
            <p:nvPr/>
          </p:nvSpPr>
          <p:spPr>
            <a:xfrm>
              <a:off x="299356" y="3068519"/>
              <a:ext cx="360040" cy="360040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8ED7539-0A0B-9E6F-4E2A-C1337CEC6261}"/>
                </a:ext>
              </a:extLst>
            </p:cNvPr>
            <p:cNvSpPr txBox="1"/>
            <p:nvPr/>
          </p:nvSpPr>
          <p:spPr>
            <a:xfrm>
              <a:off x="446808" y="3133884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/>
                <a:t>PC - David</a:t>
              </a:r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4220E390-47A7-0158-38A1-6EE9602867FD}"/>
              </a:ext>
            </a:extLst>
          </p:cNvPr>
          <p:cNvSpPr txBox="1"/>
          <p:nvPr/>
        </p:nvSpPr>
        <p:spPr>
          <a:xfrm>
            <a:off x="1490924" y="109447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/>
              <a:t>Github.com</a:t>
            </a:r>
          </a:p>
        </p:txBody>
      </p:sp>
      <p:sp>
        <p:nvSpPr>
          <p:cNvPr id="22" name="Wolke 21">
            <a:extLst>
              <a:ext uri="{FF2B5EF4-FFF2-40B4-BE49-F238E27FC236}">
                <a16:creationId xmlns:a16="http://schemas.microsoft.com/office/drawing/2014/main" id="{017F40FA-BC73-3F8B-B590-07DB1B430FBD}"/>
              </a:ext>
            </a:extLst>
          </p:cNvPr>
          <p:cNvSpPr/>
          <p:nvPr/>
        </p:nvSpPr>
        <p:spPr>
          <a:xfrm>
            <a:off x="1356094" y="1032087"/>
            <a:ext cx="360040" cy="36004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62926ABC-9B7E-7251-1DC3-3DA46811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672" y="3751373"/>
            <a:ext cx="2105025" cy="200025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49FD1F96-DB8A-5CB3-DD5D-88DCB870C4FD}"/>
              </a:ext>
            </a:extLst>
          </p:cNvPr>
          <p:cNvSpPr txBox="1"/>
          <p:nvPr/>
        </p:nvSpPr>
        <p:spPr>
          <a:xfrm>
            <a:off x="8588672" y="5751623"/>
            <a:ext cx="2105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/>
              <a:t>Github.com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731863B-05FE-E35E-69E8-5E61ECBC44D0}"/>
              </a:ext>
            </a:extLst>
          </p:cNvPr>
          <p:cNvSpPr txBox="1"/>
          <p:nvPr/>
        </p:nvSpPr>
        <p:spPr>
          <a:xfrm>
            <a:off x="479376" y="3806304"/>
            <a:ext cx="7839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Github.com is a web based platform utilizing git plus nice additional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IPB is represented as organization: </a:t>
            </a:r>
            <a:r>
              <a:rPr lang="en-US" dirty="0">
                <a:hlinkClick r:id="rId3"/>
              </a:rPr>
              <a:t>https://github.com/ipb-halle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Please check if you are a member of this organization -&gt; if not, call 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official software you created at work should be located under this organization (for testing use personal user)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67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29A5D-88BD-283E-423A-F47303077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5C94EA-6211-A177-5D75-E979CCC2C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Git</a:t>
            </a:r>
            <a:r>
              <a:rPr lang="de-DE" sz="2400" b="1" dirty="0"/>
              <a:t> – </a:t>
            </a:r>
            <a:r>
              <a:rPr lang="de-DE" sz="2400" b="1" dirty="0" err="1"/>
              <a:t>Creating</a:t>
            </a:r>
            <a:r>
              <a:rPr lang="de-DE" sz="2400" b="1" dirty="0"/>
              <a:t> a </a:t>
            </a:r>
            <a:r>
              <a:rPr lang="de-DE" sz="2400" b="1" dirty="0" err="1"/>
              <a:t>repository</a:t>
            </a:r>
            <a:r>
              <a:rPr lang="de-DE" sz="2400" b="1" dirty="0"/>
              <a:t> 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FE9086-F630-773C-19A7-FFD41F4B6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F83307A-99E8-3A9C-6637-368FDC5C8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196752"/>
            <a:ext cx="5867400" cy="337185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1FA66B0-96EE-D373-2A58-4C26D2891D0E}"/>
              </a:ext>
            </a:extLst>
          </p:cNvPr>
          <p:cNvSpPr txBox="1"/>
          <p:nvPr/>
        </p:nvSpPr>
        <p:spPr>
          <a:xfrm>
            <a:off x="-1425" y="148478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Select IPB </a:t>
            </a:r>
            <a:r>
              <a:rPr lang="de-DE" sz="1400" b="1" dirty="0" err="1"/>
              <a:t>instead</a:t>
            </a:r>
            <a:r>
              <a:rPr lang="de-DE" sz="1400" b="1" dirty="0"/>
              <a:t> </a:t>
            </a:r>
            <a:r>
              <a:rPr lang="de-DE" sz="1400" b="1" dirty="0" err="1"/>
              <a:t>of</a:t>
            </a:r>
            <a:r>
              <a:rPr lang="de-DE" sz="1400" b="1" dirty="0"/>
              <a:t> personal </a:t>
            </a:r>
            <a:r>
              <a:rPr lang="de-DE" sz="1400" b="1" dirty="0" err="1"/>
              <a:t>user</a:t>
            </a:r>
            <a:r>
              <a:rPr lang="de-DE" sz="1400" b="1" dirty="0"/>
              <a:t> (</a:t>
            </a:r>
            <a:r>
              <a:rPr lang="de-DE" sz="1400" b="1" dirty="0" err="1"/>
              <a:t>default</a:t>
            </a:r>
            <a:r>
              <a:rPr lang="de-DE" sz="1400" b="1" dirty="0"/>
              <a:t>)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818514D-C052-93DB-DC22-0242FF2C811E}"/>
              </a:ext>
            </a:extLst>
          </p:cNvPr>
          <p:cNvCxnSpPr>
            <a:stCxn id="7" idx="2"/>
          </p:cNvCxnSpPr>
          <p:nvPr/>
        </p:nvCxnSpPr>
        <p:spPr>
          <a:xfrm>
            <a:off x="1150703" y="2008004"/>
            <a:ext cx="1152128" cy="5569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1C4D2826-DF36-74CC-1E45-8527157BF6B0}"/>
              </a:ext>
            </a:extLst>
          </p:cNvPr>
          <p:cNvSpPr txBox="1"/>
          <p:nvPr/>
        </p:nvSpPr>
        <p:spPr>
          <a:xfrm>
            <a:off x="29669" y="3167390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Private </a:t>
            </a:r>
            <a:r>
              <a:rPr lang="de-DE" sz="1400" b="1" dirty="0" err="1"/>
              <a:t>access</a:t>
            </a:r>
            <a:r>
              <a:rPr lang="de-DE" sz="1400" b="1" dirty="0"/>
              <a:t> </a:t>
            </a:r>
            <a:r>
              <a:rPr lang="de-DE" sz="1400" b="1" dirty="0" err="1"/>
              <a:t>allows</a:t>
            </a:r>
            <a:r>
              <a:rPr lang="de-DE" sz="1400" b="1" dirty="0"/>
              <a:t> </a:t>
            </a:r>
            <a:r>
              <a:rPr lang="de-DE" sz="1400" b="1" dirty="0" err="1"/>
              <a:t>only</a:t>
            </a:r>
            <a:r>
              <a:rPr lang="de-DE" sz="1400" b="1" dirty="0"/>
              <a:t> </a:t>
            </a:r>
            <a:r>
              <a:rPr lang="de-DE" sz="1400" b="1" dirty="0" err="1"/>
              <a:t>current</a:t>
            </a:r>
            <a:r>
              <a:rPr lang="de-DE" sz="1400" b="1" dirty="0"/>
              <a:t> </a:t>
            </a:r>
            <a:r>
              <a:rPr lang="de-DE" sz="1400" b="1" dirty="0" err="1"/>
              <a:t>team</a:t>
            </a:r>
            <a:r>
              <a:rPr lang="de-DE" sz="1400" b="1" dirty="0"/>
              <a:t> </a:t>
            </a:r>
            <a:r>
              <a:rPr lang="de-DE" sz="1400" b="1" dirty="0" err="1"/>
              <a:t>member</a:t>
            </a:r>
            <a:r>
              <a:rPr lang="de-DE" sz="1400" b="1" dirty="0"/>
              <a:t> </a:t>
            </a:r>
            <a:r>
              <a:rPr lang="de-DE" sz="1400" b="1" dirty="0" err="1"/>
              <a:t>to</a:t>
            </a:r>
            <a:r>
              <a:rPr lang="de-DE" sz="1400" b="1" dirty="0"/>
              <a:t> </a:t>
            </a:r>
            <a:r>
              <a:rPr lang="de-DE" sz="1400" b="1" dirty="0" err="1"/>
              <a:t>see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repository</a:t>
            </a:r>
            <a:endParaRPr lang="de-DE" sz="1400" b="1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EF88CDD-A973-C810-295E-7BAF16B5723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181797" y="3906054"/>
            <a:ext cx="1152128" cy="38704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1BF27E3-2EF6-F311-31B8-B2AD6C5BBB98}"/>
              </a:ext>
            </a:extLst>
          </p:cNvPr>
          <p:cNvSpPr txBox="1"/>
          <p:nvPr/>
        </p:nvSpPr>
        <p:spPr>
          <a:xfrm>
            <a:off x="7948611" y="1967061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developted</a:t>
            </a:r>
            <a:r>
              <a:rPr lang="de-DE" dirty="0"/>
              <a:t> in a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personal </a:t>
            </a:r>
            <a:r>
              <a:rPr lang="de-DE" dirty="0" err="1"/>
              <a:t>user</a:t>
            </a:r>
            <a:endParaRPr lang="de-DE" dirty="0"/>
          </a:p>
        </p:txBody>
      </p:sp>
      <p:pic>
        <p:nvPicPr>
          <p:cNvPr id="15" name="Grafik 14" descr="Ein Bild, das Clipart, Cartoon, Zeichnung, Animierter Cartoon enthält.&#10;&#10;Automatisch generierte Beschreibung">
            <a:extLst>
              <a:ext uri="{FF2B5EF4-FFF2-40B4-BE49-F238E27FC236}">
                <a16:creationId xmlns:a16="http://schemas.microsoft.com/office/drawing/2014/main" id="{A99144E0-A6AD-6632-2792-F1423B0FD2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488488" y="1206296"/>
            <a:ext cx="1305325" cy="1715026"/>
          </a:xfrm>
          <a:prstGeom prst="rect">
            <a:avLst/>
          </a:prstGeom>
        </p:spPr>
      </p:pic>
      <p:sp>
        <p:nvSpPr>
          <p:cNvPr id="16" name="Denkblase: wolkenförmig 15">
            <a:extLst>
              <a:ext uri="{FF2B5EF4-FFF2-40B4-BE49-F238E27FC236}">
                <a16:creationId xmlns:a16="http://schemas.microsoft.com/office/drawing/2014/main" id="{33783C92-7599-B76E-FE67-ECDEA4DF224C}"/>
              </a:ext>
            </a:extLst>
          </p:cNvPr>
          <p:cNvSpPr/>
          <p:nvPr/>
        </p:nvSpPr>
        <p:spPr>
          <a:xfrm>
            <a:off x="7799685" y="1691790"/>
            <a:ext cx="2376264" cy="1873602"/>
          </a:xfrm>
          <a:prstGeom prst="cloudCallout">
            <a:avLst>
              <a:gd name="adj1" fmla="val 67953"/>
              <a:gd name="adj2" fmla="val -65176"/>
            </a:avLst>
          </a:prstGeom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6DA0EEC-AA30-C9DE-D12E-8AFF4096C000}"/>
              </a:ext>
            </a:extLst>
          </p:cNvPr>
          <p:cNvSpPr txBox="1"/>
          <p:nvPr/>
        </p:nvSpPr>
        <p:spPr>
          <a:xfrm>
            <a:off x="6672064" y="4136440"/>
            <a:ext cx="50980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Fork personal </a:t>
            </a:r>
            <a:r>
              <a:rPr lang="de-DE" dirty="0" err="1"/>
              <a:t>repository</a:t>
            </a:r>
            <a:r>
              <a:rPr lang="de-DE" dirty="0"/>
              <a:t> : IPB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organisation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Replace</a:t>
            </a:r>
            <a:r>
              <a:rPr lang="de-DE" dirty="0"/>
              <a:t> Readme in personal </a:t>
            </a:r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link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and </a:t>
            </a:r>
            <a:r>
              <a:rPr lang="de-DE" dirty="0" err="1"/>
              <a:t>info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continued</a:t>
            </a:r>
            <a:r>
              <a:rPr lang="de-DE" dirty="0"/>
              <a:t> in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repo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4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E77C4-8AC1-F025-7261-EDA4FBD59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hteck: abgerundete Ecken 75">
            <a:extLst>
              <a:ext uri="{FF2B5EF4-FFF2-40B4-BE49-F238E27FC236}">
                <a16:creationId xmlns:a16="http://schemas.microsoft.com/office/drawing/2014/main" id="{123A9A4C-15F4-2869-6D02-BA4E5DCC6EF2}"/>
              </a:ext>
            </a:extLst>
          </p:cNvPr>
          <p:cNvSpPr/>
          <p:nvPr/>
        </p:nvSpPr>
        <p:spPr>
          <a:xfrm>
            <a:off x="454710" y="3712234"/>
            <a:ext cx="4877440" cy="22259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  <a:effectLst>
            <a:outerShdw blurRad="50800" dist="50800" dir="3780000" algn="ctr" rotWithShape="0">
              <a:schemeClr val="tx1"/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Rechteck: abgerundete Ecken 71">
            <a:extLst>
              <a:ext uri="{FF2B5EF4-FFF2-40B4-BE49-F238E27FC236}">
                <a16:creationId xmlns:a16="http://schemas.microsoft.com/office/drawing/2014/main" id="{9FEA20A6-9FA5-7956-567E-71606AD1C255}"/>
              </a:ext>
            </a:extLst>
          </p:cNvPr>
          <p:cNvSpPr/>
          <p:nvPr/>
        </p:nvSpPr>
        <p:spPr>
          <a:xfrm>
            <a:off x="6975140" y="3058258"/>
            <a:ext cx="3408542" cy="30175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  <a:effectLst>
            <a:outerShdw blurRad="50800" dist="50800" dir="3780000" algn="ctr" rotWithShape="0">
              <a:schemeClr val="tx1"/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7A736D-AD5F-FCEA-DAFD-8BCEDAFCA3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Git</a:t>
            </a:r>
            <a:r>
              <a:rPr lang="de-DE" sz="2400" b="1" dirty="0"/>
              <a:t> – Single </a:t>
            </a:r>
            <a:r>
              <a:rPr lang="de-DE" sz="2400" b="1" dirty="0" err="1"/>
              <a:t>user</a:t>
            </a:r>
            <a:r>
              <a:rPr lang="de-DE" sz="2400" b="1" dirty="0"/>
              <a:t> </a:t>
            </a:r>
            <a:r>
              <a:rPr lang="de-DE" sz="2400" b="1" dirty="0" err="1"/>
              <a:t>development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3BE312-2667-B825-0B54-76BEED5AC8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11C13C7-4B4E-FED3-3AD3-01FF3724358E}"/>
              </a:ext>
            </a:extLst>
          </p:cNvPr>
          <p:cNvGrpSpPr/>
          <p:nvPr/>
        </p:nvGrpSpPr>
        <p:grpSpPr>
          <a:xfrm>
            <a:off x="3503712" y="1592796"/>
            <a:ext cx="2448272" cy="761837"/>
            <a:chOff x="479376" y="1227003"/>
            <a:chExt cx="2448272" cy="761837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C03A502B-3BD1-AF99-765F-491A96AFA73B}"/>
                </a:ext>
              </a:extLst>
            </p:cNvPr>
            <p:cNvSpPr/>
            <p:nvPr/>
          </p:nvSpPr>
          <p:spPr>
            <a:xfrm>
              <a:off x="479376" y="1268760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745EF5F-E8D5-48F1-5A4A-3D5FF1D23A38}"/>
                </a:ext>
              </a:extLst>
            </p:cNvPr>
            <p:cNvSpPr/>
            <p:nvPr/>
          </p:nvSpPr>
          <p:spPr>
            <a:xfrm>
              <a:off x="983432" y="1772816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DDC7A33-0EFD-596B-02C3-C893848E1764}"/>
                </a:ext>
              </a:extLst>
            </p:cNvPr>
            <p:cNvSpPr/>
            <p:nvPr/>
          </p:nvSpPr>
          <p:spPr>
            <a:xfrm>
              <a:off x="1559496" y="1772816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835EFF1-46B2-9390-E1F7-C1D8BC9B1A9B}"/>
                </a:ext>
              </a:extLst>
            </p:cNvPr>
            <p:cNvSpPr/>
            <p:nvPr/>
          </p:nvSpPr>
          <p:spPr>
            <a:xfrm>
              <a:off x="2135560" y="1772816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242C739-61ED-CD80-C8D8-9E6AB26617D4}"/>
                </a:ext>
              </a:extLst>
            </p:cNvPr>
            <p:cNvSpPr/>
            <p:nvPr/>
          </p:nvSpPr>
          <p:spPr>
            <a:xfrm>
              <a:off x="2711624" y="1227003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8D235B03-D7C3-0C87-A7AB-46DED2C5AA8B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663764" y="1453148"/>
              <a:ext cx="351304" cy="35130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FAFEC0A2-2FAE-0A6D-DB7D-4EF1417D44D4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1199456" y="1880828"/>
              <a:ext cx="36004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C72A43F2-76E1-CCAC-7761-755D6B22A9F0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775520" y="1880828"/>
              <a:ext cx="36004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BFA8E08D-4351-6712-784A-CBC84FAF9662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2319948" y="1411391"/>
              <a:ext cx="423312" cy="39306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A9A03D53-AEDE-7355-2C10-6BDC722E04AD}"/>
              </a:ext>
            </a:extLst>
          </p:cNvPr>
          <p:cNvSpPr txBox="1"/>
          <p:nvPr/>
        </p:nvSpPr>
        <p:spPr>
          <a:xfrm>
            <a:off x="1670098" y="1245902"/>
            <a:ext cx="1515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Create </a:t>
            </a:r>
            <a:r>
              <a:rPr lang="de-DE" sz="1400" b="1" dirty="0" err="1"/>
              <a:t>repository</a:t>
            </a:r>
            <a:r>
              <a:rPr lang="de-DE" sz="1400" b="1" dirty="0"/>
              <a:t> </a:t>
            </a:r>
          </a:p>
          <a:p>
            <a:pPr algn="ctr"/>
            <a:r>
              <a:rPr lang="de-DE" sz="1400" b="1" dirty="0"/>
              <a:t>at github.com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19DF026-1E4C-EEF5-4AF8-B3CAE2C7E2B8}"/>
              </a:ext>
            </a:extLst>
          </p:cNvPr>
          <p:cNvSpPr txBox="1"/>
          <p:nvPr/>
        </p:nvSpPr>
        <p:spPr>
          <a:xfrm>
            <a:off x="1970088" y="2580777"/>
            <a:ext cx="17672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Clone </a:t>
            </a:r>
            <a:r>
              <a:rPr lang="de-DE" sz="1400" b="1" dirty="0" err="1"/>
              <a:t>repository</a:t>
            </a:r>
            <a:r>
              <a:rPr lang="de-DE" sz="1400" b="1" dirty="0"/>
              <a:t> </a:t>
            </a:r>
          </a:p>
          <a:p>
            <a:pPr algn="ctr"/>
            <a:r>
              <a:rPr lang="de-DE" sz="1400" b="1" dirty="0"/>
              <a:t>At </a:t>
            </a:r>
            <a:r>
              <a:rPr lang="de-DE" sz="1400" b="1" dirty="0" err="1"/>
              <a:t>local</a:t>
            </a:r>
            <a:r>
              <a:rPr lang="de-DE" sz="1400" b="1" dirty="0"/>
              <a:t> </a:t>
            </a:r>
            <a:r>
              <a:rPr lang="de-DE" sz="1400" b="1" dirty="0" err="1"/>
              <a:t>development</a:t>
            </a:r>
            <a:endParaRPr lang="de-DE" sz="1400" b="1" dirty="0"/>
          </a:p>
          <a:p>
            <a:pPr algn="ctr"/>
            <a:r>
              <a:rPr lang="de-DE" sz="1400" b="1" dirty="0"/>
              <a:t> </a:t>
            </a:r>
            <a:r>
              <a:rPr lang="de-DE" sz="1400" b="1" dirty="0" err="1"/>
              <a:t>environment</a:t>
            </a:r>
            <a:endParaRPr lang="de-DE" sz="1400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DCD8F78-6D14-5256-B238-8AEB953A15C0}"/>
              </a:ext>
            </a:extLst>
          </p:cNvPr>
          <p:cNvSpPr txBox="1"/>
          <p:nvPr/>
        </p:nvSpPr>
        <p:spPr>
          <a:xfrm>
            <a:off x="4273760" y="2979428"/>
            <a:ext cx="814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Commit </a:t>
            </a:r>
          </a:p>
          <a:p>
            <a:pPr algn="ctr"/>
            <a:r>
              <a:rPr lang="de-DE" sz="1400" b="1" dirty="0" err="1"/>
              <a:t>changes</a:t>
            </a:r>
            <a:endParaRPr lang="de-DE" sz="14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62173F8-2BA3-127E-D627-49E3D250BA30}"/>
              </a:ext>
            </a:extLst>
          </p:cNvPr>
          <p:cNvSpPr txBox="1"/>
          <p:nvPr/>
        </p:nvSpPr>
        <p:spPr>
          <a:xfrm>
            <a:off x="5228495" y="2640391"/>
            <a:ext cx="1804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Push </a:t>
            </a:r>
            <a:r>
              <a:rPr lang="de-DE" sz="1400" b="1" dirty="0" err="1"/>
              <a:t>meaningful</a:t>
            </a:r>
            <a:endParaRPr lang="de-DE" sz="1400" b="1" dirty="0"/>
          </a:p>
          <a:p>
            <a:pPr algn="ctr"/>
            <a:r>
              <a:rPr lang="de-DE" sz="1400" b="1" dirty="0"/>
              <a:t>Collection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commits</a:t>
            </a:r>
            <a:endParaRPr lang="de-DE" sz="1400" b="1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D14CF19-99F0-A3EF-4C73-331EBA2D9704}"/>
              </a:ext>
            </a:extLst>
          </p:cNvPr>
          <p:cNvSpPr/>
          <p:nvPr/>
        </p:nvSpPr>
        <p:spPr>
          <a:xfrm>
            <a:off x="8766212" y="1609299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023B9E3-798E-2202-3209-7CBEA83FCF35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951984" y="1700808"/>
            <a:ext cx="93610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D599CDD-E246-6C4B-C5B2-92894CDFA895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7392144" y="1700808"/>
            <a:ext cx="1374068" cy="165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70E9B1D5-95EE-5364-23F6-1693D7EDA8B3}"/>
              </a:ext>
            </a:extLst>
          </p:cNvPr>
          <p:cNvSpPr txBox="1"/>
          <p:nvPr/>
        </p:nvSpPr>
        <p:spPr>
          <a:xfrm>
            <a:off x="6975140" y="1507512"/>
            <a:ext cx="32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DDF24A8-3266-1683-8384-417AF3A73C01}"/>
              </a:ext>
            </a:extLst>
          </p:cNvPr>
          <p:cNvSpPr txBox="1"/>
          <p:nvPr/>
        </p:nvSpPr>
        <p:spPr>
          <a:xfrm>
            <a:off x="8029044" y="2199604"/>
            <a:ext cx="1774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Tag </a:t>
            </a:r>
            <a:r>
              <a:rPr lang="de-DE" sz="1400" b="1" dirty="0" err="1"/>
              <a:t>current</a:t>
            </a:r>
            <a:r>
              <a:rPr lang="de-DE" sz="1400" b="1" dirty="0"/>
              <a:t> </a:t>
            </a:r>
            <a:r>
              <a:rPr lang="de-DE" sz="1400" b="1" dirty="0" err="1"/>
              <a:t>status</a:t>
            </a:r>
            <a:endParaRPr lang="de-DE" sz="1400" b="1" dirty="0"/>
          </a:p>
          <a:p>
            <a:pPr algn="ctr"/>
            <a:r>
              <a:rPr lang="de-DE" sz="1400" b="1" dirty="0"/>
              <a:t>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version</a:t>
            </a:r>
            <a:r>
              <a:rPr lang="de-DE" sz="1400" b="1" dirty="0"/>
              <a:t> </a:t>
            </a:r>
            <a:r>
              <a:rPr lang="de-DE" sz="1400" b="1" dirty="0" err="1"/>
              <a:t>number</a:t>
            </a:r>
            <a:endParaRPr lang="de-DE" sz="1400" b="1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628BD615-5B41-B681-E877-7FE688AACFA5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186090" y="1507512"/>
            <a:ext cx="222418" cy="12704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A4DF823-EFC5-63A5-9B43-435808CFA939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853728" y="2354633"/>
            <a:ext cx="978388" cy="2261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FAF7C16-ED71-4DFF-A467-9C82B2262262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4681083" y="2492896"/>
            <a:ext cx="9721" cy="4865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392558EB-759E-62C9-154C-2ED62BAD23F0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5401626" y="2423765"/>
            <a:ext cx="729072" cy="2166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40ACBA39-5984-CD08-A40F-9A3EC4A51BD8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8887732" y="1916832"/>
            <a:ext cx="28414" cy="2827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58D3762-4D39-D49B-C8B9-5FAE4A2DD98B}"/>
              </a:ext>
            </a:extLst>
          </p:cNvPr>
          <p:cNvSpPr txBox="1"/>
          <p:nvPr/>
        </p:nvSpPr>
        <p:spPr>
          <a:xfrm>
            <a:off x="7251672" y="3297988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Semantic</a:t>
            </a:r>
            <a:r>
              <a:rPr lang="de-DE" b="1" dirty="0"/>
              <a:t> </a:t>
            </a:r>
            <a:r>
              <a:rPr lang="de-DE" b="1" dirty="0" err="1"/>
              <a:t>Versioning</a:t>
            </a:r>
            <a:endParaRPr lang="de-DE" b="1" dirty="0"/>
          </a:p>
          <a:p>
            <a:pPr algn="ctr"/>
            <a:endParaRPr lang="de-DE" b="1" dirty="0"/>
          </a:p>
          <a:p>
            <a:pPr algn="ctr"/>
            <a:r>
              <a:rPr lang="de-DE" dirty="0">
                <a:hlinkClick r:id="rId2"/>
              </a:rPr>
              <a:t>https://semver.org/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V2.4.1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EA35F34B-3DD9-18F9-6EA5-DE019A45A8D3}"/>
              </a:ext>
            </a:extLst>
          </p:cNvPr>
          <p:cNvSpPr txBox="1"/>
          <p:nvPr/>
        </p:nvSpPr>
        <p:spPr>
          <a:xfrm>
            <a:off x="7218328" y="5088878"/>
            <a:ext cx="721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Major </a:t>
            </a:r>
          </a:p>
          <a:p>
            <a:pPr algn="ctr"/>
            <a:r>
              <a:rPr lang="de-DE" sz="1400" b="1" dirty="0"/>
              <a:t>release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4298CD4B-A2CE-18A7-F186-8015A0FCF23D}"/>
              </a:ext>
            </a:extLst>
          </p:cNvPr>
          <p:cNvSpPr txBox="1"/>
          <p:nvPr/>
        </p:nvSpPr>
        <p:spPr>
          <a:xfrm>
            <a:off x="8256028" y="5050373"/>
            <a:ext cx="721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Minor </a:t>
            </a:r>
          </a:p>
          <a:p>
            <a:pPr algn="ctr"/>
            <a:r>
              <a:rPr lang="de-DE" sz="1400" b="1" dirty="0"/>
              <a:t>release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FC81AB98-3D49-60E0-F865-010956ABE6B7}"/>
              </a:ext>
            </a:extLst>
          </p:cNvPr>
          <p:cNvSpPr txBox="1"/>
          <p:nvPr/>
        </p:nvSpPr>
        <p:spPr>
          <a:xfrm>
            <a:off x="9398841" y="5015046"/>
            <a:ext cx="721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Bugfix </a:t>
            </a:r>
          </a:p>
          <a:p>
            <a:pPr algn="ctr"/>
            <a:r>
              <a:rPr lang="de-DE" sz="1400" b="1" dirty="0"/>
              <a:t>release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A7AC1235-7E76-D5E5-982C-9BB46F0A9CF4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7578972" y="4675836"/>
            <a:ext cx="794512" cy="41304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5105869-E3EE-0235-4EB3-94F0833B2C86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8613077" y="4775316"/>
            <a:ext cx="3595" cy="27505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B3E3702C-C1DF-23F0-5354-78247432260F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8887732" y="4640666"/>
            <a:ext cx="871753" cy="3743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34E4B770-7ED5-3820-92D9-92C36A6E6E46}"/>
              </a:ext>
            </a:extLst>
          </p:cNvPr>
          <p:cNvSpPr txBox="1"/>
          <p:nvPr/>
        </p:nvSpPr>
        <p:spPr>
          <a:xfrm>
            <a:off x="7021027" y="5469984"/>
            <a:ext cx="1058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i="1" dirty="0"/>
              <a:t>Big </a:t>
            </a:r>
            <a:r>
              <a:rPr lang="de-DE" sz="1000" i="1" dirty="0" err="1"/>
              <a:t>new</a:t>
            </a:r>
            <a:r>
              <a:rPr lang="de-DE" sz="1000" i="1" dirty="0"/>
              <a:t> </a:t>
            </a:r>
            <a:r>
              <a:rPr lang="de-DE" sz="1000" i="1" dirty="0" err="1"/>
              <a:t>features</a:t>
            </a:r>
            <a:endParaRPr lang="de-DE" sz="1000" i="1" dirty="0"/>
          </a:p>
          <a:p>
            <a:pPr algn="ctr"/>
            <a:r>
              <a:rPr lang="de-DE" sz="1000" i="1" dirty="0"/>
              <a:t>API </a:t>
            </a:r>
            <a:r>
              <a:rPr lang="de-DE" sz="1000" i="1" dirty="0" err="1"/>
              <a:t>breaking</a:t>
            </a:r>
            <a:endParaRPr lang="de-DE" sz="1000" i="1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C4EA1DE4-5292-EAD1-24C9-D9649181D75D}"/>
              </a:ext>
            </a:extLst>
          </p:cNvPr>
          <p:cNvSpPr txBox="1"/>
          <p:nvPr/>
        </p:nvSpPr>
        <p:spPr>
          <a:xfrm>
            <a:off x="8070209" y="5459731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i="1" dirty="0" err="1"/>
              <a:t>small</a:t>
            </a:r>
            <a:r>
              <a:rPr lang="de-DE" sz="1000" i="1" dirty="0"/>
              <a:t> </a:t>
            </a:r>
            <a:r>
              <a:rPr lang="de-DE" sz="1000" i="1" dirty="0" err="1"/>
              <a:t>new</a:t>
            </a:r>
            <a:r>
              <a:rPr lang="de-DE" sz="1000" i="1" dirty="0"/>
              <a:t> </a:t>
            </a:r>
            <a:r>
              <a:rPr lang="de-DE" sz="1000" i="1" dirty="0" err="1"/>
              <a:t>features</a:t>
            </a:r>
            <a:endParaRPr lang="de-DE" sz="1000" i="1" dirty="0"/>
          </a:p>
          <a:p>
            <a:pPr algn="ctr"/>
            <a:r>
              <a:rPr lang="de-DE" sz="1000" i="1" dirty="0"/>
              <a:t>API </a:t>
            </a:r>
            <a:r>
              <a:rPr lang="de-DE" sz="1000" i="1" dirty="0" err="1"/>
              <a:t>stable</a:t>
            </a:r>
            <a:endParaRPr lang="de-DE" sz="1000" i="1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034CD3CF-1635-0402-68F6-98CB6D60440D}"/>
              </a:ext>
            </a:extLst>
          </p:cNvPr>
          <p:cNvSpPr txBox="1"/>
          <p:nvPr/>
        </p:nvSpPr>
        <p:spPr>
          <a:xfrm>
            <a:off x="9260647" y="5477348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i="1" dirty="0" err="1"/>
              <a:t>no</a:t>
            </a:r>
            <a:r>
              <a:rPr lang="de-DE" sz="1000" i="1" dirty="0"/>
              <a:t> </a:t>
            </a:r>
            <a:r>
              <a:rPr lang="de-DE" sz="1000" i="1" dirty="0" err="1"/>
              <a:t>new</a:t>
            </a:r>
            <a:r>
              <a:rPr lang="de-DE" sz="1000" i="1" dirty="0"/>
              <a:t> </a:t>
            </a:r>
            <a:r>
              <a:rPr lang="de-DE" sz="1000" i="1" dirty="0" err="1"/>
              <a:t>features</a:t>
            </a:r>
            <a:endParaRPr lang="de-DE" sz="1000" i="1" dirty="0"/>
          </a:p>
          <a:p>
            <a:pPr algn="ctr"/>
            <a:r>
              <a:rPr lang="de-DE" sz="1000" i="1" dirty="0" err="1"/>
              <a:t>Only</a:t>
            </a:r>
            <a:r>
              <a:rPr lang="de-DE" sz="1000" i="1" dirty="0"/>
              <a:t> </a:t>
            </a:r>
            <a:r>
              <a:rPr lang="de-DE" sz="1000" i="1" dirty="0" err="1"/>
              <a:t>bugfixes</a:t>
            </a:r>
            <a:endParaRPr lang="de-DE" sz="1000" i="1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AC3DC669-7F04-374D-455C-865BACAC36CA}"/>
              </a:ext>
            </a:extLst>
          </p:cNvPr>
          <p:cNvSpPr txBox="1"/>
          <p:nvPr/>
        </p:nvSpPr>
        <p:spPr>
          <a:xfrm>
            <a:off x="456099" y="3905360"/>
            <a:ext cx="4876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Tipps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commits</a:t>
            </a:r>
            <a:r>
              <a:rPr lang="de-DE" b="1" dirty="0"/>
              <a:t> (</a:t>
            </a:r>
            <a:r>
              <a:rPr lang="de-DE" b="1" dirty="0" err="1"/>
              <a:t>rules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thumb</a:t>
            </a:r>
            <a:r>
              <a:rPr lang="de-DE" b="1" dirty="0"/>
              <a:t>)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 per </a:t>
            </a:r>
            <a:r>
              <a:rPr lang="de-DE" dirty="0" err="1"/>
              <a:t>commit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As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possible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messaging</a:t>
            </a:r>
            <a:r>
              <a:rPr lang="de-DE" dirty="0"/>
              <a:t>: </a:t>
            </a:r>
            <a:r>
              <a:rPr lang="de-DE" dirty="0" err="1">
                <a:hlinkClick r:id="rId3"/>
              </a:rPr>
              <a:t>conventionalcommits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feat</a:t>
            </a:r>
            <a:r>
              <a:rPr lang="de-DE" dirty="0"/>
              <a:t> | </a:t>
            </a:r>
            <a:r>
              <a:rPr lang="de-DE" dirty="0" err="1"/>
              <a:t>test</a:t>
            </a:r>
            <a:r>
              <a:rPr lang="de-DE" dirty="0"/>
              <a:t> | fix | </a:t>
            </a:r>
            <a:r>
              <a:rPr lang="de-DE" dirty="0" err="1"/>
              <a:t>op</a:t>
            </a:r>
            <a:r>
              <a:rPr lang="de-DE" dirty="0"/>
              <a:t> | style</a:t>
            </a:r>
          </a:p>
        </p:txBody>
      </p:sp>
      <p:pic>
        <p:nvPicPr>
          <p:cNvPr id="78" name="Grafik 77" descr="Krabbeln mit einfarbiger Füllung">
            <a:extLst>
              <a:ext uri="{FF2B5EF4-FFF2-40B4-BE49-F238E27FC236}">
                <a16:creationId xmlns:a16="http://schemas.microsoft.com/office/drawing/2014/main" id="{577A509B-65AD-484F-7FD2-697F323D6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17398" y="1186126"/>
            <a:ext cx="239649" cy="234744"/>
          </a:xfrm>
          <a:prstGeom prst="rect">
            <a:avLst/>
          </a:prstGeom>
        </p:spPr>
      </p:pic>
      <p:sp>
        <p:nvSpPr>
          <p:cNvPr id="79" name="Textfeld 78">
            <a:extLst>
              <a:ext uri="{FF2B5EF4-FFF2-40B4-BE49-F238E27FC236}">
                <a16:creationId xmlns:a16="http://schemas.microsoft.com/office/drawing/2014/main" id="{41F95720-0029-7E54-A27C-962C18A45390}"/>
              </a:ext>
            </a:extLst>
          </p:cNvPr>
          <p:cNvSpPr txBox="1"/>
          <p:nvPr/>
        </p:nvSpPr>
        <p:spPr>
          <a:xfrm>
            <a:off x="10639223" y="1154967"/>
            <a:ext cx="1266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Let‘s</a:t>
            </a:r>
            <a:r>
              <a:rPr lang="de-DE" sz="1000" dirty="0"/>
              <a:t> </a:t>
            </a:r>
            <a:r>
              <a:rPr lang="de-DE" sz="1000" dirty="0" err="1"/>
              <a:t>go</a:t>
            </a:r>
            <a:endParaRPr lang="de-DE" sz="1000" dirty="0"/>
          </a:p>
        </p:txBody>
      </p:sp>
      <p:sp>
        <p:nvSpPr>
          <p:cNvPr id="81" name="Scrollen: vertikal 80">
            <a:extLst>
              <a:ext uri="{FF2B5EF4-FFF2-40B4-BE49-F238E27FC236}">
                <a16:creationId xmlns:a16="http://schemas.microsoft.com/office/drawing/2014/main" id="{BBB6EC4F-2C7B-3AB1-BC11-D49E0DE22093}"/>
              </a:ext>
            </a:extLst>
          </p:cNvPr>
          <p:cNvSpPr/>
          <p:nvPr/>
        </p:nvSpPr>
        <p:spPr>
          <a:xfrm>
            <a:off x="9935950" y="1193968"/>
            <a:ext cx="2015180" cy="1365752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E1EC3F4C-9A35-E5B3-8DAD-3934F1D3E392}"/>
              </a:ext>
            </a:extLst>
          </p:cNvPr>
          <p:cNvSpPr txBox="1"/>
          <p:nvPr/>
        </p:nvSpPr>
        <p:spPr>
          <a:xfrm>
            <a:off x="10278114" y="1413027"/>
            <a:ext cx="162752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 err="1"/>
              <a:t>Needed</a:t>
            </a:r>
            <a:r>
              <a:rPr lang="de-DE" sz="1200" i="1" dirty="0"/>
              <a:t> </a:t>
            </a:r>
            <a:r>
              <a:rPr lang="de-DE" sz="1200" i="1" dirty="0" err="1"/>
              <a:t>commands</a:t>
            </a:r>
            <a:endParaRPr lang="de-DE" sz="1200" i="1" dirty="0"/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 err="1"/>
              <a:t>Git</a:t>
            </a:r>
            <a:r>
              <a:rPr lang="de-DE" sz="1200" b="1" dirty="0"/>
              <a:t> </a:t>
            </a:r>
            <a:r>
              <a:rPr lang="de-DE" sz="1200" b="1" dirty="0" err="1"/>
              <a:t>clone</a:t>
            </a:r>
            <a:endParaRPr lang="de-DE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 err="1"/>
              <a:t>Git</a:t>
            </a:r>
            <a:r>
              <a:rPr lang="de-DE" sz="1200" b="1" dirty="0"/>
              <a:t> </a:t>
            </a:r>
            <a:r>
              <a:rPr lang="de-DE" sz="1200" b="1" dirty="0" err="1"/>
              <a:t>commit</a:t>
            </a:r>
            <a:r>
              <a:rPr lang="de-DE" sz="1200" b="1" dirty="0"/>
              <a:t> [ -m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 err="1"/>
              <a:t>Git</a:t>
            </a:r>
            <a:r>
              <a:rPr lang="de-DE" sz="1200" b="1" dirty="0"/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105872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5467D-6C65-36B6-BCDF-6B42121EE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DD1946F7-7D23-9150-93D6-B05FDD42B8F9}"/>
              </a:ext>
            </a:extLst>
          </p:cNvPr>
          <p:cNvSpPr/>
          <p:nvPr/>
        </p:nvSpPr>
        <p:spPr>
          <a:xfrm>
            <a:off x="525548" y="1358276"/>
            <a:ext cx="2088232" cy="432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2026A4B0-73C8-8D21-2FFE-9891A3206758}"/>
              </a:ext>
            </a:extLst>
          </p:cNvPr>
          <p:cNvSpPr/>
          <p:nvPr/>
        </p:nvSpPr>
        <p:spPr>
          <a:xfrm>
            <a:off x="525548" y="2393415"/>
            <a:ext cx="3024336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1BEBFF-377E-9A4C-4A3F-EBB3ACF02E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Git</a:t>
            </a:r>
            <a:r>
              <a:rPr lang="de-DE" sz="2400" b="1" dirty="0"/>
              <a:t> – Multi </a:t>
            </a:r>
            <a:r>
              <a:rPr lang="de-DE" sz="2400" b="1" dirty="0" err="1"/>
              <a:t>user</a:t>
            </a:r>
            <a:r>
              <a:rPr lang="de-DE" sz="2400" b="1" dirty="0"/>
              <a:t> </a:t>
            </a:r>
            <a:r>
              <a:rPr lang="de-DE" sz="2400" b="1" dirty="0" err="1"/>
              <a:t>development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3C6D31-A9B4-7EC9-051D-591B189B22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DA7FFD9-452E-C6CB-ED69-57A207096626}"/>
              </a:ext>
            </a:extLst>
          </p:cNvPr>
          <p:cNvGrpSpPr/>
          <p:nvPr/>
        </p:nvGrpSpPr>
        <p:grpSpPr>
          <a:xfrm>
            <a:off x="1317635" y="1970185"/>
            <a:ext cx="2448272" cy="761837"/>
            <a:chOff x="479376" y="1227003"/>
            <a:chExt cx="2448272" cy="761837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FCAD7D20-91BA-0A02-918C-E5B213B827BA}"/>
                </a:ext>
              </a:extLst>
            </p:cNvPr>
            <p:cNvSpPr/>
            <p:nvPr/>
          </p:nvSpPr>
          <p:spPr>
            <a:xfrm>
              <a:off x="479376" y="1268760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8FAB82C5-223D-AF56-B1DA-566D40CD1CA0}"/>
                </a:ext>
              </a:extLst>
            </p:cNvPr>
            <p:cNvSpPr/>
            <p:nvPr/>
          </p:nvSpPr>
          <p:spPr>
            <a:xfrm>
              <a:off x="983432" y="1772816"/>
              <a:ext cx="216024" cy="216024"/>
            </a:xfrm>
            <a:prstGeom prst="ellips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94CAD25-058B-83EA-7614-36A2C4DE9BF7}"/>
                </a:ext>
              </a:extLst>
            </p:cNvPr>
            <p:cNvSpPr/>
            <p:nvPr/>
          </p:nvSpPr>
          <p:spPr>
            <a:xfrm>
              <a:off x="1559496" y="1772816"/>
              <a:ext cx="216024" cy="216024"/>
            </a:xfrm>
            <a:prstGeom prst="ellips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954021CA-15A1-1BC2-490A-316FA3B0FCA4}"/>
                </a:ext>
              </a:extLst>
            </p:cNvPr>
            <p:cNvSpPr/>
            <p:nvPr/>
          </p:nvSpPr>
          <p:spPr>
            <a:xfrm>
              <a:off x="2135560" y="1772816"/>
              <a:ext cx="216024" cy="216024"/>
            </a:xfrm>
            <a:prstGeom prst="ellips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E7C7013-3CFA-05A4-F152-B2399D91E987}"/>
                </a:ext>
              </a:extLst>
            </p:cNvPr>
            <p:cNvSpPr/>
            <p:nvPr/>
          </p:nvSpPr>
          <p:spPr>
            <a:xfrm>
              <a:off x="2711624" y="1227003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6CB0CE44-5C6B-BB10-296E-7ED0C698ABFE}"/>
                </a:ext>
              </a:extLst>
            </p:cNvPr>
            <p:cNvCxnSpPr>
              <a:stCxn id="6" idx="5"/>
              <a:endCxn id="7" idx="1"/>
            </p:cNvCxnSpPr>
            <p:nvPr/>
          </p:nvCxnSpPr>
          <p:spPr>
            <a:xfrm>
              <a:off x="663764" y="1453148"/>
              <a:ext cx="351304" cy="351304"/>
            </a:xfrm>
            <a:prstGeom prst="straightConnector1">
              <a:avLst/>
            </a:prstGeom>
            <a:ln w="317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F94737C6-10C8-FD55-3D37-C8CD33762D57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199456" y="1880828"/>
              <a:ext cx="360040" cy="0"/>
            </a:xfrm>
            <a:prstGeom prst="straightConnector1">
              <a:avLst/>
            </a:prstGeom>
            <a:ln w="317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FF229ABF-DCCC-5C17-D6DC-D0B5D78304E9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1775520" y="1880828"/>
              <a:ext cx="360040" cy="0"/>
            </a:xfrm>
            <a:prstGeom prst="straightConnector1">
              <a:avLst/>
            </a:prstGeom>
            <a:ln w="317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3671B4B3-B6B3-209F-0CF0-C4F73E6BE4F8}"/>
                </a:ext>
              </a:extLst>
            </p:cNvPr>
            <p:cNvCxnSpPr>
              <a:cxnSpLocks/>
              <a:stCxn id="9" idx="7"/>
              <a:endCxn id="10" idx="3"/>
            </p:cNvCxnSpPr>
            <p:nvPr/>
          </p:nvCxnSpPr>
          <p:spPr>
            <a:xfrm flipV="1">
              <a:off x="2319948" y="1411391"/>
              <a:ext cx="423312" cy="393061"/>
            </a:xfrm>
            <a:prstGeom prst="straightConnector1">
              <a:avLst/>
            </a:prstGeom>
            <a:ln w="317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70642C1-BCF7-B0FE-1175-37B0495FC82C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765907" y="2078197"/>
            <a:ext cx="3600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DE775BE-2971-8177-568C-7FCAD37EEDEF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1533659" y="2102447"/>
            <a:ext cx="866707" cy="175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7A45196C-70B2-0101-243F-D218CB34EE1D}"/>
              </a:ext>
            </a:extLst>
          </p:cNvPr>
          <p:cNvSpPr/>
          <p:nvPr/>
        </p:nvSpPr>
        <p:spPr>
          <a:xfrm>
            <a:off x="2400366" y="1994435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8962AE6-76F9-28A1-D13E-B2131D11A054}"/>
              </a:ext>
            </a:extLst>
          </p:cNvPr>
          <p:cNvCxnSpPr>
            <a:cxnSpLocks/>
            <a:stCxn id="24" idx="6"/>
            <a:endCxn id="10" idx="2"/>
          </p:cNvCxnSpPr>
          <p:nvPr/>
        </p:nvCxnSpPr>
        <p:spPr>
          <a:xfrm flipV="1">
            <a:off x="2616390" y="2078197"/>
            <a:ext cx="933493" cy="242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81810FB6-10E9-545B-FC1D-8E06F793AA04}"/>
              </a:ext>
            </a:extLst>
          </p:cNvPr>
          <p:cNvSpPr/>
          <p:nvPr/>
        </p:nvSpPr>
        <p:spPr>
          <a:xfrm>
            <a:off x="1664026" y="1474947"/>
            <a:ext cx="216024" cy="216024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1C190B0-5C33-77F8-3E2E-5584FBCC1B9A}"/>
              </a:ext>
            </a:extLst>
          </p:cNvPr>
          <p:cNvCxnSpPr>
            <a:cxnSpLocks/>
            <a:stCxn id="6" idx="0"/>
            <a:endCxn id="31" idx="3"/>
          </p:cNvCxnSpPr>
          <p:nvPr/>
        </p:nvCxnSpPr>
        <p:spPr>
          <a:xfrm flipV="1">
            <a:off x="1425647" y="1659335"/>
            <a:ext cx="270015" cy="352607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FB65D294-E0B0-425E-DE17-485EA2A1D62C}"/>
              </a:ext>
            </a:extLst>
          </p:cNvPr>
          <p:cNvSpPr/>
          <p:nvPr/>
        </p:nvSpPr>
        <p:spPr>
          <a:xfrm>
            <a:off x="2104791" y="1474947"/>
            <a:ext cx="216024" cy="216024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97B9B4E-7147-D312-396B-B07FD6F94E82}"/>
              </a:ext>
            </a:extLst>
          </p:cNvPr>
          <p:cNvCxnSpPr>
            <a:cxnSpLocks/>
            <a:stCxn id="35" idx="5"/>
            <a:endCxn id="24" idx="0"/>
          </p:cNvCxnSpPr>
          <p:nvPr/>
        </p:nvCxnSpPr>
        <p:spPr>
          <a:xfrm>
            <a:off x="2289179" y="1659335"/>
            <a:ext cx="219199" cy="33510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E9F9C20-13BD-346C-DF0F-2AE001558BC9}"/>
              </a:ext>
            </a:extLst>
          </p:cNvPr>
          <p:cNvCxnSpPr>
            <a:cxnSpLocks/>
            <a:stCxn id="31" idx="6"/>
            <a:endCxn id="35" idx="2"/>
          </p:cNvCxnSpPr>
          <p:nvPr/>
        </p:nvCxnSpPr>
        <p:spPr>
          <a:xfrm>
            <a:off x="1880050" y="1582959"/>
            <a:ext cx="224741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11D7C19D-D61B-87D7-4DED-5305B11B7D5E}"/>
              </a:ext>
            </a:extLst>
          </p:cNvPr>
          <p:cNvCxnSpPr>
            <a:cxnSpLocks/>
            <a:stCxn id="24" idx="4"/>
            <a:endCxn id="8" idx="0"/>
          </p:cNvCxnSpPr>
          <p:nvPr/>
        </p:nvCxnSpPr>
        <p:spPr>
          <a:xfrm flipH="1">
            <a:off x="2505767" y="2210459"/>
            <a:ext cx="2611" cy="30553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70A000EA-EC81-D779-2985-63AF72D0B129}"/>
              </a:ext>
            </a:extLst>
          </p:cNvPr>
          <p:cNvSpPr/>
          <p:nvPr/>
        </p:nvSpPr>
        <p:spPr>
          <a:xfrm>
            <a:off x="525547" y="1870991"/>
            <a:ext cx="3931383" cy="432048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A912E79C-DDCB-6D56-8E42-D5D323845121}"/>
              </a:ext>
            </a:extLst>
          </p:cNvPr>
          <p:cNvSpPr txBox="1"/>
          <p:nvPr/>
        </p:nvSpPr>
        <p:spPr>
          <a:xfrm>
            <a:off x="610947" y="1903163"/>
            <a:ext cx="803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main</a:t>
            </a:r>
            <a:endParaRPr lang="de-DE" sz="16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BC76B1D-FA41-2F77-1617-6471A9246897}"/>
              </a:ext>
            </a:extLst>
          </p:cNvPr>
          <p:cNvSpPr txBox="1"/>
          <p:nvPr/>
        </p:nvSpPr>
        <p:spPr>
          <a:xfrm>
            <a:off x="539519" y="1426643"/>
            <a:ext cx="1223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UI </a:t>
            </a:r>
            <a:r>
              <a:rPr lang="de-DE" sz="1600" dirty="0" err="1"/>
              <a:t>polishing</a:t>
            </a:r>
            <a:endParaRPr lang="de-DE" sz="1600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7C1EAD10-A9BD-8257-C4EA-FD52BE440191}"/>
              </a:ext>
            </a:extLst>
          </p:cNvPr>
          <p:cNvSpPr txBox="1"/>
          <p:nvPr/>
        </p:nvSpPr>
        <p:spPr>
          <a:xfrm>
            <a:off x="598156" y="2443990"/>
            <a:ext cx="1223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Validation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9AC31FB-7BD6-E75E-F7CF-EE14DD42DA0B}"/>
              </a:ext>
            </a:extLst>
          </p:cNvPr>
          <p:cNvSpPr txBox="1"/>
          <p:nvPr/>
        </p:nvSpPr>
        <p:spPr>
          <a:xfrm>
            <a:off x="4094279" y="1943011"/>
            <a:ext cx="36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pic>
        <p:nvPicPr>
          <p:cNvPr id="62" name="Grafik 61" descr="Krabbeln mit einfarbiger Füllung">
            <a:extLst>
              <a:ext uri="{FF2B5EF4-FFF2-40B4-BE49-F238E27FC236}">
                <a16:creationId xmlns:a16="http://schemas.microsoft.com/office/drawing/2014/main" id="{1A374BC6-48E2-8182-1A47-44DD56934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687" y="1143214"/>
            <a:ext cx="239649" cy="234744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BA422028-D3B2-6E3E-6240-309615B24BAF}"/>
              </a:ext>
            </a:extLst>
          </p:cNvPr>
          <p:cNvSpPr txBox="1"/>
          <p:nvPr/>
        </p:nvSpPr>
        <p:spPr>
          <a:xfrm>
            <a:off x="10704512" y="1112055"/>
            <a:ext cx="1266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Let‘s</a:t>
            </a:r>
            <a:r>
              <a:rPr lang="de-DE" sz="1000" dirty="0"/>
              <a:t> </a:t>
            </a:r>
            <a:r>
              <a:rPr lang="de-DE" sz="1000" dirty="0" err="1"/>
              <a:t>go</a:t>
            </a:r>
            <a:endParaRPr lang="de-DE" sz="1000" dirty="0"/>
          </a:p>
        </p:txBody>
      </p:sp>
      <p:sp>
        <p:nvSpPr>
          <p:cNvPr id="64" name="Scrollen: vertikal 63">
            <a:extLst>
              <a:ext uri="{FF2B5EF4-FFF2-40B4-BE49-F238E27FC236}">
                <a16:creationId xmlns:a16="http://schemas.microsoft.com/office/drawing/2014/main" id="{969AC1C9-4BCC-DE3F-B00F-6542345A22C4}"/>
              </a:ext>
            </a:extLst>
          </p:cNvPr>
          <p:cNvSpPr/>
          <p:nvPr/>
        </p:nvSpPr>
        <p:spPr>
          <a:xfrm>
            <a:off x="10001239" y="1151056"/>
            <a:ext cx="2015180" cy="1365752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E21BCF3-A34B-4083-6EB2-7D329289860A}"/>
              </a:ext>
            </a:extLst>
          </p:cNvPr>
          <p:cNvSpPr txBox="1"/>
          <p:nvPr/>
        </p:nvSpPr>
        <p:spPr>
          <a:xfrm>
            <a:off x="10343403" y="1370115"/>
            <a:ext cx="162752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 err="1"/>
              <a:t>Needed</a:t>
            </a:r>
            <a:r>
              <a:rPr lang="de-DE" sz="1200" i="1" dirty="0"/>
              <a:t> </a:t>
            </a:r>
            <a:r>
              <a:rPr lang="de-DE" sz="1200" i="1" dirty="0" err="1"/>
              <a:t>commands</a:t>
            </a:r>
            <a:endParaRPr lang="de-DE" sz="1200" i="1" dirty="0"/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 err="1"/>
              <a:t>Git</a:t>
            </a:r>
            <a:r>
              <a:rPr lang="de-DE" sz="1200" b="1" dirty="0"/>
              <a:t> 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 err="1"/>
              <a:t>Git</a:t>
            </a:r>
            <a:r>
              <a:rPr lang="de-DE" sz="1200" b="1" dirty="0"/>
              <a:t> </a:t>
            </a:r>
            <a:r>
              <a:rPr lang="de-DE" sz="1200" b="1" dirty="0" err="1"/>
              <a:t>commit</a:t>
            </a:r>
            <a:r>
              <a:rPr lang="de-DE" sz="1200" b="1" dirty="0"/>
              <a:t> [ -m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 err="1"/>
              <a:t>Git</a:t>
            </a:r>
            <a:r>
              <a:rPr lang="de-DE" sz="1200" b="1" dirty="0"/>
              <a:t> push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39242743-4D8A-2CBE-21C7-40079CAC3F14}"/>
              </a:ext>
            </a:extLst>
          </p:cNvPr>
          <p:cNvSpPr txBox="1"/>
          <p:nvPr/>
        </p:nvSpPr>
        <p:spPr>
          <a:xfrm>
            <a:off x="4616922" y="1458290"/>
            <a:ext cx="50980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seperate</a:t>
            </a:r>
            <a:r>
              <a:rPr lang="de-DE" dirty="0"/>
              <a:t> </a:t>
            </a:r>
            <a:r>
              <a:rPr lang="de-DE" dirty="0" err="1"/>
              <a:t>copies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developted</a:t>
            </a:r>
            <a:r>
              <a:rPr lang="de-DE" dirty="0"/>
              <a:t> in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conflicting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developments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shouls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termed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Syncronising</a:t>
            </a:r>
            <a:r>
              <a:rPr lang="de-DE" dirty="0"/>
              <a:t> back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conflicts</a:t>
            </a:r>
            <a:endParaRPr lang="de-DE" dirty="0"/>
          </a:p>
          <a:p>
            <a:r>
              <a:rPr lang="de-DE" dirty="0"/>
              <a:t>           -&gt; </a:t>
            </a:r>
            <a:r>
              <a:rPr lang="de-DE" dirty="0" err="1"/>
              <a:t>conflicts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handled</a:t>
            </a:r>
            <a:r>
              <a:rPr lang="de-DE" dirty="0"/>
              <a:t> </a:t>
            </a:r>
            <a:r>
              <a:rPr lang="de-DE" dirty="0" err="1"/>
              <a:t>manually</a:t>
            </a:r>
            <a:endParaRPr lang="de-DE" dirty="0"/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F931EF9C-CBBD-2A17-A229-02F3D4A87922}"/>
              </a:ext>
            </a:extLst>
          </p:cNvPr>
          <p:cNvSpPr/>
          <p:nvPr/>
        </p:nvSpPr>
        <p:spPr>
          <a:xfrm>
            <a:off x="8964501" y="2750546"/>
            <a:ext cx="3076020" cy="32066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 b="1" i="1" dirty="0"/>
              <a:t>The </a:t>
            </a:r>
            <a:r>
              <a:rPr lang="de-DE" sz="1600" b="1" i="1" dirty="0" err="1"/>
              <a:t>eternal</a:t>
            </a:r>
            <a:r>
              <a:rPr lang="de-DE" sz="1600" b="1" i="1" dirty="0"/>
              <a:t> war </a:t>
            </a:r>
            <a:r>
              <a:rPr lang="de-DE" sz="1600" b="1" i="1" dirty="0" err="1"/>
              <a:t>of</a:t>
            </a:r>
            <a:r>
              <a:rPr lang="de-DE" sz="1600" b="1" i="1" dirty="0"/>
              <a:t> </a:t>
            </a:r>
            <a:r>
              <a:rPr lang="de-DE" sz="1600" b="1" i="1" dirty="0" err="1"/>
              <a:t>opinions</a:t>
            </a:r>
            <a:r>
              <a:rPr lang="de-DE" sz="1600" b="1" i="1" dirty="0"/>
              <a:t> </a:t>
            </a:r>
          </a:p>
          <a:p>
            <a:pPr algn="ctr"/>
            <a:r>
              <a:rPr lang="de-DE" sz="2400" b="1" dirty="0" err="1"/>
              <a:t>Rebase</a:t>
            </a:r>
            <a:r>
              <a:rPr lang="de-DE" sz="2400" b="1" dirty="0"/>
              <a:t> vs. </a:t>
            </a:r>
            <a:r>
              <a:rPr lang="de-DE" sz="2400" b="1" dirty="0" err="1"/>
              <a:t>Merge</a:t>
            </a:r>
            <a:endParaRPr lang="de-DE" sz="2400" b="1" dirty="0"/>
          </a:p>
          <a:p>
            <a:pPr algn="ctr"/>
            <a:r>
              <a:rPr lang="de-DE" sz="1400" dirty="0" err="1"/>
              <a:t>Two</a:t>
            </a:r>
            <a:r>
              <a:rPr lang="de-DE" sz="1400" dirty="0"/>
              <a:t> </a:t>
            </a:r>
            <a:r>
              <a:rPr lang="de-DE" sz="1400" dirty="0" err="1"/>
              <a:t>options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syncing</a:t>
            </a:r>
            <a:r>
              <a:rPr lang="de-DE" sz="1400" dirty="0"/>
              <a:t> </a:t>
            </a:r>
            <a:r>
              <a:rPr lang="de-DE" sz="1400" dirty="0" err="1"/>
              <a:t>exists</a:t>
            </a:r>
            <a:endParaRPr lang="de-DE" sz="1400" dirty="0"/>
          </a:p>
          <a:p>
            <a:pPr algn="ctr"/>
            <a:r>
              <a:rPr lang="de-DE" sz="1400" b="1" dirty="0" err="1"/>
              <a:t>Merge</a:t>
            </a:r>
            <a:r>
              <a:rPr lang="de-DE" sz="1400" dirty="0"/>
              <a:t>: </a:t>
            </a:r>
            <a:r>
              <a:rPr lang="de-DE" sz="1400" i="1" dirty="0" err="1"/>
              <a:t>keep</a:t>
            </a:r>
            <a:r>
              <a:rPr lang="de-DE" sz="1400" i="1" dirty="0"/>
              <a:t> all </a:t>
            </a:r>
            <a:r>
              <a:rPr lang="de-DE" sz="1400" i="1" dirty="0" err="1"/>
              <a:t>commits</a:t>
            </a:r>
            <a:r>
              <a:rPr lang="de-DE" sz="1400" i="1" dirty="0"/>
              <a:t> and</a:t>
            </a:r>
          </a:p>
          <a:p>
            <a:pPr algn="ctr"/>
            <a:r>
              <a:rPr lang="de-DE" sz="1400" i="1" dirty="0"/>
              <a:t> </a:t>
            </a:r>
            <a:r>
              <a:rPr lang="de-DE" sz="1400" i="1" dirty="0" err="1"/>
              <a:t>maybe</a:t>
            </a:r>
            <a:r>
              <a:rPr lang="de-DE" sz="1400" i="1" dirty="0"/>
              <a:t> </a:t>
            </a:r>
            <a:r>
              <a:rPr lang="de-DE" sz="1400" i="1" dirty="0" err="1"/>
              <a:t>pollute</a:t>
            </a:r>
            <a:r>
              <a:rPr lang="de-DE" sz="1400" i="1" dirty="0"/>
              <a:t> </a:t>
            </a:r>
            <a:r>
              <a:rPr lang="de-DE" sz="1400" i="1" dirty="0" err="1"/>
              <a:t>history</a:t>
            </a:r>
            <a:endParaRPr lang="de-DE" sz="1400" i="1" dirty="0"/>
          </a:p>
          <a:p>
            <a:pPr algn="ctr"/>
            <a:r>
              <a:rPr lang="de-DE" sz="1400" b="1" dirty="0" err="1"/>
              <a:t>Rebase</a:t>
            </a:r>
            <a:r>
              <a:rPr lang="de-DE" sz="1400" b="1" dirty="0"/>
              <a:t>: </a:t>
            </a:r>
            <a:r>
              <a:rPr lang="de-DE" sz="1400" i="1" dirty="0" err="1"/>
              <a:t>rewrite</a:t>
            </a:r>
            <a:r>
              <a:rPr lang="de-DE" sz="1400" i="1" dirty="0"/>
              <a:t> </a:t>
            </a:r>
            <a:r>
              <a:rPr lang="de-DE" sz="1400" i="1" dirty="0" err="1"/>
              <a:t>history</a:t>
            </a:r>
            <a:r>
              <a:rPr lang="de-DE" sz="1400" i="1" dirty="0"/>
              <a:t> and</a:t>
            </a:r>
          </a:p>
          <a:p>
            <a:pPr algn="ctr"/>
            <a:r>
              <a:rPr lang="de-DE" sz="1400" i="1" dirty="0"/>
              <a:t> </a:t>
            </a:r>
            <a:r>
              <a:rPr lang="de-DE" sz="1400" i="1" dirty="0" err="1"/>
              <a:t>only</a:t>
            </a:r>
            <a:r>
              <a:rPr lang="de-DE" sz="1400" i="1" dirty="0"/>
              <a:t> </a:t>
            </a:r>
            <a:r>
              <a:rPr lang="de-DE" sz="1400" i="1" dirty="0" err="1"/>
              <a:t>keep</a:t>
            </a:r>
            <a:r>
              <a:rPr lang="de-DE" sz="1400" i="1" dirty="0"/>
              <a:t> last </a:t>
            </a:r>
            <a:r>
              <a:rPr lang="de-DE" sz="1400" i="1" dirty="0" err="1"/>
              <a:t>commit</a:t>
            </a:r>
            <a:endParaRPr lang="de-DE" sz="1400" i="1" dirty="0"/>
          </a:p>
          <a:p>
            <a:pPr algn="ctr"/>
            <a:endParaRPr lang="de-DE" sz="1400" i="1" dirty="0"/>
          </a:p>
          <a:p>
            <a:pPr algn="ctr"/>
            <a:r>
              <a:rPr lang="de-DE" sz="1200" b="1" i="1" dirty="0"/>
              <a:t>Fabians </a:t>
            </a:r>
            <a:r>
              <a:rPr lang="de-DE" sz="1200" b="1" i="1" dirty="0" err="1"/>
              <a:t>opinion</a:t>
            </a:r>
            <a:r>
              <a:rPr lang="de-DE" sz="1200" i="1" dirty="0"/>
              <a:t>: Never </a:t>
            </a:r>
            <a:r>
              <a:rPr lang="de-DE" sz="1200" i="1" dirty="0" err="1"/>
              <a:t>use</a:t>
            </a:r>
            <a:r>
              <a:rPr lang="de-DE" sz="1200" i="1" dirty="0"/>
              <a:t> </a:t>
            </a:r>
            <a:r>
              <a:rPr lang="de-DE" sz="1200" i="1" dirty="0" err="1"/>
              <a:t>rebase</a:t>
            </a:r>
            <a:r>
              <a:rPr lang="de-DE" sz="1200" i="1" dirty="0"/>
              <a:t> </a:t>
            </a:r>
          </a:p>
          <a:p>
            <a:pPr algn="ctr"/>
            <a:r>
              <a:rPr lang="de-DE" sz="1200" i="1" dirty="0"/>
              <a:t>in a </a:t>
            </a:r>
            <a:r>
              <a:rPr lang="de-DE" sz="1200" i="1" dirty="0" err="1"/>
              <a:t>public</a:t>
            </a:r>
            <a:r>
              <a:rPr lang="de-DE" sz="1200" i="1" dirty="0"/>
              <a:t> </a:t>
            </a:r>
            <a:r>
              <a:rPr lang="de-DE" sz="1200" i="1" dirty="0" err="1"/>
              <a:t>repository</a:t>
            </a:r>
            <a:r>
              <a:rPr lang="de-DE" sz="1200" i="1" dirty="0"/>
              <a:t>. </a:t>
            </a:r>
            <a:r>
              <a:rPr lang="de-DE" sz="1200" i="1" dirty="0" err="1"/>
              <a:t>To</a:t>
            </a:r>
            <a:r>
              <a:rPr lang="de-DE" sz="1200" i="1" dirty="0"/>
              <a:t> </a:t>
            </a:r>
            <a:r>
              <a:rPr lang="de-DE" sz="1200" i="1" dirty="0" err="1"/>
              <a:t>sync</a:t>
            </a:r>
            <a:r>
              <a:rPr lang="de-DE" sz="1200" i="1" dirty="0"/>
              <a:t> </a:t>
            </a:r>
            <a:r>
              <a:rPr lang="de-DE" sz="1200" i="1" dirty="0" err="1"/>
              <a:t>use</a:t>
            </a:r>
            <a:r>
              <a:rPr lang="de-DE" sz="1200" i="1" dirty="0"/>
              <a:t> </a:t>
            </a:r>
            <a:r>
              <a:rPr lang="de-DE" sz="1200" i="1" dirty="0" err="1"/>
              <a:t>the</a:t>
            </a:r>
            <a:endParaRPr lang="de-DE" sz="1200" i="1" dirty="0"/>
          </a:p>
          <a:p>
            <a:pPr algn="ctr"/>
            <a:r>
              <a:rPr lang="de-DE" sz="1200" i="1" dirty="0"/>
              <a:t> </a:t>
            </a:r>
            <a:r>
              <a:rPr lang="de-DE" sz="1200" i="1" dirty="0" err="1"/>
              <a:t>merge</a:t>
            </a:r>
            <a:r>
              <a:rPr lang="de-DE" sz="1200" i="1" dirty="0"/>
              <a:t> </a:t>
            </a:r>
            <a:r>
              <a:rPr lang="de-DE" sz="1200" i="1" dirty="0" err="1"/>
              <a:t>squash</a:t>
            </a:r>
            <a:r>
              <a:rPr lang="de-DE" sz="1200" i="1" dirty="0"/>
              <a:t> </a:t>
            </a:r>
            <a:r>
              <a:rPr lang="de-DE" sz="1200" i="1" dirty="0" err="1"/>
              <a:t>command</a:t>
            </a:r>
            <a:r>
              <a:rPr lang="de-DE" sz="1200" i="1" dirty="0"/>
              <a:t> </a:t>
            </a:r>
            <a:r>
              <a:rPr lang="de-DE" sz="1200" i="1" dirty="0" err="1"/>
              <a:t>To</a:t>
            </a:r>
            <a:r>
              <a:rPr lang="de-DE" sz="1200" i="1" dirty="0"/>
              <a:t> </a:t>
            </a:r>
            <a:r>
              <a:rPr lang="de-DE" sz="1200" i="1" dirty="0" err="1"/>
              <a:t>aggregate</a:t>
            </a:r>
            <a:r>
              <a:rPr lang="de-DE" sz="1200" i="1" dirty="0"/>
              <a:t> </a:t>
            </a:r>
          </a:p>
          <a:p>
            <a:pPr algn="ctr"/>
            <a:r>
              <a:rPr lang="de-DE" sz="1200" i="1" dirty="0"/>
              <a:t>all </a:t>
            </a:r>
            <a:r>
              <a:rPr lang="de-DE" sz="1200" i="1" dirty="0" err="1"/>
              <a:t>commits</a:t>
            </a:r>
            <a:r>
              <a:rPr lang="de-DE" sz="1200" i="1" dirty="0"/>
              <a:t> </a:t>
            </a:r>
            <a:r>
              <a:rPr lang="de-DE" sz="1200" i="1" dirty="0" err="1"/>
              <a:t>of</a:t>
            </a:r>
            <a:r>
              <a:rPr lang="de-DE" sz="1200" i="1" dirty="0"/>
              <a:t> a feature </a:t>
            </a:r>
            <a:r>
              <a:rPr lang="de-DE" sz="1200" i="1" dirty="0" err="1"/>
              <a:t>branch</a:t>
            </a:r>
            <a:r>
              <a:rPr lang="de-DE" sz="1200" i="1" dirty="0"/>
              <a:t>. This</a:t>
            </a:r>
          </a:p>
          <a:p>
            <a:pPr algn="ctr"/>
            <a:r>
              <a:rPr lang="de-DE" sz="1200" i="1" dirty="0"/>
              <a:t> </a:t>
            </a:r>
            <a:r>
              <a:rPr lang="de-DE" sz="1200" i="1" dirty="0" err="1"/>
              <a:t>way</a:t>
            </a:r>
            <a:r>
              <a:rPr lang="de-DE" sz="1200" i="1" dirty="0"/>
              <a:t> </a:t>
            </a:r>
            <a:r>
              <a:rPr lang="de-DE" sz="1200" i="1" dirty="0" err="1"/>
              <a:t>history</a:t>
            </a:r>
            <a:r>
              <a:rPr lang="de-DE" sz="1200" i="1" dirty="0"/>
              <a:t> </a:t>
            </a:r>
            <a:r>
              <a:rPr lang="de-DE" sz="1200" i="1" dirty="0" err="1"/>
              <a:t>is</a:t>
            </a:r>
            <a:r>
              <a:rPr lang="de-DE" sz="1200" i="1" dirty="0"/>
              <a:t> </a:t>
            </a:r>
            <a:r>
              <a:rPr lang="de-DE" sz="1200" i="1" dirty="0" err="1"/>
              <a:t>cleanWhile</a:t>
            </a:r>
            <a:r>
              <a:rPr lang="de-DE" sz="1200" i="1" dirty="0"/>
              <a:t> </a:t>
            </a:r>
            <a:r>
              <a:rPr lang="de-DE" sz="1200" i="1" dirty="0" err="1"/>
              <a:t>stable</a:t>
            </a:r>
            <a:r>
              <a:rPr lang="de-DE" sz="1200" i="1" dirty="0"/>
              <a:t>.</a:t>
            </a:r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CFE81B46-317A-FD03-BC06-2488FD9B39B7}"/>
              </a:ext>
            </a:extLst>
          </p:cNvPr>
          <p:cNvGrpSpPr/>
          <p:nvPr/>
        </p:nvGrpSpPr>
        <p:grpSpPr>
          <a:xfrm>
            <a:off x="1473473" y="3842861"/>
            <a:ext cx="4877440" cy="2225906"/>
            <a:chOff x="572077" y="3766614"/>
            <a:chExt cx="4877440" cy="2225906"/>
          </a:xfrm>
        </p:grpSpPr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1E6D50FE-89B5-0D7A-AFA5-754233B282C4}"/>
                </a:ext>
              </a:extLst>
            </p:cNvPr>
            <p:cNvSpPr/>
            <p:nvPr/>
          </p:nvSpPr>
          <p:spPr>
            <a:xfrm>
              <a:off x="572077" y="3766614"/>
              <a:ext cx="4877440" cy="222590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  <a:effectLst>
              <a:outerShdw blurRad="50800" dist="50800" dir="3780000" algn="ctr" rotWithShape="0">
                <a:schemeClr val="tx1"/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76337F5C-E02E-B2B8-BFDF-B7903982EC03}"/>
                </a:ext>
              </a:extLst>
            </p:cNvPr>
            <p:cNvSpPr txBox="1"/>
            <p:nvPr/>
          </p:nvSpPr>
          <p:spPr>
            <a:xfrm>
              <a:off x="572077" y="3934946"/>
              <a:ext cx="48774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/>
                <a:t>Github.com </a:t>
              </a:r>
              <a:r>
                <a:rPr lang="de-DE" b="1" dirty="0" err="1"/>
                <a:t>issues</a:t>
              </a:r>
              <a:endParaRPr lang="de-DE" b="1" dirty="0"/>
            </a:p>
            <a:p>
              <a:endParaRPr lang="de-DE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Github.com </a:t>
              </a:r>
              <a:r>
                <a:rPr lang="de-DE" dirty="0" err="1"/>
                <a:t>allows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create</a:t>
              </a:r>
              <a:r>
                <a:rPr lang="de-DE" dirty="0"/>
                <a:t> </a:t>
              </a:r>
              <a:r>
                <a:rPr lang="de-DE" dirty="0" err="1"/>
                <a:t>issues</a:t>
              </a:r>
              <a:endParaRPr lang="de-DE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/>
                <a:t>Issues</a:t>
              </a:r>
              <a:r>
                <a:rPr lang="de-DE" dirty="0"/>
                <a:t> </a:t>
              </a:r>
              <a:r>
                <a:rPr lang="de-DE" dirty="0" err="1"/>
                <a:t>can</a:t>
              </a:r>
              <a:r>
                <a:rPr lang="de-DE" dirty="0"/>
                <a:t> </a:t>
              </a:r>
              <a:r>
                <a:rPr lang="de-DE" dirty="0" err="1"/>
                <a:t>automatically</a:t>
              </a:r>
              <a:r>
                <a:rPr lang="de-DE" dirty="0"/>
                <a:t> </a:t>
              </a:r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cenoverted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branches</a:t>
              </a:r>
              <a:endParaRPr lang="de-DE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Closing an </a:t>
              </a:r>
              <a:r>
                <a:rPr lang="de-DE" dirty="0" err="1"/>
                <a:t>issue</a:t>
              </a:r>
              <a:r>
                <a:rPr lang="de-DE" dirty="0"/>
                <a:t> </a:t>
              </a:r>
              <a:r>
                <a:rPr lang="de-DE" dirty="0" err="1"/>
                <a:t>removes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branch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6362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C5C0D-F3F3-EDFA-342F-BDDF45DFC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crollen: vertikal 11">
            <a:extLst>
              <a:ext uri="{FF2B5EF4-FFF2-40B4-BE49-F238E27FC236}">
                <a16:creationId xmlns:a16="http://schemas.microsoft.com/office/drawing/2014/main" id="{FEFCDD3B-505D-B69B-7A4E-62B4CC082E22}"/>
              </a:ext>
            </a:extLst>
          </p:cNvPr>
          <p:cNvSpPr/>
          <p:nvPr/>
        </p:nvSpPr>
        <p:spPr>
          <a:xfrm>
            <a:off x="9935950" y="1193968"/>
            <a:ext cx="2015180" cy="1365752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02135ED-D7F6-E609-E118-1C4F89354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688" y="1457068"/>
            <a:ext cx="4990670" cy="218795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CC41ADA-BA31-4DF5-5E18-68262B06E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3645024"/>
            <a:ext cx="4472440" cy="2498159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B588A9-49B9-3E12-C349-FBFF4214D9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Git</a:t>
            </a:r>
            <a:r>
              <a:rPr lang="de-DE" sz="2400" b="1" dirty="0"/>
              <a:t> – Pull </a:t>
            </a:r>
            <a:r>
              <a:rPr lang="de-DE" sz="2400" b="1" dirty="0" err="1"/>
              <a:t>Requests</a:t>
            </a:r>
            <a:r>
              <a:rPr lang="de-DE" sz="2400" b="1" dirty="0"/>
              <a:t> and CI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07DAAC-D0AF-6018-F674-6417721C5F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D787769-938B-2738-2AD7-189B911ABDF0}"/>
              </a:ext>
            </a:extLst>
          </p:cNvPr>
          <p:cNvSpPr txBox="1"/>
          <p:nvPr/>
        </p:nvSpPr>
        <p:spPr>
          <a:xfrm>
            <a:off x="107504" y="1095351"/>
            <a:ext cx="1203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Some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nice </a:t>
            </a:r>
            <a:r>
              <a:rPr lang="de-DE" b="1" dirty="0" err="1"/>
              <a:t>features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github.com </a:t>
            </a:r>
            <a:r>
              <a:rPr lang="de-DE" b="1" dirty="0" err="1"/>
              <a:t>are</a:t>
            </a:r>
            <a:r>
              <a:rPr lang="de-DE" b="1" dirty="0"/>
              <a:t> PRs and CI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6D5D9DF-B4E1-1AF8-40E4-EABC7E96776F}"/>
              </a:ext>
            </a:extLst>
          </p:cNvPr>
          <p:cNvSpPr txBox="1"/>
          <p:nvPr/>
        </p:nvSpPr>
        <p:spPr>
          <a:xfrm>
            <a:off x="551384" y="1549501"/>
            <a:ext cx="43773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Pull </a:t>
            </a:r>
            <a:r>
              <a:rPr lang="de-DE" b="1" dirty="0" err="1"/>
              <a:t>Requests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pushing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  <a:p>
            <a:r>
              <a:rPr lang="de-DE" dirty="0"/>
              <a:t>    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a PR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created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Github.com will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comparision</a:t>
            </a:r>
            <a:r>
              <a:rPr lang="de-DE" dirty="0"/>
              <a:t> and highlight </a:t>
            </a:r>
            <a:r>
              <a:rPr lang="de-DE" dirty="0" err="1"/>
              <a:t>addings</a:t>
            </a:r>
            <a:r>
              <a:rPr lang="de-DE" dirty="0"/>
              <a:t>, </a:t>
            </a:r>
            <a:r>
              <a:rPr lang="de-DE" dirty="0" err="1"/>
              <a:t>deletions</a:t>
            </a:r>
            <a:r>
              <a:rPr lang="de-DE" dirty="0"/>
              <a:t> and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person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CI </a:t>
            </a:r>
            <a:r>
              <a:rPr lang="de-DE" dirty="0" err="1"/>
              <a:t>pipelines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pic>
        <p:nvPicPr>
          <p:cNvPr id="10" name="Grafik 9" descr="Krabbeln mit einfarbiger Füllung">
            <a:extLst>
              <a:ext uri="{FF2B5EF4-FFF2-40B4-BE49-F238E27FC236}">
                <a16:creationId xmlns:a16="http://schemas.microsoft.com/office/drawing/2014/main" id="{48B94E8C-4E3E-09B6-5764-6DBAEA324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17398" y="1186126"/>
            <a:ext cx="239649" cy="23474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77364F8-ED0F-AA50-C5A0-F8B213066C46}"/>
              </a:ext>
            </a:extLst>
          </p:cNvPr>
          <p:cNvSpPr txBox="1"/>
          <p:nvPr/>
        </p:nvSpPr>
        <p:spPr>
          <a:xfrm>
            <a:off x="10639223" y="1154967"/>
            <a:ext cx="1266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Let‘s</a:t>
            </a:r>
            <a:r>
              <a:rPr lang="de-DE" sz="1000" dirty="0"/>
              <a:t> </a:t>
            </a:r>
            <a:r>
              <a:rPr lang="de-DE" sz="1000" dirty="0" err="1"/>
              <a:t>go</a:t>
            </a:r>
            <a:endParaRPr lang="de-DE" sz="1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63D2FA-63F8-C317-CDA7-BF43C57C57DC}"/>
              </a:ext>
            </a:extLst>
          </p:cNvPr>
          <p:cNvSpPr txBox="1"/>
          <p:nvPr/>
        </p:nvSpPr>
        <p:spPr>
          <a:xfrm>
            <a:off x="10278115" y="1413027"/>
            <a:ext cx="13625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 err="1"/>
              <a:t>Needed</a:t>
            </a:r>
            <a:r>
              <a:rPr lang="de-DE" sz="1200" i="1" dirty="0"/>
              <a:t> </a:t>
            </a:r>
            <a:r>
              <a:rPr lang="de-DE" sz="1200" i="1" dirty="0" err="1"/>
              <a:t>commands</a:t>
            </a:r>
            <a:endParaRPr lang="de-DE" sz="1200" i="1" dirty="0"/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/>
              <a:t>Github.com</a:t>
            </a:r>
          </a:p>
        </p:txBody>
      </p:sp>
    </p:spTree>
    <p:extLst>
      <p:ext uri="{BB962C8B-B14F-4D97-AF65-F5344CB8AC3E}">
        <p14:creationId xmlns:p14="http://schemas.microsoft.com/office/powerpoint/2010/main" val="76726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09A08-20AC-0CC8-B37E-C8D8E9EF6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012981-3B1E-ACEC-675A-CB7128231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Git</a:t>
            </a:r>
            <a:r>
              <a:rPr lang="de-DE" sz="2400" b="1" dirty="0"/>
              <a:t> – UC – </a:t>
            </a:r>
            <a:r>
              <a:rPr lang="de-DE" sz="2400" b="1" dirty="0" err="1"/>
              <a:t>Deleting</a:t>
            </a:r>
            <a:r>
              <a:rPr lang="de-DE" sz="2400" b="1" dirty="0"/>
              <a:t> </a:t>
            </a:r>
            <a:r>
              <a:rPr lang="de-DE" sz="2400" b="1" dirty="0" err="1"/>
              <a:t>local</a:t>
            </a:r>
            <a:r>
              <a:rPr lang="de-DE" sz="2400" b="1" dirty="0"/>
              <a:t> </a:t>
            </a:r>
            <a:r>
              <a:rPr lang="de-DE" sz="2400" b="1" dirty="0" err="1"/>
              <a:t>commits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736D09-18B4-1C9F-BF8D-AD991DA6B9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5341DCE-5823-6A37-61EF-57128F13EEF3}"/>
              </a:ext>
            </a:extLst>
          </p:cNvPr>
          <p:cNvSpPr txBox="1"/>
          <p:nvPr/>
        </p:nvSpPr>
        <p:spPr>
          <a:xfrm>
            <a:off x="355918" y="1095351"/>
            <a:ext cx="11212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CaseStudy</a:t>
            </a:r>
            <a:r>
              <a:rPr lang="de-DE" b="1" dirty="0"/>
              <a:t>: </a:t>
            </a:r>
            <a:r>
              <a:rPr lang="de-DE" b="1" dirty="0" err="1"/>
              <a:t>you</a:t>
            </a:r>
            <a:r>
              <a:rPr lang="de-DE" b="1" dirty="0"/>
              <a:t> </a:t>
            </a:r>
            <a:r>
              <a:rPr lang="de-DE" b="1" dirty="0" err="1"/>
              <a:t>have</a:t>
            </a:r>
            <a:r>
              <a:rPr lang="de-DE" b="1" dirty="0"/>
              <a:t> </a:t>
            </a:r>
            <a:r>
              <a:rPr lang="de-DE" b="1" dirty="0" err="1"/>
              <a:t>made</a:t>
            </a:r>
            <a:r>
              <a:rPr lang="de-DE" b="1" dirty="0"/>
              <a:t> </a:t>
            </a:r>
            <a:r>
              <a:rPr lang="de-DE" b="1" dirty="0" err="1"/>
              <a:t>several</a:t>
            </a:r>
            <a:r>
              <a:rPr lang="de-DE" b="1" dirty="0"/>
              <a:t> </a:t>
            </a:r>
            <a:r>
              <a:rPr lang="de-DE" b="1" dirty="0" err="1"/>
              <a:t>local</a:t>
            </a:r>
            <a:r>
              <a:rPr lang="de-DE" b="1" dirty="0"/>
              <a:t> </a:t>
            </a:r>
            <a:r>
              <a:rPr lang="de-DE" b="1" dirty="0" err="1"/>
              <a:t>commits</a:t>
            </a:r>
            <a:r>
              <a:rPr lang="de-DE" b="1" dirty="0"/>
              <a:t>. </a:t>
            </a:r>
            <a:r>
              <a:rPr lang="de-DE" b="1" dirty="0" err="1"/>
              <a:t>One</a:t>
            </a:r>
            <a:r>
              <a:rPr lang="de-DE" b="1" dirty="0"/>
              <a:t> </a:t>
            </a:r>
            <a:r>
              <a:rPr lang="de-DE" b="1" dirty="0" err="1"/>
              <a:t>commit</a:t>
            </a:r>
            <a:r>
              <a:rPr lang="de-DE" b="1" dirty="0"/>
              <a:t> </a:t>
            </a:r>
            <a:r>
              <a:rPr lang="de-DE" b="1" dirty="0" err="1"/>
              <a:t>added</a:t>
            </a:r>
            <a:r>
              <a:rPr lang="de-DE" b="1" dirty="0"/>
              <a:t> a large </a:t>
            </a:r>
            <a:r>
              <a:rPr lang="de-DE" b="1" dirty="0" err="1"/>
              <a:t>file</a:t>
            </a:r>
            <a:r>
              <a:rPr lang="de-DE" b="1" dirty="0"/>
              <a:t> (&gt;100MB) . At </a:t>
            </a:r>
            <a:r>
              <a:rPr lang="de-DE" b="1" dirty="0" err="1"/>
              <a:t>pushing</a:t>
            </a:r>
            <a:r>
              <a:rPr lang="de-DE" b="1" dirty="0"/>
              <a:t> github.com </a:t>
            </a:r>
            <a:r>
              <a:rPr lang="de-DE" b="1" dirty="0" err="1"/>
              <a:t>rejects</a:t>
            </a:r>
            <a:r>
              <a:rPr lang="de-DE" b="1" dirty="0"/>
              <a:t> </a:t>
            </a:r>
            <a:r>
              <a:rPr lang="de-DE" b="1" dirty="0" err="1"/>
              <a:t>because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file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large. </a:t>
            </a:r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now</a:t>
            </a:r>
            <a:r>
              <a:rPr lang="de-DE" b="1" dirty="0"/>
              <a:t>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2E49541-2B73-6021-4D56-C1BB2DE30C47}"/>
              </a:ext>
            </a:extLst>
          </p:cNvPr>
          <p:cNvSpPr/>
          <p:nvPr/>
        </p:nvSpPr>
        <p:spPr>
          <a:xfrm>
            <a:off x="1055440" y="220486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F273788-E57E-52A2-653D-D2A0D7AA718D}"/>
              </a:ext>
            </a:extLst>
          </p:cNvPr>
          <p:cNvSpPr/>
          <p:nvPr/>
        </p:nvSpPr>
        <p:spPr>
          <a:xfrm>
            <a:off x="1754962" y="220486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A0903D6-C940-36E9-F028-39CF8C7A7C64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1271464" y="2312876"/>
            <a:ext cx="48349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AE25E048-F158-5DD7-53C1-A0900E9D7760}"/>
              </a:ext>
            </a:extLst>
          </p:cNvPr>
          <p:cNvSpPr/>
          <p:nvPr/>
        </p:nvSpPr>
        <p:spPr>
          <a:xfrm>
            <a:off x="2425220" y="2204864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09EB4A6-5BED-9D43-911D-4373405C0BCC}"/>
              </a:ext>
            </a:extLst>
          </p:cNvPr>
          <p:cNvSpPr/>
          <p:nvPr/>
        </p:nvSpPr>
        <p:spPr>
          <a:xfrm>
            <a:off x="3060197" y="220486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01BE638-6759-AD95-5044-2BAA0239FD5F}"/>
              </a:ext>
            </a:extLst>
          </p:cNvPr>
          <p:cNvSpPr/>
          <p:nvPr/>
        </p:nvSpPr>
        <p:spPr>
          <a:xfrm>
            <a:off x="3650368" y="220486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07C90ED-03AD-3A58-E650-03B7AD24FDA0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1970986" y="2312876"/>
            <a:ext cx="45423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B61A9C3-E321-4C71-ECAD-60EF186F66A0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641244" y="2312876"/>
            <a:ext cx="41895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59979B9-052D-E791-ABF7-7AB6161A72DD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3276221" y="2312876"/>
            <a:ext cx="37414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E18A3B30-0750-BFF9-EF68-E0E4EF856849}"/>
              </a:ext>
            </a:extLst>
          </p:cNvPr>
          <p:cNvSpPr txBox="1"/>
          <p:nvPr/>
        </p:nvSpPr>
        <p:spPr>
          <a:xfrm>
            <a:off x="4091725" y="1941682"/>
            <a:ext cx="78399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Deleting the local repository and checking out again would</a:t>
            </a:r>
          </a:p>
          <a:p>
            <a:r>
              <a:rPr lang="en-US" dirty="0"/>
              <a:t>      remove all other commits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: </a:t>
            </a:r>
            <a:r>
              <a:rPr lang="en-US" b="1" dirty="0"/>
              <a:t>Cherry Picking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new branch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it out locally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Cherry pick those commits from local repository you want to keep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Push the changes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Remove the “corrupted” branch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Problem: if you have changes inside the problematic commit you have to do the changes again manually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pic>
        <p:nvPicPr>
          <p:cNvPr id="26" name="Grafik 25" descr="Krabbeln mit einfarbiger Füllung">
            <a:extLst>
              <a:ext uri="{FF2B5EF4-FFF2-40B4-BE49-F238E27FC236}">
                <a16:creationId xmlns:a16="http://schemas.microsoft.com/office/drawing/2014/main" id="{5B951FAA-69F2-D3B9-1A21-2F4267637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3866" y="1643639"/>
            <a:ext cx="239649" cy="234744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577DCFB8-77C5-A32C-39A7-B9243DBCB29A}"/>
              </a:ext>
            </a:extLst>
          </p:cNvPr>
          <p:cNvSpPr txBox="1"/>
          <p:nvPr/>
        </p:nvSpPr>
        <p:spPr>
          <a:xfrm>
            <a:off x="10785691" y="1612480"/>
            <a:ext cx="1266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Let‘s</a:t>
            </a:r>
            <a:r>
              <a:rPr lang="de-DE" sz="1000" dirty="0"/>
              <a:t> </a:t>
            </a:r>
            <a:r>
              <a:rPr lang="de-DE" sz="1000" dirty="0" err="1"/>
              <a:t>go</a:t>
            </a:r>
            <a:endParaRPr lang="de-DE" sz="1000" dirty="0"/>
          </a:p>
        </p:txBody>
      </p:sp>
      <p:sp>
        <p:nvSpPr>
          <p:cNvPr id="28" name="Scrollen: vertikal 27">
            <a:extLst>
              <a:ext uri="{FF2B5EF4-FFF2-40B4-BE49-F238E27FC236}">
                <a16:creationId xmlns:a16="http://schemas.microsoft.com/office/drawing/2014/main" id="{A7FBD37D-0311-661F-6445-BAC0139DC244}"/>
              </a:ext>
            </a:extLst>
          </p:cNvPr>
          <p:cNvSpPr/>
          <p:nvPr/>
        </p:nvSpPr>
        <p:spPr>
          <a:xfrm>
            <a:off x="10082418" y="1651481"/>
            <a:ext cx="2015180" cy="1365752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0CE2919-A4BC-5AC7-1C60-B13E03465F4A}"/>
              </a:ext>
            </a:extLst>
          </p:cNvPr>
          <p:cNvSpPr txBox="1"/>
          <p:nvPr/>
        </p:nvSpPr>
        <p:spPr>
          <a:xfrm>
            <a:off x="10424582" y="1870540"/>
            <a:ext cx="16275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 err="1"/>
              <a:t>Needed</a:t>
            </a:r>
            <a:r>
              <a:rPr lang="de-DE" sz="1200" i="1" dirty="0"/>
              <a:t> </a:t>
            </a:r>
            <a:r>
              <a:rPr lang="de-DE" sz="1200" i="1" dirty="0" err="1"/>
              <a:t>commands</a:t>
            </a:r>
            <a:endParaRPr lang="de-DE" sz="1200" i="1" dirty="0"/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 err="1"/>
              <a:t>Git</a:t>
            </a:r>
            <a:r>
              <a:rPr lang="de-DE" sz="1200" b="1" dirty="0"/>
              <a:t> </a:t>
            </a:r>
            <a:r>
              <a:rPr lang="de-DE" sz="1200" b="1" dirty="0" err="1"/>
              <a:t>cherry</a:t>
            </a:r>
            <a:r>
              <a:rPr lang="de-DE" sz="1200" b="1" dirty="0"/>
              <a:t>-pick</a:t>
            </a:r>
          </a:p>
        </p:txBody>
      </p:sp>
    </p:spTree>
    <p:extLst>
      <p:ext uri="{BB962C8B-B14F-4D97-AF65-F5344CB8AC3E}">
        <p14:creationId xmlns:p14="http://schemas.microsoft.com/office/powerpoint/2010/main" val="107851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C512C-A28D-90D5-D13F-EE63FFD5D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BA539C-A5A8-4B26-40E6-D9BCFD83E7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Git</a:t>
            </a:r>
            <a:r>
              <a:rPr lang="de-DE" sz="2400" b="1" dirty="0"/>
              <a:t> – Tools and Tipps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38DE73-AAAB-0BFB-57E5-14ADFD97C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40F036E-B980-0D78-9C74-C67E2AE6E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0" y="1123870"/>
            <a:ext cx="7032104" cy="230513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8FB87D-226F-82B7-8D23-168E0F373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1196752"/>
            <a:ext cx="3349533" cy="2924944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E4E1BDF-77AC-C321-A136-0FF546585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14" y="2996952"/>
            <a:ext cx="3537396" cy="3152996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406672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28B6A-4BB5-D573-50F0-30D3DA122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557130-8910-ACC9-8037-9F479C0B97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IT Security – </a:t>
            </a:r>
            <a:r>
              <a:rPr lang="de-DE" sz="2400" b="1" dirty="0" err="1"/>
              <a:t>Overview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8F913F-6967-CE0F-DBB4-E346D32399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1A1A4AC-A399-5B26-7FE7-AD32E397BEB8}"/>
              </a:ext>
            </a:extLst>
          </p:cNvPr>
          <p:cNvSpPr txBox="1"/>
          <p:nvPr/>
        </p:nvSpPr>
        <p:spPr>
          <a:xfrm>
            <a:off x="6744072" y="3738665"/>
            <a:ext cx="2736304" cy="1846659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Technical </a:t>
            </a:r>
            <a:r>
              <a:rPr lang="de-DE" b="1" dirty="0" err="1"/>
              <a:t>security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Firewalls</a:t>
            </a:r>
          </a:p>
          <a:p>
            <a:pPr marL="285750" indent="-285750">
              <a:buFontTx/>
              <a:buChar char="-"/>
            </a:pPr>
            <a:r>
              <a:rPr lang="de-DE" sz="1600" i="1" dirty="0"/>
              <a:t>Encryption</a:t>
            </a:r>
          </a:p>
          <a:p>
            <a:pPr marL="285750" indent="-285750">
              <a:buFontTx/>
              <a:buChar char="-"/>
            </a:pPr>
            <a:r>
              <a:rPr lang="de-DE" sz="1600" i="1" dirty="0" err="1"/>
              <a:t>Logging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Secure design </a:t>
            </a:r>
            <a:r>
              <a:rPr lang="de-DE" sz="1600" i="1" dirty="0" err="1"/>
              <a:t>principles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Validation </a:t>
            </a:r>
          </a:p>
          <a:p>
            <a:r>
              <a:rPr lang="de-DE" sz="1600" dirty="0"/>
              <a:t>…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D545A8A2-550C-5987-9FA6-950927589B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890178"/>
              </p:ext>
            </p:extLst>
          </p:nvPr>
        </p:nvGraphicFramePr>
        <p:xfrm>
          <a:off x="3719736" y="1988840"/>
          <a:ext cx="3366120" cy="2307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0C4B050-A1D0-7B81-0C5C-E1F24F386D30}"/>
              </a:ext>
            </a:extLst>
          </p:cNvPr>
          <p:cNvCxnSpPr>
            <a:cxnSpLocks/>
            <a:endCxn id="27" idx="3"/>
          </p:cNvCxnSpPr>
          <p:nvPr/>
        </p:nvCxnSpPr>
        <p:spPr>
          <a:xfrm flipH="1" flipV="1">
            <a:off x="3287688" y="1848273"/>
            <a:ext cx="1796988" cy="6620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1220706-C4A4-814A-80E9-A7C3678580B0}"/>
              </a:ext>
            </a:extLst>
          </p:cNvPr>
          <p:cNvSpPr txBox="1"/>
          <p:nvPr/>
        </p:nvSpPr>
        <p:spPr>
          <a:xfrm>
            <a:off x="7155984" y="1357434"/>
            <a:ext cx="2398926" cy="1354217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Organizational </a:t>
            </a:r>
            <a:r>
              <a:rPr lang="de-DE" b="1" dirty="0" err="1"/>
              <a:t>security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IT </a:t>
            </a:r>
            <a:r>
              <a:rPr lang="de-DE" sz="1600" i="1" dirty="0" err="1"/>
              <a:t>Regulations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 err="1"/>
              <a:t>Role</a:t>
            </a:r>
            <a:r>
              <a:rPr lang="de-DE" sz="1600" i="1" dirty="0"/>
              <a:t> </a:t>
            </a:r>
            <a:r>
              <a:rPr lang="de-DE" sz="1600" i="1" dirty="0" err="1"/>
              <a:t>model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Teaching / Training</a:t>
            </a:r>
          </a:p>
          <a:p>
            <a:r>
              <a:rPr lang="de-DE" sz="1600" i="1" dirty="0"/>
              <a:t>…</a:t>
            </a:r>
            <a:endParaRPr lang="de-DE" sz="1600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E7A0FBF-5FE0-0909-78F6-315FF31F4E4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948772" y="2034543"/>
            <a:ext cx="1207212" cy="54774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03732C12-D5CA-C944-AE14-E4CF50C8BADD}"/>
              </a:ext>
            </a:extLst>
          </p:cNvPr>
          <p:cNvSpPr txBox="1"/>
          <p:nvPr/>
        </p:nvSpPr>
        <p:spPr>
          <a:xfrm>
            <a:off x="1405860" y="2911376"/>
            <a:ext cx="1887376" cy="1107996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Physical</a:t>
            </a:r>
            <a:r>
              <a:rPr lang="de-DE" b="1" dirty="0"/>
              <a:t> </a:t>
            </a:r>
            <a:r>
              <a:rPr lang="de-DE" b="1" dirty="0" err="1"/>
              <a:t>security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Natural </a:t>
            </a:r>
            <a:r>
              <a:rPr lang="de-DE" sz="1600" i="1" dirty="0" err="1"/>
              <a:t>disasters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Theft</a:t>
            </a:r>
          </a:p>
          <a:p>
            <a:r>
              <a:rPr lang="de-DE" sz="1600" i="1" dirty="0"/>
              <a:t>…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CDB248F3-827B-9638-88C4-52F641F81D35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93236" y="2936920"/>
            <a:ext cx="1509679" cy="52845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DD9E854-1EFF-7B12-2E01-ABFCF9B5AA49}"/>
              </a:ext>
            </a:extLst>
          </p:cNvPr>
          <p:cNvSpPr txBox="1"/>
          <p:nvPr/>
        </p:nvSpPr>
        <p:spPr>
          <a:xfrm>
            <a:off x="2582278" y="4537358"/>
            <a:ext cx="3086614" cy="1600438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Data </a:t>
            </a:r>
            <a:r>
              <a:rPr lang="de-DE" b="1" dirty="0" err="1"/>
              <a:t>integrity</a:t>
            </a:r>
            <a:r>
              <a:rPr lang="de-DE" b="1" dirty="0"/>
              <a:t> and </a:t>
            </a:r>
            <a:r>
              <a:rPr lang="de-DE" b="1" dirty="0" err="1"/>
              <a:t>protection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Correctness </a:t>
            </a:r>
            <a:r>
              <a:rPr lang="de-DE" sz="1600" i="1" dirty="0" err="1"/>
              <a:t>of</a:t>
            </a:r>
            <a:r>
              <a:rPr lang="de-DE" sz="1600" i="1" dirty="0"/>
              <a:t> </a:t>
            </a:r>
            <a:r>
              <a:rPr lang="de-DE" sz="1600" i="1" dirty="0" err="1"/>
              <a:t>data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 err="1"/>
              <a:t>Completeness</a:t>
            </a:r>
            <a:r>
              <a:rPr lang="de-DE" sz="1600" i="1" dirty="0"/>
              <a:t> </a:t>
            </a:r>
            <a:r>
              <a:rPr lang="de-DE" sz="1600" i="1" dirty="0" err="1"/>
              <a:t>of</a:t>
            </a:r>
            <a:r>
              <a:rPr lang="de-DE" sz="1600" i="1" dirty="0"/>
              <a:t> </a:t>
            </a:r>
            <a:r>
              <a:rPr lang="de-DE" sz="1600" i="1" dirty="0" err="1"/>
              <a:t>data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 err="1"/>
              <a:t>Protection</a:t>
            </a:r>
            <a:r>
              <a:rPr lang="de-DE" sz="1600" i="1" dirty="0"/>
              <a:t> </a:t>
            </a:r>
            <a:r>
              <a:rPr lang="de-DE" sz="1600" i="1" dirty="0" err="1"/>
              <a:t>against</a:t>
            </a:r>
            <a:endParaRPr lang="de-DE" sz="1600" i="1" dirty="0"/>
          </a:p>
          <a:p>
            <a:r>
              <a:rPr lang="de-DE" sz="1600" i="1" dirty="0"/>
              <a:t>      </a:t>
            </a:r>
            <a:r>
              <a:rPr lang="de-DE" sz="1600" i="1" dirty="0" err="1"/>
              <a:t>unauthorized</a:t>
            </a:r>
            <a:r>
              <a:rPr lang="de-DE" sz="1600" i="1" dirty="0"/>
              <a:t> </a:t>
            </a:r>
            <a:r>
              <a:rPr lang="de-DE" sz="1600" i="1" dirty="0" err="1"/>
              <a:t>access</a:t>
            </a:r>
            <a:endParaRPr lang="de-DE" sz="1600" i="1" dirty="0"/>
          </a:p>
          <a:p>
            <a:r>
              <a:rPr lang="de-DE" sz="1600" i="1" dirty="0"/>
              <a:t>…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BA46DE1-DEC6-D352-213E-FE4FC4CF7D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125585" y="3302371"/>
            <a:ext cx="1398000" cy="1234987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3C5F6BE7-8056-A848-5935-07E08A466F40}"/>
              </a:ext>
            </a:extLst>
          </p:cNvPr>
          <p:cNvSpPr txBox="1"/>
          <p:nvPr/>
        </p:nvSpPr>
        <p:spPr>
          <a:xfrm>
            <a:off x="1502135" y="1294275"/>
            <a:ext cx="1785553" cy="1107996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Recovery</a:t>
            </a:r>
          </a:p>
          <a:p>
            <a:r>
              <a:rPr lang="de-DE" sz="1600" i="1" dirty="0"/>
              <a:t>- Recovery </a:t>
            </a:r>
            <a:r>
              <a:rPr lang="de-DE" sz="1600" i="1" dirty="0" err="1"/>
              <a:t>systems</a:t>
            </a:r>
            <a:r>
              <a:rPr lang="de-DE" sz="1600" i="1" dirty="0"/>
              <a:t> </a:t>
            </a:r>
          </a:p>
          <a:p>
            <a:r>
              <a:rPr lang="de-DE" sz="1600" i="1" dirty="0"/>
              <a:t>  after </a:t>
            </a:r>
            <a:r>
              <a:rPr lang="de-DE" sz="1600" i="1" dirty="0" err="1"/>
              <a:t>incident</a:t>
            </a:r>
            <a:endParaRPr lang="de-DE" sz="1600" i="1" dirty="0"/>
          </a:p>
          <a:p>
            <a:r>
              <a:rPr lang="de-DE" sz="1600" i="1" dirty="0"/>
              <a:t>- Backup </a:t>
            </a:r>
            <a:r>
              <a:rPr lang="de-DE" sz="1600" i="1" dirty="0" err="1"/>
              <a:t>strategy</a:t>
            </a:r>
            <a:endParaRPr lang="de-DE" sz="1600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98FD934C-C2A4-9A27-E822-AD00BA060AD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63295" y="2936920"/>
            <a:ext cx="1748929" cy="80174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02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2000" b="1" smtClean="0">
            <a:solidFill>
              <a:schemeClr val="accent3">
                <a:lumMod val="75000"/>
              </a:schemeClr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1436</Words>
  <Application>Microsoft Office PowerPoint</Application>
  <PresentationFormat>Breitbild</PresentationFormat>
  <Paragraphs>291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Average</vt:lpstr>
      <vt:lpstr>Calibri</vt:lpstr>
      <vt:lpstr>Graphik Regular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</dc:creator>
  <cp:lastModifiedBy>Mauz, Fabian</cp:lastModifiedBy>
  <cp:revision>108</cp:revision>
  <dcterms:created xsi:type="dcterms:W3CDTF">2015-08-23T09:02:23Z</dcterms:created>
  <dcterms:modified xsi:type="dcterms:W3CDTF">2025-02-17T16:28:00Z</dcterms:modified>
</cp:coreProperties>
</file>