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3" r:id="rId2"/>
    <p:sldId id="1216" r:id="rId3"/>
    <p:sldId id="1217" r:id="rId4"/>
    <p:sldId id="1218" r:id="rId5"/>
    <p:sldId id="1219" r:id="rId6"/>
    <p:sldId id="1220" r:id="rId7"/>
    <p:sldId id="1221" r:id="rId8"/>
    <p:sldId id="1222" r:id="rId9"/>
    <p:sldId id="1223" r:id="rId10"/>
    <p:sldId id="1224" r:id="rId11"/>
    <p:sldId id="1225" r:id="rId12"/>
    <p:sldId id="1226" r:id="rId13"/>
    <p:sldId id="1228" r:id="rId14"/>
    <p:sldId id="1229" r:id="rId15"/>
    <p:sldId id="1230" r:id="rId16"/>
    <p:sldId id="123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480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333333333333334E-2"/>
          <c:y val="0.15319444444444447"/>
          <c:w val="0.93888888888888888"/>
          <c:h val="0.60027668416447943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23-4164-A43A-F4AF8A16DF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A23-4164-A43A-F4AF8A16DF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A23-4164-A43A-F4AF8A16DF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A23-4164-A43A-F4AF8A16DF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A23-4164-A43A-F4AF8A16DFCA}"/>
              </c:ext>
            </c:extLst>
          </c:dPt>
          <c:cat>
            <c:strRef>
              <c:f>Tabelle1!$A$4:$A$8</c:f>
              <c:strCache>
                <c:ptCount val="5"/>
                <c:pt idx="0">
                  <c:v>Technical security</c:v>
                </c:pt>
                <c:pt idx="1">
                  <c:v>Organisatoric security</c:v>
                </c:pt>
                <c:pt idx="2">
                  <c:v>Phsysical security</c:v>
                </c:pt>
                <c:pt idx="3">
                  <c:v>Data integrity </c:v>
                </c:pt>
                <c:pt idx="4">
                  <c:v>Recovery</c:v>
                </c:pt>
              </c:strCache>
            </c:strRef>
          </c:cat>
          <c:val>
            <c:numRef>
              <c:f>Tabelle1!$B$4:$B$8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23-4164-A43A-F4AF8A16D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333333333333334E-2"/>
          <c:y val="0.15319444444444447"/>
          <c:w val="0.93888888888888888"/>
          <c:h val="0.60027668416447943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A23-4164-A43A-F4AF8A16DF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A23-4164-A43A-F4AF8A16DF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A23-4164-A43A-F4AF8A16DF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A23-4164-A43A-F4AF8A16DF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A23-4164-A43A-F4AF8A16DFCA}"/>
              </c:ext>
            </c:extLst>
          </c:dPt>
          <c:cat>
            <c:strRef>
              <c:f>Tabelle1!$A$4:$A$8</c:f>
              <c:strCache>
                <c:ptCount val="5"/>
                <c:pt idx="0">
                  <c:v>Technical security</c:v>
                </c:pt>
                <c:pt idx="1">
                  <c:v>Organisatoric security</c:v>
                </c:pt>
                <c:pt idx="2">
                  <c:v>Phsysical security</c:v>
                </c:pt>
                <c:pt idx="3">
                  <c:v>Data integrity </c:v>
                </c:pt>
                <c:pt idx="4">
                  <c:v>Recovery</c:v>
                </c:pt>
              </c:strCache>
            </c:strRef>
          </c:cat>
          <c:val>
            <c:numRef>
              <c:f>Tabelle1!$B$4:$B$8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23-4164-A43A-F4AF8A16D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2024-03-26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2025-02-10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1C642E5-7F53-3379-B7DD-6752EE16FE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5694" y="6396710"/>
            <a:ext cx="1043112" cy="4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67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9D021D2-972D-D23C-59D8-1477D0936625}"/>
              </a:ext>
            </a:extLst>
          </p:cNvPr>
          <p:cNvSpPr txBox="1"/>
          <p:nvPr/>
        </p:nvSpPr>
        <p:spPr>
          <a:xfrm>
            <a:off x="1199456" y="2204864"/>
            <a:ext cx="3960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chemeClr val="bg1"/>
                </a:solidFill>
              </a:rPr>
              <a:t>Hands 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4D614B-D882-E992-672C-A3CDFC171823}"/>
              </a:ext>
            </a:extLst>
          </p:cNvPr>
          <p:cNvSpPr txBox="1"/>
          <p:nvPr/>
        </p:nvSpPr>
        <p:spPr>
          <a:xfrm>
            <a:off x="1919536" y="3000458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>
                <a:solidFill>
                  <a:schemeClr val="bg1"/>
                </a:solidFill>
              </a:rPr>
              <a:t>Git</a:t>
            </a:r>
            <a:r>
              <a:rPr lang="de-DE" sz="4400" b="1" dirty="0">
                <a:solidFill>
                  <a:schemeClr val="bg1"/>
                </a:solidFill>
              </a:rPr>
              <a:t> and IT </a:t>
            </a:r>
            <a:r>
              <a:rPr lang="de-DE" sz="4400" b="1" dirty="0" err="1">
                <a:solidFill>
                  <a:schemeClr val="bg1"/>
                </a:solidFill>
              </a:rPr>
              <a:t>security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7D3D-A77D-D514-1065-F9378348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D9F501-56C1-76A6-F9DA-B181E7EF6F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TOP 10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D3874A-4595-C886-7E65-E38135D5FF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2588ED-212C-179F-50B5-F1DC1B86B54C}"/>
              </a:ext>
            </a:extLst>
          </p:cNvPr>
          <p:cNvSpPr/>
          <p:nvPr/>
        </p:nvSpPr>
        <p:spPr>
          <a:xfrm>
            <a:off x="47781" y="2498344"/>
            <a:ext cx="2208217" cy="15787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4A0A3E5-EFBC-527F-528A-75C22AD9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3" y="1165370"/>
            <a:ext cx="3133725" cy="10763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C7017FBD-8D44-CBA5-DC5A-2ABB129D8A8A}"/>
              </a:ext>
            </a:extLst>
          </p:cNvPr>
          <p:cNvSpPr txBox="1"/>
          <p:nvPr/>
        </p:nvSpPr>
        <p:spPr>
          <a:xfrm>
            <a:off x="421917" y="2241695"/>
            <a:ext cx="5170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The Open Worldwide Application Security Project (OWASP) </a:t>
            </a:r>
          </a:p>
          <a:p>
            <a:pPr algn="ctr"/>
            <a:r>
              <a:rPr lang="en-US" sz="1600" dirty="0"/>
              <a:t>is a nonprofit foundation that works to improve the security</a:t>
            </a:r>
          </a:p>
          <a:p>
            <a:pPr algn="ctr"/>
            <a:r>
              <a:rPr lang="en-US" sz="1600" dirty="0"/>
              <a:t> of software.</a:t>
            </a:r>
            <a:endParaRPr lang="de-DE" sz="16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F6D2D87-AE03-257C-8059-A852B59E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8" y="3448433"/>
            <a:ext cx="7381875" cy="207645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E88DDF6-072C-2C0C-A957-D536F9554B4C}"/>
              </a:ext>
            </a:extLst>
          </p:cNvPr>
          <p:cNvSpPr txBox="1"/>
          <p:nvPr/>
        </p:nvSpPr>
        <p:spPr>
          <a:xfrm>
            <a:off x="7461836" y="1669252"/>
            <a:ext cx="3668440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In </a:t>
            </a:r>
            <a:r>
              <a:rPr lang="de-DE" sz="2800" dirty="0" err="1"/>
              <a:t>this</a:t>
            </a:r>
            <a:r>
              <a:rPr lang="de-DE" sz="2800" dirty="0"/>
              <a:t> </a:t>
            </a:r>
            <a:r>
              <a:rPr lang="de-DE" sz="2800" dirty="0" err="1"/>
              <a:t>talk</a:t>
            </a:r>
            <a:r>
              <a:rPr lang="de-DE" sz="2800" dirty="0"/>
              <a:t> </a:t>
            </a:r>
            <a:r>
              <a:rPr lang="de-DE" sz="2800" dirty="0" err="1"/>
              <a:t>we</a:t>
            </a:r>
            <a:r>
              <a:rPr lang="de-DE" sz="2800" dirty="0"/>
              <a:t> will </a:t>
            </a:r>
            <a:r>
              <a:rPr lang="de-DE" sz="2800" dirty="0" err="1"/>
              <a:t>cover</a:t>
            </a:r>
            <a:endParaRPr lang="de-DE" sz="2800" dirty="0"/>
          </a:p>
          <a:p>
            <a:endParaRPr lang="de-DE" dirty="0"/>
          </a:p>
          <a:p>
            <a:pPr lvl="1"/>
            <a:r>
              <a:rPr lang="de-DE" dirty="0"/>
              <a:t>A03  </a:t>
            </a:r>
            <a:r>
              <a:rPr lang="de-DE" dirty="0" err="1"/>
              <a:t>Injection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A02  </a:t>
            </a:r>
            <a:r>
              <a:rPr lang="de-DE" dirty="0" err="1"/>
              <a:t>Cryptograhic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A01  </a:t>
            </a:r>
            <a:r>
              <a:rPr lang="de-DE" dirty="0" err="1"/>
              <a:t>Broken</a:t>
            </a:r>
            <a:r>
              <a:rPr lang="de-DE" dirty="0"/>
              <a:t> Access Control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A04  </a:t>
            </a:r>
            <a:r>
              <a:rPr lang="de-DE" dirty="0" err="1"/>
              <a:t>Insecure</a:t>
            </a:r>
            <a:r>
              <a:rPr lang="de-DE" dirty="0"/>
              <a:t> Design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98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48FD9-96A3-672C-5C1E-378535CA7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27A844-E291-E9E0-7841-97B512994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A03  </a:t>
            </a:r>
            <a:r>
              <a:rPr lang="de-DE" dirty="0" err="1"/>
              <a:t>Injection</a:t>
            </a:r>
            <a:r>
              <a:rPr lang="de-DE" dirty="0"/>
              <a:t> – </a:t>
            </a:r>
            <a:r>
              <a:rPr lang="de-DE" dirty="0" err="1"/>
              <a:t>Example</a:t>
            </a:r>
            <a:r>
              <a:rPr lang="de-DE" dirty="0"/>
              <a:t> 1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50275E-957A-804D-51CA-CF9419A5B2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69B476-7A4F-D02D-6E4A-CCF40E95087A}"/>
              </a:ext>
            </a:extLst>
          </p:cNvPr>
          <p:cNvSpPr txBox="1"/>
          <p:nvPr/>
        </p:nvSpPr>
        <p:spPr>
          <a:xfrm>
            <a:off x="2855640" y="3103041"/>
            <a:ext cx="476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 Hilfe eines Forum </a:t>
            </a:r>
            <a:r>
              <a:rPr lang="de-DE" dirty="0" err="1"/>
              <a:t>eintrags</a:t>
            </a:r>
            <a:r>
              <a:rPr lang="de-DE" dirty="0"/>
              <a:t> ein SQL ausführen</a:t>
            </a:r>
          </a:p>
        </p:txBody>
      </p:sp>
    </p:spTree>
    <p:extLst>
      <p:ext uri="{BB962C8B-B14F-4D97-AF65-F5344CB8AC3E}">
        <p14:creationId xmlns:p14="http://schemas.microsoft.com/office/powerpoint/2010/main" val="291635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69EBA-0525-03DC-63E5-703481F7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74FB87-B11A-EBBE-6BFE-C1F322BC9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A03  </a:t>
            </a:r>
            <a:r>
              <a:rPr lang="de-DE" dirty="0" err="1"/>
              <a:t>Injection</a:t>
            </a:r>
            <a:r>
              <a:rPr lang="de-DE" dirty="0"/>
              <a:t> – </a:t>
            </a:r>
            <a:r>
              <a:rPr lang="de-DE" dirty="0" err="1"/>
              <a:t>Example</a:t>
            </a:r>
            <a:r>
              <a:rPr lang="de-DE" dirty="0"/>
              <a:t> 2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16AEB1-5CA4-7E9E-8AAA-8B7CF98C60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6DF0981-B9ED-76FC-D09A-B07D26B46B75}"/>
              </a:ext>
            </a:extLst>
          </p:cNvPr>
          <p:cNvSpPr txBox="1"/>
          <p:nvPr/>
        </p:nvSpPr>
        <p:spPr>
          <a:xfrm>
            <a:off x="2855640" y="3103041"/>
            <a:ext cx="494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 Hilfe eines Forum </a:t>
            </a:r>
            <a:r>
              <a:rPr lang="de-DE" dirty="0" err="1"/>
              <a:t>eintrags</a:t>
            </a:r>
            <a:r>
              <a:rPr lang="de-DE" dirty="0"/>
              <a:t> ein </a:t>
            </a:r>
            <a:r>
              <a:rPr lang="de-DE" dirty="0" err="1"/>
              <a:t>Script</a:t>
            </a:r>
            <a:r>
              <a:rPr lang="de-DE" dirty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417050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122E7-8304-969F-FA13-310D59323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0562B7-90FC-5B91-C869-EFF338EA42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A02 </a:t>
            </a:r>
            <a:r>
              <a:rPr lang="de-DE" dirty="0" err="1"/>
              <a:t>Cryptograhic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E765A5-0482-78C2-B2C3-AB94D120D4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4695839-8061-29A2-5B0A-397EB158A53A}"/>
              </a:ext>
            </a:extLst>
          </p:cNvPr>
          <p:cNvSpPr txBox="1"/>
          <p:nvPr/>
        </p:nvSpPr>
        <p:spPr>
          <a:xfrm>
            <a:off x="2855640" y="3103041"/>
            <a:ext cx="655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Zeigen, dass der KEY für das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webtoken</a:t>
            </a:r>
            <a:r>
              <a:rPr lang="de-DE" dirty="0"/>
              <a:t> offen im </a:t>
            </a:r>
            <a:r>
              <a:rPr lang="de-DE" dirty="0" err="1"/>
              <a:t>quellcode</a:t>
            </a:r>
            <a:r>
              <a:rPr lang="de-DE" dirty="0"/>
              <a:t> steht</a:t>
            </a:r>
          </a:p>
        </p:txBody>
      </p:sp>
    </p:spTree>
    <p:extLst>
      <p:ext uri="{BB962C8B-B14F-4D97-AF65-F5344CB8AC3E}">
        <p14:creationId xmlns:p14="http://schemas.microsoft.com/office/powerpoint/2010/main" val="37615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1EE3D-73F3-D71E-8473-9629693BA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4348C6-4B75-BF2F-E2C4-B96793539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A01  </a:t>
            </a:r>
            <a:r>
              <a:rPr lang="de-DE" dirty="0" err="1"/>
              <a:t>Broken</a:t>
            </a:r>
            <a:r>
              <a:rPr lang="de-DE" dirty="0"/>
              <a:t> Access Control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C91E40-6545-1719-E996-0728B8CBE0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E67BE7A-96B5-1E66-96AE-C0F5796A98D2}"/>
              </a:ext>
            </a:extLst>
          </p:cNvPr>
          <p:cNvSpPr txBox="1"/>
          <p:nvPr/>
        </p:nvSpPr>
        <p:spPr>
          <a:xfrm>
            <a:off x="2855640" y="3103041"/>
            <a:ext cx="790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Zeigen, dass ein Endpunkt nicht gesichert ist. Zeigen dass mit einem manipulierten</a:t>
            </a:r>
          </a:p>
          <a:p>
            <a:r>
              <a:rPr lang="de-DE" dirty="0"/>
              <a:t>JWT ein anderer Nutzer eingeschleust werden könnte</a:t>
            </a:r>
          </a:p>
        </p:txBody>
      </p:sp>
    </p:spTree>
    <p:extLst>
      <p:ext uri="{BB962C8B-B14F-4D97-AF65-F5344CB8AC3E}">
        <p14:creationId xmlns:p14="http://schemas.microsoft.com/office/powerpoint/2010/main" val="2227859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03327-AC6A-BA2F-97EC-93E857FF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B6C922-A8E1-5F1A-5D32-A2D13AA06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A04  </a:t>
            </a:r>
            <a:r>
              <a:rPr lang="de-DE" dirty="0" err="1"/>
              <a:t>Insecure</a:t>
            </a:r>
            <a:r>
              <a:rPr lang="de-DE" dirty="0"/>
              <a:t> Design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DA57C3-3CD9-F6D6-A6DB-7F424BF83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7724A99-B40E-54BE-DFC7-8D80F6CAAE21}"/>
              </a:ext>
            </a:extLst>
          </p:cNvPr>
          <p:cNvSpPr txBox="1"/>
          <p:nvPr/>
        </p:nvSpPr>
        <p:spPr>
          <a:xfrm>
            <a:off x="2855640" y="3103041"/>
            <a:ext cx="571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 Hilfe eines CURL Befehls eine neue </a:t>
            </a:r>
            <a:r>
              <a:rPr lang="de-DE" dirty="0" err="1"/>
              <a:t>Katergorie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170660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33B3B-C2A3-CEF1-183A-EA486DDF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644CB-4BA4-12A3-B394-11D96E6D8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OWASP – </a:t>
            </a:r>
            <a:r>
              <a:rPr lang="de-DE" dirty="0"/>
              <a:t>Fazit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2A4ABB-F047-D22C-5150-A164E3901B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D4F8C01-A396-722E-7CAD-93B130146AFA}"/>
              </a:ext>
            </a:extLst>
          </p:cNvPr>
          <p:cNvSpPr txBox="1"/>
          <p:nvPr/>
        </p:nvSpPr>
        <p:spPr>
          <a:xfrm>
            <a:off x="2855640" y="3103041"/>
            <a:ext cx="666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Kopfanschalten, OWASP regeln beachten, </a:t>
            </a:r>
            <a:r>
              <a:rPr lang="de-DE" dirty="0" err="1"/>
              <a:t>vorsicht</a:t>
            </a:r>
            <a:r>
              <a:rPr lang="de-DE" dirty="0"/>
              <a:t> vor KI und </a:t>
            </a:r>
            <a:r>
              <a:rPr lang="de-DE" dirty="0" err="1"/>
              <a:t>libraries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06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2E6BC-7667-A98F-7B05-F0648C68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2DAAC-396E-B33E-D3F2-D1F335929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Overview</a:t>
            </a:r>
            <a:r>
              <a:rPr lang="de-DE" sz="2400" b="1" dirty="0"/>
              <a:t>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git</a:t>
            </a:r>
            <a:r>
              <a:rPr lang="de-DE" sz="2400" b="1" dirty="0"/>
              <a:t>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BCBC44-FBF0-968E-8961-C4733A013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F31972-93C3-B2D5-2D26-2902F1CEDF32}"/>
              </a:ext>
            </a:extLst>
          </p:cNvPr>
          <p:cNvSpPr txBox="1"/>
          <p:nvPr/>
        </p:nvSpPr>
        <p:spPr>
          <a:xfrm>
            <a:off x="355918" y="1095351"/>
            <a:ext cx="11212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git</a:t>
            </a:r>
            <a:r>
              <a:rPr lang="de-DE" b="1" dirty="0"/>
              <a:t>,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github.com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structure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IPB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67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29A5D-88BD-283E-423A-F47303077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5C94EA-6211-A177-5D75-E979CCC2C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- </a:t>
            </a:r>
            <a:r>
              <a:rPr lang="de-DE" sz="2400" b="1" dirty="0" err="1"/>
              <a:t>UseCases</a:t>
            </a:r>
            <a:r>
              <a:rPr lang="de-DE" sz="2400" b="1" dirty="0"/>
              <a:t>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DFE9086-F630-773C-19A7-FFD41F4B6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7C850C-6CF6-51A6-E361-BCAD261FA4E1}"/>
              </a:ext>
            </a:extLst>
          </p:cNvPr>
          <p:cNvSpPr txBox="1"/>
          <p:nvPr/>
        </p:nvSpPr>
        <p:spPr>
          <a:xfrm>
            <a:off x="355918" y="1095351"/>
            <a:ext cx="11212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usecases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E77C4-8AC1-F025-7261-EDA4FBD59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A736D-AD5F-FCEA-DAFD-8BCEDAFCA3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UC – Create a </a:t>
            </a:r>
            <a:r>
              <a:rPr lang="de-DE" sz="2400" b="1" dirty="0" err="1"/>
              <a:t>repository</a:t>
            </a:r>
            <a:r>
              <a:rPr lang="de-DE" sz="2400" b="1" dirty="0"/>
              <a:t> in IPB </a:t>
            </a:r>
            <a:r>
              <a:rPr lang="de-DE" sz="2400" b="1" dirty="0" err="1"/>
              <a:t>organisation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3BE312-2667-B825-0B54-76BEED5AC8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B4ECAF1-0201-6AAF-6297-FA8C6CD6114C}"/>
              </a:ext>
            </a:extLst>
          </p:cNvPr>
          <p:cNvSpPr txBox="1"/>
          <p:nvPr/>
        </p:nvSpPr>
        <p:spPr>
          <a:xfrm>
            <a:off x="355918" y="1095351"/>
            <a:ext cx="11212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usecases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72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5467D-6C65-36B6-BCDF-6B42121EE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1BEBFF-377E-9A4C-4A3F-EBB3ACF02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UC – Create a </a:t>
            </a:r>
            <a:r>
              <a:rPr lang="de-DE" sz="2400" b="1" dirty="0" err="1"/>
              <a:t>branch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develop</a:t>
            </a:r>
            <a:r>
              <a:rPr lang="de-DE" sz="2400" b="1" dirty="0"/>
              <a:t> </a:t>
            </a:r>
            <a:r>
              <a:rPr lang="de-DE" sz="2400" b="1" dirty="0" err="1"/>
              <a:t>features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3C6D31-A9B4-7EC9-051D-591B189B22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0E471BC-2160-DBEA-9677-EEE1138DEC34}"/>
              </a:ext>
            </a:extLst>
          </p:cNvPr>
          <p:cNvSpPr txBox="1"/>
          <p:nvPr/>
        </p:nvSpPr>
        <p:spPr>
          <a:xfrm>
            <a:off x="355918" y="1095351"/>
            <a:ext cx="11212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usecases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624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C5C0D-F3F3-EDFA-342F-BDDF45DF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B588A9-49B9-3E12-C349-FBFF4214D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UC – Pull </a:t>
            </a:r>
            <a:r>
              <a:rPr lang="de-DE" sz="2400" b="1" dirty="0" err="1"/>
              <a:t>Requests</a:t>
            </a:r>
            <a:r>
              <a:rPr lang="de-DE" sz="2400" b="1" dirty="0"/>
              <a:t> and CI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07DAAC-D0AF-6018-F674-6417721C5F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D787769-938B-2738-2AD7-189B911ABDF0}"/>
              </a:ext>
            </a:extLst>
          </p:cNvPr>
          <p:cNvSpPr txBox="1"/>
          <p:nvPr/>
        </p:nvSpPr>
        <p:spPr>
          <a:xfrm>
            <a:off x="355918" y="1095351"/>
            <a:ext cx="11212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usecases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726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F55B7-C7BF-D10F-FAD4-E7F5FB039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2AE6F-44B8-F30F-57F1-18B9F390A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Git</a:t>
            </a:r>
            <a:r>
              <a:rPr lang="de-DE" sz="2400" b="1" dirty="0"/>
              <a:t> – UC – </a:t>
            </a:r>
            <a:r>
              <a:rPr lang="de-DE" sz="2400" b="1" dirty="0" err="1"/>
              <a:t>Conflicts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0C7EDA-2029-FA26-908D-5305943F7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A26463F-A0B8-6AED-0091-7BE8E8AA1304}"/>
              </a:ext>
            </a:extLst>
          </p:cNvPr>
          <p:cNvSpPr txBox="1"/>
          <p:nvPr/>
        </p:nvSpPr>
        <p:spPr>
          <a:xfrm>
            <a:off x="355918" y="1095351"/>
            <a:ext cx="11212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Some</a:t>
            </a:r>
            <a:r>
              <a:rPr lang="de-DE" b="1" dirty="0"/>
              <a:t> </a:t>
            </a:r>
            <a:r>
              <a:rPr lang="de-DE" b="1" dirty="0" err="1"/>
              <a:t>usecases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822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28B6A-4BB5-D573-50F0-30D3DA122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557130-8910-ACC9-8037-9F479C0B97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IT Security – </a:t>
            </a:r>
            <a:r>
              <a:rPr lang="de-DE" sz="2400" b="1" dirty="0" err="1"/>
              <a:t>Overview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8F913F-6967-CE0F-DBB4-E346D32399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A1A4AC-A399-5B26-7FE7-AD32E397BEB8}"/>
              </a:ext>
            </a:extLst>
          </p:cNvPr>
          <p:cNvSpPr txBox="1"/>
          <p:nvPr/>
        </p:nvSpPr>
        <p:spPr>
          <a:xfrm>
            <a:off x="6744072" y="3738665"/>
            <a:ext cx="2736304" cy="1846659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Technical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Firewalls</a:t>
            </a:r>
          </a:p>
          <a:p>
            <a:pPr marL="285750" indent="-285750">
              <a:buFontTx/>
              <a:buChar char="-"/>
            </a:pPr>
            <a:r>
              <a:rPr lang="de-DE" sz="1600" i="1" dirty="0"/>
              <a:t>Encryption</a:t>
            </a:r>
          </a:p>
          <a:p>
            <a:pPr marL="285750" indent="-285750">
              <a:buFontTx/>
              <a:buChar char="-"/>
            </a:pPr>
            <a:r>
              <a:rPr lang="de-DE" sz="1600" i="1" dirty="0" err="1"/>
              <a:t>Logging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Secure design </a:t>
            </a:r>
            <a:r>
              <a:rPr lang="de-DE" sz="1600" i="1" dirty="0" err="1"/>
              <a:t>principles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Validation </a:t>
            </a:r>
          </a:p>
          <a:p>
            <a:r>
              <a:rPr lang="de-DE" sz="1600" dirty="0"/>
              <a:t>…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545A8A2-550C-5987-9FA6-950927589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890178"/>
              </p:ext>
            </p:extLst>
          </p:nvPr>
        </p:nvGraphicFramePr>
        <p:xfrm>
          <a:off x="3719736" y="1988840"/>
          <a:ext cx="3366120" cy="23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C4B050-A1D0-7B81-0C5C-E1F24F386D3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3287688" y="1848273"/>
            <a:ext cx="1796988" cy="66201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1220706-C4A4-814A-80E9-A7C3678580B0}"/>
              </a:ext>
            </a:extLst>
          </p:cNvPr>
          <p:cNvSpPr txBox="1"/>
          <p:nvPr/>
        </p:nvSpPr>
        <p:spPr>
          <a:xfrm>
            <a:off x="7155984" y="1357434"/>
            <a:ext cx="2398926" cy="1354217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Organizational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IT </a:t>
            </a:r>
            <a:r>
              <a:rPr lang="de-DE" sz="1600" i="1" dirty="0" err="1"/>
              <a:t>Regulations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Role</a:t>
            </a:r>
            <a:r>
              <a:rPr lang="de-DE" sz="1600" i="1" dirty="0"/>
              <a:t> </a:t>
            </a:r>
            <a:r>
              <a:rPr lang="de-DE" sz="1600" i="1" dirty="0" err="1"/>
              <a:t>model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Teaching / Training</a:t>
            </a:r>
          </a:p>
          <a:p>
            <a:r>
              <a:rPr lang="de-DE" sz="1600" i="1" dirty="0"/>
              <a:t>…</a:t>
            </a:r>
            <a:endParaRPr lang="de-DE" sz="16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E7A0FBF-5FE0-0909-78F6-315FF31F4E4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948772" y="2034543"/>
            <a:ext cx="1207212" cy="54774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3732C12-D5CA-C944-AE14-E4CF50C8BADD}"/>
              </a:ext>
            </a:extLst>
          </p:cNvPr>
          <p:cNvSpPr txBox="1"/>
          <p:nvPr/>
        </p:nvSpPr>
        <p:spPr>
          <a:xfrm>
            <a:off x="1405860" y="2911376"/>
            <a:ext cx="1887376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Physical</a:t>
            </a:r>
            <a:r>
              <a:rPr lang="de-DE" b="1" dirty="0"/>
              <a:t>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Natural </a:t>
            </a:r>
            <a:r>
              <a:rPr lang="de-DE" sz="1600" i="1" dirty="0" err="1"/>
              <a:t>disasters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Theft</a:t>
            </a:r>
          </a:p>
          <a:p>
            <a:r>
              <a:rPr lang="de-DE" sz="1600" i="1" dirty="0"/>
              <a:t>…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DB248F3-827B-9638-88C4-52F641F81D3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93236" y="2936920"/>
            <a:ext cx="1509679" cy="528454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DD9E854-1EFF-7B12-2E01-ABFCF9B5AA49}"/>
              </a:ext>
            </a:extLst>
          </p:cNvPr>
          <p:cNvSpPr txBox="1"/>
          <p:nvPr/>
        </p:nvSpPr>
        <p:spPr>
          <a:xfrm>
            <a:off x="2582278" y="4537358"/>
            <a:ext cx="3086614" cy="160043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Data </a:t>
            </a:r>
            <a:r>
              <a:rPr lang="de-DE" b="1" dirty="0" err="1"/>
              <a:t>integrity</a:t>
            </a:r>
            <a:r>
              <a:rPr lang="de-DE" b="1" dirty="0"/>
              <a:t> and </a:t>
            </a:r>
            <a:r>
              <a:rPr lang="de-DE" b="1" dirty="0" err="1"/>
              <a:t>protection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Correctness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Completeness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Protection</a:t>
            </a:r>
            <a:r>
              <a:rPr lang="de-DE" sz="1600" i="1" dirty="0"/>
              <a:t> </a:t>
            </a:r>
            <a:r>
              <a:rPr lang="de-DE" sz="1600" i="1" dirty="0" err="1"/>
              <a:t>against</a:t>
            </a:r>
            <a:endParaRPr lang="de-DE" sz="1600" i="1" dirty="0"/>
          </a:p>
          <a:p>
            <a:r>
              <a:rPr lang="de-DE" sz="1600" i="1" dirty="0"/>
              <a:t>      </a:t>
            </a:r>
            <a:r>
              <a:rPr lang="de-DE" sz="1600" i="1" dirty="0" err="1"/>
              <a:t>unauthorized</a:t>
            </a:r>
            <a:r>
              <a:rPr lang="de-DE" sz="1600" i="1" dirty="0"/>
              <a:t> </a:t>
            </a:r>
            <a:r>
              <a:rPr lang="de-DE" sz="1600" i="1" dirty="0" err="1"/>
              <a:t>access</a:t>
            </a:r>
            <a:endParaRPr lang="de-DE" sz="1600" i="1" dirty="0"/>
          </a:p>
          <a:p>
            <a:r>
              <a:rPr lang="de-DE" sz="1600" i="1" dirty="0"/>
              <a:t>…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BA46DE1-DEC6-D352-213E-FE4FC4CF7D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125585" y="3302371"/>
            <a:ext cx="1398000" cy="1234987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3C5F6BE7-8056-A848-5935-07E08A466F40}"/>
              </a:ext>
            </a:extLst>
          </p:cNvPr>
          <p:cNvSpPr txBox="1"/>
          <p:nvPr/>
        </p:nvSpPr>
        <p:spPr>
          <a:xfrm>
            <a:off x="1502135" y="1294275"/>
            <a:ext cx="1785553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Recovery</a:t>
            </a:r>
          </a:p>
          <a:p>
            <a:r>
              <a:rPr lang="de-DE" sz="1600" i="1" dirty="0"/>
              <a:t>- Recovery </a:t>
            </a:r>
            <a:r>
              <a:rPr lang="de-DE" sz="1600" i="1" dirty="0" err="1"/>
              <a:t>systems</a:t>
            </a:r>
            <a:r>
              <a:rPr lang="de-DE" sz="1600" i="1" dirty="0"/>
              <a:t> </a:t>
            </a:r>
          </a:p>
          <a:p>
            <a:r>
              <a:rPr lang="de-DE" sz="1600" i="1" dirty="0"/>
              <a:t>  after </a:t>
            </a:r>
            <a:r>
              <a:rPr lang="de-DE" sz="1600" i="1" dirty="0" err="1"/>
              <a:t>incident</a:t>
            </a:r>
            <a:endParaRPr lang="de-DE" sz="1600" i="1" dirty="0"/>
          </a:p>
          <a:p>
            <a:r>
              <a:rPr lang="de-DE" sz="1600" i="1" dirty="0"/>
              <a:t>- Backup </a:t>
            </a:r>
            <a:r>
              <a:rPr lang="de-DE" sz="1600" i="1" dirty="0" err="1"/>
              <a:t>strategy</a:t>
            </a:r>
            <a:endParaRPr lang="de-DE" sz="160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8FD934C-C2A4-9A27-E822-AD00BA060A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63295" y="2936920"/>
            <a:ext cx="1748929" cy="80174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2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19EBF-7A09-9905-0C59-FB0BBB90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5E3FC-9863-946B-FF72-3D5F74C89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IT Security – </a:t>
            </a:r>
            <a:r>
              <a:rPr lang="de-DE" sz="2400" b="1" dirty="0" err="1"/>
              <a:t>Overview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25E6EC-7811-2BA2-E727-47289289B3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Hands on: git and IT security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DCD337-1ED6-EC22-75EA-5CBCEB93D26A}"/>
              </a:ext>
            </a:extLst>
          </p:cNvPr>
          <p:cNvSpPr txBox="1"/>
          <p:nvPr/>
        </p:nvSpPr>
        <p:spPr>
          <a:xfrm>
            <a:off x="6744069" y="3738665"/>
            <a:ext cx="2754280" cy="193899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Technical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>
                <a:solidFill>
                  <a:schemeClr val="tx1">
                    <a:alpha val="30000"/>
                  </a:schemeClr>
                </a:solidFill>
              </a:rPr>
              <a:t>Firewalls</a:t>
            </a:r>
          </a:p>
          <a:p>
            <a:pPr marL="285750" indent="-285750">
              <a:buFontTx/>
              <a:buChar char="-"/>
            </a:pPr>
            <a:r>
              <a:rPr lang="de-DE" b="1" i="1" u="sng" dirty="0"/>
              <a:t>Encryption</a:t>
            </a:r>
          </a:p>
          <a:p>
            <a:pPr marL="285750" indent="-285750">
              <a:buFontTx/>
              <a:buChar char="-"/>
            </a:pP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Logging</a:t>
            </a:r>
            <a:endParaRPr lang="de-DE" sz="1600" i="1" dirty="0">
              <a:solidFill>
                <a:schemeClr val="tx1">
                  <a:alpha val="3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b="1" i="1" u="sng" dirty="0"/>
              <a:t>Secure design </a:t>
            </a:r>
            <a:r>
              <a:rPr lang="de-DE" b="1" i="1" u="sng" dirty="0" err="1"/>
              <a:t>principles</a:t>
            </a:r>
            <a:endParaRPr lang="de-DE" b="1" i="1" u="sng" dirty="0"/>
          </a:p>
          <a:p>
            <a:pPr marL="285750" indent="-285750">
              <a:buFontTx/>
              <a:buChar char="-"/>
            </a:pPr>
            <a:r>
              <a:rPr lang="de-DE" b="1" i="1" u="sng" dirty="0"/>
              <a:t>Validation</a:t>
            </a:r>
            <a:r>
              <a:rPr lang="de-DE" i="1" u="sng" dirty="0"/>
              <a:t> </a:t>
            </a:r>
          </a:p>
          <a:p>
            <a:r>
              <a:rPr lang="de-DE" sz="1600" dirty="0"/>
              <a:t>…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70D7999A-8CA3-950D-1233-719358E65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171791"/>
              </p:ext>
            </p:extLst>
          </p:nvPr>
        </p:nvGraphicFramePr>
        <p:xfrm>
          <a:off x="3719736" y="1988840"/>
          <a:ext cx="3366120" cy="23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43817AAE-5F46-5AEA-1F79-8F121112AF16}"/>
              </a:ext>
            </a:extLst>
          </p:cNvPr>
          <p:cNvSpPr txBox="1"/>
          <p:nvPr/>
        </p:nvSpPr>
        <p:spPr>
          <a:xfrm>
            <a:off x="7155984" y="1357434"/>
            <a:ext cx="2398926" cy="1354217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  <a:alpha val="32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Organizational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>
                <a:solidFill>
                  <a:schemeClr val="tx1">
                    <a:alpha val="30000"/>
                  </a:schemeClr>
                </a:solidFill>
              </a:rPr>
              <a:t>IT </a:t>
            </a: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Regulations</a:t>
            </a:r>
            <a:endParaRPr lang="de-DE" sz="1600" i="1" dirty="0">
              <a:solidFill>
                <a:schemeClr val="tx1">
                  <a:alpha val="3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Role</a:t>
            </a:r>
            <a:r>
              <a:rPr lang="de-DE" sz="1600" i="1" dirty="0">
                <a:solidFill>
                  <a:schemeClr val="tx1">
                    <a:alpha val="3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tx1">
                    <a:alpha val="30000"/>
                  </a:schemeClr>
                </a:solidFill>
              </a:rPr>
              <a:t>model</a:t>
            </a:r>
            <a:endParaRPr lang="de-DE" sz="1600" i="1" dirty="0">
              <a:solidFill>
                <a:schemeClr val="tx1">
                  <a:alpha val="3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600" b="1" i="1" u="sng" dirty="0"/>
              <a:t>Teaching / Training</a:t>
            </a:r>
          </a:p>
          <a:p>
            <a:r>
              <a:rPr lang="de-DE" sz="1600" i="1" dirty="0"/>
              <a:t>…</a:t>
            </a:r>
            <a:endParaRPr lang="de-DE" sz="1600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A12AA2C-3041-003D-539A-74763317C2E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948772" y="2034543"/>
            <a:ext cx="1207212" cy="547748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DB5DB49-4D90-CEC8-562B-61BBFE37089F}"/>
              </a:ext>
            </a:extLst>
          </p:cNvPr>
          <p:cNvSpPr txBox="1"/>
          <p:nvPr/>
        </p:nvSpPr>
        <p:spPr>
          <a:xfrm>
            <a:off x="1405860" y="2911376"/>
            <a:ext cx="1887376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 err="1"/>
              <a:t>Physical</a:t>
            </a:r>
            <a:r>
              <a:rPr lang="de-DE" b="1" dirty="0"/>
              <a:t> </a:t>
            </a:r>
            <a:r>
              <a:rPr lang="de-DE" b="1" dirty="0" err="1"/>
              <a:t>security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Natural </a:t>
            </a:r>
            <a:r>
              <a:rPr lang="de-DE" sz="1600" i="1" dirty="0" err="1"/>
              <a:t>disasters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Theft</a:t>
            </a:r>
          </a:p>
          <a:p>
            <a:r>
              <a:rPr lang="de-DE" sz="1600" i="1" dirty="0"/>
              <a:t>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6C5070C-DD26-EFE3-4580-4D90F2227E2F}"/>
              </a:ext>
            </a:extLst>
          </p:cNvPr>
          <p:cNvSpPr txBox="1"/>
          <p:nvPr/>
        </p:nvSpPr>
        <p:spPr>
          <a:xfrm>
            <a:off x="2582278" y="4537358"/>
            <a:ext cx="3086614" cy="160043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Data </a:t>
            </a:r>
            <a:r>
              <a:rPr lang="de-DE" b="1" dirty="0" err="1"/>
              <a:t>integrity</a:t>
            </a:r>
            <a:r>
              <a:rPr lang="de-DE" b="1" dirty="0"/>
              <a:t> and </a:t>
            </a:r>
            <a:r>
              <a:rPr lang="de-DE" b="1" dirty="0" err="1"/>
              <a:t>protection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sz="1600" i="1" dirty="0"/>
              <a:t>Correctness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Completeness</a:t>
            </a:r>
            <a:r>
              <a:rPr lang="de-DE" sz="1600" i="1" dirty="0"/>
              <a:t> </a:t>
            </a:r>
            <a:r>
              <a:rPr lang="de-DE" sz="1600" i="1" dirty="0" err="1"/>
              <a:t>of</a:t>
            </a:r>
            <a:r>
              <a:rPr lang="de-DE" sz="1600" i="1" dirty="0"/>
              <a:t> </a:t>
            </a:r>
            <a:r>
              <a:rPr lang="de-DE" sz="1600" i="1" dirty="0" err="1"/>
              <a:t>data</a:t>
            </a:r>
            <a:endParaRPr lang="de-DE" sz="1600" i="1" dirty="0"/>
          </a:p>
          <a:p>
            <a:pPr marL="285750" indent="-285750">
              <a:buFontTx/>
              <a:buChar char="-"/>
            </a:pPr>
            <a:r>
              <a:rPr lang="de-DE" sz="1600" i="1" dirty="0" err="1"/>
              <a:t>Protection</a:t>
            </a:r>
            <a:r>
              <a:rPr lang="de-DE" sz="1600" i="1" dirty="0"/>
              <a:t> </a:t>
            </a:r>
            <a:r>
              <a:rPr lang="de-DE" sz="1600" i="1" dirty="0" err="1"/>
              <a:t>against</a:t>
            </a:r>
            <a:endParaRPr lang="de-DE" sz="1600" i="1" dirty="0"/>
          </a:p>
          <a:p>
            <a:r>
              <a:rPr lang="de-DE" sz="1600" i="1" dirty="0"/>
              <a:t>      </a:t>
            </a:r>
            <a:r>
              <a:rPr lang="de-DE" sz="1600" i="1" dirty="0" err="1"/>
              <a:t>unauthorized</a:t>
            </a:r>
            <a:r>
              <a:rPr lang="de-DE" sz="1600" i="1" dirty="0"/>
              <a:t> </a:t>
            </a:r>
            <a:r>
              <a:rPr lang="de-DE" sz="1600" i="1" dirty="0" err="1"/>
              <a:t>access</a:t>
            </a:r>
            <a:endParaRPr lang="de-DE" sz="1600" i="1" dirty="0"/>
          </a:p>
          <a:p>
            <a:r>
              <a:rPr lang="de-DE" sz="1600" i="1" dirty="0"/>
              <a:t>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AC220E1-B938-F900-1781-89445838B5E1}"/>
              </a:ext>
            </a:extLst>
          </p:cNvPr>
          <p:cNvSpPr txBox="1"/>
          <p:nvPr/>
        </p:nvSpPr>
        <p:spPr>
          <a:xfrm>
            <a:off x="1502135" y="1294275"/>
            <a:ext cx="1785553" cy="1107996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Recovery</a:t>
            </a:r>
          </a:p>
          <a:p>
            <a:r>
              <a:rPr lang="de-DE" sz="1600" i="1" dirty="0"/>
              <a:t>- Recovery </a:t>
            </a:r>
            <a:r>
              <a:rPr lang="de-DE" sz="1600" i="1" dirty="0" err="1"/>
              <a:t>systems</a:t>
            </a:r>
            <a:r>
              <a:rPr lang="de-DE" sz="1600" i="1" dirty="0"/>
              <a:t> </a:t>
            </a:r>
          </a:p>
          <a:p>
            <a:r>
              <a:rPr lang="de-DE" sz="1600" i="1" dirty="0"/>
              <a:t>  after </a:t>
            </a:r>
            <a:r>
              <a:rPr lang="de-DE" sz="1600" i="1" dirty="0" err="1"/>
              <a:t>incident</a:t>
            </a:r>
            <a:endParaRPr lang="de-DE" sz="1600" i="1" dirty="0"/>
          </a:p>
          <a:p>
            <a:r>
              <a:rPr lang="de-DE" sz="1600" i="1" dirty="0"/>
              <a:t>- Backup </a:t>
            </a:r>
            <a:r>
              <a:rPr lang="de-DE" sz="1600" i="1" dirty="0" err="1"/>
              <a:t>strategy</a:t>
            </a:r>
            <a:endParaRPr lang="de-DE" sz="160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DFFB0CE-D004-341A-7918-2084CCB2989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63295" y="2936920"/>
            <a:ext cx="1757914" cy="801745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40ACFDBF-9564-B7FC-B100-1D7014C63931}"/>
              </a:ext>
            </a:extLst>
          </p:cNvPr>
          <p:cNvSpPr/>
          <p:nvPr/>
        </p:nvSpPr>
        <p:spPr>
          <a:xfrm>
            <a:off x="2492388" y="4446009"/>
            <a:ext cx="3240360" cy="1728623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DDBDB4-08D2-CF85-4423-26B30C2B42F0}"/>
              </a:ext>
            </a:extLst>
          </p:cNvPr>
          <p:cNvSpPr/>
          <p:nvPr/>
        </p:nvSpPr>
        <p:spPr>
          <a:xfrm>
            <a:off x="1290802" y="2792549"/>
            <a:ext cx="2208217" cy="15787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C9B74BD-EC10-203C-BE4F-DF9D1771DDE4}"/>
              </a:ext>
            </a:extLst>
          </p:cNvPr>
          <p:cNvSpPr/>
          <p:nvPr/>
        </p:nvSpPr>
        <p:spPr>
          <a:xfrm>
            <a:off x="1312934" y="1194062"/>
            <a:ext cx="2208217" cy="15787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844C586-2639-F890-153B-D5A9105AF93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 flipV="1">
            <a:off x="3287688" y="1848273"/>
            <a:ext cx="1796988" cy="662010"/>
          </a:xfrm>
          <a:prstGeom prst="line">
            <a:avLst/>
          </a:prstGeom>
          <a:ln w="34925">
            <a:solidFill>
              <a:schemeClr val="dk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F907A00-B61D-C157-7558-FF3448E8560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93236" y="2936920"/>
            <a:ext cx="1509679" cy="528454"/>
          </a:xfrm>
          <a:prstGeom prst="line">
            <a:avLst/>
          </a:prstGeom>
          <a:ln w="34925">
            <a:solidFill>
              <a:schemeClr val="dk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8D069A8-2DE0-883F-E93E-2E306C61B6B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125585" y="3302371"/>
            <a:ext cx="1398000" cy="1234987"/>
          </a:xfrm>
          <a:prstGeom prst="line">
            <a:avLst/>
          </a:prstGeom>
          <a:ln w="34925">
            <a:solidFill>
              <a:schemeClr val="dk1">
                <a:shade val="95000"/>
                <a:satMod val="105000"/>
                <a:alpha val="2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57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444</Words>
  <Application>Microsoft Office PowerPoint</Application>
  <PresentationFormat>Breitbild</PresentationFormat>
  <Paragraphs>123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Average</vt:lpstr>
      <vt:lpstr>Calibri</vt:lpstr>
      <vt:lpstr>Graphik Regular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104</cp:revision>
  <dcterms:created xsi:type="dcterms:W3CDTF">2015-08-23T09:02:23Z</dcterms:created>
  <dcterms:modified xsi:type="dcterms:W3CDTF">2025-02-11T15:59:44Z</dcterms:modified>
</cp:coreProperties>
</file>