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3" r:id="rId2"/>
    <p:sldId id="1216" r:id="rId3"/>
    <p:sldId id="118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56" y="90"/>
      </p:cViewPr>
      <p:guideLst>
        <p:guide orient="horz" pos="2160"/>
        <p:guide pos="6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DF0DE-9B2C-456A-81CE-ECB4922A2D02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5D55A-8415-49FB-8DE6-D78924607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968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31F9-8E4B-4ED6-8272-3FF50063C297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96104-0C20-4848-8412-8A3EED5B71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376" y="0"/>
            <a:ext cx="12385376" cy="6966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303" y="274641"/>
            <a:ext cx="2048256" cy="1024128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794368" y="6578008"/>
            <a:ext cx="7219488" cy="297517"/>
          </a:xfrm>
          <a:prstGeom prst="rect">
            <a:avLst/>
          </a:prstGeo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Leibniz Institute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of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Plant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Biochemistry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(IPB)		2025-02-10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94368" y="5013176"/>
            <a:ext cx="10220727" cy="569979"/>
          </a:xfrm>
          <a:prstGeom prst="rect">
            <a:avLst/>
          </a:prstGeom>
        </p:spPr>
        <p:txBody>
          <a:bodyPr vert="horz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verage"/>
                <a:cs typeface="Average"/>
              </a:defRPr>
            </a:lvl1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Title of the Presentation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98023" y="5672136"/>
            <a:ext cx="10282612" cy="7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Graphik Regular"/>
                <a:cs typeface="Graphik Regular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Speaker</a:t>
            </a:r>
          </a:p>
        </p:txBody>
      </p:sp>
      <p:pic>
        <p:nvPicPr>
          <p:cNvPr id="12" name="Picture 20"/>
          <p:cNvPicPr>
            <a:picLocks noChangeAspect="1"/>
          </p:cNvPicPr>
          <p:nvPr userDrawn="1"/>
        </p:nvPicPr>
        <p:blipFill rotWithShape="1">
          <a:blip r:embed="rId4"/>
          <a:srcRect l="35552"/>
          <a:stretch/>
        </p:blipFill>
        <p:spPr>
          <a:xfrm>
            <a:off x="9921196" y="6399608"/>
            <a:ext cx="1809189" cy="557784"/>
          </a:xfrm>
          <a:prstGeom prst="rect">
            <a:avLst/>
          </a:prstGeom>
        </p:spPr>
      </p:pic>
      <p:pic>
        <p:nvPicPr>
          <p:cNvPr id="13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269" y="6462761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nplatzhalter 9">
            <a:extLst>
              <a:ext uri="{FF2B5EF4-FFF2-40B4-BE49-F238E27FC236}">
                <a16:creationId xmlns:a16="http://schemas.microsoft.com/office/drawing/2014/main" id="{51975B94-34DB-41BE-A866-B0FF974CCE71}"/>
              </a:ext>
            </a:extLst>
          </p:cNvPr>
          <p:cNvSpPr>
            <a:spLocks noGrp="1" noChangeAspect="1"/>
          </p:cNvSpPr>
          <p:nvPr>
            <p:ph type="sldNum" sz="quarter" idx="4294967295"/>
          </p:nvPr>
        </p:nvSpPr>
        <p:spPr>
          <a:xfrm>
            <a:off x="11352584" y="116632"/>
            <a:ext cx="641409" cy="312525"/>
          </a:xfrm>
          <a:prstGeom prst="rect">
            <a:avLst/>
          </a:prstGeom>
        </p:spPr>
        <p:txBody>
          <a:bodyPr lIns="72000" rIns="72000"/>
          <a:lstStyle>
            <a:lvl1pPr algn="ctr">
              <a:defRPr/>
            </a:lvl1pPr>
          </a:lstStyle>
          <a:p>
            <a:fld id="{25339080-9BBF-42D7-A438-0C2C38E8282A}" type="slidenum">
              <a:rPr lang="de-DE" sz="1600" smtClean="0"/>
              <a:t>‹Nr.›</a:t>
            </a:fld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087693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159"/>
            <a:ext cx="12249334" cy="6912544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 rotWithShape="1">
          <a:blip r:embed="rId3"/>
          <a:srcRect r="58568"/>
          <a:stretch/>
        </p:blipFill>
        <p:spPr>
          <a:xfrm>
            <a:off x="11258806" y="111347"/>
            <a:ext cx="636475" cy="76809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59" y="6331503"/>
            <a:ext cx="301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6A73F"/>
                </a:solidFill>
              </a:rPr>
              <a:t>Leibniz Institute </a:t>
            </a:r>
            <a:r>
              <a:rPr lang="de-DE" sz="1400" b="1" dirty="0" err="1">
                <a:solidFill>
                  <a:srgbClr val="86A73F"/>
                </a:solidFill>
              </a:rPr>
              <a:t>of</a:t>
            </a:r>
            <a:r>
              <a:rPr lang="de-DE" sz="1400" b="1" dirty="0">
                <a:solidFill>
                  <a:srgbClr val="86A73F"/>
                </a:solidFill>
              </a:rPr>
              <a:t> Plant </a:t>
            </a:r>
            <a:r>
              <a:rPr lang="de-DE" sz="1400" b="1" dirty="0" err="1">
                <a:solidFill>
                  <a:srgbClr val="86A73F"/>
                </a:solidFill>
              </a:rPr>
              <a:t>Biochemistry</a:t>
            </a:r>
            <a:endParaRPr lang="de-DE" sz="1400" b="1" dirty="0">
              <a:solidFill>
                <a:srgbClr val="86A73F"/>
              </a:solidFill>
            </a:endParaRPr>
          </a:p>
          <a:p>
            <a:r>
              <a:rPr lang="de-DE" sz="1400" b="1" dirty="0"/>
              <a:t>Department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Bioorganic</a:t>
            </a:r>
            <a:r>
              <a:rPr lang="de-DE" sz="1400" b="1" dirty="0"/>
              <a:t> Chemistry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4494518" y="6316899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Fabian Mauz</a:t>
            </a:r>
          </a:p>
          <a:p>
            <a:r>
              <a:rPr lang="de-DE" sz="1400" dirty="0"/>
              <a:t>2025-02-10</a:t>
            </a:r>
          </a:p>
        </p:txBody>
      </p:sp>
      <p:pic>
        <p:nvPicPr>
          <p:cNvPr id="16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592" y="6344232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73A6431A-25C0-427B-A1AC-8EE4B7C3DA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476673"/>
            <a:ext cx="734481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1B1E3D"/>
                </a:solidFill>
              </a:defRPr>
            </a:lvl1pPr>
          </a:lstStyle>
          <a:p>
            <a:pPr lvl="0"/>
            <a:r>
              <a:rPr lang="de-DE" dirty="0"/>
              <a:t>Topic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Slide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5010AC0C-2EE1-4F69-B798-23D8E49318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504" y="116855"/>
            <a:ext cx="7344816" cy="35981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rgbClr val="86A73F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28FC0CC-E004-4FAB-93E1-CC44FB16BF76}"/>
              </a:ext>
            </a:extLst>
          </p:cNvPr>
          <p:cNvSpPr txBox="1"/>
          <p:nvPr userDrawn="1"/>
        </p:nvSpPr>
        <p:spPr>
          <a:xfrm>
            <a:off x="10608940" y="654327"/>
            <a:ext cx="55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5B51C58-7FDD-4152-A45C-0E58EA9C3C26}" type="slidenum">
              <a:rPr lang="de-DE" sz="1600" smtClean="0">
                <a:solidFill>
                  <a:srgbClr val="1B1E3D"/>
                </a:solidFill>
              </a:rPr>
              <a:pPr algn="ctr"/>
              <a:t>‹Nr.›</a:t>
            </a:fld>
            <a:endParaRPr lang="de-DE" sz="1600" dirty="0">
              <a:solidFill>
                <a:srgbClr val="1B1E3D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F00765A-1FA0-4FD7-BDF7-2F9A0173A0BB}"/>
              </a:ext>
            </a:extLst>
          </p:cNvPr>
          <p:cNvSpPr txBox="1"/>
          <p:nvPr userDrawn="1"/>
        </p:nvSpPr>
        <p:spPr>
          <a:xfrm>
            <a:off x="3431704" y="637276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©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1C642E5-7F53-3379-B7DD-6752EE16FE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5694" y="6396710"/>
            <a:ext cx="1043112" cy="4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082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6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858363" y="4962749"/>
            <a:ext cx="10926269" cy="569979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Enzyme ML workshop - 2025</a:t>
            </a:r>
            <a:endParaRPr lang="de-DE" sz="1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858363" y="5805264"/>
            <a:ext cx="10137600" cy="781200"/>
          </a:xfrm>
        </p:spPr>
        <p:txBody>
          <a:bodyPr/>
          <a:lstStyle/>
          <a:p>
            <a:r>
              <a:rPr lang="de-DE" dirty="0">
                <a:latin typeface="+mn-lt"/>
              </a:rPr>
              <a:t>Fabian Mauz</a:t>
            </a:r>
          </a:p>
          <a:p>
            <a:endParaRPr lang="en-US" dirty="0"/>
          </a:p>
        </p:txBody>
      </p:sp>
      <p:pic>
        <p:nvPicPr>
          <p:cNvPr id="4" name="Picture 4" descr="http://www.ipb-halle.de/typo3temp/pics/72bb2df8c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" r="2868"/>
          <a:stretch/>
        </p:blipFill>
        <p:spPr bwMode="auto">
          <a:xfrm>
            <a:off x="858363" y="1340768"/>
            <a:ext cx="11333637" cy="34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0501068-D5D9-4F05-B95E-FB173C0A4433}"/>
              </a:ext>
            </a:extLst>
          </p:cNvPr>
          <p:cNvSpPr txBox="1"/>
          <p:nvPr/>
        </p:nvSpPr>
        <p:spPr>
          <a:xfrm>
            <a:off x="1919536" y="2492896"/>
            <a:ext cx="3517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/>
                </a:solidFill>
              </a:rPr>
              <a:t>Enzyme ML </a:t>
            </a:r>
          </a:p>
          <a:p>
            <a:pPr algn="ctr"/>
            <a:r>
              <a:rPr lang="de-DE" sz="4000" b="1" dirty="0">
                <a:solidFill>
                  <a:schemeClr val="bg1"/>
                </a:solidFill>
              </a:rPr>
              <a:t>Workshop 2025</a:t>
            </a:r>
          </a:p>
        </p:txBody>
      </p:sp>
    </p:spTree>
    <p:extLst>
      <p:ext uri="{BB962C8B-B14F-4D97-AF65-F5344CB8AC3E}">
        <p14:creationId xmlns:p14="http://schemas.microsoft.com/office/powerpoint/2010/main" val="350799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2E6BC-7667-A98F-7B05-F0648C68E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52DAAC-396E-B33E-D3F2-D1F335929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BioCasNavi</a:t>
            </a:r>
            <a:r>
              <a:rPr lang="de-DE" sz="2400" b="1" dirty="0"/>
              <a:t> 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BCBC44-FBF0-968E-8961-C4733A0136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Enzyme ML workshop - 2025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ECD198-D67F-1DDA-949E-3328BE323AAA}"/>
              </a:ext>
            </a:extLst>
          </p:cNvPr>
          <p:cNvSpPr txBox="1"/>
          <p:nvPr/>
        </p:nvSpPr>
        <p:spPr>
          <a:xfrm>
            <a:off x="6500065" y="7605464"/>
            <a:ext cx="54458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Softwarearchitecture</a:t>
            </a:r>
            <a:r>
              <a:rPr lang="de-DE" dirty="0"/>
              <a:t>: </a:t>
            </a:r>
            <a:r>
              <a:rPr lang="de-DE" dirty="0" err="1"/>
              <a:t>What</a:t>
            </a:r>
            <a:r>
              <a:rPr lang="de-DE" dirty="0"/>
              <a:t> and </a:t>
            </a:r>
            <a:r>
              <a:rPr lang="de-DE" dirty="0" err="1"/>
              <a:t>Why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Examples</a:t>
            </a:r>
            <a:r>
              <a:rPr lang="de-DE" dirty="0"/>
              <a:t> : Microservices and Hexagonal </a:t>
            </a:r>
            <a:r>
              <a:rPr lang="de-DE" dirty="0" err="1"/>
              <a:t>architecture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API 2 </a:t>
            </a:r>
            <a:r>
              <a:rPr lang="de-DE" dirty="0" err="1"/>
              <a:t>Examples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Open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Testing</a:t>
            </a:r>
            <a:r>
              <a:rPr lang="de-DE" dirty="0"/>
              <a:t>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FF31972-93C3-B2D5-2D26-2902F1CEDF32}"/>
              </a:ext>
            </a:extLst>
          </p:cNvPr>
          <p:cNvSpPr txBox="1"/>
          <p:nvPr/>
        </p:nvSpPr>
        <p:spPr>
          <a:xfrm>
            <a:off x="355918" y="1095351"/>
            <a:ext cx="11212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DiP-BioCasNavi</a:t>
            </a:r>
            <a:r>
              <a:rPr lang="de-DE" dirty="0"/>
              <a:t>: </a:t>
            </a:r>
            <a:r>
              <a:rPr lang="en-US" dirty="0"/>
              <a:t>An AI platform for the rapid creation of biocatalytic cascades for innovative bioprocesses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an internal database of enzyme reactions prediction of new cascades (and more ) by LLM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Data is a representation of enzymatic reactions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pic>
        <p:nvPicPr>
          <p:cNvPr id="6" name="Google Shape;121;g31c49350c8f_0_20">
            <a:extLst>
              <a:ext uri="{FF2B5EF4-FFF2-40B4-BE49-F238E27FC236}">
                <a16:creationId xmlns:a16="http://schemas.microsoft.com/office/drawing/2014/main" id="{73179615-6B85-7F20-7F21-5B1537B62B0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3912" y="3095094"/>
            <a:ext cx="5400600" cy="273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Machine Learning with Limited Data - Analytics Vidhya">
            <a:extLst>
              <a:ext uri="{FF2B5EF4-FFF2-40B4-BE49-F238E27FC236}">
                <a16:creationId xmlns:a16="http://schemas.microsoft.com/office/drawing/2014/main" id="{2C43B9DF-7981-E3F6-1F3A-1D11791F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23" y="2978858"/>
            <a:ext cx="4118406" cy="273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67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Thank</a:t>
            </a:r>
            <a:r>
              <a:rPr lang="de-DE" sz="2400" b="1" dirty="0"/>
              <a:t> </a:t>
            </a:r>
            <a:r>
              <a:rPr lang="de-DE" sz="2400" b="1" dirty="0" err="1"/>
              <a:t>you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7716688" cy="359817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Enzyme ML workshop - 2025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2E1CFA9-C255-E458-F45F-83B17388AE9E}"/>
              </a:ext>
            </a:extLst>
          </p:cNvPr>
          <p:cNvSpPr txBox="1"/>
          <p:nvPr/>
        </p:nvSpPr>
        <p:spPr>
          <a:xfrm>
            <a:off x="1148760" y="191683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I </a:t>
            </a:r>
            <a:r>
              <a:rPr lang="de-DE" sz="2000" b="1" dirty="0" err="1"/>
              <a:t>would</a:t>
            </a:r>
            <a:r>
              <a:rPr lang="de-DE" sz="2000" b="1" dirty="0"/>
              <a:t> like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thank</a:t>
            </a:r>
            <a:endParaRPr lang="de-DE" sz="20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F7D102-3306-8A41-6551-48F14F746678}"/>
              </a:ext>
            </a:extLst>
          </p:cNvPr>
          <p:cNvSpPr txBox="1"/>
          <p:nvPr/>
        </p:nvSpPr>
        <p:spPr>
          <a:xfrm>
            <a:off x="695400" y="2852936"/>
            <a:ext cx="36724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Prof. Ludger </a:t>
            </a:r>
            <a:r>
              <a:rPr lang="en-US" dirty="0" err="1"/>
              <a:t>Wessjohann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The </a:t>
            </a:r>
            <a:r>
              <a:rPr lang="en-US" dirty="0" err="1"/>
              <a:t>EnzymeML</a:t>
            </a:r>
            <a:r>
              <a:rPr lang="en-US" dirty="0"/>
              <a:t> group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Dr. Mehdi Davari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Dr. Frank Broda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NWC  department &amp; </a:t>
            </a:r>
            <a:r>
              <a:rPr lang="de-DE" dirty="0"/>
              <a:t>Dr. Steffen Neumanns </a:t>
            </a:r>
            <a:r>
              <a:rPr lang="de-DE" dirty="0" err="1"/>
              <a:t>group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31A372C-2EC8-C385-7F39-6129D598F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4272" y="5486426"/>
            <a:ext cx="1619176" cy="69269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6E9074C-EE19-48D6-EEC9-F51D30991B3A}"/>
              </a:ext>
            </a:extLst>
          </p:cNvPr>
          <p:cNvSpPr txBox="1"/>
          <p:nvPr/>
        </p:nvSpPr>
        <p:spPr>
          <a:xfrm>
            <a:off x="6168008" y="5611788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/>
              <a:t>Funded</a:t>
            </a:r>
            <a:r>
              <a:rPr lang="de-DE" sz="2000" b="1" dirty="0"/>
              <a:t> </a:t>
            </a:r>
            <a:r>
              <a:rPr lang="de-DE" sz="2000" b="1" dirty="0" err="1"/>
              <a:t>by</a:t>
            </a:r>
            <a:endParaRPr lang="de-DE" sz="2000" b="1" dirty="0"/>
          </a:p>
        </p:txBody>
      </p:sp>
      <p:pic>
        <p:nvPicPr>
          <p:cNvPr id="12" name="Grafik 11" descr="Ein Bild, das draußen, Baum, Text, Schild enthält.&#10;&#10;Automatisch generierte Beschreibung">
            <a:extLst>
              <a:ext uri="{FF2B5EF4-FFF2-40B4-BE49-F238E27FC236}">
                <a16:creationId xmlns:a16="http://schemas.microsoft.com/office/drawing/2014/main" id="{8F898920-477B-CF7B-EE42-23607B465A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1246212"/>
            <a:ext cx="6069984" cy="404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8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000" b="1" smtClean="0">
            <a:solidFill>
              <a:schemeClr val="accent3">
                <a:lumMod val="75000"/>
              </a:schemeClr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</Words>
  <Application>Microsoft Office PowerPoint</Application>
  <PresentationFormat>Breitbild</PresentationFormat>
  <Paragraphs>31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Average</vt:lpstr>
      <vt:lpstr>Calibri</vt:lpstr>
      <vt:lpstr>Graphik Regular</vt:lpstr>
      <vt:lpstr>Larissa</vt:lpstr>
      <vt:lpstr>PowerPoint-Präsentation</vt:lpstr>
      <vt:lpstr>PowerPoint-Präsentation</vt:lpstr>
      <vt:lpstr>PowerPoint-Präsentation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</dc:creator>
  <cp:lastModifiedBy>Mauz, Fabian</cp:lastModifiedBy>
  <cp:revision>144</cp:revision>
  <dcterms:created xsi:type="dcterms:W3CDTF">2015-08-23T09:02:23Z</dcterms:created>
  <dcterms:modified xsi:type="dcterms:W3CDTF">2025-02-10T08:09:12Z</dcterms:modified>
</cp:coreProperties>
</file>