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37320D-587F-51A2-70C9-2984B5AC7CCD}" v="142" dt="2022-09-07T12:53:12.763"/>
    <p1510:client id="{69D26457-74AA-4A2C-98AB-560F1F9C287D}" v="421" dt="2022-09-07T18:06:15.829"/>
    <p1510:client id="{C6A646B8-EEA4-4BE2-88C6-E1D5415DD971}" v="195" dt="2022-09-07T12:41:01.428"/>
  </p1510:revLst>
</p1510:revInfo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03F5C-E503-BB4A-B6E4-7BABB161709F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57BB5-D937-D84F-BDE8-73474D75E0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0572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/>
              <a:t>			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2B8F3-23E8-E343-8A7C-DAA660105AD8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484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/>
              <a:t>			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2B8F3-23E8-E343-8A7C-DAA660105AD8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155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3D6F8-B3A0-CBC4-18C8-753B5F374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F64AFC-0E43-40F3-48F3-E837D19C9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96515F-67C7-F32C-85B0-47DA17D6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550-247C-D14E-BBBA-0290F981E99C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A9D392-0856-DB73-DCC4-4A1D39EB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11A03C-6B9D-933E-E728-2A624E7B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644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BB658-6837-2C47-6721-D85C0827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2CA289-0637-A69C-EFF8-5EBEF3EFF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BBDFAC-A3FA-8703-3934-DC9D03F3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550-247C-D14E-BBBA-0290F981E99C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30D1BC-D135-B1F5-6F08-E1FB3DAF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9B02-F074-C4DE-6A85-02A45BBD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760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466869-FA2E-3080-0609-CB8FD79F6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6BF0C7-F623-B176-C631-63CEFCCB2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D4D1BB-381A-48AC-5E81-2797A6D4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550-247C-D14E-BBBA-0290F981E99C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51A4EA-2A11-0F2E-4D25-A9C28DF0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52CDB7-E317-8399-11AA-79BCFC0A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403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91465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3358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7D1B4-50C3-1B26-7316-2F21D175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BA3CEC-E671-29FC-901C-DD93A71D9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B14A41-947A-7652-61CD-91EF4707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550-247C-D14E-BBBA-0290F981E99C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E22A8D-7DF0-109D-F55C-4E85B36E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FA3217-4BB9-4139-F2B3-DC724259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088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EC31A-9742-910D-C74E-A4187BD47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CC63DA-D048-79CE-FEF8-257A1F7ED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32FC3E-5B2F-F61D-CBA9-5DD45E31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550-247C-D14E-BBBA-0290F981E99C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A6E2C2-E3FA-AF62-ADEF-9E63B062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8742A0-BDE9-AFC2-5832-FFC9BD209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980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E2090-32B0-B4DD-D73E-B2765E8E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EE2F48-7D96-F9F5-77B0-4A89ADC0F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9F33E9-59B0-2846-453C-7D757DC94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E9AABF-3749-8B34-72CE-8028E7BA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550-247C-D14E-BBBA-0290F981E99C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837490-3B36-51E6-DC2F-9147AF24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A9216B-3F32-AAD7-9C6F-18BCF375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884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45F88-87F3-99E3-ADCB-0AA76A7B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8374C6-CC8A-2935-4464-1A38CD82F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1BCDC5-39CC-E171-312C-F4DE30820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3830DA6-D1C0-23F1-393B-1F6633DAC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14B687-610A-F777-36D8-4845FA8D4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E19848-7412-3BB0-1730-6A5F9E71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550-247C-D14E-BBBA-0290F981E99C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5D933ED-ABBB-58E9-82C7-F877DD76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BA7E35-5A03-3174-7B31-716D19E9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138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C5086-4748-D629-BE92-F5264130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7E405B-697F-8111-86E0-E73ABFAD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550-247C-D14E-BBBA-0290F981E99C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86AE59-FE76-9267-F1A9-0DA4EF6D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6052BA-9867-190A-2493-A0BBBA69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881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D3327D8-DD17-0ECC-4631-50AA0389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550-247C-D14E-BBBA-0290F981E99C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C71C2F-9D16-3C8A-8A17-F06C2D35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4184BE-74F1-A8B8-D7AA-4ECE039B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475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68DAF-DBE8-E118-F38F-02DD5E179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F16D95-A5E8-6033-4A9E-95251CB0A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F2F27D-551E-56C0-B8DB-6869A918E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41E4DE-2B0F-044A-9793-DCA15956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550-247C-D14E-BBBA-0290F981E99C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47CE9F-C9BD-B054-0BC3-3AD40E393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17D061-7212-5FDF-3C42-1DE6EDC0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628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749C7-3A02-E7CC-16A5-E9C06CC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F6D8468-6E4B-7CC6-D435-045043EBB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82F3C7-6A0B-A4EA-53CE-A237A657C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5FFC7F-255B-0169-7E6A-6C86F22A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550-247C-D14E-BBBA-0290F981E99C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AEA2D5-0F45-2216-8A1B-C19E8641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5D8258-BB71-EFF0-1190-57810F7D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060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7BD341E-E46E-6177-6629-9445A2E6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CB55AB-BC43-A4E1-428D-C6395B464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D4384F-99D5-87F6-78C1-9CD14CDCB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4A550-247C-D14E-BBBA-0290F981E99C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224625-71BC-0345-AE29-4C067736F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8CB313-78BB-5968-1A80-6AE380B38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0B86B-396C-984E-9F7C-AC5DB5078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166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315993"/>
            <a:ext cx="12192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80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leway ExtraBold" panose="020B0903030101060003" pitchFamily="34" charset="-52"/>
              </a:rPr>
              <a:t>ARQUITECTURA</a:t>
            </a:r>
            <a:endParaRPr lang="ru-RU" sz="980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Raleway ExtraBold" panose="020B0903030101060003" pitchFamily="34" charset="-5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60308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Raleway Medium" panose="020B0603030101060003" pitchFamily="34" charset="-52"/>
              </a:rPr>
              <a:t>Y MODELAMIENTO DE SOFTWARE</a:t>
            </a:r>
            <a:endParaRPr lang="ru-RU" sz="1200">
              <a:latin typeface="Raleway Medium" panose="020B0603030101060003" pitchFamily="34" charset="-52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414F0B-36C5-4345-8051-26D05B9ECD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7A3E361-E598-C2E5-7F41-6D36958C9550}"/>
              </a:ext>
            </a:extLst>
          </p:cNvPr>
          <p:cNvSpPr txBox="1"/>
          <p:nvPr/>
        </p:nvSpPr>
        <p:spPr>
          <a:xfrm>
            <a:off x="1034876" y="4816415"/>
            <a:ext cx="2831127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500" spc="20" dirty="0">
                <a:ea typeface="+mn-lt"/>
                <a:cs typeface="+mn-lt"/>
              </a:rPr>
              <a:t>Brian </a:t>
            </a:r>
            <a:r>
              <a:rPr lang="es-ES" sz="1500" kern="1200" spc="20" dirty="0">
                <a:ea typeface="+mn-lt"/>
                <a:cs typeface="+mn-lt"/>
              </a:rPr>
              <a:t>Steven</a:t>
            </a:r>
            <a:r>
              <a:rPr lang="es-ES" sz="1500" spc="20" dirty="0">
                <a:ea typeface="+mn-lt"/>
                <a:cs typeface="+mn-lt"/>
              </a:rPr>
              <a:t> Beltrán Martínez</a:t>
            </a:r>
            <a:br>
              <a:rPr lang="es-ES" sz="1500" spc="20" dirty="0">
                <a:ea typeface="+mn-lt"/>
                <a:cs typeface="+mn-lt"/>
              </a:rPr>
            </a:br>
            <a:r>
              <a:rPr lang="es-ES" sz="1500" spc="20" dirty="0">
                <a:ea typeface="+mn-lt"/>
                <a:cs typeface="+mn-lt"/>
              </a:rPr>
              <a:t>Fabian Estiben Parra Santana</a:t>
            </a:r>
            <a:br>
              <a:rPr lang="es-ES" sz="1500" spc="20" dirty="0">
                <a:ea typeface="+mn-lt"/>
                <a:cs typeface="+mn-lt"/>
              </a:rPr>
            </a:br>
            <a:r>
              <a:rPr lang="es-ES" sz="1500" spc="20" dirty="0" err="1">
                <a:ea typeface="+mn-lt"/>
                <a:cs typeface="+mn-lt"/>
              </a:rPr>
              <a:t>Jhon</a:t>
            </a:r>
            <a:r>
              <a:rPr lang="es-ES" sz="1500" spc="20" dirty="0">
                <a:ea typeface="+mn-lt"/>
                <a:cs typeface="+mn-lt"/>
              </a:rPr>
              <a:t> Wilmar Santos Suarez</a:t>
            </a:r>
            <a:endParaRPr lang="es-CO" sz="1500" spc="2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760635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95889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b="1">
                <a:latin typeface="Raleway" pitchFamily="2" charset="77"/>
              </a:rPr>
              <a:t>Visión de arquitectura</a:t>
            </a:r>
          </a:p>
          <a:p>
            <a:r>
              <a:rPr lang="es-CO" sz="1900">
                <a:latin typeface="Raleway" pitchFamily="2" charset="77"/>
              </a:rPr>
              <a:t>Modelo de Contexto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9256-07FA-C4C8-154A-E7502AEF848B}"/>
              </a:ext>
            </a:extLst>
          </p:cNvPr>
          <p:cNvSpPr txBox="1">
            <a:spLocks/>
          </p:cNvSpPr>
          <p:nvPr/>
        </p:nvSpPr>
        <p:spPr>
          <a:xfrm>
            <a:off x="708836" y="1791587"/>
            <a:ext cx="9725248" cy="1637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O" sz="1800">
              <a:latin typeface="Raleway" pitchFamily="2" charset="77"/>
              <a:cs typeface="Arial" panose="020B0604020202020204"/>
            </a:endParaRP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6DDC55FE-21FF-E798-1C79-1E1B19C7E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364276"/>
              </p:ext>
            </p:extLst>
          </p:nvPr>
        </p:nvGraphicFramePr>
        <p:xfrm>
          <a:off x="485554" y="918140"/>
          <a:ext cx="11245701" cy="5524481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990367">
                  <a:extLst>
                    <a:ext uri="{9D8B030D-6E8A-4147-A177-3AD203B41FA5}">
                      <a16:colId xmlns:a16="http://schemas.microsoft.com/office/drawing/2014/main" val="3293761650"/>
                    </a:ext>
                  </a:extLst>
                </a:gridCol>
                <a:gridCol w="2608989">
                  <a:extLst>
                    <a:ext uri="{9D8B030D-6E8A-4147-A177-3AD203B41FA5}">
                      <a16:colId xmlns:a16="http://schemas.microsoft.com/office/drawing/2014/main" val="2228959084"/>
                    </a:ext>
                  </a:extLst>
                </a:gridCol>
                <a:gridCol w="544485">
                  <a:extLst>
                    <a:ext uri="{9D8B030D-6E8A-4147-A177-3AD203B41FA5}">
                      <a16:colId xmlns:a16="http://schemas.microsoft.com/office/drawing/2014/main" val="717483703"/>
                    </a:ext>
                  </a:extLst>
                </a:gridCol>
                <a:gridCol w="938886">
                  <a:extLst>
                    <a:ext uri="{9D8B030D-6E8A-4147-A177-3AD203B41FA5}">
                      <a16:colId xmlns:a16="http://schemas.microsoft.com/office/drawing/2014/main" val="416968729"/>
                    </a:ext>
                  </a:extLst>
                </a:gridCol>
                <a:gridCol w="953021">
                  <a:extLst>
                    <a:ext uri="{9D8B030D-6E8A-4147-A177-3AD203B41FA5}">
                      <a16:colId xmlns:a16="http://schemas.microsoft.com/office/drawing/2014/main" val="2598274751"/>
                    </a:ext>
                  </a:extLst>
                </a:gridCol>
                <a:gridCol w="2251935">
                  <a:extLst>
                    <a:ext uri="{9D8B030D-6E8A-4147-A177-3AD203B41FA5}">
                      <a16:colId xmlns:a16="http://schemas.microsoft.com/office/drawing/2014/main" val="1506731670"/>
                    </a:ext>
                  </a:extLst>
                </a:gridCol>
                <a:gridCol w="913583">
                  <a:extLst>
                    <a:ext uri="{9D8B030D-6E8A-4147-A177-3AD203B41FA5}">
                      <a16:colId xmlns:a16="http://schemas.microsoft.com/office/drawing/2014/main" val="1997503074"/>
                    </a:ext>
                  </a:extLst>
                </a:gridCol>
                <a:gridCol w="663154">
                  <a:extLst>
                    <a:ext uri="{9D8B030D-6E8A-4147-A177-3AD203B41FA5}">
                      <a16:colId xmlns:a16="http://schemas.microsoft.com/office/drawing/2014/main" val="1273509751"/>
                    </a:ext>
                  </a:extLst>
                </a:gridCol>
                <a:gridCol w="1381281">
                  <a:extLst>
                    <a:ext uri="{9D8B030D-6E8A-4147-A177-3AD203B41FA5}">
                      <a16:colId xmlns:a16="http://schemas.microsoft.com/office/drawing/2014/main" val="2602127082"/>
                    </a:ext>
                  </a:extLst>
                </a:gridCol>
              </a:tblGrid>
              <a:tr h="279795">
                <a:tc>
                  <a:txBody>
                    <a:bodyPr/>
                    <a:lstStyle/>
                    <a:p>
                      <a:pPr algn="l"/>
                      <a:r>
                        <a:rPr lang="es-CO" sz="1000" b="1" dirty="0">
                          <a:latin typeface="Raleway"/>
                          <a:cs typeface="Raanana"/>
                        </a:rPr>
                        <a:t>Proyecto: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000" dirty="0">
                          <a:latin typeface="Raleway"/>
                          <a:cs typeface="Raanana"/>
                        </a:rPr>
                        <a:t>Clínica Imperial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/>
                          <a:cs typeface="Raanana"/>
                        </a:rPr>
                        <a:t>ID: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dirty="0">
                          <a:latin typeface="Raleway"/>
                          <a:cs typeface="Raanana"/>
                        </a:rPr>
                        <a:t>0001</a:t>
                      </a:r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/>
                          <a:cs typeface="Raanana"/>
                        </a:rPr>
                        <a:t>Elaboración: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/>
                          <a:cs typeface="Raanana"/>
                        </a:rPr>
                        <a:t>Versión: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dirty="0">
                          <a:latin typeface="Raleway"/>
                          <a:cs typeface="Raanana"/>
                        </a:rPr>
                        <a:t>1.0</a:t>
                      </a:r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latin typeface="Raleway"/>
                          <a:cs typeface="Raanana"/>
                        </a:rPr>
                        <a:t>Convenciones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597382"/>
                  </a:ext>
                </a:extLst>
              </a:tr>
              <a:tr h="276446"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/>
                          <a:cs typeface="Raanana"/>
                        </a:rPr>
                        <a:t>Vista: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/>
                          <a:cs typeface="Raanana"/>
                        </a:rPr>
                        <a:t>Modelo: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CO" sz="1000" dirty="0">
                          <a:latin typeface="Raleway"/>
                          <a:cs typeface="Raanana"/>
                        </a:rPr>
                        <a:t>Contexto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/>
                          <a:cs typeface="Raanana"/>
                        </a:rPr>
                        <a:t>Notación: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000" b="0" i="0" u="none" strike="noStrike" noProof="0" dirty="0"/>
                        <a:t>UML2.0</a:t>
                      </a:r>
                      <a:endParaRPr lang="en-US" sz="1000" b="0" i="0" u="none" strike="noStrike" noProof="0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830454"/>
                  </a:ext>
                </a:extLst>
              </a:tr>
              <a:tr h="1767944">
                <a:tc gridSpan="8">
                  <a:txBody>
                    <a:bodyPr/>
                    <a:lstStyle/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02365"/>
                  </a:ext>
                </a:extLst>
              </a:tr>
            </a:tbl>
          </a:graphicData>
        </a:graphic>
      </p:graphicFrame>
      <p:pic>
        <p:nvPicPr>
          <p:cNvPr id="2" name="Imagen 3" descr="Diagrama&#10;&#10;Descripción generada automáticamente">
            <a:extLst>
              <a:ext uri="{FF2B5EF4-FFF2-40B4-BE49-F238E27FC236}">
                <a16:creationId xmlns:a16="http://schemas.microsoft.com/office/drawing/2014/main" id="{9DF2230C-4C35-9A74-3631-7DD423A92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322928"/>
            <a:ext cx="5029200" cy="405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66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95889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b="1">
                <a:latin typeface="Raleway" pitchFamily="2" charset="77"/>
              </a:rPr>
              <a:t>Visión de arquitectura</a:t>
            </a:r>
          </a:p>
          <a:p>
            <a:r>
              <a:rPr lang="es-CO" sz="1900">
                <a:latin typeface="Raleway" pitchFamily="2" charset="77"/>
              </a:rPr>
              <a:t>Modelo de Dominio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9256-07FA-C4C8-154A-E7502AEF848B}"/>
              </a:ext>
            </a:extLst>
          </p:cNvPr>
          <p:cNvSpPr txBox="1">
            <a:spLocks/>
          </p:cNvSpPr>
          <p:nvPr/>
        </p:nvSpPr>
        <p:spPr>
          <a:xfrm>
            <a:off x="708836" y="1791587"/>
            <a:ext cx="9725248" cy="1637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O" sz="1800">
              <a:latin typeface="Raleway" pitchFamily="2" charset="77"/>
              <a:cs typeface="Arial" panose="020B0604020202020204"/>
            </a:endParaRP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6DDC55FE-21FF-E798-1C79-1E1B19C7E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716915"/>
              </p:ext>
            </p:extLst>
          </p:nvPr>
        </p:nvGraphicFramePr>
        <p:xfrm>
          <a:off x="485554" y="918140"/>
          <a:ext cx="11245701" cy="5524481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990367">
                  <a:extLst>
                    <a:ext uri="{9D8B030D-6E8A-4147-A177-3AD203B41FA5}">
                      <a16:colId xmlns:a16="http://schemas.microsoft.com/office/drawing/2014/main" val="3293761650"/>
                    </a:ext>
                  </a:extLst>
                </a:gridCol>
                <a:gridCol w="2608989">
                  <a:extLst>
                    <a:ext uri="{9D8B030D-6E8A-4147-A177-3AD203B41FA5}">
                      <a16:colId xmlns:a16="http://schemas.microsoft.com/office/drawing/2014/main" val="2228959084"/>
                    </a:ext>
                  </a:extLst>
                </a:gridCol>
                <a:gridCol w="544485">
                  <a:extLst>
                    <a:ext uri="{9D8B030D-6E8A-4147-A177-3AD203B41FA5}">
                      <a16:colId xmlns:a16="http://schemas.microsoft.com/office/drawing/2014/main" val="717483703"/>
                    </a:ext>
                  </a:extLst>
                </a:gridCol>
                <a:gridCol w="938886">
                  <a:extLst>
                    <a:ext uri="{9D8B030D-6E8A-4147-A177-3AD203B41FA5}">
                      <a16:colId xmlns:a16="http://schemas.microsoft.com/office/drawing/2014/main" val="416968729"/>
                    </a:ext>
                  </a:extLst>
                </a:gridCol>
                <a:gridCol w="953021">
                  <a:extLst>
                    <a:ext uri="{9D8B030D-6E8A-4147-A177-3AD203B41FA5}">
                      <a16:colId xmlns:a16="http://schemas.microsoft.com/office/drawing/2014/main" val="2598274751"/>
                    </a:ext>
                  </a:extLst>
                </a:gridCol>
                <a:gridCol w="2251935">
                  <a:extLst>
                    <a:ext uri="{9D8B030D-6E8A-4147-A177-3AD203B41FA5}">
                      <a16:colId xmlns:a16="http://schemas.microsoft.com/office/drawing/2014/main" val="1506731670"/>
                    </a:ext>
                  </a:extLst>
                </a:gridCol>
                <a:gridCol w="913583">
                  <a:extLst>
                    <a:ext uri="{9D8B030D-6E8A-4147-A177-3AD203B41FA5}">
                      <a16:colId xmlns:a16="http://schemas.microsoft.com/office/drawing/2014/main" val="1997503074"/>
                    </a:ext>
                  </a:extLst>
                </a:gridCol>
                <a:gridCol w="663154">
                  <a:extLst>
                    <a:ext uri="{9D8B030D-6E8A-4147-A177-3AD203B41FA5}">
                      <a16:colId xmlns:a16="http://schemas.microsoft.com/office/drawing/2014/main" val="1273509751"/>
                    </a:ext>
                  </a:extLst>
                </a:gridCol>
                <a:gridCol w="1381281">
                  <a:extLst>
                    <a:ext uri="{9D8B030D-6E8A-4147-A177-3AD203B41FA5}">
                      <a16:colId xmlns:a16="http://schemas.microsoft.com/office/drawing/2014/main" val="2602127082"/>
                    </a:ext>
                  </a:extLst>
                </a:gridCol>
              </a:tblGrid>
              <a:tr h="279795">
                <a:tc>
                  <a:txBody>
                    <a:bodyPr/>
                    <a:lstStyle/>
                    <a:p>
                      <a:pPr algn="l"/>
                      <a:r>
                        <a:rPr lang="es-CO" sz="1000" b="1" dirty="0">
                          <a:latin typeface="Raleway"/>
                          <a:cs typeface="Raanana"/>
                        </a:rPr>
                        <a:t>Proyecto: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000" b="0" i="0" u="none" strike="noStrike" noProof="0" dirty="0"/>
                        <a:t>Clínica Imperial</a:t>
                      </a:r>
                      <a:endParaRPr lang="es-E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/>
                          <a:cs typeface="Raanana"/>
                        </a:rPr>
                        <a:t>ID: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dirty="0">
                          <a:latin typeface="Raleway"/>
                          <a:cs typeface="Raanana"/>
                        </a:rPr>
                        <a:t>0002</a:t>
                      </a:r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/>
                          <a:cs typeface="Raanana"/>
                        </a:rPr>
                        <a:t>Elaboración: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/>
                          <a:cs typeface="Raanana"/>
                        </a:rPr>
                        <a:t>Versión: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dirty="0">
                          <a:latin typeface="Raleway"/>
                          <a:cs typeface="Raanana"/>
                        </a:rPr>
                        <a:t>1.0</a:t>
                      </a:r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latin typeface="Raleway"/>
                          <a:cs typeface="Raanana"/>
                        </a:rPr>
                        <a:t>Convenciones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597382"/>
                  </a:ext>
                </a:extLst>
              </a:tr>
              <a:tr h="276446"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/>
                          <a:cs typeface="Raanana"/>
                        </a:rPr>
                        <a:t>Vista: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/>
                          <a:cs typeface="Raanana"/>
                        </a:rPr>
                        <a:t>Modelo: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CO" sz="1000" dirty="0">
                          <a:latin typeface="Raleway"/>
                          <a:cs typeface="Raanana"/>
                        </a:rPr>
                        <a:t>Dominio del problema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/>
                          <a:cs typeface="Raanana"/>
                        </a:rPr>
                        <a:t>Notación: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000" b="0" i="0" u="none" strike="noStrike" noProof="0" dirty="0"/>
                        <a:t>UML2.0</a:t>
                      </a:r>
                      <a:endParaRPr lang="en-US" sz="1000" b="0" i="0" u="none" strike="noStrike" noProof="0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830454"/>
                  </a:ext>
                </a:extLst>
              </a:tr>
              <a:tr h="1767944">
                <a:tc gridSpan="8">
                  <a:txBody>
                    <a:bodyPr/>
                    <a:lstStyle/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02365"/>
                  </a:ext>
                </a:extLst>
              </a:tr>
            </a:tbl>
          </a:graphicData>
        </a:graphic>
      </p:graphicFrame>
      <p:pic>
        <p:nvPicPr>
          <p:cNvPr id="2" name="Imagen 3" descr="Diagrama&#10;&#10;Descripción generada automáticamente">
            <a:extLst>
              <a:ext uri="{FF2B5EF4-FFF2-40B4-BE49-F238E27FC236}">
                <a16:creationId xmlns:a16="http://schemas.microsoft.com/office/drawing/2014/main" id="{FFC3C230-07FA-1DCE-5A14-6B04DFD6B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080" y="1551931"/>
            <a:ext cx="7042029" cy="477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6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95889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b="1">
                <a:latin typeface="Raleway" pitchFamily="2" charset="77"/>
              </a:rPr>
              <a:t>Visión de arquitectura</a:t>
            </a:r>
          </a:p>
          <a:p>
            <a:r>
              <a:rPr lang="es-CO" sz="1900">
                <a:latin typeface="Raleway" pitchFamily="2" charset="77"/>
              </a:rPr>
              <a:t>Modelo de Componentes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9256-07FA-C4C8-154A-E7502AEF848B}"/>
              </a:ext>
            </a:extLst>
          </p:cNvPr>
          <p:cNvSpPr txBox="1">
            <a:spLocks/>
          </p:cNvSpPr>
          <p:nvPr/>
        </p:nvSpPr>
        <p:spPr>
          <a:xfrm>
            <a:off x="708836" y="1791587"/>
            <a:ext cx="9725248" cy="1637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O" sz="1800">
              <a:latin typeface="Raleway" pitchFamily="2" charset="77"/>
              <a:cs typeface="Arial" panose="020B0604020202020204"/>
            </a:endParaRP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6DDC55FE-21FF-E798-1C79-1E1B19C7E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960633"/>
              </p:ext>
            </p:extLst>
          </p:nvPr>
        </p:nvGraphicFramePr>
        <p:xfrm>
          <a:off x="485554" y="918140"/>
          <a:ext cx="11245701" cy="5524481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990367">
                  <a:extLst>
                    <a:ext uri="{9D8B030D-6E8A-4147-A177-3AD203B41FA5}">
                      <a16:colId xmlns:a16="http://schemas.microsoft.com/office/drawing/2014/main" val="3293761650"/>
                    </a:ext>
                  </a:extLst>
                </a:gridCol>
                <a:gridCol w="2608989">
                  <a:extLst>
                    <a:ext uri="{9D8B030D-6E8A-4147-A177-3AD203B41FA5}">
                      <a16:colId xmlns:a16="http://schemas.microsoft.com/office/drawing/2014/main" val="2228959084"/>
                    </a:ext>
                  </a:extLst>
                </a:gridCol>
                <a:gridCol w="544485">
                  <a:extLst>
                    <a:ext uri="{9D8B030D-6E8A-4147-A177-3AD203B41FA5}">
                      <a16:colId xmlns:a16="http://schemas.microsoft.com/office/drawing/2014/main" val="717483703"/>
                    </a:ext>
                  </a:extLst>
                </a:gridCol>
                <a:gridCol w="938886">
                  <a:extLst>
                    <a:ext uri="{9D8B030D-6E8A-4147-A177-3AD203B41FA5}">
                      <a16:colId xmlns:a16="http://schemas.microsoft.com/office/drawing/2014/main" val="416968729"/>
                    </a:ext>
                  </a:extLst>
                </a:gridCol>
                <a:gridCol w="953021">
                  <a:extLst>
                    <a:ext uri="{9D8B030D-6E8A-4147-A177-3AD203B41FA5}">
                      <a16:colId xmlns:a16="http://schemas.microsoft.com/office/drawing/2014/main" val="2598274751"/>
                    </a:ext>
                  </a:extLst>
                </a:gridCol>
                <a:gridCol w="2251935">
                  <a:extLst>
                    <a:ext uri="{9D8B030D-6E8A-4147-A177-3AD203B41FA5}">
                      <a16:colId xmlns:a16="http://schemas.microsoft.com/office/drawing/2014/main" val="1506731670"/>
                    </a:ext>
                  </a:extLst>
                </a:gridCol>
                <a:gridCol w="913583">
                  <a:extLst>
                    <a:ext uri="{9D8B030D-6E8A-4147-A177-3AD203B41FA5}">
                      <a16:colId xmlns:a16="http://schemas.microsoft.com/office/drawing/2014/main" val="1997503074"/>
                    </a:ext>
                  </a:extLst>
                </a:gridCol>
                <a:gridCol w="663154">
                  <a:extLst>
                    <a:ext uri="{9D8B030D-6E8A-4147-A177-3AD203B41FA5}">
                      <a16:colId xmlns:a16="http://schemas.microsoft.com/office/drawing/2014/main" val="1273509751"/>
                    </a:ext>
                  </a:extLst>
                </a:gridCol>
                <a:gridCol w="1381281">
                  <a:extLst>
                    <a:ext uri="{9D8B030D-6E8A-4147-A177-3AD203B41FA5}">
                      <a16:colId xmlns:a16="http://schemas.microsoft.com/office/drawing/2014/main" val="2602127082"/>
                    </a:ext>
                  </a:extLst>
                </a:gridCol>
              </a:tblGrid>
              <a:tr h="279795">
                <a:tc>
                  <a:txBody>
                    <a:bodyPr/>
                    <a:lstStyle/>
                    <a:p>
                      <a:pPr algn="l"/>
                      <a:r>
                        <a:rPr lang="es-CO" sz="1000" b="1" dirty="0">
                          <a:latin typeface="Raleway"/>
                          <a:cs typeface="Raanana"/>
                        </a:rPr>
                        <a:t>Proyecto: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dirty="0" err="1">
                          <a:latin typeface="Raleway"/>
                          <a:cs typeface="Raanana"/>
                        </a:rPr>
                        <a:t>Clinica</a:t>
                      </a:r>
                      <a:r>
                        <a:rPr lang="es-CO" sz="1000" dirty="0">
                          <a:latin typeface="Raleway"/>
                          <a:cs typeface="Raanana"/>
                        </a:rPr>
                        <a:t> Imperial</a:t>
                      </a:r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/>
                          <a:cs typeface="Raanana"/>
                        </a:rPr>
                        <a:t>ID: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dirty="0">
                          <a:latin typeface="Raleway"/>
                          <a:cs typeface="Raanana"/>
                        </a:rPr>
                        <a:t>0003</a:t>
                      </a:r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/>
                          <a:cs typeface="Raanana"/>
                        </a:rPr>
                        <a:t>Elaboración: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/>
                          <a:cs typeface="Raanana"/>
                        </a:rPr>
                        <a:t>Versión: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dirty="0">
                          <a:latin typeface="Raleway"/>
                          <a:cs typeface="Raanana"/>
                        </a:rPr>
                        <a:t>1.0</a:t>
                      </a:r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latin typeface="Raleway"/>
                          <a:cs typeface="Raanana"/>
                        </a:rPr>
                        <a:t>Convenciones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597382"/>
                  </a:ext>
                </a:extLst>
              </a:tr>
              <a:tr h="276446"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/>
                          <a:cs typeface="Raanana"/>
                        </a:rPr>
                        <a:t>Vista: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/>
                          <a:cs typeface="Raanana"/>
                        </a:rPr>
                        <a:t>Modelo: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CO" sz="1000" dirty="0">
                          <a:latin typeface="Raleway"/>
                          <a:cs typeface="Raanana"/>
                        </a:rPr>
                        <a:t>Componentes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/>
                          <a:cs typeface="Raanana"/>
                        </a:rPr>
                        <a:t>Notación: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000" b="0" i="0" u="none" strike="noStrike" noProof="0" dirty="0"/>
                        <a:t>AWS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830454"/>
                  </a:ext>
                </a:extLst>
              </a:tr>
              <a:tr h="1767944">
                <a:tc gridSpan="8">
                  <a:txBody>
                    <a:bodyPr/>
                    <a:lstStyle/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02365"/>
                  </a:ext>
                </a:extLst>
              </a:tr>
            </a:tbl>
          </a:graphicData>
        </a:graphic>
      </p:graphicFrame>
      <p:pic>
        <p:nvPicPr>
          <p:cNvPr id="2" name="Imagen 3" descr="Diagrama&#10;&#10;Descripción generada automáticamente">
            <a:extLst>
              <a:ext uri="{FF2B5EF4-FFF2-40B4-BE49-F238E27FC236}">
                <a16:creationId xmlns:a16="http://schemas.microsoft.com/office/drawing/2014/main" id="{BA3C3DF6-AFE9-CC11-E5EE-7BECD8E2E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05" y="1958312"/>
            <a:ext cx="10147539" cy="419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68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95889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b="1">
                <a:latin typeface="Raleway" pitchFamily="2" charset="77"/>
              </a:rPr>
              <a:t>Visión de arquitectura</a:t>
            </a:r>
          </a:p>
          <a:p>
            <a:r>
              <a:rPr lang="es-CO" sz="1900">
                <a:latin typeface="Raleway" pitchFamily="2" charset="77"/>
              </a:rPr>
              <a:t>Modelo de Despliegue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9256-07FA-C4C8-154A-E7502AEF848B}"/>
              </a:ext>
            </a:extLst>
          </p:cNvPr>
          <p:cNvSpPr txBox="1">
            <a:spLocks/>
          </p:cNvSpPr>
          <p:nvPr/>
        </p:nvSpPr>
        <p:spPr>
          <a:xfrm>
            <a:off x="708836" y="1791587"/>
            <a:ext cx="9725248" cy="1637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O" sz="1800">
              <a:latin typeface="Raleway" pitchFamily="2" charset="77"/>
              <a:cs typeface="Arial" panose="020B0604020202020204"/>
            </a:endParaRP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6DDC55FE-21FF-E798-1C79-1E1B19C7E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738897"/>
              </p:ext>
            </p:extLst>
          </p:nvPr>
        </p:nvGraphicFramePr>
        <p:xfrm>
          <a:off x="485554" y="918140"/>
          <a:ext cx="11245701" cy="5524481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990367">
                  <a:extLst>
                    <a:ext uri="{9D8B030D-6E8A-4147-A177-3AD203B41FA5}">
                      <a16:colId xmlns:a16="http://schemas.microsoft.com/office/drawing/2014/main" val="3293761650"/>
                    </a:ext>
                  </a:extLst>
                </a:gridCol>
                <a:gridCol w="2608989">
                  <a:extLst>
                    <a:ext uri="{9D8B030D-6E8A-4147-A177-3AD203B41FA5}">
                      <a16:colId xmlns:a16="http://schemas.microsoft.com/office/drawing/2014/main" val="2228959084"/>
                    </a:ext>
                  </a:extLst>
                </a:gridCol>
                <a:gridCol w="544485">
                  <a:extLst>
                    <a:ext uri="{9D8B030D-6E8A-4147-A177-3AD203B41FA5}">
                      <a16:colId xmlns:a16="http://schemas.microsoft.com/office/drawing/2014/main" val="717483703"/>
                    </a:ext>
                  </a:extLst>
                </a:gridCol>
                <a:gridCol w="938886">
                  <a:extLst>
                    <a:ext uri="{9D8B030D-6E8A-4147-A177-3AD203B41FA5}">
                      <a16:colId xmlns:a16="http://schemas.microsoft.com/office/drawing/2014/main" val="416968729"/>
                    </a:ext>
                  </a:extLst>
                </a:gridCol>
                <a:gridCol w="953021">
                  <a:extLst>
                    <a:ext uri="{9D8B030D-6E8A-4147-A177-3AD203B41FA5}">
                      <a16:colId xmlns:a16="http://schemas.microsoft.com/office/drawing/2014/main" val="2598274751"/>
                    </a:ext>
                  </a:extLst>
                </a:gridCol>
                <a:gridCol w="2251935">
                  <a:extLst>
                    <a:ext uri="{9D8B030D-6E8A-4147-A177-3AD203B41FA5}">
                      <a16:colId xmlns:a16="http://schemas.microsoft.com/office/drawing/2014/main" val="1506731670"/>
                    </a:ext>
                  </a:extLst>
                </a:gridCol>
                <a:gridCol w="913583">
                  <a:extLst>
                    <a:ext uri="{9D8B030D-6E8A-4147-A177-3AD203B41FA5}">
                      <a16:colId xmlns:a16="http://schemas.microsoft.com/office/drawing/2014/main" val="1997503074"/>
                    </a:ext>
                  </a:extLst>
                </a:gridCol>
                <a:gridCol w="663154">
                  <a:extLst>
                    <a:ext uri="{9D8B030D-6E8A-4147-A177-3AD203B41FA5}">
                      <a16:colId xmlns:a16="http://schemas.microsoft.com/office/drawing/2014/main" val="1273509751"/>
                    </a:ext>
                  </a:extLst>
                </a:gridCol>
                <a:gridCol w="1381281">
                  <a:extLst>
                    <a:ext uri="{9D8B030D-6E8A-4147-A177-3AD203B41FA5}">
                      <a16:colId xmlns:a16="http://schemas.microsoft.com/office/drawing/2014/main" val="2602127082"/>
                    </a:ext>
                  </a:extLst>
                </a:gridCol>
              </a:tblGrid>
              <a:tr h="279795">
                <a:tc>
                  <a:txBody>
                    <a:bodyPr/>
                    <a:lstStyle/>
                    <a:p>
                      <a:pPr algn="l"/>
                      <a:r>
                        <a:rPr lang="es-CO" sz="1000" b="1" dirty="0">
                          <a:latin typeface="Raleway"/>
                          <a:cs typeface="Raanana"/>
                        </a:rPr>
                        <a:t>Proyecto: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000" b="0" i="0" u="none" strike="noStrike" noProof="0" dirty="0"/>
                        <a:t>Clínica Imperial</a:t>
                      </a:r>
                      <a:endParaRPr lang="es-E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/>
                          <a:cs typeface="Raanana"/>
                        </a:rPr>
                        <a:t>ID: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dirty="0">
                          <a:latin typeface="Raleway"/>
                          <a:cs typeface="Raanana"/>
                        </a:rPr>
                        <a:t>0004</a:t>
                      </a:r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/>
                          <a:cs typeface="Raanana"/>
                        </a:rPr>
                        <a:t>Elaboración: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/>
                          <a:cs typeface="Raanana"/>
                        </a:rPr>
                        <a:t>Versión: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dirty="0">
                          <a:latin typeface="Raleway"/>
                          <a:cs typeface="Raanana"/>
                        </a:rPr>
                        <a:t>1.0</a:t>
                      </a:r>
                      <a:endParaRPr lang="es-CO" sz="1000" dirty="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000" b="1" dirty="0">
                          <a:latin typeface="Raleway"/>
                          <a:cs typeface="Raanana"/>
                        </a:rPr>
                        <a:t>Convenciones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597382"/>
                  </a:ext>
                </a:extLst>
              </a:tr>
              <a:tr h="276446"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/>
                          <a:cs typeface="Raanana"/>
                        </a:rPr>
                        <a:t>Vista: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/>
                          <a:cs typeface="Raanana"/>
                        </a:rPr>
                        <a:t>Modelo: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CO" sz="1000" dirty="0">
                          <a:latin typeface="Raleway"/>
                          <a:cs typeface="Raanana"/>
                        </a:rPr>
                        <a:t>Despliegue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latin typeface="Raleway"/>
                          <a:cs typeface="Raanana"/>
                        </a:rPr>
                        <a:t>Notación: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000" b="0" i="0" u="none" strike="noStrike" noProof="0" dirty="0"/>
                        <a:t>UML2.0</a:t>
                      </a:r>
                      <a:endParaRPr lang="en-US" sz="1000" b="0" i="0" u="none" strike="noStrike" noProof="0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830454"/>
                  </a:ext>
                </a:extLst>
              </a:tr>
              <a:tr h="1767944">
                <a:tc gridSpan="8">
                  <a:txBody>
                    <a:bodyPr/>
                    <a:lstStyle/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02365"/>
                  </a:ext>
                </a:extLst>
              </a:tr>
            </a:tbl>
          </a:graphicData>
        </a:graphic>
      </p:graphicFrame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25ADA613-CB3D-4DB0-CD0F-A39ACF1ED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815" y="1509809"/>
            <a:ext cx="6711350" cy="491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3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28781"/>
            <a:ext cx="12192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80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leway ExtraBold" panose="020B0903030101060003" pitchFamily="34" charset="-52"/>
              </a:rPr>
              <a:t>SPRINT 0</a:t>
            </a:r>
            <a:endParaRPr lang="ru-RU" sz="980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Raleway ExtraBold" panose="020B0903030101060003" pitchFamily="34" charset="-5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8698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Raleway Medium" panose="020B0603030101060003" pitchFamily="34" charset="-52"/>
              </a:rPr>
              <a:t>VISIÓN DE ARQUITECTURA</a:t>
            </a:r>
            <a:endParaRPr lang="ru-RU" sz="1200">
              <a:latin typeface="Raleway Medium" panose="020B0603030101060003" pitchFamily="34" charset="-52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928C41D-2C1F-3F7F-7DF4-E7C0E05FB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7603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400" b="1">
                <a:latin typeface="Raleway" pitchFamily="2" charset="77"/>
              </a:rPr>
              <a:t>Objetivos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7FD70EA5-3020-1811-AFAF-8AC34456289E}"/>
              </a:ext>
            </a:extLst>
          </p:cNvPr>
          <p:cNvSpPr txBox="1">
            <a:spLocks/>
          </p:cNvSpPr>
          <p:nvPr/>
        </p:nvSpPr>
        <p:spPr>
          <a:xfrm>
            <a:off x="737189" y="1254644"/>
            <a:ext cx="9725248" cy="1637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1800">
                <a:latin typeface="Raleway" pitchFamily="2" charset="77"/>
              </a:rPr>
              <a:t>Poner en práctica los conceptos de visión de arquitectura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1800">
                <a:latin typeface="Raleway" pitchFamily="2" charset="77"/>
                <a:cs typeface="Arial" panose="020B0604020202020204"/>
              </a:rPr>
              <a:t>Repasar los conceptos de vistas y puntos de vistas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1800">
                <a:latin typeface="Raleway" pitchFamily="2" charset="77"/>
                <a:cs typeface="Arial" panose="020B0604020202020204"/>
              </a:rPr>
              <a:t>Elaborar la visión de arquitectura para el proyecto del curso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O" sz="1800">
              <a:latin typeface="Raleway" pitchFamily="2" charset="77"/>
              <a:cs typeface="Arial" panose="020B0604020202020204"/>
            </a:endParaRPr>
          </a:p>
          <a:p>
            <a:endParaRPr lang="es-CO" sz="1800">
              <a:latin typeface="Raleway" pitchFamily="2" charset="77"/>
              <a:cs typeface="Arial" panose="020B0604020202020204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0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400" b="1">
                <a:latin typeface="Raleway" pitchFamily="2" charset="77"/>
              </a:rPr>
              <a:t>Actividades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C032F93-2625-3ECB-C79D-9A9DC5606041}"/>
              </a:ext>
            </a:extLst>
          </p:cNvPr>
          <p:cNvSpPr txBox="1">
            <a:spLocks/>
          </p:cNvSpPr>
          <p:nvPr/>
        </p:nvSpPr>
        <p:spPr>
          <a:xfrm>
            <a:off x="737188" y="1254644"/>
            <a:ext cx="10774327" cy="51319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7200">
                <a:latin typeface="Raleway" pitchFamily="2" charset="77"/>
              </a:rPr>
              <a:t>Junto con su grupo de trabajo lea el enunciado del proyecto del curso.</a:t>
            </a:r>
          </a:p>
          <a:p>
            <a:pPr marL="857250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7200">
                <a:latin typeface="Raleway" pitchFamily="2" charset="77"/>
              </a:rPr>
              <a:t>Junto con su grupo de trabajo, debe comenzar la elaboración de la visión de arquitectura del proyecto del curso, identifique: </a:t>
            </a:r>
          </a:p>
          <a:p>
            <a:pPr marL="1314450" lvl="1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7200">
                <a:latin typeface="Raleway" pitchFamily="2" charset="77"/>
              </a:rPr>
              <a:t>Problema de negocio a resolver</a:t>
            </a:r>
          </a:p>
          <a:p>
            <a:pPr marL="1314450" lvl="1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7200">
                <a:latin typeface="Raleway" pitchFamily="2" charset="77"/>
              </a:rPr>
              <a:t>Objetivos de los </a:t>
            </a:r>
            <a:r>
              <a:rPr lang="es-CO" sz="7200" err="1">
                <a:latin typeface="Raleway" pitchFamily="2" charset="77"/>
              </a:rPr>
              <a:t>stakeholders</a:t>
            </a:r>
            <a:endParaRPr lang="es-CO" sz="7200">
              <a:latin typeface="Raleway" pitchFamily="2" charset="77"/>
            </a:endParaRPr>
          </a:p>
          <a:p>
            <a:pPr marL="1314450" lvl="1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7200">
                <a:latin typeface="Raleway" pitchFamily="2" charset="77"/>
              </a:rPr>
              <a:t>Riesgos identificados</a:t>
            </a:r>
          </a:p>
          <a:p>
            <a:pPr marL="1314450" lvl="1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7200">
                <a:latin typeface="Raleway" pitchFamily="2" charset="77"/>
              </a:rPr>
              <a:t>Restricciones de negocio y tecnología</a:t>
            </a:r>
          </a:p>
          <a:p>
            <a:pPr marL="1314450" lvl="1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7200">
                <a:latin typeface="Raleway" pitchFamily="2" charset="77"/>
              </a:rPr>
              <a:t>Esfuerzo estimado para construir la aplicación </a:t>
            </a:r>
          </a:p>
          <a:p>
            <a:pPr marL="1314450" lvl="1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7200">
                <a:latin typeface="Raleway" pitchFamily="2" charset="77"/>
              </a:rPr>
              <a:t>Modelo de contexto</a:t>
            </a:r>
          </a:p>
          <a:p>
            <a:pPr marL="1314450" lvl="1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7200">
                <a:latin typeface="Raleway" pitchFamily="2" charset="77"/>
              </a:rPr>
              <a:t>Modelo de dominio</a:t>
            </a:r>
          </a:p>
          <a:p>
            <a:pPr marL="1314450" lvl="1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7200">
                <a:latin typeface="Raleway" pitchFamily="2" charset="77"/>
              </a:rPr>
              <a:t>Modelo de componentes</a:t>
            </a:r>
          </a:p>
          <a:p>
            <a:pPr marL="1314450" lvl="1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7200">
                <a:latin typeface="Raleway" pitchFamily="2" charset="77"/>
              </a:rPr>
              <a:t>Modelo de despliegue </a:t>
            </a:r>
          </a:p>
          <a:p>
            <a:pPr marL="1314450" lvl="1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s-CO" sz="7200">
              <a:latin typeface="Raleway" pitchFamily="2" charset="77"/>
            </a:endParaRPr>
          </a:p>
          <a:p>
            <a:pPr algn="l">
              <a:lnSpc>
                <a:spcPct val="120000"/>
              </a:lnSpc>
            </a:pPr>
            <a:r>
              <a:rPr lang="es-CO" sz="7200" b="1">
                <a:latin typeface="Raleway" pitchFamily="2" charset="77"/>
              </a:rPr>
              <a:t>NOTA</a:t>
            </a:r>
            <a:r>
              <a:rPr lang="es-CO" sz="7200">
                <a:latin typeface="Raleway" pitchFamily="2" charset="77"/>
              </a:rPr>
              <a:t>: Todo el trabajo de este cuaderno debe ser en grupo</a:t>
            </a:r>
          </a:p>
          <a:p>
            <a:pPr marL="857250" indent="-85725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s-CO" sz="7200">
              <a:latin typeface="Raleway" pitchFamily="2" charset="77"/>
            </a:endParaRPr>
          </a:p>
          <a:p>
            <a:pPr>
              <a:lnSpc>
                <a:spcPct val="120000"/>
              </a:lnSpc>
            </a:pPr>
            <a:endParaRPr lang="es-CO" sz="1800">
              <a:latin typeface="Raleway" pitchFamily="2" charset="77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2896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400" b="1">
                <a:latin typeface="Raleway" pitchFamily="2" charset="77"/>
              </a:rPr>
              <a:t>Visión de arquitectura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F60CC28C-F9FC-6D49-D4E6-F7A3071270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3571710"/>
              </p:ext>
            </p:extLst>
          </p:nvPr>
        </p:nvGraphicFramePr>
        <p:xfrm>
          <a:off x="708836" y="1169012"/>
          <a:ext cx="10653824" cy="464688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65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784">
                <a:tc>
                  <a:txBody>
                    <a:bodyPr/>
                    <a:lstStyle/>
                    <a:p>
                      <a:pPr algn="ctr"/>
                      <a:r>
                        <a:rPr lang="es-CO" sz="1800">
                          <a:latin typeface="Raleway" pitchFamily="2" charset="77"/>
                        </a:rPr>
                        <a:t>Problema a resolver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10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2400" b="0" i="0" u="none" strike="noStrike" noProof="0"/>
                        <a:t>Clínica Imperial tiene problemas con sus sistemas a la hora de consolidar valores para darle salida a los clientes, estos pueden tardar horas esperando y le otorgan una mala calificación a la institución; Sus sistemas y además su infraestructura es antigua, de hace más de 10 años, debido a esto su sistema presenta muchas fallas y algunas veces errores; no se tiene un debido control de la información de los clientes, ya que se presentan robos, modificaciones y perdidas a lo que la institución ha sido demandada algunas veces; No se cuenta con la elasticidad suficiente para dar manejo a situaciones trágicas que puedan suceder, ocasionando colapsos en la clínica; las pantallas que se utilizan para el ingreso de los usuarios no son usables para el personal de la clínica; las historias clínicas no están en tiempo real ya que presentan diferencias de más de 3 o 4 días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66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400" b="1">
                <a:latin typeface="Raleway" pitchFamily="2" charset="77"/>
              </a:rPr>
              <a:t>Visión de arquitectura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F60CC28C-F9FC-6D49-D4E6-F7A3071270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1448338"/>
              </p:ext>
            </p:extLst>
          </p:nvPr>
        </p:nvGraphicFramePr>
        <p:xfrm>
          <a:off x="708836" y="1169012"/>
          <a:ext cx="10653824" cy="500065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65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2579">
                <a:tc>
                  <a:txBody>
                    <a:bodyPr/>
                    <a:lstStyle/>
                    <a:p>
                      <a:pPr algn="ctr"/>
                      <a:r>
                        <a:rPr lang="es-CO" sz="1800">
                          <a:latin typeface="Raleway" pitchFamily="2" charset="77"/>
                        </a:rPr>
                        <a:t>Objetivos de los </a:t>
                      </a:r>
                      <a:r>
                        <a:rPr lang="es-CO" sz="1800" err="1">
                          <a:latin typeface="Raleway" pitchFamily="2" charset="77"/>
                        </a:rPr>
                        <a:t>stakeholders</a:t>
                      </a:r>
                      <a:endParaRPr lang="es-CO" sz="1800">
                        <a:latin typeface="Raleway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072"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•"/>
                      </a:pPr>
                      <a:r>
                        <a:rPr lang="es-ES" sz="1800" b="1" i="0" u="none" strike="noStrike" noProof="0"/>
                        <a:t>Directora</a:t>
                      </a:r>
                      <a:endParaRPr lang="es-CO" sz="1800" b="1" i="0" u="none" strike="noStrike" noProof="0"/>
                    </a:p>
                    <a:p>
                      <a:pPr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i="0" u="none" strike="noStrike" noProof="0"/>
                        <a:t>La directora de CI tiene como lema “Debemos cambiar para preservarnos en el tiempo”, con lo cual su objetivo en el proyecto es mejorar la atención a los usuarios, brindando un sistema más eficiente en cuanto a rendimiento y usabilidad, además de garantizar la información verídica de los pacientes a los trabajadores de la clínica.</a:t>
                      </a:r>
                      <a:endParaRPr lang="es-CO" sz="1800" b="0" i="0" u="none" strike="noStrike" noProof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s-ES" sz="1800" b="1" i="0" u="none" strike="noStrike" noProof="0"/>
                        <a:t>Subdirector administrativo</a:t>
                      </a:r>
                      <a:endParaRPr lang="es-CO" sz="1800" b="1" i="0" u="none" strike="noStrike" noProof="0"/>
                    </a:p>
                    <a:p>
                      <a:pPr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i="0" u="none" strike="noStrike" noProof="0"/>
                        <a:t>Mejorar los tiempos en el ingreso y salida de los usuarios, teniendo en cuenta un correcto tratamiento de los datos de los pacientes de forma que las quejas de los mismos disminuyan a 0.</a:t>
                      </a:r>
                      <a:endParaRPr lang="es-CO" sz="1800" b="0" i="0" u="none" strike="noStrike" noProof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•"/>
                      </a:pPr>
                      <a:r>
                        <a:rPr lang="es-ES" sz="1800" b="1" i="0" u="none" strike="noStrike" noProof="0"/>
                        <a:t>Subdirector Financiero</a:t>
                      </a:r>
                      <a:endParaRPr lang="es-CO" sz="1800" b="1" i="0" u="none" strike="noStrike" noProof="0"/>
                    </a:p>
                    <a:p>
                      <a:pPr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i="0" u="none" strike="noStrike" noProof="0"/>
                        <a:t>Su objetivo es velar por el control en cuando al cobro de las consultas, de manera que no se presenten perdidas en cobros indebidos a los pacientes por el personal interno.</a:t>
                      </a:r>
                      <a:endParaRPr lang="es-CO" sz="1800" b="0" i="0" u="none" strike="noStrike" noProof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s-ES" sz="1800" b="1" i="0" u="none" strike="noStrike" noProof="0"/>
                        <a:t>Subdirector Tecnología</a:t>
                      </a:r>
                      <a:endParaRPr lang="es-CO" sz="1800" b="1" i="0" u="none" strike="noStrike" noProof="0"/>
                    </a:p>
                    <a:p>
                      <a:pPr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i="0" u="none" strike="noStrike" noProof="0"/>
                        <a:t>Tiene como objetivo que la infraestructura y los sistemas de información funcionen en armonía sin generar lentitud en procesos adicionales, integrando los sistemas de forma en que se comuniquen ente si e implementar una plataforma de telemedicina para el contacto de los usuarios con sus familiares.</a:t>
                      </a:r>
                      <a:endParaRPr lang="es-CO" sz="1800" b="0" i="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9256-07FA-C4C8-154A-E7502AEF848B}"/>
              </a:ext>
            </a:extLst>
          </p:cNvPr>
          <p:cNvSpPr txBox="1">
            <a:spLocks/>
          </p:cNvSpPr>
          <p:nvPr/>
        </p:nvSpPr>
        <p:spPr>
          <a:xfrm>
            <a:off x="708836" y="1791587"/>
            <a:ext cx="9725248" cy="1637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O" sz="1800">
              <a:latin typeface="Raleway" pitchFamily="2" charset="77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9015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400" b="1">
                <a:latin typeface="Raleway" pitchFamily="2" charset="77"/>
              </a:rPr>
              <a:t>Visión de arquitectura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F60CC28C-F9FC-6D49-D4E6-F7A3071270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5345489"/>
              </p:ext>
            </p:extLst>
          </p:nvPr>
        </p:nvGraphicFramePr>
        <p:xfrm>
          <a:off x="708836" y="1169012"/>
          <a:ext cx="10653824" cy="500065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65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2579">
                <a:tc>
                  <a:txBody>
                    <a:bodyPr/>
                    <a:lstStyle/>
                    <a:p>
                      <a:pPr algn="ctr"/>
                      <a:r>
                        <a:rPr lang="es-CO" sz="1800">
                          <a:latin typeface="Raleway"/>
                        </a:rPr>
                        <a:t>Riesgos identificados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072"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•"/>
                      </a:pPr>
                      <a:r>
                        <a:rPr lang="es-ES" sz="2800" b="0" i="0" u="none" strike="noStrike" noProof="0"/>
                        <a:t>Información no verídica conforme a la realidad (Mal manejo en HC de pacientes).</a:t>
                      </a:r>
                      <a:endParaRPr lang="es-CO" sz="2800" b="0" i="0" u="none" strike="noStrike" noProof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•"/>
                      </a:pPr>
                      <a:r>
                        <a:rPr lang="es-ES" sz="2800" b="0" i="0" u="none" strike="noStrike" noProof="0"/>
                        <a:t>Demoras en procesos de cara al cliente (Ingreso, salidas, cobros).</a:t>
                      </a:r>
                      <a:endParaRPr lang="es-CO" sz="2800" b="0" i="0" u="none" strike="noStrike" noProof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•"/>
                      </a:pPr>
                      <a:r>
                        <a:rPr lang="es-ES" sz="2800" b="0" i="0" u="none" strike="noStrike" noProof="0"/>
                        <a:t>Baja disponibilidad en altos picos de operación.</a:t>
                      </a:r>
                      <a:endParaRPr lang="es-CO" sz="2800" b="0" i="0" u="none" strike="noStrike" noProof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•"/>
                      </a:pPr>
                      <a:r>
                        <a:rPr lang="es-ES" sz="2800" b="0" i="0" u="none" strike="noStrike" noProof="0"/>
                        <a:t>Vulnerabilidades a nivel de seguridad (robo por parte del personal interno en el cobro de las consultas).</a:t>
                      </a:r>
                      <a:endParaRPr lang="es-CO" sz="2800" b="0" i="0" u="none" strike="noStrike" noProof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•"/>
                      </a:pPr>
                      <a:r>
                        <a:rPr lang="es-ES" sz="2800" b="0" i="0" u="none" strike="noStrike" noProof="0"/>
                        <a:t>Sistemas obsoletos (sistemas legados que fueron construidos un poco más de 10 años atrás y su infraestructura en algunos casos es obsoleta), lo que genera poca escalabilidad.</a:t>
                      </a:r>
                      <a:endParaRPr lang="es-CO" sz="2800" b="0" i="0" u="none" strike="noStrike" noProof="0"/>
                    </a:p>
                    <a:p>
                      <a:pPr lvl="0">
                        <a:buNone/>
                      </a:pPr>
                      <a:endParaRPr lang="es-CO" sz="1800">
                        <a:latin typeface="Ralew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9256-07FA-C4C8-154A-E7502AEF848B}"/>
              </a:ext>
            </a:extLst>
          </p:cNvPr>
          <p:cNvSpPr txBox="1">
            <a:spLocks/>
          </p:cNvSpPr>
          <p:nvPr/>
        </p:nvSpPr>
        <p:spPr>
          <a:xfrm>
            <a:off x="708836" y="1791587"/>
            <a:ext cx="9725248" cy="1637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O" sz="1800">
              <a:latin typeface="Raleway" pitchFamily="2" charset="77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8067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400" b="1">
                <a:latin typeface="Raleway" pitchFamily="2" charset="77"/>
              </a:rPr>
              <a:t>Visión de arquitectura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F60CC28C-F9FC-6D49-D4E6-F7A3071270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173362"/>
              </p:ext>
            </p:extLst>
          </p:nvPr>
        </p:nvGraphicFramePr>
        <p:xfrm>
          <a:off x="665704" y="795201"/>
          <a:ext cx="10653824" cy="569465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26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6912">
                  <a:extLst>
                    <a:ext uri="{9D8B030D-6E8A-4147-A177-3AD203B41FA5}">
                      <a16:colId xmlns:a16="http://schemas.microsoft.com/office/drawing/2014/main" val="3790388514"/>
                    </a:ext>
                  </a:extLst>
                </a:gridCol>
              </a:tblGrid>
              <a:tr h="48257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800">
                          <a:latin typeface="Raleway"/>
                        </a:rPr>
                        <a:t>Restricciones de negocio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>
                          <a:latin typeface="Raleway" pitchFamily="2" charset="77"/>
                        </a:rPr>
                        <a:t>Restricciones de tecnología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072"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•"/>
                      </a:pPr>
                      <a:r>
                        <a:rPr lang="es-ES" sz="1400" b="0" i="0" u="none" strike="noStrike" noProof="0"/>
                        <a:t>Los tiempos de ingreso y egreso deben reducirse un 40% los primeros 3 meses y 60% en los 3 meses siguientes.</a:t>
                      </a:r>
                      <a:endParaRPr lang="es-CO" sz="1400" b="0" i="0" u="none" strike="noStrike" noProof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•"/>
                      </a:pPr>
                      <a:r>
                        <a:rPr lang="es-ES" sz="1400" b="0" i="0" u="none" strike="noStrike" noProof="0"/>
                        <a:t>Las demandas por manejo inadecuada de la información del paciente deben reducirse a cero.</a:t>
                      </a:r>
                      <a:endParaRPr lang="es-CO" sz="1400" b="0" i="0" u="none" strike="noStrike" noProof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•"/>
                      </a:pPr>
                      <a:r>
                        <a:rPr lang="es-ES" sz="1400" b="0" i="0" u="none" strike="noStrike" noProof="0"/>
                        <a:t>No se debe permitir la modificación o alteración de la historia clínica de un paciente bajo ninguna circunstancia.</a:t>
                      </a:r>
                      <a:endParaRPr lang="es-CO" sz="1400" b="0" i="0" u="none" strike="noStrike" noProof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•"/>
                      </a:pPr>
                      <a:r>
                        <a:rPr lang="es-ES" sz="1400" b="0" i="0" u="none" strike="noStrike" noProof="0"/>
                        <a:t>El servicio de asignación de citas para exámenes e imágenes deberá ser lo más automático posible. Una cita deberá poderse reservar en menos de un minuto.</a:t>
                      </a:r>
                      <a:endParaRPr lang="es-CO" sz="1400" b="0" i="0" u="none" strike="noStrike" noProof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•"/>
                      </a:pPr>
                      <a:r>
                        <a:rPr lang="es-ES" sz="1400" b="0" i="0" u="none" strike="noStrike" noProof="0"/>
                        <a:t>Se deberán poder admitir hasta 15 pacientes por minuto. Sin embargo, deberíamos poder admitir 30 pacientes por minuto en casos de emergencia.</a:t>
                      </a:r>
                      <a:endParaRPr lang="es-CO" sz="1400" b="0" i="0" u="none" strike="noStrike" noProof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•"/>
                      </a:pPr>
                      <a:r>
                        <a:rPr lang="es-ES" sz="1400" b="0" i="0" u="none" strike="noStrike" noProof="0"/>
                        <a:t>La generación de un reporte detallado para la dirección no debe tomar más de dos minutos en generarse y no deberá afectar de ninguna forma la prestación de los servicios de salud</a:t>
                      </a:r>
                      <a:endParaRPr lang="es-CO" sz="1400" b="0" i="0" u="none" strike="noStrike" noProof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•"/>
                      </a:pPr>
                      <a:r>
                        <a:rPr lang="es-ES" sz="1400" b="0" i="0" u="none" strike="noStrike" noProof="0"/>
                        <a:t>Un nuevo evento registrado en la historia clínica de un paciente deberá estar visible para todo el personal de salud en cualquier sede en menos de 5 segundos, excepto los resultados confidenciales que solo deben ser accedidos por el médico tratante.</a:t>
                      </a:r>
                      <a:endParaRPr lang="es-CO" sz="1400" b="0" i="0" u="none" strike="noStrike" noProof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•"/>
                      </a:pPr>
                      <a:r>
                        <a:rPr lang="es-ES" sz="1400" b="0" i="0" u="none" strike="noStrike" noProof="0"/>
                        <a:t>Los tiempos tienen que mejorar para generar una agradable experiencia al cliente</a:t>
                      </a:r>
                      <a:endParaRPr lang="es-CO" sz="1400" b="0" i="0" u="none" strike="noStrike" noProof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•"/>
                      </a:pPr>
                      <a:r>
                        <a:rPr lang="es-ES" sz="1400" b="0" i="0" u="none" strike="noStrike" noProof="0"/>
                        <a:t>No debe haber más robos por parte de ningún personal de la institución</a:t>
                      </a:r>
                      <a:endParaRPr lang="es-CO" sz="14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20B0604020202020204" pitchFamily="34" charset="0"/>
                        <a:buChar char="•"/>
                      </a:pPr>
                      <a:r>
                        <a:rPr lang="es-ES" sz="1400" b="0" i="0" u="none" strike="noStrike" noProof="0"/>
                        <a:t>Se maneja una base de datos hace 10 años y no se cambiará ya que por los gastos que tiene el hospital, no cuenta con el presupuesto para una migración</a:t>
                      </a:r>
                      <a:endParaRPr lang="es-CO" sz="1400" b="0" i="0" u="none" strike="noStrike" noProof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20B0604020202020204" pitchFamily="34" charset="0"/>
                        <a:buChar char="•"/>
                      </a:pPr>
                      <a:r>
                        <a:rPr lang="es-ES" sz="1400" b="0" i="0" u="none" strike="noStrike" noProof="0"/>
                        <a:t>Cualquier modificación a un sistema de información deberá tomar como máximo 20 horas/hombre.</a:t>
                      </a:r>
                      <a:endParaRPr lang="es-CO" sz="1400" b="0" i="0" u="none" strike="noStrike" noProof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20B0604020202020204" pitchFamily="34" charset="0"/>
                        <a:buChar char="•"/>
                      </a:pPr>
                      <a:r>
                        <a:rPr lang="es-ES" sz="1400" b="0" i="0" u="none" strike="noStrike" noProof="0"/>
                        <a:t>El nuevo HIS debe tener una operación en nube o hibrido, se debe pagar únicamente por los recursos que se consuman y debe poder tener un esquema de alta disponibilidad de acuerdo a la cantidad de demanda por la que pase la atención en la clínica.</a:t>
                      </a:r>
                      <a:endParaRPr lang="es-CO" sz="1400" b="0" i="0" u="none" strike="noStrike" noProof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20B0604020202020204" pitchFamily="34" charset="0"/>
                        <a:buChar char="•"/>
                      </a:pPr>
                      <a:r>
                        <a:rPr lang="es-ES" sz="1400" b="0" i="0" u="none" strike="noStrike" noProof="0"/>
                        <a:t>Se prestarán servicios de salud en un esquema 7x24x365. La disponibilidad del sistema deberá ser la máxima posible, por lo que la distribución y redundancia deberán estar presentes en el nuevo diseño</a:t>
                      </a:r>
                      <a:endParaRPr lang="es-CO" sz="1400" b="0" i="0" u="none" strike="noStrike" noProof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20B0604020202020204" pitchFamily="34" charset="0"/>
                        <a:buChar char="•"/>
                      </a:pPr>
                      <a:r>
                        <a:rPr lang="es-ES" sz="1400" b="0" i="0" u="none" strike="noStrike" noProof="0"/>
                        <a:t>Dado que se van a estar adquiriendo nuevos centros prestadores de salud, los sistemas de información tendrán cambios en el catálogo de médicos, de servicios, de horarios de atención, etc.</a:t>
                      </a:r>
                      <a:endParaRPr lang="es-CO" sz="1400" b="0" i="0" u="none" strike="noStrike" noProof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20B0604020202020204" pitchFamily="34" charset="0"/>
                        <a:buChar char="•"/>
                      </a:pPr>
                      <a:r>
                        <a:rPr lang="es-ES" sz="1400" b="0" i="0" u="none" strike="noStrike" noProof="0"/>
                        <a:t>Las sedes deben estar integradas en un 100% con un único sistema de atención en salud</a:t>
                      </a:r>
                      <a:endParaRPr lang="es-CO" sz="1400" b="0" i="0" u="none" strike="noStrike" noProof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20B0604020202020204" pitchFamily="34" charset="0"/>
                        <a:buChar char="•"/>
                      </a:pPr>
                      <a:r>
                        <a:rPr lang="es-ES" sz="1400" b="0" i="0" u="none" strike="noStrike" noProof="0"/>
                        <a:t>Deben estar en la capacidad de integrar nuestra historia clínica con otras IPS y EPS con las que tengamos convenio para que el proceso de pago con estas sea mucho más ágil.</a:t>
                      </a:r>
                      <a:endParaRPr lang="es-CO" sz="1400" b="0" i="0" u="none" strike="noStrike" noProof="0"/>
                    </a:p>
                    <a:p>
                      <a:pPr marL="285750" marR="0" lvl="0" indent="-2857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CO" sz="1800">
                        <a:latin typeface="Ralew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9256-07FA-C4C8-154A-E7502AEF848B}"/>
              </a:ext>
            </a:extLst>
          </p:cNvPr>
          <p:cNvSpPr txBox="1">
            <a:spLocks/>
          </p:cNvSpPr>
          <p:nvPr/>
        </p:nvSpPr>
        <p:spPr>
          <a:xfrm>
            <a:off x="708836" y="1791587"/>
            <a:ext cx="9725248" cy="1637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O" sz="1800">
              <a:latin typeface="Raleway" pitchFamily="2" charset="77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34163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400" b="1">
                <a:latin typeface="Raleway" pitchFamily="2" charset="77"/>
              </a:rPr>
              <a:t>Visión de arquitectura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4236" y="6447885"/>
            <a:ext cx="1187764" cy="410115"/>
          </a:xfrm>
          <a:prstGeom prst="rect">
            <a:avLst/>
          </a:prstGeom>
        </p:spPr>
      </p:pic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F60CC28C-F9FC-6D49-D4E6-F7A3071270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7216561"/>
              </p:ext>
            </p:extLst>
          </p:nvPr>
        </p:nvGraphicFramePr>
        <p:xfrm>
          <a:off x="708836" y="1169012"/>
          <a:ext cx="10653824" cy="505147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65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2579">
                <a:tc>
                  <a:txBody>
                    <a:bodyPr/>
                    <a:lstStyle/>
                    <a:p>
                      <a:pPr algn="ctr"/>
                      <a:r>
                        <a:rPr lang="es-CO" sz="1800">
                          <a:latin typeface="Raleway"/>
                        </a:rPr>
                        <a:t>Esfuerzo estimado</a:t>
                      </a:r>
                    </a:p>
                    <a:p>
                      <a:pPr algn="ctr"/>
                      <a:r>
                        <a:rPr lang="es-CO" sz="1100" b="0">
                          <a:latin typeface="Raleway"/>
                        </a:rPr>
                        <a:t>(Horas / Hombre)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072"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s-ES" sz="2400" b="0" i="0" u="none" strike="noStrike" noProof="0"/>
                        <a:t>Implementar el sistema de telemedicina. (240 horas / desarrollador) (3 desarrolladores) (1 Líder proyectos)</a:t>
                      </a:r>
                      <a:endParaRPr lang="es-CO" sz="2400" b="0" i="0" u="none" strike="noStrike" noProof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s-ES" sz="2400" b="0" i="0" u="none" strike="noStrike" noProof="0"/>
                        <a:t>Mejorar la disponibilidad de los sistemas, en cuanto a picos de operación y tiempos de manejo de datos. Escalonado (300 horas / hombre) (1 Administrador de RED) (3 Analistas Infra) (1 Líder proyectos)</a:t>
                      </a:r>
                      <a:endParaRPr lang="es-CO" sz="2400" b="0" i="0" u="none" strike="noStrike" noProof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s-ES" sz="2400" b="0" i="0" u="none" strike="noStrike" noProof="0"/>
                        <a:t>Seguridad en datos y veracidad de información. (24</a:t>
                      </a:r>
                      <a:r>
                        <a:rPr lang="es-ES" sz="2400" b="0" i="0" u="none" strike="noStrike" noProof="0">
                          <a:latin typeface="Calibri"/>
                        </a:rPr>
                        <a:t>0 horas / hombre</a:t>
                      </a:r>
                      <a:r>
                        <a:rPr lang="es-ES" sz="2400" b="0" i="0" u="none" strike="noStrike" noProof="0"/>
                        <a:t>) (1 DBA) (2 analistas de datos)</a:t>
                      </a:r>
                      <a:endParaRPr lang="es-CO" sz="2400" b="0" i="0" u="none" strike="noStrike" noProof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s-ES" sz="2400" b="0" i="0" u="none" strike="noStrike" noProof="0"/>
                        <a:t>Datos netamente necesarios y sistemas usables de cara al personal interno y los pacientes. (</a:t>
                      </a:r>
                      <a:r>
                        <a:rPr lang="es-ES" sz="2400" b="0" i="0" u="none" strike="noStrike" noProof="0">
                          <a:latin typeface="Calibri"/>
                        </a:rPr>
                        <a:t>300 horas / hombre</a:t>
                      </a:r>
                      <a:r>
                        <a:rPr lang="es-ES" sz="2400" b="0" i="0" u="none" strike="noStrike" noProof="0"/>
                        <a:t>) (1 DBA) (2 analistas de datos) (7 </a:t>
                      </a:r>
                      <a:r>
                        <a:rPr lang="es-ES" sz="2400" b="0" i="0" u="none" strike="noStrike" noProof="0" err="1"/>
                        <a:t>help</a:t>
                      </a:r>
                      <a:r>
                        <a:rPr lang="es-ES" sz="2400" b="0" i="0" u="none" strike="noStrike" noProof="0"/>
                        <a:t> </a:t>
                      </a:r>
                      <a:r>
                        <a:rPr lang="es-ES" sz="2400" b="0" i="0" u="none" strike="noStrike" noProof="0" err="1"/>
                        <a:t>desk</a:t>
                      </a:r>
                      <a:r>
                        <a:rPr lang="es-ES" sz="2400" b="0" i="0" u="none" strike="noStrike" noProof="0"/>
                        <a:t>)</a:t>
                      </a:r>
                      <a:endParaRPr lang="es-CO" sz="2400" b="0" i="0" u="none" strike="noStrike" noProof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s-ES" sz="2400" b="0" i="0" u="none" strike="noStrike" noProof="0"/>
                        <a:t>Refactorización de sistemas obsoletos y DB (</a:t>
                      </a:r>
                      <a:r>
                        <a:rPr lang="es-ES" sz="2400" b="0" i="0" u="none" strike="noStrike" noProof="0">
                          <a:latin typeface="Calibri"/>
                        </a:rPr>
                        <a:t>240 horas / desarrollador</a:t>
                      </a:r>
                      <a:r>
                        <a:rPr lang="es-ES" sz="2400" b="0" i="0" u="none" strike="noStrike" noProof="0"/>
                        <a:t>) (3 desarrolladores) (1 Líder proyectos)</a:t>
                      </a:r>
                      <a:endParaRPr lang="es-CO" sz="2400" b="0" i="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9256-07FA-C4C8-154A-E7502AEF848B}"/>
              </a:ext>
            </a:extLst>
          </p:cNvPr>
          <p:cNvSpPr txBox="1">
            <a:spLocks/>
          </p:cNvSpPr>
          <p:nvPr/>
        </p:nvSpPr>
        <p:spPr>
          <a:xfrm>
            <a:off x="708836" y="1791587"/>
            <a:ext cx="9725248" cy="1637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O" sz="1800">
              <a:latin typeface="Raleway" pitchFamily="2" charset="77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9438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13</Slides>
  <Notes>2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Wilson Antonio Calvo Alvarez</dc:creator>
  <cp:revision>90</cp:revision>
  <dcterms:created xsi:type="dcterms:W3CDTF">2022-09-06T15:06:58Z</dcterms:created>
  <dcterms:modified xsi:type="dcterms:W3CDTF">2022-09-07T18:07:37Z</dcterms:modified>
</cp:coreProperties>
</file>