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7"/>
  </p:notesMasterIdLst>
  <p:sldIdLst>
    <p:sldId id="261" r:id="rId4"/>
    <p:sldId id="279" r:id="rId5"/>
    <p:sldId id="328" r:id="rId6"/>
    <p:sldId id="369" r:id="rId7"/>
    <p:sldId id="370" r:id="rId8"/>
    <p:sldId id="356" r:id="rId9"/>
    <p:sldId id="375" r:id="rId10"/>
    <p:sldId id="374" r:id="rId11"/>
    <p:sldId id="371" r:id="rId12"/>
    <p:sldId id="372" r:id="rId13"/>
    <p:sldId id="373" r:id="rId14"/>
    <p:sldId id="280" r:id="rId15"/>
    <p:sldId id="349" r:id="rId16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4460" autoAdjust="0"/>
  </p:normalViewPr>
  <p:slideViewPr>
    <p:cSldViewPr snapToGrid="0">
      <p:cViewPr varScale="1">
        <p:scale>
          <a:sx n="49" d="100"/>
          <a:sy n="49" d="100"/>
        </p:scale>
        <p:origin x="516" y="66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2019/10/26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9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49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altLang="ja-JP" sz="8800" dirty="0" err="1" smtClean="0">
                <a:latin typeface="Arial Narrow" panose="020B0606020202030204" pitchFamily="34" charset="0"/>
              </a:rPr>
              <a:t>Carvy-Tech</a:t>
            </a:r>
            <a:endParaRPr kumimoji="1" lang="ja-JP" altLang="en-US" sz="8800" dirty="0">
              <a:latin typeface="Arial Narrow" panose="020B0606020202030204" pitchFamily="34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1366342" y="5324686"/>
            <a:ext cx="15553728" cy="864046"/>
          </a:xfrm>
        </p:spPr>
        <p:txBody>
          <a:bodyPr/>
          <a:lstStyle/>
          <a:p>
            <a:r>
              <a:rPr lang="en-US" altLang="ja-JP" sz="3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“</a:t>
            </a:r>
            <a:r>
              <a:rPr lang="en-US" altLang="ja-JP" sz="32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Descubriendo</a:t>
            </a:r>
            <a:r>
              <a:rPr lang="en-US" altLang="ja-JP" sz="3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ja-JP" sz="32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tu</a:t>
            </a:r>
            <a:r>
              <a:rPr lang="en-US" altLang="ja-JP" sz="3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ja-JP" sz="32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camino</a:t>
            </a:r>
            <a:r>
              <a:rPr lang="en-US" altLang="ja-JP" sz="3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”</a:t>
            </a:r>
            <a:endParaRPr lang="en-US" altLang="ja-JP" sz="3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366342" y="8236930"/>
            <a:ext cx="15553728" cy="1749281"/>
          </a:xfrm>
        </p:spPr>
        <p:txBody>
          <a:bodyPr numCol="2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1800" dirty="0" err="1" smtClean="0">
                <a:latin typeface="+mn-lt"/>
              </a:rPr>
              <a:t>Fabián</a:t>
            </a:r>
            <a:r>
              <a:rPr lang="en-US" altLang="ja-JP" sz="1800" dirty="0" smtClean="0">
                <a:latin typeface="+mn-lt"/>
              </a:rPr>
              <a:t> </a:t>
            </a:r>
            <a:r>
              <a:rPr lang="en-US" altLang="ja-JP" sz="1800" dirty="0" err="1" smtClean="0">
                <a:latin typeface="+mn-lt"/>
              </a:rPr>
              <a:t>Pallares</a:t>
            </a:r>
            <a:r>
              <a:rPr lang="en-US" altLang="ja-JP" sz="1800" dirty="0" smtClean="0">
                <a:latin typeface="+mn-lt"/>
              </a:rPr>
              <a:t> </a:t>
            </a:r>
            <a:r>
              <a:rPr lang="en-US" altLang="ja-JP" sz="1800" dirty="0" err="1" smtClean="0">
                <a:latin typeface="+mn-lt"/>
              </a:rPr>
              <a:t>Jaimes</a:t>
            </a:r>
            <a:endParaRPr lang="en-US" altLang="ja-JP" sz="1800" dirty="0" smtClean="0">
              <a:latin typeface="+mn-lt"/>
            </a:endParaRPr>
          </a:p>
          <a:p>
            <a:r>
              <a:rPr kumimoji="1" lang="es-CO" altLang="ja-JP" sz="1800" dirty="0" smtClean="0">
                <a:latin typeface="+mn-lt"/>
              </a:rPr>
              <a:t>Iván Peñaranda Ortiz</a:t>
            </a:r>
          </a:p>
          <a:p>
            <a:r>
              <a:rPr lang="es-CO" altLang="ja-JP" sz="1800" dirty="0" err="1" smtClean="0">
                <a:latin typeface="+mn-lt"/>
              </a:rPr>
              <a:t>Nathaly</a:t>
            </a:r>
            <a:r>
              <a:rPr lang="es-CO" altLang="ja-JP" sz="1800" dirty="0" smtClean="0">
                <a:latin typeface="+mn-lt"/>
              </a:rPr>
              <a:t> Vergel Serrano</a:t>
            </a:r>
          </a:p>
          <a:p>
            <a:r>
              <a:rPr kumimoji="1" lang="es-CO" altLang="ja-JP" sz="1800" dirty="0" smtClean="0">
                <a:latin typeface="+mn-lt"/>
              </a:rPr>
              <a:t>David Daza Valderrama</a:t>
            </a:r>
          </a:p>
          <a:p>
            <a:r>
              <a:rPr lang="es-CO" altLang="ja-JP" sz="1800" dirty="0" smtClean="0">
                <a:latin typeface="+mn-lt"/>
              </a:rPr>
              <a:t>Oscar Pacheco </a:t>
            </a:r>
            <a:r>
              <a:rPr lang="es-CO" altLang="ja-JP" sz="1800" dirty="0" err="1" smtClean="0">
                <a:latin typeface="+mn-lt"/>
              </a:rPr>
              <a:t>Torizo</a:t>
            </a:r>
            <a:endParaRPr kumimoji="1" lang="ja-JP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FREEMIUM</a:t>
            </a:r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9156331" y="3910519"/>
            <a:ext cx="7763739" cy="3465229"/>
          </a:xfrm>
        </p:spPr>
        <p:txBody>
          <a:bodyPr>
            <a:no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Ofrecer una versión gratuita que permitirá a los nuevos usuarios familiarizarse con ella para poder estimar su alcance en la que se podrán acceder a ciertas pruebas del área de Arte e Ingeniería.</a:t>
            </a:r>
          </a:p>
          <a:p>
            <a:endParaRPr lang="es-CO" sz="2400" b="1" dirty="0" smtClean="0">
              <a:solidFill>
                <a:schemeClr val="tx1"/>
              </a:solidFill>
            </a:endParaRPr>
          </a:p>
          <a:p>
            <a:r>
              <a:rPr lang="es-CO" sz="2400" b="1" dirty="0" smtClean="0">
                <a:solidFill>
                  <a:schemeClr val="tx1"/>
                </a:solidFill>
              </a:rPr>
              <a:t>Y se pone a disposición una versión paga en la cuál se podrán acceder a una mayor cantidad de pruebas y eventualmente a pruebas relacionadas con las otras habilidades STEAM.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1030" name="Picture 6" descr="Resultado de imagen para pag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734" b="87554" l="0" r="99276">
                        <a14:foregroundMark x1="59469" y1="41631" x2="59469" y2="41631"/>
                        <a14:foregroundMark x1="67793" y1="55794" x2="67793" y2="55794"/>
                        <a14:foregroundMark x1="73824" y1="68455" x2="73824" y2="68455"/>
                        <a14:foregroundMark x1="90109" y1="44421" x2="90109" y2="44421"/>
                        <a14:foregroundMark x1="67793" y1="82618" x2="67793" y2="82618"/>
                        <a14:foregroundMark x1="56092" y1="30258" x2="56092" y2="30258"/>
                        <a14:foregroundMark x1="61279" y1="55794" x2="61279" y2="55794"/>
                        <a14:foregroundMark x1="65259" y1="33906" x2="65259" y2="33906"/>
                        <a14:foregroundMark x1="63450" y1="76609" x2="63450" y2="76609"/>
                        <a14:foregroundMark x1="72014" y1="52575" x2="72014" y2="52575"/>
                        <a14:foregroundMark x1="40772" y1="77039" x2="40772" y2="77039"/>
                        <a14:foregroundMark x1="30036" y1="77039" x2="30036" y2="77039"/>
                        <a14:foregroundMark x1="1809" y1="61373" x2="1809" y2="61373"/>
                        <a14:foregroundMark x1="39566" y1="19742" x2="39566" y2="19742"/>
                        <a14:foregroundMark x1="37033" y1="24678" x2="37033" y2="24678"/>
                        <a14:foregroundMark x1="35223" y1="30687" x2="35223" y2="30687"/>
                        <a14:foregroundMark x1="33655" y1="37768" x2="33655" y2="37768"/>
                        <a14:foregroundMark x1="33414" y1="44850" x2="33414" y2="44850"/>
                        <a14:foregroundMark x1="32811" y1="51931" x2="32811" y2="51931"/>
                        <a14:foregroundMark x1="32207" y1="59013" x2="32207" y2="59013"/>
                        <a14:foregroundMark x1="32449" y1="65665" x2="32449" y2="65665"/>
                        <a14:foregroundMark x1="51146" y1="20386" x2="51146" y2="20386"/>
                        <a14:foregroundMark x1="53679" y1="24249" x2="53679" y2="24249"/>
                        <a14:foregroundMark x1="47165" y1="17167" x2="47165" y2="17167"/>
                        <a14:foregroundMark x1="43185" y1="17167" x2="43185" y2="1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36" y="5593114"/>
            <a:ext cx="6342502" cy="356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Viabilidad Financiera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 smtClean="0"/>
              <a:t>VPN = 9,872,102,118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CO" dirty="0" smtClean="0"/>
              <a:t>Rentabilidad = 206%</a:t>
            </a:r>
            <a:endParaRPr lang="es-CO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CO" dirty="0" smtClean="0"/>
              <a:t>Proyecto Viable</a:t>
            </a:r>
            <a:endParaRPr lang="es-CO" dirty="0"/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CO" dirty="0" smtClean="0"/>
              <a:t>TIR = 759%</a:t>
            </a:r>
            <a:endParaRPr lang="es-CO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CO" dirty="0" smtClean="0"/>
              <a:t>PR = 0,2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79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Arial Narrow" panose="020B0606020202030204" pitchFamily="34" charset="0"/>
              </a:rPr>
              <a:t>Nuestro</a:t>
            </a:r>
            <a:r>
              <a:rPr kumimoji="1" lang="en-US" altLang="ja-JP" dirty="0">
                <a:latin typeface="Arial Narrow" panose="020B0606020202030204" pitchFamily="34" charset="0"/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Equipo</a:t>
            </a:r>
            <a:endParaRPr kumimoji="1" lang="ja-JP" alt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err="1" smtClean="0">
                <a:latin typeface="Arial Narrow" panose="020B0606020202030204" pitchFamily="34" charset="0"/>
              </a:rPr>
              <a:t>Equipo</a:t>
            </a:r>
            <a:r>
              <a:rPr lang="en-US" altLang="ja-JP" dirty="0" smtClean="0">
                <a:latin typeface="Arial Narrow" panose="020B0606020202030204" pitchFamily="34" charset="0"/>
              </a:rPr>
              <a:t> </a:t>
            </a:r>
            <a:r>
              <a:rPr lang="en-US" altLang="ja-JP" dirty="0" err="1" smtClean="0">
                <a:latin typeface="Arial Narrow" panose="020B0606020202030204" pitchFamily="34" charset="0"/>
              </a:rPr>
              <a:t>multidisciplinar</a:t>
            </a:r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ja-JP" altLang="en-US" dirty="0"/>
          </a:p>
        </p:txBody>
      </p:sp>
      <p:pic>
        <p:nvPicPr>
          <p:cNvPr id="4" name="Marcador de posición de imagen 3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r="9984"/>
          <a:stretch>
            <a:fillRect/>
          </a:stretch>
        </p:blipFill>
        <p:spPr/>
      </p:pic>
      <p:pic>
        <p:nvPicPr>
          <p:cNvPr id="8" name="Marcador de posición de imagen 7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/>
      </p:pic>
      <p:pic>
        <p:nvPicPr>
          <p:cNvPr id="10" name="Marcador de posición de imagen 9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r="23744"/>
          <a:stretch>
            <a:fillRect/>
          </a:stretch>
        </p:blipFill>
        <p:spPr/>
      </p:pic>
      <p:pic>
        <p:nvPicPr>
          <p:cNvPr id="11" name="Marcador de posición de imagen 10"/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/>
      </p:pic>
      <p:pic>
        <p:nvPicPr>
          <p:cNvPr id="9" name="Marcador de posición de imagen 8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9" r="1"/>
          <a:stretch/>
        </p:blipFill>
        <p:spPr>
          <a:xfrm>
            <a:off x="14570075" y="2368873"/>
            <a:ext cx="3429818" cy="4808117"/>
          </a:xfrm>
        </p:spPr>
      </p:pic>
      <p:sp>
        <p:nvSpPr>
          <p:cNvPr id="20" name="テキスト プレースホルダー 1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>
                <a:latin typeface="Arial Narrow" panose="020B0606020202030204" pitchFamily="34" charset="0"/>
              </a:rPr>
              <a:t>Fabián</a:t>
            </a:r>
            <a:r>
              <a:rPr lang="en-US" altLang="ja-JP" dirty="0" smtClean="0">
                <a:latin typeface="Arial Narrow" panose="020B0606020202030204" pitchFamily="34" charset="0"/>
              </a:rPr>
              <a:t> </a:t>
            </a:r>
            <a:r>
              <a:rPr lang="en-US" altLang="ja-JP" dirty="0" err="1" smtClean="0">
                <a:latin typeface="Arial Narrow" panose="020B0606020202030204" pitchFamily="34" charset="0"/>
              </a:rPr>
              <a:t>Pallares</a:t>
            </a:r>
            <a:endParaRPr lang="en-US" altLang="ja-JP" dirty="0">
              <a:latin typeface="Arial Narrow" panose="020B0606020202030204" pitchFamily="34" charset="0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smtClean="0">
                <a:latin typeface="Arial Narrow" panose="020B0606020202030204" pitchFamily="34" charset="0"/>
              </a:rPr>
              <a:t>Oscar Pacheco</a:t>
            </a:r>
            <a:endParaRPr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>
                <a:latin typeface="Arial Narrow" panose="020B0606020202030204" pitchFamily="34" charset="0"/>
              </a:rPr>
              <a:t>Iván</a:t>
            </a:r>
            <a:r>
              <a:rPr lang="en-US" altLang="ja-JP" dirty="0" smtClean="0">
                <a:latin typeface="Arial Narrow" panose="020B0606020202030204" pitchFamily="34" charset="0"/>
              </a:rPr>
              <a:t> </a:t>
            </a:r>
            <a:r>
              <a:rPr lang="en-US" altLang="ja-JP" dirty="0" err="1" smtClean="0">
                <a:latin typeface="Arial Narrow" panose="020B0606020202030204" pitchFamily="34" charset="0"/>
              </a:rPr>
              <a:t>Peñaranda</a:t>
            </a:r>
            <a:endParaRPr lang="en-US" altLang="ja-JP" dirty="0">
              <a:latin typeface="Arial Narrow" panose="020B0606020202030204" pitchFamily="34" charset="0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smtClean="0">
                <a:latin typeface="Arial Narrow" panose="020B0606020202030204" pitchFamily="34" charset="0"/>
              </a:rPr>
              <a:t>David </a:t>
            </a:r>
            <a:r>
              <a:rPr lang="en-US" altLang="ja-JP" dirty="0" err="1" smtClean="0">
                <a:latin typeface="Arial Narrow" panose="020B0606020202030204" pitchFamily="34" charset="0"/>
              </a:rPr>
              <a:t>Daza</a:t>
            </a:r>
            <a:endParaRPr lang="en-US" altLang="ja-JP" dirty="0">
              <a:latin typeface="Arial Narrow" panose="020B0606020202030204" pitchFamily="34" charset="0"/>
            </a:endParaRP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s-CO" altLang="ja-JP" dirty="0" err="1" smtClean="0">
                <a:latin typeface="Arial Narrow" panose="020B0606020202030204" pitchFamily="34" charset="0"/>
              </a:rPr>
              <a:t>Nathaly</a:t>
            </a:r>
            <a:r>
              <a:rPr kumimoji="1" lang="es-CO" altLang="ja-JP" dirty="0" smtClean="0">
                <a:latin typeface="Arial Narrow" panose="020B0606020202030204" pitchFamily="34" charset="0"/>
              </a:rPr>
              <a:t> Vergel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4294967295"/>
          </p:nvPr>
        </p:nvSpPr>
        <p:spPr>
          <a:xfrm>
            <a:off x="3700710" y="7620818"/>
            <a:ext cx="3716338" cy="2359658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O" altLang="ja-JP" dirty="0" smtClean="0">
                <a:latin typeface="Arial Narrow" panose="020B0606020202030204" pitchFamily="34" charset="0"/>
              </a:rPr>
              <a:t>MIEMBRO DEL TEAM DEVELOPER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CO" altLang="ja-JP" dirty="0" smtClean="0">
              <a:latin typeface="Arial Narrow" panose="020B060602020203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O" altLang="ja-JP" dirty="0" smtClean="0">
                <a:latin typeface="Arial Narrow" panose="020B0606020202030204" pitchFamily="34" charset="0"/>
              </a:rPr>
              <a:t>Encargado del óptimo desarrollo del proyecto.</a:t>
            </a:r>
          </a:p>
          <a:p>
            <a:pPr algn="ctr"/>
            <a:r>
              <a:rPr lang="es-ES" i="1" dirty="0"/>
              <a:t>Ingeniería de </a:t>
            </a:r>
            <a:r>
              <a:rPr lang="es-ES" i="1" dirty="0" smtClean="0"/>
              <a:t>sistemas - PUJ</a:t>
            </a:r>
            <a:endParaRPr lang="es-ES" i="1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O" altLang="ja-JP" dirty="0" smtClean="0">
                <a:latin typeface="Arial Narrow" panose="020B0606020202030204" pitchFamily="34" charset="0"/>
              </a:rPr>
              <a:t> 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7" name="テキスト プレースホルダー 33"/>
          <p:cNvSpPr txBox="1">
            <a:spLocks/>
          </p:cNvSpPr>
          <p:nvPr/>
        </p:nvSpPr>
        <p:spPr>
          <a:xfrm>
            <a:off x="10972849" y="7486785"/>
            <a:ext cx="3716338" cy="229729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latin typeface="Arial Narrow" panose="020B0606020202030204" pitchFamily="34" charset="0"/>
              </a:rPr>
              <a:t>MARKET ANALYST</a:t>
            </a:r>
          </a:p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Administrador</a:t>
            </a:r>
            <a:r>
              <a:rPr lang="en-US" altLang="ja-JP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altLang="ja-JP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análisis</a:t>
            </a:r>
            <a:r>
              <a:rPr lang="en-US" altLang="ja-JP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altLang="ja-JP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oportunidades</a:t>
            </a:r>
            <a:r>
              <a:rPr lang="en-US" altLang="ja-JP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altLang="ja-JP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negocio</a:t>
            </a:r>
            <a:r>
              <a:rPr lang="en-US" altLang="ja-JP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ctr"/>
            <a:r>
              <a:rPr lang="en-US" altLang="ja-JP" i="1" dirty="0" err="1" smtClean="0">
                <a:latin typeface="Arial Narrow" panose="020B0606020202030204" pitchFamily="34" charset="0"/>
              </a:rPr>
              <a:t>Ingeniería</a:t>
            </a:r>
            <a:r>
              <a:rPr lang="en-US" altLang="ja-JP" i="1" dirty="0" smtClean="0">
                <a:latin typeface="Arial Narrow" panose="020B0606020202030204" pitchFamily="34" charset="0"/>
              </a:rPr>
              <a:t> Industrial - UN</a:t>
            </a:r>
            <a:endParaRPr lang="en-US" altLang="ja-JP" i="1" dirty="0">
              <a:latin typeface="Arial Narrow" panose="020B0606020202030204" pitchFamily="34" charset="0"/>
            </a:endParaRPr>
          </a:p>
        </p:txBody>
      </p:sp>
      <p:sp>
        <p:nvSpPr>
          <p:cNvPr id="28" name="テキスト プレースホルダー 33"/>
          <p:cNvSpPr txBox="1">
            <a:spLocks/>
          </p:cNvSpPr>
          <p:nvPr/>
        </p:nvSpPr>
        <p:spPr>
          <a:xfrm>
            <a:off x="7394239" y="7620818"/>
            <a:ext cx="3716338" cy="2359658"/>
          </a:xfrm>
          <a:prstGeom prst="rect">
            <a:avLst/>
          </a:prstGeom>
        </p:spPr>
        <p:txBody>
          <a:bodyPr vert="horz" lIns="163275" tIns="81638" rIns="163275" bIns="81638" rtlCol="0">
            <a:normAutofit fontScale="92500" lnSpcReduction="10000"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altLang="ja-JP" dirty="0" smtClean="0">
                <a:latin typeface="Arial Narrow" panose="020B0606020202030204" pitchFamily="34" charset="0"/>
              </a:rPr>
              <a:t>PRODUCT OWNER</a:t>
            </a:r>
          </a:p>
          <a:p>
            <a:pPr algn="just"/>
            <a:r>
              <a:rPr lang="es-ES" dirty="0"/>
              <a:t>Representante de </a:t>
            </a:r>
            <a:r>
              <a:rPr lang="es-ES" dirty="0" smtClean="0"/>
              <a:t>los </a:t>
            </a:r>
            <a:r>
              <a:rPr lang="es-ES" dirty="0"/>
              <a:t>accionistas y clientes que usan el software. </a:t>
            </a:r>
            <a:endParaRPr lang="es-ES" dirty="0" smtClean="0"/>
          </a:p>
          <a:p>
            <a:pPr algn="ctr"/>
            <a:r>
              <a:rPr lang="es-ES" i="1" dirty="0" smtClean="0"/>
              <a:t>Estadística - UN</a:t>
            </a:r>
          </a:p>
          <a:p>
            <a:pPr algn="just"/>
            <a:endParaRPr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9" name="テキスト プレースホルダー 33"/>
          <p:cNvSpPr txBox="1">
            <a:spLocks/>
          </p:cNvSpPr>
          <p:nvPr/>
        </p:nvSpPr>
        <p:spPr>
          <a:xfrm>
            <a:off x="14283555" y="7605999"/>
            <a:ext cx="3716338" cy="2097576"/>
          </a:xfrm>
          <a:prstGeom prst="rect">
            <a:avLst/>
          </a:prstGeom>
        </p:spPr>
        <p:txBody>
          <a:bodyPr vert="horz" lIns="163275" tIns="81638" rIns="163275" bIns="81638" rtlCol="0">
            <a:normAutofit fontScale="77500" lnSpcReduction="20000"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latin typeface="Arial Narrow" panose="020B0606020202030204" pitchFamily="34" charset="0"/>
              </a:rPr>
              <a:t>TESTER</a:t>
            </a:r>
            <a:endParaRPr lang="en-US" altLang="ja-JP" dirty="0">
              <a:latin typeface="Arial Narrow" panose="020B0606020202030204" pitchFamily="34" charset="0"/>
            </a:endParaRPr>
          </a:p>
          <a:p>
            <a:pPr algn="ctr"/>
            <a:r>
              <a:rPr lang="en-US" altLang="ja-JP" dirty="0" smtClean="0">
                <a:latin typeface="Arial Narrow" panose="020B0606020202030204" pitchFamily="34" charset="0"/>
              </a:rPr>
              <a:t> </a:t>
            </a:r>
            <a:r>
              <a:rPr lang="en-US" altLang="ja-JP" dirty="0" err="1" smtClean="0">
                <a:latin typeface="Arial Narrow" panose="020B0606020202030204" pitchFamily="34" charset="0"/>
              </a:rPr>
              <a:t>Identificador</a:t>
            </a:r>
            <a:r>
              <a:rPr lang="en-US" altLang="ja-JP" dirty="0" smtClean="0">
                <a:latin typeface="Arial Narrow" panose="020B0606020202030204" pitchFamily="34" charset="0"/>
              </a:rPr>
              <a:t> de </a:t>
            </a:r>
            <a:r>
              <a:rPr lang="en-US" altLang="ja-JP" dirty="0" err="1" smtClean="0">
                <a:latin typeface="Arial Narrow" panose="020B0606020202030204" pitchFamily="34" charset="0"/>
              </a:rPr>
              <a:t>falencias</a:t>
            </a:r>
            <a:r>
              <a:rPr lang="en-US" altLang="ja-JP" dirty="0" smtClean="0">
                <a:latin typeface="Arial Narrow" panose="020B0606020202030204" pitchFamily="34" charset="0"/>
              </a:rPr>
              <a:t> de </a:t>
            </a:r>
            <a:r>
              <a:rPr lang="en-US" altLang="ja-JP" dirty="0" err="1" smtClean="0">
                <a:latin typeface="Arial Narrow" panose="020B0606020202030204" pitchFamily="34" charset="0"/>
              </a:rPr>
              <a:t>estructuración</a:t>
            </a:r>
            <a:r>
              <a:rPr lang="en-US" altLang="ja-JP" dirty="0" smtClean="0">
                <a:latin typeface="Arial Narrow" panose="020B0606020202030204" pitchFamily="34" charset="0"/>
              </a:rPr>
              <a:t> de Proyecto.</a:t>
            </a:r>
          </a:p>
          <a:p>
            <a:pPr algn="ctr"/>
            <a:r>
              <a:rPr lang="en-US" altLang="ja-JP" i="1" dirty="0" err="1" smtClean="0">
                <a:latin typeface="Arial Narrow" panose="020B0606020202030204" pitchFamily="34" charset="0"/>
              </a:rPr>
              <a:t>Ing</a:t>
            </a:r>
            <a:r>
              <a:rPr lang="en-US" altLang="ja-JP" i="1" dirty="0" smtClean="0">
                <a:latin typeface="Arial Narrow" panose="020B0606020202030204" pitchFamily="34" charset="0"/>
              </a:rPr>
              <a:t>. </a:t>
            </a:r>
            <a:r>
              <a:rPr lang="en-US" altLang="ja-JP" i="1" dirty="0" err="1" smtClean="0">
                <a:latin typeface="Arial Narrow" panose="020B0606020202030204" pitchFamily="34" charset="0"/>
              </a:rPr>
              <a:t>Mecatrónica</a:t>
            </a:r>
            <a:endParaRPr lang="en-US" altLang="ja-JP" i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altLang="ja-JP" i="1" dirty="0" smtClean="0">
                <a:latin typeface="Arial Narrow" panose="020B0606020202030204" pitchFamily="34" charset="0"/>
              </a:rPr>
              <a:t>UN</a:t>
            </a:r>
          </a:p>
          <a:p>
            <a:pPr algn="ctr"/>
            <a:endParaRPr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0" name="テキスト プレースホルダー 33"/>
          <p:cNvSpPr txBox="1">
            <a:spLocks/>
          </p:cNvSpPr>
          <p:nvPr/>
        </p:nvSpPr>
        <p:spPr>
          <a:xfrm>
            <a:off x="84620" y="7626198"/>
            <a:ext cx="3716338" cy="2354278"/>
          </a:xfrm>
          <a:prstGeom prst="rect">
            <a:avLst/>
          </a:prstGeom>
        </p:spPr>
        <p:txBody>
          <a:bodyPr vert="horz" lIns="163275" tIns="81638" rIns="163275" bIns="81638" rtlCol="0">
            <a:normAutofit fontScale="85000" lnSpcReduction="10000"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altLang="ja-JP" dirty="0" smtClean="0">
                <a:latin typeface="Arial Narrow" panose="020B0606020202030204" pitchFamily="34" charset="0"/>
              </a:rPr>
              <a:t>SCRUM MÁSTER</a:t>
            </a:r>
          </a:p>
          <a:p>
            <a:pPr algn="ctr"/>
            <a:r>
              <a:rPr lang="es-ES" dirty="0"/>
              <a:t>L</a:t>
            </a:r>
            <a:r>
              <a:rPr lang="es-ES" dirty="0" smtClean="0"/>
              <a:t>idera </a:t>
            </a:r>
            <a:r>
              <a:rPr lang="es-ES" dirty="0"/>
              <a:t>al equipo </a:t>
            </a:r>
            <a:r>
              <a:rPr lang="es-ES" dirty="0" smtClean="0"/>
              <a:t>y  los procesos </a:t>
            </a:r>
            <a:r>
              <a:rPr lang="es-ES" dirty="0"/>
              <a:t>de la metodología</a:t>
            </a:r>
            <a:r>
              <a:rPr lang="es-ES" dirty="0" smtClean="0"/>
              <a:t>.</a:t>
            </a:r>
          </a:p>
          <a:p>
            <a:pPr algn="ctr"/>
            <a:r>
              <a:rPr lang="es-ES" i="1" dirty="0" smtClean="0"/>
              <a:t>Ingeniería de sistemas- PUJ</a:t>
            </a:r>
          </a:p>
          <a:p>
            <a:pPr algn="ctr"/>
            <a:endParaRPr lang="es-ES" dirty="0" smtClean="0"/>
          </a:p>
          <a:p>
            <a:pPr algn="ctr"/>
            <a:endParaRPr lang="es-ES" altLang="ja-JP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4390"/>
      </p:ext>
    </p:extLst>
  </p:cSld>
  <p:clrMapOvr>
    <a:masterClrMapping/>
  </p:clrMapOvr>
  <p:transition spd="slow" advTm="12913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¡</a:t>
            </a:r>
            <a:r>
              <a:rPr kumimoji="1" lang="en-US" altLang="ja-JP" dirty="0" err="1">
                <a:latin typeface="Arial Narrow" panose="020B0606020202030204" pitchFamily="34" charset="0"/>
              </a:rPr>
              <a:t>Muchas</a:t>
            </a:r>
            <a:r>
              <a:rPr kumimoji="1" lang="en-US" altLang="ja-JP" dirty="0">
                <a:latin typeface="Arial Narrow" panose="020B0606020202030204" pitchFamily="34" charset="0"/>
              </a:rPr>
              <a:t> gracias!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pic>
        <p:nvPicPr>
          <p:cNvPr id="25" name="図プレースホルダー 24"/>
          <p:cNvPicPr>
            <a:picLocks noGrp="1" noChangeAspect="1"/>
          </p:cNvPicPr>
          <p:nvPr>
            <p:ph type="pic" sz="quarter" idx="2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r="16114"/>
          <a:stretch>
            <a:fillRect/>
          </a:stretch>
        </p:blipFill>
        <p:spPr/>
      </p:pic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b="1" dirty="0" err="1" smtClean="0">
                <a:latin typeface="Arial Narrow" panose="020B0606020202030204" pitchFamily="34" charset="0"/>
              </a:rPr>
              <a:t>Pontificia</a:t>
            </a:r>
            <a:r>
              <a:rPr lang="en-US" altLang="ja-JP" b="1" dirty="0" smtClean="0">
                <a:latin typeface="Arial Narrow" panose="020B0606020202030204" pitchFamily="34" charset="0"/>
              </a:rPr>
              <a:t> </a:t>
            </a:r>
            <a:r>
              <a:rPr lang="en-US" altLang="ja-JP" b="1" dirty="0">
                <a:latin typeface="Arial Narrow" panose="020B0606020202030204" pitchFamily="34" charset="0"/>
              </a:rPr>
              <a:t>Universidad </a:t>
            </a:r>
            <a:r>
              <a:rPr lang="en-US" altLang="ja-JP" b="1" dirty="0" err="1" smtClean="0">
                <a:latin typeface="Arial Narrow" panose="020B0606020202030204" pitchFamily="34" charset="0"/>
              </a:rPr>
              <a:t>Javeriana</a:t>
            </a:r>
            <a:r>
              <a:rPr lang="en-US" altLang="ja-JP" b="1" dirty="0" smtClean="0">
                <a:latin typeface="Arial Narrow" panose="020B0606020202030204" pitchFamily="34" charset="0"/>
              </a:rPr>
              <a:t> </a:t>
            </a:r>
            <a:r>
              <a:rPr lang="en-US" altLang="ja-JP" b="1" dirty="0" smtClean="0">
                <a:latin typeface="Arial Narrow" panose="020B0606020202030204" pitchFamily="34" charset="0"/>
              </a:rPr>
              <a:t>– Universidad Nacional de Colombia</a:t>
            </a:r>
            <a:endParaRPr lang="en-US" altLang="ja-JP" b="1" dirty="0">
              <a:latin typeface="Arial Narrow" panose="020B0606020202030204" pitchFamily="34" charset="0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s-CO" altLang="ja-JP" dirty="0" err="1" smtClean="0">
                <a:latin typeface="Arial Narrow" panose="020B0606020202030204" pitchFamily="34" charset="0"/>
              </a:rPr>
              <a:t>Nathaly</a:t>
            </a:r>
            <a:r>
              <a:rPr kumimoji="1" lang="es-CO" altLang="ja-JP" dirty="0" smtClean="0">
                <a:latin typeface="Arial Narrow" panose="020B0606020202030204" pitchFamily="34" charset="0"/>
              </a:rPr>
              <a:t> Vergel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dirty="0" err="1" smtClean="0">
                <a:latin typeface="Arial Narrow" panose="020B0606020202030204" pitchFamily="34" charset="0"/>
              </a:rPr>
              <a:t>Óscar</a:t>
            </a:r>
            <a:r>
              <a:rPr lang="en-US" altLang="ja-JP" dirty="0" smtClean="0">
                <a:latin typeface="Arial Narrow" panose="020B0606020202030204" pitchFamily="34" charset="0"/>
              </a:rPr>
              <a:t> Pacheco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s-CO" altLang="ja-JP" dirty="0" smtClean="0">
                <a:latin typeface="Arial Narrow" panose="020B0606020202030204" pitchFamily="34" charset="0"/>
              </a:rPr>
              <a:t>Fabián Pallares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s-CO" altLang="ja-JP" dirty="0" smtClean="0">
                <a:latin typeface="Arial Narrow" panose="020B0606020202030204" pitchFamily="34" charset="0"/>
              </a:rPr>
              <a:t>David Daza</a:t>
            </a:r>
            <a:endParaRPr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9" name="Marcador de posición de imagen 8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1" name="Marcador de posición de imagen 10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3" name="Marcador de posición de imagen 12"/>
          <p:cNvSpPr>
            <a:spLocks noGrp="1"/>
          </p:cNvSpPr>
          <p:nvPr>
            <p:ph type="pic" sz="quarter" idx="29"/>
          </p:nvPr>
        </p:nvSpPr>
        <p:spPr>
          <a:xfrm>
            <a:off x="9458008" y="7190288"/>
            <a:ext cx="552341" cy="552341"/>
          </a:xfrm>
        </p:spPr>
      </p:sp>
      <p:sp>
        <p:nvSpPr>
          <p:cNvPr id="15" name="Marcador de posición de imagen 14"/>
          <p:cNvSpPr>
            <a:spLocks noGrp="1"/>
          </p:cNvSpPr>
          <p:nvPr>
            <p:ph type="pic" sz="quarter" idx="25"/>
          </p:nvPr>
        </p:nvSpPr>
        <p:spPr/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8" t="12" r="727" b="12"/>
          <a:stretch/>
        </p:blipFill>
        <p:spPr>
          <a:xfrm>
            <a:off x="2171700" y="2481937"/>
            <a:ext cx="5692140" cy="5543531"/>
          </a:xfrm>
        </p:spPr>
      </p:pic>
      <p:sp>
        <p:nvSpPr>
          <p:cNvPr id="7" name="Rectángulo 6"/>
          <p:cNvSpPr/>
          <p:nvPr/>
        </p:nvSpPr>
        <p:spPr>
          <a:xfrm>
            <a:off x="9458008" y="8125263"/>
            <a:ext cx="594360" cy="602507"/>
          </a:xfrm>
          <a:prstGeom prst="rect">
            <a:avLst/>
          </a:prstGeom>
          <a:noFill/>
          <a:ln w="3175">
            <a:prstDash val="sysDot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CO"/>
          </a:p>
        </p:txBody>
      </p:sp>
      <p:sp>
        <p:nvSpPr>
          <p:cNvPr id="18" name="テキスト プレースホルダー 11"/>
          <p:cNvSpPr txBox="1">
            <a:spLocks/>
          </p:cNvSpPr>
          <p:nvPr/>
        </p:nvSpPr>
        <p:spPr>
          <a:xfrm>
            <a:off x="10010349" y="8145575"/>
            <a:ext cx="3505200" cy="590567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18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altLang="ja-JP" dirty="0">
                <a:latin typeface="Arial Narrow" panose="020B0606020202030204" pitchFamily="34" charset="0"/>
              </a:rPr>
              <a:t> </a:t>
            </a:r>
            <a:r>
              <a:rPr lang="es-CO" altLang="ja-JP" dirty="0" smtClean="0">
                <a:latin typeface="Arial Narrow" panose="020B0606020202030204" pitchFamily="34" charset="0"/>
              </a:rPr>
              <a:t>Iván Peñaranda</a:t>
            </a:r>
            <a:endParaRPr lang="ja-JP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0439"/>
      </p:ext>
    </p:extLst>
  </p:cSld>
  <p:clrMapOvr>
    <a:masterClrMapping/>
  </p:clrMapOvr>
  <p:transition spd="slow" advTm="4691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Arial Narrow" panose="020B0606020202030204" pitchFamily="34" charset="0"/>
              </a:rPr>
              <a:t>Contenidos</a:t>
            </a:r>
            <a:endParaRPr kumimoji="1" lang="ja-JP" alt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>
          <a:xfrm>
            <a:off x="3194546" y="1559532"/>
            <a:ext cx="14329592" cy="504056"/>
          </a:xfrm>
        </p:spPr>
        <p:txBody>
          <a:bodyPr>
            <a:noAutofit/>
          </a:bodyPr>
          <a:lstStyle/>
          <a:p>
            <a:r>
              <a:rPr kumimoji="1" lang="es-CO" altLang="ja-JP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Presentación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de </a:t>
            </a:r>
            <a:r>
              <a:rPr kumimoji="1" lang="en-US" altLang="ja-JP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nuestros</a:t>
            </a:r>
            <a:r>
              <a:rPr kumimoji="1"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ja-JP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temas</a:t>
            </a:r>
            <a:r>
              <a:rPr kumimoji="1"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relevantes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ja-JP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kumimoji="1"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kumimoji="1" lang="en-US" altLang="ja-JP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análisis</a:t>
            </a:r>
            <a:r>
              <a:rPr kumimoji="1"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del Proyecto.</a:t>
            </a:r>
            <a:endParaRPr kumimoji="1" lang="ja-JP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 smtClean="0">
                <a:latin typeface="Arial Narrow" panose="020B0606020202030204" pitchFamily="34" charset="0"/>
              </a:rPr>
              <a:t>Perspectiva</a:t>
            </a:r>
            <a:r>
              <a:rPr lang="en-US" altLang="ja-JP" dirty="0" smtClean="0">
                <a:latin typeface="Arial Narrow" panose="020B0606020202030204" pitchFamily="34" charset="0"/>
              </a:rPr>
              <a:t> del </a:t>
            </a:r>
            <a:r>
              <a:rPr lang="en-US" altLang="ja-JP" dirty="0" err="1" smtClean="0">
                <a:latin typeface="Arial Narrow" panose="020B0606020202030204" pitchFamily="34" charset="0"/>
              </a:rPr>
              <a:t>usuario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7"/>
          </p:nvPr>
        </p:nvSpPr>
        <p:spPr>
          <a:xfrm rot="18900000">
            <a:off x="4073712" y="4345921"/>
            <a:ext cx="4060888" cy="870619"/>
          </a:xfrm>
        </p:spPr>
        <p:txBody>
          <a:bodyPr/>
          <a:lstStyle/>
          <a:p>
            <a:r>
              <a:rPr lang="en-US" altLang="ja-JP" dirty="0" err="1" smtClean="0">
                <a:latin typeface="Arial Narrow" panose="020B0606020202030204" pitchFamily="34" charset="0"/>
              </a:rPr>
              <a:t>Problema</a:t>
            </a:r>
            <a:r>
              <a:rPr lang="en-US" altLang="ja-JP" dirty="0" smtClean="0">
                <a:latin typeface="Arial Narrow" panose="020B0606020202030204" pitchFamily="34" charset="0"/>
              </a:rPr>
              <a:t> - </a:t>
            </a:r>
            <a:r>
              <a:rPr lang="en-US" altLang="ja-JP" dirty="0" err="1" smtClean="0">
                <a:latin typeface="Arial Narrow" panose="020B0606020202030204" pitchFamily="34" charset="0"/>
              </a:rPr>
              <a:t>solución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8"/>
          </p:nvPr>
        </p:nvSpPr>
        <p:spPr>
          <a:xfrm rot="18900000">
            <a:off x="6934399" y="4432234"/>
            <a:ext cx="4008269" cy="870619"/>
          </a:xfrm>
        </p:spPr>
        <p:txBody>
          <a:bodyPr/>
          <a:lstStyle/>
          <a:p>
            <a:r>
              <a:rPr lang="en-US" altLang="ja-JP" dirty="0" err="1" smtClean="0">
                <a:latin typeface="Arial Narrow" panose="020B0606020202030204" pitchFamily="34" charset="0"/>
              </a:rPr>
              <a:t>Prototipo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s-CO" altLang="ja-JP" sz="3200" dirty="0" smtClean="0">
                <a:latin typeface="Arial Narrow" panose="020B0606020202030204" pitchFamily="34" charset="0"/>
              </a:rPr>
              <a:t>Propuesta de valor</a:t>
            </a:r>
            <a:endParaRPr kumimoji="1" lang="ja-JP" altLang="en-US" sz="3200" dirty="0">
              <a:latin typeface="Arial Narrow" panose="020B0606020202030204" pitchFamily="34" charset="0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0"/>
          </p:nvPr>
        </p:nvSpPr>
        <p:spPr>
          <a:xfrm rot="18900000">
            <a:off x="12565944" y="4432234"/>
            <a:ext cx="4008268" cy="870619"/>
          </a:xfrm>
        </p:spPr>
        <p:txBody>
          <a:bodyPr/>
          <a:lstStyle/>
          <a:p>
            <a:r>
              <a:rPr kumimoji="1" lang="es-CO" altLang="ja-JP" dirty="0" smtClean="0">
                <a:latin typeface="Arial Narrow" panose="020B0606020202030204" pitchFamily="34" charset="0"/>
              </a:rPr>
              <a:t>Diferenciador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4747898"/>
      </p:ext>
    </p:extLst>
  </p:cSld>
  <p:clrMapOvr>
    <a:masterClrMapping/>
  </p:clrMapOvr>
  <p:transition spd="slow" advTm="9757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CO" altLang="ja-JP" sz="5000" dirty="0" smtClean="0">
                <a:solidFill>
                  <a:srgbClr val="92D050"/>
                </a:solidFill>
                <a:latin typeface="Ancizar Sans Extrablack" panose="020B0B02040300000003" pitchFamily="34" charset="0"/>
              </a:rPr>
              <a:t>Perspectiva del usuario</a:t>
            </a:r>
            <a:endParaRPr kumimoji="1" lang="ja-JP" altLang="en-US" sz="5000" dirty="0">
              <a:solidFill>
                <a:srgbClr val="92D050"/>
              </a:solidFill>
              <a:latin typeface="Ancizar Sans Extrablack" panose="020B0B020403000000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000190" y="3610118"/>
            <a:ext cx="6275130" cy="790352"/>
          </a:xfrm>
        </p:spPr>
        <p:txBody>
          <a:bodyPr/>
          <a:lstStyle/>
          <a:p>
            <a:r>
              <a:rPr lang="en-US" altLang="ja-JP" dirty="0" smtClean="0">
                <a:latin typeface="Arial Narrow" panose="020B0606020202030204" pitchFamily="34" charset="0"/>
              </a:rPr>
              <a:t>¿</a:t>
            </a:r>
            <a:r>
              <a:rPr lang="en-US" altLang="ja-JP" sz="2800" dirty="0" err="1" smtClean="0">
                <a:latin typeface="Androgyne" panose="05080000000003050000" pitchFamily="82" charset="0"/>
              </a:rPr>
              <a:t>Quién</a:t>
            </a:r>
            <a:r>
              <a:rPr lang="en-US" altLang="ja-JP" sz="2800" dirty="0" smtClean="0">
                <a:latin typeface="Androgyne" panose="05080000000003050000" pitchFamily="82" charset="0"/>
              </a:rPr>
              <a:t> </a:t>
            </a:r>
            <a:r>
              <a:rPr lang="en-US" altLang="ja-JP" sz="2800" dirty="0" err="1" smtClean="0">
                <a:latin typeface="Androgyne" panose="05080000000003050000" pitchFamily="82" charset="0"/>
              </a:rPr>
              <a:t>es</a:t>
            </a:r>
            <a:r>
              <a:rPr lang="en-US" altLang="ja-JP" sz="2800" dirty="0" smtClean="0">
                <a:latin typeface="Androgyne" panose="05080000000003050000" pitchFamily="82" charset="0"/>
              </a:rPr>
              <a:t> </a:t>
            </a:r>
            <a:r>
              <a:rPr lang="en-US" altLang="ja-JP" sz="2800" dirty="0" err="1" smtClean="0">
                <a:latin typeface="Androgyne" panose="05080000000003050000" pitchFamily="82" charset="0"/>
              </a:rPr>
              <a:t>nuestro</a:t>
            </a:r>
            <a:r>
              <a:rPr lang="en-US" altLang="ja-JP" sz="2800" dirty="0" smtClean="0">
                <a:latin typeface="Androgyne" panose="05080000000003050000" pitchFamily="82" charset="0"/>
              </a:rPr>
              <a:t> principal </a:t>
            </a:r>
            <a:r>
              <a:rPr lang="en-US" altLang="ja-JP" sz="2800" dirty="0" err="1" smtClean="0">
                <a:latin typeface="Androgyne" panose="05080000000003050000" pitchFamily="82" charset="0"/>
              </a:rPr>
              <a:t>usuario</a:t>
            </a:r>
            <a:r>
              <a:rPr lang="en-US" altLang="ja-JP" sz="2800" dirty="0" smtClean="0">
                <a:latin typeface="Androgyne" panose="05080000000003050000" pitchFamily="82" charset="0"/>
              </a:rPr>
              <a:t>?</a:t>
            </a:r>
            <a:endParaRPr lang="ja-JP" altLang="en-US" sz="2800" dirty="0">
              <a:latin typeface="Androgyne" panose="05080000000003050000" pitchFamily="82" charset="0"/>
            </a:endParaRPr>
          </a:p>
        </p:txBody>
      </p:sp>
      <p:pic>
        <p:nvPicPr>
          <p:cNvPr id="1028" name="Picture 4" descr="Kids, Niña, Lápiz, Dibujo, Portátil, Estudio, Ami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230" y="2393447"/>
            <a:ext cx="9144000" cy="6096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Resultado de imagen para technology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9" y="5005488"/>
            <a:ext cx="1462273" cy="14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52138" y="6441995"/>
            <a:ext cx="162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listo MT" panose="02040603050505030304" pitchFamily="18" charset="0"/>
              </a:rPr>
              <a:t>Acceso a internet</a:t>
            </a:r>
            <a:endParaRPr lang="es-CO" sz="2400" dirty="0">
              <a:latin typeface="Calisto MT" panose="02040603050505030304" pitchFamily="18" charset="0"/>
            </a:endParaRPr>
          </a:p>
        </p:txBody>
      </p:sp>
      <p:pic>
        <p:nvPicPr>
          <p:cNvPr id="1032" name="Picture 8" descr="Resultado de imagen para criterio icon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0"/>
          <a:stretch/>
        </p:blipFill>
        <p:spPr bwMode="auto">
          <a:xfrm>
            <a:off x="6372510" y="4771474"/>
            <a:ext cx="1319530" cy="133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221068" y="6329648"/>
            <a:ext cx="162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listo MT" panose="02040603050505030304" pitchFamily="18" charset="0"/>
              </a:rPr>
              <a:t>Autónomo</a:t>
            </a:r>
            <a:endParaRPr lang="es-CO" sz="2400" dirty="0">
              <a:latin typeface="Calisto MT" panose="02040603050505030304" pitchFamily="18" charset="0"/>
            </a:endParaRPr>
          </a:p>
        </p:txBody>
      </p:sp>
      <p:pic>
        <p:nvPicPr>
          <p:cNvPr id="1034" name="Picture 10" descr="Resultado de imagen para lúdico ic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9824" r="20193" b="43949"/>
          <a:stretch/>
        </p:blipFill>
        <p:spPr bwMode="auto">
          <a:xfrm>
            <a:off x="3217402" y="4986276"/>
            <a:ext cx="1920241" cy="139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2884477" y="6406700"/>
            <a:ext cx="2843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latin typeface="Calisto MT" panose="02040603050505030304" pitchFamily="18" charset="0"/>
                <a:cs typeface="Arial" panose="020B0604020202020204" pitchFamily="34" charset="0"/>
              </a:rPr>
              <a:t>Actividades</a:t>
            </a:r>
            <a:r>
              <a:rPr lang="pt-BR" sz="2400" dirty="0" smtClean="0">
                <a:latin typeface="Calisto MT" panose="02040603050505030304" pitchFamily="18" charset="0"/>
                <a:cs typeface="Arial" panose="020B0604020202020204" pitchFamily="34" charset="0"/>
              </a:rPr>
              <a:t> lúdicas </a:t>
            </a:r>
            <a:r>
              <a:rPr lang="pt-BR" sz="2400" dirty="0">
                <a:latin typeface="Calisto MT" panose="02040603050505030304" pitchFamily="18" charset="0"/>
                <a:cs typeface="Arial" panose="020B0604020202020204" pitchFamily="34" charset="0"/>
              </a:rPr>
              <a:t>e </a:t>
            </a:r>
            <a:r>
              <a:rPr lang="pt-BR" sz="2400" dirty="0" err="1">
                <a:latin typeface="Calisto MT" panose="02040603050505030304" pitchFamily="18" charset="0"/>
                <a:cs typeface="Arial" panose="020B0604020202020204" pitchFamily="34" charset="0"/>
              </a:rPr>
              <a:t>interactivas</a:t>
            </a:r>
            <a:r>
              <a:rPr lang="pt-BR" sz="2400" dirty="0">
                <a:latin typeface="Calisto MT" panose="02040603050505030304" pitchFamily="18" charset="0"/>
                <a:cs typeface="Arial" panose="020B0604020202020204" pitchFamily="34" charset="0"/>
              </a:rPr>
              <a:t>. </a:t>
            </a:r>
            <a:endParaRPr lang="es-CO" sz="2400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Resultado de imagen para learning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4" y="7690855"/>
            <a:ext cx="1306786" cy="1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97486" y="9149479"/>
            <a:ext cx="233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listo MT" panose="02040603050505030304" pitchFamily="18" charset="0"/>
              </a:rPr>
              <a:t>Etapa de aprendizaje</a:t>
            </a:r>
            <a:endParaRPr lang="es-CO" sz="2400" dirty="0">
              <a:latin typeface="Calisto MT" panose="02040603050505030304" pitchFamily="18" charset="0"/>
            </a:endParaRPr>
          </a:p>
        </p:txBody>
      </p:sp>
      <p:pic>
        <p:nvPicPr>
          <p:cNvPr id="1040" name="Picture 16" descr="Resultado de imagen para curiosidad icono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17" y="7493071"/>
            <a:ext cx="1428462" cy="16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3124488" y="9334144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listo MT" panose="02040603050505030304" pitchFamily="18" charset="0"/>
              </a:rPr>
              <a:t>Curioso</a:t>
            </a:r>
            <a:endParaRPr lang="es-CO" sz="2400" dirty="0">
              <a:latin typeface="Calisto MT" panose="02040603050505030304" pitchFamily="18" charset="0"/>
            </a:endParaRPr>
          </a:p>
        </p:txBody>
      </p:sp>
      <p:pic>
        <p:nvPicPr>
          <p:cNvPr id="1048" name="Picture 24" descr="Imagen relacionad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66" y="7110326"/>
            <a:ext cx="1643696" cy="164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866414" y="8863606"/>
            <a:ext cx="233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listo MT" panose="02040603050505030304" pitchFamily="18" charset="0"/>
              </a:rPr>
              <a:t>Libre e independiente</a:t>
            </a:r>
            <a:endParaRPr lang="es-CO" sz="2400" dirty="0">
              <a:latin typeface="Calisto MT" panose="02040603050505030304" pitchFamily="18" charset="0"/>
            </a:endParaRPr>
          </a:p>
        </p:txBody>
      </p:sp>
      <p:sp>
        <p:nvSpPr>
          <p:cNvPr id="17" name="Cinta curvada hacia abajo 16"/>
          <p:cNvSpPr/>
          <p:nvPr/>
        </p:nvSpPr>
        <p:spPr>
          <a:xfrm>
            <a:off x="955942" y="2162755"/>
            <a:ext cx="7032274" cy="944113"/>
          </a:xfrm>
          <a:prstGeom prst="ellipseRibbon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CO">
              <a:solidFill>
                <a:schemeClr val="accent6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697480" y="2543436"/>
            <a:ext cx="352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>
                <a:latin typeface="Barmeno" pitchFamily="50" charset="0"/>
              </a:rPr>
              <a:t>Niños de 6 a 12 años</a:t>
            </a:r>
            <a:endParaRPr lang="es-CO" sz="2800" dirty="0">
              <a:latin typeface="Barme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Desconocimiento de habilidades</a:t>
            </a:r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27"/>
          </p:nvPr>
        </p:nvSpPr>
        <p:spPr>
          <a:xfrm>
            <a:off x="807435" y="3057888"/>
            <a:ext cx="7401338" cy="2823902"/>
          </a:xfrm>
        </p:spPr>
        <p:txBody>
          <a:bodyPr anchor="ctr"/>
          <a:lstStyle/>
          <a:p>
            <a:pPr algn="ctr"/>
            <a:r>
              <a:rPr lang="es-CO" dirty="0" smtClean="0"/>
              <a:t>Problemática</a:t>
            </a:r>
          </a:p>
          <a:p>
            <a:pPr algn="ctr"/>
            <a:r>
              <a:rPr lang="es-CO" sz="3600" dirty="0" smtClean="0"/>
              <a:t>Padres e instituciones</a:t>
            </a:r>
            <a:endParaRPr lang="es-CO" sz="3600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28"/>
          </p:nvPr>
        </p:nvSpPr>
        <p:spPr/>
        <p:txBody>
          <a:bodyPr anchor="ctr"/>
          <a:lstStyle/>
          <a:p>
            <a:pPr algn="ctr"/>
            <a:r>
              <a:rPr lang="es-CO" dirty="0" smtClean="0"/>
              <a:t>Solución</a:t>
            </a:r>
            <a:endParaRPr lang="es-CO" dirty="0"/>
          </a:p>
        </p:txBody>
      </p:sp>
      <p:pic>
        <p:nvPicPr>
          <p:cNvPr id="2050" name="Picture 2" descr="Resultado de imagen para running out of time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4" y="6557977"/>
            <a:ext cx="757223" cy="7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dinero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5" y="6635383"/>
            <a:ext cx="1310250" cy="13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prohibido creativid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47" y="8411317"/>
            <a:ext cx="1891030" cy="13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2117685" y="6813364"/>
            <a:ext cx="7597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Calisto MT" panose="02040603050505030304" pitchFamily="18" charset="0"/>
              </a:rPr>
              <a:t>Poco </a:t>
            </a:r>
            <a:r>
              <a:rPr lang="es-ES" sz="2800" dirty="0" smtClean="0">
                <a:latin typeface="Calisto MT" panose="02040603050505030304" pitchFamily="18" charset="0"/>
              </a:rPr>
              <a:t>tiempo </a:t>
            </a:r>
            <a:r>
              <a:rPr lang="es-ES" sz="2800" dirty="0">
                <a:latin typeface="Calisto MT" panose="02040603050505030304" pitchFamily="18" charset="0"/>
              </a:rPr>
              <a:t>y/o disponibilidad económica para identificar </a:t>
            </a:r>
            <a:r>
              <a:rPr lang="es-ES" sz="2800" dirty="0" smtClean="0">
                <a:latin typeface="Calisto MT" panose="02040603050505030304" pitchFamily="18" charset="0"/>
              </a:rPr>
              <a:t>intereses </a:t>
            </a:r>
            <a:r>
              <a:rPr lang="es-ES" sz="2800" b="1" dirty="0" smtClean="0">
                <a:latin typeface="Calisto MT" panose="02040603050505030304" pitchFamily="18" charset="0"/>
              </a:rPr>
              <a:t>experimentalmente</a:t>
            </a:r>
            <a:r>
              <a:rPr lang="es-ES" sz="2800" dirty="0" smtClean="0">
                <a:latin typeface="Calisto MT" panose="02040603050505030304" pitchFamily="18" charset="0"/>
              </a:rPr>
              <a:t>.</a:t>
            </a:r>
            <a:endParaRPr lang="es-CO" sz="2400" dirty="0">
              <a:latin typeface="Calisto MT" panose="02040603050505030304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566160" y="8597455"/>
            <a:ext cx="5426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Calisto MT" panose="02040603050505030304" pitchFamily="18" charset="0"/>
              </a:rPr>
              <a:t>Educación que desconoce aptitudes e </a:t>
            </a:r>
            <a:r>
              <a:rPr lang="es-CO" sz="2800" b="1" dirty="0" smtClean="0">
                <a:latin typeface="Calisto MT" panose="02040603050505030304" pitchFamily="18" charset="0"/>
              </a:rPr>
              <a:t>intereses vocacionales</a:t>
            </a:r>
            <a:r>
              <a:rPr lang="es-CO" sz="2800" dirty="0" smtClean="0">
                <a:latin typeface="Calisto MT" panose="02040603050505030304" pitchFamily="18" charset="0"/>
              </a:rPr>
              <a:t>.</a:t>
            </a:r>
            <a:endParaRPr lang="es-CO" sz="2800" dirty="0">
              <a:latin typeface="Calisto MT" panose="02040603050505030304" pitchFamily="18" charset="0"/>
            </a:endParaRPr>
          </a:p>
        </p:txBody>
      </p:sp>
      <p:pic>
        <p:nvPicPr>
          <p:cNvPr id="29" name="Marcador de posición de imagen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12" b="464"/>
          <a:stretch/>
        </p:blipFill>
        <p:spPr>
          <a:xfrm>
            <a:off x="14554849" y="6843115"/>
            <a:ext cx="1743839" cy="2650494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11025750" y="7692042"/>
            <a:ext cx="340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>
                <a:latin typeface="Androgyne" panose="05080000000003050000" pitchFamily="82" charset="0"/>
              </a:rPr>
              <a:t>Carvy-Tech</a:t>
            </a:r>
            <a:endParaRPr lang="es-CO" sz="4800" dirty="0">
              <a:latin typeface="Androgyne" panose="05080000000003050000" pitchFamily="82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1910060" y="9551562"/>
            <a:ext cx="4388628" cy="42891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CO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 Carvy-Tech?</a:t>
            </a:r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7" name="Pergamino vertical 6"/>
          <p:cNvSpPr/>
          <p:nvPr/>
        </p:nvSpPr>
        <p:spPr>
          <a:xfrm>
            <a:off x="1596232" y="3191252"/>
            <a:ext cx="5372100" cy="5349240"/>
          </a:xfrm>
          <a:prstGeom prst="verticalScroll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CO">
              <a:solidFill>
                <a:schemeClr val="accent6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84902" y="3973046"/>
            <a:ext cx="3794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Plataforma innovadora de aprendizaje </a:t>
            </a:r>
            <a:r>
              <a:rPr lang="es-E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interactivo</a:t>
            </a:r>
            <a:r>
              <a:rPr lang="es-E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endParaRPr lang="es-CO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77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749" y="2247642"/>
            <a:ext cx="1887220" cy="18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0986430" y="887102"/>
            <a:ext cx="5783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ess BT" panose="03080802040402020204" pitchFamily="66" charset="0"/>
              </a:rPr>
              <a:t>Conecta</a:t>
            </a:r>
            <a:endParaRPr lang="es-CO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ess BT" panose="03080802040402020204" pitchFamily="66" charset="0"/>
            </a:endParaRPr>
          </a:p>
        </p:txBody>
      </p:sp>
      <p:pic>
        <p:nvPicPr>
          <p:cNvPr id="3082" name="Picture 10" descr="Resultado de imagen para profesora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494" y="1684616"/>
            <a:ext cx="2423904" cy="242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11041380" y="4191914"/>
            <a:ext cx="236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Catalogue" panose="02000500000000000000" pitchFamily="2" charset="0"/>
              </a:rPr>
              <a:t>Padres</a:t>
            </a:r>
            <a:endParaRPr lang="es-CO" dirty="0">
              <a:latin typeface="Catalogue" panose="02000500000000000000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4455457" y="4106789"/>
            <a:ext cx="236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Catalogue" panose="02000500000000000000" pitchFamily="2" charset="0"/>
              </a:rPr>
              <a:t>Docentes</a:t>
            </a:r>
            <a:endParaRPr lang="es-CO" dirty="0">
              <a:latin typeface="Catalogue" panose="02000500000000000000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849711" y="8092225"/>
            <a:ext cx="4388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Impress BT" panose="03080802040402020204" pitchFamily="66" charset="0"/>
              </a:rPr>
              <a:t>habilidades e intereses de los niños</a:t>
            </a:r>
            <a:endParaRPr lang="es-CO" dirty="0">
              <a:latin typeface="Impress BT" panose="03080802040402020204" pitchFamily="66" charset="0"/>
            </a:endParaRPr>
          </a:p>
        </p:txBody>
      </p:sp>
      <p:pic>
        <p:nvPicPr>
          <p:cNvPr id="3084" name="Picture 12" descr="Resultado de imagen para children animated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8" b="16083"/>
          <a:stretch/>
        </p:blipFill>
        <p:spPr bwMode="auto">
          <a:xfrm>
            <a:off x="11684175" y="5595813"/>
            <a:ext cx="5015066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/>
          <p:cNvSpPr/>
          <p:nvPr/>
        </p:nvSpPr>
        <p:spPr>
          <a:xfrm>
            <a:off x="11910060" y="9551562"/>
            <a:ext cx="4388628" cy="42891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CO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CO" altLang="ja-JP" dirty="0" smtClean="0">
                <a:solidFill>
                  <a:srgbClr val="92D050"/>
                </a:solidFill>
                <a:latin typeface="+mj-lt"/>
              </a:rPr>
              <a:t>¿Cómo funciona?</a:t>
            </a:r>
            <a:endParaRPr kumimoji="1" lang="ja-JP" altLang="en-US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sz="4400" dirty="0" err="1" smtClean="0">
                <a:latin typeface="Arial Narrow" panose="020B0606020202030204" pitchFamily="34" charset="0"/>
              </a:rPr>
              <a:t>Identifica</a:t>
            </a:r>
            <a:r>
              <a:rPr lang="en-US" altLang="ja-JP" sz="4400" dirty="0" smtClean="0">
                <a:latin typeface="Arial Narrow" panose="020B0606020202030204" pitchFamily="34" charset="0"/>
              </a:rPr>
              <a:t> </a:t>
            </a:r>
            <a:endParaRPr kumimoji="1" lang="ja-JP" altLang="en-US" sz="4400" dirty="0">
              <a:latin typeface="Arial Narrow" panose="020B0606020202030204" pitchFamily="34" charset="0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4309266" y="2655891"/>
            <a:ext cx="6206334" cy="150417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S" sz="6000" dirty="0" smtClean="0">
                <a:latin typeface="Calisto MT" panose="02040603050505030304" pitchFamily="18" charset="0"/>
              </a:rPr>
              <a:t>Patrones y tendencias en la interacción del niño con el juego. </a:t>
            </a:r>
            <a:r>
              <a:rPr lang="es-ES" dirty="0"/>
              <a:t/>
            </a:r>
            <a:br>
              <a:rPr lang="es-ES" dirty="0"/>
            </a:b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sz="4400" dirty="0" err="1" smtClean="0">
                <a:latin typeface="Arial Narrow" panose="020B0606020202030204" pitchFamily="34" charset="0"/>
              </a:rPr>
              <a:t>Analiza</a:t>
            </a:r>
            <a:endParaRPr lang="ja-JP" altLang="en-US" sz="4400" dirty="0">
              <a:latin typeface="Arial Narrow" panose="020B0606020202030204" pitchFamily="34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4400" dirty="0" err="1" smtClean="0">
                <a:latin typeface="Arial Narrow" panose="020B0606020202030204" pitchFamily="34" charset="0"/>
              </a:rPr>
              <a:t>Obtiene</a:t>
            </a:r>
            <a:endParaRPr lang="ja-JP" altLang="en-US" sz="4400" dirty="0">
              <a:latin typeface="Arial Narrow" panose="020B060602020203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910060" y="9551562"/>
            <a:ext cx="4388628" cy="42891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CO">
              <a:solidFill>
                <a:schemeClr val="accent6"/>
              </a:solidFill>
            </a:endParaRP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4309266" y="4826155"/>
            <a:ext cx="6594954" cy="1504178"/>
          </a:xfrm>
        </p:spPr>
        <p:txBody>
          <a:bodyPr>
            <a:normAutofit fontScale="92500" lnSpcReduction="20000"/>
          </a:bodyPr>
          <a:lstStyle/>
          <a:p>
            <a:r>
              <a:rPr lang="es-ES" sz="3500" dirty="0" smtClean="0">
                <a:latin typeface="Calisto MT" panose="02040603050505030304" pitchFamily="18" charset="0"/>
              </a:rPr>
              <a:t>El desempeño del niño en los juegos que miden habilidades específicas. </a:t>
            </a:r>
            <a:r>
              <a:rPr lang="es-ES" dirty="0"/>
              <a:t/>
            </a:r>
            <a:br>
              <a:rPr lang="es-ES" dirty="0"/>
            </a:b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4309266" y="7043244"/>
            <a:ext cx="6594954" cy="2389544"/>
          </a:xfrm>
        </p:spPr>
        <p:txBody>
          <a:bodyPr>
            <a:normAutofit fontScale="92500" lnSpcReduction="10000"/>
          </a:bodyPr>
          <a:lstStyle/>
          <a:p>
            <a:r>
              <a:rPr lang="es-ES" sz="3500" dirty="0" smtClean="0">
                <a:latin typeface="Calisto MT" panose="02040603050505030304" pitchFamily="18" charset="0"/>
              </a:rPr>
              <a:t>Potenciales intereses académicos y vocacionales, generando un reporte y recomendaciones para los padres/docentes. </a:t>
            </a:r>
            <a:endParaRPr kumimoji="1" lang="ja-JP" altLang="en-US" dirty="0"/>
          </a:p>
        </p:txBody>
      </p:sp>
      <p:pic>
        <p:nvPicPr>
          <p:cNvPr id="4098" name="Picture 2" descr="Padre, Hijo, Caminar, Niño, Familia, Personas, Hom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060" y="1450107"/>
            <a:ext cx="5203154" cy="7462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5" y="355564"/>
            <a:ext cx="16954500" cy="94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25293" y="447473"/>
            <a:ext cx="13560358" cy="9522365"/>
            <a:chOff x="1595336" y="642026"/>
            <a:chExt cx="13560358" cy="95223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/>
            <a:srcRect t="3144" b="3226"/>
            <a:stretch/>
          </p:blipFill>
          <p:spPr>
            <a:xfrm>
              <a:off x="1595336" y="642026"/>
              <a:ext cx="13560358" cy="9522365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2704288" y="1322961"/>
              <a:ext cx="24319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Habilidad</a:t>
              </a:r>
              <a:endParaRPr lang="es-CO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587556" y="2425506"/>
              <a:ext cx="266538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>
                  <a:solidFill>
                    <a:schemeClr val="bg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Fortalecer la toma de decisiones al elegir las fichas en el proceso de armado a través de: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CO" sz="2400" dirty="0" smtClean="0">
                  <a:solidFill>
                    <a:schemeClr val="bg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Tiempos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CO" sz="2400" dirty="0" smtClean="0">
                  <a:solidFill>
                    <a:schemeClr val="bg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Cantidad de movimientos ejecutados.</a:t>
              </a:r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14359631" y="1145405"/>
            <a:ext cx="366032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Ejemplo de juego para </a:t>
            </a:r>
          </a:p>
          <a:p>
            <a:pPr algn="ctr"/>
            <a:r>
              <a:rPr lang="es-E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medir habilidades</a:t>
            </a:r>
            <a:endParaRPr lang="es-E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Century Schoolbook" panose="02040604050505020304" pitchFamily="18" charset="0"/>
                <a:cs typeface="Leelawadee UI Semilight" panose="020B0402040204020203" pitchFamily="34" charset="-34"/>
              </a:rPr>
              <a:t>Propuestas de valor</a:t>
            </a:r>
            <a:endParaRPr lang="es-CO" dirty="0">
              <a:latin typeface="Century Schoolbook" panose="020406040505050203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0"/>
          </p:nvPr>
        </p:nvSpPr>
        <p:spPr>
          <a:xfrm>
            <a:off x="813675" y="3357674"/>
            <a:ext cx="3716212" cy="720080"/>
          </a:xfrm>
        </p:spPr>
        <p:txBody>
          <a:bodyPr/>
          <a:lstStyle/>
          <a:p>
            <a:pPr algn="ctr"/>
            <a:r>
              <a:rPr lang="es-CO" dirty="0" smtClean="0"/>
              <a:t>Big data	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23"/>
          </p:nvPr>
        </p:nvSpPr>
        <p:spPr>
          <a:xfrm>
            <a:off x="828189" y="4048654"/>
            <a:ext cx="3729297" cy="1809561"/>
          </a:xfrm>
        </p:spPr>
        <p:txBody>
          <a:bodyPr/>
          <a:lstStyle/>
          <a:p>
            <a:pPr algn="just"/>
            <a:r>
              <a:rPr lang="es-CO" b="1" dirty="0" smtClean="0"/>
              <a:t>Seguimiento de las interacciones y rendimiento del niño en las diferentes actividades realizadas para hacer una retroalimentación de las habilidades a potenciar.</a:t>
            </a:r>
            <a:endParaRPr lang="es-CO" b="1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4"/>
          </p:nvPr>
        </p:nvSpPr>
        <p:spPr>
          <a:xfrm>
            <a:off x="5127061" y="2997634"/>
            <a:ext cx="3716212" cy="720080"/>
          </a:xfrm>
        </p:spPr>
        <p:txBody>
          <a:bodyPr/>
          <a:lstStyle/>
          <a:p>
            <a:pPr algn="ctr"/>
            <a:r>
              <a:rPr lang="es-CO" dirty="0" err="1" smtClean="0"/>
              <a:t>Analitics</a:t>
            </a:r>
            <a:r>
              <a:rPr lang="es-CO" dirty="0" smtClean="0"/>
              <a:t>	</a:t>
            </a:r>
            <a:endParaRPr lang="es-CO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25"/>
          </p:nvPr>
        </p:nvSpPr>
        <p:spPr>
          <a:xfrm>
            <a:off x="5097887" y="3648075"/>
            <a:ext cx="3828981" cy="2479197"/>
          </a:xfrm>
        </p:spPr>
        <p:txBody>
          <a:bodyPr/>
          <a:lstStyle/>
          <a:p>
            <a:r>
              <a:rPr lang="es-CO" sz="2000" b="1" dirty="0" smtClean="0"/>
              <a:t>De acuerdo al perfil encontrado, se sugiere al padre estimular las habilidades de su hijo a través de los productos de Divertimente en el componente correspondiente de STEAM .</a:t>
            </a:r>
            <a:endParaRPr lang="es-CO" sz="2000" b="1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26"/>
          </p:nvPr>
        </p:nvSpPr>
        <p:spPr>
          <a:xfrm>
            <a:off x="9370785" y="3435494"/>
            <a:ext cx="3716212" cy="720080"/>
          </a:xfrm>
        </p:spPr>
        <p:txBody>
          <a:bodyPr/>
          <a:lstStyle/>
          <a:p>
            <a:pPr algn="ctr"/>
            <a:r>
              <a:rPr lang="es-CO" sz="2800" dirty="0" smtClean="0"/>
              <a:t>Divulgación de productos Carvajal</a:t>
            </a:r>
            <a:endParaRPr lang="es-CO" sz="2800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7"/>
          </p:nvPr>
        </p:nvSpPr>
        <p:spPr>
          <a:xfrm>
            <a:off x="9490641" y="4639297"/>
            <a:ext cx="3729297" cy="2898132"/>
          </a:xfrm>
        </p:spPr>
        <p:txBody>
          <a:bodyPr anchor="ctr"/>
          <a:lstStyle/>
          <a:p>
            <a:r>
              <a:rPr lang="es-CO" sz="2000" b="1" dirty="0" smtClean="0"/>
              <a:t>Establecer beneficios </a:t>
            </a:r>
            <a:r>
              <a:rPr lang="es-CO" sz="2000" b="1" dirty="0"/>
              <a:t>para el </a:t>
            </a:r>
            <a:r>
              <a:rPr lang="es-CO" sz="2000" b="1" dirty="0" smtClean="0"/>
              <a:t>jugador a partir de </a:t>
            </a:r>
            <a:r>
              <a:rPr lang="es-CO" sz="2000" b="1" dirty="0"/>
              <a:t>la compra de productos de </a:t>
            </a:r>
            <a:r>
              <a:rPr lang="es-CO" sz="2000" b="1" i="1" dirty="0" smtClean="0"/>
              <a:t>Carvajal Educación</a:t>
            </a:r>
            <a:endParaRPr lang="es-ES" sz="2000" b="1" i="1" dirty="0"/>
          </a:p>
          <a:p>
            <a:endParaRPr lang="es-CO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8"/>
          </p:nvPr>
        </p:nvSpPr>
        <p:spPr>
          <a:xfrm>
            <a:off x="13543803" y="3729305"/>
            <a:ext cx="4172064" cy="720080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Orientación vocacional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29"/>
          </p:nvPr>
        </p:nvSpPr>
        <p:spPr/>
        <p:txBody>
          <a:bodyPr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Asociaciones con colegios para complementar el proceso de orientación vocacional desde edades tempranas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1875" y="8112868"/>
            <a:ext cx="103889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Elementos adicionales: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Un avatar personalizable que represente al niño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Una mascota “guía” para los niños en la plataforma.</a:t>
            </a:r>
          </a:p>
          <a:p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16178</TotalTime>
  <Words>542</Words>
  <Application>Microsoft Office PowerPoint</Application>
  <PresentationFormat>Personalizado</PresentationFormat>
  <Paragraphs>118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38" baseType="lpstr">
      <vt:lpstr>ＭＳ Ｐゴシック</vt:lpstr>
      <vt:lpstr>Ancizar Sans Extrablack</vt:lpstr>
      <vt:lpstr>Androgyne</vt:lpstr>
      <vt:lpstr>Arial</vt:lpstr>
      <vt:lpstr>Arial Narrow</vt:lpstr>
      <vt:lpstr>Barmeno</vt:lpstr>
      <vt:lpstr>Calibri</vt:lpstr>
      <vt:lpstr>Calisto MT</vt:lpstr>
      <vt:lpstr>Catalogue</vt:lpstr>
      <vt:lpstr>Century Schoolbook</vt:lpstr>
      <vt:lpstr>Impress BT</vt:lpstr>
      <vt:lpstr>Leelawadee UI Semilight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Carvy-Tech</vt:lpstr>
      <vt:lpstr>Contenidos</vt:lpstr>
      <vt:lpstr>Perspectiva del usuario</vt:lpstr>
      <vt:lpstr>Desconocimiento de habilidades</vt:lpstr>
      <vt:lpstr>¿Qué es Carvy-Tech?</vt:lpstr>
      <vt:lpstr>¿Cómo funciona?</vt:lpstr>
      <vt:lpstr>Presentación de PowerPoint</vt:lpstr>
      <vt:lpstr>Presentación de PowerPoint</vt:lpstr>
      <vt:lpstr>Propuestas de valor</vt:lpstr>
      <vt:lpstr>FREEMIUM</vt:lpstr>
      <vt:lpstr>Viabilidad Financiera</vt:lpstr>
      <vt:lpstr>Nuestro Equipo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Ivan</cp:lastModifiedBy>
  <cp:revision>409</cp:revision>
  <dcterms:created xsi:type="dcterms:W3CDTF">2015-09-05T11:42:45Z</dcterms:created>
  <dcterms:modified xsi:type="dcterms:W3CDTF">2019-10-26T20:25:00Z</dcterms:modified>
</cp:coreProperties>
</file>