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</p:sldMasterIdLst>
  <p:sldIdLst>
    <p:sldId id="256" r:id="rId3"/>
    <p:sldId id="258" r:id="rId4"/>
    <p:sldId id="257" r:id="rId5"/>
    <p:sldId id="260" r:id="rId6"/>
    <p:sldId id="261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" name="Google Shape;17;p2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" name="Google Shape;22;p2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2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" name="Google Shape;35;p2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3750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4091567" y="4100433"/>
            <a:ext cx="4074400" cy="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3110667" y="2398767"/>
            <a:ext cx="59708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2161559" y="38541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11"/>
          <p:cNvSpPr/>
          <p:nvPr/>
        </p:nvSpPr>
        <p:spPr>
          <a:xfrm>
            <a:off x="1651653" y="2809179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1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1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1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10956009" y="4769030"/>
            <a:ext cx="251848" cy="1575375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11625061" y="1553176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10025796" y="4324424"/>
            <a:ext cx="130745" cy="1530128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1074428" y="3938218"/>
            <a:ext cx="161563" cy="1013993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11076286" y="-511969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11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10109787" y="2446045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6560227" y="-661988"/>
            <a:ext cx="251848" cy="1575375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9446406" y="732763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4040628" y="-298465"/>
            <a:ext cx="161563" cy="1013993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3075057" y="3425629"/>
            <a:ext cx="265649" cy="3771913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2626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2311633" y="1142200"/>
            <a:ext cx="7568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4277433" y="2782600"/>
            <a:ext cx="36372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grpSp>
        <p:nvGrpSpPr>
          <p:cNvPr id="220" name="Google Shape;220;p12"/>
          <p:cNvGrpSpPr/>
          <p:nvPr/>
        </p:nvGrpSpPr>
        <p:grpSpPr>
          <a:xfrm>
            <a:off x="963261" y="4550055"/>
            <a:ext cx="10265493" cy="2511284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22835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3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3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3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3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3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3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3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3"/>
          <p:cNvSpPr/>
          <p:nvPr/>
        </p:nvSpPr>
        <p:spPr>
          <a:xfrm>
            <a:off x="381000" y="60568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3"/>
          <p:cNvSpPr/>
          <p:nvPr/>
        </p:nvSpPr>
        <p:spPr>
          <a:xfrm>
            <a:off x="585534" y="6404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7952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6261975" y="1820105"/>
            <a:ext cx="35408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6261975" y="2446855"/>
            <a:ext cx="4052400" cy="1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2533533" y="4170589"/>
            <a:ext cx="32972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778500" y="4797853"/>
            <a:ext cx="40524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14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4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4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14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479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1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1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1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1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1188301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1188301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4670897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4670897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8166125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8166125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614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495367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1282567" y="2191668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4837684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4624884" y="2191679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8190165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7930565" y="2191668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495367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1282567" y="4639001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4837684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4711484" y="4639001"/>
            <a:ext cx="27608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8190165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7930565" y="4639001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1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1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1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1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1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1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1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54149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624721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8072740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8072740" y="4361475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" name="Google Shape;344;p17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17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17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17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17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" name="Google Shape;349;p17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" name="Google Shape;350;p17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17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17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01617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18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8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8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8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8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8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8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18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" name="Google Shape;372;p18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82199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3294867" y="2440100"/>
            <a:ext cx="50976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3870067" y="720000"/>
            <a:ext cx="3947200" cy="1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3052667" y="4790408"/>
            <a:ext cx="5582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333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333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333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1144329" y="1840893"/>
            <a:ext cx="174347" cy="174687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8" name="Google Shape;378;p19"/>
          <p:cNvSpPr/>
          <p:nvPr/>
        </p:nvSpPr>
        <p:spPr>
          <a:xfrm>
            <a:off x="2403265" y="5786917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9" name="Google Shape;379;p19"/>
          <p:cNvSpPr/>
          <p:nvPr/>
        </p:nvSpPr>
        <p:spPr>
          <a:xfrm>
            <a:off x="9595495" y="1079389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0" name="Google Shape;380;p19"/>
          <p:cNvSpPr/>
          <p:nvPr/>
        </p:nvSpPr>
        <p:spPr>
          <a:xfrm>
            <a:off x="10435314" y="5340697"/>
            <a:ext cx="141061" cy="14140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19"/>
          <p:cNvSpPr/>
          <p:nvPr/>
        </p:nvSpPr>
        <p:spPr>
          <a:xfrm>
            <a:off x="8892997" y="4144609"/>
            <a:ext cx="83196" cy="83196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19"/>
          <p:cNvSpPr/>
          <p:nvPr/>
        </p:nvSpPr>
        <p:spPr>
          <a:xfrm>
            <a:off x="2836364" y="3374384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19"/>
          <p:cNvSpPr/>
          <p:nvPr/>
        </p:nvSpPr>
        <p:spPr>
          <a:xfrm>
            <a:off x="9891901" y="4320687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19"/>
          <p:cNvSpPr/>
          <p:nvPr/>
        </p:nvSpPr>
        <p:spPr>
          <a:xfrm>
            <a:off x="10335033" y="16247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8892996" y="-519579"/>
            <a:ext cx="191688" cy="280856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2013372" y="677000"/>
            <a:ext cx="271379" cy="3550809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513808" y="1840896"/>
            <a:ext cx="265649" cy="3771913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400789" y="4279529"/>
            <a:ext cx="12176" cy="3624609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19"/>
          <p:cNvSpPr/>
          <p:nvPr/>
        </p:nvSpPr>
        <p:spPr>
          <a:xfrm>
            <a:off x="9453768" y="3454413"/>
            <a:ext cx="12176" cy="2429815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1318674" y="-519555"/>
            <a:ext cx="82857" cy="1196571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11424964" y="2913080"/>
            <a:ext cx="286269" cy="3078129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8564282" y="42568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10961631" y="13"/>
            <a:ext cx="286269" cy="3078129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19041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13" name="Google Shape;413;p20"/>
          <p:cNvSpPr/>
          <p:nvPr/>
        </p:nvSpPr>
        <p:spPr>
          <a:xfrm>
            <a:off x="11773233" y="1498268"/>
            <a:ext cx="144867" cy="144833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4" name="Google Shape;414;p20"/>
          <p:cNvSpPr/>
          <p:nvPr/>
        </p:nvSpPr>
        <p:spPr>
          <a:xfrm>
            <a:off x="12208333" y="1787267"/>
            <a:ext cx="148600" cy="147967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5" name="Google Shape;415;p20"/>
          <p:cNvSpPr/>
          <p:nvPr/>
        </p:nvSpPr>
        <p:spPr>
          <a:xfrm>
            <a:off x="7746468" y="285868"/>
            <a:ext cx="144833" cy="144833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20"/>
          <p:cNvSpPr/>
          <p:nvPr/>
        </p:nvSpPr>
        <p:spPr>
          <a:xfrm>
            <a:off x="9439734" y="560118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7" name="Google Shape;417;p20"/>
          <p:cNvSpPr/>
          <p:nvPr/>
        </p:nvSpPr>
        <p:spPr>
          <a:xfrm>
            <a:off x="10603601" y="371351"/>
            <a:ext cx="59967" cy="59333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20"/>
          <p:cNvSpPr/>
          <p:nvPr/>
        </p:nvSpPr>
        <p:spPr>
          <a:xfrm>
            <a:off x="9829934" y="-92433"/>
            <a:ext cx="207900" cy="207900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20"/>
          <p:cNvSpPr/>
          <p:nvPr/>
        </p:nvSpPr>
        <p:spPr>
          <a:xfrm>
            <a:off x="11285701" y="473400"/>
            <a:ext cx="207900" cy="208533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20"/>
          <p:cNvSpPr/>
          <p:nvPr/>
        </p:nvSpPr>
        <p:spPr>
          <a:xfrm>
            <a:off x="9685701" y="809818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20"/>
          <p:cNvSpPr/>
          <p:nvPr/>
        </p:nvSpPr>
        <p:spPr>
          <a:xfrm>
            <a:off x="8398467" y="1210167"/>
            <a:ext cx="207900" cy="207867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2" name="Google Shape;422;p20"/>
          <p:cNvSpPr/>
          <p:nvPr/>
        </p:nvSpPr>
        <p:spPr>
          <a:xfrm>
            <a:off x="-110666" y="6053951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3" name="Google Shape;423;p20"/>
          <p:cNvSpPr/>
          <p:nvPr/>
        </p:nvSpPr>
        <p:spPr>
          <a:xfrm>
            <a:off x="135301" y="6303651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4163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9603187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3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" name="Google Shape;41;p3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" name="Google Shape;46;p3"/>
          <p:cNvGrpSpPr/>
          <p:nvPr/>
        </p:nvGrpSpPr>
        <p:grpSpPr>
          <a:xfrm>
            <a:off x="4858531" y="-581597"/>
            <a:ext cx="177669" cy="2603169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" name="Google Shape;50;p3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694662" y="1455398"/>
            <a:ext cx="265335" cy="2853025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911013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1870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151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28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825100" y="2238900"/>
            <a:ext cx="4712400" cy="27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358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960000" y="6253500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4"/>
          <p:cNvSpPr/>
          <p:nvPr/>
        </p:nvSpPr>
        <p:spPr>
          <a:xfrm>
            <a:off x="2744633" y="55362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4"/>
          <p:cNvSpPr/>
          <p:nvPr/>
        </p:nvSpPr>
        <p:spPr>
          <a:xfrm>
            <a:off x="1909434" y="57285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4"/>
          <p:cNvSpPr/>
          <p:nvPr/>
        </p:nvSpPr>
        <p:spPr>
          <a:xfrm>
            <a:off x="2926300" y="59663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4"/>
          <p:cNvSpPr/>
          <p:nvPr/>
        </p:nvSpPr>
        <p:spPr>
          <a:xfrm>
            <a:off x="2113967" y="6260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7" name="Google Shape;67;p4"/>
          <p:cNvGrpSpPr/>
          <p:nvPr/>
        </p:nvGrpSpPr>
        <p:grpSpPr>
          <a:xfrm>
            <a:off x="10864696" y="4006124"/>
            <a:ext cx="130745" cy="1530128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375228" y="5025685"/>
            <a:ext cx="161563" cy="1013993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11379653" y="5426177"/>
            <a:ext cx="76799" cy="1109065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10248134" y="6091834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>
            <a:off x="11824167" y="5025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5325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1231500" y="1594701"/>
            <a:ext cx="13096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231516" y="2245457"/>
            <a:ext cx="349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9400505" y="1594700"/>
            <a:ext cx="15164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7266888" y="2245457"/>
            <a:ext cx="3650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15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8" name="Google Shape;88;p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4517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6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5103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24408" y="2932033"/>
            <a:ext cx="2541200" cy="1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7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7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7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" name="Google Shape;112;p7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7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0494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716000" y="1995200"/>
            <a:ext cx="6760000" cy="2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8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8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8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8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8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5" name="Google Shape;125;p8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8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8"/>
          <p:cNvSpPr/>
          <p:nvPr/>
        </p:nvSpPr>
        <p:spPr>
          <a:xfrm>
            <a:off x="2371339" y="28757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2" name="Google Shape;132;p8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9290448" y="113920"/>
            <a:ext cx="177669" cy="2603169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1309890" y="2260129"/>
            <a:ext cx="265649" cy="3771913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3602692" y="1544868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8" name="Google Shape;158;p8"/>
          <p:cNvGrpSpPr/>
          <p:nvPr/>
        </p:nvGrpSpPr>
        <p:grpSpPr>
          <a:xfrm>
            <a:off x="5460195" y="-1146253"/>
            <a:ext cx="265335" cy="2853025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444382" y="4939920"/>
            <a:ext cx="177669" cy="2603169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3602695" y="4817018"/>
            <a:ext cx="161563" cy="1013993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7386031" y="602229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8"/>
          <p:cNvSpPr/>
          <p:nvPr/>
        </p:nvSpPr>
        <p:spPr>
          <a:xfrm>
            <a:off x="9325623" y="45050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8404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3759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775900" y="4522195"/>
            <a:ext cx="5502000" cy="17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218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62488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16651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urworldindata.org/covid-death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kIy3ruOmZw&amp;list=PL0UhIYS-b6hhMFshRCFapwuPq9Dhvn4V8&amp;index=45&amp;ab_channel=Lovelytics" TargetMode="External"/><Relationship Id="rId2" Type="http://schemas.openxmlformats.org/officeDocument/2006/relationships/hyperlink" Target="https://www.youtube.com/channel/UCulGWVDNroT3BndT4k7hD3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QILNlRvJlfQ&amp;list=PLUaB-1hjhk8H48Pj32z4GZgGWyylqv85f&amp;index=2&amp;t=23s&amp;ab_channel=AlexTheAnalys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57262" y="1925229"/>
            <a:ext cx="8027600" cy="2736800"/>
          </a:xfrm>
        </p:spPr>
        <p:txBody>
          <a:bodyPr/>
          <a:lstStyle/>
          <a:p>
            <a:r>
              <a:rPr lang="es-ES" dirty="0" err="1" smtClean="0"/>
              <a:t>Covid</a:t>
            </a:r>
            <a:r>
              <a:rPr lang="es-ES" dirty="0" smtClean="0"/>
              <a:t> -19 </a:t>
            </a:r>
            <a:r>
              <a:rPr lang="es-ES" dirty="0" err="1" smtClean="0"/>
              <a:t>Dashboard</a:t>
            </a:r>
            <a:r>
              <a:rPr lang="es-ES" dirty="0" smtClean="0"/>
              <a:t> </a:t>
            </a:r>
            <a:r>
              <a:rPr lang="es-ES" dirty="0" smtClean="0"/>
              <a:t>in </a:t>
            </a:r>
            <a:r>
              <a:rPr lang="es-ES" dirty="0" err="1" smtClean="0"/>
              <a:t>Tableau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7315200" y="5029200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2"/>
                </a:solidFill>
              </a:rPr>
              <a:t>Fabian Enrique Pedreros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8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404852" y="1072341"/>
            <a:ext cx="6749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</a:t>
            </a:r>
            <a:r>
              <a:rPr lang="es-E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a </a:t>
            </a:r>
            <a:r>
              <a:rPr lang="es-ES" sz="32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template</a:t>
            </a:r>
            <a:endParaRPr lang="es-ES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99" y="1956263"/>
            <a:ext cx="9909167" cy="385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404852" y="1072341"/>
            <a:ext cx="6749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Template</a:t>
            </a:r>
            <a:r>
              <a:rPr lang="es-E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32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guidelnes</a:t>
            </a:r>
            <a:endParaRPr lang="es-ES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79" y="2605528"/>
            <a:ext cx="2553394" cy="255339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221974" y="2246375"/>
            <a:ext cx="299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Prioritize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requirements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Only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use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what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is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important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.</a:t>
            </a:r>
            <a:endParaRPr lang="es-E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22221" y="3549898"/>
            <a:ext cx="299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Use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blank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boxes o pan/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paper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.</a:t>
            </a:r>
            <a:endParaRPr lang="es-E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221974" y="4878815"/>
            <a:ext cx="299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Design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to a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grid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.</a:t>
            </a:r>
            <a:endParaRPr lang="es-E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805653" y="2377804"/>
            <a:ext cx="299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Icorporate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BAN’s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and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context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.</a:t>
            </a:r>
            <a:endParaRPr lang="es-E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931727" y="3559060"/>
            <a:ext cx="299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Use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size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and position to show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hierarchy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.</a:t>
            </a:r>
            <a:endParaRPr lang="es-E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805653" y="4740316"/>
            <a:ext cx="299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Begin to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think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about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icons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and use of color</a:t>
            </a:r>
            <a:endParaRPr lang="es-E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43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404852" y="1072341"/>
            <a:ext cx="6749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Modern </a:t>
            </a:r>
            <a:r>
              <a:rPr lang="es-ES" sz="32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design</a:t>
            </a:r>
            <a:r>
              <a:rPr lang="es-E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32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areas</a:t>
            </a:r>
            <a:r>
              <a:rPr lang="es-E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of </a:t>
            </a:r>
            <a:r>
              <a:rPr lang="es-ES" sz="32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focus</a:t>
            </a:r>
            <a:endParaRPr lang="es-ES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79" y="2605528"/>
            <a:ext cx="2553394" cy="255339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221974" y="2246375"/>
            <a:ext cx="299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Start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with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a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example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in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mind</a:t>
            </a:r>
            <a:endParaRPr lang="es-E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22221" y="3549898"/>
            <a:ext cx="299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Simple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layout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with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white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space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.</a:t>
            </a:r>
            <a:endParaRPr lang="es-E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221974" y="4878815"/>
            <a:ext cx="299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Design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to a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grid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.</a:t>
            </a:r>
            <a:endParaRPr lang="es-E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805653" y="2377804"/>
            <a:ext cx="299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Drop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shadows</a:t>
            </a:r>
            <a:r>
              <a:rPr lang="es-E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.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931727" y="3559060"/>
            <a:ext cx="299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Rounded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corners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.</a:t>
            </a:r>
            <a:endParaRPr lang="es-E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805653" y="4740316"/>
            <a:ext cx="299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Incorporate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large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BAN’s</a:t>
            </a:r>
            <a:endParaRPr lang="es-E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64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413165" y="573578"/>
            <a:ext cx="6749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Examples</a:t>
            </a:r>
            <a:endParaRPr lang="es-ES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942" y="1537807"/>
            <a:ext cx="7763827" cy="484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421477" y="606828"/>
            <a:ext cx="2377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Examples</a:t>
            </a:r>
            <a:endParaRPr lang="es-ES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00" y="1719619"/>
            <a:ext cx="8539266" cy="463316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349348" y="2412752"/>
            <a:ext cx="1404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like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bans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with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metrics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.</a:t>
            </a:r>
            <a:endParaRPr lang="es-E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2103121" y="2497633"/>
            <a:ext cx="7514704" cy="8800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4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977" y="1654476"/>
            <a:ext cx="7777798" cy="47758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421478" y="606828"/>
            <a:ext cx="2859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Examples</a:t>
            </a:r>
            <a:endParaRPr lang="es-ES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3399906" y="3138053"/>
            <a:ext cx="2576946" cy="2223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2016" y="3020403"/>
            <a:ext cx="177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like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map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at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left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side</a:t>
            </a:r>
            <a:endParaRPr lang="es-E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20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89" y="1948556"/>
            <a:ext cx="9349115" cy="441089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421478" y="606828"/>
            <a:ext cx="2859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Examples</a:t>
            </a:r>
            <a:endParaRPr lang="es-ES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6400800" y="2168759"/>
            <a:ext cx="5104015" cy="24198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376777" y="2887400"/>
            <a:ext cx="1778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like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use of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barchart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to show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top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five</a:t>
            </a:r>
            <a:endParaRPr lang="es-E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448205" y="1246914"/>
            <a:ext cx="2485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like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map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with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heat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colors</a:t>
            </a:r>
            <a:endParaRPr lang="es-E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2213889" y="3017520"/>
            <a:ext cx="3891810" cy="15711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4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82" y="1565822"/>
            <a:ext cx="8320747" cy="474353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421478" y="606828"/>
            <a:ext cx="2859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Examples</a:t>
            </a:r>
            <a:endParaRPr lang="es-ES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76777" y="2887400"/>
            <a:ext cx="1778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like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use of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colors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and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images</a:t>
            </a:r>
            <a:endParaRPr lang="es-E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3566160" y="4904509"/>
            <a:ext cx="6375862" cy="7813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424037" y="4904509"/>
            <a:ext cx="177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like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BAN`s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design</a:t>
            </a:r>
            <a:endParaRPr lang="es-E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27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421478" y="606828"/>
            <a:ext cx="2859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Colors</a:t>
            </a:r>
            <a:endParaRPr lang="es-ES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416" y="1690366"/>
            <a:ext cx="8640831" cy="423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421478" y="606828"/>
            <a:ext cx="484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Template</a:t>
            </a:r>
            <a:r>
              <a:rPr lang="es-E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32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creation</a:t>
            </a:r>
            <a:endParaRPr lang="es-ES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382" y="1346123"/>
            <a:ext cx="6999192" cy="485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6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04852" y="2844165"/>
            <a:ext cx="43641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This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tableau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dashborad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is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created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with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Covid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19 data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about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cases,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deaths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, and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vaccionations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around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world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.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This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data has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been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taken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from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hlinkClick r:id="rId2"/>
              </a:rPr>
              <a:t>https://ourworldindata.org/covid-deaths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01/01/2020 to 03/03/2022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 </a:t>
            </a:r>
            <a:endParaRPr lang="es-E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404852" y="1072341"/>
            <a:ext cx="2734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</a:t>
            </a:r>
            <a:r>
              <a:rPr lang="es-ES" sz="32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context</a:t>
            </a:r>
            <a:endParaRPr lang="es-ES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670" y="2482361"/>
            <a:ext cx="5519366" cy="2477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902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421478" y="606828"/>
            <a:ext cx="484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Dashboard</a:t>
            </a:r>
            <a:r>
              <a:rPr lang="es-E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32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creation</a:t>
            </a:r>
            <a:endParaRPr lang="es-ES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243" y="1339666"/>
            <a:ext cx="7871779" cy="519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Thanks</a:t>
            </a:r>
            <a:r>
              <a:rPr lang="es-ES" dirty="0" smtClean="0"/>
              <a:t>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99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404852" y="1072341"/>
            <a:ext cx="345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Project </a:t>
            </a:r>
            <a:r>
              <a:rPr lang="es-ES" sz="32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context</a:t>
            </a:r>
            <a:endParaRPr lang="es-ES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404852" y="2594783"/>
            <a:ext cx="86202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This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project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is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made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to:</a:t>
            </a:r>
          </a:p>
          <a:p>
            <a:pPr marL="285750" indent="-285750">
              <a:buFontTx/>
              <a:buChar char="-"/>
            </a:pP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Apply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five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dashboard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design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concepts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taken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from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2">
                    <a:lumMod val="20000"/>
                    <a:lumOff val="80000"/>
                  </a:schemeClr>
                </a:solidFill>
                <a:hlinkClick r:id="rId2"/>
              </a:rPr>
              <a:t>Lovelytics</a:t>
            </a:r>
            <a:r>
              <a:rPr lang="es-E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in </a:t>
            </a:r>
            <a:r>
              <a:rPr lang="es-ES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the</a:t>
            </a:r>
            <a:r>
              <a:rPr lang="es-E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video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/>
              </a:rPr>
              <a:t>Design Secrets for a Non-Designer: Modern Business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hlinkClick r:id="rId3"/>
              </a:rPr>
              <a:t>Dashboard</a:t>
            </a:r>
            <a:endParaRPr lang="en-US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Apply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a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requirements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gathering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tool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to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understand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needs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to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de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dashboard</a:t>
            </a:r>
            <a:endParaRPr lang="es-E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an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analysis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with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a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modern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looking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dashboard</a:t>
            </a:r>
            <a:endParaRPr lang="es-E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Use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data set and data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manipulation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that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has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been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done in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project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SQL_data_exploration_Covid19, a video serie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from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  <a:hlinkClick r:id="rId4"/>
              </a:rPr>
              <a:t>Alex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hlinkClick r:id="rId4"/>
              </a:rPr>
              <a:t>The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  <a:hlinkClick r:id="rId4"/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hlinkClick r:id="rId4"/>
              </a:rPr>
              <a:t>Analyst</a:t>
            </a:r>
            <a:endParaRPr lang="es-E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24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404853" y="1072341"/>
            <a:ext cx="3923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5 </a:t>
            </a:r>
            <a:r>
              <a:rPr lang="es-ES" sz="32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Design</a:t>
            </a:r>
            <a:r>
              <a:rPr lang="es-E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32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concepts</a:t>
            </a:r>
            <a:endParaRPr lang="es-ES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995056" y="2852478"/>
            <a:ext cx="4364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Gather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Requirements</a:t>
            </a:r>
            <a:endParaRPr lang="es-ES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a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template</a:t>
            </a:r>
            <a:endParaRPr lang="es-ES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Use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icons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and art to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your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advantage</a:t>
            </a:r>
            <a:endParaRPr lang="es-ES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Choose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colors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that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matter</a:t>
            </a:r>
            <a:endParaRPr lang="es-ES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Fonts</a:t>
            </a:r>
            <a:endParaRPr lang="es-E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5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404852" y="1072341"/>
            <a:ext cx="5677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Requirements</a:t>
            </a:r>
            <a:r>
              <a:rPr lang="es-E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32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guidelines</a:t>
            </a:r>
            <a:endParaRPr lang="es-ES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188723" y="2245650"/>
            <a:ext cx="299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Understand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goal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of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Project.</a:t>
            </a:r>
            <a:endParaRPr lang="es-E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140" y="2496849"/>
            <a:ext cx="2898112" cy="289811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188723" y="3622739"/>
            <a:ext cx="299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Determine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audience’s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analytical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maturity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.</a:t>
            </a:r>
            <a:endParaRPr lang="es-E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188723" y="4905541"/>
            <a:ext cx="29925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Incorporate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en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user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preferences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es-ES" sz="1200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Color, logos, </a:t>
            </a:r>
            <a:r>
              <a:rPr lang="es-ES" sz="1200" i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size</a:t>
            </a:r>
            <a:endParaRPr lang="es-ES" i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730840" y="2245650"/>
            <a:ext cx="299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Refine and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prioritize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business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questions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.</a:t>
            </a:r>
            <a:endParaRPr lang="es-E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730840" y="3622738"/>
            <a:ext cx="299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Complete a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high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–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level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Discovery of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data.</a:t>
            </a:r>
            <a:endParaRPr lang="es-E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730840" y="4874763"/>
            <a:ext cx="2992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Determine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views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needed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to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answer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questions</a:t>
            </a:r>
            <a:r>
              <a:rPr lang="es-E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.</a:t>
            </a:r>
            <a:endParaRPr lang="es-E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2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122219" y="648392"/>
            <a:ext cx="52453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 smtClean="0">
                <a:solidFill>
                  <a:schemeClr val="accent4"/>
                </a:solidFill>
              </a:rPr>
              <a:t>Bussines</a:t>
            </a:r>
            <a:r>
              <a:rPr lang="es-ES" sz="3200" b="1" dirty="0" smtClean="0">
                <a:solidFill>
                  <a:schemeClr val="accent4"/>
                </a:solidFill>
              </a:rPr>
              <a:t> </a:t>
            </a:r>
            <a:r>
              <a:rPr lang="es-ES" sz="3200" b="1" dirty="0" err="1" smtClean="0">
                <a:solidFill>
                  <a:schemeClr val="accent4"/>
                </a:solidFill>
              </a:rPr>
              <a:t>requirements</a:t>
            </a:r>
            <a:r>
              <a:rPr lang="es-ES" sz="3200" b="1" dirty="0" smtClean="0">
                <a:solidFill>
                  <a:schemeClr val="accent4"/>
                </a:solidFill>
              </a:rPr>
              <a:t> </a:t>
            </a:r>
            <a:r>
              <a:rPr lang="es-ES" sz="3200" b="1" dirty="0" err="1" smtClean="0">
                <a:solidFill>
                  <a:schemeClr val="accent4"/>
                </a:solidFill>
              </a:rPr>
              <a:t>gathering</a:t>
            </a:r>
            <a:endParaRPr lang="es-ES" sz="3200" b="1" dirty="0">
              <a:solidFill>
                <a:schemeClr val="accent4"/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122219" y="2086495"/>
            <a:ext cx="4995948" cy="4098175"/>
            <a:chOff x="1404852" y="2353714"/>
            <a:chExt cx="4995948" cy="3298940"/>
          </a:xfrm>
        </p:grpSpPr>
        <p:grpSp>
          <p:nvGrpSpPr>
            <p:cNvPr id="5" name="Grupo 4"/>
            <p:cNvGrpSpPr/>
            <p:nvPr/>
          </p:nvGrpSpPr>
          <p:grpSpPr>
            <a:xfrm>
              <a:off x="1404852" y="2353714"/>
              <a:ext cx="4995948" cy="3298940"/>
              <a:chOff x="1404852" y="2353714"/>
              <a:chExt cx="4995948" cy="3298940"/>
            </a:xfrm>
          </p:grpSpPr>
          <p:sp>
            <p:nvSpPr>
              <p:cNvPr id="7" name="Rectángulo redondeado 6"/>
              <p:cNvSpPr/>
              <p:nvPr/>
            </p:nvSpPr>
            <p:spPr>
              <a:xfrm>
                <a:off x="1404852" y="2353714"/>
                <a:ext cx="4995948" cy="32989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" name="Rectángulo redondeado 1"/>
              <p:cNvSpPr/>
              <p:nvPr/>
            </p:nvSpPr>
            <p:spPr>
              <a:xfrm>
                <a:off x="1404852" y="2353714"/>
                <a:ext cx="1587730" cy="329894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WHAT?</a:t>
                </a:r>
                <a:endParaRPr lang="es-ES" dirty="0"/>
              </a:p>
            </p:txBody>
          </p:sp>
        </p:grpSp>
        <p:sp>
          <p:nvSpPr>
            <p:cNvPr id="10" name="CuadroTexto 9"/>
            <p:cNvSpPr txBox="1"/>
            <p:nvPr/>
          </p:nvSpPr>
          <p:spPr>
            <a:xfrm>
              <a:off x="3150524" y="2444249"/>
              <a:ext cx="3092334" cy="3072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 smtClean="0">
                  <a:solidFill>
                    <a:schemeClr val="accent4"/>
                  </a:solidFill>
                </a:rPr>
                <a:t>What is the pain point this dashboard aims to address?</a:t>
              </a:r>
            </a:p>
            <a:p>
              <a:r>
                <a:rPr lang="en-US" sz="1100" dirty="0" smtClean="0">
                  <a:solidFill>
                    <a:schemeClr val="accent4"/>
                  </a:solidFill>
                </a:rPr>
                <a:t>Analyze the behavior of the cases, deaths and vaccinations in the world and in Colombia separately.</a:t>
              </a:r>
            </a:p>
            <a:p>
              <a:endParaRPr lang="en-US" sz="1100" dirty="0" smtClean="0">
                <a:solidFill>
                  <a:schemeClr val="accent4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 smtClean="0">
                  <a:solidFill>
                    <a:schemeClr val="accent4"/>
                  </a:solidFill>
                </a:rPr>
                <a:t>What requirements have been expressed for this content? </a:t>
              </a:r>
            </a:p>
            <a:p>
              <a:r>
                <a:rPr lang="en-US" sz="1100" dirty="0" smtClean="0">
                  <a:solidFill>
                    <a:schemeClr val="accent4"/>
                  </a:solidFill>
                </a:rPr>
                <a:t>This dashboard should </a:t>
              </a:r>
              <a:r>
                <a:rPr lang="en-US" sz="1100" dirty="0" smtClean="0">
                  <a:solidFill>
                    <a:schemeClr val="accent4"/>
                  </a:solidFill>
                </a:rPr>
                <a:t>d</a:t>
              </a:r>
              <a:r>
                <a:rPr lang="en-US" sz="1100" dirty="0" smtClean="0">
                  <a:solidFill>
                    <a:schemeClr val="accent4"/>
                  </a:solidFill>
                </a:rPr>
                <a:t>isplay </a:t>
              </a:r>
              <a:r>
                <a:rPr lang="en-US" sz="1100" dirty="0">
                  <a:solidFill>
                    <a:schemeClr val="accent4"/>
                  </a:solidFill>
                </a:rPr>
                <a:t>information about deaths, cases and vaccinations over time. </a:t>
              </a:r>
              <a:r>
                <a:rPr lang="en-US" sz="1100" dirty="0" smtClean="0">
                  <a:solidFill>
                    <a:schemeClr val="accent4"/>
                  </a:solidFill>
                </a:rPr>
                <a:t>It should display KPI’s like: Total cases, total deaths, total vaccinations, percentage of deaths by population, percentage of cases by population, percentage of vaccinations by population, percentage of deaths by cases. A map where it can see the number of cases, deaths and vaccinations with a tooltip that displays that information. Filters for attributes and countries. Top 5 Countries by metric.</a:t>
              </a:r>
              <a:endParaRPr lang="en-US" sz="1100" dirty="0">
                <a:solidFill>
                  <a:schemeClr val="accent4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 smtClean="0">
                  <a:solidFill>
                    <a:schemeClr val="accent4"/>
                  </a:solidFill>
                </a:rPr>
                <a:t>What actions are the users trying to take based on this data?</a:t>
              </a:r>
            </a:p>
            <a:p>
              <a:r>
                <a:rPr lang="es-ES" sz="1100" dirty="0" err="1" smtClean="0">
                  <a:solidFill>
                    <a:schemeClr val="accent4"/>
                  </a:solidFill>
                </a:rPr>
                <a:t>None</a:t>
              </a:r>
              <a:r>
                <a:rPr lang="es-ES" sz="1100" dirty="0" smtClean="0">
                  <a:solidFill>
                    <a:schemeClr val="accent4"/>
                  </a:solidFill>
                </a:rPr>
                <a:t>.</a:t>
              </a:r>
              <a:endParaRPr lang="es-ES" sz="11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6650182" y="2044932"/>
            <a:ext cx="4995948" cy="4098174"/>
            <a:chOff x="1404852" y="2353714"/>
            <a:chExt cx="4995948" cy="3298940"/>
          </a:xfrm>
        </p:grpSpPr>
        <p:grpSp>
          <p:nvGrpSpPr>
            <p:cNvPr id="17" name="Grupo 16"/>
            <p:cNvGrpSpPr/>
            <p:nvPr/>
          </p:nvGrpSpPr>
          <p:grpSpPr>
            <a:xfrm>
              <a:off x="1404852" y="2353714"/>
              <a:ext cx="4995948" cy="3298940"/>
              <a:chOff x="1404852" y="2353714"/>
              <a:chExt cx="4995948" cy="3298940"/>
            </a:xfrm>
          </p:grpSpPr>
          <p:sp>
            <p:nvSpPr>
              <p:cNvPr id="19" name="Rectángulo redondeado 18"/>
              <p:cNvSpPr/>
              <p:nvPr/>
            </p:nvSpPr>
            <p:spPr>
              <a:xfrm>
                <a:off x="1404852" y="2353714"/>
                <a:ext cx="4995948" cy="3298940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100" dirty="0"/>
              </a:p>
            </p:txBody>
          </p:sp>
          <p:sp>
            <p:nvSpPr>
              <p:cNvPr id="20" name="Rectángulo redondeado 19"/>
              <p:cNvSpPr/>
              <p:nvPr/>
            </p:nvSpPr>
            <p:spPr>
              <a:xfrm>
                <a:off x="1404852" y="2353714"/>
                <a:ext cx="1587730" cy="329894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WHO?</a:t>
                </a:r>
                <a:endParaRPr lang="es-ES" dirty="0"/>
              </a:p>
            </p:txBody>
          </p:sp>
        </p:grpSp>
        <p:sp>
          <p:nvSpPr>
            <p:cNvPr id="18" name="CuadroTexto 17"/>
            <p:cNvSpPr txBox="1"/>
            <p:nvPr/>
          </p:nvSpPr>
          <p:spPr>
            <a:xfrm>
              <a:off x="3150524" y="2596913"/>
              <a:ext cx="3092334" cy="2935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 smtClean="0">
                  <a:solidFill>
                    <a:schemeClr val="accent4"/>
                  </a:solidFill>
                </a:rPr>
                <a:t>Who is the target audience for this dashboard?</a:t>
              </a:r>
            </a:p>
            <a:p>
              <a:r>
                <a:rPr lang="en-US" sz="1100" dirty="0" smtClean="0">
                  <a:solidFill>
                    <a:schemeClr val="accent4"/>
                  </a:solidFill>
                </a:rPr>
                <a:t>Data analysts from GitHub, Tableau or LinkedIn.</a:t>
              </a:r>
              <a:endParaRPr lang="en-US" sz="1100" dirty="0">
                <a:solidFill>
                  <a:schemeClr val="accent4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100" b="1" dirty="0" smtClean="0">
                <a:solidFill>
                  <a:schemeClr val="accent4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100" b="1" dirty="0" smtClean="0">
                <a:solidFill>
                  <a:schemeClr val="accent4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 smtClean="0">
                  <a:solidFill>
                    <a:schemeClr val="accent4"/>
                  </a:solidFill>
                </a:rPr>
                <a:t>Primary Business Owner</a:t>
              </a:r>
            </a:p>
            <a:p>
              <a:r>
                <a:rPr lang="en-US" sz="1100" dirty="0" smtClean="0">
                  <a:solidFill>
                    <a:schemeClr val="accent4"/>
                  </a:solidFill>
                </a:rPr>
                <a:t>Fabian Pedreros.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100" b="1" dirty="0">
                <a:solidFill>
                  <a:schemeClr val="accent4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100" b="1" dirty="0" smtClean="0">
                <a:solidFill>
                  <a:schemeClr val="accent4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100" b="1" dirty="0">
                <a:solidFill>
                  <a:schemeClr val="accent4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 smtClean="0">
                  <a:solidFill>
                    <a:schemeClr val="accent4"/>
                  </a:solidFill>
                </a:rPr>
                <a:t>Primary Technical Owner:</a:t>
              </a:r>
            </a:p>
            <a:p>
              <a:r>
                <a:rPr lang="en-US" sz="1100" dirty="0" smtClean="0">
                  <a:solidFill>
                    <a:schemeClr val="accent4"/>
                  </a:solidFill>
                </a:rPr>
                <a:t>Fabian Pedreros.</a:t>
              </a:r>
              <a:endParaRPr lang="en-US" sz="1100" b="1" dirty="0">
                <a:solidFill>
                  <a:schemeClr val="accent4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100" b="1" dirty="0" smtClean="0">
                <a:solidFill>
                  <a:schemeClr val="accent4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100" b="1" dirty="0">
                <a:solidFill>
                  <a:schemeClr val="accent4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>
                  <a:solidFill>
                    <a:schemeClr val="accent4"/>
                  </a:solidFill>
                </a:rPr>
                <a:t>A</a:t>
              </a:r>
              <a:r>
                <a:rPr lang="en-US" sz="1100" b="1" dirty="0" smtClean="0">
                  <a:solidFill>
                    <a:schemeClr val="accent4"/>
                  </a:solidFill>
                </a:rPr>
                <a:t>udience’s analytical maturity:</a:t>
              </a:r>
            </a:p>
            <a:p>
              <a:r>
                <a:rPr lang="en-US" sz="1100" dirty="0" smtClean="0">
                  <a:solidFill>
                    <a:schemeClr val="accent4"/>
                  </a:solidFill>
                </a:rPr>
                <a:t>Advance understanding of Tableau dashboards.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100" b="1" dirty="0">
                <a:solidFill>
                  <a:schemeClr val="accent4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100" b="1" dirty="0" smtClean="0">
                <a:solidFill>
                  <a:schemeClr val="accent4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s-ES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70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122219" y="648392"/>
            <a:ext cx="52453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 smtClean="0">
                <a:solidFill>
                  <a:schemeClr val="accent2"/>
                </a:solidFill>
              </a:rPr>
              <a:t>Technical</a:t>
            </a:r>
            <a:r>
              <a:rPr lang="es-ES" sz="3200" b="1" dirty="0" smtClean="0">
                <a:solidFill>
                  <a:schemeClr val="accent2"/>
                </a:solidFill>
              </a:rPr>
              <a:t> </a:t>
            </a:r>
            <a:r>
              <a:rPr lang="es-ES" sz="3200" b="1" dirty="0" err="1" smtClean="0">
                <a:solidFill>
                  <a:schemeClr val="accent2"/>
                </a:solidFill>
              </a:rPr>
              <a:t>Requirements</a:t>
            </a:r>
            <a:r>
              <a:rPr lang="es-ES" sz="3200" b="1" dirty="0" smtClean="0">
                <a:solidFill>
                  <a:schemeClr val="accent2"/>
                </a:solidFill>
              </a:rPr>
              <a:t> </a:t>
            </a:r>
            <a:r>
              <a:rPr lang="es-ES" sz="3200" b="1" dirty="0" err="1" smtClean="0">
                <a:solidFill>
                  <a:schemeClr val="accent2"/>
                </a:solidFill>
              </a:rPr>
              <a:t>gathering</a:t>
            </a:r>
            <a:endParaRPr lang="es-ES" sz="3200" b="1" dirty="0">
              <a:solidFill>
                <a:schemeClr val="accent2"/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122219" y="2086495"/>
            <a:ext cx="4995948" cy="4098174"/>
            <a:chOff x="1404852" y="2353714"/>
            <a:chExt cx="4995948" cy="3298940"/>
          </a:xfrm>
        </p:grpSpPr>
        <p:grpSp>
          <p:nvGrpSpPr>
            <p:cNvPr id="5" name="Grupo 4"/>
            <p:cNvGrpSpPr/>
            <p:nvPr/>
          </p:nvGrpSpPr>
          <p:grpSpPr>
            <a:xfrm>
              <a:off x="1404852" y="2353714"/>
              <a:ext cx="4995948" cy="3298940"/>
              <a:chOff x="1404852" y="2353714"/>
              <a:chExt cx="4995948" cy="3298940"/>
            </a:xfrm>
          </p:grpSpPr>
          <p:sp>
            <p:nvSpPr>
              <p:cNvPr id="7" name="Rectángulo redondeado 6"/>
              <p:cNvSpPr/>
              <p:nvPr/>
            </p:nvSpPr>
            <p:spPr>
              <a:xfrm>
                <a:off x="1404852" y="2353714"/>
                <a:ext cx="4995948" cy="329894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" name="Rectángulo redondeado 1"/>
              <p:cNvSpPr/>
              <p:nvPr/>
            </p:nvSpPr>
            <p:spPr>
              <a:xfrm>
                <a:off x="1404852" y="2353714"/>
                <a:ext cx="1587730" cy="329894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WHAT?</a:t>
                </a:r>
                <a:endParaRPr lang="es-ES" dirty="0"/>
              </a:p>
            </p:txBody>
          </p:sp>
        </p:grpSp>
        <p:sp>
          <p:nvSpPr>
            <p:cNvPr id="10" name="CuadroTexto 9"/>
            <p:cNvSpPr txBox="1"/>
            <p:nvPr/>
          </p:nvSpPr>
          <p:spPr>
            <a:xfrm>
              <a:off x="3150524" y="2563456"/>
              <a:ext cx="3092334" cy="2898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 smtClean="0">
                  <a:solidFill>
                    <a:schemeClr val="accent2"/>
                  </a:solidFill>
                </a:rPr>
                <a:t>Do you have examples of existing reports that should be replicated?</a:t>
              </a:r>
            </a:p>
            <a:p>
              <a:r>
                <a:rPr lang="en-US" sz="1200" dirty="0" smtClean="0">
                  <a:solidFill>
                    <a:schemeClr val="accent2"/>
                  </a:solidFill>
                </a:rPr>
                <a:t>Yes we have several examples from Tableau Public and the </a:t>
              </a:r>
              <a:r>
                <a:rPr lang="en-US" sz="1200" dirty="0">
                  <a:solidFill>
                    <a:schemeClr val="accent2"/>
                  </a:solidFill>
                </a:rPr>
                <a:t>d</a:t>
              </a:r>
              <a:r>
                <a:rPr lang="en-US" sz="1200" dirty="0" smtClean="0">
                  <a:solidFill>
                    <a:schemeClr val="accent2"/>
                  </a:solidFill>
                </a:rPr>
                <a:t>ashboard generated by Alex.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chemeClr val="accent2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b="1" dirty="0" smtClean="0">
                <a:solidFill>
                  <a:schemeClr val="accent2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b="1" dirty="0" smtClean="0">
                <a:solidFill>
                  <a:schemeClr val="accent2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 smtClean="0">
                  <a:solidFill>
                    <a:schemeClr val="accent2"/>
                  </a:solidFill>
                </a:rPr>
                <a:t>Do you have product specifications, or requirements for what metrics you need? </a:t>
              </a:r>
            </a:p>
            <a:p>
              <a:r>
                <a:rPr lang="en-US" sz="1200" dirty="0" smtClean="0">
                  <a:solidFill>
                    <a:schemeClr val="accent2"/>
                  </a:solidFill>
                </a:rPr>
                <a:t>This metrics have to been shown in millions and percentage.</a:t>
              </a:r>
              <a:endParaRPr lang="en-US" sz="1200" dirty="0">
                <a:solidFill>
                  <a:schemeClr val="accent2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chemeClr val="accent2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b="1" dirty="0" smtClean="0">
                <a:solidFill>
                  <a:schemeClr val="accent2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chemeClr val="accent2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 smtClean="0">
                  <a:solidFill>
                    <a:schemeClr val="accent2"/>
                  </a:solidFill>
                </a:rPr>
                <a:t>Will having this data in Tableau replace an existing system? </a:t>
              </a:r>
            </a:p>
            <a:p>
              <a:r>
                <a:rPr lang="en-US" sz="1200" dirty="0" smtClean="0">
                  <a:solidFill>
                    <a:schemeClr val="accent2"/>
                  </a:solidFill>
                </a:rPr>
                <a:t>No.</a:t>
              </a:r>
              <a:endParaRPr lang="es-ES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6650182" y="2044932"/>
            <a:ext cx="4995948" cy="4272437"/>
            <a:chOff x="1404852" y="2353714"/>
            <a:chExt cx="4995948" cy="3439218"/>
          </a:xfrm>
        </p:grpSpPr>
        <p:grpSp>
          <p:nvGrpSpPr>
            <p:cNvPr id="17" name="Grupo 16"/>
            <p:cNvGrpSpPr/>
            <p:nvPr/>
          </p:nvGrpSpPr>
          <p:grpSpPr>
            <a:xfrm>
              <a:off x="1404852" y="2353714"/>
              <a:ext cx="4995948" cy="3298940"/>
              <a:chOff x="1404852" y="2353714"/>
              <a:chExt cx="4995948" cy="3298940"/>
            </a:xfrm>
          </p:grpSpPr>
          <p:sp>
            <p:nvSpPr>
              <p:cNvPr id="19" name="Rectángulo redondeado 18"/>
              <p:cNvSpPr/>
              <p:nvPr/>
            </p:nvSpPr>
            <p:spPr>
              <a:xfrm>
                <a:off x="1404852" y="2353714"/>
                <a:ext cx="4995948" cy="329894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0" name="Rectángulo redondeado 19"/>
              <p:cNvSpPr/>
              <p:nvPr/>
            </p:nvSpPr>
            <p:spPr>
              <a:xfrm>
                <a:off x="1404852" y="2353714"/>
                <a:ext cx="1587730" cy="329894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WHERE?</a:t>
                </a:r>
                <a:endParaRPr lang="es-ES" dirty="0"/>
              </a:p>
            </p:txBody>
          </p:sp>
        </p:grpSp>
        <p:sp>
          <p:nvSpPr>
            <p:cNvPr id="18" name="CuadroTexto 17"/>
            <p:cNvSpPr txBox="1"/>
            <p:nvPr/>
          </p:nvSpPr>
          <p:spPr>
            <a:xfrm>
              <a:off x="3150524" y="2596913"/>
              <a:ext cx="3092334" cy="3196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 smtClean="0">
                  <a:solidFill>
                    <a:schemeClr val="accent2"/>
                  </a:solidFill>
                </a:rPr>
                <a:t>Is the data needed for this dashboard readily available?</a:t>
              </a:r>
            </a:p>
            <a:p>
              <a:r>
                <a:rPr lang="en-US" sz="1200" dirty="0" smtClean="0">
                  <a:solidFill>
                    <a:schemeClr val="accent2"/>
                  </a:solidFill>
                </a:rPr>
                <a:t>Yes this data has to been taken from the database Covid19, where we have different views of the is data needed.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b="1" dirty="0" smtClean="0">
                <a:solidFill>
                  <a:schemeClr val="accent2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 smtClean="0">
                  <a:solidFill>
                    <a:schemeClr val="accent2"/>
                  </a:solidFill>
                </a:rPr>
                <a:t>Which data sources correlate to this dashboard?</a:t>
              </a:r>
            </a:p>
            <a:p>
              <a:r>
                <a:rPr lang="en-US" sz="1200" dirty="0" smtClean="0">
                  <a:solidFill>
                    <a:schemeClr val="accent2"/>
                  </a:solidFill>
                </a:rPr>
                <a:t>Covid19 database.</a:t>
              </a:r>
              <a:endParaRPr lang="en-US" sz="1200" dirty="0">
                <a:solidFill>
                  <a:schemeClr val="accent2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b="1" dirty="0" smtClean="0">
                <a:solidFill>
                  <a:schemeClr val="accent2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chemeClr val="accent2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 smtClean="0">
                  <a:solidFill>
                    <a:schemeClr val="accent2"/>
                  </a:solidFill>
                </a:rPr>
                <a:t>Where does this data live?</a:t>
              </a:r>
            </a:p>
            <a:p>
              <a:r>
                <a:rPr lang="en-US" sz="1200" dirty="0" smtClean="0">
                  <a:solidFill>
                    <a:schemeClr val="accent2"/>
                  </a:solidFill>
                </a:rPr>
                <a:t>SQL Server.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b="1" dirty="0" smtClean="0">
                <a:solidFill>
                  <a:schemeClr val="accent2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chemeClr val="accent2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 smtClean="0">
                  <a:solidFill>
                    <a:schemeClr val="accent2"/>
                  </a:solidFill>
                </a:rPr>
                <a:t>What is the delivery method for this data?</a:t>
              </a:r>
            </a:p>
            <a:p>
              <a:r>
                <a:rPr lang="en-US" sz="1200" dirty="0" smtClean="0">
                  <a:solidFill>
                    <a:schemeClr val="accent2"/>
                  </a:solidFill>
                </a:rPr>
                <a:t>It is static data, has the information from 01/01/2020 to 03/03/2022 </a:t>
              </a:r>
              <a:endParaRPr lang="en-US" sz="1200" dirty="0">
                <a:solidFill>
                  <a:schemeClr val="accent2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b="1" dirty="0" smtClean="0">
                <a:solidFill>
                  <a:schemeClr val="accent2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s-ES" sz="12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40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122219" y="648392"/>
            <a:ext cx="52453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 smtClean="0">
                <a:solidFill>
                  <a:schemeClr val="accent2"/>
                </a:solidFill>
              </a:rPr>
              <a:t>Technical</a:t>
            </a:r>
            <a:r>
              <a:rPr lang="es-ES" sz="3200" b="1" dirty="0" smtClean="0">
                <a:solidFill>
                  <a:schemeClr val="accent2"/>
                </a:solidFill>
              </a:rPr>
              <a:t> </a:t>
            </a:r>
            <a:r>
              <a:rPr lang="es-ES" sz="3200" b="1" dirty="0" err="1" smtClean="0">
                <a:solidFill>
                  <a:schemeClr val="accent2"/>
                </a:solidFill>
              </a:rPr>
              <a:t>Requirements</a:t>
            </a:r>
            <a:r>
              <a:rPr lang="es-ES" sz="3200" b="1" dirty="0" smtClean="0">
                <a:solidFill>
                  <a:schemeClr val="accent2"/>
                </a:solidFill>
              </a:rPr>
              <a:t> </a:t>
            </a:r>
            <a:r>
              <a:rPr lang="es-ES" sz="3200" b="1" dirty="0" err="1" smtClean="0">
                <a:solidFill>
                  <a:schemeClr val="accent2"/>
                </a:solidFill>
              </a:rPr>
              <a:t>gathering</a:t>
            </a:r>
            <a:endParaRPr lang="es-ES" sz="3200" b="1" dirty="0">
              <a:solidFill>
                <a:schemeClr val="accent2"/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3616037" y="2119745"/>
            <a:ext cx="4995948" cy="4098174"/>
            <a:chOff x="1404852" y="2353714"/>
            <a:chExt cx="4995948" cy="3298940"/>
          </a:xfrm>
        </p:grpSpPr>
        <p:grpSp>
          <p:nvGrpSpPr>
            <p:cNvPr id="5" name="Grupo 4"/>
            <p:cNvGrpSpPr/>
            <p:nvPr/>
          </p:nvGrpSpPr>
          <p:grpSpPr>
            <a:xfrm>
              <a:off x="1404852" y="2353714"/>
              <a:ext cx="4995948" cy="3298940"/>
              <a:chOff x="1404852" y="2353714"/>
              <a:chExt cx="4995948" cy="3298940"/>
            </a:xfrm>
          </p:grpSpPr>
          <p:sp>
            <p:nvSpPr>
              <p:cNvPr id="7" name="Rectángulo redondeado 6"/>
              <p:cNvSpPr/>
              <p:nvPr/>
            </p:nvSpPr>
            <p:spPr>
              <a:xfrm>
                <a:off x="1404852" y="2353714"/>
                <a:ext cx="4995948" cy="329894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" name="Rectángulo redondeado 1"/>
              <p:cNvSpPr/>
              <p:nvPr/>
            </p:nvSpPr>
            <p:spPr>
              <a:xfrm>
                <a:off x="1404852" y="2353714"/>
                <a:ext cx="1587730" cy="329894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WHO?</a:t>
                </a:r>
                <a:endParaRPr lang="es-ES" dirty="0"/>
              </a:p>
            </p:txBody>
          </p:sp>
        </p:grpSp>
        <p:sp>
          <p:nvSpPr>
            <p:cNvPr id="10" name="CuadroTexto 9"/>
            <p:cNvSpPr txBox="1"/>
            <p:nvPr/>
          </p:nvSpPr>
          <p:spPr>
            <a:xfrm>
              <a:off x="3150524" y="3413285"/>
              <a:ext cx="3092334" cy="2006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 smtClean="0">
                  <a:solidFill>
                    <a:schemeClr val="accent2"/>
                  </a:solidFill>
                </a:rPr>
                <a:t>Who should have access to this data?</a:t>
              </a:r>
            </a:p>
            <a:p>
              <a:r>
                <a:rPr lang="en-US" sz="1200" dirty="0" smtClean="0">
                  <a:solidFill>
                    <a:schemeClr val="accent2"/>
                  </a:solidFill>
                </a:rPr>
                <a:t>Everybody who has access to Tableau Public.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chemeClr val="accent2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b="1" dirty="0" smtClean="0">
                <a:solidFill>
                  <a:schemeClr val="accent2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b="1" dirty="0" smtClean="0">
                <a:solidFill>
                  <a:schemeClr val="accent2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 smtClean="0">
                  <a:solidFill>
                    <a:schemeClr val="accent2"/>
                  </a:solidFill>
                </a:rPr>
                <a:t>Who should not have access to this data?</a:t>
              </a:r>
            </a:p>
            <a:p>
              <a:r>
                <a:rPr lang="en-US" sz="1200" dirty="0">
                  <a:solidFill>
                    <a:schemeClr val="accent2"/>
                  </a:solidFill>
                </a:rPr>
                <a:t>N</a:t>
              </a:r>
              <a:r>
                <a:rPr lang="en-US" sz="1200" dirty="0" smtClean="0">
                  <a:solidFill>
                    <a:schemeClr val="accent2"/>
                  </a:solidFill>
                </a:rPr>
                <a:t>one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b="1" dirty="0" smtClean="0">
                <a:solidFill>
                  <a:schemeClr val="accent2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chemeClr val="accent2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b="1" dirty="0" smtClean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44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404852" y="1072341"/>
            <a:ext cx="6749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Summary</a:t>
            </a:r>
            <a:r>
              <a:rPr lang="es-E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of </a:t>
            </a:r>
            <a:r>
              <a:rPr lang="es-ES" sz="32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requirements</a:t>
            </a:r>
            <a:endParaRPr lang="es-ES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537855" y="2295525"/>
            <a:ext cx="85537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Create</a:t>
            </a:r>
            <a:r>
              <a:rPr lang="es-E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an</a:t>
            </a:r>
            <a:r>
              <a:rPr lang="es-E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interactive</a:t>
            </a:r>
            <a:r>
              <a:rPr lang="es-E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dashboard</a:t>
            </a:r>
            <a:r>
              <a:rPr lang="es-E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that</a:t>
            </a:r>
            <a:r>
              <a:rPr lang="es-E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analize</a:t>
            </a:r>
            <a:r>
              <a:rPr lang="es-E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the</a:t>
            </a:r>
            <a:r>
              <a:rPr lang="es-E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Covid</a:t>
            </a:r>
            <a:r>
              <a:rPr lang="es-E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19 data </a:t>
            </a:r>
            <a:r>
              <a:rPr lang="es-E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around</a:t>
            </a:r>
            <a:r>
              <a:rPr lang="es-E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the</a:t>
            </a:r>
            <a:r>
              <a:rPr lang="es-E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world</a:t>
            </a:r>
            <a:r>
              <a:rPr lang="es-E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, </a:t>
            </a:r>
            <a:r>
              <a:rPr lang="es-E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this</a:t>
            </a:r>
            <a:r>
              <a:rPr lang="es-E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can be </a:t>
            </a:r>
            <a:r>
              <a:rPr lang="es-E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shared</a:t>
            </a:r>
            <a:r>
              <a:rPr lang="es-E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in </a:t>
            </a:r>
            <a:r>
              <a:rPr lang="es-E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Tableau</a:t>
            </a:r>
            <a:r>
              <a:rPr lang="es-E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Public</a:t>
            </a:r>
            <a:r>
              <a:rPr lang="es-E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.</a:t>
            </a:r>
          </a:p>
          <a:p>
            <a:endParaRPr lang="es-ES" sz="14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Display information about deaths, cases and vaccinations over time. </a:t>
            </a:r>
            <a:r>
              <a:rPr lang="en-US" sz="1400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 smtClean="0">
                <a:solidFill>
                  <a:schemeClr val="accent4"/>
                </a:solidFill>
              </a:rPr>
              <a:t> </a:t>
            </a:r>
            <a:r>
              <a:rPr lang="en-US" sz="1400" dirty="0" smtClean="0">
                <a:solidFill>
                  <a:schemeClr val="accent4"/>
                </a:solidFill>
              </a:rPr>
              <a:t>Line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Total cases </a:t>
            </a:r>
            <a:r>
              <a:rPr lang="en-US" sz="1400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 BAN</a:t>
            </a:r>
            <a:endParaRPr lang="en-US" sz="1400" dirty="0" smtClean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Total deaths </a:t>
            </a:r>
            <a:r>
              <a:rPr lang="en-US" sz="1400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 BAN</a:t>
            </a:r>
            <a:endParaRPr lang="en-US" sz="1400" dirty="0" smtClean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</a:t>
            </a:r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otal vaccinations </a:t>
            </a:r>
            <a:r>
              <a:rPr lang="en-US" sz="1400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 BAN</a:t>
            </a:r>
            <a:endParaRPr lang="en-US" sz="1400" dirty="0" smtClean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</a:t>
            </a:r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ercentage of deaths by population </a:t>
            </a:r>
            <a:r>
              <a:rPr lang="en-US" sz="1400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 BAN</a:t>
            </a:r>
            <a:endParaRPr lang="en-US" sz="1400" dirty="0" smtClean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</a:t>
            </a:r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ercentage of cases by population </a:t>
            </a:r>
            <a:r>
              <a:rPr lang="en-US" sz="1400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 BAN</a:t>
            </a:r>
            <a:endParaRPr lang="en-US" sz="1400" dirty="0" smtClean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</a:t>
            </a:r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ercentage of vaccinations by population </a:t>
            </a:r>
            <a:r>
              <a:rPr lang="en-US" sz="1400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 BAN</a:t>
            </a:r>
            <a:endParaRPr lang="en-US" sz="1400" dirty="0" smtClean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</a:t>
            </a:r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ercentage of deaths by cases </a:t>
            </a:r>
            <a:r>
              <a:rPr lang="en-US" sz="1400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 BAN</a:t>
            </a:r>
            <a:endParaRPr lang="en-US" sz="1400" dirty="0" smtClean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 map where it can see the number of cases, deaths and vaccinations with a tooltip that displays that information. </a:t>
            </a:r>
            <a:r>
              <a:rPr lang="en-US" sz="1400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 Map and tooltip</a:t>
            </a:r>
            <a:endParaRPr lang="en-US" sz="1400" dirty="0" smtClean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Filters for attributes and countries. </a:t>
            </a:r>
            <a:r>
              <a:rPr lang="en-US" sz="1400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 smtClean="0">
                <a:solidFill>
                  <a:schemeClr val="accent4"/>
                </a:solidFill>
              </a:rPr>
              <a:t>Map as a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Top 5 Countries by metric. </a:t>
            </a:r>
            <a:r>
              <a:rPr lang="en-US" sz="1400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 Text table or bar graph</a:t>
            </a:r>
            <a:endParaRPr lang="en-US" sz="1400" dirty="0" smtClean="0">
              <a:solidFill>
                <a:schemeClr val="accent4"/>
              </a:solidFill>
            </a:endParaRPr>
          </a:p>
          <a:p>
            <a:endParaRPr lang="es-ES" sz="14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s-ES" sz="1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s-ES" sz="1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81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Science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Science" id="{12636488-D866-490A-A739-7DD4D6705CF0}" vid="{F76B8517-5446-475C-A52D-F69130BE82DE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DataScience</Template>
  <TotalTime>631</TotalTime>
  <Words>817</Words>
  <Application>Microsoft Office PowerPoint</Application>
  <PresentationFormat>Panorámica</PresentationFormat>
  <Paragraphs>134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34" baseType="lpstr">
      <vt:lpstr>Advent Pro SemiBold</vt:lpstr>
      <vt:lpstr>Arial</vt:lpstr>
      <vt:lpstr>Fira Sans Condensed Medium</vt:lpstr>
      <vt:lpstr>Fira Sans Extra Condensed Medium</vt:lpstr>
      <vt:lpstr>Livvic Light</vt:lpstr>
      <vt:lpstr>Maven Pro</vt:lpstr>
      <vt:lpstr>Nunito Light</vt:lpstr>
      <vt:lpstr>Proxima Nova</vt:lpstr>
      <vt:lpstr>Proxima Nova Semibold</vt:lpstr>
      <vt:lpstr>Share Tech</vt:lpstr>
      <vt:lpstr>Wingdings</vt:lpstr>
      <vt:lpstr>DataScience</vt:lpstr>
      <vt:lpstr>Slidesgo Final Pages</vt:lpstr>
      <vt:lpstr>Covid -19 Dashboard in Tableau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-19 Dashboard Tableau</dc:title>
  <dc:creator>Fabian Pedreros Camargo</dc:creator>
  <cp:lastModifiedBy>Fabian Pedreros Camargo</cp:lastModifiedBy>
  <cp:revision>56</cp:revision>
  <dcterms:created xsi:type="dcterms:W3CDTF">2022-03-13T23:35:17Z</dcterms:created>
  <dcterms:modified xsi:type="dcterms:W3CDTF">2022-03-16T03:48:04Z</dcterms:modified>
</cp:coreProperties>
</file>