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2" r:id="rId2"/>
  </p:sldMasterIdLst>
  <p:notesMasterIdLst>
    <p:notesMasterId r:id="rId26"/>
  </p:notesMasterIdLst>
  <p:sldIdLst>
    <p:sldId id="256" r:id="rId3"/>
    <p:sldId id="294" r:id="rId4"/>
    <p:sldId id="295" r:id="rId5"/>
    <p:sldId id="258" r:id="rId6"/>
    <p:sldId id="296" r:id="rId7"/>
    <p:sldId id="297" r:id="rId8"/>
    <p:sldId id="298" r:id="rId9"/>
    <p:sldId id="299" r:id="rId10"/>
    <p:sldId id="301" r:id="rId11"/>
    <p:sldId id="300" r:id="rId12"/>
    <p:sldId id="302" r:id="rId13"/>
    <p:sldId id="303" r:id="rId14"/>
    <p:sldId id="304" r:id="rId15"/>
    <p:sldId id="305" r:id="rId16"/>
    <p:sldId id="306" r:id="rId17"/>
    <p:sldId id="307" r:id="rId18"/>
    <p:sldId id="308" r:id="rId19"/>
    <p:sldId id="309" r:id="rId20"/>
    <p:sldId id="285" r:id="rId21"/>
    <p:sldId id="288" r:id="rId22"/>
    <p:sldId id="310" r:id="rId23"/>
    <p:sldId id="311" r:id="rId24"/>
    <p:sldId id="312" r:id="rId2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accent4"/>
                </a:solidFill>
                <a:latin typeface="+mn-lt"/>
                <a:ea typeface="+mn-ea"/>
                <a:cs typeface="+mn-cs"/>
              </a:defRPr>
            </a:pPr>
            <a:r>
              <a:rPr lang="en-US" dirty="0" smtClean="0">
                <a:solidFill>
                  <a:schemeClr val="accent4"/>
                </a:solidFill>
              </a:rPr>
              <a:t>Subject </a:t>
            </a:r>
            <a:r>
              <a:rPr lang="en-US" sz="2128" b="1" i="0" u="none" strike="noStrike" baseline="0" dirty="0" smtClean="0">
                <a:effectLst/>
              </a:rPr>
              <a:t>Mean </a:t>
            </a:r>
            <a:r>
              <a:rPr lang="en-US" dirty="0" smtClean="0">
                <a:solidFill>
                  <a:schemeClr val="accent4"/>
                </a:solidFill>
              </a:rPr>
              <a:t>Scores</a:t>
            </a:r>
            <a:endParaRPr lang="en-US" dirty="0">
              <a:solidFill>
                <a:schemeClr val="accent4"/>
              </a:solidFill>
            </a:endParaRP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accent4"/>
              </a:solidFill>
              <a:latin typeface="+mn-lt"/>
              <a:ea typeface="+mn-ea"/>
              <a:cs typeface="+mn-cs"/>
            </a:defRPr>
          </a:pPr>
          <a:endParaRPr lang="es-ES"/>
        </a:p>
      </c:txPr>
    </c:title>
    <c:autoTitleDeleted val="0"/>
    <c:plotArea>
      <c:layout/>
      <c:barChart>
        <c:barDir val="col"/>
        <c:grouping val="clustered"/>
        <c:varyColors val="0"/>
        <c:ser>
          <c:idx val="0"/>
          <c:order val="0"/>
          <c:tx>
            <c:strRef>
              <c:f>Hoja1!$B$1</c:f>
              <c:strCache>
                <c:ptCount val="1"/>
                <c:pt idx="0">
                  <c:v>Mean Score</c:v>
                </c:pt>
              </c:strCache>
            </c:strRef>
          </c:tx>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c:spPr>
          <c:invertIfNegative val="0"/>
          <c:dPt>
            <c:idx val="0"/>
            <c:invertIfNegative val="0"/>
            <c:bubble3D val="0"/>
            <c:spPr>
              <a:solidFill>
                <a:schemeClr val="tx2">
                  <a:lumMod val="10000"/>
                </a:schemeClr>
              </a:soli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3-9F3E-4761-B67A-2217739FEE83}"/>
              </c:ext>
            </c:extLst>
          </c:dPt>
          <c:dPt>
            <c:idx val="1"/>
            <c:invertIfNegative val="0"/>
            <c:bubble3D val="0"/>
            <c:spPr>
              <a:solidFill>
                <a:schemeClr val="tx2">
                  <a:lumMod val="25000"/>
                </a:schemeClr>
              </a:soli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4-9F3E-4761-B67A-2217739FEE83}"/>
              </c:ext>
            </c:extLst>
          </c:dPt>
          <c:dPt>
            <c:idx val="2"/>
            <c:invertIfNegative val="0"/>
            <c:bubble3D val="0"/>
            <c:spPr>
              <a:solidFill>
                <a:schemeClr val="tx2">
                  <a:lumMod val="50000"/>
                </a:schemeClr>
              </a:soli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5-9F3E-4761-B67A-2217739FEE83}"/>
              </c:ext>
            </c:extLst>
          </c:dPt>
          <c:dPt>
            <c:idx val="3"/>
            <c:invertIfNegative val="0"/>
            <c:bubble3D val="0"/>
            <c:spPr>
              <a:solidFill>
                <a:schemeClr val="tx2">
                  <a:lumMod val="75000"/>
                </a:schemeClr>
              </a:soli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6-9F3E-4761-B67A-2217739FEE83}"/>
              </c:ext>
            </c:extLst>
          </c:dPt>
          <c:dPt>
            <c:idx val="4"/>
            <c:invertIfNegative val="0"/>
            <c:bubble3D val="0"/>
            <c:spPr>
              <a:solidFill>
                <a:schemeClr val="tx2">
                  <a:lumMod val="90000"/>
                </a:schemeClr>
              </a:soli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7-9F3E-4761-B67A-2217739FEE83}"/>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s-E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Hoja1!$A$2:$A$6</c:f>
              <c:strCache>
                <c:ptCount val="5"/>
                <c:pt idx="0">
                  <c:v>Social sciences</c:v>
                </c:pt>
                <c:pt idx="1">
                  <c:v>Natural sciences</c:v>
                </c:pt>
                <c:pt idx="2">
                  <c:v>English</c:v>
                </c:pt>
                <c:pt idx="3">
                  <c:v>Mathematics</c:v>
                </c:pt>
                <c:pt idx="4">
                  <c:v>Critical reading</c:v>
                </c:pt>
              </c:strCache>
            </c:strRef>
          </c:cat>
          <c:val>
            <c:numRef>
              <c:f>Hoja1!$B$2:$B$6</c:f>
              <c:numCache>
                <c:formatCode>General</c:formatCode>
                <c:ptCount val="5"/>
                <c:pt idx="0">
                  <c:v>48.25</c:v>
                </c:pt>
                <c:pt idx="1">
                  <c:v>49.48</c:v>
                </c:pt>
                <c:pt idx="2">
                  <c:v>49.67</c:v>
                </c:pt>
                <c:pt idx="3">
                  <c:v>51.41</c:v>
                </c:pt>
                <c:pt idx="4">
                  <c:v>53.91</c:v>
                </c:pt>
              </c:numCache>
            </c:numRef>
          </c:val>
          <c:extLst>
            <c:ext xmlns:c16="http://schemas.microsoft.com/office/drawing/2014/chart" uri="{C3380CC4-5D6E-409C-BE32-E72D297353CC}">
              <c16:uniqueId val="{00000000-9F3E-4761-B67A-2217739FEE83}"/>
            </c:ext>
          </c:extLst>
        </c:ser>
        <c:dLbls>
          <c:showLegendKey val="0"/>
          <c:showVal val="0"/>
          <c:showCatName val="0"/>
          <c:showSerName val="0"/>
          <c:showPercent val="0"/>
          <c:showBubbleSize val="0"/>
        </c:dLbls>
        <c:gapWidth val="75"/>
        <c:overlap val="40"/>
        <c:axId val="198361672"/>
        <c:axId val="198362328"/>
      </c:barChart>
      <c:catAx>
        <c:axId val="198361672"/>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s-ES"/>
          </a:p>
        </c:txPr>
        <c:crossAx val="198362328"/>
        <c:crosses val="autoZero"/>
        <c:auto val="1"/>
        <c:lblAlgn val="ctr"/>
        <c:lblOffset val="100"/>
        <c:noMultiLvlLbl val="0"/>
      </c:catAx>
      <c:valAx>
        <c:axId val="198362328"/>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s-ES"/>
          </a:p>
        </c:txPr>
        <c:crossAx val="1983616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F56AFF-C30B-46DB-9CD4-EC4D441182D8}" type="datetimeFigureOut">
              <a:rPr lang="en-US" smtClean="0"/>
              <a:t>8/5/2022</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51293D-4FDF-4236-BE76-D05D4EDFEA53}" type="slidenum">
              <a:rPr lang="en-US" smtClean="0"/>
              <a:t>‹Nº›</a:t>
            </a:fld>
            <a:endParaRPr lang="en-US"/>
          </a:p>
        </p:txBody>
      </p:sp>
    </p:spTree>
    <p:extLst>
      <p:ext uri="{BB962C8B-B14F-4D97-AF65-F5344CB8AC3E}">
        <p14:creationId xmlns:p14="http://schemas.microsoft.com/office/powerpoint/2010/main" val="1813020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solidFill>
              </a:rPr>
              <a:t>The subjects in which students obtained the worst average results during 2018, 2019 and 2020 were Social Sciences, English and Natural Sciences with their corresponding average scores of 48.25, 49.67 and 49.48.</a:t>
            </a:r>
          </a:p>
        </p:txBody>
      </p:sp>
      <p:sp>
        <p:nvSpPr>
          <p:cNvPr id="4" name="Marcador de número de diapositiva 3"/>
          <p:cNvSpPr>
            <a:spLocks noGrp="1"/>
          </p:cNvSpPr>
          <p:nvPr>
            <p:ph type="sldNum" sz="quarter" idx="10"/>
          </p:nvPr>
        </p:nvSpPr>
        <p:spPr/>
        <p:txBody>
          <a:bodyPr/>
          <a:lstStyle/>
          <a:p>
            <a:fld id="{D251293D-4FDF-4236-BE76-D05D4EDFEA53}" type="slidenum">
              <a:rPr lang="en-US" smtClean="0"/>
              <a:t>5</a:t>
            </a:fld>
            <a:endParaRPr lang="en-US"/>
          </a:p>
        </p:txBody>
      </p:sp>
    </p:spTree>
    <p:extLst>
      <p:ext uri="{BB962C8B-B14F-4D97-AF65-F5344CB8AC3E}">
        <p14:creationId xmlns:p14="http://schemas.microsoft.com/office/powerpoint/2010/main" val="1613274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solidFill>
                  <a:schemeClr val="bg1"/>
                </a:solidFill>
              </a:rPr>
              <a:t>As we have seen with the consumption of other foods, students who have a daily consumption of cereals and legumes also obtain better average results, in this case the difference seems to be smaller, but it exists and should therefore be taken into account when considering policies to support students.</a:t>
            </a:r>
          </a:p>
        </p:txBody>
      </p:sp>
      <p:sp>
        <p:nvSpPr>
          <p:cNvPr id="4" name="Marcador de número de diapositiva 3"/>
          <p:cNvSpPr>
            <a:spLocks noGrp="1"/>
          </p:cNvSpPr>
          <p:nvPr>
            <p:ph type="sldNum" sz="quarter" idx="10"/>
          </p:nvPr>
        </p:nvSpPr>
        <p:spPr/>
        <p:txBody>
          <a:bodyPr/>
          <a:lstStyle/>
          <a:p>
            <a:fld id="{D251293D-4FDF-4236-BE76-D05D4EDFEA53}" type="slidenum">
              <a:rPr lang="en-US" smtClean="0"/>
              <a:t>14</a:t>
            </a:fld>
            <a:endParaRPr lang="en-US"/>
          </a:p>
        </p:txBody>
      </p:sp>
    </p:spTree>
    <p:extLst>
      <p:ext uri="{BB962C8B-B14F-4D97-AF65-F5344CB8AC3E}">
        <p14:creationId xmlns:p14="http://schemas.microsoft.com/office/powerpoint/2010/main" val="2473135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 typeface="Arial" panose="020B0604020202020204" pitchFamily="34" charset="0"/>
              <a:buNone/>
            </a:pPr>
            <a:r>
              <a:rPr lang="en-US" dirty="0" smtClean="0">
                <a:solidFill>
                  <a:schemeClr val="bg1"/>
                </a:solidFill>
              </a:rPr>
              <a:t>The fact that a student works has negative effects on the score obtained in the 'Saber 11' exam, those who do not have to work have average scores of 206 points but the group that works up to 30 hours a week, have an average score that ranges between 236.97 and 238.50 points, but even more critical, those students who work more than 30 hours a week have average scores of 228.28, that is about 32 points less than those who do not work.</a:t>
            </a:r>
            <a:endParaRPr lang="en-US" dirty="0" smtClean="0">
              <a:solidFill>
                <a:schemeClr val="bg1"/>
              </a:solidFill>
            </a:endParaRPr>
          </a:p>
        </p:txBody>
      </p:sp>
      <p:sp>
        <p:nvSpPr>
          <p:cNvPr id="4" name="Marcador de número de diapositiva 3"/>
          <p:cNvSpPr>
            <a:spLocks noGrp="1"/>
          </p:cNvSpPr>
          <p:nvPr>
            <p:ph type="sldNum" sz="quarter" idx="10"/>
          </p:nvPr>
        </p:nvSpPr>
        <p:spPr/>
        <p:txBody>
          <a:bodyPr/>
          <a:lstStyle/>
          <a:p>
            <a:fld id="{D251293D-4FDF-4236-BE76-D05D4EDFEA53}" type="slidenum">
              <a:rPr lang="en-US" smtClean="0"/>
              <a:t>15</a:t>
            </a:fld>
            <a:endParaRPr lang="en-US"/>
          </a:p>
        </p:txBody>
      </p:sp>
    </p:spTree>
    <p:extLst>
      <p:ext uri="{BB962C8B-B14F-4D97-AF65-F5344CB8AC3E}">
        <p14:creationId xmlns:p14="http://schemas.microsoft.com/office/powerpoint/2010/main" val="521518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 typeface="Arial" panose="020B0604020202020204" pitchFamily="34" charset="0"/>
              <a:buNone/>
            </a:pPr>
            <a:r>
              <a:rPr lang="en-US" sz="1200" b="0" i="0" kern="1200" dirty="0" smtClean="0">
                <a:solidFill>
                  <a:schemeClr val="tx1"/>
                </a:solidFill>
                <a:effectLst/>
                <a:latin typeface="+mn-lt"/>
                <a:ea typeface="+mn-ea"/>
                <a:cs typeface="+mn-cs"/>
              </a:rPr>
              <a:t>We can see a difference in the results obtained between students who are from urban vs. rural schools, urban students have a better average performance, obtaining mean scores of 255.98 while rural students on average obtain 232.26. This means that there are differences in the population means of about 23 points in the overall score. Therefore, students living in rural environments should receive support from educational institutions in order to improve learning and obtain better results in the 'Saber 11' tests.</a:t>
            </a:r>
            <a:endParaRPr lang="en-US" dirty="0" smtClean="0">
              <a:solidFill>
                <a:schemeClr val="bg1"/>
              </a:solidFill>
            </a:endParaRPr>
          </a:p>
        </p:txBody>
      </p:sp>
      <p:sp>
        <p:nvSpPr>
          <p:cNvPr id="4" name="Marcador de número de diapositiva 3"/>
          <p:cNvSpPr>
            <a:spLocks noGrp="1"/>
          </p:cNvSpPr>
          <p:nvPr>
            <p:ph type="sldNum" sz="quarter" idx="10"/>
          </p:nvPr>
        </p:nvSpPr>
        <p:spPr/>
        <p:txBody>
          <a:bodyPr/>
          <a:lstStyle/>
          <a:p>
            <a:fld id="{D251293D-4FDF-4236-BE76-D05D4EDFEA53}" type="slidenum">
              <a:rPr lang="en-US" smtClean="0"/>
              <a:t>16</a:t>
            </a:fld>
            <a:endParaRPr lang="en-US"/>
          </a:p>
        </p:txBody>
      </p:sp>
    </p:spTree>
    <p:extLst>
      <p:ext uri="{BB962C8B-B14F-4D97-AF65-F5344CB8AC3E}">
        <p14:creationId xmlns:p14="http://schemas.microsoft.com/office/powerpoint/2010/main" val="832968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 typeface="Arial" panose="020B0604020202020204" pitchFamily="34" charset="0"/>
              <a:buNone/>
            </a:pPr>
            <a:r>
              <a:rPr lang="en-US" sz="1200" b="0" i="0" kern="1200" dirty="0" smtClean="0">
                <a:solidFill>
                  <a:schemeClr val="tx1"/>
                </a:solidFill>
                <a:effectLst/>
                <a:latin typeface="+mn-lt"/>
                <a:ea typeface="+mn-ea"/>
                <a:cs typeface="+mn-cs"/>
              </a:rPr>
              <a:t>As we can see in the boxplot and in the table of statistics, there are marked differences in the scores obtained by the students according to their ethnicity, the tendency is that students with an ethnicity have lower scores than those who do not (None), especially the minority groups that present the lowest results.</a:t>
            </a:r>
          </a:p>
          <a:p>
            <a:pPr marL="0" indent="0">
              <a:buFont typeface="Arial" panose="020B0604020202020204" pitchFamily="34" charset="0"/>
              <a:buNone/>
            </a:pPr>
            <a:r>
              <a:rPr lang="en-US" sz="1200" b="0" i="0" kern="1200" dirty="0" smtClean="0">
                <a:solidFill>
                  <a:schemeClr val="tx1"/>
                </a:solidFill>
                <a:effectLst/>
                <a:latin typeface="+mn-lt"/>
                <a:ea typeface="+mn-ea"/>
                <a:cs typeface="+mn-cs"/>
              </a:rPr>
              <a:t>All minority groups, with the exception of the gypsy communities and natives of Pasto, have much lower scores than those without ethnicity (253.65 average points), so it is recommended to generate educational policies that focus on these groups, remembering that they represent about 6 percent of the total number of students.</a:t>
            </a:r>
            <a:endParaRPr lang="en-US" dirty="0" smtClean="0">
              <a:solidFill>
                <a:schemeClr val="bg1"/>
              </a:solidFill>
            </a:endParaRPr>
          </a:p>
        </p:txBody>
      </p:sp>
      <p:sp>
        <p:nvSpPr>
          <p:cNvPr id="4" name="Marcador de número de diapositiva 3"/>
          <p:cNvSpPr>
            <a:spLocks noGrp="1"/>
          </p:cNvSpPr>
          <p:nvPr>
            <p:ph type="sldNum" sz="quarter" idx="10"/>
          </p:nvPr>
        </p:nvSpPr>
        <p:spPr/>
        <p:txBody>
          <a:bodyPr/>
          <a:lstStyle/>
          <a:p>
            <a:fld id="{D251293D-4FDF-4236-BE76-D05D4EDFEA53}" type="slidenum">
              <a:rPr lang="en-US" smtClean="0"/>
              <a:t>17</a:t>
            </a:fld>
            <a:endParaRPr lang="en-US"/>
          </a:p>
        </p:txBody>
      </p:sp>
    </p:spTree>
    <p:extLst>
      <p:ext uri="{BB962C8B-B14F-4D97-AF65-F5344CB8AC3E}">
        <p14:creationId xmlns:p14="http://schemas.microsoft.com/office/powerpoint/2010/main" val="8945377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 typeface="Arial" panose="020B0604020202020204" pitchFamily="34" charset="0"/>
              <a:buNone/>
            </a:pPr>
            <a:r>
              <a:rPr lang="en-US" sz="1200" dirty="0" smtClean="0">
                <a:solidFill>
                  <a:schemeClr val="bg1"/>
                </a:solidFill>
              </a:rPr>
              <a:t>Looking at the results obtained by the department in which the school is located, we can see how the average performance of each of these was, in order to identify geographically the territories in which policies should be implemented in order to improve education and therefore the results obtained in the 'Saber 11' test. </a:t>
            </a:r>
            <a:endParaRPr lang="en-US" dirty="0" smtClean="0">
              <a:solidFill>
                <a:schemeClr val="bg1"/>
              </a:solidFill>
            </a:endParaRPr>
          </a:p>
        </p:txBody>
      </p:sp>
      <p:sp>
        <p:nvSpPr>
          <p:cNvPr id="4" name="Marcador de número de diapositiva 3"/>
          <p:cNvSpPr>
            <a:spLocks noGrp="1"/>
          </p:cNvSpPr>
          <p:nvPr>
            <p:ph type="sldNum" sz="quarter" idx="10"/>
          </p:nvPr>
        </p:nvSpPr>
        <p:spPr/>
        <p:txBody>
          <a:bodyPr/>
          <a:lstStyle/>
          <a:p>
            <a:fld id="{D251293D-4FDF-4236-BE76-D05D4EDFEA53}" type="slidenum">
              <a:rPr lang="en-US" smtClean="0"/>
              <a:t>18</a:t>
            </a:fld>
            <a:endParaRPr lang="en-US"/>
          </a:p>
        </p:txBody>
      </p:sp>
    </p:spTree>
    <p:extLst>
      <p:ext uri="{BB962C8B-B14F-4D97-AF65-F5344CB8AC3E}">
        <p14:creationId xmlns:p14="http://schemas.microsoft.com/office/powerpoint/2010/main" val="1917403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 typeface="Arial" panose="020B0604020202020204" pitchFamily="34" charset="0"/>
              <a:buNone/>
            </a:pPr>
            <a:r>
              <a:rPr lang="en-US" dirty="0" smtClean="0">
                <a:solidFill>
                  <a:schemeClr val="bg1"/>
                </a:solidFill>
              </a:rPr>
              <a:t>As the social stratum increases, so does the global score obtained, for example, we can see how the average score of students in stratum one is 238.66, while those in stratum 6 obtain 291.47 points. The three subgroups with the worst performance from the lowest to the highest are:</a:t>
            </a:r>
          </a:p>
          <a:p>
            <a:pPr marL="285750" indent="-285750">
              <a:buFont typeface="Arial" panose="020B0604020202020204" pitchFamily="34" charset="0"/>
              <a:buChar char="•"/>
            </a:pPr>
            <a:endParaRPr lang="en-US" dirty="0" smtClean="0">
              <a:solidFill>
                <a:schemeClr val="bg1"/>
              </a:solidFill>
            </a:endParaRPr>
          </a:p>
          <a:p>
            <a:pPr marL="742950" lvl="1" indent="-285750">
              <a:buFont typeface="Arial" panose="020B0604020202020204" pitchFamily="34" charset="0"/>
              <a:buChar char="•"/>
            </a:pPr>
            <a:r>
              <a:rPr lang="en-US" dirty="0" smtClean="0">
                <a:solidFill>
                  <a:schemeClr val="bg1"/>
                </a:solidFill>
              </a:rPr>
              <a:t>Without stratum, with a mean score of 210.94</a:t>
            </a:r>
          </a:p>
          <a:p>
            <a:pPr marL="742950" lvl="1" indent="-285750">
              <a:buFont typeface="Arial" panose="020B0604020202020204" pitchFamily="34" charset="0"/>
              <a:buChar char="•"/>
            </a:pPr>
            <a:r>
              <a:rPr lang="en-US" dirty="0" smtClean="0">
                <a:solidFill>
                  <a:schemeClr val="bg1"/>
                </a:solidFill>
              </a:rPr>
              <a:t>Stratum 1, with a mean score of 238.66</a:t>
            </a:r>
          </a:p>
          <a:p>
            <a:pPr marL="742950" lvl="1" indent="-285750">
              <a:buFont typeface="Arial" panose="020B0604020202020204" pitchFamily="34" charset="0"/>
              <a:buChar char="•"/>
            </a:pPr>
            <a:r>
              <a:rPr lang="en-US" dirty="0" smtClean="0">
                <a:solidFill>
                  <a:schemeClr val="bg1"/>
                </a:solidFill>
              </a:rPr>
              <a:t>Stratum 2, with a mean score of 252.68</a:t>
            </a:r>
          </a:p>
          <a:p>
            <a:pPr marL="0" indent="0">
              <a:buFont typeface="Arial" panose="020B0604020202020204" pitchFamily="34" charset="0"/>
              <a:buNone/>
            </a:pPr>
            <a:endParaRPr lang="en-US" dirty="0">
              <a:solidFill>
                <a:schemeClr val="bg1"/>
              </a:solidFill>
            </a:endParaRPr>
          </a:p>
        </p:txBody>
      </p:sp>
      <p:sp>
        <p:nvSpPr>
          <p:cNvPr id="4" name="Marcador de número de diapositiva 3"/>
          <p:cNvSpPr>
            <a:spLocks noGrp="1"/>
          </p:cNvSpPr>
          <p:nvPr>
            <p:ph type="sldNum" sz="quarter" idx="10"/>
          </p:nvPr>
        </p:nvSpPr>
        <p:spPr/>
        <p:txBody>
          <a:bodyPr/>
          <a:lstStyle/>
          <a:p>
            <a:fld id="{D251293D-4FDF-4236-BE76-D05D4EDFEA53}" type="slidenum">
              <a:rPr lang="en-US" smtClean="0"/>
              <a:t>6</a:t>
            </a:fld>
            <a:endParaRPr lang="en-US"/>
          </a:p>
        </p:txBody>
      </p:sp>
    </p:spTree>
    <p:extLst>
      <p:ext uri="{BB962C8B-B14F-4D97-AF65-F5344CB8AC3E}">
        <p14:creationId xmlns:p14="http://schemas.microsoft.com/office/powerpoint/2010/main" val="3857156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solidFill>
                  <a:schemeClr val="bg1"/>
                </a:solidFill>
              </a:rPr>
              <a:t>The student's total score can be explained by the maximum educational level attained by the father, and it is observed that the higher the educational level, the better the results. Students whose father has no education have an average score of 215.76, while those who finished high school have an average score of 253.0 and those who are the children of professionals with postgraduate degrees have an average score of 320.44.</a:t>
            </a:r>
          </a:p>
          <a:p>
            <a:pPr marL="0" indent="0">
              <a:buFont typeface="Arial" panose="020B0604020202020204" pitchFamily="34" charset="0"/>
              <a:buNone/>
            </a:pPr>
            <a:endParaRPr lang="en-US" dirty="0">
              <a:solidFill>
                <a:schemeClr val="bg1"/>
              </a:solidFill>
            </a:endParaRPr>
          </a:p>
        </p:txBody>
      </p:sp>
      <p:sp>
        <p:nvSpPr>
          <p:cNvPr id="4" name="Marcador de número de diapositiva 3"/>
          <p:cNvSpPr>
            <a:spLocks noGrp="1"/>
          </p:cNvSpPr>
          <p:nvPr>
            <p:ph type="sldNum" sz="quarter" idx="10"/>
          </p:nvPr>
        </p:nvSpPr>
        <p:spPr/>
        <p:txBody>
          <a:bodyPr/>
          <a:lstStyle/>
          <a:p>
            <a:fld id="{D251293D-4FDF-4236-BE76-D05D4EDFEA53}" type="slidenum">
              <a:rPr lang="en-US" smtClean="0"/>
              <a:t>7</a:t>
            </a:fld>
            <a:endParaRPr lang="en-US"/>
          </a:p>
        </p:txBody>
      </p:sp>
    </p:spTree>
    <p:extLst>
      <p:ext uri="{BB962C8B-B14F-4D97-AF65-F5344CB8AC3E}">
        <p14:creationId xmlns:p14="http://schemas.microsoft.com/office/powerpoint/2010/main" val="1211967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solidFill>
                  <a:schemeClr val="bg1"/>
                </a:solidFill>
              </a:rPr>
              <a:t>The student's total score can be explained by the maximum educational level attained by the mother, the higher the educational level, the better the results. Students whose mother has no education have an average score of 212.30, while those who finished high school have an average score of 250.0 and those who are children of professionals with graduate degrees have an average score of 315.7 It appears that there is a higher correlation between student scores with the educational level of the mother than with the educational level of the father. However, the data are not as strong.</a:t>
            </a:r>
          </a:p>
        </p:txBody>
      </p:sp>
      <p:sp>
        <p:nvSpPr>
          <p:cNvPr id="4" name="Marcador de número de diapositiva 3"/>
          <p:cNvSpPr>
            <a:spLocks noGrp="1"/>
          </p:cNvSpPr>
          <p:nvPr>
            <p:ph type="sldNum" sz="quarter" idx="10"/>
          </p:nvPr>
        </p:nvSpPr>
        <p:spPr/>
        <p:txBody>
          <a:bodyPr/>
          <a:lstStyle/>
          <a:p>
            <a:fld id="{D251293D-4FDF-4236-BE76-D05D4EDFEA53}" type="slidenum">
              <a:rPr lang="en-US" smtClean="0"/>
              <a:t>8</a:t>
            </a:fld>
            <a:endParaRPr lang="en-US"/>
          </a:p>
        </p:txBody>
      </p:sp>
    </p:spTree>
    <p:extLst>
      <p:ext uri="{BB962C8B-B14F-4D97-AF65-F5344CB8AC3E}">
        <p14:creationId xmlns:p14="http://schemas.microsoft.com/office/powerpoint/2010/main" val="189462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742950" lvl="1" indent="-285750">
              <a:buFont typeface="Arial" panose="020B0604020202020204" pitchFamily="34" charset="0"/>
              <a:buChar char="•"/>
            </a:pPr>
            <a:r>
              <a:rPr lang="en-US" dirty="0" smtClean="0">
                <a:solidFill>
                  <a:schemeClr val="bg1"/>
                </a:solidFill>
              </a:rPr>
              <a:t>The first group that we can observe is the one formed by the Saturday and night shifts, these two shifts have the worst average performance with means lower than 212 points.</a:t>
            </a:r>
          </a:p>
          <a:p>
            <a:pPr marL="742950" lvl="1" indent="-285750">
              <a:buFont typeface="Arial" panose="020B0604020202020204" pitchFamily="34" charset="0"/>
              <a:buChar char="•"/>
            </a:pPr>
            <a:r>
              <a:rPr lang="en-US" dirty="0" smtClean="0">
                <a:solidFill>
                  <a:schemeClr val="bg1"/>
                </a:solidFill>
              </a:rPr>
              <a:t>The other group that has very similar behaviors is the afternoon, morning and single shifts, which in that order have the worst to the best performance, with mean scores of 247.9, 250.6 and 253.0 points respectively.</a:t>
            </a:r>
          </a:p>
          <a:p>
            <a:pPr marL="742950" lvl="1" indent="-285750">
              <a:buFont typeface="Arial" panose="020B0604020202020204" pitchFamily="34" charset="0"/>
              <a:buChar char="•"/>
            </a:pPr>
            <a:r>
              <a:rPr lang="en-US" dirty="0" smtClean="0">
                <a:solidFill>
                  <a:schemeClr val="bg1"/>
                </a:solidFill>
              </a:rPr>
              <a:t>And the third group is that of full-day students, which is differentiated by having the best mean score of 282.0, despite having the highest standard deviation.</a:t>
            </a:r>
          </a:p>
        </p:txBody>
      </p:sp>
      <p:sp>
        <p:nvSpPr>
          <p:cNvPr id="4" name="Marcador de número de diapositiva 3"/>
          <p:cNvSpPr>
            <a:spLocks noGrp="1"/>
          </p:cNvSpPr>
          <p:nvPr>
            <p:ph type="sldNum" sz="quarter" idx="10"/>
          </p:nvPr>
        </p:nvSpPr>
        <p:spPr/>
        <p:txBody>
          <a:bodyPr/>
          <a:lstStyle/>
          <a:p>
            <a:fld id="{D251293D-4FDF-4236-BE76-D05D4EDFEA53}" type="slidenum">
              <a:rPr lang="en-US" smtClean="0"/>
              <a:t>9</a:t>
            </a:fld>
            <a:endParaRPr lang="en-US"/>
          </a:p>
        </p:txBody>
      </p:sp>
    </p:spTree>
    <p:extLst>
      <p:ext uri="{BB962C8B-B14F-4D97-AF65-F5344CB8AC3E}">
        <p14:creationId xmlns:p14="http://schemas.microsoft.com/office/powerpoint/2010/main" val="110089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lvl="1" indent="0">
              <a:buFont typeface="Arial" panose="020B0604020202020204" pitchFamily="34" charset="0"/>
              <a:buNone/>
            </a:pPr>
            <a:endParaRPr lang="en-US" dirty="0" smtClean="0">
              <a:solidFill>
                <a:schemeClr val="bg1"/>
              </a:solidFill>
            </a:endParaRPr>
          </a:p>
        </p:txBody>
      </p:sp>
      <p:sp>
        <p:nvSpPr>
          <p:cNvPr id="4" name="Marcador de número de diapositiva 3"/>
          <p:cNvSpPr>
            <a:spLocks noGrp="1"/>
          </p:cNvSpPr>
          <p:nvPr>
            <p:ph type="sldNum" sz="quarter" idx="10"/>
          </p:nvPr>
        </p:nvSpPr>
        <p:spPr/>
        <p:txBody>
          <a:bodyPr/>
          <a:lstStyle/>
          <a:p>
            <a:fld id="{D251293D-4FDF-4236-BE76-D05D4EDFEA53}" type="slidenum">
              <a:rPr lang="en-US" smtClean="0"/>
              <a:t>10</a:t>
            </a:fld>
            <a:endParaRPr lang="en-US"/>
          </a:p>
        </p:txBody>
      </p:sp>
    </p:spTree>
    <p:extLst>
      <p:ext uri="{BB962C8B-B14F-4D97-AF65-F5344CB8AC3E}">
        <p14:creationId xmlns:p14="http://schemas.microsoft.com/office/powerpoint/2010/main" val="2573513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lvl="1" indent="0">
              <a:buFont typeface="Arial" panose="020B0604020202020204" pitchFamily="34" charset="0"/>
              <a:buNone/>
            </a:pPr>
            <a:endParaRPr lang="en-US" dirty="0" smtClean="0">
              <a:solidFill>
                <a:schemeClr val="bg1"/>
              </a:solidFill>
            </a:endParaRPr>
          </a:p>
        </p:txBody>
      </p:sp>
      <p:sp>
        <p:nvSpPr>
          <p:cNvPr id="4" name="Marcador de número de diapositiva 3"/>
          <p:cNvSpPr>
            <a:spLocks noGrp="1"/>
          </p:cNvSpPr>
          <p:nvPr>
            <p:ph type="sldNum" sz="quarter" idx="10"/>
          </p:nvPr>
        </p:nvSpPr>
        <p:spPr/>
        <p:txBody>
          <a:bodyPr/>
          <a:lstStyle/>
          <a:p>
            <a:fld id="{D251293D-4FDF-4236-BE76-D05D4EDFEA53}" type="slidenum">
              <a:rPr lang="en-US" smtClean="0"/>
              <a:t>11</a:t>
            </a:fld>
            <a:endParaRPr lang="en-US"/>
          </a:p>
        </p:txBody>
      </p:sp>
    </p:spTree>
    <p:extLst>
      <p:ext uri="{BB962C8B-B14F-4D97-AF65-F5344CB8AC3E}">
        <p14:creationId xmlns:p14="http://schemas.microsoft.com/office/powerpoint/2010/main" val="2157076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solidFill>
                  <a:schemeClr val="bg1"/>
                </a:solidFill>
              </a:rPr>
              <a:t>The level of consumption of meat, fish or eggs shows a differentiated behavior, evidencing that students who consume these products on a daily basis obtain better average (and median) results than those who do not consume them or those who do not do so in such a constant manner. The higher the consumption of these products, the better results are obtained in the 'Saber 11' test.</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smtClean="0">
              <a:solidFill>
                <a:schemeClr val="bg1"/>
              </a:solidFill>
            </a:endParaRPr>
          </a:p>
        </p:txBody>
      </p:sp>
      <p:sp>
        <p:nvSpPr>
          <p:cNvPr id="4" name="Marcador de número de diapositiva 3"/>
          <p:cNvSpPr>
            <a:spLocks noGrp="1"/>
          </p:cNvSpPr>
          <p:nvPr>
            <p:ph type="sldNum" sz="quarter" idx="10"/>
          </p:nvPr>
        </p:nvSpPr>
        <p:spPr/>
        <p:txBody>
          <a:bodyPr/>
          <a:lstStyle/>
          <a:p>
            <a:fld id="{D251293D-4FDF-4236-BE76-D05D4EDFEA53}" type="slidenum">
              <a:rPr lang="en-US" smtClean="0"/>
              <a:t>12</a:t>
            </a:fld>
            <a:endParaRPr lang="en-US"/>
          </a:p>
        </p:txBody>
      </p:sp>
    </p:spTree>
    <p:extLst>
      <p:ext uri="{BB962C8B-B14F-4D97-AF65-F5344CB8AC3E}">
        <p14:creationId xmlns:p14="http://schemas.microsoft.com/office/powerpoint/2010/main" val="330916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solidFill>
                  <a:schemeClr val="bg1"/>
                </a:solidFill>
              </a:rPr>
              <a:t>The level of consumption of meat, fish or eggs shows a differentiated behavior, evidencing that students who consume these products on a daily basis obtain better average (and median) results than those who do not consume them or those who do not do so in such a constant manner. The higher the consumption of these products, the better results are obtained in the 'Saber 11' test.</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smtClean="0">
              <a:solidFill>
                <a:schemeClr val="bg1"/>
              </a:solidFill>
            </a:endParaRPr>
          </a:p>
        </p:txBody>
      </p:sp>
      <p:sp>
        <p:nvSpPr>
          <p:cNvPr id="4" name="Marcador de número de diapositiva 3"/>
          <p:cNvSpPr>
            <a:spLocks noGrp="1"/>
          </p:cNvSpPr>
          <p:nvPr>
            <p:ph type="sldNum" sz="quarter" idx="10"/>
          </p:nvPr>
        </p:nvSpPr>
        <p:spPr/>
        <p:txBody>
          <a:bodyPr/>
          <a:lstStyle/>
          <a:p>
            <a:fld id="{D251293D-4FDF-4236-BE76-D05D4EDFEA53}" type="slidenum">
              <a:rPr lang="en-US" smtClean="0"/>
              <a:t>13</a:t>
            </a:fld>
            <a:endParaRPr lang="en-US"/>
          </a:p>
        </p:txBody>
      </p:sp>
    </p:spTree>
    <p:extLst>
      <p:ext uri="{BB962C8B-B14F-4D97-AF65-F5344CB8AC3E}">
        <p14:creationId xmlns:p14="http://schemas.microsoft.com/office/powerpoint/2010/main" val="2477127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82200" y="1002517"/>
            <a:ext cx="80276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solidFill>
                  <a:schemeClr val="lt1"/>
                </a:solidFill>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s-ES" smtClean="0"/>
              <a:t>Haga clic para modificar el estilo de título del patrón</a:t>
            </a:r>
            <a:endParaRPr/>
          </a:p>
        </p:txBody>
      </p:sp>
      <p:sp>
        <p:nvSpPr>
          <p:cNvPr id="10" name="Google Shape;10;p2"/>
          <p:cNvSpPr txBox="1">
            <a:spLocks noGrp="1"/>
          </p:cNvSpPr>
          <p:nvPr>
            <p:ph type="subTitle" idx="1"/>
          </p:nvPr>
        </p:nvSpPr>
        <p:spPr>
          <a:xfrm>
            <a:off x="3899000" y="3739317"/>
            <a:ext cx="43940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s-ES" smtClean="0"/>
              <a:t>Haga clic para editar el estilo de subtítulo del patrón</a:t>
            </a:r>
            <a:endParaRPr/>
          </a:p>
        </p:txBody>
      </p:sp>
      <p:sp>
        <p:nvSpPr>
          <p:cNvPr id="11" name="Google Shape;11;p2"/>
          <p:cNvSpPr/>
          <p:nvPr/>
        </p:nvSpPr>
        <p:spPr>
          <a:xfrm>
            <a:off x="1413942" y="1544851"/>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10399653" y="1221412"/>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7010578" y="3269874"/>
            <a:ext cx="76799" cy="767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11613365" y="6428661"/>
            <a:ext cx="130745" cy="13106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367559" y="2076079"/>
            <a:ext cx="77112" cy="767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7" name="Google Shape;17;p2"/>
          <p:cNvGrpSpPr/>
          <p:nvPr/>
        </p:nvGrpSpPr>
        <p:grpSpPr>
          <a:xfrm>
            <a:off x="11018243" y="-579154"/>
            <a:ext cx="251848" cy="1575375"/>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1" name="Google Shape;21;p2"/>
          <p:cNvSpPr/>
          <p:nvPr/>
        </p:nvSpPr>
        <p:spPr>
          <a:xfrm>
            <a:off x="11314661" y="2152843"/>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2" name="Google Shape;22;p2"/>
          <p:cNvGrpSpPr/>
          <p:nvPr/>
        </p:nvGrpSpPr>
        <p:grpSpPr>
          <a:xfrm>
            <a:off x="4120995" y="-711543"/>
            <a:ext cx="130745" cy="1530128"/>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 name="Google Shape;25;p2"/>
          <p:cNvGrpSpPr/>
          <p:nvPr/>
        </p:nvGrpSpPr>
        <p:grpSpPr>
          <a:xfrm>
            <a:off x="6523695" y="-453482"/>
            <a:ext cx="161563" cy="1013993"/>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 name="Google Shape;28;p2"/>
          <p:cNvGrpSpPr/>
          <p:nvPr/>
        </p:nvGrpSpPr>
        <p:grpSpPr>
          <a:xfrm>
            <a:off x="334156" y="3203068"/>
            <a:ext cx="251533" cy="3291139"/>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3" name="Google Shape;33;p2"/>
          <p:cNvSpPr/>
          <p:nvPr/>
        </p:nvSpPr>
        <p:spPr>
          <a:xfrm>
            <a:off x="11914302" y="14"/>
            <a:ext cx="11285" cy="3359516"/>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862484" y="28595"/>
            <a:ext cx="11285" cy="225209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5" name="Google Shape;35;p2"/>
          <p:cNvGrpSpPr/>
          <p:nvPr/>
        </p:nvGrpSpPr>
        <p:grpSpPr>
          <a:xfrm>
            <a:off x="2718253" y="231877"/>
            <a:ext cx="76799" cy="1109065"/>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505337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17"/>
        <p:cNvGrpSpPr/>
        <p:nvPr/>
      </p:nvGrpSpPr>
      <p:grpSpPr>
        <a:xfrm>
          <a:off x="0" y="0"/>
          <a:ext cx="0" cy="0"/>
          <a:chOff x="0" y="0"/>
          <a:chExt cx="0" cy="0"/>
        </a:xfrm>
      </p:grpSpPr>
      <p:sp>
        <p:nvSpPr>
          <p:cNvPr id="218" name="Google Shape;218;p12"/>
          <p:cNvSpPr txBox="1">
            <a:spLocks noGrp="1"/>
          </p:cNvSpPr>
          <p:nvPr>
            <p:ph type="title" hasCustomPrompt="1"/>
          </p:nvPr>
        </p:nvSpPr>
        <p:spPr>
          <a:xfrm>
            <a:off x="2311633" y="1142200"/>
            <a:ext cx="7568800" cy="16404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0666">
                <a:solidFill>
                  <a:schemeClr val="accent2"/>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219" name="Google Shape;219;p12"/>
          <p:cNvSpPr txBox="1">
            <a:spLocks noGrp="1"/>
          </p:cNvSpPr>
          <p:nvPr>
            <p:ph type="body" idx="1"/>
          </p:nvPr>
        </p:nvSpPr>
        <p:spPr>
          <a:xfrm>
            <a:off x="4277433" y="2782600"/>
            <a:ext cx="3637200" cy="9540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pPr lvl="0"/>
            <a:r>
              <a:rPr lang="es-ES" smtClean="0"/>
              <a:t>Editar el estilo de texto del patrón</a:t>
            </a:r>
          </a:p>
        </p:txBody>
      </p:sp>
      <p:grpSp>
        <p:nvGrpSpPr>
          <p:cNvPr id="220" name="Google Shape;220;p12"/>
          <p:cNvGrpSpPr/>
          <p:nvPr/>
        </p:nvGrpSpPr>
        <p:grpSpPr>
          <a:xfrm>
            <a:off x="963261" y="4550055"/>
            <a:ext cx="10265493" cy="2511284"/>
            <a:chOff x="4558950" y="838825"/>
            <a:chExt cx="2813800" cy="688350"/>
          </a:xfrm>
        </p:grpSpPr>
        <p:sp>
          <p:nvSpPr>
            <p:cNvPr id="221" name="Google Shape;221;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40991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8572036" y="5106240"/>
            <a:ext cx="3237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258" name="Google Shape;258;p13"/>
          <p:cNvSpPr/>
          <p:nvPr/>
        </p:nvSpPr>
        <p:spPr>
          <a:xfrm>
            <a:off x="10196500" y="1266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9" name="Google Shape;259;p13"/>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0" name="Google Shape;260;p13"/>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1" name="Google Shape;261;p13"/>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2" name="Google Shape;262;p13"/>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3" name="Google Shape;263;p13"/>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4" name="Google Shape;264;p13"/>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5" name="Google Shape;265;p13"/>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6" name="Google Shape;266;p13"/>
          <p:cNvSpPr/>
          <p:nvPr/>
        </p:nvSpPr>
        <p:spPr>
          <a:xfrm>
            <a:off x="381000" y="60568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7" name="Google Shape;267;p13"/>
          <p:cNvSpPr/>
          <p:nvPr/>
        </p:nvSpPr>
        <p:spPr>
          <a:xfrm>
            <a:off x="585534" y="6404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8" name="Google Shape;268;p13"/>
          <p:cNvSpPr txBox="1">
            <a:spLocks noGrp="1"/>
          </p:cNvSpPr>
          <p:nvPr>
            <p:ph type="ctrTitle"/>
          </p:nvPr>
        </p:nvSpPr>
        <p:spPr>
          <a:xfrm>
            <a:off x="1294419" y="4529067"/>
            <a:ext cx="28700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r>
              <a:rPr lang="es-ES" smtClean="0"/>
              <a:t>Haga clic para modificar el estilo de título del patrón</a:t>
            </a:r>
            <a:endParaRPr/>
          </a:p>
        </p:txBody>
      </p:sp>
      <p:sp>
        <p:nvSpPr>
          <p:cNvPr id="269" name="Google Shape;269;p13"/>
          <p:cNvSpPr txBox="1">
            <a:spLocks noGrp="1"/>
          </p:cNvSpPr>
          <p:nvPr>
            <p:ph type="subTitle" idx="2"/>
          </p:nvPr>
        </p:nvSpPr>
        <p:spPr>
          <a:xfrm>
            <a:off x="1294419" y="5106240"/>
            <a:ext cx="3237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270" name="Google Shape;270;p13"/>
          <p:cNvSpPr txBox="1">
            <a:spLocks noGrp="1"/>
          </p:cNvSpPr>
          <p:nvPr>
            <p:ph type="title" idx="3" hasCustomPrompt="1"/>
          </p:nvPr>
        </p:nvSpPr>
        <p:spPr>
          <a:xfrm>
            <a:off x="1294419" y="3527849"/>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400">
                <a:solidFill>
                  <a:schemeClr val="accent2"/>
                </a:solidFill>
              </a:defRPr>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4920464" y="4529067"/>
            <a:ext cx="18488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r>
              <a:rPr lang="es-ES" smtClean="0"/>
              <a:t>Haga clic para modificar el estilo de título del patrón</a:t>
            </a:r>
            <a:endParaRPr/>
          </a:p>
        </p:txBody>
      </p:sp>
      <p:sp>
        <p:nvSpPr>
          <p:cNvPr id="272" name="Google Shape;272;p13"/>
          <p:cNvSpPr txBox="1">
            <a:spLocks noGrp="1"/>
          </p:cNvSpPr>
          <p:nvPr>
            <p:ph type="subTitle" idx="5"/>
          </p:nvPr>
        </p:nvSpPr>
        <p:spPr>
          <a:xfrm>
            <a:off x="4920455" y="5106240"/>
            <a:ext cx="3237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273" name="Google Shape;273;p13"/>
          <p:cNvSpPr txBox="1">
            <a:spLocks noGrp="1"/>
          </p:cNvSpPr>
          <p:nvPr>
            <p:ph type="title" idx="6" hasCustomPrompt="1"/>
          </p:nvPr>
        </p:nvSpPr>
        <p:spPr>
          <a:xfrm>
            <a:off x="4920455" y="3527849"/>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400">
                <a:solidFill>
                  <a:schemeClr val="accent3"/>
                </a:solidFill>
              </a:defRPr>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825100" y="548900"/>
            <a:ext cx="6101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s-ES" smtClean="0"/>
              <a:t>Haga clic para modificar el estilo de título del patrón</a:t>
            </a:r>
            <a:endParaRPr/>
          </a:p>
        </p:txBody>
      </p:sp>
      <p:sp>
        <p:nvSpPr>
          <p:cNvPr id="275" name="Google Shape;275;p13"/>
          <p:cNvSpPr txBox="1">
            <a:spLocks noGrp="1"/>
          </p:cNvSpPr>
          <p:nvPr>
            <p:ph type="ctrTitle" idx="8"/>
          </p:nvPr>
        </p:nvSpPr>
        <p:spPr>
          <a:xfrm>
            <a:off x="8571248" y="4503651"/>
            <a:ext cx="300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r>
              <a:rPr lang="es-ES" smtClean="0"/>
              <a:t>Haga clic para modificar el estilo de título del patrón</a:t>
            </a:r>
            <a:endParaRPr/>
          </a:p>
        </p:txBody>
      </p:sp>
      <p:sp>
        <p:nvSpPr>
          <p:cNvPr id="276" name="Google Shape;276;p13"/>
          <p:cNvSpPr txBox="1">
            <a:spLocks noGrp="1"/>
          </p:cNvSpPr>
          <p:nvPr>
            <p:ph type="title" idx="9" hasCustomPrompt="1"/>
          </p:nvPr>
        </p:nvSpPr>
        <p:spPr>
          <a:xfrm>
            <a:off x="8571248" y="3527849"/>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400">
                <a:solidFill>
                  <a:schemeClr val="accent1"/>
                </a:solidFill>
              </a:defRPr>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8572036" y="4529067"/>
            <a:ext cx="300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r>
              <a:rPr lang="es-ES" smtClean="0"/>
              <a:t>Haga clic para modificar el estilo de título del patrón</a:t>
            </a:r>
            <a:endParaRPr/>
          </a:p>
        </p:txBody>
      </p:sp>
    </p:spTree>
    <p:extLst>
      <p:ext uri="{BB962C8B-B14F-4D97-AF65-F5344CB8AC3E}">
        <p14:creationId xmlns:p14="http://schemas.microsoft.com/office/powerpoint/2010/main" val="2273431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278"/>
        <p:cNvGrpSpPr/>
        <p:nvPr/>
      </p:nvGrpSpPr>
      <p:grpSpPr>
        <a:xfrm>
          <a:off x="0" y="0"/>
          <a:ext cx="0" cy="0"/>
          <a:chOff x="0" y="0"/>
          <a:chExt cx="0" cy="0"/>
        </a:xfrm>
      </p:grpSpPr>
      <p:sp>
        <p:nvSpPr>
          <p:cNvPr id="279" name="Google Shape;279;p14"/>
          <p:cNvSpPr txBox="1">
            <a:spLocks noGrp="1"/>
          </p:cNvSpPr>
          <p:nvPr>
            <p:ph type="ctrTitle"/>
          </p:nvPr>
        </p:nvSpPr>
        <p:spPr>
          <a:xfrm>
            <a:off x="6261975" y="1820105"/>
            <a:ext cx="35408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32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smtClean="0"/>
              <a:t>Haga clic para modificar el estilo de título del patrón</a:t>
            </a:r>
            <a:endParaRPr/>
          </a:p>
        </p:txBody>
      </p:sp>
      <p:sp>
        <p:nvSpPr>
          <p:cNvPr id="280" name="Google Shape;280;p14"/>
          <p:cNvSpPr txBox="1">
            <a:spLocks noGrp="1"/>
          </p:cNvSpPr>
          <p:nvPr>
            <p:ph type="subTitle" idx="1"/>
          </p:nvPr>
        </p:nvSpPr>
        <p:spPr>
          <a:xfrm>
            <a:off x="6261975" y="2446855"/>
            <a:ext cx="4052400" cy="125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21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281" name="Google Shape;281;p14"/>
          <p:cNvSpPr txBox="1">
            <a:spLocks noGrp="1"/>
          </p:cNvSpPr>
          <p:nvPr>
            <p:ph type="ctrTitle" idx="2"/>
          </p:nvPr>
        </p:nvSpPr>
        <p:spPr>
          <a:xfrm>
            <a:off x="2533533" y="4170589"/>
            <a:ext cx="3297200" cy="8596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32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smtClean="0"/>
              <a:t>Haga clic para modificar el estilo de título del patrón</a:t>
            </a:r>
            <a:endParaRPr/>
          </a:p>
        </p:txBody>
      </p:sp>
      <p:sp>
        <p:nvSpPr>
          <p:cNvPr id="282" name="Google Shape;282;p14"/>
          <p:cNvSpPr txBox="1">
            <a:spLocks noGrp="1"/>
          </p:cNvSpPr>
          <p:nvPr>
            <p:ph type="subTitle" idx="3"/>
          </p:nvPr>
        </p:nvSpPr>
        <p:spPr>
          <a:xfrm>
            <a:off x="1778500" y="4797853"/>
            <a:ext cx="4052400" cy="1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21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283" name="Google Shape;283;p14"/>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4" name="Google Shape;284;p14"/>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5" name="Google Shape;285;p14"/>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6" name="Google Shape;286;p14"/>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87" name="Google Shape;287;p14"/>
          <p:cNvGrpSpPr/>
          <p:nvPr/>
        </p:nvGrpSpPr>
        <p:grpSpPr>
          <a:xfrm>
            <a:off x="8834845" y="-219415"/>
            <a:ext cx="161563" cy="1013993"/>
            <a:chOff x="5245196" y="3136513"/>
            <a:chExt cx="121172" cy="760495"/>
          </a:xfrm>
        </p:grpSpPr>
        <p:sp>
          <p:nvSpPr>
            <p:cNvPr id="288" name="Google Shape;288;p1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1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90" name="Google Shape;290;p14"/>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1" name="Google Shape;291;p14"/>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2" name="Google Shape;292;p14"/>
          <p:cNvSpPr txBox="1">
            <a:spLocks noGrp="1"/>
          </p:cNvSpPr>
          <p:nvPr>
            <p:ph type="ctrTitle" idx="4"/>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s-ES" smtClean="0"/>
              <a:t>Haga clic para modificar el estilo de título del patrón</a:t>
            </a:r>
            <a:endParaRPr/>
          </a:p>
        </p:txBody>
      </p:sp>
    </p:spTree>
    <p:extLst>
      <p:ext uri="{BB962C8B-B14F-4D97-AF65-F5344CB8AC3E}">
        <p14:creationId xmlns:p14="http://schemas.microsoft.com/office/powerpoint/2010/main" val="196916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293"/>
        <p:cNvGrpSpPr/>
        <p:nvPr/>
      </p:nvGrpSpPr>
      <p:grpSpPr>
        <a:xfrm>
          <a:off x="0" y="0"/>
          <a:ext cx="0" cy="0"/>
          <a:chOff x="0" y="0"/>
          <a:chExt cx="0" cy="0"/>
        </a:xfrm>
      </p:grpSpPr>
      <p:sp>
        <p:nvSpPr>
          <p:cNvPr id="294" name="Google Shape;294;p15"/>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5" name="Google Shape;295;p15"/>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6" name="Google Shape;296;p15"/>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7" name="Google Shape;297;p15"/>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98" name="Google Shape;298;p15"/>
          <p:cNvGrpSpPr/>
          <p:nvPr/>
        </p:nvGrpSpPr>
        <p:grpSpPr>
          <a:xfrm>
            <a:off x="8834845" y="-219415"/>
            <a:ext cx="161563" cy="1013993"/>
            <a:chOff x="5245196" y="3136513"/>
            <a:chExt cx="121172" cy="760495"/>
          </a:xfrm>
        </p:grpSpPr>
        <p:sp>
          <p:nvSpPr>
            <p:cNvPr id="299" name="Google Shape;299;p1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1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01" name="Google Shape;301;p15"/>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2" name="Google Shape;302;p15"/>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3" name="Google Shape;303;p15"/>
          <p:cNvSpPr txBox="1">
            <a:spLocks noGrp="1"/>
          </p:cNvSpPr>
          <p:nvPr>
            <p:ph type="ctrTitle"/>
          </p:nvPr>
        </p:nvSpPr>
        <p:spPr>
          <a:xfrm>
            <a:off x="1188301" y="1689933"/>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smtClean="0"/>
              <a:t>Haga clic para modificar el estilo de título del patrón</a:t>
            </a:r>
            <a:endParaRPr/>
          </a:p>
        </p:txBody>
      </p:sp>
      <p:sp>
        <p:nvSpPr>
          <p:cNvPr id="304" name="Google Shape;304;p15"/>
          <p:cNvSpPr txBox="1">
            <a:spLocks noGrp="1"/>
          </p:cNvSpPr>
          <p:nvPr>
            <p:ph type="subTitle" idx="1"/>
          </p:nvPr>
        </p:nvSpPr>
        <p:spPr>
          <a:xfrm>
            <a:off x="1188301" y="4654800"/>
            <a:ext cx="25084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305" name="Google Shape;305;p15"/>
          <p:cNvSpPr txBox="1">
            <a:spLocks noGrp="1"/>
          </p:cNvSpPr>
          <p:nvPr>
            <p:ph type="ctrTitle" idx="2"/>
          </p:nvPr>
        </p:nvSpPr>
        <p:spPr>
          <a:xfrm>
            <a:off x="4670897" y="1689933"/>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smtClean="0"/>
              <a:t>Haga clic para modificar el estilo de título del patrón</a:t>
            </a:r>
            <a:endParaRPr/>
          </a:p>
        </p:txBody>
      </p:sp>
      <p:sp>
        <p:nvSpPr>
          <p:cNvPr id="306" name="Google Shape;306;p15"/>
          <p:cNvSpPr txBox="1">
            <a:spLocks noGrp="1"/>
          </p:cNvSpPr>
          <p:nvPr>
            <p:ph type="subTitle" idx="3"/>
          </p:nvPr>
        </p:nvSpPr>
        <p:spPr>
          <a:xfrm>
            <a:off x="4670897" y="4654800"/>
            <a:ext cx="25084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307" name="Google Shape;307;p15"/>
          <p:cNvSpPr txBox="1">
            <a:spLocks noGrp="1"/>
          </p:cNvSpPr>
          <p:nvPr>
            <p:ph type="ctrTitle" idx="4"/>
          </p:nvPr>
        </p:nvSpPr>
        <p:spPr>
          <a:xfrm>
            <a:off x="8166125" y="1689933"/>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smtClean="0"/>
              <a:t>Haga clic para modificar el estilo de título del patrón</a:t>
            </a:r>
            <a:endParaRPr/>
          </a:p>
        </p:txBody>
      </p:sp>
      <p:sp>
        <p:nvSpPr>
          <p:cNvPr id="308" name="Google Shape;308;p15"/>
          <p:cNvSpPr txBox="1">
            <a:spLocks noGrp="1"/>
          </p:cNvSpPr>
          <p:nvPr>
            <p:ph type="subTitle" idx="5"/>
          </p:nvPr>
        </p:nvSpPr>
        <p:spPr>
          <a:xfrm>
            <a:off x="8166125" y="4654800"/>
            <a:ext cx="25084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309" name="Google Shape;309;p15"/>
          <p:cNvSpPr txBox="1">
            <a:spLocks noGrp="1"/>
          </p:cNvSpPr>
          <p:nvPr>
            <p:ph type="ctrTitle" idx="6"/>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s-ES" smtClean="0"/>
              <a:t>Haga clic para modificar el estilo de título del patrón</a:t>
            </a:r>
            <a:endParaRPr/>
          </a:p>
        </p:txBody>
      </p:sp>
    </p:spTree>
    <p:extLst>
      <p:ext uri="{BB962C8B-B14F-4D97-AF65-F5344CB8AC3E}">
        <p14:creationId xmlns:p14="http://schemas.microsoft.com/office/powerpoint/2010/main" val="1887114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310"/>
        <p:cNvGrpSpPr/>
        <p:nvPr/>
      </p:nvGrpSpPr>
      <p:grpSpPr>
        <a:xfrm>
          <a:off x="0" y="0"/>
          <a:ext cx="0" cy="0"/>
          <a:chOff x="0" y="0"/>
          <a:chExt cx="0" cy="0"/>
        </a:xfrm>
      </p:grpSpPr>
      <p:sp>
        <p:nvSpPr>
          <p:cNvPr id="311" name="Google Shape;311;p16"/>
          <p:cNvSpPr txBox="1">
            <a:spLocks noGrp="1"/>
          </p:cNvSpPr>
          <p:nvPr>
            <p:ph type="ctrTitle"/>
          </p:nvPr>
        </p:nvSpPr>
        <p:spPr>
          <a:xfrm>
            <a:off x="1495367" y="3069600"/>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smtClean="0"/>
              <a:t>Haga clic para modificar el estilo de título del patrón</a:t>
            </a:r>
            <a:endParaRPr/>
          </a:p>
        </p:txBody>
      </p:sp>
      <p:sp>
        <p:nvSpPr>
          <p:cNvPr id="312" name="Google Shape;312;p16"/>
          <p:cNvSpPr txBox="1">
            <a:spLocks noGrp="1"/>
          </p:cNvSpPr>
          <p:nvPr>
            <p:ph type="subTitle" idx="1"/>
          </p:nvPr>
        </p:nvSpPr>
        <p:spPr>
          <a:xfrm>
            <a:off x="1282567" y="2191668"/>
            <a:ext cx="29340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313" name="Google Shape;313;p16"/>
          <p:cNvSpPr txBox="1">
            <a:spLocks noGrp="1"/>
          </p:cNvSpPr>
          <p:nvPr>
            <p:ph type="ctrTitle" idx="2"/>
          </p:nvPr>
        </p:nvSpPr>
        <p:spPr>
          <a:xfrm>
            <a:off x="4837684" y="3069600"/>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smtClean="0"/>
              <a:t>Haga clic para modificar el estilo de título del patrón</a:t>
            </a:r>
            <a:endParaRPr/>
          </a:p>
        </p:txBody>
      </p:sp>
      <p:sp>
        <p:nvSpPr>
          <p:cNvPr id="314" name="Google Shape;314;p16"/>
          <p:cNvSpPr txBox="1">
            <a:spLocks noGrp="1"/>
          </p:cNvSpPr>
          <p:nvPr>
            <p:ph type="subTitle" idx="3"/>
          </p:nvPr>
        </p:nvSpPr>
        <p:spPr>
          <a:xfrm>
            <a:off x="4624884" y="2191679"/>
            <a:ext cx="29340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315" name="Google Shape;315;p16"/>
          <p:cNvSpPr txBox="1">
            <a:spLocks noGrp="1"/>
          </p:cNvSpPr>
          <p:nvPr>
            <p:ph type="ctrTitle" idx="4"/>
          </p:nvPr>
        </p:nvSpPr>
        <p:spPr>
          <a:xfrm>
            <a:off x="8190165" y="3069600"/>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smtClean="0"/>
              <a:t>Haga clic para modificar el estilo de título del patrón</a:t>
            </a:r>
            <a:endParaRPr/>
          </a:p>
        </p:txBody>
      </p:sp>
      <p:sp>
        <p:nvSpPr>
          <p:cNvPr id="316" name="Google Shape;316;p16"/>
          <p:cNvSpPr txBox="1">
            <a:spLocks noGrp="1"/>
          </p:cNvSpPr>
          <p:nvPr>
            <p:ph type="subTitle" idx="5"/>
          </p:nvPr>
        </p:nvSpPr>
        <p:spPr>
          <a:xfrm>
            <a:off x="7930565" y="2191668"/>
            <a:ext cx="30276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317" name="Google Shape;317;p16"/>
          <p:cNvSpPr txBox="1">
            <a:spLocks noGrp="1"/>
          </p:cNvSpPr>
          <p:nvPr>
            <p:ph type="ctrTitle" idx="6"/>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s-ES" smtClean="0"/>
              <a:t>Haga clic para modificar el estilo de título del patrón</a:t>
            </a:r>
            <a:endParaRPr/>
          </a:p>
        </p:txBody>
      </p:sp>
      <p:sp>
        <p:nvSpPr>
          <p:cNvPr id="318" name="Google Shape;318;p16"/>
          <p:cNvSpPr txBox="1">
            <a:spLocks noGrp="1"/>
          </p:cNvSpPr>
          <p:nvPr>
            <p:ph type="ctrTitle" idx="7"/>
          </p:nvPr>
        </p:nvSpPr>
        <p:spPr>
          <a:xfrm>
            <a:off x="1495367" y="5513067"/>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smtClean="0"/>
              <a:t>Haga clic para modificar el estilo de título del patrón</a:t>
            </a:r>
            <a:endParaRPr/>
          </a:p>
        </p:txBody>
      </p:sp>
      <p:sp>
        <p:nvSpPr>
          <p:cNvPr id="319" name="Google Shape;319;p16"/>
          <p:cNvSpPr txBox="1">
            <a:spLocks noGrp="1"/>
          </p:cNvSpPr>
          <p:nvPr>
            <p:ph type="subTitle" idx="8"/>
          </p:nvPr>
        </p:nvSpPr>
        <p:spPr>
          <a:xfrm>
            <a:off x="1282567" y="4639001"/>
            <a:ext cx="29340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320" name="Google Shape;320;p16"/>
          <p:cNvSpPr txBox="1">
            <a:spLocks noGrp="1"/>
          </p:cNvSpPr>
          <p:nvPr>
            <p:ph type="ctrTitle" idx="9"/>
          </p:nvPr>
        </p:nvSpPr>
        <p:spPr>
          <a:xfrm>
            <a:off x="4837684" y="5513067"/>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smtClean="0"/>
              <a:t>Haga clic para modificar el estilo de título del patrón</a:t>
            </a:r>
            <a:endParaRPr/>
          </a:p>
        </p:txBody>
      </p:sp>
      <p:sp>
        <p:nvSpPr>
          <p:cNvPr id="321" name="Google Shape;321;p16"/>
          <p:cNvSpPr txBox="1">
            <a:spLocks noGrp="1"/>
          </p:cNvSpPr>
          <p:nvPr>
            <p:ph type="subTitle" idx="13"/>
          </p:nvPr>
        </p:nvSpPr>
        <p:spPr>
          <a:xfrm>
            <a:off x="4711484" y="4639001"/>
            <a:ext cx="27608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322" name="Google Shape;322;p16"/>
          <p:cNvSpPr txBox="1">
            <a:spLocks noGrp="1"/>
          </p:cNvSpPr>
          <p:nvPr>
            <p:ph type="ctrTitle" idx="14"/>
          </p:nvPr>
        </p:nvSpPr>
        <p:spPr>
          <a:xfrm>
            <a:off x="8190165" y="5513067"/>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smtClean="0"/>
              <a:t>Haga clic para modificar el estilo de título del patrón</a:t>
            </a:r>
            <a:endParaRPr/>
          </a:p>
        </p:txBody>
      </p:sp>
      <p:sp>
        <p:nvSpPr>
          <p:cNvPr id="323" name="Google Shape;323;p16"/>
          <p:cNvSpPr txBox="1">
            <a:spLocks noGrp="1"/>
          </p:cNvSpPr>
          <p:nvPr>
            <p:ph type="subTitle" idx="15"/>
          </p:nvPr>
        </p:nvSpPr>
        <p:spPr>
          <a:xfrm>
            <a:off x="7930565" y="4639001"/>
            <a:ext cx="30276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324" name="Google Shape;324;p16"/>
          <p:cNvSpPr/>
          <p:nvPr/>
        </p:nvSpPr>
        <p:spPr>
          <a:xfrm>
            <a:off x="10097400" y="3698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5" name="Google Shape;325;p16"/>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6" name="Google Shape;326;p16"/>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7" name="Google Shape;327;p16"/>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8" name="Google Shape;328;p16"/>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9" name="Google Shape;329;p16"/>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0" name="Google Shape;330;p16"/>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1" name="Google Shape;331;p16"/>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2" name="Google Shape;332;p16"/>
          <p:cNvSpPr/>
          <p:nvPr/>
        </p:nvSpPr>
        <p:spPr>
          <a:xfrm>
            <a:off x="752101" y="6338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1968677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624721" y="1830927"/>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smtClean="0"/>
              <a:t>Haga clic para modificar el estilo de título del patrón</a:t>
            </a:r>
            <a:endParaRPr/>
          </a:p>
        </p:txBody>
      </p:sp>
      <p:sp>
        <p:nvSpPr>
          <p:cNvPr id="335" name="Google Shape;335;p17"/>
          <p:cNvSpPr txBox="1">
            <a:spLocks noGrp="1"/>
          </p:cNvSpPr>
          <p:nvPr>
            <p:ph type="subTitle" idx="1"/>
          </p:nvPr>
        </p:nvSpPr>
        <p:spPr>
          <a:xfrm>
            <a:off x="1624721" y="2487327"/>
            <a:ext cx="25084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336" name="Google Shape;336;p17"/>
          <p:cNvSpPr txBox="1">
            <a:spLocks noGrp="1"/>
          </p:cNvSpPr>
          <p:nvPr>
            <p:ph type="ctrTitle" idx="2"/>
          </p:nvPr>
        </p:nvSpPr>
        <p:spPr>
          <a:xfrm>
            <a:off x="8072740" y="1830927"/>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smtClean="0"/>
              <a:t>Haga clic para modificar el estilo de título del patrón</a:t>
            </a:r>
            <a:endParaRPr/>
          </a:p>
        </p:txBody>
      </p:sp>
      <p:sp>
        <p:nvSpPr>
          <p:cNvPr id="337" name="Google Shape;337;p17"/>
          <p:cNvSpPr txBox="1">
            <a:spLocks noGrp="1"/>
          </p:cNvSpPr>
          <p:nvPr>
            <p:ph type="subTitle" idx="3"/>
          </p:nvPr>
        </p:nvSpPr>
        <p:spPr>
          <a:xfrm>
            <a:off x="8072740" y="2487327"/>
            <a:ext cx="25084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338" name="Google Shape;338;p17"/>
          <p:cNvSpPr txBox="1">
            <a:spLocks noGrp="1"/>
          </p:cNvSpPr>
          <p:nvPr>
            <p:ph type="ctrTitle" idx="4"/>
          </p:nvPr>
        </p:nvSpPr>
        <p:spPr>
          <a:xfrm>
            <a:off x="1624721" y="3705075"/>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smtClean="0"/>
              <a:t>Haga clic para modificar el estilo de título del patrón</a:t>
            </a:r>
            <a:endParaRPr/>
          </a:p>
        </p:txBody>
      </p:sp>
      <p:sp>
        <p:nvSpPr>
          <p:cNvPr id="339" name="Google Shape;339;p17"/>
          <p:cNvSpPr txBox="1">
            <a:spLocks noGrp="1"/>
          </p:cNvSpPr>
          <p:nvPr>
            <p:ph type="subTitle" idx="5"/>
          </p:nvPr>
        </p:nvSpPr>
        <p:spPr>
          <a:xfrm>
            <a:off x="1489121" y="4361475"/>
            <a:ext cx="27796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340" name="Google Shape;340;p17"/>
          <p:cNvSpPr txBox="1">
            <a:spLocks noGrp="1"/>
          </p:cNvSpPr>
          <p:nvPr>
            <p:ph type="ctrTitle" idx="6"/>
          </p:nvPr>
        </p:nvSpPr>
        <p:spPr>
          <a:xfrm>
            <a:off x="8072740" y="3705075"/>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smtClean="0"/>
              <a:t>Haga clic para modificar el estilo de título del patrón</a:t>
            </a:r>
            <a:endParaRPr/>
          </a:p>
        </p:txBody>
      </p:sp>
      <p:sp>
        <p:nvSpPr>
          <p:cNvPr id="341" name="Google Shape;341;p17"/>
          <p:cNvSpPr txBox="1">
            <a:spLocks noGrp="1"/>
          </p:cNvSpPr>
          <p:nvPr>
            <p:ph type="subTitle" idx="7"/>
          </p:nvPr>
        </p:nvSpPr>
        <p:spPr>
          <a:xfrm>
            <a:off x="8072740" y="4361475"/>
            <a:ext cx="25084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342" name="Google Shape;342;p17"/>
          <p:cNvSpPr txBox="1">
            <a:spLocks noGrp="1"/>
          </p:cNvSpPr>
          <p:nvPr>
            <p:ph type="ctrTitle" idx="8"/>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s-ES" smtClean="0"/>
              <a:t>Haga clic para modificar el estilo de título del patrón</a:t>
            </a:r>
            <a:endParaRPr/>
          </a:p>
        </p:txBody>
      </p:sp>
      <p:sp>
        <p:nvSpPr>
          <p:cNvPr id="343" name="Google Shape;343;p17"/>
          <p:cNvSpPr/>
          <p:nvPr/>
        </p:nvSpPr>
        <p:spPr>
          <a:xfrm>
            <a:off x="10196500" y="1266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4" name="Google Shape;344;p17"/>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5" name="Google Shape;345;p17"/>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6" name="Google Shape;346;p17"/>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7" name="Google Shape;347;p17"/>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8" name="Google Shape;348;p17"/>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9" name="Google Shape;349;p17"/>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0" name="Google Shape;350;p17"/>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1" name="Google Shape;351;p17"/>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2" name="Google Shape;352;p17"/>
          <p:cNvSpPr/>
          <p:nvPr/>
        </p:nvSpPr>
        <p:spPr>
          <a:xfrm>
            <a:off x="1088867" y="61502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128552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spTree>
      <p:nvGrpSpPr>
        <p:cNvPr id="1" name="Shape 353"/>
        <p:cNvGrpSpPr/>
        <p:nvPr/>
      </p:nvGrpSpPr>
      <p:grpSpPr>
        <a:xfrm>
          <a:off x="0" y="0"/>
          <a:ext cx="0" cy="0"/>
          <a:chOff x="0" y="0"/>
          <a:chExt cx="0" cy="0"/>
        </a:xfrm>
      </p:grpSpPr>
      <p:sp>
        <p:nvSpPr>
          <p:cNvPr id="354" name="Google Shape;354;p18"/>
          <p:cNvSpPr txBox="1">
            <a:spLocks noGrp="1"/>
          </p:cNvSpPr>
          <p:nvPr>
            <p:ph type="ctrTitle"/>
          </p:nvPr>
        </p:nvSpPr>
        <p:spPr>
          <a:xfrm>
            <a:off x="1220215" y="3066059"/>
            <a:ext cx="2508400" cy="8596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r>
              <a:rPr lang="es-ES" smtClean="0"/>
              <a:t>Haga clic para modificar el estilo de título del patrón</a:t>
            </a:r>
            <a:endParaRPr/>
          </a:p>
        </p:txBody>
      </p:sp>
      <p:sp>
        <p:nvSpPr>
          <p:cNvPr id="355" name="Google Shape;355;p18"/>
          <p:cNvSpPr txBox="1">
            <a:spLocks noGrp="1"/>
          </p:cNvSpPr>
          <p:nvPr>
            <p:ph type="subTitle" idx="1"/>
          </p:nvPr>
        </p:nvSpPr>
        <p:spPr>
          <a:xfrm>
            <a:off x="1172185" y="2369863"/>
            <a:ext cx="2556400" cy="859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356" name="Google Shape;356;p18"/>
          <p:cNvSpPr txBox="1">
            <a:spLocks noGrp="1"/>
          </p:cNvSpPr>
          <p:nvPr>
            <p:ph type="ctrTitle" idx="2"/>
          </p:nvPr>
        </p:nvSpPr>
        <p:spPr>
          <a:xfrm>
            <a:off x="8460691" y="3066059"/>
            <a:ext cx="2508400" cy="859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r>
              <a:rPr lang="es-ES" smtClean="0"/>
              <a:t>Haga clic para modificar el estilo de título del patrón</a:t>
            </a:r>
            <a:endParaRPr/>
          </a:p>
        </p:txBody>
      </p:sp>
      <p:sp>
        <p:nvSpPr>
          <p:cNvPr id="357" name="Google Shape;357;p18"/>
          <p:cNvSpPr txBox="1">
            <a:spLocks noGrp="1"/>
          </p:cNvSpPr>
          <p:nvPr>
            <p:ph type="subTitle" idx="3"/>
          </p:nvPr>
        </p:nvSpPr>
        <p:spPr>
          <a:xfrm>
            <a:off x="8460691" y="2369863"/>
            <a:ext cx="2508400" cy="859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358" name="Google Shape;358;p18"/>
          <p:cNvSpPr txBox="1">
            <a:spLocks noGrp="1"/>
          </p:cNvSpPr>
          <p:nvPr>
            <p:ph type="ctrTitle" idx="4"/>
          </p:nvPr>
        </p:nvSpPr>
        <p:spPr>
          <a:xfrm>
            <a:off x="1220215" y="3815367"/>
            <a:ext cx="2508400" cy="8596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r>
              <a:rPr lang="es-ES" smtClean="0"/>
              <a:t>Haga clic para modificar el estilo de título del patrón</a:t>
            </a:r>
            <a:endParaRPr/>
          </a:p>
        </p:txBody>
      </p:sp>
      <p:sp>
        <p:nvSpPr>
          <p:cNvPr id="359" name="Google Shape;359;p18"/>
          <p:cNvSpPr txBox="1">
            <a:spLocks noGrp="1"/>
          </p:cNvSpPr>
          <p:nvPr>
            <p:ph type="subTitle" idx="5"/>
          </p:nvPr>
        </p:nvSpPr>
        <p:spPr>
          <a:xfrm>
            <a:off x="1220215" y="4471033"/>
            <a:ext cx="2508400" cy="85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360" name="Google Shape;360;p18"/>
          <p:cNvSpPr txBox="1">
            <a:spLocks noGrp="1"/>
          </p:cNvSpPr>
          <p:nvPr>
            <p:ph type="ctrTitle" idx="6"/>
          </p:nvPr>
        </p:nvSpPr>
        <p:spPr>
          <a:xfrm>
            <a:off x="8460691" y="3815367"/>
            <a:ext cx="25084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r>
              <a:rPr lang="es-ES" smtClean="0"/>
              <a:t>Haga clic para modificar el estilo de título del patrón</a:t>
            </a:r>
            <a:endParaRPr/>
          </a:p>
        </p:txBody>
      </p:sp>
      <p:sp>
        <p:nvSpPr>
          <p:cNvPr id="361" name="Google Shape;361;p18"/>
          <p:cNvSpPr txBox="1">
            <a:spLocks noGrp="1"/>
          </p:cNvSpPr>
          <p:nvPr>
            <p:ph type="subTitle" idx="7"/>
          </p:nvPr>
        </p:nvSpPr>
        <p:spPr>
          <a:xfrm>
            <a:off x="8460691" y="4471033"/>
            <a:ext cx="2208800" cy="85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362" name="Google Shape;362;p18"/>
          <p:cNvSpPr txBox="1">
            <a:spLocks noGrp="1"/>
          </p:cNvSpPr>
          <p:nvPr>
            <p:ph type="ctrTitle" idx="8"/>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s-ES" smtClean="0"/>
              <a:t>Haga clic para modificar el estilo de título del patrón</a:t>
            </a:r>
            <a:endParaRPr/>
          </a:p>
        </p:txBody>
      </p:sp>
      <p:sp>
        <p:nvSpPr>
          <p:cNvPr id="363" name="Google Shape;363;p18"/>
          <p:cNvSpPr/>
          <p:nvPr/>
        </p:nvSpPr>
        <p:spPr>
          <a:xfrm>
            <a:off x="10196500" y="1266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4" name="Google Shape;364;p18"/>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5" name="Google Shape;365;p18"/>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6" name="Google Shape;366;p18"/>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7" name="Google Shape;367;p18"/>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8" name="Google Shape;368;p18"/>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9" name="Google Shape;369;p18"/>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0" name="Google Shape;370;p18"/>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1" name="Google Shape;371;p18"/>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2" name="Google Shape;372;p18"/>
          <p:cNvSpPr/>
          <p:nvPr/>
        </p:nvSpPr>
        <p:spPr>
          <a:xfrm>
            <a:off x="1088867" y="61502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711001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73"/>
        <p:cNvGrpSpPr/>
        <p:nvPr/>
      </p:nvGrpSpPr>
      <p:grpSpPr>
        <a:xfrm>
          <a:off x="0" y="0"/>
          <a:ext cx="0" cy="0"/>
          <a:chOff x="0" y="0"/>
          <a:chExt cx="0" cy="0"/>
        </a:xfrm>
      </p:grpSpPr>
      <p:sp>
        <p:nvSpPr>
          <p:cNvPr id="374" name="Google Shape;374;p19"/>
          <p:cNvSpPr txBox="1">
            <a:spLocks noGrp="1"/>
          </p:cNvSpPr>
          <p:nvPr>
            <p:ph type="title"/>
          </p:nvPr>
        </p:nvSpPr>
        <p:spPr>
          <a:xfrm>
            <a:off x="3294867" y="2440100"/>
            <a:ext cx="5097600" cy="149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9600">
                <a:solidFill>
                  <a:schemeClr val="lt1"/>
                </a:solidFill>
              </a:defRPr>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s-ES" smtClean="0"/>
              <a:t>Haga clic para modificar el estilo de título del patrón</a:t>
            </a:r>
            <a:endParaRPr/>
          </a:p>
        </p:txBody>
      </p:sp>
      <p:sp>
        <p:nvSpPr>
          <p:cNvPr id="375" name="Google Shape;375;p19"/>
          <p:cNvSpPr txBox="1">
            <a:spLocks noGrp="1"/>
          </p:cNvSpPr>
          <p:nvPr>
            <p:ph type="subTitle" idx="1"/>
          </p:nvPr>
        </p:nvSpPr>
        <p:spPr>
          <a:xfrm>
            <a:off x="3870067" y="720000"/>
            <a:ext cx="3947200" cy="180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s-ES" smtClean="0"/>
              <a:t>Haga clic para editar el estilo de subtítulo del patrón</a:t>
            </a:r>
            <a:endParaRPr/>
          </a:p>
        </p:txBody>
      </p:sp>
      <p:sp>
        <p:nvSpPr>
          <p:cNvPr id="376" name="Google Shape;376;p19"/>
          <p:cNvSpPr txBox="1"/>
          <p:nvPr/>
        </p:nvSpPr>
        <p:spPr>
          <a:xfrm>
            <a:off x="3052667" y="4790408"/>
            <a:ext cx="5582000" cy="1242000"/>
          </a:xfrm>
          <a:prstGeom prst="rect">
            <a:avLst/>
          </a:prstGeom>
          <a:noFill/>
          <a:ln>
            <a:noFill/>
          </a:ln>
        </p:spPr>
        <p:txBody>
          <a:bodyPr spcFirstLastPara="1" wrap="square" lIns="121900" tIns="121900" rIns="121900" bIns="121900" anchor="b" anchorCtr="0">
            <a:noAutofit/>
          </a:bodyPr>
          <a:lstStyle/>
          <a:p>
            <a:pPr marL="0" lvl="0" indent="0" algn="ctr" rtl="0">
              <a:lnSpc>
                <a:spcPct val="115000"/>
              </a:lnSpc>
              <a:spcBef>
                <a:spcPts val="400"/>
              </a:spcBef>
              <a:spcAft>
                <a:spcPts val="0"/>
              </a:spcAft>
              <a:buNone/>
            </a:pPr>
            <a:r>
              <a:rPr lang="en" sz="1333">
                <a:solidFill>
                  <a:schemeClr val="lt1"/>
                </a:solidFill>
                <a:latin typeface="Maven Pro"/>
                <a:ea typeface="Maven Pro"/>
                <a:cs typeface="Maven Pro"/>
                <a:sym typeface="Maven Pro"/>
              </a:rPr>
              <a:t>CREDITS: This presentation template was created by </a:t>
            </a:r>
            <a:r>
              <a:rPr lang="en" sz="1333">
                <a:solidFill>
                  <a:schemeClr val="accent1"/>
                </a:solidFill>
                <a:uFill>
                  <a:noFill/>
                </a:uFill>
                <a:latin typeface="Maven Pro"/>
                <a:ea typeface="Maven Pro"/>
                <a:cs typeface="Maven Pro"/>
                <a:sym typeface="Maven Pro"/>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333">
                <a:solidFill>
                  <a:schemeClr val="lt1"/>
                </a:solidFill>
                <a:latin typeface="Maven Pro"/>
                <a:ea typeface="Maven Pro"/>
                <a:cs typeface="Maven Pro"/>
                <a:sym typeface="Maven Pro"/>
              </a:rPr>
              <a:t>, including icons by </a:t>
            </a:r>
            <a:r>
              <a:rPr lang="en" sz="1333">
                <a:solidFill>
                  <a:schemeClr val="accent2"/>
                </a:solidFill>
                <a:uFill>
                  <a:noFill/>
                </a:uFill>
                <a:latin typeface="Maven Pro"/>
                <a:ea typeface="Maven Pro"/>
                <a:cs typeface="Maven Pro"/>
                <a:sym typeface="Maven Pro"/>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333">
                <a:solidFill>
                  <a:schemeClr val="lt1"/>
                </a:solidFill>
                <a:latin typeface="Maven Pro"/>
                <a:ea typeface="Maven Pro"/>
                <a:cs typeface="Maven Pro"/>
                <a:sym typeface="Maven Pro"/>
              </a:rPr>
              <a:t>, and infographics &amp; images by </a:t>
            </a:r>
            <a:r>
              <a:rPr lang="en" sz="1333">
                <a:solidFill>
                  <a:schemeClr val="accent3"/>
                </a:solidFill>
                <a:uFill>
                  <a:noFill/>
                </a:uFill>
                <a:latin typeface="Maven Pro"/>
                <a:ea typeface="Maven Pro"/>
                <a:cs typeface="Maven Pro"/>
                <a:sym typeface="Maven Pro"/>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endParaRPr sz="1333">
              <a:solidFill>
                <a:schemeClr val="accent3"/>
              </a:solidFill>
              <a:latin typeface="Maven Pro"/>
              <a:ea typeface="Maven Pro"/>
              <a:cs typeface="Maven Pro"/>
              <a:sym typeface="Maven Pro"/>
            </a:endParaRPr>
          </a:p>
        </p:txBody>
      </p:sp>
      <p:sp>
        <p:nvSpPr>
          <p:cNvPr id="377" name="Google Shape;377;p19"/>
          <p:cNvSpPr/>
          <p:nvPr/>
        </p:nvSpPr>
        <p:spPr>
          <a:xfrm>
            <a:off x="1144329" y="1840893"/>
            <a:ext cx="174347" cy="174687"/>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8" name="Google Shape;378;p19"/>
          <p:cNvSpPr/>
          <p:nvPr/>
        </p:nvSpPr>
        <p:spPr>
          <a:xfrm>
            <a:off x="2403265" y="5786917"/>
            <a:ext cx="174687" cy="174687"/>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9" name="Google Shape;379;p19"/>
          <p:cNvSpPr/>
          <p:nvPr/>
        </p:nvSpPr>
        <p:spPr>
          <a:xfrm>
            <a:off x="9595495" y="1079389"/>
            <a:ext cx="174687" cy="174687"/>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0" name="Google Shape;380;p19"/>
          <p:cNvSpPr/>
          <p:nvPr/>
        </p:nvSpPr>
        <p:spPr>
          <a:xfrm>
            <a:off x="10435314" y="5340697"/>
            <a:ext cx="141061" cy="14140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1" name="Google Shape;381;p19"/>
          <p:cNvSpPr/>
          <p:nvPr/>
        </p:nvSpPr>
        <p:spPr>
          <a:xfrm>
            <a:off x="8892997" y="4144609"/>
            <a:ext cx="83196" cy="83196"/>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2" name="Google Shape;382;p19"/>
          <p:cNvSpPr/>
          <p:nvPr/>
        </p:nvSpPr>
        <p:spPr>
          <a:xfrm>
            <a:off x="2836364" y="3374384"/>
            <a:ext cx="149731" cy="150071"/>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3" name="Google Shape;383;p19"/>
          <p:cNvSpPr/>
          <p:nvPr/>
        </p:nvSpPr>
        <p:spPr>
          <a:xfrm>
            <a:off x="9891901" y="4320687"/>
            <a:ext cx="149731" cy="150071"/>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4" name="Google Shape;384;p19"/>
          <p:cNvSpPr/>
          <p:nvPr/>
        </p:nvSpPr>
        <p:spPr>
          <a:xfrm>
            <a:off x="10335033" y="1624779"/>
            <a:ext cx="115804" cy="115767"/>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85" name="Google Shape;385;p19"/>
          <p:cNvGrpSpPr/>
          <p:nvPr/>
        </p:nvGrpSpPr>
        <p:grpSpPr>
          <a:xfrm>
            <a:off x="8892996" y="-519579"/>
            <a:ext cx="191688" cy="2808560"/>
            <a:chOff x="6780548" y="337714"/>
            <a:chExt cx="133252" cy="1952377"/>
          </a:xfrm>
        </p:grpSpPr>
        <p:sp>
          <p:nvSpPr>
            <p:cNvPr id="386" name="Google Shape;386;p1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 name="Google Shape;387;p1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8" name="Google Shape;388;p19"/>
          <p:cNvGrpSpPr/>
          <p:nvPr/>
        </p:nvGrpSpPr>
        <p:grpSpPr>
          <a:xfrm>
            <a:off x="2013372" y="677000"/>
            <a:ext cx="271379" cy="3550809"/>
            <a:chOff x="250617" y="2402301"/>
            <a:chExt cx="188650" cy="2468354"/>
          </a:xfrm>
        </p:grpSpPr>
        <p:sp>
          <p:nvSpPr>
            <p:cNvPr id="389" name="Google Shape;389;p1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 name="Google Shape;390;p1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 name="Google Shape;391;p1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1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3" name="Google Shape;393;p19"/>
          <p:cNvGrpSpPr/>
          <p:nvPr/>
        </p:nvGrpSpPr>
        <p:grpSpPr>
          <a:xfrm>
            <a:off x="513808" y="1840896"/>
            <a:ext cx="265649" cy="3771913"/>
            <a:chOff x="1608717" y="1280046"/>
            <a:chExt cx="199237" cy="2828935"/>
          </a:xfrm>
        </p:grpSpPr>
        <p:sp>
          <p:nvSpPr>
            <p:cNvPr id="394" name="Google Shape;394;p1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1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 name="Google Shape;396;p1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97" name="Google Shape;397;p19"/>
          <p:cNvSpPr/>
          <p:nvPr/>
        </p:nvSpPr>
        <p:spPr>
          <a:xfrm>
            <a:off x="1400789" y="4279529"/>
            <a:ext cx="12176" cy="3624609"/>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8" name="Google Shape;398;p19"/>
          <p:cNvSpPr/>
          <p:nvPr/>
        </p:nvSpPr>
        <p:spPr>
          <a:xfrm>
            <a:off x="9453768" y="3454413"/>
            <a:ext cx="12176" cy="2429815"/>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99" name="Google Shape;399;p19"/>
          <p:cNvGrpSpPr/>
          <p:nvPr/>
        </p:nvGrpSpPr>
        <p:grpSpPr>
          <a:xfrm>
            <a:off x="1318674" y="-519555"/>
            <a:ext cx="82857" cy="1196571"/>
            <a:chOff x="2038689" y="173907"/>
            <a:chExt cx="57599" cy="831799"/>
          </a:xfrm>
        </p:grpSpPr>
        <p:sp>
          <p:nvSpPr>
            <p:cNvPr id="400" name="Google Shape;400;p1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1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2" name="Google Shape;402;p19"/>
          <p:cNvGrpSpPr/>
          <p:nvPr/>
        </p:nvGrpSpPr>
        <p:grpSpPr>
          <a:xfrm>
            <a:off x="11424964" y="2913080"/>
            <a:ext cx="286269" cy="3078129"/>
            <a:chOff x="8008096" y="2108910"/>
            <a:chExt cx="199001" cy="2139769"/>
          </a:xfrm>
        </p:grpSpPr>
        <p:sp>
          <p:nvSpPr>
            <p:cNvPr id="403" name="Google Shape;403;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05" name="Google Shape;405;p19"/>
          <p:cNvSpPr/>
          <p:nvPr/>
        </p:nvSpPr>
        <p:spPr>
          <a:xfrm>
            <a:off x="8564282" y="4256879"/>
            <a:ext cx="115804" cy="115767"/>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06" name="Google Shape;406;p19"/>
          <p:cNvGrpSpPr/>
          <p:nvPr/>
        </p:nvGrpSpPr>
        <p:grpSpPr>
          <a:xfrm>
            <a:off x="10961631" y="13"/>
            <a:ext cx="286269" cy="3078129"/>
            <a:chOff x="8008096" y="2108910"/>
            <a:chExt cx="199001" cy="2139769"/>
          </a:xfrm>
        </p:grpSpPr>
        <p:sp>
          <p:nvSpPr>
            <p:cNvPr id="407" name="Google Shape;407;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 name="Google Shape;408;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8175718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list">
  <p:cSld name="Title and list">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796500" y="1418033"/>
            <a:ext cx="5211600" cy="5049200"/>
          </a:xfrm>
          <a:prstGeom prst="rect">
            <a:avLst/>
          </a:prstGeom>
        </p:spPr>
        <p:txBody>
          <a:bodyPr spcFirstLastPara="1" wrap="square" lIns="91425" tIns="91425" rIns="91425" bIns="91425" anchor="t" anchorCtr="0">
            <a:noAutofit/>
          </a:bodyPr>
          <a:lstStyle>
            <a:lvl1pPr marL="609585" lvl="0" indent="-389457" rtl="0">
              <a:lnSpc>
                <a:spcPct val="100000"/>
              </a:lnSpc>
              <a:spcBef>
                <a:spcPts val="0"/>
              </a:spcBef>
              <a:spcAft>
                <a:spcPts val="0"/>
              </a:spcAft>
              <a:buSzPts val="1000"/>
              <a:buFont typeface="Livvic Light"/>
              <a:buChar char="●"/>
              <a:defRPr sz="1600"/>
            </a:lvl1pPr>
            <a:lvl2pPr marL="1219170" lvl="1" indent="-389457" rtl="0">
              <a:spcBef>
                <a:spcPts val="2133"/>
              </a:spcBef>
              <a:spcAft>
                <a:spcPts val="0"/>
              </a:spcAft>
              <a:buSzPts val="1000"/>
              <a:buFont typeface="Nunito Light"/>
              <a:buChar char="○"/>
              <a:defRPr/>
            </a:lvl2pPr>
            <a:lvl3pPr marL="1828754" lvl="2" indent="-389457" rtl="0">
              <a:spcBef>
                <a:spcPts val="2133"/>
              </a:spcBef>
              <a:spcAft>
                <a:spcPts val="0"/>
              </a:spcAft>
              <a:buSzPts val="1000"/>
              <a:buFont typeface="Nunito Light"/>
              <a:buChar char="■"/>
              <a:defRPr/>
            </a:lvl3pPr>
            <a:lvl4pPr marL="2438339" lvl="3" indent="-389457" rtl="0">
              <a:spcBef>
                <a:spcPts val="2133"/>
              </a:spcBef>
              <a:spcAft>
                <a:spcPts val="0"/>
              </a:spcAft>
              <a:buSzPts val="1000"/>
              <a:buFont typeface="Nunito Light"/>
              <a:buChar char="●"/>
              <a:defRPr/>
            </a:lvl4pPr>
            <a:lvl5pPr marL="3047924" lvl="4" indent="-389457" rtl="0">
              <a:spcBef>
                <a:spcPts val="2133"/>
              </a:spcBef>
              <a:spcAft>
                <a:spcPts val="0"/>
              </a:spcAft>
              <a:buSzPts val="1000"/>
              <a:buFont typeface="Nunito Light"/>
              <a:buChar char="○"/>
              <a:defRPr/>
            </a:lvl5pPr>
            <a:lvl6pPr marL="3657509" lvl="5" indent="-389457" rtl="0">
              <a:spcBef>
                <a:spcPts val="2133"/>
              </a:spcBef>
              <a:spcAft>
                <a:spcPts val="0"/>
              </a:spcAft>
              <a:buSzPts val="1000"/>
              <a:buFont typeface="Nunito Light"/>
              <a:buChar char="■"/>
              <a:defRPr/>
            </a:lvl6pPr>
            <a:lvl7pPr marL="4267093" lvl="6" indent="-389457" rtl="0">
              <a:spcBef>
                <a:spcPts val="2133"/>
              </a:spcBef>
              <a:spcAft>
                <a:spcPts val="0"/>
              </a:spcAft>
              <a:buSzPts val="1000"/>
              <a:buFont typeface="Nunito Light"/>
              <a:buChar char="●"/>
              <a:defRPr/>
            </a:lvl7pPr>
            <a:lvl8pPr marL="4876678" lvl="7" indent="-389457" rtl="0">
              <a:spcBef>
                <a:spcPts val="2133"/>
              </a:spcBef>
              <a:spcAft>
                <a:spcPts val="0"/>
              </a:spcAft>
              <a:buSzPts val="1000"/>
              <a:buFont typeface="Nunito Light"/>
              <a:buChar char="○"/>
              <a:defRPr/>
            </a:lvl8pPr>
            <a:lvl9pPr marL="5486263" lvl="8" indent="-389457" rtl="0">
              <a:spcBef>
                <a:spcPts val="2133"/>
              </a:spcBef>
              <a:spcAft>
                <a:spcPts val="2133"/>
              </a:spcAft>
              <a:buSzPts val="1000"/>
              <a:buFont typeface="Nunito Light"/>
              <a:buChar char="■"/>
              <a:defRPr/>
            </a:lvl9pPr>
          </a:lstStyle>
          <a:p>
            <a:pPr lvl="0"/>
            <a:r>
              <a:rPr lang="es-ES" smtClean="0"/>
              <a:t>Editar el estilo de texto del patrón</a:t>
            </a:r>
          </a:p>
        </p:txBody>
      </p:sp>
      <p:sp>
        <p:nvSpPr>
          <p:cNvPr id="411" name="Google Shape;411;p20"/>
          <p:cNvSpPr txBox="1">
            <a:spLocks noGrp="1"/>
          </p:cNvSpPr>
          <p:nvPr>
            <p:ph type="ctrTitle"/>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s-ES" smtClean="0"/>
              <a:t>Haga clic para modificar el estilo de título del patrón</a:t>
            </a:r>
            <a:endParaRPr/>
          </a:p>
        </p:txBody>
      </p:sp>
      <p:sp>
        <p:nvSpPr>
          <p:cNvPr id="412" name="Google Shape;412;p20"/>
          <p:cNvSpPr txBox="1">
            <a:spLocks noGrp="1"/>
          </p:cNvSpPr>
          <p:nvPr>
            <p:ph type="body" idx="2"/>
          </p:nvPr>
        </p:nvSpPr>
        <p:spPr>
          <a:xfrm>
            <a:off x="6253500" y="1418033"/>
            <a:ext cx="5211600" cy="5049200"/>
          </a:xfrm>
          <a:prstGeom prst="rect">
            <a:avLst/>
          </a:prstGeom>
        </p:spPr>
        <p:txBody>
          <a:bodyPr spcFirstLastPara="1" wrap="square" lIns="91425" tIns="91425" rIns="91425" bIns="91425" anchor="t" anchorCtr="0">
            <a:noAutofit/>
          </a:bodyPr>
          <a:lstStyle>
            <a:lvl1pPr marL="609585" lvl="0" indent="-389457" rtl="0">
              <a:lnSpc>
                <a:spcPct val="100000"/>
              </a:lnSpc>
              <a:spcBef>
                <a:spcPts val="0"/>
              </a:spcBef>
              <a:spcAft>
                <a:spcPts val="0"/>
              </a:spcAft>
              <a:buClr>
                <a:srgbClr val="EC5D37"/>
              </a:buClr>
              <a:buSzPts val="1000"/>
              <a:buFont typeface="Livvic Light"/>
              <a:buChar char="●"/>
              <a:defRPr sz="1600"/>
            </a:lvl1pPr>
            <a:lvl2pPr marL="1219170" lvl="1" indent="-389457" rtl="0">
              <a:spcBef>
                <a:spcPts val="2133"/>
              </a:spcBef>
              <a:spcAft>
                <a:spcPts val="0"/>
              </a:spcAft>
              <a:buClr>
                <a:srgbClr val="FFC800"/>
              </a:buClr>
              <a:buSzPts val="1000"/>
              <a:buFont typeface="Nunito Light"/>
              <a:buChar char="○"/>
              <a:defRPr/>
            </a:lvl2pPr>
            <a:lvl3pPr marL="1828754" lvl="2" indent="-389457" rtl="0">
              <a:spcBef>
                <a:spcPts val="2133"/>
              </a:spcBef>
              <a:spcAft>
                <a:spcPts val="0"/>
              </a:spcAft>
              <a:buClr>
                <a:srgbClr val="FFC800"/>
              </a:buClr>
              <a:buSzPts val="1000"/>
              <a:buFont typeface="Nunito Light"/>
              <a:buChar char="■"/>
              <a:defRPr/>
            </a:lvl3pPr>
            <a:lvl4pPr marL="2438339" lvl="3" indent="-389457" rtl="0">
              <a:spcBef>
                <a:spcPts val="2133"/>
              </a:spcBef>
              <a:spcAft>
                <a:spcPts val="0"/>
              </a:spcAft>
              <a:buClr>
                <a:srgbClr val="FFC800"/>
              </a:buClr>
              <a:buSzPts val="1000"/>
              <a:buFont typeface="Nunito Light"/>
              <a:buChar char="●"/>
              <a:defRPr/>
            </a:lvl4pPr>
            <a:lvl5pPr marL="3047924" lvl="4" indent="-389457" rtl="0">
              <a:spcBef>
                <a:spcPts val="2133"/>
              </a:spcBef>
              <a:spcAft>
                <a:spcPts val="0"/>
              </a:spcAft>
              <a:buClr>
                <a:srgbClr val="434343"/>
              </a:buClr>
              <a:buSzPts val="1000"/>
              <a:buFont typeface="Nunito Light"/>
              <a:buChar char="○"/>
              <a:defRPr/>
            </a:lvl5pPr>
            <a:lvl6pPr marL="3657509" lvl="5" indent="-389457" rtl="0">
              <a:spcBef>
                <a:spcPts val="2133"/>
              </a:spcBef>
              <a:spcAft>
                <a:spcPts val="0"/>
              </a:spcAft>
              <a:buClr>
                <a:srgbClr val="434343"/>
              </a:buClr>
              <a:buSzPts val="1000"/>
              <a:buFont typeface="Nunito Light"/>
              <a:buChar char="■"/>
              <a:defRPr/>
            </a:lvl6pPr>
            <a:lvl7pPr marL="4267093" lvl="6" indent="-389457" rtl="0">
              <a:spcBef>
                <a:spcPts val="2133"/>
              </a:spcBef>
              <a:spcAft>
                <a:spcPts val="0"/>
              </a:spcAft>
              <a:buClr>
                <a:srgbClr val="434343"/>
              </a:buClr>
              <a:buSzPts val="1000"/>
              <a:buFont typeface="Nunito Light"/>
              <a:buChar char="●"/>
              <a:defRPr/>
            </a:lvl7pPr>
            <a:lvl8pPr marL="4876678" lvl="7" indent="-389457" rtl="0">
              <a:spcBef>
                <a:spcPts val="2133"/>
              </a:spcBef>
              <a:spcAft>
                <a:spcPts val="0"/>
              </a:spcAft>
              <a:buClr>
                <a:srgbClr val="434343"/>
              </a:buClr>
              <a:buSzPts val="1000"/>
              <a:buFont typeface="Nunito Light"/>
              <a:buChar char="○"/>
              <a:defRPr/>
            </a:lvl8pPr>
            <a:lvl9pPr marL="5486263" lvl="8" indent="-389457" rtl="0">
              <a:spcBef>
                <a:spcPts val="2133"/>
              </a:spcBef>
              <a:spcAft>
                <a:spcPts val="2133"/>
              </a:spcAft>
              <a:buClr>
                <a:srgbClr val="434343"/>
              </a:buClr>
              <a:buSzPts val="1000"/>
              <a:buFont typeface="Nunito Light"/>
              <a:buChar char="■"/>
              <a:defRPr/>
            </a:lvl9pPr>
          </a:lstStyle>
          <a:p>
            <a:pPr lvl="0"/>
            <a:r>
              <a:rPr lang="es-ES" smtClean="0"/>
              <a:t>Editar el estilo de texto del patrón</a:t>
            </a:r>
          </a:p>
        </p:txBody>
      </p:sp>
      <p:sp>
        <p:nvSpPr>
          <p:cNvPr id="413" name="Google Shape;413;p20"/>
          <p:cNvSpPr/>
          <p:nvPr/>
        </p:nvSpPr>
        <p:spPr>
          <a:xfrm>
            <a:off x="11773233" y="1498268"/>
            <a:ext cx="144867" cy="144833"/>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4" name="Google Shape;414;p20"/>
          <p:cNvSpPr/>
          <p:nvPr/>
        </p:nvSpPr>
        <p:spPr>
          <a:xfrm>
            <a:off x="12208333" y="1787267"/>
            <a:ext cx="148600" cy="147967"/>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5" name="Google Shape;415;p20"/>
          <p:cNvSpPr/>
          <p:nvPr/>
        </p:nvSpPr>
        <p:spPr>
          <a:xfrm>
            <a:off x="7746468" y="285868"/>
            <a:ext cx="144833" cy="144833"/>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6" name="Google Shape;416;p20"/>
          <p:cNvSpPr/>
          <p:nvPr/>
        </p:nvSpPr>
        <p:spPr>
          <a:xfrm>
            <a:off x="9439734" y="560118"/>
            <a:ext cx="219767" cy="219167"/>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7" name="Google Shape;417;p20"/>
          <p:cNvSpPr/>
          <p:nvPr/>
        </p:nvSpPr>
        <p:spPr>
          <a:xfrm>
            <a:off x="10603601" y="371351"/>
            <a:ext cx="59967" cy="59333"/>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8" name="Google Shape;418;p20"/>
          <p:cNvSpPr/>
          <p:nvPr/>
        </p:nvSpPr>
        <p:spPr>
          <a:xfrm>
            <a:off x="9829934" y="-92433"/>
            <a:ext cx="207900" cy="207900"/>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9" name="Google Shape;419;p20"/>
          <p:cNvSpPr/>
          <p:nvPr/>
        </p:nvSpPr>
        <p:spPr>
          <a:xfrm>
            <a:off x="11285701" y="473400"/>
            <a:ext cx="207900" cy="208533"/>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0" name="Google Shape;420;p20"/>
          <p:cNvSpPr/>
          <p:nvPr/>
        </p:nvSpPr>
        <p:spPr>
          <a:xfrm>
            <a:off x="9685701" y="809818"/>
            <a:ext cx="163567" cy="163567"/>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1" name="Google Shape;421;p20"/>
          <p:cNvSpPr/>
          <p:nvPr/>
        </p:nvSpPr>
        <p:spPr>
          <a:xfrm>
            <a:off x="8398467" y="1210167"/>
            <a:ext cx="207900" cy="207867"/>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2" name="Google Shape;422;p20"/>
          <p:cNvSpPr/>
          <p:nvPr/>
        </p:nvSpPr>
        <p:spPr>
          <a:xfrm>
            <a:off x="-110666" y="6053951"/>
            <a:ext cx="219767" cy="219167"/>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3" name="Google Shape;423;p20"/>
          <p:cNvSpPr/>
          <p:nvPr/>
        </p:nvSpPr>
        <p:spPr>
          <a:xfrm>
            <a:off x="135301" y="6303651"/>
            <a:ext cx="163567" cy="163567"/>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4217902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424"/>
        <p:cNvGrpSpPr/>
        <p:nvPr/>
      </p:nvGrpSpPr>
      <p:grpSpPr>
        <a:xfrm>
          <a:off x="0" y="0"/>
          <a:ext cx="0" cy="0"/>
          <a:chOff x="0" y="0"/>
          <a:chExt cx="0" cy="0"/>
        </a:xfrm>
      </p:grpSpPr>
    </p:spTree>
    <p:extLst>
      <p:ext uri="{BB962C8B-B14F-4D97-AF65-F5344CB8AC3E}">
        <p14:creationId xmlns:p14="http://schemas.microsoft.com/office/powerpoint/2010/main" val="3306857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825100" y="2238900"/>
            <a:ext cx="4712400" cy="2786800"/>
          </a:xfrm>
          <a:prstGeom prst="rect">
            <a:avLst/>
          </a:prstGeom>
        </p:spPr>
        <p:txBody>
          <a:bodyPr spcFirstLastPara="1" wrap="square" lIns="91425" tIns="91425" rIns="91425" bIns="91425" anchor="t" anchorCtr="0">
            <a:noAutofit/>
          </a:bodyPr>
          <a:lstStyle>
            <a:lvl1pPr marL="609585" lvl="0" indent="-457189">
              <a:lnSpc>
                <a:spcPct val="100000"/>
              </a:lnSpc>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es-ES" smtClean="0"/>
              <a:t>Editar el estilo de texto del patrón</a:t>
            </a:r>
          </a:p>
        </p:txBody>
      </p:sp>
      <p:sp>
        <p:nvSpPr>
          <p:cNvPr id="61" name="Google Shape;61;p4"/>
          <p:cNvSpPr txBox="1">
            <a:spLocks noGrp="1"/>
          </p:cNvSpPr>
          <p:nvPr>
            <p:ph type="ctrTitle"/>
          </p:nvPr>
        </p:nvSpPr>
        <p:spPr>
          <a:xfrm>
            <a:off x="825100" y="548900"/>
            <a:ext cx="35820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s-ES" smtClean="0"/>
              <a:t>Haga clic para modificar el estilo de título del patrón</a:t>
            </a:r>
            <a:endParaRPr/>
          </a:p>
        </p:txBody>
      </p:sp>
      <p:sp>
        <p:nvSpPr>
          <p:cNvPr id="62" name="Google Shape;62;p4"/>
          <p:cNvSpPr/>
          <p:nvPr/>
        </p:nvSpPr>
        <p:spPr>
          <a:xfrm>
            <a:off x="960000" y="6253500"/>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 name="Google Shape;63;p4"/>
          <p:cNvSpPr/>
          <p:nvPr/>
        </p:nvSpPr>
        <p:spPr>
          <a:xfrm>
            <a:off x="2744633" y="55362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 name="Google Shape;64;p4"/>
          <p:cNvSpPr/>
          <p:nvPr/>
        </p:nvSpPr>
        <p:spPr>
          <a:xfrm>
            <a:off x="1909434" y="57285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 name="Google Shape;65;p4"/>
          <p:cNvSpPr/>
          <p:nvPr/>
        </p:nvSpPr>
        <p:spPr>
          <a:xfrm>
            <a:off x="2926300" y="59663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 name="Google Shape;66;p4"/>
          <p:cNvSpPr/>
          <p:nvPr/>
        </p:nvSpPr>
        <p:spPr>
          <a:xfrm>
            <a:off x="2113967" y="6260685"/>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7" name="Google Shape;67;p4"/>
          <p:cNvGrpSpPr/>
          <p:nvPr/>
        </p:nvGrpSpPr>
        <p:grpSpPr>
          <a:xfrm>
            <a:off x="10864696" y="4006124"/>
            <a:ext cx="130745" cy="1530128"/>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 name="Google Shape;70;p4"/>
          <p:cNvGrpSpPr/>
          <p:nvPr/>
        </p:nvGrpSpPr>
        <p:grpSpPr>
          <a:xfrm>
            <a:off x="375228" y="5025685"/>
            <a:ext cx="161563" cy="1013993"/>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 name="Google Shape;73;p4"/>
          <p:cNvGrpSpPr/>
          <p:nvPr/>
        </p:nvGrpSpPr>
        <p:grpSpPr>
          <a:xfrm>
            <a:off x="11379653" y="5426177"/>
            <a:ext cx="76799" cy="1109065"/>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6" name="Google Shape;76;p4"/>
          <p:cNvSpPr/>
          <p:nvPr/>
        </p:nvSpPr>
        <p:spPr>
          <a:xfrm>
            <a:off x="10248134" y="6091834"/>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 name="Google Shape;77;p4"/>
          <p:cNvSpPr/>
          <p:nvPr/>
        </p:nvSpPr>
        <p:spPr>
          <a:xfrm>
            <a:off x="11824167" y="5025685"/>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2804416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extLst>
      <p:ext uri="{BB962C8B-B14F-4D97-AF65-F5344CB8AC3E}">
        <p14:creationId xmlns:p14="http://schemas.microsoft.com/office/powerpoint/2010/main" val="36520348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429"/>
        <p:cNvGrpSpPr/>
        <p:nvPr/>
      </p:nvGrpSpPr>
      <p:grpSpPr>
        <a:xfrm>
          <a:off x="0" y="0"/>
          <a:ext cx="0" cy="0"/>
          <a:chOff x="0" y="0"/>
          <a:chExt cx="0" cy="0"/>
        </a:xfrm>
      </p:grpSpPr>
    </p:spTree>
    <p:extLst>
      <p:ext uri="{BB962C8B-B14F-4D97-AF65-F5344CB8AC3E}">
        <p14:creationId xmlns:p14="http://schemas.microsoft.com/office/powerpoint/2010/main" val="1204237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1231500" y="1594701"/>
            <a:ext cx="1309600" cy="7704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3200">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smtClean="0"/>
              <a:t>Haga clic para modificar el estilo de título del patrón</a:t>
            </a:r>
            <a:endParaRPr/>
          </a:p>
        </p:txBody>
      </p:sp>
      <p:sp>
        <p:nvSpPr>
          <p:cNvPr id="80" name="Google Shape;80;p5"/>
          <p:cNvSpPr txBox="1">
            <a:spLocks noGrp="1"/>
          </p:cNvSpPr>
          <p:nvPr>
            <p:ph type="subTitle" idx="1"/>
          </p:nvPr>
        </p:nvSpPr>
        <p:spPr>
          <a:xfrm>
            <a:off x="1231516" y="2245457"/>
            <a:ext cx="34940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81" name="Google Shape;81;p5"/>
          <p:cNvSpPr txBox="1">
            <a:spLocks noGrp="1"/>
          </p:cNvSpPr>
          <p:nvPr>
            <p:ph type="ctrTitle" idx="2"/>
          </p:nvPr>
        </p:nvSpPr>
        <p:spPr>
          <a:xfrm>
            <a:off x="9400505" y="1594700"/>
            <a:ext cx="1516400" cy="7704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3200">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smtClean="0"/>
              <a:t>Haga clic para modificar el estilo de título del patrón</a:t>
            </a:r>
            <a:endParaRPr/>
          </a:p>
        </p:txBody>
      </p:sp>
      <p:sp>
        <p:nvSpPr>
          <p:cNvPr id="82" name="Google Shape;82;p5"/>
          <p:cNvSpPr txBox="1">
            <a:spLocks noGrp="1"/>
          </p:cNvSpPr>
          <p:nvPr>
            <p:ph type="subTitle" idx="3"/>
          </p:nvPr>
        </p:nvSpPr>
        <p:spPr>
          <a:xfrm>
            <a:off x="7266888" y="2245457"/>
            <a:ext cx="3650000" cy="148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83" name="Google Shape;83;p5"/>
          <p:cNvSpPr txBox="1">
            <a:spLocks noGrp="1"/>
          </p:cNvSpPr>
          <p:nvPr>
            <p:ph type="ctrTitle" idx="4"/>
          </p:nvPr>
        </p:nvSpPr>
        <p:spPr>
          <a:xfrm>
            <a:off x="825100" y="548900"/>
            <a:ext cx="6157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s-ES" smtClean="0"/>
              <a:t>Haga clic para modificar el estilo de título del patrón</a:t>
            </a:r>
            <a:endParaRPr/>
          </a:p>
        </p:txBody>
      </p:sp>
      <p:sp>
        <p:nvSpPr>
          <p:cNvPr id="84" name="Google Shape;84;p5"/>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 name="Google Shape;85;p5"/>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 name="Google Shape;86;p5"/>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 name="Google Shape;87;p5"/>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8" name="Google Shape;88;p5"/>
          <p:cNvGrpSpPr/>
          <p:nvPr/>
        </p:nvGrpSpPr>
        <p:grpSpPr>
          <a:xfrm>
            <a:off x="8834845" y="-219415"/>
            <a:ext cx="161563" cy="1013993"/>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1" name="Google Shape;91;p5"/>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 name="Google Shape;92;p5"/>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782193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s-ES" smtClean="0"/>
              <a:t>Haga clic para modificar el estilo de título del patrón</a:t>
            </a:r>
            <a:endParaRPr/>
          </a:p>
        </p:txBody>
      </p:sp>
      <p:sp>
        <p:nvSpPr>
          <p:cNvPr id="95" name="Google Shape;95;p6"/>
          <p:cNvSpPr/>
          <p:nvPr/>
        </p:nvSpPr>
        <p:spPr>
          <a:xfrm>
            <a:off x="10097400" y="3698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 name="Google Shape;96;p6"/>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 name="Google Shape;97;p6"/>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8" name="Google Shape;98;p6"/>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 name="Google Shape;99;p6"/>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 name="Google Shape;100;p6"/>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 name="Google Shape;101;p6"/>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2" name="Google Shape;102;p6"/>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3" name="Google Shape;103;p6"/>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 name="Google Shape;104;p6"/>
          <p:cNvSpPr/>
          <p:nvPr/>
        </p:nvSpPr>
        <p:spPr>
          <a:xfrm>
            <a:off x="752101" y="6338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216803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5"/>
        <p:cNvGrpSpPr/>
        <p:nvPr/>
      </p:nvGrpSpPr>
      <p:grpSpPr>
        <a:xfrm>
          <a:off x="0" y="0"/>
          <a:ext cx="0" cy="0"/>
          <a:chOff x="0" y="0"/>
          <a:chExt cx="0" cy="0"/>
        </a:xfrm>
      </p:grpSpPr>
      <p:sp>
        <p:nvSpPr>
          <p:cNvPr id="106" name="Google Shape;106;p7"/>
          <p:cNvSpPr txBox="1">
            <a:spLocks noGrp="1"/>
          </p:cNvSpPr>
          <p:nvPr>
            <p:ph type="body" idx="1"/>
          </p:nvPr>
        </p:nvSpPr>
        <p:spPr>
          <a:xfrm>
            <a:off x="824408" y="2932033"/>
            <a:ext cx="2541200" cy="17284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2133"/>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pPr lvl="0"/>
            <a:r>
              <a:rPr lang="es-ES" smtClean="0"/>
              <a:t>Editar el estilo de texto del patrón</a:t>
            </a:r>
          </a:p>
        </p:txBody>
      </p:sp>
      <p:sp>
        <p:nvSpPr>
          <p:cNvPr id="107" name="Google Shape;107;p7"/>
          <p:cNvSpPr txBox="1">
            <a:spLocks noGrp="1"/>
          </p:cNvSpPr>
          <p:nvPr>
            <p:ph type="ctrTitle"/>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s-ES" smtClean="0"/>
              <a:t>Haga clic para modificar el estilo de título del patrón</a:t>
            </a:r>
            <a:endParaRPr/>
          </a:p>
        </p:txBody>
      </p:sp>
      <p:sp>
        <p:nvSpPr>
          <p:cNvPr id="108" name="Google Shape;108;p7"/>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 name="Google Shape;109;p7"/>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0" name="Google Shape;110;p7"/>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1" name="Google Shape;111;p7"/>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2" name="Google Shape;112;p7"/>
          <p:cNvGrpSpPr/>
          <p:nvPr/>
        </p:nvGrpSpPr>
        <p:grpSpPr>
          <a:xfrm>
            <a:off x="8834845" y="-219415"/>
            <a:ext cx="161563" cy="1013993"/>
            <a:chOff x="5245196" y="3136513"/>
            <a:chExt cx="121172" cy="760495"/>
          </a:xfrm>
        </p:grpSpPr>
        <p:sp>
          <p:nvSpPr>
            <p:cNvPr id="113" name="Google Shape;113;p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5" name="Google Shape;115;p7"/>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 name="Google Shape;116;p7"/>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356316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716000" y="1995200"/>
            <a:ext cx="6760000" cy="2867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s-ES" smtClean="0"/>
              <a:t>Haga clic para modificar el estilo de título del patrón</a:t>
            </a:r>
            <a:endParaRPr/>
          </a:p>
        </p:txBody>
      </p:sp>
      <p:sp>
        <p:nvSpPr>
          <p:cNvPr id="119" name="Google Shape;119;p8"/>
          <p:cNvSpPr/>
          <p:nvPr/>
        </p:nvSpPr>
        <p:spPr>
          <a:xfrm>
            <a:off x="1413942" y="1544851"/>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0" name="Google Shape;120;p8"/>
          <p:cNvSpPr/>
          <p:nvPr/>
        </p:nvSpPr>
        <p:spPr>
          <a:xfrm>
            <a:off x="10399653" y="1221412"/>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1" name="Google Shape;121;p8"/>
          <p:cNvSpPr/>
          <p:nvPr/>
        </p:nvSpPr>
        <p:spPr>
          <a:xfrm>
            <a:off x="7010578" y="3269874"/>
            <a:ext cx="76799" cy="767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2" name="Google Shape;122;p8"/>
          <p:cNvSpPr/>
          <p:nvPr/>
        </p:nvSpPr>
        <p:spPr>
          <a:xfrm>
            <a:off x="367559" y="2076079"/>
            <a:ext cx="77112" cy="767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3" name="Google Shape;123;p8"/>
          <p:cNvSpPr/>
          <p:nvPr/>
        </p:nvSpPr>
        <p:spPr>
          <a:xfrm>
            <a:off x="3077176" y="4003181"/>
            <a:ext cx="138781" cy="139096"/>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 name="Google Shape;124;p8"/>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25" name="Google Shape;125;p8"/>
          <p:cNvGrpSpPr/>
          <p:nvPr/>
        </p:nvGrpSpPr>
        <p:grpSpPr>
          <a:xfrm>
            <a:off x="11018243" y="-579154"/>
            <a:ext cx="251848" cy="1575375"/>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9" name="Google Shape;129;p8"/>
          <p:cNvSpPr/>
          <p:nvPr/>
        </p:nvSpPr>
        <p:spPr>
          <a:xfrm>
            <a:off x="11314661" y="2152843"/>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0" name="Google Shape;130;p8"/>
          <p:cNvSpPr/>
          <p:nvPr/>
        </p:nvSpPr>
        <p:spPr>
          <a:xfrm>
            <a:off x="8390672" y="1114146"/>
            <a:ext cx="107301" cy="107301"/>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1" name="Google Shape;131;p8"/>
          <p:cNvSpPr/>
          <p:nvPr/>
        </p:nvSpPr>
        <p:spPr>
          <a:xfrm>
            <a:off x="2371339" y="2875704"/>
            <a:ext cx="159991" cy="159955"/>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32" name="Google Shape;132;p8"/>
          <p:cNvGrpSpPr/>
          <p:nvPr/>
        </p:nvGrpSpPr>
        <p:grpSpPr>
          <a:xfrm>
            <a:off x="4120995" y="-711543"/>
            <a:ext cx="130745" cy="1530128"/>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5" name="Google Shape;135;p8"/>
          <p:cNvGrpSpPr/>
          <p:nvPr/>
        </p:nvGrpSpPr>
        <p:grpSpPr>
          <a:xfrm>
            <a:off x="6523695" y="-453482"/>
            <a:ext cx="161563" cy="1013993"/>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8" name="Google Shape;138;p8"/>
          <p:cNvGrpSpPr/>
          <p:nvPr/>
        </p:nvGrpSpPr>
        <p:grpSpPr>
          <a:xfrm>
            <a:off x="9290448" y="113920"/>
            <a:ext cx="177669" cy="2603169"/>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1" name="Google Shape;141;p8"/>
          <p:cNvGrpSpPr/>
          <p:nvPr/>
        </p:nvGrpSpPr>
        <p:grpSpPr>
          <a:xfrm>
            <a:off x="334156" y="3203068"/>
            <a:ext cx="251533" cy="3291139"/>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6" name="Google Shape;146;p8"/>
          <p:cNvGrpSpPr/>
          <p:nvPr/>
        </p:nvGrpSpPr>
        <p:grpSpPr>
          <a:xfrm>
            <a:off x="1309890" y="2260129"/>
            <a:ext cx="265649" cy="3771913"/>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0" name="Google Shape;150;p8"/>
          <p:cNvSpPr/>
          <p:nvPr/>
        </p:nvSpPr>
        <p:spPr>
          <a:xfrm>
            <a:off x="862484" y="28595"/>
            <a:ext cx="11285" cy="225209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51" name="Google Shape;151;p8"/>
          <p:cNvGrpSpPr/>
          <p:nvPr/>
        </p:nvGrpSpPr>
        <p:grpSpPr>
          <a:xfrm>
            <a:off x="2718253" y="231877"/>
            <a:ext cx="76799" cy="1109065"/>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4" name="Google Shape;154;p8"/>
          <p:cNvGrpSpPr/>
          <p:nvPr/>
        </p:nvGrpSpPr>
        <p:grpSpPr>
          <a:xfrm>
            <a:off x="10677462" y="2811881"/>
            <a:ext cx="265335" cy="2853025"/>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7" name="Google Shape;157;p8"/>
          <p:cNvSpPr/>
          <p:nvPr/>
        </p:nvSpPr>
        <p:spPr>
          <a:xfrm>
            <a:off x="3602692" y="1544868"/>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58" name="Google Shape;158;p8"/>
          <p:cNvGrpSpPr/>
          <p:nvPr/>
        </p:nvGrpSpPr>
        <p:grpSpPr>
          <a:xfrm>
            <a:off x="5460195" y="-1146253"/>
            <a:ext cx="265335" cy="2853025"/>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1" name="Google Shape;161;p8"/>
          <p:cNvGrpSpPr/>
          <p:nvPr/>
        </p:nvGrpSpPr>
        <p:grpSpPr>
          <a:xfrm>
            <a:off x="8444382" y="4939920"/>
            <a:ext cx="177669" cy="2603169"/>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4" name="Google Shape;164;p8"/>
          <p:cNvGrpSpPr/>
          <p:nvPr/>
        </p:nvGrpSpPr>
        <p:grpSpPr>
          <a:xfrm>
            <a:off x="3602695" y="4817018"/>
            <a:ext cx="161563" cy="1013993"/>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7" name="Google Shape;167;p8"/>
          <p:cNvSpPr/>
          <p:nvPr/>
        </p:nvSpPr>
        <p:spPr>
          <a:xfrm>
            <a:off x="7386031" y="602229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8" name="Google Shape;168;p8"/>
          <p:cNvSpPr/>
          <p:nvPr/>
        </p:nvSpPr>
        <p:spPr>
          <a:xfrm>
            <a:off x="9325623" y="4505046"/>
            <a:ext cx="107301" cy="107301"/>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997939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es-ES" smtClean="0"/>
              <a:t>Haga clic para modificar el estilo de título del patrón</a:t>
            </a:r>
            <a:endParaRPr/>
          </a:p>
        </p:txBody>
      </p:sp>
      <p:sp>
        <p:nvSpPr>
          <p:cNvPr id="171" name="Google Shape;171;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s-ES" smtClean="0"/>
              <a:t>Haga clic para editar el estilo de subtítulo del patrón</a:t>
            </a:r>
            <a:endParaRPr/>
          </a:p>
        </p:txBody>
      </p:sp>
      <p:sp>
        <p:nvSpPr>
          <p:cNvPr id="172" name="Google Shape;172;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es-ES" smtClean="0"/>
              <a:t>Editar el estilo de texto del patrón</a:t>
            </a:r>
          </a:p>
        </p:txBody>
      </p:sp>
    </p:spTree>
    <p:extLst>
      <p:ext uri="{BB962C8B-B14F-4D97-AF65-F5344CB8AC3E}">
        <p14:creationId xmlns:p14="http://schemas.microsoft.com/office/powerpoint/2010/main" val="2921843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73"/>
        <p:cNvGrpSpPr/>
        <p:nvPr/>
      </p:nvGrpSpPr>
      <p:grpSpPr>
        <a:xfrm>
          <a:off x="0" y="0"/>
          <a:ext cx="0" cy="0"/>
          <a:chOff x="0" y="0"/>
          <a:chExt cx="0" cy="0"/>
        </a:xfrm>
      </p:grpSpPr>
      <p:sp>
        <p:nvSpPr>
          <p:cNvPr id="174" name="Google Shape;174;p10"/>
          <p:cNvSpPr txBox="1">
            <a:spLocks noGrp="1"/>
          </p:cNvSpPr>
          <p:nvPr>
            <p:ph type="title"/>
          </p:nvPr>
        </p:nvSpPr>
        <p:spPr>
          <a:xfrm>
            <a:off x="775900" y="4522195"/>
            <a:ext cx="5502000" cy="1761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s-ES" smtClean="0"/>
              <a:t>Haga clic para modificar el estilo de título del patrón</a:t>
            </a:r>
            <a:endParaRPr/>
          </a:p>
        </p:txBody>
      </p:sp>
    </p:spTree>
    <p:extLst>
      <p:ext uri="{BB962C8B-B14F-4D97-AF65-F5344CB8AC3E}">
        <p14:creationId xmlns:p14="http://schemas.microsoft.com/office/powerpoint/2010/main" val="188634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75"/>
        <p:cNvGrpSpPr/>
        <p:nvPr/>
      </p:nvGrpSpPr>
      <p:grpSpPr>
        <a:xfrm>
          <a:off x="0" y="0"/>
          <a:ext cx="0" cy="0"/>
          <a:chOff x="0" y="0"/>
          <a:chExt cx="0" cy="0"/>
        </a:xfrm>
      </p:grpSpPr>
      <p:sp>
        <p:nvSpPr>
          <p:cNvPr id="176" name="Google Shape;176;p11"/>
          <p:cNvSpPr txBox="1">
            <a:spLocks noGrp="1"/>
          </p:cNvSpPr>
          <p:nvPr>
            <p:ph type="ctrTitle"/>
          </p:nvPr>
        </p:nvSpPr>
        <p:spPr>
          <a:xfrm>
            <a:off x="4091567" y="4100433"/>
            <a:ext cx="4074400" cy="73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3200">
                <a:solidFill>
                  <a:schemeClr val="accent1"/>
                </a:solidFill>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s-ES" smtClean="0"/>
              <a:t>Haga clic para modificar el estilo de título del patrón</a:t>
            </a:r>
            <a:endParaRPr/>
          </a:p>
        </p:txBody>
      </p:sp>
      <p:sp>
        <p:nvSpPr>
          <p:cNvPr id="177" name="Google Shape;177;p11"/>
          <p:cNvSpPr txBox="1">
            <a:spLocks noGrp="1"/>
          </p:cNvSpPr>
          <p:nvPr>
            <p:ph type="subTitle" idx="1"/>
          </p:nvPr>
        </p:nvSpPr>
        <p:spPr>
          <a:xfrm>
            <a:off x="3110667" y="2398767"/>
            <a:ext cx="5970800" cy="1056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s-ES" smtClean="0"/>
              <a:t>Haga clic para editar el estilo de subtítulo del patrón</a:t>
            </a:r>
            <a:endParaRPr/>
          </a:p>
        </p:txBody>
      </p:sp>
      <p:sp>
        <p:nvSpPr>
          <p:cNvPr id="178" name="Google Shape;178;p11"/>
          <p:cNvSpPr/>
          <p:nvPr/>
        </p:nvSpPr>
        <p:spPr>
          <a:xfrm>
            <a:off x="2161559" y="3854151"/>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9" name="Google Shape;179;p11"/>
          <p:cNvSpPr/>
          <p:nvPr/>
        </p:nvSpPr>
        <p:spPr>
          <a:xfrm>
            <a:off x="1651653" y="2809179"/>
            <a:ext cx="161912" cy="161912"/>
          </a:xfrm>
          <a:custGeom>
            <a:avLst/>
            <a:gdLst/>
            <a:ahLst/>
            <a:cxnLst/>
            <a:rect l="l" t="t" r="r" b="b"/>
            <a:pathLst>
              <a:path w="4634" h="4634" extrusionOk="0">
                <a:moveTo>
                  <a:pt x="0" y="1"/>
                </a:moveTo>
                <a:lnTo>
                  <a:pt x="0" y="4634"/>
                </a:lnTo>
                <a:lnTo>
                  <a:pt x="4633" y="4634"/>
                </a:lnTo>
                <a:lnTo>
                  <a:pt x="4633"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0" name="Google Shape;180;p11"/>
          <p:cNvSpPr/>
          <p:nvPr/>
        </p:nvSpPr>
        <p:spPr>
          <a:xfrm>
            <a:off x="11613365" y="6428661"/>
            <a:ext cx="130745" cy="13106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1" name="Google Shape;181;p11"/>
          <p:cNvSpPr/>
          <p:nvPr/>
        </p:nvSpPr>
        <p:spPr>
          <a:xfrm>
            <a:off x="367559" y="2076079"/>
            <a:ext cx="77112" cy="767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2" name="Google Shape;182;p11"/>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83" name="Google Shape;183;p11"/>
          <p:cNvGrpSpPr/>
          <p:nvPr/>
        </p:nvGrpSpPr>
        <p:grpSpPr>
          <a:xfrm>
            <a:off x="10956009" y="4769030"/>
            <a:ext cx="251848" cy="1575375"/>
            <a:chOff x="2877432" y="975334"/>
            <a:chExt cx="188886" cy="1181531"/>
          </a:xfrm>
        </p:grpSpPr>
        <p:sp>
          <p:nvSpPr>
            <p:cNvPr id="184" name="Google Shape;184;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7" name="Google Shape;187;p11"/>
          <p:cNvSpPr/>
          <p:nvPr/>
        </p:nvSpPr>
        <p:spPr>
          <a:xfrm>
            <a:off x="11625061" y="1553176"/>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88" name="Google Shape;188;p11"/>
          <p:cNvGrpSpPr/>
          <p:nvPr/>
        </p:nvGrpSpPr>
        <p:grpSpPr>
          <a:xfrm>
            <a:off x="10025796" y="4324424"/>
            <a:ext cx="130745" cy="1530128"/>
            <a:chOff x="3347921" y="16006"/>
            <a:chExt cx="98059" cy="1147596"/>
          </a:xfrm>
        </p:grpSpPr>
        <p:sp>
          <p:nvSpPr>
            <p:cNvPr id="189" name="Google Shape;189;p11"/>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11"/>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1" name="Google Shape;191;p11"/>
          <p:cNvGrpSpPr/>
          <p:nvPr/>
        </p:nvGrpSpPr>
        <p:grpSpPr>
          <a:xfrm>
            <a:off x="1074428" y="3938218"/>
            <a:ext cx="161563" cy="1013993"/>
            <a:chOff x="5245196" y="3136513"/>
            <a:chExt cx="121172" cy="760495"/>
          </a:xfrm>
        </p:grpSpPr>
        <p:sp>
          <p:nvSpPr>
            <p:cNvPr id="192" name="Google Shape;192;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4" name="Google Shape;194;p11"/>
          <p:cNvGrpSpPr/>
          <p:nvPr/>
        </p:nvGrpSpPr>
        <p:grpSpPr>
          <a:xfrm>
            <a:off x="334156" y="3203068"/>
            <a:ext cx="251533" cy="3291139"/>
            <a:chOff x="250617" y="2402301"/>
            <a:chExt cx="188650" cy="2468354"/>
          </a:xfrm>
        </p:grpSpPr>
        <p:sp>
          <p:nvSpPr>
            <p:cNvPr id="195" name="Google Shape;195;p11"/>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11"/>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11"/>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11"/>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9" name="Google Shape;199;p11"/>
          <p:cNvSpPr/>
          <p:nvPr/>
        </p:nvSpPr>
        <p:spPr>
          <a:xfrm>
            <a:off x="11076286" y="-511969"/>
            <a:ext cx="11285" cy="3359516"/>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0" name="Google Shape;200;p11"/>
          <p:cNvSpPr/>
          <p:nvPr/>
        </p:nvSpPr>
        <p:spPr>
          <a:xfrm>
            <a:off x="862484" y="28595"/>
            <a:ext cx="11285" cy="225209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01" name="Google Shape;201;p11"/>
          <p:cNvGrpSpPr/>
          <p:nvPr/>
        </p:nvGrpSpPr>
        <p:grpSpPr>
          <a:xfrm>
            <a:off x="2718253" y="231877"/>
            <a:ext cx="76799" cy="1109065"/>
            <a:chOff x="2038689" y="173907"/>
            <a:chExt cx="57599" cy="831799"/>
          </a:xfrm>
        </p:grpSpPr>
        <p:sp>
          <p:nvSpPr>
            <p:cNvPr id="202" name="Google Shape;202;p11"/>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11"/>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4" name="Google Shape;204;p11"/>
          <p:cNvSpPr/>
          <p:nvPr/>
        </p:nvSpPr>
        <p:spPr>
          <a:xfrm>
            <a:off x="10109787" y="2446045"/>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05" name="Google Shape;205;p11"/>
          <p:cNvGrpSpPr/>
          <p:nvPr/>
        </p:nvGrpSpPr>
        <p:grpSpPr>
          <a:xfrm>
            <a:off x="6560227" y="-661988"/>
            <a:ext cx="251848" cy="1575375"/>
            <a:chOff x="2877432" y="975334"/>
            <a:chExt cx="188886" cy="1181531"/>
          </a:xfrm>
        </p:grpSpPr>
        <p:sp>
          <p:nvSpPr>
            <p:cNvPr id="206" name="Google Shape;206;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9" name="Google Shape;209;p11"/>
          <p:cNvSpPr/>
          <p:nvPr/>
        </p:nvSpPr>
        <p:spPr>
          <a:xfrm>
            <a:off x="9446406" y="732763"/>
            <a:ext cx="107301" cy="107301"/>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10" name="Google Shape;210;p11"/>
          <p:cNvGrpSpPr/>
          <p:nvPr/>
        </p:nvGrpSpPr>
        <p:grpSpPr>
          <a:xfrm>
            <a:off x="4040628" y="-298465"/>
            <a:ext cx="161563" cy="1013993"/>
            <a:chOff x="5245196" y="3136513"/>
            <a:chExt cx="121172" cy="760495"/>
          </a:xfrm>
        </p:grpSpPr>
        <p:sp>
          <p:nvSpPr>
            <p:cNvPr id="211" name="Google Shape;211;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3" name="Google Shape;213;p11"/>
          <p:cNvGrpSpPr/>
          <p:nvPr/>
        </p:nvGrpSpPr>
        <p:grpSpPr>
          <a:xfrm>
            <a:off x="3075057" y="3425629"/>
            <a:ext cx="265649" cy="3771913"/>
            <a:chOff x="1608717" y="1280046"/>
            <a:chExt cx="199237" cy="2828935"/>
          </a:xfrm>
        </p:grpSpPr>
        <p:sp>
          <p:nvSpPr>
            <p:cNvPr id="214" name="Google Shape;214;p11"/>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11"/>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11"/>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925069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extLst>
      <p:ext uri="{BB962C8B-B14F-4D97-AF65-F5344CB8AC3E}">
        <p14:creationId xmlns:p14="http://schemas.microsoft.com/office/powerpoint/2010/main" val="1822294961"/>
      </p:ext>
    </p:extLst>
  </p:cSld>
  <p:clrMap bg1="lt1" tx1="dk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426"/>
        <p:cNvGrpSpPr/>
        <p:nvPr/>
      </p:nvGrpSpPr>
      <p:grpSpPr>
        <a:xfrm>
          <a:off x="0" y="0"/>
          <a:ext cx="0" cy="0"/>
          <a:chOff x="0" y="0"/>
          <a:chExt cx="0" cy="0"/>
        </a:xfrm>
      </p:grpSpPr>
      <p:sp>
        <p:nvSpPr>
          <p:cNvPr id="427" name="Google Shape;427;p23"/>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28" name="Google Shape;428;p23"/>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172016459"/>
      </p:ext>
    </p:extLst>
  </p:cSld>
  <p:clrMap bg1="lt1" tx1="dk1" bg2="dk2" tx2="lt2" accent1="accent1" accent2="accent2" accent3="accent3" accent4="accent4" accent5="accent5" accent6="accent6" hlink="hlink" folHlink="folHlink"/>
  <p:sldLayoutIdLst>
    <p:sldLayoutId id="2147483683"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082199" y="1213338"/>
            <a:ext cx="8027600" cy="3387626"/>
          </a:xfrm>
        </p:spPr>
        <p:txBody>
          <a:bodyPr/>
          <a:lstStyle/>
          <a:p>
            <a:r>
              <a:rPr lang="en-US" dirty="0" smtClean="0"/>
              <a:t>How</a:t>
            </a:r>
            <a:r>
              <a:rPr lang="es-ES" dirty="0" smtClean="0"/>
              <a:t> can be </a:t>
            </a:r>
            <a:r>
              <a:rPr lang="en-US" dirty="0" smtClean="0"/>
              <a:t>improved</a:t>
            </a:r>
            <a:r>
              <a:rPr lang="es-ES" dirty="0" smtClean="0"/>
              <a:t> </a:t>
            </a:r>
            <a:r>
              <a:rPr lang="en-US" dirty="0" smtClean="0"/>
              <a:t>the</a:t>
            </a:r>
            <a:r>
              <a:rPr lang="es-ES" dirty="0" smtClean="0"/>
              <a:t> </a:t>
            </a:r>
            <a:r>
              <a:rPr lang="es-ES" dirty="0" smtClean="0">
                <a:solidFill>
                  <a:schemeClr val="accent4"/>
                </a:solidFill>
              </a:rPr>
              <a:t>Saber 11 </a:t>
            </a:r>
            <a:r>
              <a:rPr lang="es-ES" dirty="0" err="1" smtClean="0"/>
              <a:t>results</a:t>
            </a:r>
            <a:r>
              <a:rPr lang="es-ES" dirty="0" smtClean="0"/>
              <a:t> in </a:t>
            </a:r>
            <a:r>
              <a:rPr lang="es-ES" dirty="0" smtClean="0">
                <a:solidFill>
                  <a:schemeClr val="accent4"/>
                </a:solidFill>
              </a:rPr>
              <a:t>Colombia</a:t>
            </a:r>
            <a:r>
              <a:rPr lang="es-ES" dirty="0" smtClean="0"/>
              <a:t>?</a:t>
            </a:r>
            <a:endParaRPr lang="es-ES" dirty="0"/>
          </a:p>
        </p:txBody>
      </p:sp>
      <p:sp>
        <p:nvSpPr>
          <p:cNvPr id="3" name="Subtítulo 2"/>
          <p:cNvSpPr>
            <a:spLocks noGrp="1"/>
          </p:cNvSpPr>
          <p:nvPr>
            <p:ph type="subTitle" idx="1"/>
          </p:nvPr>
        </p:nvSpPr>
        <p:spPr>
          <a:xfrm>
            <a:off x="2082199" y="4838356"/>
            <a:ext cx="8027599" cy="1056800"/>
          </a:xfrm>
        </p:spPr>
        <p:txBody>
          <a:bodyPr/>
          <a:lstStyle/>
          <a:p>
            <a:pPr algn="l"/>
            <a:r>
              <a:rPr lang="es-ES" sz="2400" dirty="0">
                <a:solidFill>
                  <a:schemeClr val="accent4"/>
                </a:solidFill>
              </a:rPr>
              <a:t>Data </a:t>
            </a:r>
            <a:r>
              <a:rPr lang="en-US" sz="2400" dirty="0">
                <a:solidFill>
                  <a:schemeClr val="accent4"/>
                </a:solidFill>
              </a:rPr>
              <a:t>results</a:t>
            </a:r>
            <a:r>
              <a:rPr lang="es-ES" sz="2400" dirty="0">
                <a:solidFill>
                  <a:schemeClr val="accent4"/>
                </a:solidFill>
              </a:rPr>
              <a:t> </a:t>
            </a:r>
            <a:r>
              <a:rPr lang="es-ES" sz="2400" dirty="0" err="1">
                <a:solidFill>
                  <a:schemeClr val="accent4"/>
                </a:solidFill>
              </a:rPr>
              <a:t>from</a:t>
            </a:r>
            <a:r>
              <a:rPr lang="es-ES" sz="2400" dirty="0">
                <a:solidFill>
                  <a:schemeClr val="accent4"/>
                </a:solidFill>
              </a:rPr>
              <a:t> </a:t>
            </a:r>
            <a:r>
              <a:rPr lang="es-ES" sz="2400" dirty="0" err="1">
                <a:solidFill>
                  <a:schemeClr val="accent4"/>
                </a:solidFill>
              </a:rPr>
              <a:t>years</a:t>
            </a:r>
            <a:r>
              <a:rPr lang="es-ES" sz="2400" dirty="0">
                <a:solidFill>
                  <a:schemeClr val="accent4"/>
                </a:solidFill>
              </a:rPr>
              <a:t>: </a:t>
            </a:r>
            <a:r>
              <a:rPr lang="es-ES" sz="2400" dirty="0"/>
              <a:t>2018</a:t>
            </a:r>
            <a:r>
              <a:rPr lang="es-ES" sz="2400" dirty="0" smtClean="0"/>
              <a:t>, 2019 </a:t>
            </a:r>
            <a:r>
              <a:rPr lang="es-ES" sz="2400" dirty="0"/>
              <a:t>y 2020</a:t>
            </a:r>
          </a:p>
          <a:p>
            <a:pPr algn="l"/>
            <a:r>
              <a:rPr lang="es-ES" sz="2400" dirty="0">
                <a:solidFill>
                  <a:schemeClr val="accent4"/>
                </a:solidFill>
              </a:rPr>
              <a:t>Date: </a:t>
            </a:r>
            <a:r>
              <a:rPr lang="es-ES" sz="2400" dirty="0" err="1"/>
              <a:t>August</a:t>
            </a:r>
            <a:r>
              <a:rPr lang="es-ES" sz="2400" dirty="0"/>
              <a:t> 2022</a:t>
            </a:r>
          </a:p>
          <a:p>
            <a:pPr algn="l"/>
            <a:endParaRPr lang="es-ES" dirty="0"/>
          </a:p>
          <a:p>
            <a:r>
              <a:rPr lang="es-ES" dirty="0">
                <a:solidFill>
                  <a:schemeClr val="accent2">
                    <a:lumMod val="75000"/>
                  </a:schemeClr>
                </a:solidFill>
              </a:rPr>
              <a:t>Google data </a:t>
            </a:r>
            <a:r>
              <a:rPr lang="es-ES" dirty="0" err="1">
                <a:solidFill>
                  <a:schemeClr val="accent2">
                    <a:lumMod val="75000"/>
                  </a:schemeClr>
                </a:solidFill>
              </a:rPr>
              <a:t>analytics</a:t>
            </a:r>
            <a:r>
              <a:rPr lang="es-ES" dirty="0">
                <a:solidFill>
                  <a:schemeClr val="accent2">
                    <a:lumMod val="75000"/>
                  </a:schemeClr>
                </a:solidFill>
              </a:rPr>
              <a:t> </a:t>
            </a:r>
            <a:r>
              <a:rPr lang="es-ES" dirty="0" err="1">
                <a:solidFill>
                  <a:schemeClr val="accent2">
                    <a:lumMod val="75000"/>
                  </a:schemeClr>
                </a:solidFill>
              </a:rPr>
              <a:t>capstone</a:t>
            </a:r>
            <a:r>
              <a:rPr lang="es-ES" dirty="0">
                <a:solidFill>
                  <a:schemeClr val="accent2">
                    <a:lumMod val="75000"/>
                  </a:schemeClr>
                </a:solidFill>
              </a:rPr>
              <a:t> - Case </a:t>
            </a:r>
            <a:r>
              <a:rPr lang="es-ES" dirty="0" err="1">
                <a:solidFill>
                  <a:schemeClr val="accent2">
                    <a:lumMod val="75000"/>
                  </a:schemeClr>
                </a:solidFill>
              </a:rPr>
              <a:t>study</a:t>
            </a:r>
            <a:endParaRPr lang="es-ES" dirty="0">
              <a:solidFill>
                <a:schemeClr val="accent2">
                  <a:lumMod val="75000"/>
                </a:schemeClr>
              </a:solidFill>
            </a:endParaRPr>
          </a:p>
          <a:p>
            <a:r>
              <a:rPr lang="es-ES" dirty="0">
                <a:solidFill>
                  <a:schemeClr val="accent2">
                    <a:lumMod val="75000"/>
                  </a:schemeClr>
                </a:solidFill>
              </a:rPr>
              <a:t>Fabian Enrique Pedreros Camargo</a:t>
            </a:r>
          </a:p>
        </p:txBody>
      </p:sp>
    </p:spTree>
    <p:extLst>
      <p:ext uri="{BB962C8B-B14F-4D97-AF65-F5344CB8AC3E}">
        <p14:creationId xmlns:p14="http://schemas.microsoft.com/office/powerpoint/2010/main" val="3205667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n 14"/>
          <p:cNvPicPr>
            <a:picLocks noChangeAspect="1"/>
          </p:cNvPicPr>
          <p:nvPr/>
        </p:nvPicPr>
        <p:blipFill>
          <a:blip r:embed="rId3"/>
          <a:stretch>
            <a:fillRect/>
          </a:stretch>
        </p:blipFill>
        <p:spPr>
          <a:xfrm>
            <a:off x="6762672" y="1354016"/>
            <a:ext cx="5040000" cy="40246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ítulo 4"/>
          <p:cNvSpPr>
            <a:spLocks noGrp="1"/>
          </p:cNvSpPr>
          <p:nvPr>
            <p:ph type="ctrTitle"/>
          </p:nvPr>
        </p:nvSpPr>
        <p:spPr>
          <a:xfrm>
            <a:off x="798723" y="364261"/>
            <a:ext cx="6367007" cy="770400"/>
          </a:xfrm>
        </p:spPr>
        <p:txBody>
          <a:bodyPr/>
          <a:lstStyle/>
          <a:p>
            <a:r>
              <a:rPr lang="en-US" dirty="0" smtClean="0"/>
              <a:t>3. Data analysis </a:t>
            </a:r>
            <a:endParaRPr lang="en-US" dirty="0"/>
          </a:p>
        </p:txBody>
      </p:sp>
      <p:sp>
        <p:nvSpPr>
          <p:cNvPr id="8" name="CuadroTexto 7"/>
          <p:cNvSpPr txBox="1"/>
          <p:nvPr/>
        </p:nvSpPr>
        <p:spPr>
          <a:xfrm>
            <a:off x="909638" y="1942703"/>
            <a:ext cx="4866907" cy="1754326"/>
          </a:xfrm>
          <a:prstGeom prst="rect">
            <a:avLst/>
          </a:prstGeom>
          <a:noFill/>
        </p:spPr>
        <p:txBody>
          <a:bodyPr wrap="square" rtlCol="0">
            <a:spAutoFit/>
          </a:bodyPr>
          <a:lstStyle/>
          <a:p>
            <a:r>
              <a:rPr lang="en-US" dirty="0" smtClean="0">
                <a:solidFill>
                  <a:schemeClr val="bg1"/>
                </a:solidFill>
              </a:rPr>
              <a:t>Having access to the internet is relevant.</a:t>
            </a:r>
          </a:p>
          <a:p>
            <a:r>
              <a:rPr lang="en-US" dirty="0" smtClean="0">
                <a:solidFill>
                  <a:schemeClr val="bg1"/>
                </a:solidFill>
              </a:rPr>
              <a:t> </a:t>
            </a:r>
            <a:endParaRPr lang="en-US" dirty="0">
              <a:solidFill>
                <a:schemeClr val="bg1"/>
              </a:solidFill>
            </a:endParaRPr>
          </a:p>
          <a:p>
            <a:r>
              <a:rPr lang="en-US" dirty="0">
                <a:solidFill>
                  <a:schemeClr val="bg1"/>
                </a:solidFill>
              </a:rPr>
              <a:t>On average, a student </a:t>
            </a:r>
            <a:r>
              <a:rPr lang="en-US" dirty="0">
                <a:solidFill>
                  <a:schemeClr val="accent4"/>
                </a:solidFill>
              </a:rPr>
              <a:t>without</a:t>
            </a:r>
            <a:r>
              <a:rPr lang="en-US" dirty="0">
                <a:solidFill>
                  <a:schemeClr val="bg1"/>
                </a:solidFill>
              </a:rPr>
              <a:t> </a:t>
            </a:r>
            <a:r>
              <a:rPr lang="en-US" dirty="0">
                <a:solidFill>
                  <a:schemeClr val="accent4"/>
                </a:solidFill>
              </a:rPr>
              <a:t>internet</a:t>
            </a:r>
            <a:r>
              <a:rPr lang="en-US" dirty="0">
                <a:solidFill>
                  <a:schemeClr val="bg1"/>
                </a:solidFill>
              </a:rPr>
              <a:t> has an overall score of </a:t>
            </a:r>
            <a:r>
              <a:rPr lang="en-US" dirty="0">
                <a:solidFill>
                  <a:schemeClr val="accent4"/>
                </a:solidFill>
              </a:rPr>
              <a:t>231.91</a:t>
            </a:r>
            <a:r>
              <a:rPr lang="en-US" dirty="0">
                <a:solidFill>
                  <a:schemeClr val="bg1"/>
                </a:solidFill>
              </a:rPr>
              <a:t> points, while one who </a:t>
            </a:r>
            <a:r>
              <a:rPr lang="en-US" dirty="0">
                <a:solidFill>
                  <a:schemeClr val="accent4"/>
                </a:solidFill>
              </a:rPr>
              <a:t>has internet</a:t>
            </a:r>
            <a:r>
              <a:rPr lang="en-US" dirty="0">
                <a:solidFill>
                  <a:schemeClr val="bg1"/>
                </a:solidFill>
              </a:rPr>
              <a:t> access has an average of </a:t>
            </a:r>
            <a:r>
              <a:rPr lang="en-US" dirty="0">
                <a:solidFill>
                  <a:schemeClr val="accent4"/>
                </a:solidFill>
              </a:rPr>
              <a:t>2</a:t>
            </a:r>
            <a:r>
              <a:rPr lang="en-US" dirty="0" smtClean="0">
                <a:solidFill>
                  <a:schemeClr val="accent4"/>
                </a:solidFill>
              </a:rPr>
              <a:t>62.7</a:t>
            </a:r>
            <a:r>
              <a:rPr lang="en-US" dirty="0" smtClean="0">
                <a:solidFill>
                  <a:schemeClr val="bg1"/>
                </a:solidFill>
              </a:rPr>
              <a:t> </a:t>
            </a:r>
            <a:r>
              <a:rPr lang="en-US" dirty="0">
                <a:solidFill>
                  <a:schemeClr val="bg1"/>
                </a:solidFill>
              </a:rPr>
              <a:t>points</a:t>
            </a:r>
            <a:r>
              <a:rPr lang="en-US" dirty="0" smtClean="0">
                <a:solidFill>
                  <a:schemeClr val="bg1"/>
                </a:solidFill>
              </a:rPr>
              <a:t>. That’s </a:t>
            </a:r>
            <a:r>
              <a:rPr lang="en-US" dirty="0" smtClean="0">
                <a:solidFill>
                  <a:schemeClr val="accent4"/>
                </a:solidFill>
              </a:rPr>
              <a:t>31 less points!</a:t>
            </a:r>
            <a:endParaRPr lang="en-US" dirty="0">
              <a:solidFill>
                <a:schemeClr val="accent4"/>
              </a:solidFill>
            </a:endParaRPr>
          </a:p>
        </p:txBody>
      </p:sp>
      <p:sp>
        <p:nvSpPr>
          <p:cNvPr id="11" name="CuadroTexto 10"/>
          <p:cNvSpPr txBox="1"/>
          <p:nvPr/>
        </p:nvSpPr>
        <p:spPr>
          <a:xfrm>
            <a:off x="9720384" y="430685"/>
            <a:ext cx="2281116" cy="646331"/>
          </a:xfrm>
          <a:prstGeom prst="rect">
            <a:avLst/>
          </a:prstGeom>
          <a:noFill/>
        </p:spPr>
        <p:txBody>
          <a:bodyPr wrap="square" rtlCol="0">
            <a:spAutoFit/>
          </a:bodyPr>
          <a:lstStyle/>
          <a:p>
            <a:r>
              <a:rPr lang="en-US" dirty="0" smtClean="0">
                <a:solidFill>
                  <a:schemeClr val="bg1"/>
                </a:solidFill>
              </a:rPr>
              <a:t>What about having computer? </a:t>
            </a:r>
            <a:r>
              <a:rPr lang="en-US" dirty="0" smtClean="0">
                <a:solidFill>
                  <a:schemeClr val="bg1"/>
                </a:solidFill>
                <a:sym typeface="Wingdings" panose="05000000000000000000" pitchFamily="2" charset="2"/>
              </a:rPr>
              <a:t></a:t>
            </a:r>
            <a:endParaRPr lang="en-US" dirty="0">
              <a:solidFill>
                <a:schemeClr val="bg1"/>
              </a:solidFill>
            </a:endParaRPr>
          </a:p>
        </p:txBody>
      </p:sp>
      <p:sp>
        <p:nvSpPr>
          <p:cNvPr id="12" name="CuadroTexto 11"/>
          <p:cNvSpPr txBox="1"/>
          <p:nvPr/>
        </p:nvSpPr>
        <p:spPr>
          <a:xfrm>
            <a:off x="909638" y="1354016"/>
            <a:ext cx="5139469" cy="369332"/>
          </a:xfrm>
          <a:prstGeom prst="rect">
            <a:avLst/>
          </a:prstGeom>
          <a:noFill/>
        </p:spPr>
        <p:txBody>
          <a:bodyPr wrap="square" rtlCol="0">
            <a:spAutoFit/>
          </a:bodyPr>
          <a:lstStyle/>
          <a:p>
            <a:r>
              <a:rPr lang="en-US" dirty="0" smtClean="0">
                <a:solidFill>
                  <a:schemeClr val="bg1"/>
                </a:solidFill>
              </a:rPr>
              <a:t>Demographic variable: </a:t>
            </a:r>
            <a:r>
              <a:rPr lang="en-US" dirty="0">
                <a:solidFill>
                  <a:schemeClr val="accent4"/>
                </a:solidFill>
              </a:rPr>
              <a:t>H</a:t>
            </a:r>
            <a:r>
              <a:rPr lang="en-US" dirty="0" smtClean="0">
                <a:solidFill>
                  <a:schemeClr val="accent4"/>
                </a:solidFill>
              </a:rPr>
              <a:t>as internet</a:t>
            </a:r>
            <a:endParaRPr lang="en-US" dirty="0">
              <a:solidFill>
                <a:schemeClr val="accent4"/>
              </a:solidFill>
            </a:endParaRPr>
          </a:p>
        </p:txBody>
      </p:sp>
    </p:spTree>
    <p:extLst>
      <p:ext uri="{BB962C8B-B14F-4D97-AF65-F5344CB8AC3E}">
        <p14:creationId xmlns:p14="http://schemas.microsoft.com/office/powerpoint/2010/main" val="408126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a:xfrm>
            <a:off x="798723" y="364261"/>
            <a:ext cx="6367007" cy="770400"/>
          </a:xfrm>
        </p:spPr>
        <p:txBody>
          <a:bodyPr/>
          <a:lstStyle/>
          <a:p>
            <a:r>
              <a:rPr lang="en-US" dirty="0" smtClean="0"/>
              <a:t>3. Data analysis </a:t>
            </a:r>
            <a:endParaRPr lang="en-US" dirty="0"/>
          </a:p>
        </p:txBody>
      </p:sp>
      <p:sp>
        <p:nvSpPr>
          <p:cNvPr id="8" name="CuadroTexto 7"/>
          <p:cNvSpPr txBox="1"/>
          <p:nvPr/>
        </p:nvSpPr>
        <p:spPr>
          <a:xfrm>
            <a:off x="909638" y="1942703"/>
            <a:ext cx="4866907" cy="2031325"/>
          </a:xfrm>
          <a:prstGeom prst="rect">
            <a:avLst/>
          </a:prstGeom>
          <a:noFill/>
        </p:spPr>
        <p:txBody>
          <a:bodyPr wrap="square" rtlCol="0">
            <a:spAutoFit/>
          </a:bodyPr>
          <a:lstStyle/>
          <a:p>
            <a:r>
              <a:rPr lang="en-US" dirty="0" smtClean="0">
                <a:solidFill>
                  <a:schemeClr val="bg1"/>
                </a:solidFill>
              </a:rPr>
              <a:t>Having access to a personal computer is relevant.</a:t>
            </a:r>
          </a:p>
          <a:p>
            <a:r>
              <a:rPr lang="en-US" dirty="0" smtClean="0">
                <a:solidFill>
                  <a:schemeClr val="bg1"/>
                </a:solidFill>
              </a:rPr>
              <a:t> </a:t>
            </a:r>
            <a:endParaRPr lang="en-US" dirty="0">
              <a:solidFill>
                <a:schemeClr val="bg1"/>
              </a:solidFill>
            </a:endParaRPr>
          </a:p>
          <a:p>
            <a:r>
              <a:rPr lang="en-US" dirty="0">
                <a:solidFill>
                  <a:schemeClr val="bg1"/>
                </a:solidFill>
              </a:rPr>
              <a:t>On average, a student </a:t>
            </a:r>
            <a:r>
              <a:rPr lang="en-US" dirty="0">
                <a:solidFill>
                  <a:schemeClr val="accent4"/>
                </a:solidFill>
              </a:rPr>
              <a:t>without</a:t>
            </a:r>
            <a:r>
              <a:rPr lang="en-US" dirty="0">
                <a:solidFill>
                  <a:schemeClr val="bg1"/>
                </a:solidFill>
              </a:rPr>
              <a:t> </a:t>
            </a:r>
            <a:r>
              <a:rPr lang="en-US" dirty="0" smtClean="0">
                <a:solidFill>
                  <a:schemeClr val="accent4"/>
                </a:solidFill>
              </a:rPr>
              <a:t>computer</a:t>
            </a:r>
            <a:r>
              <a:rPr lang="en-US" dirty="0" smtClean="0">
                <a:solidFill>
                  <a:schemeClr val="bg1"/>
                </a:solidFill>
              </a:rPr>
              <a:t> </a:t>
            </a:r>
            <a:r>
              <a:rPr lang="en-US" dirty="0">
                <a:solidFill>
                  <a:schemeClr val="bg1"/>
                </a:solidFill>
              </a:rPr>
              <a:t>has an overall score of </a:t>
            </a:r>
            <a:r>
              <a:rPr lang="en-US" dirty="0" smtClean="0">
                <a:solidFill>
                  <a:schemeClr val="accent4"/>
                </a:solidFill>
              </a:rPr>
              <a:t>233.8</a:t>
            </a:r>
            <a:r>
              <a:rPr lang="en-US" dirty="0" smtClean="0">
                <a:solidFill>
                  <a:schemeClr val="bg1"/>
                </a:solidFill>
              </a:rPr>
              <a:t> </a:t>
            </a:r>
            <a:r>
              <a:rPr lang="en-US" dirty="0">
                <a:solidFill>
                  <a:schemeClr val="bg1"/>
                </a:solidFill>
              </a:rPr>
              <a:t>points, while one who </a:t>
            </a:r>
            <a:r>
              <a:rPr lang="en-US" dirty="0">
                <a:solidFill>
                  <a:schemeClr val="accent4"/>
                </a:solidFill>
              </a:rPr>
              <a:t>has </a:t>
            </a:r>
            <a:r>
              <a:rPr lang="en-US" dirty="0" smtClean="0">
                <a:solidFill>
                  <a:schemeClr val="accent4"/>
                </a:solidFill>
              </a:rPr>
              <a:t>computer</a:t>
            </a:r>
            <a:r>
              <a:rPr lang="en-US" dirty="0" smtClean="0">
                <a:solidFill>
                  <a:schemeClr val="bg1"/>
                </a:solidFill>
              </a:rPr>
              <a:t> </a:t>
            </a:r>
            <a:r>
              <a:rPr lang="en-US" dirty="0">
                <a:solidFill>
                  <a:schemeClr val="bg1"/>
                </a:solidFill>
              </a:rPr>
              <a:t>access has an average of </a:t>
            </a:r>
            <a:r>
              <a:rPr lang="en-US" dirty="0" smtClean="0">
                <a:solidFill>
                  <a:schemeClr val="accent4"/>
                </a:solidFill>
              </a:rPr>
              <a:t>265.17</a:t>
            </a:r>
            <a:r>
              <a:rPr lang="en-US" dirty="0" smtClean="0">
                <a:solidFill>
                  <a:schemeClr val="bg1"/>
                </a:solidFill>
              </a:rPr>
              <a:t> </a:t>
            </a:r>
            <a:r>
              <a:rPr lang="en-US" dirty="0">
                <a:solidFill>
                  <a:schemeClr val="bg1"/>
                </a:solidFill>
              </a:rPr>
              <a:t>points.</a:t>
            </a:r>
          </a:p>
        </p:txBody>
      </p:sp>
      <p:sp>
        <p:nvSpPr>
          <p:cNvPr id="11" name="CuadroTexto 10"/>
          <p:cNvSpPr txBox="1"/>
          <p:nvPr/>
        </p:nvSpPr>
        <p:spPr>
          <a:xfrm>
            <a:off x="9720384" y="430685"/>
            <a:ext cx="2281116" cy="646331"/>
          </a:xfrm>
          <a:prstGeom prst="rect">
            <a:avLst/>
          </a:prstGeom>
          <a:noFill/>
        </p:spPr>
        <p:txBody>
          <a:bodyPr wrap="square" rtlCol="0">
            <a:spAutoFit/>
          </a:bodyPr>
          <a:lstStyle/>
          <a:p>
            <a:r>
              <a:rPr lang="en-US" dirty="0" smtClean="0">
                <a:solidFill>
                  <a:schemeClr val="bg1"/>
                </a:solidFill>
              </a:rPr>
              <a:t>What about </a:t>
            </a:r>
            <a:r>
              <a:rPr lang="en-US" dirty="0">
                <a:solidFill>
                  <a:schemeClr val="bg1"/>
                </a:solidFill>
              </a:rPr>
              <a:t>milk </a:t>
            </a:r>
            <a:r>
              <a:rPr lang="en-US" dirty="0" smtClean="0">
                <a:solidFill>
                  <a:schemeClr val="bg1"/>
                </a:solidFill>
              </a:rPr>
              <a:t>consumption? </a:t>
            </a:r>
            <a:r>
              <a:rPr lang="en-US" dirty="0" smtClean="0">
                <a:solidFill>
                  <a:schemeClr val="bg1"/>
                </a:solidFill>
                <a:sym typeface="Wingdings" panose="05000000000000000000" pitchFamily="2" charset="2"/>
              </a:rPr>
              <a:t></a:t>
            </a:r>
            <a:endParaRPr lang="en-US" dirty="0">
              <a:solidFill>
                <a:schemeClr val="bg1"/>
              </a:solidFill>
            </a:endParaRPr>
          </a:p>
        </p:txBody>
      </p:sp>
      <p:sp>
        <p:nvSpPr>
          <p:cNvPr id="12" name="CuadroTexto 11"/>
          <p:cNvSpPr txBox="1"/>
          <p:nvPr/>
        </p:nvSpPr>
        <p:spPr>
          <a:xfrm>
            <a:off x="909638" y="1354016"/>
            <a:ext cx="5139469" cy="369332"/>
          </a:xfrm>
          <a:prstGeom prst="rect">
            <a:avLst/>
          </a:prstGeom>
          <a:noFill/>
        </p:spPr>
        <p:txBody>
          <a:bodyPr wrap="square" rtlCol="0">
            <a:spAutoFit/>
          </a:bodyPr>
          <a:lstStyle/>
          <a:p>
            <a:r>
              <a:rPr lang="en-US" dirty="0" smtClean="0">
                <a:solidFill>
                  <a:schemeClr val="bg1"/>
                </a:solidFill>
              </a:rPr>
              <a:t>Demographic variable: </a:t>
            </a:r>
            <a:r>
              <a:rPr lang="en-US" dirty="0">
                <a:solidFill>
                  <a:schemeClr val="accent4"/>
                </a:solidFill>
              </a:rPr>
              <a:t>H</a:t>
            </a:r>
            <a:r>
              <a:rPr lang="en-US" dirty="0" smtClean="0">
                <a:solidFill>
                  <a:schemeClr val="accent4"/>
                </a:solidFill>
              </a:rPr>
              <a:t>as computer</a:t>
            </a:r>
            <a:endParaRPr lang="en-US" dirty="0">
              <a:solidFill>
                <a:schemeClr val="accent4"/>
              </a:solidFill>
            </a:endParaRPr>
          </a:p>
        </p:txBody>
      </p:sp>
      <p:pic>
        <p:nvPicPr>
          <p:cNvPr id="3" name="Imagen 2"/>
          <p:cNvPicPr>
            <a:picLocks noChangeAspect="1"/>
          </p:cNvPicPr>
          <p:nvPr/>
        </p:nvPicPr>
        <p:blipFill>
          <a:blip r:embed="rId3"/>
          <a:stretch>
            <a:fillRect/>
          </a:stretch>
        </p:blipFill>
        <p:spPr>
          <a:xfrm>
            <a:off x="6760796" y="1354016"/>
            <a:ext cx="5040000" cy="40246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79607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n 15"/>
          <p:cNvPicPr>
            <a:picLocks noChangeAspect="1"/>
          </p:cNvPicPr>
          <p:nvPr/>
        </p:nvPicPr>
        <p:blipFill>
          <a:blip r:embed="rId3"/>
          <a:stretch>
            <a:fillRect/>
          </a:stretch>
        </p:blipFill>
        <p:spPr>
          <a:xfrm>
            <a:off x="6777463" y="1134661"/>
            <a:ext cx="5040000" cy="54757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ítulo 4"/>
          <p:cNvSpPr>
            <a:spLocks noGrp="1"/>
          </p:cNvSpPr>
          <p:nvPr>
            <p:ph type="ctrTitle"/>
          </p:nvPr>
        </p:nvSpPr>
        <p:spPr>
          <a:xfrm>
            <a:off x="798723" y="364261"/>
            <a:ext cx="6367007" cy="770400"/>
          </a:xfrm>
        </p:spPr>
        <p:txBody>
          <a:bodyPr/>
          <a:lstStyle/>
          <a:p>
            <a:r>
              <a:rPr lang="en-US" dirty="0" smtClean="0"/>
              <a:t>3. Data analysis </a:t>
            </a:r>
            <a:endParaRPr lang="en-US" dirty="0"/>
          </a:p>
        </p:txBody>
      </p:sp>
      <p:sp>
        <p:nvSpPr>
          <p:cNvPr id="8" name="CuadroTexto 7"/>
          <p:cNvSpPr txBox="1"/>
          <p:nvPr/>
        </p:nvSpPr>
        <p:spPr>
          <a:xfrm>
            <a:off x="909638" y="2219702"/>
            <a:ext cx="4866907" cy="1200329"/>
          </a:xfrm>
          <a:prstGeom prst="rect">
            <a:avLst/>
          </a:prstGeom>
          <a:noFill/>
        </p:spPr>
        <p:txBody>
          <a:bodyPr wrap="square" rtlCol="0">
            <a:spAutoFit/>
          </a:bodyPr>
          <a:lstStyle/>
          <a:p>
            <a:r>
              <a:rPr lang="en-US" dirty="0" smtClean="0">
                <a:solidFill>
                  <a:schemeClr val="bg1"/>
                </a:solidFill>
              </a:rPr>
              <a:t>Students </a:t>
            </a:r>
            <a:r>
              <a:rPr lang="en-US" dirty="0">
                <a:solidFill>
                  <a:schemeClr val="bg1"/>
                </a:solidFill>
              </a:rPr>
              <a:t>who </a:t>
            </a:r>
            <a:r>
              <a:rPr lang="en-US" dirty="0">
                <a:solidFill>
                  <a:schemeClr val="accent4"/>
                </a:solidFill>
              </a:rPr>
              <a:t>never or rarely consume</a:t>
            </a:r>
            <a:r>
              <a:rPr lang="en-US" dirty="0">
                <a:solidFill>
                  <a:schemeClr val="bg1"/>
                </a:solidFill>
              </a:rPr>
              <a:t> them obtained average scores of </a:t>
            </a:r>
            <a:r>
              <a:rPr lang="en-US" dirty="0" smtClean="0">
                <a:solidFill>
                  <a:schemeClr val="accent4"/>
                </a:solidFill>
              </a:rPr>
              <a:t>227.75</a:t>
            </a:r>
            <a:r>
              <a:rPr lang="en-US" dirty="0" smtClean="0">
                <a:solidFill>
                  <a:schemeClr val="bg1"/>
                </a:solidFill>
              </a:rPr>
              <a:t> </a:t>
            </a:r>
            <a:r>
              <a:rPr lang="en-US" dirty="0">
                <a:solidFill>
                  <a:schemeClr val="bg1"/>
                </a:solidFill>
              </a:rPr>
              <a:t>points, much lower than the </a:t>
            </a:r>
            <a:r>
              <a:rPr lang="en-US" dirty="0" smtClean="0">
                <a:solidFill>
                  <a:schemeClr val="accent4"/>
                </a:solidFill>
              </a:rPr>
              <a:t>268.67</a:t>
            </a:r>
            <a:r>
              <a:rPr lang="en-US" dirty="0" smtClean="0">
                <a:solidFill>
                  <a:schemeClr val="bg1"/>
                </a:solidFill>
              </a:rPr>
              <a:t> </a:t>
            </a:r>
            <a:r>
              <a:rPr lang="en-US" dirty="0">
                <a:solidFill>
                  <a:schemeClr val="bg1"/>
                </a:solidFill>
              </a:rPr>
              <a:t>of those who do </a:t>
            </a:r>
            <a:r>
              <a:rPr lang="en-US" dirty="0">
                <a:solidFill>
                  <a:schemeClr val="accent4"/>
                </a:solidFill>
              </a:rPr>
              <a:t>consume them on a daily basis</a:t>
            </a:r>
          </a:p>
        </p:txBody>
      </p:sp>
      <p:sp>
        <p:nvSpPr>
          <p:cNvPr id="11" name="CuadroTexto 10"/>
          <p:cNvSpPr txBox="1"/>
          <p:nvPr/>
        </p:nvSpPr>
        <p:spPr>
          <a:xfrm>
            <a:off x="9720384" y="430685"/>
            <a:ext cx="2281116" cy="646331"/>
          </a:xfrm>
          <a:prstGeom prst="rect">
            <a:avLst/>
          </a:prstGeom>
          <a:noFill/>
        </p:spPr>
        <p:txBody>
          <a:bodyPr wrap="square" rtlCol="0">
            <a:spAutoFit/>
          </a:bodyPr>
          <a:lstStyle/>
          <a:p>
            <a:r>
              <a:rPr lang="en-US" dirty="0" smtClean="0">
                <a:solidFill>
                  <a:schemeClr val="bg1"/>
                </a:solidFill>
              </a:rPr>
              <a:t>What about meat consumption? </a:t>
            </a:r>
            <a:r>
              <a:rPr lang="en-US" dirty="0" smtClean="0">
                <a:solidFill>
                  <a:schemeClr val="bg1"/>
                </a:solidFill>
                <a:sym typeface="Wingdings" panose="05000000000000000000" pitchFamily="2" charset="2"/>
              </a:rPr>
              <a:t></a:t>
            </a:r>
            <a:endParaRPr lang="en-US" dirty="0">
              <a:solidFill>
                <a:schemeClr val="bg1"/>
              </a:solidFill>
            </a:endParaRPr>
          </a:p>
        </p:txBody>
      </p:sp>
      <p:sp>
        <p:nvSpPr>
          <p:cNvPr id="12" name="CuadroTexto 11"/>
          <p:cNvSpPr txBox="1"/>
          <p:nvPr/>
        </p:nvSpPr>
        <p:spPr>
          <a:xfrm>
            <a:off x="909638" y="1354016"/>
            <a:ext cx="5139469" cy="646331"/>
          </a:xfrm>
          <a:prstGeom prst="rect">
            <a:avLst/>
          </a:prstGeom>
          <a:noFill/>
        </p:spPr>
        <p:txBody>
          <a:bodyPr wrap="square" rtlCol="0">
            <a:spAutoFit/>
          </a:bodyPr>
          <a:lstStyle/>
          <a:p>
            <a:r>
              <a:rPr lang="en-US" dirty="0" smtClean="0">
                <a:solidFill>
                  <a:schemeClr val="bg1"/>
                </a:solidFill>
              </a:rPr>
              <a:t>Demographic variable: </a:t>
            </a:r>
            <a:r>
              <a:rPr lang="en-US" dirty="0">
                <a:solidFill>
                  <a:schemeClr val="accent4"/>
                </a:solidFill>
              </a:rPr>
              <a:t>consumption of milk and milk products</a:t>
            </a:r>
          </a:p>
        </p:txBody>
      </p:sp>
      <p:sp>
        <p:nvSpPr>
          <p:cNvPr id="9" name="CuadroTexto 8"/>
          <p:cNvSpPr txBox="1"/>
          <p:nvPr/>
        </p:nvSpPr>
        <p:spPr>
          <a:xfrm>
            <a:off x="9034913" y="2277345"/>
            <a:ext cx="1855984" cy="369332"/>
          </a:xfrm>
          <a:prstGeom prst="rect">
            <a:avLst/>
          </a:prstGeom>
          <a:noFill/>
        </p:spPr>
        <p:txBody>
          <a:bodyPr wrap="square" rtlCol="0">
            <a:spAutoFit/>
          </a:bodyPr>
          <a:lstStyle/>
          <a:p>
            <a:r>
              <a:rPr lang="en-US" b="1" dirty="0" smtClean="0">
                <a:solidFill>
                  <a:schemeClr val="accent4"/>
                </a:solidFill>
              </a:rPr>
              <a:t>Lowest results</a:t>
            </a:r>
            <a:endParaRPr lang="en-US" b="1" dirty="0">
              <a:solidFill>
                <a:schemeClr val="accent4"/>
              </a:solidFill>
            </a:endParaRPr>
          </a:p>
        </p:txBody>
      </p:sp>
      <p:sp>
        <p:nvSpPr>
          <p:cNvPr id="10" name="Rectángulo redondeado 9"/>
          <p:cNvSpPr/>
          <p:nvPr/>
        </p:nvSpPr>
        <p:spPr>
          <a:xfrm>
            <a:off x="9480551" y="2704322"/>
            <a:ext cx="964709" cy="548832"/>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7068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stretch>
            <a:fillRect/>
          </a:stretch>
        </p:blipFill>
        <p:spPr>
          <a:xfrm>
            <a:off x="6777463" y="1077016"/>
            <a:ext cx="5040000" cy="56883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ítulo 4"/>
          <p:cNvSpPr>
            <a:spLocks noGrp="1"/>
          </p:cNvSpPr>
          <p:nvPr>
            <p:ph type="ctrTitle"/>
          </p:nvPr>
        </p:nvSpPr>
        <p:spPr>
          <a:xfrm>
            <a:off x="798723" y="364261"/>
            <a:ext cx="6367007" cy="770400"/>
          </a:xfrm>
        </p:spPr>
        <p:txBody>
          <a:bodyPr/>
          <a:lstStyle/>
          <a:p>
            <a:r>
              <a:rPr lang="en-US" dirty="0" smtClean="0"/>
              <a:t>3. Data analysis </a:t>
            </a:r>
            <a:endParaRPr lang="en-US" dirty="0"/>
          </a:p>
        </p:txBody>
      </p:sp>
      <p:sp>
        <p:nvSpPr>
          <p:cNvPr id="8" name="CuadroTexto 7"/>
          <p:cNvSpPr txBox="1"/>
          <p:nvPr/>
        </p:nvSpPr>
        <p:spPr>
          <a:xfrm>
            <a:off x="909638" y="2219702"/>
            <a:ext cx="4866907" cy="1200329"/>
          </a:xfrm>
          <a:prstGeom prst="rect">
            <a:avLst/>
          </a:prstGeom>
          <a:noFill/>
        </p:spPr>
        <p:txBody>
          <a:bodyPr wrap="square" rtlCol="0">
            <a:spAutoFit/>
          </a:bodyPr>
          <a:lstStyle/>
          <a:p>
            <a:r>
              <a:rPr lang="en-US" dirty="0" smtClean="0">
                <a:solidFill>
                  <a:schemeClr val="bg1"/>
                </a:solidFill>
              </a:rPr>
              <a:t>Students </a:t>
            </a:r>
            <a:r>
              <a:rPr lang="en-US" dirty="0">
                <a:solidFill>
                  <a:schemeClr val="bg1"/>
                </a:solidFill>
              </a:rPr>
              <a:t>who </a:t>
            </a:r>
            <a:r>
              <a:rPr lang="en-US" dirty="0">
                <a:solidFill>
                  <a:schemeClr val="accent4"/>
                </a:solidFill>
              </a:rPr>
              <a:t>never or rarely consume</a:t>
            </a:r>
            <a:r>
              <a:rPr lang="en-US" dirty="0">
                <a:solidFill>
                  <a:schemeClr val="bg1"/>
                </a:solidFill>
              </a:rPr>
              <a:t> them obtained average scores of </a:t>
            </a:r>
            <a:r>
              <a:rPr lang="en-US" dirty="0" smtClean="0">
                <a:solidFill>
                  <a:schemeClr val="accent4"/>
                </a:solidFill>
              </a:rPr>
              <a:t>227.29</a:t>
            </a:r>
            <a:r>
              <a:rPr lang="en-US" dirty="0" smtClean="0">
                <a:solidFill>
                  <a:schemeClr val="bg1"/>
                </a:solidFill>
              </a:rPr>
              <a:t> </a:t>
            </a:r>
            <a:r>
              <a:rPr lang="en-US" dirty="0">
                <a:solidFill>
                  <a:schemeClr val="bg1"/>
                </a:solidFill>
              </a:rPr>
              <a:t>points, much lower than the </a:t>
            </a:r>
            <a:r>
              <a:rPr lang="en-US" dirty="0" smtClean="0">
                <a:solidFill>
                  <a:schemeClr val="accent4"/>
                </a:solidFill>
              </a:rPr>
              <a:t>264.0</a:t>
            </a:r>
            <a:r>
              <a:rPr lang="en-US" dirty="0" smtClean="0">
                <a:solidFill>
                  <a:schemeClr val="bg1"/>
                </a:solidFill>
              </a:rPr>
              <a:t> </a:t>
            </a:r>
            <a:r>
              <a:rPr lang="en-US" dirty="0">
                <a:solidFill>
                  <a:schemeClr val="bg1"/>
                </a:solidFill>
              </a:rPr>
              <a:t>of those who do </a:t>
            </a:r>
            <a:r>
              <a:rPr lang="en-US" dirty="0">
                <a:solidFill>
                  <a:schemeClr val="accent4"/>
                </a:solidFill>
              </a:rPr>
              <a:t>consume them on a daily basis</a:t>
            </a:r>
          </a:p>
        </p:txBody>
      </p:sp>
      <p:sp>
        <p:nvSpPr>
          <p:cNvPr id="11" name="CuadroTexto 10"/>
          <p:cNvSpPr txBox="1"/>
          <p:nvPr/>
        </p:nvSpPr>
        <p:spPr>
          <a:xfrm>
            <a:off x="9720384" y="430685"/>
            <a:ext cx="2281116" cy="646331"/>
          </a:xfrm>
          <a:prstGeom prst="rect">
            <a:avLst/>
          </a:prstGeom>
          <a:noFill/>
        </p:spPr>
        <p:txBody>
          <a:bodyPr wrap="square" rtlCol="0">
            <a:spAutoFit/>
          </a:bodyPr>
          <a:lstStyle/>
          <a:p>
            <a:r>
              <a:rPr lang="en-US" dirty="0" smtClean="0">
                <a:solidFill>
                  <a:schemeClr val="bg1"/>
                </a:solidFill>
              </a:rPr>
              <a:t>What about cereal consumption? </a:t>
            </a:r>
            <a:r>
              <a:rPr lang="en-US" dirty="0" smtClean="0">
                <a:solidFill>
                  <a:schemeClr val="bg1"/>
                </a:solidFill>
                <a:sym typeface="Wingdings" panose="05000000000000000000" pitchFamily="2" charset="2"/>
              </a:rPr>
              <a:t></a:t>
            </a:r>
            <a:endParaRPr lang="en-US" dirty="0">
              <a:solidFill>
                <a:schemeClr val="bg1"/>
              </a:solidFill>
            </a:endParaRPr>
          </a:p>
        </p:txBody>
      </p:sp>
      <p:sp>
        <p:nvSpPr>
          <p:cNvPr id="12" name="CuadroTexto 11"/>
          <p:cNvSpPr txBox="1"/>
          <p:nvPr/>
        </p:nvSpPr>
        <p:spPr>
          <a:xfrm>
            <a:off x="909638" y="1354016"/>
            <a:ext cx="5139469" cy="646331"/>
          </a:xfrm>
          <a:prstGeom prst="rect">
            <a:avLst/>
          </a:prstGeom>
          <a:noFill/>
        </p:spPr>
        <p:txBody>
          <a:bodyPr wrap="square" rtlCol="0">
            <a:spAutoFit/>
          </a:bodyPr>
          <a:lstStyle/>
          <a:p>
            <a:r>
              <a:rPr lang="en-US" dirty="0" smtClean="0">
                <a:solidFill>
                  <a:schemeClr val="bg1"/>
                </a:solidFill>
              </a:rPr>
              <a:t>Demographic variable: </a:t>
            </a:r>
            <a:r>
              <a:rPr lang="en-US" dirty="0">
                <a:solidFill>
                  <a:schemeClr val="accent4"/>
                </a:solidFill>
              </a:rPr>
              <a:t>consumption of </a:t>
            </a:r>
            <a:r>
              <a:rPr lang="en-US" dirty="0" smtClean="0">
                <a:solidFill>
                  <a:schemeClr val="accent4"/>
                </a:solidFill>
              </a:rPr>
              <a:t>meat, fish </a:t>
            </a:r>
            <a:r>
              <a:rPr lang="en-US" dirty="0">
                <a:solidFill>
                  <a:schemeClr val="accent4"/>
                </a:solidFill>
              </a:rPr>
              <a:t>and </a:t>
            </a:r>
            <a:r>
              <a:rPr lang="en-US" dirty="0" smtClean="0">
                <a:solidFill>
                  <a:schemeClr val="accent4"/>
                </a:solidFill>
              </a:rPr>
              <a:t>eggs</a:t>
            </a:r>
            <a:endParaRPr lang="en-US" dirty="0">
              <a:solidFill>
                <a:schemeClr val="accent4"/>
              </a:solidFill>
            </a:endParaRPr>
          </a:p>
        </p:txBody>
      </p:sp>
      <p:sp>
        <p:nvSpPr>
          <p:cNvPr id="9" name="CuadroTexto 8"/>
          <p:cNvSpPr txBox="1"/>
          <p:nvPr/>
        </p:nvSpPr>
        <p:spPr>
          <a:xfrm>
            <a:off x="9188780" y="2250336"/>
            <a:ext cx="1855984" cy="369332"/>
          </a:xfrm>
          <a:prstGeom prst="rect">
            <a:avLst/>
          </a:prstGeom>
          <a:noFill/>
        </p:spPr>
        <p:txBody>
          <a:bodyPr wrap="square" rtlCol="0">
            <a:spAutoFit/>
          </a:bodyPr>
          <a:lstStyle/>
          <a:p>
            <a:r>
              <a:rPr lang="en-US" b="1" dirty="0" smtClean="0">
                <a:solidFill>
                  <a:schemeClr val="accent4"/>
                </a:solidFill>
              </a:rPr>
              <a:t>Lowest results</a:t>
            </a:r>
            <a:endParaRPr lang="en-US" b="1" dirty="0">
              <a:solidFill>
                <a:schemeClr val="accent4"/>
              </a:solidFill>
            </a:endParaRPr>
          </a:p>
        </p:txBody>
      </p:sp>
      <p:sp>
        <p:nvSpPr>
          <p:cNvPr id="10" name="Rectángulo redondeado 9"/>
          <p:cNvSpPr/>
          <p:nvPr/>
        </p:nvSpPr>
        <p:spPr>
          <a:xfrm>
            <a:off x="9559682" y="2668326"/>
            <a:ext cx="1114180" cy="532074"/>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6957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6777463" y="1077016"/>
            <a:ext cx="5040000" cy="53629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ítulo 4"/>
          <p:cNvSpPr>
            <a:spLocks noGrp="1"/>
          </p:cNvSpPr>
          <p:nvPr>
            <p:ph type="ctrTitle"/>
          </p:nvPr>
        </p:nvSpPr>
        <p:spPr>
          <a:xfrm>
            <a:off x="798723" y="364261"/>
            <a:ext cx="6367007" cy="770400"/>
          </a:xfrm>
        </p:spPr>
        <p:txBody>
          <a:bodyPr/>
          <a:lstStyle/>
          <a:p>
            <a:r>
              <a:rPr lang="en-US" dirty="0" smtClean="0"/>
              <a:t>3. Data analysis </a:t>
            </a:r>
            <a:endParaRPr lang="en-US" dirty="0"/>
          </a:p>
        </p:txBody>
      </p:sp>
      <p:sp>
        <p:nvSpPr>
          <p:cNvPr id="8" name="CuadroTexto 7"/>
          <p:cNvSpPr txBox="1"/>
          <p:nvPr/>
        </p:nvSpPr>
        <p:spPr>
          <a:xfrm>
            <a:off x="909638" y="2219702"/>
            <a:ext cx="4866907" cy="1200329"/>
          </a:xfrm>
          <a:prstGeom prst="rect">
            <a:avLst/>
          </a:prstGeom>
          <a:noFill/>
        </p:spPr>
        <p:txBody>
          <a:bodyPr wrap="square" rtlCol="0">
            <a:spAutoFit/>
          </a:bodyPr>
          <a:lstStyle/>
          <a:p>
            <a:r>
              <a:rPr lang="en-US" dirty="0" smtClean="0">
                <a:solidFill>
                  <a:schemeClr val="bg1"/>
                </a:solidFill>
              </a:rPr>
              <a:t>Students </a:t>
            </a:r>
            <a:r>
              <a:rPr lang="en-US" dirty="0">
                <a:solidFill>
                  <a:schemeClr val="bg1"/>
                </a:solidFill>
              </a:rPr>
              <a:t>who </a:t>
            </a:r>
            <a:r>
              <a:rPr lang="en-US" dirty="0">
                <a:solidFill>
                  <a:schemeClr val="accent4"/>
                </a:solidFill>
              </a:rPr>
              <a:t>never or rarely consume</a:t>
            </a:r>
            <a:r>
              <a:rPr lang="en-US" dirty="0">
                <a:solidFill>
                  <a:schemeClr val="bg1"/>
                </a:solidFill>
              </a:rPr>
              <a:t> them obtained average scores of </a:t>
            </a:r>
            <a:r>
              <a:rPr lang="en-US" dirty="0" smtClean="0">
                <a:solidFill>
                  <a:schemeClr val="accent4"/>
                </a:solidFill>
              </a:rPr>
              <a:t>236.32</a:t>
            </a:r>
            <a:r>
              <a:rPr lang="en-US" dirty="0" smtClean="0">
                <a:solidFill>
                  <a:schemeClr val="bg1"/>
                </a:solidFill>
              </a:rPr>
              <a:t> </a:t>
            </a:r>
            <a:r>
              <a:rPr lang="en-US" dirty="0">
                <a:solidFill>
                  <a:schemeClr val="bg1"/>
                </a:solidFill>
              </a:rPr>
              <a:t>points, much lower than the </a:t>
            </a:r>
            <a:r>
              <a:rPr lang="en-US" dirty="0" smtClean="0">
                <a:solidFill>
                  <a:schemeClr val="accent4"/>
                </a:solidFill>
              </a:rPr>
              <a:t>262.79</a:t>
            </a:r>
            <a:r>
              <a:rPr lang="en-US" dirty="0" smtClean="0">
                <a:solidFill>
                  <a:schemeClr val="bg1"/>
                </a:solidFill>
              </a:rPr>
              <a:t> </a:t>
            </a:r>
            <a:r>
              <a:rPr lang="en-US" dirty="0">
                <a:solidFill>
                  <a:schemeClr val="bg1"/>
                </a:solidFill>
              </a:rPr>
              <a:t>of those who do </a:t>
            </a:r>
            <a:r>
              <a:rPr lang="en-US" dirty="0">
                <a:solidFill>
                  <a:schemeClr val="accent4"/>
                </a:solidFill>
              </a:rPr>
              <a:t>consume them on a daily basis</a:t>
            </a:r>
          </a:p>
        </p:txBody>
      </p:sp>
      <p:sp>
        <p:nvSpPr>
          <p:cNvPr id="11" name="CuadroTexto 10"/>
          <p:cNvSpPr txBox="1"/>
          <p:nvPr/>
        </p:nvSpPr>
        <p:spPr>
          <a:xfrm>
            <a:off x="9720384" y="430685"/>
            <a:ext cx="2281116" cy="646331"/>
          </a:xfrm>
          <a:prstGeom prst="rect">
            <a:avLst/>
          </a:prstGeom>
          <a:noFill/>
        </p:spPr>
        <p:txBody>
          <a:bodyPr wrap="square" rtlCol="0">
            <a:spAutoFit/>
          </a:bodyPr>
          <a:lstStyle/>
          <a:p>
            <a:r>
              <a:rPr lang="en-US" dirty="0" smtClean="0">
                <a:solidFill>
                  <a:schemeClr val="bg1"/>
                </a:solidFill>
              </a:rPr>
              <a:t>What about </a:t>
            </a:r>
            <a:r>
              <a:rPr lang="en-US" dirty="0" smtClean="0">
                <a:solidFill>
                  <a:schemeClr val="bg1"/>
                </a:solidFill>
              </a:rPr>
              <a:t>working hours? </a:t>
            </a:r>
            <a:r>
              <a:rPr lang="en-US" dirty="0" smtClean="0">
                <a:solidFill>
                  <a:schemeClr val="bg1"/>
                </a:solidFill>
                <a:sym typeface="Wingdings" panose="05000000000000000000" pitchFamily="2" charset="2"/>
              </a:rPr>
              <a:t></a:t>
            </a:r>
            <a:endParaRPr lang="en-US" dirty="0">
              <a:solidFill>
                <a:schemeClr val="bg1"/>
              </a:solidFill>
            </a:endParaRPr>
          </a:p>
        </p:txBody>
      </p:sp>
      <p:sp>
        <p:nvSpPr>
          <p:cNvPr id="12" name="CuadroTexto 11"/>
          <p:cNvSpPr txBox="1"/>
          <p:nvPr/>
        </p:nvSpPr>
        <p:spPr>
          <a:xfrm>
            <a:off x="909638" y="1354016"/>
            <a:ext cx="5139469" cy="646331"/>
          </a:xfrm>
          <a:prstGeom prst="rect">
            <a:avLst/>
          </a:prstGeom>
          <a:noFill/>
        </p:spPr>
        <p:txBody>
          <a:bodyPr wrap="square" rtlCol="0">
            <a:spAutoFit/>
          </a:bodyPr>
          <a:lstStyle/>
          <a:p>
            <a:r>
              <a:rPr lang="en-US" dirty="0" smtClean="0">
                <a:solidFill>
                  <a:schemeClr val="bg1"/>
                </a:solidFill>
              </a:rPr>
              <a:t>Demographic variable: </a:t>
            </a:r>
            <a:r>
              <a:rPr lang="en-US" dirty="0">
                <a:solidFill>
                  <a:schemeClr val="accent4"/>
                </a:solidFill>
              </a:rPr>
              <a:t>consumption of </a:t>
            </a:r>
            <a:r>
              <a:rPr lang="en-US" dirty="0" smtClean="0">
                <a:solidFill>
                  <a:schemeClr val="accent4"/>
                </a:solidFill>
              </a:rPr>
              <a:t>cereal, fruit and legumes</a:t>
            </a:r>
            <a:endParaRPr lang="en-US" dirty="0">
              <a:solidFill>
                <a:schemeClr val="accent4"/>
              </a:solidFill>
            </a:endParaRPr>
          </a:p>
        </p:txBody>
      </p:sp>
      <p:sp>
        <p:nvSpPr>
          <p:cNvPr id="9" name="CuadroTexto 8"/>
          <p:cNvSpPr txBox="1"/>
          <p:nvPr/>
        </p:nvSpPr>
        <p:spPr>
          <a:xfrm>
            <a:off x="9125506" y="2189617"/>
            <a:ext cx="1855984" cy="369332"/>
          </a:xfrm>
          <a:prstGeom prst="rect">
            <a:avLst/>
          </a:prstGeom>
          <a:noFill/>
        </p:spPr>
        <p:txBody>
          <a:bodyPr wrap="square" rtlCol="0">
            <a:spAutoFit/>
          </a:bodyPr>
          <a:lstStyle/>
          <a:p>
            <a:r>
              <a:rPr lang="en-US" b="1" dirty="0" smtClean="0">
                <a:solidFill>
                  <a:schemeClr val="accent4"/>
                </a:solidFill>
              </a:rPr>
              <a:t>Lowest results</a:t>
            </a:r>
            <a:endParaRPr lang="en-US" b="1" dirty="0">
              <a:solidFill>
                <a:schemeClr val="accent4"/>
              </a:solidFill>
            </a:endParaRPr>
          </a:p>
        </p:txBody>
      </p:sp>
      <p:sp>
        <p:nvSpPr>
          <p:cNvPr id="10" name="Rectángulo redondeado 9"/>
          <p:cNvSpPr/>
          <p:nvPr/>
        </p:nvSpPr>
        <p:spPr>
          <a:xfrm>
            <a:off x="9416561" y="2602717"/>
            <a:ext cx="984738" cy="527346"/>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323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stretch>
            <a:fillRect/>
          </a:stretch>
        </p:blipFill>
        <p:spPr>
          <a:xfrm>
            <a:off x="6688938" y="1077016"/>
            <a:ext cx="5040000" cy="53046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ítulo 4"/>
          <p:cNvSpPr>
            <a:spLocks noGrp="1"/>
          </p:cNvSpPr>
          <p:nvPr>
            <p:ph type="ctrTitle"/>
          </p:nvPr>
        </p:nvSpPr>
        <p:spPr>
          <a:xfrm>
            <a:off x="798723" y="364261"/>
            <a:ext cx="6367007" cy="770400"/>
          </a:xfrm>
        </p:spPr>
        <p:txBody>
          <a:bodyPr/>
          <a:lstStyle/>
          <a:p>
            <a:r>
              <a:rPr lang="en-US" dirty="0" smtClean="0"/>
              <a:t>3. Data analysis </a:t>
            </a:r>
            <a:endParaRPr lang="en-US" dirty="0"/>
          </a:p>
        </p:txBody>
      </p:sp>
      <p:sp>
        <p:nvSpPr>
          <p:cNvPr id="8" name="CuadroTexto 7"/>
          <p:cNvSpPr txBox="1"/>
          <p:nvPr/>
        </p:nvSpPr>
        <p:spPr>
          <a:xfrm>
            <a:off x="909638" y="2219702"/>
            <a:ext cx="4866907" cy="1200329"/>
          </a:xfrm>
          <a:prstGeom prst="rect">
            <a:avLst/>
          </a:prstGeom>
          <a:noFill/>
        </p:spPr>
        <p:txBody>
          <a:bodyPr wrap="square" rtlCol="0">
            <a:spAutoFit/>
          </a:bodyPr>
          <a:lstStyle/>
          <a:p>
            <a:r>
              <a:rPr lang="en-US" dirty="0" smtClean="0">
                <a:solidFill>
                  <a:schemeClr val="bg1"/>
                </a:solidFill>
              </a:rPr>
              <a:t>Students </a:t>
            </a:r>
            <a:r>
              <a:rPr lang="en-US" dirty="0">
                <a:solidFill>
                  <a:schemeClr val="bg1"/>
                </a:solidFill>
              </a:rPr>
              <a:t>who </a:t>
            </a:r>
            <a:r>
              <a:rPr lang="en-US" dirty="0">
                <a:solidFill>
                  <a:schemeClr val="accent4"/>
                </a:solidFill>
              </a:rPr>
              <a:t>work more than 30 hours </a:t>
            </a:r>
            <a:r>
              <a:rPr lang="en-US" dirty="0">
                <a:solidFill>
                  <a:schemeClr val="bg1"/>
                </a:solidFill>
              </a:rPr>
              <a:t>a week have average scores of </a:t>
            </a:r>
            <a:r>
              <a:rPr lang="en-US" dirty="0">
                <a:solidFill>
                  <a:schemeClr val="accent4"/>
                </a:solidFill>
              </a:rPr>
              <a:t>228.28</a:t>
            </a:r>
            <a:r>
              <a:rPr lang="en-US" dirty="0">
                <a:solidFill>
                  <a:schemeClr val="bg1"/>
                </a:solidFill>
              </a:rPr>
              <a:t>, that is about </a:t>
            </a:r>
            <a:r>
              <a:rPr lang="en-US" dirty="0">
                <a:solidFill>
                  <a:schemeClr val="accent4"/>
                </a:solidFill>
              </a:rPr>
              <a:t>32 points less </a:t>
            </a:r>
            <a:r>
              <a:rPr lang="en-US" dirty="0">
                <a:solidFill>
                  <a:schemeClr val="bg1"/>
                </a:solidFill>
              </a:rPr>
              <a:t>than those who </a:t>
            </a:r>
            <a:r>
              <a:rPr lang="en-US" dirty="0">
                <a:solidFill>
                  <a:schemeClr val="accent4"/>
                </a:solidFill>
              </a:rPr>
              <a:t>do not work</a:t>
            </a:r>
            <a:r>
              <a:rPr lang="en-US" dirty="0">
                <a:solidFill>
                  <a:schemeClr val="bg1"/>
                </a:solidFill>
              </a:rPr>
              <a:t>.</a:t>
            </a:r>
          </a:p>
        </p:txBody>
      </p:sp>
      <p:sp>
        <p:nvSpPr>
          <p:cNvPr id="11" name="CuadroTexto 10"/>
          <p:cNvSpPr txBox="1"/>
          <p:nvPr/>
        </p:nvSpPr>
        <p:spPr>
          <a:xfrm>
            <a:off x="9720384" y="430685"/>
            <a:ext cx="2281116" cy="646331"/>
          </a:xfrm>
          <a:prstGeom prst="rect">
            <a:avLst/>
          </a:prstGeom>
          <a:noFill/>
        </p:spPr>
        <p:txBody>
          <a:bodyPr wrap="square" rtlCol="0">
            <a:spAutoFit/>
          </a:bodyPr>
          <a:lstStyle/>
          <a:p>
            <a:r>
              <a:rPr lang="en-US" dirty="0" smtClean="0">
                <a:solidFill>
                  <a:schemeClr val="bg1"/>
                </a:solidFill>
              </a:rPr>
              <a:t>What about </a:t>
            </a:r>
            <a:r>
              <a:rPr lang="en-US" dirty="0" smtClean="0">
                <a:solidFill>
                  <a:schemeClr val="bg1"/>
                </a:solidFill>
              </a:rPr>
              <a:t>location? </a:t>
            </a:r>
            <a:r>
              <a:rPr lang="en-US" dirty="0" smtClean="0">
                <a:solidFill>
                  <a:schemeClr val="bg1"/>
                </a:solidFill>
                <a:sym typeface="Wingdings" panose="05000000000000000000" pitchFamily="2" charset="2"/>
              </a:rPr>
              <a:t></a:t>
            </a:r>
            <a:endParaRPr lang="en-US" dirty="0">
              <a:solidFill>
                <a:schemeClr val="bg1"/>
              </a:solidFill>
            </a:endParaRPr>
          </a:p>
        </p:txBody>
      </p:sp>
      <p:sp>
        <p:nvSpPr>
          <p:cNvPr id="12" name="CuadroTexto 11"/>
          <p:cNvSpPr txBox="1"/>
          <p:nvPr/>
        </p:nvSpPr>
        <p:spPr>
          <a:xfrm>
            <a:off x="909638" y="1354016"/>
            <a:ext cx="5139469" cy="646331"/>
          </a:xfrm>
          <a:prstGeom prst="rect">
            <a:avLst/>
          </a:prstGeom>
          <a:noFill/>
        </p:spPr>
        <p:txBody>
          <a:bodyPr wrap="square" rtlCol="0">
            <a:spAutoFit/>
          </a:bodyPr>
          <a:lstStyle/>
          <a:p>
            <a:r>
              <a:rPr lang="en-US" dirty="0" smtClean="0">
                <a:solidFill>
                  <a:schemeClr val="bg1"/>
                </a:solidFill>
              </a:rPr>
              <a:t>Demographic variable: </a:t>
            </a:r>
            <a:r>
              <a:rPr lang="en-US" dirty="0" smtClean="0">
                <a:solidFill>
                  <a:schemeClr val="accent4"/>
                </a:solidFill>
              </a:rPr>
              <a:t>student work hours per week</a:t>
            </a:r>
            <a:endParaRPr lang="en-US" dirty="0">
              <a:solidFill>
                <a:schemeClr val="accent4"/>
              </a:solidFill>
            </a:endParaRPr>
          </a:p>
        </p:txBody>
      </p:sp>
      <p:sp>
        <p:nvSpPr>
          <p:cNvPr id="9" name="CuadroTexto 8"/>
          <p:cNvSpPr txBox="1"/>
          <p:nvPr/>
        </p:nvSpPr>
        <p:spPr>
          <a:xfrm>
            <a:off x="9428745" y="2444545"/>
            <a:ext cx="1855984" cy="369332"/>
          </a:xfrm>
          <a:prstGeom prst="rect">
            <a:avLst/>
          </a:prstGeom>
          <a:noFill/>
        </p:spPr>
        <p:txBody>
          <a:bodyPr wrap="square" rtlCol="0">
            <a:spAutoFit/>
          </a:bodyPr>
          <a:lstStyle/>
          <a:p>
            <a:r>
              <a:rPr lang="en-US" b="1" dirty="0" smtClean="0">
                <a:solidFill>
                  <a:schemeClr val="accent4"/>
                </a:solidFill>
              </a:rPr>
              <a:t>Lowest results</a:t>
            </a:r>
            <a:endParaRPr lang="en-US" b="1" dirty="0">
              <a:solidFill>
                <a:schemeClr val="accent4"/>
              </a:solidFill>
            </a:endParaRPr>
          </a:p>
        </p:txBody>
      </p:sp>
      <p:sp>
        <p:nvSpPr>
          <p:cNvPr id="10" name="Rectángulo redondeado 9"/>
          <p:cNvSpPr/>
          <p:nvPr/>
        </p:nvSpPr>
        <p:spPr>
          <a:xfrm>
            <a:off x="9864969" y="2813877"/>
            <a:ext cx="844061" cy="474446"/>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754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a:xfrm>
            <a:off x="798723" y="364261"/>
            <a:ext cx="6367007" cy="770400"/>
          </a:xfrm>
        </p:spPr>
        <p:txBody>
          <a:bodyPr/>
          <a:lstStyle/>
          <a:p>
            <a:r>
              <a:rPr lang="en-US" dirty="0" smtClean="0"/>
              <a:t>3. Data analysis </a:t>
            </a:r>
            <a:endParaRPr lang="en-US" dirty="0"/>
          </a:p>
        </p:txBody>
      </p:sp>
      <p:sp>
        <p:nvSpPr>
          <p:cNvPr id="8" name="CuadroTexto 7"/>
          <p:cNvSpPr txBox="1"/>
          <p:nvPr/>
        </p:nvSpPr>
        <p:spPr>
          <a:xfrm>
            <a:off x="909638" y="2219702"/>
            <a:ext cx="4866907" cy="1200329"/>
          </a:xfrm>
          <a:prstGeom prst="rect">
            <a:avLst/>
          </a:prstGeom>
          <a:noFill/>
        </p:spPr>
        <p:txBody>
          <a:bodyPr wrap="square" rtlCol="0">
            <a:spAutoFit/>
          </a:bodyPr>
          <a:lstStyle/>
          <a:p>
            <a:r>
              <a:rPr lang="en-US" dirty="0" smtClean="0">
                <a:solidFill>
                  <a:schemeClr val="accent4"/>
                </a:solidFill>
              </a:rPr>
              <a:t>Urban </a:t>
            </a:r>
            <a:r>
              <a:rPr lang="en-US" dirty="0">
                <a:solidFill>
                  <a:schemeClr val="accent4"/>
                </a:solidFill>
              </a:rPr>
              <a:t>students </a:t>
            </a:r>
            <a:r>
              <a:rPr lang="en-US" dirty="0">
                <a:solidFill>
                  <a:schemeClr val="bg1"/>
                </a:solidFill>
              </a:rPr>
              <a:t>have a better average performance, obtaining mean scores of </a:t>
            </a:r>
            <a:r>
              <a:rPr lang="en-US" dirty="0">
                <a:solidFill>
                  <a:schemeClr val="accent4"/>
                </a:solidFill>
              </a:rPr>
              <a:t>255.98</a:t>
            </a:r>
            <a:r>
              <a:rPr lang="en-US" dirty="0">
                <a:solidFill>
                  <a:schemeClr val="bg1"/>
                </a:solidFill>
              </a:rPr>
              <a:t> while </a:t>
            </a:r>
            <a:r>
              <a:rPr lang="en-US" dirty="0">
                <a:solidFill>
                  <a:schemeClr val="accent4"/>
                </a:solidFill>
              </a:rPr>
              <a:t>rural students</a:t>
            </a:r>
            <a:r>
              <a:rPr lang="en-US" dirty="0">
                <a:solidFill>
                  <a:schemeClr val="bg1"/>
                </a:solidFill>
              </a:rPr>
              <a:t> on average obtain </a:t>
            </a:r>
            <a:r>
              <a:rPr lang="en-US" dirty="0" smtClean="0">
                <a:solidFill>
                  <a:schemeClr val="accent4"/>
                </a:solidFill>
              </a:rPr>
              <a:t>232.26</a:t>
            </a:r>
            <a:endParaRPr lang="en-US" dirty="0">
              <a:solidFill>
                <a:schemeClr val="accent4"/>
              </a:solidFill>
            </a:endParaRPr>
          </a:p>
        </p:txBody>
      </p:sp>
      <p:sp>
        <p:nvSpPr>
          <p:cNvPr id="11" name="CuadroTexto 10"/>
          <p:cNvSpPr txBox="1"/>
          <p:nvPr/>
        </p:nvSpPr>
        <p:spPr>
          <a:xfrm>
            <a:off x="9720384" y="430685"/>
            <a:ext cx="2281116" cy="646331"/>
          </a:xfrm>
          <a:prstGeom prst="rect">
            <a:avLst/>
          </a:prstGeom>
          <a:noFill/>
        </p:spPr>
        <p:txBody>
          <a:bodyPr wrap="square" rtlCol="0">
            <a:spAutoFit/>
          </a:bodyPr>
          <a:lstStyle/>
          <a:p>
            <a:r>
              <a:rPr lang="en-US" dirty="0" smtClean="0">
                <a:solidFill>
                  <a:schemeClr val="bg1"/>
                </a:solidFill>
              </a:rPr>
              <a:t>What about </a:t>
            </a:r>
            <a:r>
              <a:rPr lang="en-US" dirty="0" smtClean="0">
                <a:solidFill>
                  <a:schemeClr val="bg1"/>
                </a:solidFill>
              </a:rPr>
              <a:t>ethnicity? </a:t>
            </a:r>
            <a:r>
              <a:rPr lang="en-US" dirty="0" smtClean="0">
                <a:solidFill>
                  <a:schemeClr val="bg1"/>
                </a:solidFill>
                <a:sym typeface="Wingdings" panose="05000000000000000000" pitchFamily="2" charset="2"/>
              </a:rPr>
              <a:t></a:t>
            </a:r>
            <a:endParaRPr lang="en-US" dirty="0">
              <a:solidFill>
                <a:schemeClr val="bg1"/>
              </a:solidFill>
            </a:endParaRPr>
          </a:p>
        </p:txBody>
      </p:sp>
      <p:sp>
        <p:nvSpPr>
          <p:cNvPr id="12" name="CuadroTexto 11"/>
          <p:cNvSpPr txBox="1"/>
          <p:nvPr/>
        </p:nvSpPr>
        <p:spPr>
          <a:xfrm>
            <a:off x="909638" y="1354016"/>
            <a:ext cx="5139469" cy="369332"/>
          </a:xfrm>
          <a:prstGeom prst="rect">
            <a:avLst/>
          </a:prstGeom>
          <a:noFill/>
        </p:spPr>
        <p:txBody>
          <a:bodyPr wrap="square" rtlCol="0">
            <a:spAutoFit/>
          </a:bodyPr>
          <a:lstStyle/>
          <a:p>
            <a:r>
              <a:rPr lang="en-US" dirty="0" smtClean="0">
                <a:solidFill>
                  <a:schemeClr val="bg1"/>
                </a:solidFill>
              </a:rPr>
              <a:t>Demographic variable: </a:t>
            </a:r>
            <a:r>
              <a:rPr lang="en-US" dirty="0" smtClean="0">
                <a:solidFill>
                  <a:schemeClr val="accent4"/>
                </a:solidFill>
              </a:rPr>
              <a:t>school location area</a:t>
            </a:r>
            <a:endParaRPr lang="en-US" dirty="0">
              <a:solidFill>
                <a:schemeClr val="accent4"/>
              </a:solidFill>
            </a:endParaRPr>
          </a:p>
        </p:txBody>
      </p:sp>
      <p:pic>
        <p:nvPicPr>
          <p:cNvPr id="4" name="Imagen 3"/>
          <p:cNvPicPr>
            <a:picLocks noChangeAspect="1"/>
          </p:cNvPicPr>
          <p:nvPr/>
        </p:nvPicPr>
        <p:blipFill>
          <a:blip r:embed="rId3"/>
          <a:stretch>
            <a:fillRect/>
          </a:stretch>
        </p:blipFill>
        <p:spPr>
          <a:xfrm>
            <a:off x="6471137" y="1134661"/>
            <a:ext cx="5328000" cy="45003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76463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a:xfrm>
            <a:off x="798723" y="364261"/>
            <a:ext cx="6367007" cy="770400"/>
          </a:xfrm>
        </p:spPr>
        <p:txBody>
          <a:bodyPr/>
          <a:lstStyle/>
          <a:p>
            <a:r>
              <a:rPr lang="en-US" dirty="0" smtClean="0"/>
              <a:t>3. Data analysis </a:t>
            </a:r>
            <a:endParaRPr lang="en-US" dirty="0"/>
          </a:p>
        </p:txBody>
      </p:sp>
      <p:sp>
        <p:nvSpPr>
          <p:cNvPr id="8" name="CuadroTexto 7"/>
          <p:cNvSpPr txBox="1"/>
          <p:nvPr/>
        </p:nvSpPr>
        <p:spPr>
          <a:xfrm>
            <a:off x="909638" y="2219702"/>
            <a:ext cx="4866907" cy="2585323"/>
          </a:xfrm>
          <a:prstGeom prst="rect">
            <a:avLst/>
          </a:prstGeom>
          <a:noFill/>
        </p:spPr>
        <p:txBody>
          <a:bodyPr wrap="square" rtlCol="0">
            <a:spAutoFit/>
          </a:bodyPr>
          <a:lstStyle/>
          <a:p>
            <a:r>
              <a:rPr lang="en-US" dirty="0" smtClean="0">
                <a:solidFill>
                  <a:schemeClr val="bg1"/>
                </a:solidFill>
              </a:rPr>
              <a:t>The </a:t>
            </a:r>
            <a:r>
              <a:rPr lang="en-US" dirty="0">
                <a:solidFill>
                  <a:schemeClr val="bg1"/>
                </a:solidFill>
              </a:rPr>
              <a:t>minority groups that present the lowest results, according to the average global score, are:</a:t>
            </a:r>
          </a:p>
          <a:p>
            <a:endParaRPr lang="en-US" dirty="0">
              <a:solidFill>
                <a:schemeClr val="accent4"/>
              </a:solidFill>
            </a:endParaRPr>
          </a:p>
          <a:p>
            <a:r>
              <a:rPr lang="en-US" dirty="0" err="1" smtClean="0">
                <a:solidFill>
                  <a:schemeClr val="accent4"/>
                </a:solidFill>
              </a:rPr>
              <a:t>Sikuani</a:t>
            </a:r>
            <a:r>
              <a:rPr lang="en-US" dirty="0" smtClean="0">
                <a:solidFill>
                  <a:schemeClr val="accent4"/>
                </a:solidFill>
              </a:rPr>
              <a:t> </a:t>
            </a:r>
            <a:r>
              <a:rPr lang="en-US" dirty="0">
                <a:solidFill>
                  <a:schemeClr val="bg1"/>
                </a:solidFill>
              </a:rPr>
              <a:t>global score mean: </a:t>
            </a:r>
            <a:r>
              <a:rPr lang="en-US" dirty="0" smtClean="0">
                <a:solidFill>
                  <a:schemeClr val="accent4"/>
                </a:solidFill>
              </a:rPr>
              <a:t>194.48</a:t>
            </a:r>
            <a:endParaRPr lang="en-US" dirty="0">
              <a:solidFill>
                <a:schemeClr val="accent4"/>
              </a:solidFill>
            </a:endParaRPr>
          </a:p>
          <a:p>
            <a:r>
              <a:rPr lang="en-US" dirty="0" err="1" smtClean="0">
                <a:solidFill>
                  <a:schemeClr val="accent4"/>
                </a:solidFill>
              </a:rPr>
              <a:t>Emberá</a:t>
            </a:r>
            <a:r>
              <a:rPr lang="en-US" dirty="0" smtClean="0">
                <a:solidFill>
                  <a:schemeClr val="accent4"/>
                </a:solidFill>
              </a:rPr>
              <a:t> </a:t>
            </a:r>
            <a:r>
              <a:rPr lang="en-US" dirty="0">
                <a:solidFill>
                  <a:schemeClr val="bg1"/>
                </a:solidFill>
              </a:rPr>
              <a:t>global score mean</a:t>
            </a:r>
            <a:r>
              <a:rPr lang="en-US" dirty="0">
                <a:solidFill>
                  <a:schemeClr val="accent4"/>
                </a:solidFill>
              </a:rPr>
              <a:t>: </a:t>
            </a:r>
            <a:r>
              <a:rPr lang="en-US" dirty="0" smtClean="0">
                <a:solidFill>
                  <a:schemeClr val="accent4"/>
                </a:solidFill>
              </a:rPr>
              <a:t>202.59</a:t>
            </a:r>
            <a:endParaRPr lang="en-US" dirty="0">
              <a:solidFill>
                <a:schemeClr val="accent4"/>
              </a:solidFill>
            </a:endParaRPr>
          </a:p>
          <a:p>
            <a:r>
              <a:rPr lang="en-US" dirty="0" err="1" smtClean="0">
                <a:solidFill>
                  <a:schemeClr val="accent4"/>
                </a:solidFill>
              </a:rPr>
              <a:t>Wayúu</a:t>
            </a:r>
            <a:r>
              <a:rPr lang="en-US" dirty="0" smtClean="0">
                <a:solidFill>
                  <a:schemeClr val="accent4"/>
                </a:solidFill>
              </a:rPr>
              <a:t> </a:t>
            </a:r>
            <a:r>
              <a:rPr lang="en-US" dirty="0">
                <a:solidFill>
                  <a:schemeClr val="bg1"/>
                </a:solidFill>
              </a:rPr>
              <a:t>global score mean: </a:t>
            </a:r>
            <a:r>
              <a:rPr lang="en-US" dirty="0" smtClean="0">
                <a:solidFill>
                  <a:schemeClr val="accent4"/>
                </a:solidFill>
              </a:rPr>
              <a:t>204.53</a:t>
            </a:r>
            <a:endParaRPr lang="en-US" dirty="0">
              <a:solidFill>
                <a:schemeClr val="accent4"/>
              </a:solidFill>
            </a:endParaRPr>
          </a:p>
          <a:p>
            <a:r>
              <a:rPr lang="en-US" dirty="0" err="1" smtClean="0">
                <a:solidFill>
                  <a:schemeClr val="accent4"/>
                </a:solidFill>
              </a:rPr>
              <a:t>Cubeo</a:t>
            </a:r>
            <a:r>
              <a:rPr lang="en-US" dirty="0" smtClean="0">
                <a:solidFill>
                  <a:schemeClr val="accent4"/>
                </a:solidFill>
              </a:rPr>
              <a:t> </a:t>
            </a:r>
            <a:r>
              <a:rPr lang="en-US" dirty="0">
                <a:solidFill>
                  <a:schemeClr val="bg1"/>
                </a:solidFill>
              </a:rPr>
              <a:t>global score mean: </a:t>
            </a:r>
            <a:r>
              <a:rPr lang="en-US" dirty="0" smtClean="0">
                <a:solidFill>
                  <a:schemeClr val="accent4"/>
                </a:solidFill>
              </a:rPr>
              <a:t>206.66</a:t>
            </a:r>
            <a:endParaRPr lang="en-US" dirty="0">
              <a:solidFill>
                <a:schemeClr val="accent4"/>
              </a:solidFill>
            </a:endParaRPr>
          </a:p>
          <a:p>
            <a:r>
              <a:rPr lang="en-US" dirty="0" err="1" smtClean="0">
                <a:solidFill>
                  <a:schemeClr val="accent4"/>
                </a:solidFill>
              </a:rPr>
              <a:t>Palenquero</a:t>
            </a:r>
            <a:r>
              <a:rPr lang="en-US" dirty="0" smtClean="0">
                <a:solidFill>
                  <a:schemeClr val="accent4"/>
                </a:solidFill>
              </a:rPr>
              <a:t> </a:t>
            </a:r>
            <a:r>
              <a:rPr lang="en-US" dirty="0">
                <a:solidFill>
                  <a:schemeClr val="bg1"/>
                </a:solidFill>
              </a:rPr>
              <a:t>global score mean: </a:t>
            </a:r>
            <a:r>
              <a:rPr lang="en-US" dirty="0" smtClean="0">
                <a:solidFill>
                  <a:schemeClr val="accent4"/>
                </a:solidFill>
              </a:rPr>
              <a:t>210.62</a:t>
            </a:r>
            <a:endParaRPr lang="en-US" dirty="0">
              <a:solidFill>
                <a:schemeClr val="accent4"/>
              </a:solidFill>
            </a:endParaRPr>
          </a:p>
        </p:txBody>
      </p:sp>
      <p:sp>
        <p:nvSpPr>
          <p:cNvPr id="11" name="CuadroTexto 10"/>
          <p:cNvSpPr txBox="1"/>
          <p:nvPr/>
        </p:nvSpPr>
        <p:spPr>
          <a:xfrm>
            <a:off x="9825890" y="162354"/>
            <a:ext cx="2521351" cy="923330"/>
          </a:xfrm>
          <a:prstGeom prst="rect">
            <a:avLst/>
          </a:prstGeom>
          <a:noFill/>
        </p:spPr>
        <p:txBody>
          <a:bodyPr wrap="square" rtlCol="0">
            <a:spAutoFit/>
          </a:bodyPr>
          <a:lstStyle/>
          <a:p>
            <a:r>
              <a:rPr lang="en-US" dirty="0" smtClean="0">
                <a:solidFill>
                  <a:schemeClr val="bg1"/>
                </a:solidFill>
              </a:rPr>
              <a:t>What about </a:t>
            </a:r>
            <a:r>
              <a:rPr lang="en-US" dirty="0" smtClean="0">
                <a:solidFill>
                  <a:schemeClr val="bg1"/>
                </a:solidFill>
              </a:rPr>
              <a:t>department location? </a:t>
            </a:r>
            <a:r>
              <a:rPr lang="en-US" dirty="0" smtClean="0">
                <a:solidFill>
                  <a:schemeClr val="bg1"/>
                </a:solidFill>
                <a:sym typeface="Wingdings" panose="05000000000000000000" pitchFamily="2" charset="2"/>
              </a:rPr>
              <a:t></a:t>
            </a:r>
            <a:endParaRPr lang="en-US" dirty="0">
              <a:solidFill>
                <a:schemeClr val="bg1"/>
              </a:solidFill>
            </a:endParaRPr>
          </a:p>
        </p:txBody>
      </p:sp>
      <p:sp>
        <p:nvSpPr>
          <p:cNvPr id="12" name="CuadroTexto 11"/>
          <p:cNvSpPr txBox="1"/>
          <p:nvPr/>
        </p:nvSpPr>
        <p:spPr>
          <a:xfrm>
            <a:off x="909638" y="1354016"/>
            <a:ext cx="5139469" cy="369332"/>
          </a:xfrm>
          <a:prstGeom prst="rect">
            <a:avLst/>
          </a:prstGeom>
          <a:noFill/>
        </p:spPr>
        <p:txBody>
          <a:bodyPr wrap="square" rtlCol="0">
            <a:spAutoFit/>
          </a:bodyPr>
          <a:lstStyle/>
          <a:p>
            <a:r>
              <a:rPr lang="en-US" dirty="0" smtClean="0">
                <a:solidFill>
                  <a:schemeClr val="bg1"/>
                </a:solidFill>
              </a:rPr>
              <a:t>Demographic variable: </a:t>
            </a:r>
            <a:r>
              <a:rPr lang="en-US" dirty="0" smtClean="0">
                <a:solidFill>
                  <a:schemeClr val="accent4"/>
                </a:solidFill>
              </a:rPr>
              <a:t>student ethnicity</a:t>
            </a:r>
            <a:endParaRPr lang="en-US" dirty="0">
              <a:solidFill>
                <a:schemeClr val="accent4"/>
              </a:solidFill>
            </a:endParaRPr>
          </a:p>
        </p:txBody>
      </p:sp>
      <p:pic>
        <p:nvPicPr>
          <p:cNvPr id="3" name="Imagen 2"/>
          <p:cNvPicPr>
            <a:picLocks noChangeAspect="1"/>
          </p:cNvPicPr>
          <p:nvPr/>
        </p:nvPicPr>
        <p:blipFill>
          <a:blip r:embed="rId3"/>
          <a:stretch>
            <a:fillRect/>
          </a:stretch>
        </p:blipFill>
        <p:spPr>
          <a:xfrm>
            <a:off x="6964974" y="1134661"/>
            <a:ext cx="4835101" cy="532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7" name="Conector recto 6"/>
          <p:cNvCxnSpPr/>
          <p:nvPr/>
        </p:nvCxnSpPr>
        <p:spPr>
          <a:xfrm flipV="1">
            <a:off x="7526215" y="2927840"/>
            <a:ext cx="4185138" cy="1"/>
          </a:xfrm>
          <a:prstGeom prst="line">
            <a:avLst/>
          </a:prstGeom>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771278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a:xfrm>
            <a:off x="798723" y="364261"/>
            <a:ext cx="6367007" cy="770400"/>
          </a:xfrm>
        </p:spPr>
        <p:txBody>
          <a:bodyPr/>
          <a:lstStyle/>
          <a:p>
            <a:r>
              <a:rPr lang="en-US" dirty="0" smtClean="0"/>
              <a:t>3. Data analysis </a:t>
            </a:r>
            <a:endParaRPr lang="en-US" dirty="0"/>
          </a:p>
        </p:txBody>
      </p:sp>
      <p:sp>
        <p:nvSpPr>
          <p:cNvPr id="8" name="CuadroTexto 7"/>
          <p:cNvSpPr txBox="1"/>
          <p:nvPr/>
        </p:nvSpPr>
        <p:spPr>
          <a:xfrm>
            <a:off x="909638" y="2105402"/>
            <a:ext cx="4866907" cy="3693319"/>
          </a:xfrm>
          <a:prstGeom prst="rect">
            <a:avLst/>
          </a:prstGeom>
          <a:noFill/>
        </p:spPr>
        <p:txBody>
          <a:bodyPr wrap="square" rtlCol="0">
            <a:spAutoFit/>
          </a:bodyPr>
          <a:lstStyle/>
          <a:p>
            <a:r>
              <a:rPr lang="en-US" dirty="0">
                <a:solidFill>
                  <a:schemeClr val="bg1"/>
                </a:solidFill>
              </a:rPr>
              <a:t>The ten territories with the worst overall average results are listed below:</a:t>
            </a:r>
          </a:p>
          <a:p>
            <a:endParaRPr lang="en-US" dirty="0">
              <a:solidFill>
                <a:schemeClr val="bg1"/>
              </a:solidFill>
            </a:endParaRPr>
          </a:p>
          <a:p>
            <a:r>
              <a:rPr lang="en-US" dirty="0">
                <a:solidFill>
                  <a:schemeClr val="accent4"/>
                </a:solidFill>
              </a:rPr>
              <a:t>CHOCO</a:t>
            </a:r>
            <a:r>
              <a:rPr lang="en-US" dirty="0">
                <a:solidFill>
                  <a:schemeClr val="bg1"/>
                </a:solidFill>
              </a:rPr>
              <a:t>: </a:t>
            </a:r>
            <a:r>
              <a:rPr lang="en-US" dirty="0" smtClean="0">
                <a:solidFill>
                  <a:schemeClr val="bg1"/>
                </a:solidFill>
              </a:rPr>
              <a:t>208.79</a:t>
            </a:r>
            <a:endParaRPr lang="en-US" dirty="0">
              <a:solidFill>
                <a:schemeClr val="bg1"/>
              </a:solidFill>
            </a:endParaRPr>
          </a:p>
          <a:p>
            <a:r>
              <a:rPr lang="en-US" dirty="0">
                <a:solidFill>
                  <a:schemeClr val="accent4"/>
                </a:solidFill>
              </a:rPr>
              <a:t>VAUPES</a:t>
            </a:r>
            <a:r>
              <a:rPr lang="en-US" dirty="0">
                <a:solidFill>
                  <a:schemeClr val="bg1"/>
                </a:solidFill>
              </a:rPr>
              <a:t>: </a:t>
            </a:r>
            <a:r>
              <a:rPr lang="en-US" dirty="0" smtClean="0">
                <a:solidFill>
                  <a:schemeClr val="bg1"/>
                </a:solidFill>
              </a:rPr>
              <a:t>211.28</a:t>
            </a:r>
            <a:endParaRPr lang="en-US" dirty="0">
              <a:solidFill>
                <a:schemeClr val="bg1"/>
              </a:solidFill>
            </a:endParaRPr>
          </a:p>
          <a:p>
            <a:r>
              <a:rPr lang="en-US" dirty="0">
                <a:solidFill>
                  <a:schemeClr val="accent4"/>
                </a:solidFill>
              </a:rPr>
              <a:t>AMAZONAS</a:t>
            </a:r>
            <a:r>
              <a:rPr lang="en-US" dirty="0">
                <a:solidFill>
                  <a:schemeClr val="bg1"/>
                </a:solidFill>
              </a:rPr>
              <a:t>: </a:t>
            </a:r>
            <a:r>
              <a:rPr lang="en-US" dirty="0" smtClean="0">
                <a:solidFill>
                  <a:schemeClr val="bg1"/>
                </a:solidFill>
              </a:rPr>
              <a:t>219.20</a:t>
            </a:r>
            <a:endParaRPr lang="en-US" dirty="0">
              <a:solidFill>
                <a:schemeClr val="bg1"/>
              </a:solidFill>
            </a:endParaRPr>
          </a:p>
          <a:p>
            <a:r>
              <a:rPr lang="en-US" dirty="0">
                <a:solidFill>
                  <a:schemeClr val="accent4"/>
                </a:solidFill>
              </a:rPr>
              <a:t>LA GUAJIRA</a:t>
            </a:r>
            <a:r>
              <a:rPr lang="en-US" dirty="0">
                <a:solidFill>
                  <a:schemeClr val="bg1"/>
                </a:solidFill>
              </a:rPr>
              <a:t>: </a:t>
            </a:r>
            <a:r>
              <a:rPr lang="en-US" dirty="0" smtClean="0">
                <a:solidFill>
                  <a:schemeClr val="bg1"/>
                </a:solidFill>
              </a:rPr>
              <a:t>225.30</a:t>
            </a:r>
            <a:endParaRPr lang="en-US" dirty="0">
              <a:solidFill>
                <a:schemeClr val="bg1"/>
              </a:solidFill>
            </a:endParaRPr>
          </a:p>
          <a:p>
            <a:r>
              <a:rPr lang="en-US" dirty="0">
                <a:solidFill>
                  <a:schemeClr val="accent4"/>
                </a:solidFill>
              </a:rPr>
              <a:t>MAGDALENA</a:t>
            </a:r>
            <a:r>
              <a:rPr lang="en-US" dirty="0">
                <a:solidFill>
                  <a:schemeClr val="bg1"/>
                </a:solidFill>
              </a:rPr>
              <a:t>: </a:t>
            </a:r>
            <a:r>
              <a:rPr lang="en-US" dirty="0" smtClean="0">
                <a:solidFill>
                  <a:schemeClr val="bg1"/>
                </a:solidFill>
              </a:rPr>
              <a:t>226.71</a:t>
            </a:r>
            <a:endParaRPr lang="en-US" dirty="0">
              <a:solidFill>
                <a:schemeClr val="bg1"/>
              </a:solidFill>
            </a:endParaRPr>
          </a:p>
          <a:p>
            <a:r>
              <a:rPr lang="en-US" dirty="0">
                <a:solidFill>
                  <a:schemeClr val="accent4"/>
                </a:solidFill>
              </a:rPr>
              <a:t>GUAINIA</a:t>
            </a:r>
            <a:r>
              <a:rPr lang="en-US" dirty="0">
                <a:solidFill>
                  <a:schemeClr val="bg1"/>
                </a:solidFill>
              </a:rPr>
              <a:t>: </a:t>
            </a:r>
            <a:r>
              <a:rPr lang="en-US" dirty="0" smtClean="0">
                <a:solidFill>
                  <a:schemeClr val="bg1"/>
                </a:solidFill>
              </a:rPr>
              <a:t>228.32</a:t>
            </a:r>
            <a:endParaRPr lang="en-US" dirty="0">
              <a:solidFill>
                <a:schemeClr val="bg1"/>
              </a:solidFill>
            </a:endParaRPr>
          </a:p>
          <a:p>
            <a:r>
              <a:rPr lang="en-US" dirty="0">
                <a:solidFill>
                  <a:schemeClr val="accent4"/>
                </a:solidFill>
              </a:rPr>
              <a:t>VICHADA</a:t>
            </a:r>
            <a:r>
              <a:rPr lang="en-US" dirty="0">
                <a:solidFill>
                  <a:schemeClr val="bg1"/>
                </a:solidFill>
              </a:rPr>
              <a:t>: </a:t>
            </a:r>
            <a:r>
              <a:rPr lang="en-US" dirty="0" smtClean="0">
                <a:solidFill>
                  <a:schemeClr val="bg1"/>
                </a:solidFill>
              </a:rPr>
              <a:t>228.50</a:t>
            </a:r>
            <a:endParaRPr lang="en-US" dirty="0">
              <a:solidFill>
                <a:schemeClr val="bg1"/>
              </a:solidFill>
            </a:endParaRPr>
          </a:p>
          <a:p>
            <a:r>
              <a:rPr lang="en-US" dirty="0">
                <a:solidFill>
                  <a:schemeClr val="accent4"/>
                </a:solidFill>
              </a:rPr>
              <a:t>GUAVIARE</a:t>
            </a:r>
            <a:r>
              <a:rPr lang="en-US" dirty="0">
                <a:solidFill>
                  <a:schemeClr val="bg1"/>
                </a:solidFill>
              </a:rPr>
              <a:t>: </a:t>
            </a:r>
            <a:r>
              <a:rPr lang="en-US" dirty="0" smtClean="0">
                <a:solidFill>
                  <a:schemeClr val="bg1"/>
                </a:solidFill>
              </a:rPr>
              <a:t>231.04</a:t>
            </a:r>
            <a:endParaRPr lang="en-US" dirty="0">
              <a:solidFill>
                <a:schemeClr val="bg1"/>
              </a:solidFill>
            </a:endParaRPr>
          </a:p>
          <a:p>
            <a:r>
              <a:rPr lang="en-US" dirty="0">
                <a:solidFill>
                  <a:schemeClr val="accent4"/>
                </a:solidFill>
              </a:rPr>
              <a:t>BOLIVAR</a:t>
            </a:r>
            <a:r>
              <a:rPr lang="en-US" dirty="0">
                <a:solidFill>
                  <a:schemeClr val="bg1"/>
                </a:solidFill>
              </a:rPr>
              <a:t>: </a:t>
            </a:r>
            <a:r>
              <a:rPr lang="en-US" dirty="0" smtClean="0">
                <a:solidFill>
                  <a:schemeClr val="bg1"/>
                </a:solidFill>
              </a:rPr>
              <a:t>233.35</a:t>
            </a:r>
            <a:endParaRPr lang="en-US" dirty="0">
              <a:solidFill>
                <a:schemeClr val="bg1"/>
              </a:solidFill>
            </a:endParaRPr>
          </a:p>
          <a:p>
            <a:r>
              <a:rPr lang="en-US" dirty="0">
                <a:solidFill>
                  <a:schemeClr val="accent4"/>
                </a:solidFill>
              </a:rPr>
              <a:t>CAUCA</a:t>
            </a:r>
            <a:r>
              <a:rPr lang="en-US" dirty="0">
                <a:solidFill>
                  <a:schemeClr val="bg1"/>
                </a:solidFill>
              </a:rPr>
              <a:t>: </a:t>
            </a:r>
            <a:r>
              <a:rPr lang="en-US" dirty="0" smtClean="0">
                <a:solidFill>
                  <a:schemeClr val="bg1"/>
                </a:solidFill>
              </a:rPr>
              <a:t>236.28</a:t>
            </a:r>
            <a:endParaRPr lang="en-US" dirty="0">
              <a:solidFill>
                <a:schemeClr val="bg1"/>
              </a:solidFill>
            </a:endParaRPr>
          </a:p>
        </p:txBody>
      </p:sp>
      <p:sp>
        <p:nvSpPr>
          <p:cNvPr id="11" name="CuadroTexto 10"/>
          <p:cNvSpPr txBox="1"/>
          <p:nvPr/>
        </p:nvSpPr>
        <p:spPr>
          <a:xfrm>
            <a:off x="9666093" y="170975"/>
            <a:ext cx="2434172" cy="369332"/>
          </a:xfrm>
          <a:prstGeom prst="rect">
            <a:avLst/>
          </a:prstGeom>
          <a:noFill/>
        </p:spPr>
        <p:txBody>
          <a:bodyPr wrap="square" rtlCol="0">
            <a:spAutoFit/>
          </a:bodyPr>
          <a:lstStyle/>
          <a:p>
            <a:r>
              <a:rPr lang="en-US" dirty="0" smtClean="0">
                <a:solidFill>
                  <a:schemeClr val="bg1"/>
                </a:solidFill>
              </a:rPr>
              <a:t>Recommendations </a:t>
            </a:r>
            <a:r>
              <a:rPr lang="en-US" dirty="0" smtClean="0">
                <a:solidFill>
                  <a:schemeClr val="bg1"/>
                </a:solidFill>
                <a:sym typeface="Wingdings" panose="05000000000000000000" pitchFamily="2" charset="2"/>
              </a:rPr>
              <a:t></a:t>
            </a:r>
            <a:endParaRPr lang="en-US" dirty="0">
              <a:solidFill>
                <a:schemeClr val="bg1"/>
              </a:solidFill>
            </a:endParaRPr>
          </a:p>
        </p:txBody>
      </p:sp>
      <p:sp>
        <p:nvSpPr>
          <p:cNvPr id="12" name="CuadroTexto 11"/>
          <p:cNvSpPr txBox="1"/>
          <p:nvPr/>
        </p:nvSpPr>
        <p:spPr>
          <a:xfrm>
            <a:off x="909638" y="1354016"/>
            <a:ext cx="5139469" cy="369332"/>
          </a:xfrm>
          <a:prstGeom prst="rect">
            <a:avLst/>
          </a:prstGeom>
          <a:noFill/>
        </p:spPr>
        <p:txBody>
          <a:bodyPr wrap="square" rtlCol="0">
            <a:spAutoFit/>
          </a:bodyPr>
          <a:lstStyle/>
          <a:p>
            <a:r>
              <a:rPr lang="en-US" dirty="0" smtClean="0">
                <a:solidFill>
                  <a:schemeClr val="bg1"/>
                </a:solidFill>
              </a:rPr>
              <a:t>Demographic variable: </a:t>
            </a:r>
            <a:r>
              <a:rPr lang="en-US" dirty="0" smtClean="0">
                <a:solidFill>
                  <a:schemeClr val="accent4"/>
                </a:solidFill>
              </a:rPr>
              <a:t>student ethnicity</a:t>
            </a:r>
            <a:endParaRPr lang="en-US" dirty="0">
              <a:solidFill>
                <a:schemeClr val="accent4"/>
              </a:solidFill>
            </a:endParaRPr>
          </a:p>
        </p:txBody>
      </p:sp>
      <p:pic>
        <p:nvPicPr>
          <p:cNvPr id="4" name="Imagen 3"/>
          <p:cNvPicPr>
            <a:picLocks noChangeAspect="1"/>
          </p:cNvPicPr>
          <p:nvPr/>
        </p:nvPicPr>
        <p:blipFill>
          <a:blip r:embed="rId3"/>
          <a:stretch>
            <a:fillRect/>
          </a:stretch>
        </p:blipFill>
        <p:spPr>
          <a:xfrm>
            <a:off x="6447689" y="1085684"/>
            <a:ext cx="5349634" cy="53366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10" name="Conector recto 9"/>
          <p:cNvCxnSpPr/>
          <p:nvPr/>
        </p:nvCxnSpPr>
        <p:spPr>
          <a:xfrm flipV="1">
            <a:off x="7086600" y="3068517"/>
            <a:ext cx="4633546" cy="1"/>
          </a:xfrm>
          <a:prstGeom prst="line">
            <a:avLst/>
          </a:prstGeom>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578206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a:xfrm>
            <a:off x="825099" y="548900"/>
            <a:ext cx="4353569" cy="770400"/>
          </a:xfrm>
        </p:spPr>
        <p:txBody>
          <a:bodyPr/>
          <a:lstStyle/>
          <a:p>
            <a:r>
              <a:rPr lang="en-US" dirty="0" smtClean="0"/>
              <a:t>4. Recommendations</a:t>
            </a:r>
            <a:endParaRPr lang="en-US" dirty="0"/>
          </a:p>
        </p:txBody>
      </p:sp>
      <p:sp>
        <p:nvSpPr>
          <p:cNvPr id="7" name="Rectángulo 6"/>
          <p:cNvSpPr/>
          <p:nvPr/>
        </p:nvSpPr>
        <p:spPr>
          <a:xfrm>
            <a:off x="1037492" y="1393432"/>
            <a:ext cx="10295793" cy="4939814"/>
          </a:xfrm>
          <a:prstGeom prst="rect">
            <a:avLst/>
          </a:prstGeom>
        </p:spPr>
        <p:txBody>
          <a:bodyPr wrap="square">
            <a:spAutoFit/>
          </a:bodyPr>
          <a:lstStyle/>
          <a:p>
            <a:r>
              <a:rPr lang="en-US" sz="1500" dirty="0" smtClean="0">
                <a:solidFill>
                  <a:schemeClr val="accent4"/>
                </a:solidFill>
              </a:rPr>
              <a:t>The </a:t>
            </a:r>
            <a:r>
              <a:rPr lang="en-US" sz="1500" dirty="0">
                <a:solidFill>
                  <a:schemeClr val="accent4"/>
                </a:solidFill>
              </a:rPr>
              <a:t>way to improve the results obtained by students in the Saber 11 </a:t>
            </a:r>
            <a:r>
              <a:rPr lang="en-US" sz="1500" dirty="0" smtClean="0">
                <a:solidFill>
                  <a:schemeClr val="accent4"/>
                </a:solidFill>
              </a:rPr>
              <a:t>test, </a:t>
            </a:r>
            <a:r>
              <a:rPr lang="en-US" sz="1500" dirty="0">
                <a:solidFill>
                  <a:schemeClr val="accent4"/>
                </a:solidFill>
              </a:rPr>
              <a:t>is through the application of policies that seek to address the population subgroups that have lower performance, as well as the attention to factors that affect student performance, guided by the points listed below</a:t>
            </a:r>
            <a:r>
              <a:rPr lang="en-US" sz="1500" dirty="0" smtClean="0">
                <a:solidFill>
                  <a:schemeClr val="accent4"/>
                </a:solidFill>
              </a:rPr>
              <a:t>:</a:t>
            </a:r>
          </a:p>
          <a:p>
            <a:endParaRPr lang="en-US" sz="1500" dirty="0" smtClean="0">
              <a:solidFill>
                <a:schemeClr val="accent4"/>
              </a:solidFill>
            </a:endParaRPr>
          </a:p>
          <a:p>
            <a:pPr marL="285750" indent="-285750">
              <a:buFont typeface="Arial" panose="020B0604020202020204" pitchFamily="34" charset="0"/>
              <a:buChar char="•"/>
            </a:pPr>
            <a:r>
              <a:rPr lang="en-US" sz="1500" dirty="0">
                <a:solidFill>
                  <a:schemeClr val="bg1"/>
                </a:solidFill>
              </a:rPr>
              <a:t>It is necessary to prioritize educational policies that help students in subjects such as </a:t>
            </a:r>
            <a:r>
              <a:rPr lang="en-US" sz="1500" dirty="0">
                <a:solidFill>
                  <a:schemeClr val="accent4"/>
                </a:solidFill>
              </a:rPr>
              <a:t>Social Sciences, English and Natural Sciences</a:t>
            </a:r>
            <a:r>
              <a:rPr lang="en-US" sz="1500" dirty="0">
                <a:solidFill>
                  <a:schemeClr val="bg1"/>
                </a:solidFill>
              </a:rPr>
              <a:t>, due to the fact that these have the lowest average scores in the Saber 11 test in the last three years (2018, 2019 and 2020</a:t>
            </a:r>
            <a:r>
              <a:rPr lang="en-US" sz="1500" dirty="0" smtClean="0">
                <a:solidFill>
                  <a:schemeClr val="bg1"/>
                </a:solidFill>
              </a:rPr>
              <a:t>).</a:t>
            </a:r>
          </a:p>
          <a:p>
            <a:endParaRPr lang="en-US" sz="1500" dirty="0" smtClean="0">
              <a:solidFill>
                <a:schemeClr val="bg1"/>
              </a:solidFill>
            </a:endParaRPr>
          </a:p>
          <a:p>
            <a:pPr marL="285750" indent="-285750">
              <a:buFont typeface="Arial" panose="020B0604020202020204" pitchFamily="34" charset="0"/>
              <a:buChar char="•"/>
            </a:pPr>
            <a:r>
              <a:rPr lang="en-US" sz="1500" dirty="0">
                <a:solidFill>
                  <a:schemeClr val="bg1"/>
                </a:solidFill>
              </a:rPr>
              <a:t>Special attention should be paid to </a:t>
            </a:r>
            <a:r>
              <a:rPr lang="en-US" sz="1500" dirty="0">
                <a:solidFill>
                  <a:schemeClr val="accent4"/>
                </a:solidFill>
              </a:rPr>
              <a:t>students whose parents have not completed high school</a:t>
            </a:r>
            <a:r>
              <a:rPr lang="en-US" sz="1500" dirty="0">
                <a:solidFill>
                  <a:schemeClr val="bg1"/>
                </a:solidFill>
              </a:rPr>
              <a:t>, since this group obtains </a:t>
            </a:r>
            <a:r>
              <a:rPr lang="en-US" sz="1500" dirty="0" smtClean="0">
                <a:solidFill>
                  <a:schemeClr val="bg1"/>
                </a:solidFill>
              </a:rPr>
              <a:t>worst </a:t>
            </a:r>
            <a:r>
              <a:rPr lang="en-US" sz="1500" dirty="0">
                <a:solidFill>
                  <a:schemeClr val="bg1"/>
                </a:solidFill>
              </a:rPr>
              <a:t>average results than students whose parents have at least completed high school</a:t>
            </a:r>
            <a:r>
              <a:rPr lang="en-US" sz="1500" dirty="0" smtClean="0">
                <a:solidFill>
                  <a:schemeClr val="bg1"/>
                </a:solidFill>
              </a:rPr>
              <a:t>.</a:t>
            </a:r>
          </a:p>
          <a:p>
            <a:pPr marL="285750" indent="-285750">
              <a:buFont typeface="Arial" panose="020B0604020202020204" pitchFamily="34" charset="0"/>
              <a:buChar char="•"/>
            </a:pPr>
            <a:endParaRPr lang="en-US" sz="1500" dirty="0" smtClean="0">
              <a:solidFill>
                <a:schemeClr val="bg1"/>
              </a:solidFill>
            </a:endParaRPr>
          </a:p>
          <a:p>
            <a:pPr marL="285750" indent="-285750">
              <a:buFont typeface="Arial" panose="020B0604020202020204" pitchFamily="34" charset="0"/>
              <a:buChar char="•"/>
            </a:pPr>
            <a:r>
              <a:rPr lang="en-US" sz="1500" dirty="0" smtClean="0">
                <a:solidFill>
                  <a:schemeClr val="bg1"/>
                </a:solidFill>
              </a:rPr>
              <a:t>It </a:t>
            </a:r>
            <a:r>
              <a:rPr lang="en-US" sz="1500" dirty="0">
                <a:solidFill>
                  <a:schemeClr val="bg1"/>
                </a:solidFill>
              </a:rPr>
              <a:t>can be said that the students who need more support are those of the irregular shifts </a:t>
            </a:r>
            <a:r>
              <a:rPr lang="en-US" sz="1500" dirty="0" err="1" smtClean="0">
                <a:solidFill>
                  <a:schemeClr val="accent4"/>
                </a:solidFill>
              </a:rPr>
              <a:t>Sabatine</a:t>
            </a:r>
            <a:r>
              <a:rPr lang="en-US" sz="1500" dirty="0" smtClean="0">
                <a:solidFill>
                  <a:schemeClr val="accent4"/>
                </a:solidFill>
              </a:rPr>
              <a:t> </a:t>
            </a:r>
            <a:r>
              <a:rPr lang="en-US" sz="1500" dirty="0" smtClean="0">
                <a:solidFill>
                  <a:schemeClr val="accent4"/>
                </a:solidFill>
              </a:rPr>
              <a:t>and </a:t>
            </a:r>
            <a:r>
              <a:rPr lang="en-US" sz="1500" dirty="0" smtClean="0">
                <a:solidFill>
                  <a:schemeClr val="accent4"/>
                </a:solidFill>
              </a:rPr>
              <a:t>night</a:t>
            </a:r>
            <a:r>
              <a:rPr lang="en-US" sz="1500" dirty="0" smtClean="0">
                <a:solidFill>
                  <a:schemeClr val="bg1"/>
                </a:solidFill>
              </a:rPr>
              <a:t>, </a:t>
            </a:r>
            <a:r>
              <a:rPr lang="en-US" sz="1500" dirty="0">
                <a:solidFill>
                  <a:schemeClr val="bg1"/>
                </a:solidFill>
              </a:rPr>
              <a:t>but that a change in student policy is advisable </a:t>
            </a:r>
            <a:r>
              <a:rPr lang="en-US" sz="1500" dirty="0">
                <a:solidFill>
                  <a:schemeClr val="accent4"/>
                </a:solidFill>
              </a:rPr>
              <a:t>to adopt the full day at the national level</a:t>
            </a:r>
            <a:r>
              <a:rPr lang="en-US" sz="1500" dirty="0">
                <a:solidFill>
                  <a:schemeClr val="bg1"/>
                </a:solidFill>
              </a:rPr>
              <a:t>, since they are the students who have the best results in average </a:t>
            </a:r>
            <a:r>
              <a:rPr lang="en-US" sz="1500" dirty="0" smtClean="0">
                <a:solidFill>
                  <a:schemeClr val="bg1"/>
                </a:solidFill>
              </a:rPr>
              <a:t>in </a:t>
            </a:r>
            <a:r>
              <a:rPr lang="en-US" sz="1500" dirty="0">
                <a:solidFill>
                  <a:schemeClr val="bg1"/>
                </a:solidFill>
              </a:rPr>
              <a:t>the 'Saber 11' tests</a:t>
            </a:r>
            <a:r>
              <a:rPr lang="en-US" sz="1500" dirty="0" smtClean="0">
                <a:solidFill>
                  <a:schemeClr val="bg1"/>
                </a:solidFill>
              </a:rPr>
              <a:t>.</a:t>
            </a:r>
          </a:p>
          <a:p>
            <a:pPr marL="285750" indent="-285750">
              <a:buFont typeface="Arial" panose="020B0604020202020204" pitchFamily="34" charset="0"/>
              <a:buChar char="•"/>
            </a:pPr>
            <a:endParaRPr lang="en-US" sz="1500" dirty="0" smtClean="0">
              <a:solidFill>
                <a:schemeClr val="bg1"/>
              </a:solidFill>
            </a:endParaRPr>
          </a:p>
          <a:p>
            <a:pPr marL="285750" indent="-285750">
              <a:buFont typeface="Arial" panose="020B0604020202020204" pitchFamily="34" charset="0"/>
              <a:buChar char="•"/>
            </a:pPr>
            <a:r>
              <a:rPr lang="en-US" sz="1500" dirty="0">
                <a:solidFill>
                  <a:schemeClr val="bg1"/>
                </a:solidFill>
              </a:rPr>
              <a:t>We can indicate that students </a:t>
            </a:r>
            <a:r>
              <a:rPr lang="en-US" sz="1500" dirty="0">
                <a:solidFill>
                  <a:schemeClr val="accent4"/>
                </a:solidFill>
              </a:rPr>
              <a:t>without internet access</a:t>
            </a:r>
            <a:r>
              <a:rPr lang="en-US" sz="1500" dirty="0">
                <a:solidFill>
                  <a:schemeClr val="bg1"/>
                </a:solidFill>
              </a:rPr>
              <a:t> have worse average results than those who have internet at home, so education policies should </a:t>
            </a:r>
            <a:r>
              <a:rPr lang="en-US" sz="1500" dirty="0">
                <a:solidFill>
                  <a:schemeClr val="accent4"/>
                </a:solidFill>
              </a:rPr>
              <a:t>encourage the use of internet for educational purposes and expand national coverage</a:t>
            </a:r>
            <a:r>
              <a:rPr lang="en-US" sz="1500" dirty="0">
                <a:solidFill>
                  <a:schemeClr val="bg1"/>
                </a:solidFill>
              </a:rPr>
              <a:t>, that in this moment is estimated to be the 64 percent of the students</a:t>
            </a:r>
            <a:r>
              <a:rPr lang="en-US" sz="1500" dirty="0" smtClean="0">
                <a:solidFill>
                  <a:schemeClr val="bg1"/>
                </a:solidFill>
              </a:rPr>
              <a:t>.</a:t>
            </a:r>
          </a:p>
          <a:p>
            <a:pPr marL="285750" indent="-285750">
              <a:buFont typeface="Arial" panose="020B0604020202020204" pitchFamily="34" charset="0"/>
              <a:buChar char="•"/>
            </a:pPr>
            <a:endParaRPr lang="en-US" sz="1500" dirty="0" smtClean="0">
              <a:solidFill>
                <a:schemeClr val="bg1"/>
              </a:solidFill>
            </a:endParaRPr>
          </a:p>
          <a:p>
            <a:pPr marL="285750" indent="-285750">
              <a:buFont typeface="Arial" panose="020B0604020202020204" pitchFamily="34" charset="0"/>
              <a:buChar char="•"/>
            </a:pPr>
            <a:r>
              <a:rPr lang="en-US" sz="1500" dirty="0" smtClean="0">
                <a:solidFill>
                  <a:schemeClr val="bg1"/>
                </a:solidFill>
              </a:rPr>
              <a:t>Policies </a:t>
            </a:r>
            <a:r>
              <a:rPr lang="en-US" sz="1500" dirty="0">
                <a:solidFill>
                  <a:schemeClr val="bg1"/>
                </a:solidFill>
              </a:rPr>
              <a:t>that help students to have </a:t>
            </a:r>
            <a:r>
              <a:rPr lang="en-US" sz="1500" dirty="0">
                <a:solidFill>
                  <a:schemeClr val="accent4"/>
                </a:solidFill>
              </a:rPr>
              <a:t>access to computers in schools or public policies that facilitate the purchase</a:t>
            </a:r>
            <a:r>
              <a:rPr lang="en-US" sz="1500" dirty="0">
                <a:solidFill>
                  <a:schemeClr val="bg1"/>
                </a:solidFill>
              </a:rPr>
              <a:t> of these appliances by families should be </a:t>
            </a:r>
            <a:r>
              <a:rPr lang="en-US" sz="1500" dirty="0" smtClean="0">
                <a:solidFill>
                  <a:schemeClr val="bg1"/>
                </a:solidFill>
              </a:rPr>
              <a:t>created, access to computers by students at home is estimated at 60%</a:t>
            </a:r>
          </a:p>
        </p:txBody>
      </p:sp>
    </p:spTree>
    <p:extLst>
      <p:ext uri="{BB962C8B-B14F-4D97-AF65-F5344CB8AC3E}">
        <p14:creationId xmlns:p14="http://schemas.microsoft.com/office/powerpoint/2010/main" val="2989411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10" end="10"/>
                                            </p:txEl>
                                          </p:spTgt>
                                        </p:tgtEl>
                                        <p:attrNameLst>
                                          <p:attrName>style.visibility</p:attrName>
                                        </p:attrNameLst>
                                      </p:cBhvr>
                                      <p:to>
                                        <p:strVal val="visible"/>
                                      </p:to>
                                    </p:set>
                                    <p:animEffect transition="in" filter="fade">
                                      <p:cBhvr>
                                        <p:cTn id="42" dur="1000"/>
                                        <p:tgtEl>
                                          <p:spTgt spid="7">
                                            <p:txEl>
                                              <p:pRg st="10" end="10"/>
                                            </p:txEl>
                                          </p:spTgt>
                                        </p:tgtEl>
                                      </p:cBhvr>
                                    </p:animEffect>
                                    <p:anim calcmode="lin" valueType="num">
                                      <p:cBhvr>
                                        <p:cTn id="43"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texto 5"/>
          <p:cNvSpPr>
            <a:spLocks noGrp="1"/>
          </p:cNvSpPr>
          <p:nvPr>
            <p:ph type="body" idx="1"/>
          </p:nvPr>
        </p:nvSpPr>
        <p:spPr>
          <a:xfrm>
            <a:off x="1346689" y="2423539"/>
            <a:ext cx="6068069" cy="2218799"/>
          </a:xfrm>
        </p:spPr>
        <p:txBody>
          <a:bodyPr/>
          <a:lstStyle/>
          <a:p>
            <a:pPr marL="152396" indent="0">
              <a:buNone/>
            </a:pPr>
            <a:r>
              <a:rPr lang="en-US" sz="2000" dirty="0" smtClean="0">
                <a:solidFill>
                  <a:schemeClr val="accent4"/>
                </a:solidFill>
              </a:rPr>
              <a:t>1. Introduction </a:t>
            </a:r>
            <a:r>
              <a:rPr lang="en-US" sz="2000" dirty="0" smtClean="0">
                <a:solidFill>
                  <a:schemeClr val="bg1"/>
                </a:solidFill>
              </a:rPr>
              <a:t>(5 </a:t>
            </a:r>
            <a:r>
              <a:rPr lang="en-US" sz="2000" dirty="0">
                <a:solidFill>
                  <a:schemeClr val="bg1"/>
                </a:solidFill>
              </a:rPr>
              <a:t>minutes</a:t>
            </a:r>
            <a:r>
              <a:rPr lang="en-US" sz="2000" dirty="0" smtClean="0">
                <a:solidFill>
                  <a:schemeClr val="bg1"/>
                </a:solidFill>
              </a:rPr>
              <a:t>)</a:t>
            </a:r>
            <a:endParaRPr lang="en-US" sz="2000" dirty="0">
              <a:solidFill>
                <a:schemeClr val="bg1"/>
              </a:solidFill>
            </a:endParaRPr>
          </a:p>
          <a:p>
            <a:pPr marL="152396" indent="0">
              <a:buNone/>
            </a:pPr>
            <a:r>
              <a:rPr lang="en-US" sz="2000" dirty="0" smtClean="0">
                <a:solidFill>
                  <a:schemeClr val="accent4"/>
                </a:solidFill>
              </a:rPr>
              <a:t>2. </a:t>
            </a:r>
            <a:r>
              <a:rPr lang="en-US" sz="2000" dirty="0">
                <a:solidFill>
                  <a:schemeClr val="accent4"/>
                </a:solidFill>
              </a:rPr>
              <a:t>Project overview and goals </a:t>
            </a:r>
            <a:r>
              <a:rPr lang="en-US" sz="2000" dirty="0">
                <a:solidFill>
                  <a:schemeClr val="bg1"/>
                </a:solidFill>
              </a:rPr>
              <a:t>(5 minutes</a:t>
            </a:r>
            <a:r>
              <a:rPr lang="en-US" sz="2000" dirty="0" smtClean="0">
                <a:solidFill>
                  <a:schemeClr val="bg1"/>
                </a:solidFill>
              </a:rPr>
              <a:t>)</a:t>
            </a:r>
          </a:p>
          <a:p>
            <a:pPr marL="152396" indent="0">
              <a:buNone/>
            </a:pPr>
            <a:r>
              <a:rPr lang="en-US" sz="2000" dirty="0" smtClean="0">
                <a:solidFill>
                  <a:schemeClr val="accent4"/>
                </a:solidFill>
              </a:rPr>
              <a:t>3. Data </a:t>
            </a:r>
            <a:r>
              <a:rPr lang="en-US" sz="2000" dirty="0">
                <a:solidFill>
                  <a:schemeClr val="accent4"/>
                </a:solidFill>
              </a:rPr>
              <a:t>and analysis </a:t>
            </a:r>
            <a:r>
              <a:rPr lang="en-US" sz="2000" dirty="0">
                <a:solidFill>
                  <a:schemeClr val="bg1"/>
                </a:solidFill>
              </a:rPr>
              <a:t>(10 minutes</a:t>
            </a:r>
            <a:r>
              <a:rPr lang="en-US" sz="2000" dirty="0" smtClean="0">
                <a:solidFill>
                  <a:schemeClr val="bg1"/>
                </a:solidFill>
              </a:rPr>
              <a:t>)</a:t>
            </a:r>
          </a:p>
          <a:p>
            <a:pPr marL="152396" indent="0">
              <a:buNone/>
            </a:pPr>
            <a:r>
              <a:rPr lang="en-US" sz="2000" dirty="0" smtClean="0">
                <a:solidFill>
                  <a:schemeClr val="accent4"/>
                </a:solidFill>
              </a:rPr>
              <a:t>4. Recommendation </a:t>
            </a:r>
            <a:r>
              <a:rPr lang="en-US" sz="2000" dirty="0">
                <a:solidFill>
                  <a:schemeClr val="bg1"/>
                </a:solidFill>
              </a:rPr>
              <a:t>(3 minutes</a:t>
            </a:r>
            <a:r>
              <a:rPr lang="en-US" sz="2000" dirty="0" smtClean="0">
                <a:solidFill>
                  <a:schemeClr val="bg1"/>
                </a:solidFill>
              </a:rPr>
              <a:t>)</a:t>
            </a:r>
            <a:endParaRPr lang="en-US" sz="2000" dirty="0">
              <a:solidFill>
                <a:schemeClr val="bg1"/>
              </a:solidFill>
            </a:endParaRPr>
          </a:p>
          <a:p>
            <a:pPr marL="152396" indent="0">
              <a:buNone/>
            </a:pPr>
            <a:r>
              <a:rPr lang="en-US" sz="2000" dirty="0" smtClean="0">
                <a:solidFill>
                  <a:schemeClr val="accent4"/>
                </a:solidFill>
              </a:rPr>
              <a:t>5. Further exploration </a:t>
            </a:r>
            <a:r>
              <a:rPr lang="en-US" sz="2000" dirty="0" smtClean="0">
                <a:solidFill>
                  <a:schemeClr val="bg1"/>
                </a:solidFill>
              </a:rPr>
              <a:t>(2 </a:t>
            </a:r>
            <a:r>
              <a:rPr lang="en-US" sz="2000" dirty="0">
                <a:solidFill>
                  <a:schemeClr val="bg1"/>
                </a:solidFill>
              </a:rPr>
              <a:t>minutes</a:t>
            </a:r>
            <a:r>
              <a:rPr lang="en-US" sz="2000" dirty="0" smtClean="0">
                <a:solidFill>
                  <a:schemeClr val="bg1"/>
                </a:solidFill>
              </a:rPr>
              <a:t>)</a:t>
            </a:r>
          </a:p>
          <a:p>
            <a:pPr marL="152396" indent="0">
              <a:buNone/>
            </a:pPr>
            <a:r>
              <a:rPr lang="en-US" sz="2000" dirty="0" smtClean="0">
                <a:solidFill>
                  <a:schemeClr val="accent4"/>
                </a:solidFill>
              </a:rPr>
              <a:t>6. Questions </a:t>
            </a:r>
            <a:r>
              <a:rPr lang="en-US" sz="2000" dirty="0" smtClean="0">
                <a:solidFill>
                  <a:schemeClr val="bg1"/>
                </a:solidFill>
              </a:rPr>
              <a:t>(5 minutes)</a:t>
            </a:r>
          </a:p>
        </p:txBody>
      </p:sp>
      <p:sp>
        <p:nvSpPr>
          <p:cNvPr id="5" name="Título 4"/>
          <p:cNvSpPr>
            <a:spLocks noGrp="1"/>
          </p:cNvSpPr>
          <p:nvPr>
            <p:ph type="ctrTitle"/>
          </p:nvPr>
        </p:nvSpPr>
        <p:spPr>
          <a:xfrm>
            <a:off x="798724" y="364261"/>
            <a:ext cx="3582000" cy="770400"/>
          </a:xfrm>
        </p:spPr>
        <p:txBody>
          <a:bodyPr/>
          <a:lstStyle/>
          <a:p>
            <a:r>
              <a:rPr lang="en-US" dirty="0" smtClean="0"/>
              <a:t>Agenda</a:t>
            </a:r>
            <a:endParaRPr lang="en-US" dirty="0"/>
          </a:p>
        </p:txBody>
      </p:sp>
    </p:spTree>
    <p:extLst>
      <p:ext uri="{BB962C8B-B14F-4D97-AF65-F5344CB8AC3E}">
        <p14:creationId xmlns:p14="http://schemas.microsoft.com/office/powerpoint/2010/main" val="702505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923193" y="1393432"/>
            <a:ext cx="10278208" cy="5170646"/>
          </a:xfrm>
          <a:prstGeom prst="rect">
            <a:avLst/>
          </a:prstGeom>
        </p:spPr>
        <p:txBody>
          <a:bodyPr wrap="square">
            <a:spAutoFit/>
          </a:bodyPr>
          <a:lstStyle/>
          <a:p>
            <a:pPr marL="285750" indent="-285750">
              <a:buFont typeface="Arial" panose="020B0604020202020204" pitchFamily="34" charset="0"/>
              <a:buChar char="•"/>
            </a:pPr>
            <a:r>
              <a:rPr lang="en-US" sz="1500" dirty="0" smtClean="0">
                <a:solidFill>
                  <a:schemeClr val="bg1"/>
                </a:solidFill>
              </a:rPr>
              <a:t>Policies </a:t>
            </a:r>
            <a:r>
              <a:rPr lang="en-US" sz="1500" dirty="0">
                <a:solidFill>
                  <a:schemeClr val="accent4"/>
                </a:solidFill>
              </a:rPr>
              <a:t>should focus on students who do not consume milk, </a:t>
            </a:r>
            <a:r>
              <a:rPr lang="en-US" sz="1500" dirty="0" smtClean="0">
                <a:solidFill>
                  <a:schemeClr val="accent4"/>
                </a:solidFill>
              </a:rPr>
              <a:t>milk </a:t>
            </a:r>
            <a:r>
              <a:rPr lang="en-US" sz="1500" dirty="0">
                <a:solidFill>
                  <a:schemeClr val="accent4"/>
                </a:solidFill>
              </a:rPr>
              <a:t>products, meat, fish, eggs, cereals and legumes on a daily basis</a:t>
            </a:r>
            <a:r>
              <a:rPr lang="en-US" sz="1500" dirty="0">
                <a:solidFill>
                  <a:schemeClr val="bg1"/>
                </a:solidFill>
              </a:rPr>
              <a:t>, as well as on </a:t>
            </a:r>
            <a:r>
              <a:rPr lang="en-US" sz="1500" dirty="0">
                <a:solidFill>
                  <a:schemeClr val="accent4"/>
                </a:solidFill>
              </a:rPr>
              <a:t>the inclusion of these foods in school diets </a:t>
            </a:r>
            <a:r>
              <a:rPr lang="en-US" sz="1500" dirty="0">
                <a:solidFill>
                  <a:schemeClr val="bg1"/>
                </a:solidFill>
              </a:rPr>
              <a:t>and on facilitating access to these types of foods in the basic basket of families, since there are differences in average global scores with peers who do</a:t>
            </a:r>
            <a:r>
              <a:rPr lang="en-US" sz="1500" dirty="0" smtClean="0">
                <a:solidFill>
                  <a:schemeClr val="bg1"/>
                </a:solidFill>
              </a:rPr>
              <a:t>.</a:t>
            </a:r>
          </a:p>
          <a:p>
            <a:pPr marL="285750" indent="-285750">
              <a:buFont typeface="Arial" panose="020B0604020202020204" pitchFamily="34" charset="0"/>
              <a:buChar char="•"/>
            </a:pPr>
            <a:endParaRPr lang="en-US" sz="1500" dirty="0" smtClean="0">
              <a:solidFill>
                <a:schemeClr val="bg1"/>
              </a:solidFill>
            </a:endParaRPr>
          </a:p>
          <a:p>
            <a:pPr marL="285750" indent="-285750">
              <a:buFont typeface="Arial" panose="020B0604020202020204" pitchFamily="34" charset="0"/>
              <a:buChar char="•"/>
            </a:pPr>
            <a:r>
              <a:rPr lang="en-US" sz="1500" dirty="0">
                <a:solidFill>
                  <a:schemeClr val="bg1"/>
                </a:solidFill>
              </a:rPr>
              <a:t>The fact that a student works has negative effects on the score obtained in the 'Saber 11' exam, s</a:t>
            </a:r>
            <a:r>
              <a:rPr lang="en-US" sz="1500" dirty="0" smtClean="0">
                <a:solidFill>
                  <a:schemeClr val="bg1"/>
                </a:solidFill>
              </a:rPr>
              <a:t>o </a:t>
            </a:r>
            <a:r>
              <a:rPr lang="en-US" sz="1500" dirty="0">
                <a:solidFill>
                  <a:schemeClr val="bg1"/>
                </a:solidFill>
              </a:rPr>
              <a:t>efforts should be focused on </a:t>
            </a:r>
            <a:r>
              <a:rPr lang="en-US" sz="1500" dirty="0">
                <a:solidFill>
                  <a:schemeClr val="accent4"/>
                </a:solidFill>
              </a:rPr>
              <a:t>students who work, even more so if they work more than 30 hours </a:t>
            </a:r>
            <a:r>
              <a:rPr lang="en-US" sz="1500" dirty="0" smtClean="0">
                <a:solidFill>
                  <a:schemeClr val="accent4"/>
                </a:solidFill>
              </a:rPr>
              <a:t>a week</a:t>
            </a:r>
            <a:r>
              <a:rPr lang="en-US" sz="1500" dirty="0" smtClean="0">
                <a:solidFill>
                  <a:schemeClr val="bg1"/>
                </a:solidFill>
              </a:rPr>
              <a:t>.</a:t>
            </a:r>
          </a:p>
          <a:p>
            <a:pPr marL="285750" indent="-285750">
              <a:buFont typeface="Arial" panose="020B0604020202020204" pitchFamily="34" charset="0"/>
              <a:buChar char="•"/>
            </a:pPr>
            <a:endParaRPr lang="en-US" sz="1500" dirty="0" smtClean="0">
              <a:solidFill>
                <a:schemeClr val="bg1"/>
              </a:solidFill>
            </a:endParaRPr>
          </a:p>
          <a:p>
            <a:pPr marL="285750" indent="-285750">
              <a:buFont typeface="Arial" panose="020B0604020202020204" pitchFamily="34" charset="0"/>
              <a:buChar char="•"/>
            </a:pPr>
            <a:r>
              <a:rPr lang="en-US" sz="1500" dirty="0" smtClean="0">
                <a:solidFill>
                  <a:schemeClr val="bg1"/>
                </a:solidFill>
              </a:rPr>
              <a:t>Students </a:t>
            </a:r>
            <a:r>
              <a:rPr lang="en-US" sz="1500" dirty="0">
                <a:solidFill>
                  <a:schemeClr val="accent4"/>
                </a:solidFill>
              </a:rPr>
              <a:t>living in rural environments</a:t>
            </a:r>
            <a:r>
              <a:rPr lang="en-US" sz="1500" dirty="0">
                <a:solidFill>
                  <a:schemeClr val="bg1"/>
                </a:solidFill>
              </a:rPr>
              <a:t> should receive support from educational institutions in order to improve learning and obtain better results in the 'Saber 11' </a:t>
            </a:r>
            <a:r>
              <a:rPr lang="en-US" sz="1500" dirty="0" smtClean="0">
                <a:solidFill>
                  <a:schemeClr val="bg1"/>
                </a:solidFill>
              </a:rPr>
              <a:t>test, this group of students have a lower global score that the urban students</a:t>
            </a:r>
            <a:r>
              <a:rPr lang="en-US" sz="1500" dirty="0" smtClean="0">
                <a:solidFill>
                  <a:schemeClr val="bg1"/>
                </a:solidFill>
              </a:rPr>
              <a:t>.</a:t>
            </a:r>
          </a:p>
          <a:p>
            <a:pPr marL="285750" indent="-285750">
              <a:buFont typeface="Arial" panose="020B0604020202020204" pitchFamily="34" charset="0"/>
              <a:buChar char="•"/>
            </a:pPr>
            <a:endParaRPr lang="en-US" sz="1500" dirty="0" smtClean="0">
              <a:solidFill>
                <a:schemeClr val="bg1"/>
              </a:solidFill>
            </a:endParaRPr>
          </a:p>
          <a:p>
            <a:pPr marL="285750" indent="-285750">
              <a:buFont typeface="Arial" panose="020B0604020202020204" pitchFamily="34" charset="0"/>
              <a:buChar char="•"/>
            </a:pPr>
            <a:r>
              <a:rPr lang="en-US" sz="1500" dirty="0">
                <a:solidFill>
                  <a:schemeClr val="accent4"/>
                </a:solidFill>
              </a:rPr>
              <a:t>All minority groups, with the exception of the gypsy communities and natives of Pasto</a:t>
            </a:r>
            <a:r>
              <a:rPr lang="en-US" sz="1500" dirty="0">
                <a:solidFill>
                  <a:schemeClr val="bg1"/>
                </a:solidFill>
              </a:rPr>
              <a:t>, have much lower scores than those without ethnicity (253.65 average points), so it is recommended to generate educational policies that focus on these groups, remembering that they represent about 6 percent of the total number of students</a:t>
            </a:r>
            <a:r>
              <a:rPr lang="en-US" sz="1500" dirty="0" smtClean="0">
                <a:solidFill>
                  <a:schemeClr val="bg1"/>
                </a:solidFill>
              </a:rPr>
              <a:t>.</a:t>
            </a:r>
          </a:p>
          <a:p>
            <a:pPr marL="285750" indent="-285750">
              <a:buFont typeface="Arial" panose="020B0604020202020204" pitchFamily="34" charset="0"/>
              <a:buChar char="•"/>
            </a:pPr>
            <a:endParaRPr lang="en-US" sz="1500" dirty="0" smtClean="0">
              <a:solidFill>
                <a:schemeClr val="bg1"/>
              </a:solidFill>
            </a:endParaRPr>
          </a:p>
          <a:p>
            <a:pPr marL="285750" indent="-285750">
              <a:buFont typeface="Arial" panose="020B0604020202020204" pitchFamily="34" charset="0"/>
              <a:buChar char="•"/>
            </a:pPr>
            <a:r>
              <a:rPr lang="en-US" sz="1500" dirty="0" smtClean="0">
                <a:solidFill>
                  <a:schemeClr val="bg1"/>
                </a:solidFill>
              </a:rPr>
              <a:t>Students located </a:t>
            </a:r>
            <a:r>
              <a:rPr lang="en-US" sz="1500" dirty="0">
                <a:solidFill>
                  <a:schemeClr val="bg1"/>
                </a:solidFill>
              </a:rPr>
              <a:t>in the </a:t>
            </a:r>
            <a:r>
              <a:rPr lang="en-US" sz="1500" dirty="0" smtClean="0">
                <a:solidFill>
                  <a:schemeClr val="bg1"/>
                </a:solidFill>
              </a:rPr>
              <a:t>next departments should </a:t>
            </a:r>
            <a:r>
              <a:rPr lang="en-US" sz="1500" dirty="0">
                <a:solidFill>
                  <a:schemeClr val="bg1"/>
                </a:solidFill>
              </a:rPr>
              <a:t>be the focus of policies to improve their </a:t>
            </a:r>
            <a:r>
              <a:rPr lang="en-US" sz="1500" dirty="0" smtClean="0">
                <a:solidFill>
                  <a:schemeClr val="bg1"/>
                </a:solidFill>
              </a:rPr>
              <a:t>education, this have the lowest mean global scores: </a:t>
            </a:r>
            <a:r>
              <a:rPr lang="en-US" sz="1500" dirty="0" smtClean="0">
                <a:solidFill>
                  <a:schemeClr val="accent4"/>
                </a:solidFill>
              </a:rPr>
              <a:t>Choco, Vaupes, Amazonas, La Guajira, Magdalena, </a:t>
            </a:r>
            <a:r>
              <a:rPr lang="en-US" sz="1500" dirty="0" smtClean="0">
                <a:solidFill>
                  <a:schemeClr val="accent4"/>
                </a:solidFill>
              </a:rPr>
              <a:t>Guainía, </a:t>
            </a:r>
            <a:r>
              <a:rPr lang="en-US" sz="1500" dirty="0" smtClean="0">
                <a:solidFill>
                  <a:schemeClr val="accent4"/>
                </a:solidFill>
              </a:rPr>
              <a:t>Vichada, Guaviare, Bolivar and Cauca</a:t>
            </a:r>
            <a:r>
              <a:rPr lang="en-US" sz="1500" dirty="0">
                <a:solidFill>
                  <a:schemeClr val="bg1"/>
                </a:solidFill>
              </a:rPr>
              <a:t>. In this group, departments such as Choco, Vaupés and Amazonas stand out for their low performance</a:t>
            </a:r>
            <a:r>
              <a:rPr lang="en-US" sz="1500" dirty="0" smtClean="0">
                <a:solidFill>
                  <a:schemeClr val="bg1"/>
                </a:solidFill>
              </a:rPr>
              <a:t>.</a:t>
            </a:r>
          </a:p>
          <a:p>
            <a:pPr marL="285750" indent="-285750">
              <a:buFont typeface="Arial" panose="020B0604020202020204" pitchFamily="34" charset="0"/>
              <a:buChar char="•"/>
            </a:pPr>
            <a:endParaRPr lang="en-US" sz="1500" dirty="0" smtClean="0">
              <a:solidFill>
                <a:schemeClr val="bg1"/>
              </a:solidFill>
            </a:endParaRPr>
          </a:p>
          <a:p>
            <a:pPr marL="285750" indent="-285750">
              <a:buFont typeface="Arial" panose="020B0604020202020204" pitchFamily="34" charset="0"/>
              <a:buChar char="•"/>
            </a:pPr>
            <a:r>
              <a:rPr lang="en-US" sz="1500" dirty="0">
                <a:solidFill>
                  <a:schemeClr val="bg1"/>
                </a:solidFill>
              </a:rPr>
              <a:t>It is advisable to generate educational support policies for students who </a:t>
            </a:r>
            <a:r>
              <a:rPr lang="en-US" sz="1500" dirty="0">
                <a:solidFill>
                  <a:schemeClr val="accent4"/>
                </a:solidFill>
              </a:rPr>
              <a:t>do not report stratum </a:t>
            </a:r>
            <a:r>
              <a:rPr lang="en-US" sz="1500" dirty="0">
                <a:solidFill>
                  <a:schemeClr val="bg1"/>
                </a:solidFill>
              </a:rPr>
              <a:t>and those who belong to</a:t>
            </a:r>
            <a:r>
              <a:rPr lang="en-US" sz="1500" dirty="0">
                <a:solidFill>
                  <a:schemeClr val="accent4"/>
                </a:solidFill>
              </a:rPr>
              <a:t> stratum 1 and 2</a:t>
            </a:r>
            <a:r>
              <a:rPr lang="en-US" sz="1500" dirty="0">
                <a:solidFill>
                  <a:schemeClr val="bg1"/>
                </a:solidFill>
              </a:rPr>
              <a:t>, these three groups are the ones that historically have the lowest performances</a:t>
            </a:r>
            <a:r>
              <a:rPr lang="en-US" sz="1500" dirty="0" smtClean="0">
                <a:solidFill>
                  <a:schemeClr val="bg1"/>
                </a:solidFill>
              </a:rPr>
              <a:t>.</a:t>
            </a:r>
            <a:endParaRPr lang="en-US" sz="1500" dirty="0">
              <a:solidFill>
                <a:schemeClr val="bg1"/>
              </a:solidFill>
            </a:endParaRPr>
          </a:p>
        </p:txBody>
      </p:sp>
      <p:sp>
        <p:nvSpPr>
          <p:cNvPr id="6" name="Título 4"/>
          <p:cNvSpPr>
            <a:spLocks noGrp="1"/>
          </p:cNvSpPr>
          <p:nvPr>
            <p:ph type="ctrTitle"/>
          </p:nvPr>
        </p:nvSpPr>
        <p:spPr>
          <a:xfrm>
            <a:off x="825100" y="548900"/>
            <a:ext cx="4599754" cy="770400"/>
          </a:xfrm>
        </p:spPr>
        <p:txBody>
          <a:bodyPr/>
          <a:lstStyle/>
          <a:p>
            <a:r>
              <a:rPr lang="en-US" dirty="0" smtClean="0"/>
              <a:t>4. Recommendations</a:t>
            </a:r>
            <a:endParaRPr lang="en-US" dirty="0"/>
          </a:p>
        </p:txBody>
      </p:sp>
    </p:spTree>
    <p:extLst>
      <p:ext uri="{BB962C8B-B14F-4D97-AF65-F5344CB8AC3E}">
        <p14:creationId xmlns:p14="http://schemas.microsoft.com/office/powerpoint/2010/main" val="1070871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10" end="10"/>
                                            </p:txEl>
                                          </p:spTgt>
                                        </p:tgtEl>
                                        <p:attrNameLst>
                                          <p:attrName>style.visibility</p:attrName>
                                        </p:attrNameLst>
                                      </p:cBhvr>
                                      <p:to>
                                        <p:strVal val="visible"/>
                                      </p:to>
                                    </p:set>
                                    <p:animEffect transition="in" filter="fade">
                                      <p:cBhvr>
                                        <p:cTn id="42" dur="1000"/>
                                        <p:tgtEl>
                                          <p:spTgt spid="7">
                                            <p:txEl>
                                              <p:pRg st="10" end="10"/>
                                            </p:txEl>
                                          </p:spTgt>
                                        </p:tgtEl>
                                      </p:cBhvr>
                                    </p:animEffect>
                                    <p:anim calcmode="lin" valueType="num">
                                      <p:cBhvr>
                                        <p:cTn id="43"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a:xfrm>
            <a:off x="798723" y="364261"/>
            <a:ext cx="6367007" cy="770400"/>
          </a:xfrm>
        </p:spPr>
        <p:txBody>
          <a:bodyPr/>
          <a:lstStyle/>
          <a:p>
            <a:r>
              <a:rPr lang="en-US" dirty="0"/>
              <a:t>5</a:t>
            </a:r>
            <a:r>
              <a:rPr lang="en-US" dirty="0" smtClean="0"/>
              <a:t>. Further exploration</a:t>
            </a:r>
            <a:endParaRPr lang="en-US" dirty="0"/>
          </a:p>
        </p:txBody>
      </p:sp>
      <p:sp>
        <p:nvSpPr>
          <p:cNvPr id="8" name="CuadroTexto 7"/>
          <p:cNvSpPr txBox="1"/>
          <p:nvPr/>
        </p:nvSpPr>
        <p:spPr>
          <a:xfrm>
            <a:off x="1210406" y="1816214"/>
            <a:ext cx="9190893" cy="2031325"/>
          </a:xfrm>
          <a:prstGeom prst="rect">
            <a:avLst/>
          </a:prstGeom>
          <a:noFill/>
        </p:spPr>
        <p:txBody>
          <a:bodyPr wrap="square" rtlCol="0">
            <a:spAutoFit/>
          </a:bodyPr>
          <a:lstStyle/>
          <a:p>
            <a:r>
              <a:rPr lang="en-US" dirty="0">
                <a:solidFill>
                  <a:schemeClr val="bg1"/>
                </a:solidFill>
              </a:rPr>
              <a:t>An exploratory data study has been conducted, statistically describing differences between subgroups of students, as the data are from the population of students who took the exam in 2018, 2019 and 2022 and not a sample. However:</a:t>
            </a:r>
          </a:p>
          <a:p>
            <a:endParaRPr lang="en-US" dirty="0">
              <a:solidFill>
                <a:schemeClr val="bg1"/>
              </a:solidFill>
            </a:endParaRPr>
          </a:p>
          <a:p>
            <a:r>
              <a:rPr lang="en-US" dirty="0">
                <a:solidFill>
                  <a:schemeClr val="bg1"/>
                </a:solidFill>
              </a:rPr>
              <a:t>A </a:t>
            </a:r>
            <a:r>
              <a:rPr lang="en-US" dirty="0">
                <a:solidFill>
                  <a:schemeClr val="accent4"/>
                </a:solidFill>
              </a:rPr>
              <a:t>supervised classification model</a:t>
            </a:r>
            <a:r>
              <a:rPr lang="en-US" dirty="0">
                <a:solidFill>
                  <a:schemeClr val="bg1"/>
                </a:solidFill>
              </a:rPr>
              <a:t> can be created, aided by Machine Learning algorithms, to </a:t>
            </a:r>
            <a:r>
              <a:rPr lang="en-US" dirty="0">
                <a:solidFill>
                  <a:schemeClr val="accent4"/>
                </a:solidFill>
              </a:rPr>
              <a:t>generate a model to establish which students are at </a:t>
            </a:r>
            <a:r>
              <a:rPr lang="en-US" dirty="0" smtClean="0">
                <a:solidFill>
                  <a:schemeClr val="accent4"/>
                </a:solidFill>
              </a:rPr>
              <a:t>risk to fail </a:t>
            </a:r>
            <a:r>
              <a:rPr lang="en-US" dirty="0">
                <a:solidFill>
                  <a:schemeClr val="accent4"/>
                </a:solidFill>
              </a:rPr>
              <a:t>and to be able to take measures prior </a:t>
            </a:r>
            <a:r>
              <a:rPr lang="en-US" dirty="0">
                <a:solidFill>
                  <a:schemeClr val="bg1"/>
                </a:solidFill>
              </a:rPr>
              <a:t>to taking the Saber 11 exam.</a:t>
            </a:r>
            <a:endParaRPr lang="en-US" dirty="0">
              <a:solidFill>
                <a:schemeClr val="accent4"/>
              </a:solidFill>
            </a:endParaRPr>
          </a:p>
        </p:txBody>
      </p:sp>
    </p:spTree>
    <p:extLst>
      <p:ext uri="{BB962C8B-B14F-4D97-AF65-F5344CB8AC3E}">
        <p14:creationId xmlns:p14="http://schemas.microsoft.com/office/powerpoint/2010/main" val="67363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2" end="2"/>
                                            </p:txEl>
                                          </p:spTgt>
                                        </p:tgtEl>
                                        <p:attrNameLst>
                                          <p:attrName>style.visibility</p:attrName>
                                        </p:attrNameLst>
                                      </p:cBhvr>
                                      <p:to>
                                        <p:strVal val="visible"/>
                                      </p:to>
                                    </p:set>
                                    <p:animEffect transition="in" filter="fade">
                                      <p:cBhvr>
                                        <p:cTn id="14" dur="1000"/>
                                        <p:tgtEl>
                                          <p:spTgt spid="8">
                                            <p:txEl>
                                              <p:pRg st="2" end="2"/>
                                            </p:txEl>
                                          </p:spTgt>
                                        </p:tgtEl>
                                      </p:cBhvr>
                                    </p:animEffect>
                                    <p:anim calcmode="lin" valueType="num">
                                      <p:cBhvr>
                                        <p:cTn id="15"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a:xfrm>
            <a:off x="798723" y="364261"/>
            <a:ext cx="6367007" cy="770400"/>
          </a:xfrm>
        </p:spPr>
        <p:txBody>
          <a:bodyPr/>
          <a:lstStyle/>
          <a:p>
            <a:r>
              <a:rPr lang="en-US" dirty="0"/>
              <a:t>6</a:t>
            </a:r>
            <a:r>
              <a:rPr lang="en-US" dirty="0" smtClean="0"/>
              <a:t>. Questions</a:t>
            </a:r>
            <a:endParaRPr lang="en-US" dirty="0"/>
          </a:p>
        </p:txBody>
      </p:sp>
      <p:pic>
        <p:nvPicPr>
          <p:cNvPr id="5122" name="Picture 2" descr="250+ Not-Boring Questions To Connect And Get To Know Someo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4666" y="1565032"/>
            <a:ext cx="7616825" cy="3814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418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5122"/>
                                        </p:tgtEl>
                                        <p:attrNameLst>
                                          <p:attrName>r</p:attrName>
                                        </p:attrNameLst>
                                      </p:cBhvr>
                                    </p:animRot>
                                    <p:animRot by="-240000">
                                      <p:cBhvr>
                                        <p:cTn id="7" dur="200" fill="hold">
                                          <p:stCondLst>
                                            <p:cond delay="200"/>
                                          </p:stCondLst>
                                        </p:cTn>
                                        <p:tgtEl>
                                          <p:spTgt spid="5122"/>
                                        </p:tgtEl>
                                        <p:attrNameLst>
                                          <p:attrName>r</p:attrName>
                                        </p:attrNameLst>
                                      </p:cBhvr>
                                    </p:animRot>
                                    <p:animRot by="240000">
                                      <p:cBhvr>
                                        <p:cTn id="8" dur="200" fill="hold">
                                          <p:stCondLst>
                                            <p:cond delay="400"/>
                                          </p:stCondLst>
                                        </p:cTn>
                                        <p:tgtEl>
                                          <p:spTgt spid="5122"/>
                                        </p:tgtEl>
                                        <p:attrNameLst>
                                          <p:attrName>r</p:attrName>
                                        </p:attrNameLst>
                                      </p:cBhvr>
                                    </p:animRot>
                                    <p:animRot by="-240000">
                                      <p:cBhvr>
                                        <p:cTn id="9" dur="200" fill="hold">
                                          <p:stCondLst>
                                            <p:cond delay="600"/>
                                          </p:stCondLst>
                                        </p:cTn>
                                        <p:tgtEl>
                                          <p:spTgt spid="5122"/>
                                        </p:tgtEl>
                                        <p:attrNameLst>
                                          <p:attrName>r</p:attrName>
                                        </p:attrNameLst>
                                      </p:cBhvr>
                                    </p:animRot>
                                    <p:animRot by="120000">
                                      <p:cBhvr>
                                        <p:cTn id="10" dur="200" fill="hold">
                                          <p:stCondLst>
                                            <p:cond delay="800"/>
                                          </p:stCondLst>
                                        </p:cTn>
                                        <p:tgtEl>
                                          <p:spTgt spid="51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538565" y="2692128"/>
            <a:ext cx="4850833" cy="1569660"/>
          </a:xfrm>
          <a:prstGeom prst="rect">
            <a:avLst/>
          </a:prstGeom>
          <a:noFill/>
        </p:spPr>
        <p:txBody>
          <a:bodyPr wrap="square" lIns="91440" tIns="45720" rIns="91440" bIns="45720">
            <a:spAutoFit/>
          </a:bodyPr>
          <a:lstStyle/>
          <a:p>
            <a:pPr algn="ctr"/>
            <a:r>
              <a:rPr lang="es-ES" sz="9600" dirty="0" err="1" smtClean="0">
                <a:ln w="0"/>
                <a:solidFill>
                  <a:schemeClr val="accent4"/>
                </a:solidFill>
                <a:effectLst>
                  <a:outerShdw blurRad="38100" dist="25400" dir="5400000" algn="ctr" rotWithShape="0">
                    <a:srgbClr val="6E747A">
                      <a:alpha val="43000"/>
                    </a:srgbClr>
                  </a:outerShdw>
                </a:effectLst>
              </a:rPr>
              <a:t>Thanks</a:t>
            </a:r>
            <a:r>
              <a:rPr lang="es-ES" sz="9600" dirty="0" smtClean="0">
                <a:ln w="0"/>
                <a:solidFill>
                  <a:schemeClr val="accent4"/>
                </a:solidFill>
                <a:effectLst>
                  <a:outerShdw blurRad="38100" dist="25400" dir="5400000" algn="ctr" rotWithShape="0">
                    <a:srgbClr val="6E747A">
                      <a:alpha val="43000"/>
                    </a:srgbClr>
                  </a:outerShdw>
                </a:effectLst>
              </a:rPr>
              <a:t>!</a:t>
            </a:r>
            <a:endParaRPr lang="es-ES" sz="9600" b="0" cap="none" spc="0" dirty="0">
              <a:ln w="0"/>
              <a:solidFill>
                <a:schemeClr val="accent4"/>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839015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a:xfrm>
            <a:off x="798724" y="364261"/>
            <a:ext cx="3582000" cy="770400"/>
          </a:xfrm>
        </p:spPr>
        <p:txBody>
          <a:bodyPr/>
          <a:lstStyle/>
          <a:p>
            <a:r>
              <a:rPr lang="en-US" dirty="0" smtClean="0"/>
              <a:t>1. Introduction</a:t>
            </a:r>
            <a:endParaRPr lang="en-US" dirty="0"/>
          </a:p>
        </p:txBody>
      </p:sp>
      <p:sp>
        <p:nvSpPr>
          <p:cNvPr id="8" name="CuadroTexto 7"/>
          <p:cNvSpPr txBox="1"/>
          <p:nvPr/>
        </p:nvSpPr>
        <p:spPr>
          <a:xfrm>
            <a:off x="1052145" y="1781044"/>
            <a:ext cx="9973409" cy="2585323"/>
          </a:xfrm>
          <a:prstGeom prst="rect">
            <a:avLst/>
          </a:prstGeom>
          <a:noFill/>
        </p:spPr>
        <p:txBody>
          <a:bodyPr wrap="square" rtlCol="0">
            <a:spAutoFit/>
          </a:bodyPr>
          <a:lstStyle/>
          <a:p>
            <a:r>
              <a:rPr lang="en-US" dirty="0" smtClean="0">
                <a:solidFill>
                  <a:schemeClr val="bg1"/>
                </a:solidFill>
              </a:rPr>
              <a:t>We are going to work with the</a:t>
            </a:r>
            <a:r>
              <a:rPr lang="en-US" dirty="0" smtClean="0">
                <a:solidFill>
                  <a:schemeClr val="accent4"/>
                </a:solidFill>
              </a:rPr>
              <a:t> results of a exam</a:t>
            </a:r>
            <a:r>
              <a:rPr lang="en-US" dirty="0" smtClean="0">
                <a:solidFill>
                  <a:schemeClr val="bg1"/>
                </a:solidFill>
              </a:rPr>
              <a:t> done in </a:t>
            </a:r>
            <a:r>
              <a:rPr lang="en-US" dirty="0" smtClean="0">
                <a:solidFill>
                  <a:schemeClr val="accent4"/>
                </a:solidFill>
              </a:rPr>
              <a:t>Colombia</a:t>
            </a:r>
            <a:r>
              <a:rPr lang="en-US" dirty="0" smtClean="0">
                <a:solidFill>
                  <a:schemeClr val="bg1"/>
                </a:solidFill>
              </a:rPr>
              <a:t> called Saber 11 between 2018 and 2020, and some </a:t>
            </a:r>
            <a:r>
              <a:rPr lang="en-US" dirty="0" smtClean="0">
                <a:solidFill>
                  <a:schemeClr val="accent4"/>
                </a:solidFill>
              </a:rPr>
              <a:t>demographic information</a:t>
            </a:r>
            <a:r>
              <a:rPr lang="en-US" dirty="0" smtClean="0">
                <a:solidFill>
                  <a:schemeClr val="bg1"/>
                </a:solidFill>
              </a:rPr>
              <a:t> about the students.</a:t>
            </a:r>
          </a:p>
          <a:p>
            <a:endParaRPr lang="en-US" dirty="0">
              <a:solidFill>
                <a:schemeClr val="bg1"/>
              </a:solidFill>
            </a:endParaRPr>
          </a:p>
          <a:p>
            <a:r>
              <a:rPr lang="en-US" dirty="0">
                <a:solidFill>
                  <a:schemeClr val="bg1"/>
                </a:solidFill>
              </a:rPr>
              <a:t>The Saber 11, popularly known as </a:t>
            </a:r>
            <a:r>
              <a:rPr lang="en-US" dirty="0" smtClean="0">
                <a:solidFill>
                  <a:schemeClr val="bg1"/>
                </a:solidFill>
              </a:rPr>
              <a:t>ICFES, </a:t>
            </a:r>
            <a:r>
              <a:rPr lang="en-US" dirty="0">
                <a:solidFill>
                  <a:schemeClr val="bg1"/>
                </a:solidFill>
              </a:rPr>
              <a:t>is a </a:t>
            </a:r>
            <a:r>
              <a:rPr lang="en-US" dirty="0">
                <a:solidFill>
                  <a:schemeClr val="accent4"/>
                </a:solidFill>
              </a:rPr>
              <a:t>high school exit exam </a:t>
            </a:r>
            <a:r>
              <a:rPr lang="en-US" dirty="0">
                <a:solidFill>
                  <a:schemeClr val="bg1"/>
                </a:solidFill>
              </a:rPr>
              <a:t>administered annually in grade </a:t>
            </a:r>
            <a:r>
              <a:rPr lang="en-US" dirty="0" smtClean="0">
                <a:solidFill>
                  <a:schemeClr val="bg1"/>
                </a:solidFill>
              </a:rPr>
              <a:t>11. The </a:t>
            </a:r>
            <a:r>
              <a:rPr lang="en-US" dirty="0">
                <a:solidFill>
                  <a:schemeClr val="bg1"/>
                </a:solidFill>
              </a:rPr>
              <a:t>purpose of the exam is to evaluate students' aptitude in five subjects: </a:t>
            </a:r>
            <a:r>
              <a:rPr lang="en-US" dirty="0">
                <a:solidFill>
                  <a:schemeClr val="accent4"/>
                </a:solidFill>
              </a:rPr>
              <a:t>critical reading, mathematics, social studies, science and English</a:t>
            </a:r>
            <a:r>
              <a:rPr lang="en-US" dirty="0" smtClean="0">
                <a:solidFill>
                  <a:schemeClr val="bg1"/>
                </a:solidFill>
              </a:rPr>
              <a:t>.</a:t>
            </a:r>
          </a:p>
          <a:p>
            <a:endParaRPr lang="en-US" dirty="0">
              <a:solidFill>
                <a:schemeClr val="bg1"/>
              </a:solidFill>
            </a:endParaRPr>
          </a:p>
          <a:p>
            <a:r>
              <a:rPr lang="en-US" dirty="0">
                <a:solidFill>
                  <a:schemeClr val="bg1"/>
                </a:solidFill>
              </a:rPr>
              <a:t>The </a:t>
            </a:r>
            <a:r>
              <a:rPr lang="en-US" dirty="0" smtClean="0">
                <a:solidFill>
                  <a:schemeClr val="bg1"/>
                </a:solidFill>
              </a:rPr>
              <a:t>Saber 11 </a:t>
            </a:r>
            <a:r>
              <a:rPr lang="en-US" dirty="0">
                <a:solidFill>
                  <a:schemeClr val="bg1"/>
                </a:solidFill>
              </a:rPr>
              <a:t>exam scores students using </a:t>
            </a:r>
            <a:r>
              <a:rPr lang="en-US" dirty="0" smtClean="0">
                <a:solidFill>
                  <a:schemeClr val="bg1"/>
                </a:solidFill>
              </a:rPr>
              <a:t>an </a:t>
            </a:r>
            <a:r>
              <a:rPr lang="en-US" dirty="0">
                <a:solidFill>
                  <a:schemeClr val="bg1"/>
                </a:solidFill>
              </a:rPr>
              <a:t>overall score ranging from 1 to 500 points, while the score for each subject ranges from 1 to 100 </a:t>
            </a:r>
            <a:r>
              <a:rPr lang="en-US" dirty="0" smtClean="0">
                <a:solidFill>
                  <a:schemeClr val="bg1"/>
                </a:solidFill>
              </a:rPr>
              <a:t>points.</a:t>
            </a:r>
          </a:p>
        </p:txBody>
      </p:sp>
    </p:spTree>
    <p:extLst>
      <p:ext uri="{BB962C8B-B14F-4D97-AF65-F5344CB8AC3E}">
        <p14:creationId xmlns:p14="http://schemas.microsoft.com/office/powerpoint/2010/main" val="2335609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a:xfrm>
            <a:off x="798723" y="364261"/>
            <a:ext cx="6367007" cy="770400"/>
          </a:xfrm>
        </p:spPr>
        <p:txBody>
          <a:bodyPr/>
          <a:lstStyle/>
          <a:p>
            <a:r>
              <a:rPr lang="en-US" dirty="0"/>
              <a:t>2</a:t>
            </a:r>
            <a:r>
              <a:rPr lang="en-US" dirty="0" smtClean="0"/>
              <a:t>. </a:t>
            </a:r>
            <a:r>
              <a:rPr lang="en-US" dirty="0"/>
              <a:t>Project overview and goals </a:t>
            </a:r>
          </a:p>
        </p:txBody>
      </p:sp>
      <p:sp>
        <p:nvSpPr>
          <p:cNvPr id="8" name="CuadroTexto 7"/>
          <p:cNvSpPr txBox="1"/>
          <p:nvPr/>
        </p:nvSpPr>
        <p:spPr>
          <a:xfrm>
            <a:off x="1052145" y="1763460"/>
            <a:ext cx="9190893" cy="646331"/>
          </a:xfrm>
          <a:prstGeom prst="rect">
            <a:avLst/>
          </a:prstGeom>
          <a:noFill/>
        </p:spPr>
        <p:txBody>
          <a:bodyPr wrap="square" rtlCol="0">
            <a:spAutoFit/>
          </a:bodyPr>
          <a:lstStyle/>
          <a:p>
            <a:r>
              <a:rPr lang="en-US" dirty="0" smtClean="0">
                <a:solidFill>
                  <a:schemeClr val="bg1"/>
                </a:solidFill>
              </a:rPr>
              <a:t>The Saber 11 is an important measure for the education quality, </a:t>
            </a:r>
            <a:r>
              <a:rPr lang="en-US" dirty="0" smtClean="0">
                <a:solidFill>
                  <a:schemeClr val="accent4"/>
                </a:solidFill>
              </a:rPr>
              <a:t>how Saber 11 </a:t>
            </a:r>
            <a:r>
              <a:rPr lang="en-US" dirty="0">
                <a:solidFill>
                  <a:schemeClr val="accent4"/>
                </a:solidFill>
              </a:rPr>
              <a:t>results can be improved in </a:t>
            </a:r>
            <a:r>
              <a:rPr lang="en-US" dirty="0" smtClean="0">
                <a:solidFill>
                  <a:schemeClr val="accent4"/>
                </a:solidFill>
              </a:rPr>
              <a:t>Colombia?</a:t>
            </a:r>
            <a:endParaRPr lang="en-US" dirty="0">
              <a:solidFill>
                <a:schemeClr val="accent4"/>
              </a:solidFill>
            </a:endParaRPr>
          </a:p>
        </p:txBody>
      </p:sp>
      <p:sp>
        <p:nvSpPr>
          <p:cNvPr id="3" name="Rectángulo 2"/>
          <p:cNvSpPr/>
          <p:nvPr/>
        </p:nvSpPr>
        <p:spPr>
          <a:xfrm>
            <a:off x="1052145" y="2558288"/>
            <a:ext cx="9293469" cy="2585323"/>
          </a:xfrm>
          <a:prstGeom prst="rect">
            <a:avLst/>
          </a:prstGeom>
        </p:spPr>
        <p:txBody>
          <a:bodyPr wrap="square">
            <a:spAutoFit/>
          </a:bodyPr>
          <a:lstStyle/>
          <a:p>
            <a:r>
              <a:rPr lang="en-US" dirty="0">
                <a:solidFill>
                  <a:schemeClr val="bg1"/>
                </a:solidFill>
              </a:rPr>
              <a:t>To answer the main question it is necessary to divide it into more specific questions.</a:t>
            </a:r>
          </a:p>
          <a:p>
            <a:endParaRPr lang="en-US" dirty="0">
              <a:solidFill>
                <a:schemeClr val="bg1"/>
              </a:solidFill>
            </a:endParaRPr>
          </a:p>
          <a:p>
            <a:pPr marL="285750" indent="-285750">
              <a:buFont typeface="Arial" panose="020B0604020202020204" pitchFamily="34" charset="0"/>
              <a:buChar char="•"/>
            </a:pPr>
            <a:r>
              <a:rPr lang="en-US" dirty="0">
                <a:solidFill>
                  <a:schemeClr val="accent4"/>
                </a:solidFill>
              </a:rPr>
              <a:t>How are the results in the five subjects?</a:t>
            </a:r>
          </a:p>
          <a:p>
            <a:pPr marL="285750" indent="-285750">
              <a:buFont typeface="Arial" panose="020B0604020202020204" pitchFamily="34" charset="0"/>
              <a:buChar char="•"/>
            </a:pPr>
            <a:r>
              <a:rPr lang="en-US" dirty="0">
                <a:solidFill>
                  <a:schemeClr val="accent4"/>
                </a:solidFill>
              </a:rPr>
              <a:t>Are there any subjects in which students perform worse?</a:t>
            </a:r>
          </a:p>
          <a:p>
            <a:pPr marL="285750" indent="-285750">
              <a:buFont typeface="Arial" panose="020B0604020202020204" pitchFamily="34" charset="0"/>
              <a:buChar char="•"/>
            </a:pPr>
            <a:r>
              <a:rPr lang="en-US" dirty="0">
                <a:solidFill>
                  <a:schemeClr val="accent4"/>
                </a:solidFill>
              </a:rPr>
              <a:t>Are there differences in the overall results that can be explained by demographic variables?</a:t>
            </a:r>
          </a:p>
          <a:p>
            <a:pPr marL="285750" indent="-285750">
              <a:buFont typeface="Arial" panose="020B0604020202020204" pitchFamily="34" charset="0"/>
              <a:buChar char="•"/>
            </a:pPr>
            <a:r>
              <a:rPr lang="en-US" dirty="0">
                <a:solidFill>
                  <a:schemeClr val="accent4"/>
                </a:solidFill>
              </a:rPr>
              <a:t>What demographic groups should be prioritized in the improvement of education in order to obtain better overall </a:t>
            </a:r>
            <a:r>
              <a:rPr lang="en-US" dirty="0" smtClean="0">
                <a:solidFill>
                  <a:schemeClr val="accent4"/>
                </a:solidFill>
              </a:rPr>
              <a:t>Saber 11 </a:t>
            </a:r>
            <a:r>
              <a:rPr lang="en-US" dirty="0">
                <a:solidFill>
                  <a:schemeClr val="accent4"/>
                </a:solidFill>
              </a:rPr>
              <a:t>scores?</a:t>
            </a:r>
          </a:p>
          <a:p>
            <a:pPr marL="285750" indent="-285750">
              <a:buFont typeface="Arial" panose="020B0604020202020204" pitchFamily="34" charset="0"/>
              <a:buChar char="•"/>
            </a:pPr>
            <a:r>
              <a:rPr lang="en-US" dirty="0">
                <a:solidFill>
                  <a:schemeClr val="accent4"/>
                </a:solidFill>
              </a:rPr>
              <a:t>What policies can be suggested in order to improve the global score?</a:t>
            </a:r>
          </a:p>
        </p:txBody>
      </p:sp>
    </p:spTree>
    <p:extLst>
      <p:ext uri="{BB962C8B-B14F-4D97-AF65-F5344CB8AC3E}">
        <p14:creationId xmlns:p14="http://schemas.microsoft.com/office/powerpoint/2010/main" val="2012010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a:xfrm>
            <a:off x="798723" y="364261"/>
            <a:ext cx="6367007" cy="770400"/>
          </a:xfrm>
        </p:spPr>
        <p:txBody>
          <a:bodyPr/>
          <a:lstStyle/>
          <a:p>
            <a:r>
              <a:rPr lang="en-US" dirty="0" smtClean="0"/>
              <a:t>3. Data analysis </a:t>
            </a:r>
            <a:endParaRPr lang="en-US" dirty="0"/>
          </a:p>
        </p:txBody>
      </p:sp>
      <p:sp>
        <p:nvSpPr>
          <p:cNvPr id="8" name="CuadroTexto 7"/>
          <p:cNvSpPr txBox="1"/>
          <p:nvPr/>
        </p:nvSpPr>
        <p:spPr>
          <a:xfrm>
            <a:off x="932072" y="2179096"/>
            <a:ext cx="3150399" cy="923330"/>
          </a:xfrm>
          <a:prstGeom prst="rect">
            <a:avLst/>
          </a:prstGeom>
          <a:noFill/>
        </p:spPr>
        <p:txBody>
          <a:bodyPr wrap="square" rtlCol="0">
            <a:spAutoFit/>
          </a:bodyPr>
          <a:lstStyle/>
          <a:p>
            <a:r>
              <a:rPr lang="en-US" dirty="0" smtClean="0">
                <a:solidFill>
                  <a:schemeClr val="accent4"/>
                </a:solidFill>
              </a:rPr>
              <a:t>Social sciences</a:t>
            </a:r>
            <a:r>
              <a:rPr lang="en-US" dirty="0" smtClean="0">
                <a:solidFill>
                  <a:schemeClr val="bg1"/>
                </a:solidFill>
              </a:rPr>
              <a:t>, </a:t>
            </a:r>
            <a:r>
              <a:rPr lang="en-US" dirty="0" smtClean="0">
                <a:solidFill>
                  <a:schemeClr val="accent4"/>
                </a:solidFill>
              </a:rPr>
              <a:t>Natural</a:t>
            </a:r>
            <a:r>
              <a:rPr lang="en-US" dirty="0" smtClean="0">
                <a:solidFill>
                  <a:schemeClr val="bg1"/>
                </a:solidFill>
              </a:rPr>
              <a:t> </a:t>
            </a:r>
            <a:r>
              <a:rPr lang="en-US" dirty="0" smtClean="0">
                <a:solidFill>
                  <a:schemeClr val="accent4"/>
                </a:solidFill>
              </a:rPr>
              <a:t>Sciences</a:t>
            </a:r>
            <a:r>
              <a:rPr lang="en-US" dirty="0" smtClean="0">
                <a:solidFill>
                  <a:schemeClr val="bg1"/>
                </a:solidFill>
              </a:rPr>
              <a:t> and </a:t>
            </a:r>
            <a:r>
              <a:rPr lang="en-US" dirty="0" smtClean="0">
                <a:solidFill>
                  <a:schemeClr val="accent4"/>
                </a:solidFill>
              </a:rPr>
              <a:t>English</a:t>
            </a:r>
            <a:r>
              <a:rPr lang="en-US" dirty="0" smtClean="0">
                <a:solidFill>
                  <a:schemeClr val="bg1"/>
                </a:solidFill>
              </a:rPr>
              <a:t> have the </a:t>
            </a:r>
            <a:r>
              <a:rPr lang="en-US" u="sng" dirty="0" smtClean="0">
                <a:solidFill>
                  <a:schemeClr val="bg1"/>
                </a:solidFill>
              </a:rPr>
              <a:t>lowest mean scores</a:t>
            </a:r>
            <a:r>
              <a:rPr lang="en-US" dirty="0" smtClean="0">
                <a:solidFill>
                  <a:schemeClr val="bg1"/>
                </a:solidFill>
              </a:rPr>
              <a:t>.</a:t>
            </a:r>
            <a:endParaRPr lang="en-US" dirty="0">
              <a:solidFill>
                <a:schemeClr val="accent4"/>
              </a:solidFill>
            </a:endParaRPr>
          </a:p>
        </p:txBody>
      </p:sp>
      <p:graphicFrame>
        <p:nvGraphicFramePr>
          <p:cNvPr id="6" name="Gráfico 5"/>
          <p:cNvGraphicFramePr/>
          <p:nvPr>
            <p:extLst>
              <p:ext uri="{D42A27DB-BD31-4B8C-83A1-F6EECF244321}">
                <p14:modId xmlns:p14="http://schemas.microsoft.com/office/powerpoint/2010/main" val="3645842544"/>
              </p:ext>
            </p:extLst>
          </p:nvPr>
        </p:nvGraphicFramePr>
        <p:xfrm>
          <a:off x="4879730" y="1354015"/>
          <a:ext cx="5851769" cy="4010595"/>
        </p:xfrm>
        <a:graphic>
          <a:graphicData uri="http://schemas.openxmlformats.org/drawingml/2006/chart">
            <c:chart xmlns:c="http://schemas.openxmlformats.org/drawingml/2006/chart" xmlns:r="http://schemas.openxmlformats.org/officeDocument/2006/relationships" r:id="rId3"/>
          </a:graphicData>
        </a:graphic>
      </p:graphicFrame>
      <p:sp>
        <p:nvSpPr>
          <p:cNvPr id="7" name="Abrir llave 6"/>
          <p:cNvSpPr/>
          <p:nvPr/>
        </p:nvSpPr>
        <p:spPr>
          <a:xfrm rot="16200000">
            <a:off x="6511174" y="3939424"/>
            <a:ext cx="517236" cy="3067407"/>
          </a:xfrm>
          <a:prstGeom prst="leftBrace">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sp>
        <p:nvSpPr>
          <p:cNvPr id="9" name="CuadroTexto 8"/>
          <p:cNvSpPr txBox="1"/>
          <p:nvPr/>
        </p:nvSpPr>
        <p:spPr>
          <a:xfrm>
            <a:off x="5841800" y="5731746"/>
            <a:ext cx="1855984" cy="369332"/>
          </a:xfrm>
          <a:prstGeom prst="rect">
            <a:avLst/>
          </a:prstGeom>
          <a:noFill/>
        </p:spPr>
        <p:txBody>
          <a:bodyPr wrap="square" rtlCol="0">
            <a:spAutoFit/>
          </a:bodyPr>
          <a:lstStyle/>
          <a:p>
            <a:r>
              <a:rPr lang="en-US" b="1" dirty="0" smtClean="0">
                <a:solidFill>
                  <a:schemeClr val="accent4"/>
                </a:solidFill>
              </a:rPr>
              <a:t>Lowest results</a:t>
            </a:r>
            <a:endParaRPr lang="en-US" b="1" dirty="0">
              <a:solidFill>
                <a:schemeClr val="accent4"/>
              </a:solidFill>
            </a:endParaRPr>
          </a:p>
        </p:txBody>
      </p:sp>
      <p:sp>
        <p:nvSpPr>
          <p:cNvPr id="10" name="CuadroTexto 9"/>
          <p:cNvSpPr txBox="1"/>
          <p:nvPr/>
        </p:nvSpPr>
        <p:spPr>
          <a:xfrm>
            <a:off x="9720384" y="430685"/>
            <a:ext cx="2022230" cy="646331"/>
          </a:xfrm>
          <a:prstGeom prst="rect">
            <a:avLst/>
          </a:prstGeom>
          <a:noFill/>
        </p:spPr>
        <p:txBody>
          <a:bodyPr wrap="square" rtlCol="0">
            <a:spAutoFit/>
          </a:bodyPr>
          <a:lstStyle/>
          <a:p>
            <a:r>
              <a:rPr lang="en-US" dirty="0" smtClean="0">
                <a:solidFill>
                  <a:schemeClr val="bg1"/>
                </a:solidFill>
              </a:rPr>
              <a:t>What about stratum? </a:t>
            </a:r>
            <a:r>
              <a:rPr lang="en-US" dirty="0" smtClean="0">
                <a:solidFill>
                  <a:schemeClr val="bg1"/>
                </a:solidFill>
                <a:sym typeface="Wingdings" panose="05000000000000000000" pitchFamily="2" charset="2"/>
              </a:rPr>
              <a:t></a:t>
            </a:r>
            <a:endParaRPr lang="en-US" dirty="0">
              <a:solidFill>
                <a:schemeClr val="bg1"/>
              </a:solidFill>
            </a:endParaRPr>
          </a:p>
        </p:txBody>
      </p:sp>
    </p:spTree>
    <p:extLst>
      <p:ext uri="{BB962C8B-B14F-4D97-AF65-F5344CB8AC3E}">
        <p14:creationId xmlns:p14="http://schemas.microsoft.com/office/powerpoint/2010/main" val="1818605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7"/>
                                        </p:tgtEl>
                                        <p:attrNameLst>
                                          <p:attrName>r</p:attrName>
                                        </p:attrNameLst>
                                      </p:cBhvr>
                                    </p:animRot>
                                    <p:animRot by="-240000">
                                      <p:cBhvr>
                                        <p:cTn id="7" dur="200" fill="hold">
                                          <p:stCondLst>
                                            <p:cond delay="200"/>
                                          </p:stCondLst>
                                        </p:cTn>
                                        <p:tgtEl>
                                          <p:spTgt spid="7"/>
                                        </p:tgtEl>
                                        <p:attrNameLst>
                                          <p:attrName>r</p:attrName>
                                        </p:attrNameLst>
                                      </p:cBhvr>
                                    </p:animRot>
                                    <p:animRot by="240000">
                                      <p:cBhvr>
                                        <p:cTn id="8" dur="200" fill="hold">
                                          <p:stCondLst>
                                            <p:cond delay="400"/>
                                          </p:stCondLst>
                                        </p:cTn>
                                        <p:tgtEl>
                                          <p:spTgt spid="7"/>
                                        </p:tgtEl>
                                        <p:attrNameLst>
                                          <p:attrName>r</p:attrName>
                                        </p:attrNameLst>
                                      </p:cBhvr>
                                    </p:animRot>
                                    <p:animRot by="-240000">
                                      <p:cBhvr>
                                        <p:cTn id="9" dur="200" fill="hold">
                                          <p:stCondLst>
                                            <p:cond delay="600"/>
                                          </p:stCondLst>
                                        </p:cTn>
                                        <p:tgtEl>
                                          <p:spTgt spid="7"/>
                                        </p:tgtEl>
                                        <p:attrNameLst>
                                          <p:attrName>r</p:attrName>
                                        </p:attrNameLst>
                                      </p:cBhvr>
                                    </p:animRot>
                                    <p:animRot by="120000">
                                      <p:cBhvr>
                                        <p:cTn id="10" dur="200" fill="hold">
                                          <p:stCondLst>
                                            <p:cond delay="800"/>
                                          </p:stCondLst>
                                        </p:cTn>
                                        <p:tgtEl>
                                          <p:spTgt spid="7"/>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9"/>
                                        </p:tgtEl>
                                        <p:attrNameLst>
                                          <p:attrName>r</p:attrName>
                                        </p:attrNameLst>
                                      </p:cBhvr>
                                    </p:animRot>
                                    <p:animRot by="-240000">
                                      <p:cBhvr>
                                        <p:cTn id="13" dur="200" fill="hold">
                                          <p:stCondLst>
                                            <p:cond delay="200"/>
                                          </p:stCondLst>
                                        </p:cTn>
                                        <p:tgtEl>
                                          <p:spTgt spid="9"/>
                                        </p:tgtEl>
                                        <p:attrNameLst>
                                          <p:attrName>r</p:attrName>
                                        </p:attrNameLst>
                                      </p:cBhvr>
                                    </p:animRot>
                                    <p:animRot by="240000">
                                      <p:cBhvr>
                                        <p:cTn id="14" dur="200" fill="hold">
                                          <p:stCondLst>
                                            <p:cond delay="400"/>
                                          </p:stCondLst>
                                        </p:cTn>
                                        <p:tgtEl>
                                          <p:spTgt spid="9"/>
                                        </p:tgtEl>
                                        <p:attrNameLst>
                                          <p:attrName>r</p:attrName>
                                        </p:attrNameLst>
                                      </p:cBhvr>
                                    </p:animRot>
                                    <p:animRot by="-240000">
                                      <p:cBhvr>
                                        <p:cTn id="15" dur="200" fill="hold">
                                          <p:stCondLst>
                                            <p:cond delay="600"/>
                                          </p:stCondLst>
                                        </p:cTn>
                                        <p:tgtEl>
                                          <p:spTgt spid="9"/>
                                        </p:tgtEl>
                                        <p:attrNameLst>
                                          <p:attrName>r</p:attrName>
                                        </p:attrNameLst>
                                      </p:cBhvr>
                                    </p:animRot>
                                    <p:animRot by="120000">
                                      <p:cBhvr>
                                        <p:cTn id="16" dur="200" fill="hold">
                                          <p:stCondLst>
                                            <p:cond delay="800"/>
                                          </p:stCondLst>
                                        </p:cTn>
                                        <p:tgtEl>
                                          <p:spTgt spid="9"/>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a:xfrm>
            <a:off x="798723" y="364261"/>
            <a:ext cx="6367007" cy="770400"/>
          </a:xfrm>
        </p:spPr>
        <p:txBody>
          <a:bodyPr/>
          <a:lstStyle/>
          <a:p>
            <a:r>
              <a:rPr lang="en-US" dirty="0" smtClean="0"/>
              <a:t>3. Data analysis </a:t>
            </a:r>
            <a:endParaRPr lang="en-US" dirty="0"/>
          </a:p>
        </p:txBody>
      </p:sp>
      <p:sp>
        <p:nvSpPr>
          <p:cNvPr id="8" name="CuadroTexto 7"/>
          <p:cNvSpPr txBox="1"/>
          <p:nvPr/>
        </p:nvSpPr>
        <p:spPr>
          <a:xfrm>
            <a:off x="909639" y="1942703"/>
            <a:ext cx="4866907" cy="2308324"/>
          </a:xfrm>
          <a:prstGeom prst="rect">
            <a:avLst/>
          </a:prstGeom>
          <a:noFill/>
        </p:spPr>
        <p:txBody>
          <a:bodyPr wrap="square" rtlCol="0">
            <a:spAutoFit/>
          </a:bodyPr>
          <a:lstStyle/>
          <a:p>
            <a:r>
              <a:rPr lang="en-US" dirty="0">
                <a:solidFill>
                  <a:schemeClr val="bg1"/>
                </a:solidFill>
              </a:rPr>
              <a:t>The lower strata have lower mean scores than the higher strata</a:t>
            </a:r>
            <a:r>
              <a:rPr lang="en-US" dirty="0" smtClean="0">
                <a:solidFill>
                  <a:schemeClr val="bg1"/>
                </a:solidFill>
              </a:rPr>
              <a:t>.</a:t>
            </a:r>
          </a:p>
          <a:p>
            <a:endParaRPr lang="en-US" dirty="0" smtClean="0">
              <a:solidFill>
                <a:schemeClr val="bg1"/>
              </a:solidFill>
            </a:endParaRPr>
          </a:p>
          <a:p>
            <a:r>
              <a:rPr lang="en-US" dirty="0" smtClean="0">
                <a:solidFill>
                  <a:schemeClr val="bg1"/>
                </a:solidFill>
              </a:rPr>
              <a:t>Worst performance:</a:t>
            </a:r>
          </a:p>
          <a:p>
            <a:r>
              <a:rPr lang="en-US" dirty="0" smtClean="0">
                <a:solidFill>
                  <a:schemeClr val="accent4"/>
                </a:solidFill>
              </a:rPr>
              <a:t>Without stratum</a:t>
            </a:r>
            <a:r>
              <a:rPr lang="en-US" dirty="0" smtClean="0">
                <a:solidFill>
                  <a:schemeClr val="bg1"/>
                </a:solidFill>
              </a:rPr>
              <a:t> </a:t>
            </a:r>
            <a:r>
              <a:rPr lang="en-US" dirty="0">
                <a:solidFill>
                  <a:schemeClr val="bg1"/>
                </a:solidFill>
              </a:rPr>
              <a:t>with a mean score of </a:t>
            </a:r>
            <a:r>
              <a:rPr lang="en-US" dirty="0" smtClean="0">
                <a:solidFill>
                  <a:schemeClr val="accent4"/>
                </a:solidFill>
              </a:rPr>
              <a:t>210.94</a:t>
            </a:r>
            <a:endParaRPr lang="en-US" dirty="0">
              <a:solidFill>
                <a:schemeClr val="accent4"/>
              </a:solidFill>
            </a:endParaRPr>
          </a:p>
          <a:p>
            <a:r>
              <a:rPr lang="en-US" dirty="0">
                <a:solidFill>
                  <a:schemeClr val="accent4"/>
                </a:solidFill>
              </a:rPr>
              <a:t>Stratum </a:t>
            </a:r>
            <a:r>
              <a:rPr lang="en-US" dirty="0" smtClean="0">
                <a:solidFill>
                  <a:schemeClr val="accent4"/>
                </a:solidFill>
              </a:rPr>
              <a:t>1</a:t>
            </a:r>
            <a:r>
              <a:rPr lang="en-US" dirty="0" smtClean="0">
                <a:solidFill>
                  <a:schemeClr val="bg1"/>
                </a:solidFill>
              </a:rPr>
              <a:t> </a:t>
            </a:r>
            <a:r>
              <a:rPr lang="en-US" dirty="0">
                <a:solidFill>
                  <a:schemeClr val="bg1"/>
                </a:solidFill>
              </a:rPr>
              <a:t>with a mean score of </a:t>
            </a:r>
            <a:r>
              <a:rPr lang="en-US" dirty="0" smtClean="0">
                <a:solidFill>
                  <a:schemeClr val="accent4"/>
                </a:solidFill>
              </a:rPr>
              <a:t>238.66</a:t>
            </a:r>
            <a:endParaRPr lang="en-US" dirty="0">
              <a:solidFill>
                <a:schemeClr val="accent4"/>
              </a:solidFill>
            </a:endParaRPr>
          </a:p>
          <a:p>
            <a:r>
              <a:rPr lang="en-US" dirty="0">
                <a:solidFill>
                  <a:schemeClr val="accent4"/>
                </a:solidFill>
              </a:rPr>
              <a:t>Stratum </a:t>
            </a:r>
            <a:r>
              <a:rPr lang="en-US" dirty="0" smtClean="0">
                <a:solidFill>
                  <a:schemeClr val="accent4"/>
                </a:solidFill>
              </a:rPr>
              <a:t>2</a:t>
            </a:r>
            <a:r>
              <a:rPr lang="en-US" dirty="0" smtClean="0">
                <a:solidFill>
                  <a:schemeClr val="bg1"/>
                </a:solidFill>
              </a:rPr>
              <a:t> </a:t>
            </a:r>
            <a:r>
              <a:rPr lang="en-US" dirty="0">
                <a:solidFill>
                  <a:schemeClr val="bg1"/>
                </a:solidFill>
              </a:rPr>
              <a:t>with a mean score of </a:t>
            </a:r>
            <a:r>
              <a:rPr lang="en-US" dirty="0">
                <a:solidFill>
                  <a:schemeClr val="accent4"/>
                </a:solidFill>
              </a:rPr>
              <a:t>252.68</a:t>
            </a:r>
          </a:p>
          <a:p>
            <a:endParaRPr lang="en-US" dirty="0">
              <a:solidFill>
                <a:schemeClr val="accent4"/>
              </a:solidFill>
            </a:endParaRPr>
          </a:p>
        </p:txBody>
      </p:sp>
      <p:grpSp>
        <p:nvGrpSpPr>
          <p:cNvPr id="2" name="Grupo 1"/>
          <p:cNvGrpSpPr/>
          <p:nvPr/>
        </p:nvGrpSpPr>
        <p:grpSpPr>
          <a:xfrm>
            <a:off x="6331927" y="1134661"/>
            <a:ext cx="5449765" cy="4734655"/>
            <a:chOff x="6252797" y="1173776"/>
            <a:chExt cx="4377104" cy="4185871"/>
          </a:xfrm>
        </p:grpSpPr>
        <p:pic>
          <p:nvPicPr>
            <p:cNvPr id="4" name="Imagen 3"/>
            <p:cNvPicPr>
              <a:picLocks noChangeAspect="1"/>
            </p:cNvPicPr>
            <p:nvPr/>
          </p:nvPicPr>
          <p:blipFill>
            <a:blip r:embed="rId3"/>
            <a:stretch>
              <a:fillRect/>
            </a:stretch>
          </p:blipFill>
          <p:spPr>
            <a:xfrm>
              <a:off x="6252797" y="1173776"/>
              <a:ext cx="4377104" cy="41858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CuadroTexto 8"/>
            <p:cNvSpPr txBox="1"/>
            <p:nvPr/>
          </p:nvSpPr>
          <p:spPr>
            <a:xfrm>
              <a:off x="7926176" y="2145907"/>
              <a:ext cx="1456039" cy="326523"/>
            </a:xfrm>
            <a:prstGeom prst="rect">
              <a:avLst/>
            </a:prstGeom>
            <a:noFill/>
          </p:spPr>
          <p:txBody>
            <a:bodyPr wrap="square" rtlCol="0">
              <a:spAutoFit/>
            </a:bodyPr>
            <a:lstStyle/>
            <a:p>
              <a:r>
                <a:rPr lang="en-US" b="1" dirty="0" smtClean="0">
                  <a:solidFill>
                    <a:schemeClr val="accent4"/>
                  </a:solidFill>
                </a:rPr>
                <a:t>Lowest results</a:t>
              </a:r>
              <a:endParaRPr lang="en-US" b="1" dirty="0">
                <a:solidFill>
                  <a:schemeClr val="accent4"/>
                </a:solidFill>
              </a:endParaRPr>
            </a:p>
          </p:txBody>
        </p:sp>
        <p:sp>
          <p:nvSpPr>
            <p:cNvPr id="10" name="Rectángulo redondeado 9"/>
            <p:cNvSpPr/>
            <p:nvPr/>
          </p:nvSpPr>
          <p:spPr>
            <a:xfrm>
              <a:off x="7830284" y="2523393"/>
              <a:ext cx="1647824" cy="703384"/>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CuadroTexto 10"/>
          <p:cNvSpPr txBox="1"/>
          <p:nvPr/>
        </p:nvSpPr>
        <p:spPr>
          <a:xfrm>
            <a:off x="9720384" y="430685"/>
            <a:ext cx="2281116" cy="646331"/>
          </a:xfrm>
          <a:prstGeom prst="rect">
            <a:avLst/>
          </a:prstGeom>
          <a:noFill/>
        </p:spPr>
        <p:txBody>
          <a:bodyPr wrap="square" rtlCol="0">
            <a:spAutoFit/>
          </a:bodyPr>
          <a:lstStyle/>
          <a:p>
            <a:r>
              <a:rPr lang="en-US" dirty="0" smtClean="0">
                <a:solidFill>
                  <a:schemeClr val="bg1"/>
                </a:solidFill>
              </a:rPr>
              <a:t>What about fathers education? </a:t>
            </a:r>
            <a:r>
              <a:rPr lang="en-US" dirty="0" smtClean="0">
                <a:solidFill>
                  <a:schemeClr val="bg1"/>
                </a:solidFill>
                <a:sym typeface="Wingdings" panose="05000000000000000000" pitchFamily="2" charset="2"/>
              </a:rPr>
              <a:t></a:t>
            </a:r>
            <a:endParaRPr lang="en-US" dirty="0">
              <a:solidFill>
                <a:schemeClr val="bg1"/>
              </a:solidFill>
            </a:endParaRPr>
          </a:p>
        </p:txBody>
      </p:sp>
      <p:sp>
        <p:nvSpPr>
          <p:cNvPr id="12" name="CuadroTexto 11"/>
          <p:cNvSpPr txBox="1"/>
          <p:nvPr/>
        </p:nvSpPr>
        <p:spPr>
          <a:xfrm>
            <a:off x="909639" y="1354016"/>
            <a:ext cx="3429000" cy="369332"/>
          </a:xfrm>
          <a:prstGeom prst="rect">
            <a:avLst/>
          </a:prstGeom>
          <a:noFill/>
        </p:spPr>
        <p:txBody>
          <a:bodyPr wrap="square" rtlCol="0">
            <a:spAutoFit/>
          </a:bodyPr>
          <a:lstStyle/>
          <a:p>
            <a:r>
              <a:rPr lang="en-US" dirty="0" smtClean="0">
                <a:solidFill>
                  <a:schemeClr val="bg1"/>
                </a:solidFill>
              </a:rPr>
              <a:t>Demographic variable: </a:t>
            </a:r>
            <a:r>
              <a:rPr lang="en-US" dirty="0" smtClean="0">
                <a:solidFill>
                  <a:schemeClr val="accent4"/>
                </a:solidFill>
              </a:rPr>
              <a:t>Stratum</a:t>
            </a:r>
            <a:endParaRPr lang="en-US" dirty="0">
              <a:solidFill>
                <a:schemeClr val="accent4"/>
              </a:solidFill>
            </a:endParaRPr>
          </a:p>
        </p:txBody>
      </p:sp>
    </p:spTree>
    <p:extLst>
      <p:ext uri="{BB962C8B-B14F-4D97-AF65-F5344CB8AC3E}">
        <p14:creationId xmlns:p14="http://schemas.microsoft.com/office/powerpoint/2010/main" val="3624639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a:xfrm>
            <a:off x="798723" y="364261"/>
            <a:ext cx="6367007" cy="770400"/>
          </a:xfrm>
        </p:spPr>
        <p:txBody>
          <a:bodyPr/>
          <a:lstStyle/>
          <a:p>
            <a:r>
              <a:rPr lang="en-US" dirty="0" smtClean="0"/>
              <a:t>3. Data analysis </a:t>
            </a:r>
            <a:endParaRPr lang="en-US" dirty="0"/>
          </a:p>
        </p:txBody>
      </p:sp>
      <p:sp>
        <p:nvSpPr>
          <p:cNvPr id="8" name="CuadroTexto 7"/>
          <p:cNvSpPr txBox="1"/>
          <p:nvPr/>
        </p:nvSpPr>
        <p:spPr>
          <a:xfrm>
            <a:off x="909638" y="1942703"/>
            <a:ext cx="4866907" cy="3416320"/>
          </a:xfrm>
          <a:prstGeom prst="rect">
            <a:avLst/>
          </a:prstGeom>
          <a:noFill/>
        </p:spPr>
        <p:txBody>
          <a:bodyPr wrap="square" rtlCol="0">
            <a:spAutoFit/>
          </a:bodyPr>
          <a:lstStyle/>
          <a:p>
            <a:r>
              <a:rPr lang="en-US" dirty="0">
                <a:solidFill>
                  <a:schemeClr val="bg1"/>
                </a:solidFill>
              </a:rPr>
              <a:t>The student's total score can be explained by the maximum educational level attained by the father, and it is observed that the higher the educational level, the better the results</a:t>
            </a:r>
            <a:r>
              <a:rPr lang="en-US" dirty="0" smtClean="0">
                <a:solidFill>
                  <a:schemeClr val="bg1"/>
                </a:solidFill>
              </a:rPr>
              <a:t>.</a:t>
            </a:r>
          </a:p>
          <a:p>
            <a:r>
              <a:rPr lang="en-US" dirty="0" smtClean="0">
                <a:solidFill>
                  <a:schemeClr val="bg1"/>
                </a:solidFill>
              </a:rPr>
              <a:t> </a:t>
            </a:r>
          </a:p>
          <a:p>
            <a:r>
              <a:rPr lang="en-US" dirty="0" smtClean="0">
                <a:solidFill>
                  <a:schemeClr val="bg1"/>
                </a:solidFill>
              </a:rPr>
              <a:t>Worst performance:</a:t>
            </a:r>
          </a:p>
          <a:p>
            <a:r>
              <a:rPr lang="en-US" dirty="0" smtClean="0">
                <a:solidFill>
                  <a:schemeClr val="accent4"/>
                </a:solidFill>
              </a:rPr>
              <a:t>None </a:t>
            </a:r>
            <a:r>
              <a:rPr lang="en-US" dirty="0" smtClean="0">
                <a:solidFill>
                  <a:schemeClr val="bg1"/>
                </a:solidFill>
              </a:rPr>
              <a:t>with </a:t>
            </a:r>
            <a:r>
              <a:rPr lang="en-US" dirty="0">
                <a:solidFill>
                  <a:schemeClr val="bg1"/>
                </a:solidFill>
              </a:rPr>
              <a:t>a mean score of </a:t>
            </a:r>
            <a:r>
              <a:rPr lang="en-US" dirty="0" smtClean="0">
                <a:solidFill>
                  <a:schemeClr val="accent4"/>
                </a:solidFill>
              </a:rPr>
              <a:t>215.76</a:t>
            </a:r>
            <a:endParaRPr lang="en-US" dirty="0">
              <a:solidFill>
                <a:schemeClr val="accent4"/>
              </a:solidFill>
            </a:endParaRPr>
          </a:p>
          <a:p>
            <a:r>
              <a:rPr lang="en-US" dirty="0" smtClean="0">
                <a:solidFill>
                  <a:schemeClr val="accent4"/>
                </a:solidFill>
              </a:rPr>
              <a:t>Incomplete elementary school </a:t>
            </a:r>
            <a:r>
              <a:rPr lang="en-US" dirty="0" smtClean="0">
                <a:solidFill>
                  <a:schemeClr val="bg1"/>
                </a:solidFill>
              </a:rPr>
              <a:t>with </a:t>
            </a:r>
            <a:r>
              <a:rPr lang="en-US" dirty="0">
                <a:solidFill>
                  <a:schemeClr val="bg1"/>
                </a:solidFill>
              </a:rPr>
              <a:t>a mean score of </a:t>
            </a:r>
            <a:r>
              <a:rPr lang="en-US" dirty="0" smtClean="0">
                <a:solidFill>
                  <a:schemeClr val="accent4"/>
                </a:solidFill>
              </a:rPr>
              <a:t>233.73</a:t>
            </a:r>
            <a:endParaRPr lang="en-US" dirty="0">
              <a:solidFill>
                <a:schemeClr val="accent4"/>
              </a:solidFill>
            </a:endParaRPr>
          </a:p>
          <a:p>
            <a:r>
              <a:rPr lang="en-US" dirty="0" smtClean="0">
                <a:solidFill>
                  <a:schemeClr val="accent4"/>
                </a:solidFill>
              </a:rPr>
              <a:t>Completed </a:t>
            </a:r>
            <a:r>
              <a:rPr lang="en-US" dirty="0">
                <a:solidFill>
                  <a:schemeClr val="accent4"/>
                </a:solidFill>
              </a:rPr>
              <a:t>elementary school </a:t>
            </a:r>
            <a:r>
              <a:rPr lang="en-US" dirty="0" smtClean="0">
                <a:solidFill>
                  <a:schemeClr val="bg1"/>
                </a:solidFill>
              </a:rPr>
              <a:t>with </a:t>
            </a:r>
            <a:r>
              <a:rPr lang="en-US" dirty="0">
                <a:solidFill>
                  <a:schemeClr val="bg1"/>
                </a:solidFill>
              </a:rPr>
              <a:t>a mean score of </a:t>
            </a:r>
            <a:r>
              <a:rPr lang="en-US" dirty="0" smtClean="0">
                <a:solidFill>
                  <a:schemeClr val="accent4"/>
                </a:solidFill>
              </a:rPr>
              <a:t>238.89</a:t>
            </a:r>
            <a:endParaRPr lang="en-US" dirty="0">
              <a:solidFill>
                <a:schemeClr val="accent4"/>
              </a:solidFill>
            </a:endParaRPr>
          </a:p>
          <a:p>
            <a:endParaRPr lang="en-US" dirty="0">
              <a:solidFill>
                <a:schemeClr val="accent4"/>
              </a:solidFill>
            </a:endParaRPr>
          </a:p>
        </p:txBody>
      </p:sp>
      <p:sp>
        <p:nvSpPr>
          <p:cNvPr id="9" name="CuadroTexto 8"/>
          <p:cNvSpPr txBox="1"/>
          <p:nvPr/>
        </p:nvSpPr>
        <p:spPr>
          <a:xfrm>
            <a:off x="7495039" y="2178283"/>
            <a:ext cx="1855984" cy="369332"/>
          </a:xfrm>
          <a:prstGeom prst="rect">
            <a:avLst/>
          </a:prstGeom>
          <a:noFill/>
        </p:spPr>
        <p:txBody>
          <a:bodyPr wrap="square" rtlCol="0">
            <a:spAutoFit/>
          </a:bodyPr>
          <a:lstStyle/>
          <a:p>
            <a:r>
              <a:rPr lang="en-US" b="1" dirty="0" smtClean="0">
                <a:solidFill>
                  <a:schemeClr val="accent4"/>
                </a:solidFill>
              </a:rPr>
              <a:t>Lowest results</a:t>
            </a:r>
            <a:endParaRPr lang="en-US" b="1" dirty="0">
              <a:solidFill>
                <a:schemeClr val="accent4"/>
              </a:solidFill>
            </a:endParaRPr>
          </a:p>
        </p:txBody>
      </p:sp>
      <p:grpSp>
        <p:nvGrpSpPr>
          <p:cNvPr id="2" name="Grupo 1"/>
          <p:cNvGrpSpPr/>
          <p:nvPr/>
        </p:nvGrpSpPr>
        <p:grpSpPr>
          <a:xfrm>
            <a:off x="7404222" y="1354016"/>
            <a:ext cx="4368677" cy="5200284"/>
            <a:chOff x="6692046" y="1367570"/>
            <a:chExt cx="3924300" cy="5019675"/>
          </a:xfrm>
        </p:grpSpPr>
        <p:pic>
          <p:nvPicPr>
            <p:cNvPr id="7" name="Imagen 6"/>
            <p:cNvPicPr>
              <a:picLocks noChangeAspect="1"/>
            </p:cNvPicPr>
            <p:nvPr/>
          </p:nvPicPr>
          <p:blipFill>
            <a:blip r:embed="rId3"/>
            <a:stretch>
              <a:fillRect/>
            </a:stretch>
          </p:blipFill>
          <p:spPr>
            <a:xfrm>
              <a:off x="6692046" y="1367570"/>
              <a:ext cx="3924300" cy="50196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Rectángulo redondeado 9"/>
            <p:cNvSpPr/>
            <p:nvPr/>
          </p:nvSpPr>
          <p:spPr>
            <a:xfrm>
              <a:off x="7965831" y="2664069"/>
              <a:ext cx="914400" cy="562708"/>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CuadroTexto 10"/>
          <p:cNvSpPr txBox="1"/>
          <p:nvPr/>
        </p:nvSpPr>
        <p:spPr>
          <a:xfrm>
            <a:off x="9720384" y="430685"/>
            <a:ext cx="2281116" cy="646331"/>
          </a:xfrm>
          <a:prstGeom prst="rect">
            <a:avLst/>
          </a:prstGeom>
          <a:noFill/>
        </p:spPr>
        <p:txBody>
          <a:bodyPr wrap="square" rtlCol="0">
            <a:spAutoFit/>
          </a:bodyPr>
          <a:lstStyle/>
          <a:p>
            <a:r>
              <a:rPr lang="en-US" dirty="0" smtClean="0">
                <a:solidFill>
                  <a:schemeClr val="bg1"/>
                </a:solidFill>
              </a:rPr>
              <a:t>What about mothers education? </a:t>
            </a:r>
            <a:r>
              <a:rPr lang="en-US" dirty="0" smtClean="0">
                <a:solidFill>
                  <a:schemeClr val="bg1"/>
                </a:solidFill>
                <a:sym typeface="Wingdings" panose="05000000000000000000" pitchFamily="2" charset="2"/>
              </a:rPr>
              <a:t></a:t>
            </a:r>
            <a:endParaRPr lang="en-US" dirty="0">
              <a:solidFill>
                <a:schemeClr val="bg1"/>
              </a:solidFill>
            </a:endParaRPr>
          </a:p>
        </p:txBody>
      </p:sp>
      <p:sp>
        <p:nvSpPr>
          <p:cNvPr id="12" name="CuadroTexto 11"/>
          <p:cNvSpPr txBox="1"/>
          <p:nvPr/>
        </p:nvSpPr>
        <p:spPr>
          <a:xfrm>
            <a:off x="909638" y="1354016"/>
            <a:ext cx="5139469" cy="369332"/>
          </a:xfrm>
          <a:prstGeom prst="rect">
            <a:avLst/>
          </a:prstGeom>
          <a:noFill/>
        </p:spPr>
        <p:txBody>
          <a:bodyPr wrap="square" rtlCol="0">
            <a:spAutoFit/>
          </a:bodyPr>
          <a:lstStyle/>
          <a:p>
            <a:r>
              <a:rPr lang="en-US" dirty="0" smtClean="0">
                <a:solidFill>
                  <a:schemeClr val="bg1"/>
                </a:solidFill>
              </a:rPr>
              <a:t>Demographic variable: </a:t>
            </a:r>
            <a:r>
              <a:rPr lang="en-US" dirty="0" smtClean="0">
                <a:solidFill>
                  <a:schemeClr val="accent4"/>
                </a:solidFill>
              </a:rPr>
              <a:t>Father</a:t>
            </a:r>
            <a:r>
              <a:rPr lang="en-US" dirty="0" smtClean="0">
                <a:solidFill>
                  <a:schemeClr val="bg1"/>
                </a:solidFill>
              </a:rPr>
              <a:t> </a:t>
            </a:r>
            <a:r>
              <a:rPr lang="en-US" dirty="0" smtClean="0">
                <a:solidFill>
                  <a:schemeClr val="accent4"/>
                </a:solidFill>
              </a:rPr>
              <a:t>Education Level</a:t>
            </a:r>
            <a:endParaRPr lang="en-US" dirty="0">
              <a:solidFill>
                <a:schemeClr val="accent4"/>
              </a:solidFill>
            </a:endParaRPr>
          </a:p>
        </p:txBody>
      </p:sp>
      <p:sp>
        <p:nvSpPr>
          <p:cNvPr id="13" name="CuadroTexto 12"/>
          <p:cNvSpPr txBox="1"/>
          <p:nvPr/>
        </p:nvSpPr>
        <p:spPr>
          <a:xfrm>
            <a:off x="8423031" y="2327832"/>
            <a:ext cx="1917221" cy="369331"/>
          </a:xfrm>
          <a:prstGeom prst="rect">
            <a:avLst/>
          </a:prstGeom>
          <a:noFill/>
        </p:spPr>
        <p:txBody>
          <a:bodyPr wrap="square" rtlCol="0">
            <a:spAutoFit/>
          </a:bodyPr>
          <a:lstStyle/>
          <a:p>
            <a:r>
              <a:rPr lang="en-US" b="1" dirty="0" smtClean="0">
                <a:solidFill>
                  <a:schemeClr val="accent4"/>
                </a:solidFill>
              </a:rPr>
              <a:t>Lowest results</a:t>
            </a:r>
            <a:endParaRPr lang="en-US" b="1" dirty="0">
              <a:solidFill>
                <a:schemeClr val="accent4"/>
              </a:solidFill>
            </a:endParaRPr>
          </a:p>
        </p:txBody>
      </p:sp>
    </p:spTree>
    <p:extLst>
      <p:ext uri="{BB962C8B-B14F-4D97-AF65-F5344CB8AC3E}">
        <p14:creationId xmlns:p14="http://schemas.microsoft.com/office/powerpoint/2010/main" val="3568939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a:xfrm>
            <a:off x="798723" y="364261"/>
            <a:ext cx="6367007" cy="770400"/>
          </a:xfrm>
        </p:spPr>
        <p:txBody>
          <a:bodyPr/>
          <a:lstStyle/>
          <a:p>
            <a:r>
              <a:rPr lang="en-US" dirty="0" smtClean="0"/>
              <a:t>3. Data analysis </a:t>
            </a:r>
            <a:endParaRPr lang="en-US" dirty="0"/>
          </a:p>
        </p:txBody>
      </p:sp>
      <p:sp>
        <p:nvSpPr>
          <p:cNvPr id="8" name="CuadroTexto 7"/>
          <p:cNvSpPr txBox="1"/>
          <p:nvPr/>
        </p:nvSpPr>
        <p:spPr>
          <a:xfrm>
            <a:off x="909638" y="1942703"/>
            <a:ext cx="4866907" cy="3416320"/>
          </a:xfrm>
          <a:prstGeom prst="rect">
            <a:avLst/>
          </a:prstGeom>
          <a:noFill/>
        </p:spPr>
        <p:txBody>
          <a:bodyPr wrap="square" rtlCol="0">
            <a:spAutoFit/>
          </a:bodyPr>
          <a:lstStyle/>
          <a:p>
            <a:r>
              <a:rPr lang="en-US" dirty="0">
                <a:solidFill>
                  <a:schemeClr val="bg1"/>
                </a:solidFill>
              </a:rPr>
              <a:t>The student's total score can be explained by the maximum educational level attained by the </a:t>
            </a:r>
            <a:r>
              <a:rPr lang="en-US" dirty="0" smtClean="0">
                <a:solidFill>
                  <a:schemeClr val="bg1"/>
                </a:solidFill>
              </a:rPr>
              <a:t>mother, </a:t>
            </a:r>
            <a:r>
              <a:rPr lang="en-US" dirty="0">
                <a:solidFill>
                  <a:schemeClr val="bg1"/>
                </a:solidFill>
              </a:rPr>
              <a:t>and it is observed that the higher the educational level, the better the results</a:t>
            </a:r>
            <a:r>
              <a:rPr lang="en-US" dirty="0" smtClean="0">
                <a:solidFill>
                  <a:schemeClr val="bg1"/>
                </a:solidFill>
              </a:rPr>
              <a:t>.</a:t>
            </a:r>
          </a:p>
          <a:p>
            <a:r>
              <a:rPr lang="en-US" dirty="0" smtClean="0">
                <a:solidFill>
                  <a:schemeClr val="bg1"/>
                </a:solidFill>
              </a:rPr>
              <a:t> </a:t>
            </a:r>
          </a:p>
          <a:p>
            <a:r>
              <a:rPr lang="en-US" dirty="0" smtClean="0">
                <a:solidFill>
                  <a:schemeClr val="bg1"/>
                </a:solidFill>
              </a:rPr>
              <a:t>Worst performance:</a:t>
            </a:r>
          </a:p>
          <a:p>
            <a:r>
              <a:rPr lang="en-US" dirty="0" smtClean="0">
                <a:solidFill>
                  <a:schemeClr val="accent4"/>
                </a:solidFill>
              </a:rPr>
              <a:t>None </a:t>
            </a:r>
            <a:r>
              <a:rPr lang="en-US" dirty="0" smtClean="0">
                <a:solidFill>
                  <a:schemeClr val="bg1"/>
                </a:solidFill>
              </a:rPr>
              <a:t>with </a:t>
            </a:r>
            <a:r>
              <a:rPr lang="en-US" dirty="0">
                <a:solidFill>
                  <a:schemeClr val="bg1"/>
                </a:solidFill>
              </a:rPr>
              <a:t>a mean score of </a:t>
            </a:r>
            <a:r>
              <a:rPr lang="en-US" dirty="0" smtClean="0">
                <a:solidFill>
                  <a:schemeClr val="accent4"/>
                </a:solidFill>
              </a:rPr>
              <a:t>212.30</a:t>
            </a:r>
            <a:endParaRPr lang="en-US" dirty="0">
              <a:solidFill>
                <a:schemeClr val="accent4"/>
              </a:solidFill>
            </a:endParaRPr>
          </a:p>
          <a:p>
            <a:r>
              <a:rPr lang="en-US" dirty="0" smtClean="0">
                <a:solidFill>
                  <a:schemeClr val="accent4"/>
                </a:solidFill>
              </a:rPr>
              <a:t>Incomplete elementary school </a:t>
            </a:r>
            <a:r>
              <a:rPr lang="en-US" dirty="0" smtClean="0">
                <a:solidFill>
                  <a:schemeClr val="bg1"/>
                </a:solidFill>
              </a:rPr>
              <a:t>with </a:t>
            </a:r>
            <a:r>
              <a:rPr lang="en-US" dirty="0">
                <a:solidFill>
                  <a:schemeClr val="bg1"/>
                </a:solidFill>
              </a:rPr>
              <a:t>a mean score of </a:t>
            </a:r>
            <a:r>
              <a:rPr lang="en-US" dirty="0" smtClean="0">
                <a:solidFill>
                  <a:schemeClr val="accent4"/>
                </a:solidFill>
              </a:rPr>
              <a:t>229.24</a:t>
            </a:r>
            <a:endParaRPr lang="en-US" dirty="0">
              <a:solidFill>
                <a:schemeClr val="accent4"/>
              </a:solidFill>
            </a:endParaRPr>
          </a:p>
          <a:p>
            <a:r>
              <a:rPr lang="en-US" dirty="0" smtClean="0">
                <a:solidFill>
                  <a:schemeClr val="accent4"/>
                </a:solidFill>
              </a:rPr>
              <a:t>Completed </a:t>
            </a:r>
            <a:r>
              <a:rPr lang="en-US" dirty="0">
                <a:solidFill>
                  <a:schemeClr val="accent4"/>
                </a:solidFill>
              </a:rPr>
              <a:t>elementary school </a:t>
            </a:r>
            <a:r>
              <a:rPr lang="en-US" dirty="0" smtClean="0">
                <a:solidFill>
                  <a:schemeClr val="bg1"/>
                </a:solidFill>
              </a:rPr>
              <a:t>with </a:t>
            </a:r>
            <a:r>
              <a:rPr lang="en-US" dirty="0">
                <a:solidFill>
                  <a:schemeClr val="bg1"/>
                </a:solidFill>
              </a:rPr>
              <a:t>a mean score of </a:t>
            </a:r>
            <a:r>
              <a:rPr lang="en-US" dirty="0" smtClean="0">
                <a:solidFill>
                  <a:schemeClr val="accent4"/>
                </a:solidFill>
              </a:rPr>
              <a:t>235.1</a:t>
            </a:r>
            <a:endParaRPr lang="en-US" dirty="0">
              <a:solidFill>
                <a:schemeClr val="accent4"/>
              </a:solidFill>
            </a:endParaRPr>
          </a:p>
          <a:p>
            <a:endParaRPr lang="en-US" dirty="0">
              <a:solidFill>
                <a:schemeClr val="accent4"/>
              </a:solidFill>
            </a:endParaRPr>
          </a:p>
        </p:txBody>
      </p:sp>
      <p:grpSp>
        <p:nvGrpSpPr>
          <p:cNvPr id="6" name="Grupo 5"/>
          <p:cNvGrpSpPr/>
          <p:nvPr/>
        </p:nvGrpSpPr>
        <p:grpSpPr>
          <a:xfrm>
            <a:off x="6993303" y="1134661"/>
            <a:ext cx="4814765" cy="5249007"/>
            <a:chOff x="6641611" y="1077016"/>
            <a:chExt cx="3924300" cy="5019675"/>
          </a:xfrm>
        </p:grpSpPr>
        <p:pic>
          <p:nvPicPr>
            <p:cNvPr id="3" name="Imagen 2"/>
            <p:cNvPicPr>
              <a:picLocks noChangeAspect="1"/>
            </p:cNvPicPr>
            <p:nvPr/>
          </p:nvPicPr>
          <p:blipFill>
            <a:blip r:embed="rId3"/>
            <a:stretch>
              <a:fillRect/>
            </a:stretch>
          </p:blipFill>
          <p:spPr>
            <a:xfrm>
              <a:off x="6641611" y="1077016"/>
              <a:ext cx="3924300" cy="50196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CuadroTexto 8"/>
            <p:cNvSpPr txBox="1"/>
            <p:nvPr/>
          </p:nvSpPr>
          <p:spPr>
            <a:xfrm>
              <a:off x="7921870" y="2028334"/>
              <a:ext cx="1549102" cy="353196"/>
            </a:xfrm>
            <a:prstGeom prst="rect">
              <a:avLst/>
            </a:prstGeom>
            <a:noFill/>
          </p:spPr>
          <p:txBody>
            <a:bodyPr wrap="square" rtlCol="0">
              <a:spAutoFit/>
            </a:bodyPr>
            <a:lstStyle/>
            <a:p>
              <a:r>
                <a:rPr lang="en-US" b="1" dirty="0" smtClean="0">
                  <a:solidFill>
                    <a:schemeClr val="accent4"/>
                  </a:solidFill>
                </a:rPr>
                <a:t>Lowest results</a:t>
              </a:r>
              <a:endParaRPr lang="en-US" b="1" dirty="0">
                <a:solidFill>
                  <a:schemeClr val="accent4"/>
                </a:solidFill>
              </a:endParaRPr>
            </a:p>
          </p:txBody>
        </p:sp>
        <p:sp>
          <p:nvSpPr>
            <p:cNvPr id="10" name="Rectángulo redondeado 9"/>
            <p:cNvSpPr/>
            <p:nvPr/>
          </p:nvSpPr>
          <p:spPr>
            <a:xfrm>
              <a:off x="7921870" y="2409093"/>
              <a:ext cx="1494691" cy="468034"/>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CuadroTexto 10"/>
          <p:cNvSpPr txBox="1"/>
          <p:nvPr/>
        </p:nvSpPr>
        <p:spPr>
          <a:xfrm>
            <a:off x="9720384" y="430685"/>
            <a:ext cx="2281116" cy="646331"/>
          </a:xfrm>
          <a:prstGeom prst="rect">
            <a:avLst/>
          </a:prstGeom>
          <a:noFill/>
        </p:spPr>
        <p:txBody>
          <a:bodyPr wrap="square" rtlCol="0">
            <a:spAutoFit/>
          </a:bodyPr>
          <a:lstStyle/>
          <a:p>
            <a:r>
              <a:rPr lang="en-US" dirty="0" smtClean="0">
                <a:solidFill>
                  <a:schemeClr val="bg1"/>
                </a:solidFill>
              </a:rPr>
              <a:t>What about journey? </a:t>
            </a:r>
            <a:r>
              <a:rPr lang="en-US" dirty="0" smtClean="0">
                <a:solidFill>
                  <a:schemeClr val="bg1"/>
                </a:solidFill>
                <a:sym typeface="Wingdings" panose="05000000000000000000" pitchFamily="2" charset="2"/>
              </a:rPr>
              <a:t></a:t>
            </a:r>
            <a:endParaRPr lang="en-US" dirty="0">
              <a:solidFill>
                <a:schemeClr val="bg1"/>
              </a:solidFill>
            </a:endParaRPr>
          </a:p>
        </p:txBody>
      </p:sp>
      <p:sp>
        <p:nvSpPr>
          <p:cNvPr id="12" name="CuadroTexto 11"/>
          <p:cNvSpPr txBox="1"/>
          <p:nvPr/>
        </p:nvSpPr>
        <p:spPr>
          <a:xfrm>
            <a:off x="909638" y="1354016"/>
            <a:ext cx="5139469" cy="369332"/>
          </a:xfrm>
          <a:prstGeom prst="rect">
            <a:avLst/>
          </a:prstGeom>
          <a:noFill/>
        </p:spPr>
        <p:txBody>
          <a:bodyPr wrap="square" rtlCol="0">
            <a:spAutoFit/>
          </a:bodyPr>
          <a:lstStyle/>
          <a:p>
            <a:r>
              <a:rPr lang="en-US" dirty="0" smtClean="0">
                <a:solidFill>
                  <a:schemeClr val="bg1"/>
                </a:solidFill>
              </a:rPr>
              <a:t>Demographic variable: </a:t>
            </a:r>
            <a:r>
              <a:rPr lang="en-US" dirty="0" smtClean="0">
                <a:solidFill>
                  <a:schemeClr val="accent4"/>
                </a:solidFill>
              </a:rPr>
              <a:t>Mother</a:t>
            </a:r>
            <a:r>
              <a:rPr lang="en-US" dirty="0" smtClean="0">
                <a:solidFill>
                  <a:schemeClr val="bg1"/>
                </a:solidFill>
              </a:rPr>
              <a:t> </a:t>
            </a:r>
            <a:r>
              <a:rPr lang="en-US" dirty="0" smtClean="0">
                <a:solidFill>
                  <a:schemeClr val="accent4"/>
                </a:solidFill>
              </a:rPr>
              <a:t>Education Level</a:t>
            </a:r>
            <a:endParaRPr lang="en-US" dirty="0">
              <a:solidFill>
                <a:schemeClr val="accent4"/>
              </a:solidFill>
            </a:endParaRPr>
          </a:p>
        </p:txBody>
      </p:sp>
    </p:spTree>
    <p:extLst>
      <p:ext uri="{BB962C8B-B14F-4D97-AF65-F5344CB8AC3E}">
        <p14:creationId xmlns:p14="http://schemas.microsoft.com/office/powerpoint/2010/main" val="299311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a:xfrm>
            <a:off x="798723" y="364261"/>
            <a:ext cx="6367007" cy="770400"/>
          </a:xfrm>
        </p:spPr>
        <p:txBody>
          <a:bodyPr/>
          <a:lstStyle/>
          <a:p>
            <a:r>
              <a:rPr lang="en-US" dirty="0" smtClean="0"/>
              <a:t>3. Data analysis </a:t>
            </a:r>
            <a:endParaRPr lang="en-US" dirty="0"/>
          </a:p>
        </p:txBody>
      </p:sp>
      <p:sp>
        <p:nvSpPr>
          <p:cNvPr id="8" name="CuadroTexto 7"/>
          <p:cNvSpPr txBox="1"/>
          <p:nvPr/>
        </p:nvSpPr>
        <p:spPr>
          <a:xfrm>
            <a:off x="909638" y="1942703"/>
            <a:ext cx="4866907" cy="2031325"/>
          </a:xfrm>
          <a:prstGeom prst="rect">
            <a:avLst/>
          </a:prstGeom>
          <a:noFill/>
        </p:spPr>
        <p:txBody>
          <a:bodyPr wrap="square" rtlCol="0">
            <a:spAutoFit/>
          </a:bodyPr>
          <a:lstStyle/>
          <a:p>
            <a:r>
              <a:rPr lang="en-US" dirty="0">
                <a:solidFill>
                  <a:schemeClr val="bg1"/>
                </a:solidFill>
              </a:rPr>
              <a:t>There are </a:t>
            </a:r>
            <a:r>
              <a:rPr lang="en-US" dirty="0">
                <a:solidFill>
                  <a:schemeClr val="accent4"/>
                </a:solidFill>
              </a:rPr>
              <a:t>differences in the average overall scores</a:t>
            </a:r>
            <a:r>
              <a:rPr lang="en-US" dirty="0">
                <a:solidFill>
                  <a:schemeClr val="bg1"/>
                </a:solidFill>
              </a:rPr>
              <a:t> obtained by the students depending on the </a:t>
            </a:r>
            <a:r>
              <a:rPr lang="en-US" dirty="0" smtClean="0">
                <a:solidFill>
                  <a:schemeClr val="accent4"/>
                </a:solidFill>
              </a:rPr>
              <a:t>journey</a:t>
            </a:r>
            <a:r>
              <a:rPr lang="en-US" dirty="0" smtClean="0">
                <a:solidFill>
                  <a:schemeClr val="bg1"/>
                </a:solidFill>
              </a:rPr>
              <a:t> </a:t>
            </a:r>
            <a:r>
              <a:rPr lang="en-US" dirty="0">
                <a:solidFill>
                  <a:schemeClr val="bg1"/>
                </a:solidFill>
              </a:rPr>
              <a:t>in which they </a:t>
            </a:r>
            <a:r>
              <a:rPr lang="en-US" dirty="0" smtClean="0">
                <a:solidFill>
                  <a:schemeClr val="bg1"/>
                </a:solidFill>
              </a:rPr>
              <a:t>study.</a:t>
            </a:r>
          </a:p>
          <a:p>
            <a:r>
              <a:rPr lang="en-US" dirty="0" smtClean="0">
                <a:solidFill>
                  <a:schemeClr val="bg1"/>
                </a:solidFill>
              </a:rPr>
              <a:t> </a:t>
            </a:r>
            <a:endParaRPr lang="en-US" dirty="0">
              <a:solidFill>
                <a:schemeClr val="bg1"/>
              </a:solidFill>
            </a:endParaRPr>
          </a:p>
          <a:p>
            <a:r>
              <a:rPr lang="en-US" dirty="0" smtClean="0">
                <a:solidFill>
                  <a:schemeClr val="accent4"/>
                </a:solidFill>
              </a:rPr>
              <a:t>Night </a:t>
            </a:r>
            <a:r>
              <a:rPr lang="en-US" dirty="0" smtClean="0">
                <a:solidFill>
                  <a:schemeClr val="bg1"/>
                </a:solidFill>
              </a:rPr>
              <a:t>and</a:t>
            </a:r>
            <a:r>
              <a:rPr lang="en-US" dirty="0" smtClean="0">
                <a:solidFill>
                  <a:schemeClr val="accent4"/>
                </a:solidFill>
              </a:rPr>
              <a:t> </a:t>
            </a:r>
            <a:r>
              <a:rPr lang="en-US" dirty="0" err="1" smtClean="0">
                <a:solidFill>
                  <a:schemeClr val="accent4"/>
                </a:solidFill>
              </a:rPr>
              <a:t>Sabatine</a:t>
            </a:r>
            <a:r>
              <a:rPr lang="en-US" dirty="0" smtClean="0">
                <a:solidFill>
                  <a:schemeClr val="accent4"/>
                </a:solidFill>
              </a:rPr>
              <a:t> </a:t>
            </a:r>
            <a:r>
              <a:rPr lang="en-US" dirty="0" smtClean="0">
                <a:solidFill>
                  <a:schemeClr val="bg1"/>
                </a:solidFill>
              </a:rPr>
              <a:t>are the </a:t>
            </a:r>
            <a:r>
              <a:rPr lang="en-US" dirty="0" smtClean="0">
                <a:solidFill>
                  <a:schemeClr val="accent4"/>
                </a:solidFill>
              </a:rPr>
              <a:t>worst</a:t>
            </a:r>
          </a:p>
          <a:p>
            <a:endParaRPr lang="en-US" dirty="0" smtClean="0">
              <a:solidFill>
                <a:schemeClr val="accent4"/>
              </a:solidFill>
            </a:endParaRPr>
          </a:p>
          <a:p>
            <a:r>
              <a:rPr lang="en-US" dirty="0" smtClean="0">
                <a:solidFill>
                  <a:schemeClr val="accent4"/>
                </a:solidFill>
              </a:rPr>
              <a:t>¡Full </a:t>
            </a:r>
            <a:r>
              <a:rPr lang="en-US" dirty="0" smtClean="0">
                <a:solidFill>
                  <a:schemeClr val="bg1"/>
                </a:solidFill>
              </a:rPr>
              <a:t>is the </a:t>
            </a:r>
            <a:r>
              <a:rPr lang="en-US" dirty="0" smtClean="0">
                <a:solidFill>
                  <a:schemeClr val="accent4"/>
                </a:solidFill>
              </a:rPr>
              <a:t>best!</a:t>
            </a:r>
            <a:endParaRPr lang="en-US" dirty="0">
              <a:solidFill>
                <a:schemeClr val="accent4"/>
              </a:solidFill>
            </a:endParaRPr>
          </a:p>
        </p:txBody>
      </p:sp>
      <p:sp>
        <p:nvSpPr>
          <p:cNvPr id="11" name="CuadroTexto 10"/>
          <p:cNvSpPr txBox="1"/>
          <p:nvPr/>
        </p:nvSpPr>
        <p:spPr>
          <a:xfrm>
            <a:off x="9720384" y="430685"/>
            <a:ext cx="2281116" cy="646331"/>
          </a:xfrm>
          <a:prstGeom prst="rect">
            <a:avLst/>
          </a:prstGeom>
          <a:noFill/>
        </p:spPr>
        <p:txBody>
          <a:bodyPr wrap="square" rtlCol="0">
            <a:spAutoFit/>
          </a:bodyPr>
          <a:lstStyle/>
          <a:p>
            <a:r>
              <a:rPr lang="en-US" dirty="0" smtClean="0">
                <a:solidFill>
                  <a:schemeClr val="bg1"/>
                </a:solidFill>
              </a:rPr>
              <a:t>What about having internet? </a:t>
            </a:r>
            <a:r>
              <a:rPr lang="en-US" dirty="0" smtClean="0">
                <a:solidFill>
                  <a:schemeClr val="bg1"/>
                </a:solidFill>
                <a:sym typeface="Wingdings" panose="05000000000000000000" pitchFamily="2" charset="2"/>
              </a:rPr>
              <a:t></a:t>
            </a:r>
            <a:endParaRPr lang="en-US" dirty="0">
              <a:solidFill>
                <a:schemeClr val="bg1"/>
              </a:solidFill>
            </a:endParaRPr>
          </a:p>
        </p:txBody>
      </p:sp>
      <p:sp>
        <p:nvSpPr>
          <p:cNvPr id="12" name="CuadroTexto 11"/>
          <p:cNvSpPr txBox="1"/>
          <p:nvPr/>
        </p:nvSpPr>
        <p:spPr>
          <a:xfrm>
            <a:off x="909638" y="1354016"/>
            <a:ext cx="5139469" cy="369332"/>
          </a:xfrm>
          <a:prstGeom prst="rect">
            <a:avLst/>
          </a:prstGeom>
          <a:noFill/>
        </p:spPr>
        <p:txBody>
          <a:bodyPr wrap="square" rtlCol="0">
            <a:spAutoFit/>
          </a:bodyPr>
          <a:lstStyle/>
          <a:p>
            <a:r>
              <a:rPr lang="en-US" dirty="0" smtClean="0">
                <a:solidFill>
                  <a:schemeClr val="bg1"/>
                </a:solidFill>
              </a:rPr>
              <a:t>Demographic variable: </a:t>
            </a:r>
            <a:r>
              <a:rPr lang="en-US" dirty="0" smtClean="0">
                <a:solidFill>
                  <a:schemeClr val="accent4"/>
                </a:solidFill>
              </a:rPr>
              <a:t>Journey</a:t>
            </a:r>
            <a:endParaRPr lang="en-US" dirty="0">
              <a:solidFill>
                <a:schemeClr val="accent4"/>
              </a:solidFill>
            </a:endParaRPr>
          </a:p>
        </p:txBody>
      </p:sp>
      <p:grpSp>
        <p:nvGrpSpPr>
          <p:cNvPr id="2" name="Grupo 1"/>
          <p:cNvGrpSpPr/>
          <p:nvPr/>
        </p:nvGrpSpPr>
        <p:grpSpPr>
          <a:xfrm>
            <a:off x="6870530" y="1134661"/>
            <a:ext cx="5130970" cy="4466464"/>
            <a:chOff x="6866304" y="1441967"/>
            <a:chExt cx="4084919" cy="3571875"/>
          </a:xfrm>
        </p:grpSpPr>
        <p:pic>
          <p:nvPicPr>
            <p:cNvPr id="4" name="Imagen 3"/>
            <p:cNvPicPr>
              <a:picLocks noChangeAspect="1"/>
            </p:cNvPicPr>
            <p:nvPr/>
          </p:nvPicPr>
          <p:blipFill>
            <a:blip r:embed="rId3"/>
            <a:stretch>
              <a:fillRect/>
            </a:stretch>
          </p:blipFill>
          <p:spPr>
            <a:xfrm>
              <a:off x="6866304" y="1441967"/>
              <a:ext cx="3924300" cy="35718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CuadroTexto 8"/>
            <p:cNvSpPr txBox="1"/>
            <p:nvPr/>
          </p:nvSpPr>
          <p:spPr>
            <a:xfrm>
              <a:off x="9424866" y="2520482"/>
              <a:ext cx="1526357" cy="295358"/>
            </a:xfrm>
            <a:prstGeom prst="rect">
              <a:avLst/>
            </a:prstGeom>
            <a:noFill/>
          </p:spPr>
          <p:txBody>
            <a:bodyPr wrap="square" rtlCol="0">
              <a:spAutoFit/>
            </a:bodyPr>
            <a:lstStyle/>
            <a:p>
              <a:r>
                <a:rPr lang="en-US" b="1" dirty="0" smtClean="0">
                  <a:solidFill>
                    <a:schemeClr val="accent4"/>
                  </a:solidFill>
                </a:rPr>
                <a:t>Lowest results</a:t>
              </a:r>
              <a:endParaRPr lang="en-US" b="1" dirty="0">
                <a:solidFill>
                  <a:schemeClr val="accent4"/>
                </a:solidFill>
              </a:endParaRPr>
            </a:p>
          </p:txBody>
        </p:sp>
        <p:sp>
          <p:nvSpPr>
            <p:cNvPr id="10" name="Rectángulo redondeado 9"/>
            <p:cNvSpPr/>
            <p:nvPr/>
          </p:nvSpPr>
          <p:spPr>
            <a:xfrm>
              <a:off x="9574823" y="2861939"/>
              <a:ext cx="1151793" cy="468034"/>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uadroTexto 12"/>
            <p:cNvSpPr txBox="1"/>
            <p:nvPr/>
          </p:nvSpPr>
          <p:spPr>
            <a:xfrm>
              <a:off x="6983409" y="2058063"/>
              <a:ext cx="1217496" cy="295358"/>
            </a:xfrm>
            <a:prstGeom prst="rect">
              <a:avLst/>
            </a:prstGeom>
            <a:noFill/>
          </p:spPr>
          <p:txBody>
            <a:bodyPr wrap="square" rtlCol="0">
              <a:spAutoFit/>
            </a:bodyPr>
            <a:lstStyle/>
            <a:p>
              <a:r>
                <a:rPr lang="en-US" b="1" dirty="0">
                  <a:solidFill>
                    <a:schemeClr val="accent4"/>
                  </a:solidFill>
                </a:rPr>
                <a:t>B</a:t>
              </a:r>
              <a:r>
                <a:rPr lang="en-US" b="1" dirty="0" smtClean="0">
                  <a:solidFill>
                    <a:schemeClr val="accent4"/>
                  </a:solidFill>
                </a:rPr>
                <a:t>est result</a:t>
              </a:r>
              <a:endParaRPr lang="en-US" b="1" dirty="0">
                <a:solidFill>
                  <a:schemeClr val="accent4"/>
                </a:solidFill>
              </a:endParaRPr>
            </a:p>
          </p:txBody>
        </p:sp>
        <p:sp>
          <p:nvSpPr>
            <p:cNvPr id="14" name="Rectángulo redondeado 13"/>
            <p:cNvSpPr/>
            <p:nvPr/>
          </p:nvSpPr>
          <p:spPr>
            <a:xfrm>
              <a:off x="7271238" y="2413476"/>
              <a:ext cx="641839" cy="682480"/>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71392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heme/theme1.xml><?xml version="1.0" encoding="utf-8"?>
<a:theme xmlns:a="http://schemas.openxmlformats.org/drawingml/2006/main" name="DataScience">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DataScience" id="{12636488-D866-490A-A739-7DD4D6705CF0}" vid="{F76B8517-5446-475C-A52D-F69130BE82DE}"/>
    </a:ext>
  </a:ext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DataScience</Template>
  <TotalTime>1461</TotalTime>
  <Words>2734</Words>
  <Application>Microsoft Office PowerPoint</Application>
  <PresentationFormat>Panorámica</PresentationFormat>
  <Paragraphs>198</Paragraphs>
  <Slides>23</Slides>
  <Notes>14</Notes>
  <HiddenSlides>0</HiddenSlides>
  <MMClips>0</MMClips>
  <ScaleCrop>false</ScaleCrop>
  <HeadingPairs>
    <vt:vector size="6" baseType="variant">
      <vt:variant>
        <vt:lpstr>Fuentes usadas</vt:lpstr>
      </vt:variant>
      <vt:variant>
        <vt:i4>12</vt:i4>
      </vt:variant>
      <vt:variant>
        <vt:lpstr>Tema</vt:lpstr>
      </vt:variant>
      <vt:variant>
        <vt:i4>2</vt:i4>
      </vt:variant>
      <vt:variant>
        <vt:lpstr>Títulos de diapositiva</vt:lpstr>
      </vt:variant>
      <vt:variant>
        <vt:i4>23</vt:i4>
      </vt:variant>
    </vt:vector>
  </HeadingPairs>
  <TitlesOfParts>
    <vt:vector size="37" baseType="lpstr">
      <vt:lpstr>Advent Pro SemiBold</vt:lpstr>
      <vt:lpstr>Arial</vt:lpstr>
      <vt:lpstr>Calibri</vt:lpstr>
      <vt:lpstr>Fira Sans Condensed Medium</vt:lpstr>
      <vt:lpstr>Fira Sans Extra Condensed Medium</vt:lpstr>
      <vt:lpstr>Livvic Light</vt:lpstr>
      <vt:lpstr>Maven Pro</vt:lpstr>
      <vt:lpstr>Nunito Light</vt:lpstr>
      <vt:lpstr>Proxima Nova</vt:lpstr>
      <vt:lpstr>Proxima Nova Semibold</vt:lpstr>
      <vt:lpstr>Share Tech</vt:lpstr>
      <vt:lpstr>Wingdings</vt:lpstr>
      <vt:lpstr>DataScience</vt:lpstr>
      <vt:lpstr>Slidesgo Final Pages</vt:lpstr>
      <vt:lpstr>How can be improved the Saber 11 results in Colombia?</vt:lpstr>
      <vt:lpstr>Agenda</vt:lpstr>
      <vt:lpstr>1. Introduction</vt:lpstr>
      <vt:lpstr>2. Project overview and goals </vt:lpstr>
      <vt:lpstr>3. Data analysis </vt:lpstr>
      <vt:lpstr>3. Data analysis </vt:lpstr>
      <vt:lpstr>3. Data analysis </vt:lpstr>
      <vt:lpstr>3. Data analysis </vt:lpstr>
      <vt:lpstr>3. Data analysis </vt:lpstr>
      <vt:lpstr>3. Data analysis </vt:lpstr>
      <vt:lpstr>3. Data analysis </vt:lpstr>
      <vt:lpstr>3. Data analysis </vt:lpstr>
      <vt:lpstr>3. Data analysis </vt:lpstr>
      <vt:lpstr>3. Data analysis </vt:lpstr>
      <vt:lpstr>3. Data analysis </vt:lpstr>
      <vt:lpstr>3. Data analysis </vt:lpstr>
      <vt:lpstr>3. Data analysis </vt:lpstr>
      <vt:lpstr>3. Data analysis </vt:lpstr>
      <vt:lpstr>4. Recommendations</vt:lpstr>
      <vt:lpstr>4. Recommendations</vt:lpstr>
      <vt:lpstr>5. Further exploration</vt:lpstr>
      <vt:lpstr>6. Questions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can be improved the ICFES results in Colombia?</dc:title>
  <dc:creator>Fabian Pedreros Camargo</dc:creator>
  <cp:lastModifiedBy>Fabian Pedreros Camargo</cp:lastModifiedBy>
  <cp:revision>157</cp:revision>
  <dcterms:created xsi:type="dcterms:W3CDTF">2022-07-20T16:42:38Z</dcterms:created>
  <dcterms:modified xsi:type="dcterms:W3CDTF">2022-08-05T19:54:20Z</dcterms:modified>
</cp:coreProperties>
</file>