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sldIdLst>
    <p:sldId id="256" r:id="rId3"/>
    <p:sldId id="258" r:id="rId4"/>
    <p:sldId id="257" r:id="rId5"/>
    <p:sldId id="259" r:id="rId6"/>
    <p:sldId id="260" r:id="rId7"/>
    <p:sldId id="261" r:id="rId8"/>
    <p:sldId id="263" r:id="rId9"/>
    <p:sldId id="27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4" r:id="rId28"/>
    <p:sldId id="283" r:id="rId29"/>
    <p:sldId id="286" r:id="rId30"/>
    <p:sldId id="287" r:id="rId31"/>
    <p:sldId id="289" r:id="rId32"/>
    <p:sldId id="290" r:id="rId33"/>
    <p:sldId id="285" r:id="rId34"/>
    <p:sldId id="288" r:id="rId35"/>
    <p:sldId id="291" r:id="rId36"/>
    <p:sldId id="292" r:id="rId37"/>
    <p:sldId id="293" r:id="rId38"/>
    <p:sldId id="294" r:id="rId39"/>
    <p:sldId id="295" r:id="rId40"/>
    <p:sldId id="296" r:id="rId41"/>
    <p:sldId id="262" r:id="rId4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smtClean="0"/>
              <a:t>Haga clic para modificar el estilo de título del patrón</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053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smtClean="0"/>
              <a:t>Haga clic para modificar el estilo de título del patrón</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506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s-ES" smtClean="0"/>
              <a:t>Editar el estilo de texto del patrón</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40991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2273431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96916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887114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96867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855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11001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s-ES" smtClean="0"/>
              <a:t>Haga clic para modificar el estilo de título del patrón</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17571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s-ES" smtClean="0"/>
              <a:t>Editar el estilo de texto del patrón</a:t>
            </a: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s-ES" smtClean="0"/>
              <a:t>Editar el estilo de texto del patrón</a:t>
            </a: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2179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s-ES" smtClean="0"/>
              <a:t>Haga clic para modificar el estilo de título del patrón</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443822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306857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652034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12042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8044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821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680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s-ES" smtClean="0"/>
              <a:t>Editar el estilo de texto del patrón</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631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smtClean="0"/>
              <a:t>Haga clic para modificar el estilo de título del patrón</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793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smtClean="0"/>
              <a:t>Haga clic para modificar el estilo de título del patrón</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Tree>
    <p:extLst>
      <p:ext uri="{BB962C8B-B14F-4D97-AF65-F5344CB8AC3E}">
        <p14:creationId xmlns:p14="http://schemas.microsoft.com/office/powerpoint/2010/main" val="292184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s-ES" smtClean="0"/>
              <a:t>Haga clic para modificar el estilo de título del patrón</a:t>
            </a:r>
            <a:endParaRPr/>
          </a:p>
        </p:txBody>
      </p:sp>
    </p:spTree>
    <p:extLst>
      <p:ext uri="{BB962C8B-B14F-4D97-AF65-F5344CB8AC3E}">
        <p14:creationId xmlns:p14="http://schemas.microsoft.com/office/powerpoint/2010/main" val="18863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18222949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72016459"/>
      </p:ext>
    </p:extLst>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orelyss/icfes-colombia-20182021"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8889/notebooks/Projects/Google%20capstone/ICFES%20Analysis%20Google%20Certification%20Capstone%20Project.ipynb"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82199" y="1213338"/>
            <a:ext cx="8027600" cy="3387626"/>
          </a:xfrm>
        </p:spPr>
        <p:txBody>
          <a:bodyPr/>
          <a:lstStyle/>
          <a:p>
            <a:r>
              <a:rPr lang="en-US" dirty="0" smtClean="0"/>
              <a:t>How</a:t>
            </a:r>
            <a:r>
              <a:rPr lang="es-ES" dirty="0" smtClean="0"/>
              <a:t> can be </a:t>
            </a:r>
            <a:r>
              <a:rPr lang="en-US" dirty="0" smtClean="0"/>
              <a:t>improved</a:t>
            </a:r>
            <a:r>
              <a:rPr lang="es-ES" dirty="0" smtClean="0"/>
              <a:t> </a:t>
            </a:r>
            <a:r>
              <a:rPr lang="en-US" dirty="0" smtClean="0"/>
              <a:t>the</a:t>
            </a:r>
            <a:r>
              <a:rPr lang="es-ES" dirty="0" smtClean="0"/>
              <a:t> </a:t>
            </a:r>
            <a:r>
              <a:rPr lang="es-ES" dirty="0" smtClean="0"/>
              <a:t>Saber 11 </a:t>
            </a:r>
            <a:r>
              <a:rPr lang="es-ES" dirty="0" err="1" smtClean="0"/>
              <a:t>results</a:t>
            </a:r>
            <a:r>
              <a:rPr lang="es-ES" dirty="0" smtClean="0"/>
              <a:t> in Colombia?</a:t>
            </a:r>
            <a:endParaRPr lang="es-ES" dirty="0"/>
          </a:p>
        </p:txBody>
      </p:sp>
      <p:sp>
        <p:nvSpPr>
          <p:cNvPr id="3" name="Subtítulo 2"/>
          <p:cNvSpPr>
            <a:spLocks noGrp="1"/>
          </p:cNvSpPr>
          <p:nvPr>
            <p:ph type="subTitle" idx="1"/>
          </p:nvPr>
        </p:nvSpPr>
        <p:spPr>
          <a:xfrm>
            <a:off x="3178956" y="4917487"/>
            <a:ext cx="5834085" cy="1056800"/>
          </a:xfrm>
        </p:spPr>
        <p:txBody>
          <a:bodyPr/>
          <a:lstStyle/>
          <a:p>
            <a:r>
              <a:rPr lang="es-ES" dirty="0" smtClean="0"/>
              <a:t>Google data </a:t>
            </a:r>
            <a:r>
              <a:rPr lang="es-ES" dirty="0" err="1" smtClean="0"/>
              <a:t>analytics</a:t>
            </a:r>
            <a:r>
              <a:rPr lang="es-ES" dirty="0" smtClean="0"/>
              <a:t> </a:t>
            </a:r>
            <a:r>
              <a:rPr lang="es-ES" dirty="0" err="1" smtClean="0"/>
              <a:t>capstone</a:t>
            </a:r>
            <a:r>
              <a:rPr lang="es-ES" dirty="0" smtClean="0"/>
              <a:t> - Case </a:t>
            </a:r>
            <a:r>
              <a:rPr lang="es-ES" dirty="0" err="1" smtClean="0"/>
              <a:t>study</a:t>
            </a:r>
            <a:endParaRPr lang="es-ES" dirty="0"/>
          </a:p>
          <a:p>
            <a:r>
              <a:rPr lang="es-ES" dirty="0" smtClean="0"/>
              <a:t>Fabian Enrique Pedreros Camargo</a:t>
            </a:r>
            <a:endParaRPr lang="es-ES" dirty="0"/>
          </a:p>
        </p:txBody>
      </p:sp>
    </p:spTree>
    <p:extLst>
      <p:ext uri="{BB962C8B-B14F-4D97-AF65-F5344CB8AC3E}">
        <p14:creationId xmlns:p14="http://schemas.microsoft.com/office/powerpoint/2010/main" val="320566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PREPARE</a:t>
            </a:r>
            <a:endParaRPr lang="en-US" dirty="0"/>
          </a:p>
        </p:txBody>
      </p:sp>
      <p:sp>
        <p:nvSpPr>
          <p:cNvPr id="7" name="Rectángulo 6"/>
          <p:cNvSpPr/>
          <p:nvPr/>
        </p:nvSpPr>
        <p:spPr>
          <a:xfrm>
            <a:off x="1008184" y="1384639"/>
            <a:ext cx="8118232" cy="369332"/>
          </a:xfrm>
          <a:prstGeom prst="rect">
            <a:avLst/>
          </a:prstGeom>
        </p:spPr>
        <p:txBody>
          <a:bodyPr wrap="square">
            <a:spAutoFit/>
          </a:bodyPr>
          <a:lstStyle/>
          <a:p>
            <a:r>
              <a:rPr lang="en-US" dirty="0">
                <a:solidFill>
                  <a:schemeClr val="accent4"/>
                </a:solidFill>
              </a:rPr>
              <a:t>● Where is your data located</a:t>
            </a:r>
            <a:r>
              <a:rPr lang="en-US" dirty="0" smtClean="0">
                <a:solidFill>
                  <a:schemeClr val="accent4"/>
                </a:solidFill>
              </a:rPr>
              <a:t>?</a:t>
            </a:r>
            <a:endParaRPr lang="en-US" dirty="0">
              <a:solidFill>
                <a:schemeClr val="accent4"/>
              </a:solidFill>
            </a:endParaRPr>
          </a:p>
        </p:txBody>
      </p:sp>
      <p:sp>
        <p:nvSpPr>
          <p:cNvPr id="8" name="CuadroTexto 7"/>
          <p:cNvSpPr txBox="1"/>
          <p:nvPr/>
        </p:nvSpPr>
        <p:spPr>
          <a:xfrm>
            <a:off x="1008184" y="1819310"/>
            <a:ext cx="9595339" cy="1754326"/>
          </a:xfrm>
          <a:prstGeom prst="rect">
            <a:avLst/>
          </a:prstGeom>
          <a:noFill/>
        </p:spPr>
        <p:txBody>
          <a:bodyPr wrap="square" rtlCol="0">
            <a:spAutoFit/>
          </a:bodyPr>
          <a:lstStyle/>
          <a:p>
            <a:r>
              <a:rPr lang="en-US" dirty="0" smtClean="0">
                <a:solidFill>
                  <a:schemeClr val="bg1"/>
                </a:solidFill>
              </a:rPr>
              <a:t>The data is taken from Kaggle, this is published under the data set call ‘ICFES Colombia 2018 - 2021’ by </a:t>
            </a:r>
            <a:r>
              <a:rPr lang="en-US" dirty="0" err="1" smtClean="0">
                <a:solidFill>
                  <a:schemeClr val="bg1"/>
                </a:solidFill>
              </a:rPr>
              <a:t>Sorelys</a:t>
            </a:r>
            <a:r>
              <a:rPr lang="en-US" dirty="0" smtClean="0">
                <a:solidFill>
                  <a:schemeClr val="bg1"/>
                </a:solidFill>
              </a:rPr>
              <a:t>. The </a:t>
            </a:r>
            <a:r>
              <a:rPr lang="en-US" dirty="0">
                <a:solidFill>
                  <a:schemeClr val="bg1"/>
                </a:solidFill>
              </a:rPr>
              <a:t>link to access the dataset is shared </a:t>
            </a:r>
            <a:r>
              <a:rPr lang="en-US" dirty="0" smtClean="0">
                <a:solidFill>
                  <a:schemeClr val="bg1"/>
                </a:solidFill>
              </a:rPr>
              <a:t>below</a:t>
            </a:r>
            <a:r>
              <a:rPr lang="en-US" dirty="0">
                <a:solidFill>
                  <a:schemeClr val="bg1"/>
                </a:solidFill>
              </a:rPr>
              <a:t> </a:t>
            </a:r>
            <a:r>
              <a:rPr lang="en-US" dirty="0">
                <a:solidFill>
                  <a:schemeClr val="bg1"/>
                </a:solidFill>
                <a:hlinkClick r:id="rId2"/>
              </a:rPr>
              <a:t>‘ICFES Colombia 2018 - 2021</a:t>
            </a:r>
            <a:r>
              <a:rPr lang="en-US" dirty="0" smtClean="0">
                <a:solidFill>
                  <a:schemeClr val="bg1"/>
                </a:solidFill>
                <a:hlinkClick r:id="rId2"/>
              </a:rPr>
              <a:t>’</a:t>
            </a:r>
            <a:endParaRPr lang="en-US" dirty="0" smtClean="0">
              <a:solidFill>
                <a:schemeClr val="bg1"/>
              </a:solidFill>
            </a:endParaRPr>
          </a:p>
          <a:p>
            <a:endParaRPr lang="en-US" dirty="0">
              <a:solidFill>
                <a:schemeClr val="bg1"/>
              </a:solidFill>
            </a:endParaRPr>
          </a:p>
          <a:p>
            <a:r>
              <a:rPr lang="en-US" dirty="0" smtClean="0">
                <a:solidFill>
                  <a:schemeClr val="bg1"/>
                </a:solidFill>
              </a:rPr>
              <a:t>The data set is downloaded in a CSV file and save it locally in a set of folders to ensure data integrity. The </a:t>
            </a:r>
            <a:r>
              <a:rPr lang="en-US" dirty="0">
                <a:solidFill>
                  <a:schemeClr val="bg1"/>
                </a:solidFill>
              </a:rPr>
              <a:t>archive name is ‘icfes_data.csv’</a:t>
            </a:r>
          </a:p>
        </p:txBody>
      </p:sp>
      <p:sp>
        <p:nvSpPr>
          <p:cNvPr id="4" name="Rectángulo 3"/>
          <p:cNvSpPr/>
          <p:nvPr/>
        </p:nvSpPr>
        <p:spPr>
          <a:xfrm>
            <a:off x="1008184" y="3833419"/>
            <a:ext cx="3183885" cy="369332"/>
          </a:xfrm>
          <a:prstGeom prst="rect">
            <a:avLst/>
          </a:prstGeom>
        </p:spPr>
        <p:txBody>
          <a:bodyPr wrap="none">
            <a:spAutoFit/>
          </a:bodyPr>
          <a:lstStyle/>
          <a:p>
            <a:r>
              <a:rPr lang="en-US" dirty="0">
                <a:solidFill>
                  <a:schemeClr val="accent4"/>
                </a:solidFill>
              </a:rPr>
              <a:t>● How is the data organized?</a:t>
            </a:r>
          </a:p>
        </p:txBody>
      </p:sp>
      <p:sp>
        <p:nvSpPr>
          <p:cNvPr id="9" name="CuadroTexto 8"/>
          <p:cNvSpPr txBox="1"/>
          <p:nvPr/>
        </p:nvSpPr>
        <p:spPr>
          <a:xfrm>
            <a:off x="1008184" y="4333910"/>
            <a:ext cx="9595339" cy="646331"/>
          </a:xfrm>
          <a:prstGeom prst="rect">
            <a:avLst/>
          </a:prstGeom>
          <a:noFill/>
        </p:spPr>
        <p:txBody>
          <a:bodyPr wrap="square" rtlCol="0">
            <a:spAutoFit/>
          </a:bodyPr>
          <a:lstStyle/>
          <a:p>
            <a:r>
              <a:rPr lang="en-US" dirty="0" smtClean="0">
                <a:solidFill>
                  <a:schemeClr val="bg1"/>
                </a:solidFill>
              </a:rPr>
              <a:t>The data is organized in a single CSV file. This have a tabular structure, with 84 columns and 1,650,063 rows. </a:t>
            </a:r>
            <a:endParaRPr lang="en-US" dirty="0">
              <a:solidFill>
                <a:schemeClr val="bg1"/>
              </a:solidFill>
            </a:endParaRPr>
          </a:p>
        </p:txBody>
      </p:sp>
    </p:spTree>
    <p:extLst>
      <p:ext uri="{BB962C8B-B14F-4D97-AF65-F5344CB8AC3E}">
        <p14:creationId xmlns:p14="http://schemas.microsoft.com/office/powerpoint/2010/main" val="314165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2904205969"/>
              </p:ext>
            </p:extLst>
          </p:nvPr>
        </p:nvGraphicFramePr>
        <p:xfrm>
          <a:off x="1284654" y="1440635"/>
          <a:ext cx="9512300" cy="489712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ESTU_CONSECUTIVO</a:t>
                      </a:r>
                      <a:endParaRPr lang="en-US" sz="1000" dirty="0"/>
                    </a:p>
                  </a:txBody>
                  <a:tcPr/>
                </a:tc>
                <a:tc>
                  <a:txBody>
                    <a:bodyPr/>
                    <a:lstStyle/>
                    <a:p>
                      <a:r>
                        <a:rPr lang="en-US" sz="1000" dirty="0" err="1" smtClean="0"/>
                        <a:t>Consecutivo</a:t>
                      </a:r>
                      <a:r>
                        <a:rPr lang="en-US" sz="1000" dirty="0" smtClean="0"/>
                        <a:t> del </a:t>
                      </a:r>
                      <a:r>
                        <a:rPr lang="en-US" sz="1000" dirty="0" err="1" smtClean="0"/>
                        <a:t>estudiante</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ESTU_TIPODOCUMENTO</a:t>
                      </a:r>
                      <a:endParaRPr lang="en-US" sz="1000" dirty="0"/>
                    </a:p>
                  </a:txBody>
                  <a:tcPr/>
                </a:tc>
                <a:tc>
                  <a:txBody>
                    <a:bodyPr/>
                    <a:lstStyle/>
                    <a:p>
                      <a:r>
                        <a:rPr lang="en-US" sz="1000" dirty="0" err="1" smtClean="0"/>
                        <a:t>Tipo</a:t>
                      </a:r>
                      <a:r>
                        <a:rPr lang="en-US" sz="1000" dirty="0" smtClean="0"/>
                        <a:t> de </a:t>
                      </a:r>
                      <a:r>
                        <a:rPr lang="en-US" sz="1000" dirty="0" err="1" smtClean="0"/>
                        <a:t>documento</a:t>
                      </a:r>
                      <a:r>
                        <a:rPr lang="en-US" sz="1000" dirty="0" smtClean="0"/>
                        <a:t> de </a:t>
                      </a:r>
                      <a:r>
                        <a:rPr lang="en-US" sz="1000" dirty="0" err="1" smtClean="0"/>
                        <a:t>identificación</a:t>
                      </a:r>
                      <a:endParaRPr lang="en-US" sz="1000" dirty="0"/>
                    </a:p>
                  </a:txBody>
                  <a:tcPr/>
                </a:tc>
                <a:tc>
                  <a:txBody>
                    <a:bodyPr/>
                    <a:lstStyle/>
                    <a:p>
                      <a:r>
                        <a:rPr lang="en-US" sz="1000" dirty="0" smtClean="0"/>
                        <a:t>'TI', 'CC', 'CE', 'CR', 'NES', 'PEP', 'PE', 'RC', 'V', 'NUIP','PC', 'CCB', 'NIP'</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ESTU_NACIONALIDAD</a:t>
                      </a:r>
                      <a:endParaRPr lang="en-US" sz="1000" dirty="0"/>
                    </a:p>
                  </a:txBody>
                  <a:tcPr/>
                </a:tc>
                <a:tc>
                  <a:txBody>
                    <a:bodyPr/>
                    <a:lstStyle/>
                    <a:p>
                      <a:r>
                        <a:rPr lang="en-US" sz="1000" dirty="0" err="1" smtClean="0"/>
                        <a:t>Nacionalidad</a:t>
                      </a:r>
                      <a:r>
                        <a:rPr lang="en-US" sz="1000" dirty="0" smtClean="0"/>
                        <a:t> del </a:t>
                      </a:r>
                      <a:r>
                        <a:rPr lang="en-US" sz="1000" dirty="0" err="1" smtClean="0"/>
                        <a:t>estudiante</a:t>
                      </a:r>
                      <a:r>
                        <a:rPr lang="en-US" sz="1000" dirty="0" smtClean="0"/>
                        <a:t>, </a:t>
                      </a:r>
                      <a:r>
                        <a:rPr lang="en-US" sz="1000" dirty="0" err="1" smtClean="0"/>
                        <a:t>país</a:t>
                      </a:r>
                      <a:r>
                        <a:rPr lang="en-US" sz="1000" dirty="0" smtClean="0"/>
                        <a:t> de </a:t>
                      </a:r>
                      <a:r>
                        <a:rPr lang="en-US" sz="1000" dirty="0" err="1" smtClean="0"/>
                        <a:t>nacimiento</a:t>
                      </a:r>
                      <a:r>
                        <a:rPr lang="en-US" sz="1000" dirty="0" smtClean="0"/>
                        <a:t>.</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ESTU_GENERO</a:t>
                      </a:r>
                      <a:endParaRPr lang="en-US" sz="1000" dirty="0"/>
                    </a:p>
                  </a:txBody>
                  <a:tcPr/>
                </a:tc>
                <a:tc>
                  <a:txBody>
                    <a:bodyPr/>
                    <a:lstStyle/>
                    <a:p>
                      <a:r>
                        <a:rPr lang="en-US" sz="1000" dirty="0" err="1" smtClean="0"/>
                        <a:t>Genero</a:t>
                      </a:r>
                      <a:r>
                        <a:rPr lang="en-US" sz="1000" dirty="0" smtClean="0"/>
                        <a:t> </a:t>
                      </a:r>
                      <a:r>
                        <a:rPr lang="en-US" sz="1000" dirty="0" err="1" smtClean="0"/>
                        <a:t>reportado</a:t>
                      </a:r>
                      <a:r>
                        <a:rPr lang="en-US" sz="1000" dirty="0" smtClean="0"/>
                        <a:t> del </a:t>
                      </a:r>
                      <a:r>
                        <a:rPr lang="en-US" sz="1000" dirty="0" err="1" smtClean="0"/>
                        <a:t>estudiante</a:t>
                      </a:r>
                      <a:endParaRPr lang="en-US" sz="1000" dirty="0"/>
                    </a:p>
                  </a:txBody>
                  <a:tcPr/>
                </a:tc>
                <a:tc>
                  <a:txBody>
                    <a:bodyPr/>
                    <a:lstStyle/>
                    <a:p>
                      <a:r>
                        <a:rPr lang="en-US" sz="1000" dirty="0" smtClean="0"/>
                        <a:t>‘M’, ‘F’</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ESTU_FECHANACIMIENTO</a:t>
                      </a:r>
                      <a:endParaRPr lang="en-US" sz="1000" dirty="0"/>
                    </a:p>
                  </a:txBody>
                  <a:tcPr/>
                </a:tc>
                <a:tc>
                  <a:txBody>
                    <a:bodyPr/>
                    <a:lstStyle/>
                    <a:p>
                      <a:r>
                        <a:rPr lang="en-US" sz="1000" dirty="0" err="1" smtClean="0"/>
                        <a:t>Fecha</a:t>
                      </a:r>
                      <a:r>
                        <a:rPr lang="en-US" sz="1000" dirty="0" smtClean="0"/>
                        <a:t> de </a:t>
                      </a:r>
                      <a:r>
                        <a:rPr lang="en-US" sz="1000" dirty="0" err="1" smtClean="0"/>
                        <a:t>nacimiento</a:t>
                      </a:r>
                      <a:r>
                        <a:rPr lang="en-US" sz="1000" dirty="0" smtClean="0"/>
                        <a:t> del </a:t>
                      </a:r>
                      <a:r>
                        <a:rPr lang="en-US" sz="1000" dirty="0" err="1" smtClean="0"/>
                        <a:t>estudiante</a:t>
                      </a:r>
                      <a:endParaRPr lang="en-US" sz="1000" dirty="0"/>
                    </a:p>
                  </a:txBody>
                  <a:tcPr/>
                </a:tc>
                <a:tc>
                  <a:txBody>
                    <a:bodyPr/>
                    <a:lstStyle/>
                    <a:p>
                      <a:endParaRPr lang="en-US" sz="1000" dirty="0"/>
                    </a:p>
                  </a:txBody>
                  <a:tcPr/>
                </a:tc>
                <a:tc>
                  <a:txBody>
                    <a:bodyPr/>
                    <a:lstStyle/>
                    <a:p>
                      <a:r>
                        <a:rPr lang="en-US" sz="1000" dirty="0" smtClean="0"/>
                        <a:t>Date</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s-ES" sz="1000" b="0" i="0" u="none" strike="noStrike" cap="none" dirty="0" smtClean="0">
                          <a:solidFill>
                            <a:schemeClr val="dk1"/>
                          </a:solidFill>
                          <a:latin typeface="+mn-lt"/>
                          <a:ea typeface="+mn-ea"/>
                          <a:cs typeface="+mn-cs"/>
                          <a:sym typeface="Arial"/>
                        </a:rPr>
                        <a:t>PERIODO</a:t>
                      </a:r>
                      <a:endParaRPr lang="en-US" sz="1000" b="0" i="0" u="none" strike="noStrike" cap="none" dirty="0">
                        <a:solidFill>
                          <a:schemeClr val="dk1"/>
                        </a:solidFill>
                        <a:latin typeface="+mn-lt"/>
                        <a:ea typeface="+mn-ea"/>
                        <a:cs typeface="+mn-cs"/>
                        <a:sym typeface="Arial"/>
                      </a:endParaRPr>
                    </a:p>
                  </a:txBody>
                  <a:tcPr/>
                </a:tc>
                <a:tc>
                  <a:txBody>
                    <a:bodyPr/>
                    <a:lstStyle/>
                    <a:p>
                      <a:r>
                        <a:rPr lang="en-US" sz="1000" dirty="0" err="1" smtClean="0"/>
                        <a:t>Periodo</a:t>
                      </a:r>
                      <a:r>
                        <a:rPr lang="en-US" sz="1000" baseline="0" dirty="0" smtClean="0"/>
                        <a:t> del </a:t>
                      </a:r>
                      <a:r>
                        <a:rPr lang="en-US" sz="1000" baseline="0" dirty="0" err="1" smtClean="0"/>
                        <a:t>año</a:t>
                      </a:r>
                      <a:r>
                        <a:rPr lang="en-US" sz="1000" baseline="0" dirty="0" smtClean="0"/>
                        <a:t> </a:t>
                      </a:r>
                      <a:r>
                        <a:rPr lang="en-US" sz="1000" baseline="0" dirty="0" err="1" smtClean="0"/>
                        <a:t>en</a:t>
                      </a:r>
                      <a:r>
                        <a:rPr lang="en-US" sz="1000" baseline="0" dirty="0" smtClean="0"/>
                        <a:t> el que se </a:t>
                      </a:r>
                      <a:r>
                        <a:rPr lang="en-US" sz="1000" baseline="0" dirty="0" err="1" smtClean="0"/>
                        <a:t>desarrolla</a:t>
                      </a:r>
                      <a:r>
                        <a:rPr lang="en-US" sz="1000" baseline="0" dirty="0" smtClean="0"/>
                        <a:t> el </a:t>
                      </a:r>
                      <a:r>
                        <a:rPr lang="en-US" sz="1000" baseline="0" dirty="0" err="1" smtClean="0"/>
                        <a:t>examen</a:t>
                      </a:r>
                      <a:r>
                        <a:rPr lang="en-US" sz="1000" baseline="0" dirty="0" smtClean="0"/>
                        <a:t>, </a:t>
                      </a:r>
                      <a:r>
                        <a:rPr lang="en-US" sz="1000" baseline="0" dirty="0" err="1" smtClean="0"/>
                        <a:t>cuatro</a:t>
                      </a:r>
                      <a:r>
                        <a:rPr lang="en-US" sz="1000" baseline="0" dirty="0" smtClean="0"/>
                        <a:t> </a:t>
                      </a:r>
                      <a:r>
                        <a:rPr lang="en-US" sz="1000" baseline="0" dirty="0" err="1" smtClean="0"/>
                        <a:t>periodos</a:t>
                      </a:r>
                      <a:r>
                        <a:rPr lang="en-US" sz="1000" baseline="0" dirty="0" smtClean="0"/>
                        <a:t> </a:t>
                      </a:r>
                      <a:r>
                        <a:rPr lang="en-US" sz="1000" baseline="0" dirty="0" err="1" smtClean="0"/>
                        <a:t>posibles</a:t>
                      </a:r>
                      <a:r>
                        <a:rPr lang="en-US" sz="1000" baseline="0" dirty="0" smtClean="0"/>
                        <a:t> </a:t>
                      </a:r>
                      <a:r>
                        <a:rPr lang="en-US" sz="1000" baseline="0" dirty="0" err="1" smtClean="0"/>
                        <a:t>por</a:t>
                      </a:r>
                      <a:r>
                        <a:rPr lang="en-US" sz="1000" baseline="0" dirty="0" smtClean="0"/>
                        <a:t> </a:t>
                      </a:r>
                      <a:r>
                        <a:rPr lang="en-US" sz="1000" baseline="0" dirty="0" err="1" smtClean="0"/>
                        <a:t>año</a:t>
                      </a:r>
                      <a:r>
                        <a:rPr lang="en-US" sz="1000" baseline="0" dirty="0" smtClean="0"/>
                        <a:t>.</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ESTU_ESTUDIANTE</a:t>
                      </a:r>
                      <a:endParaRPr lang="en-US" sz="1000" dirty="0"/>
                    </a:p>
                  </a:txBody>
                  <a:tcPr/>
                </a:tc>
                <a:tc>
                  <a:txBody>
                    <a:bodyPr/>
                    <a:lstStyle/>
                    <a:p>
                      <a:r>
                        <a:rPr lang="en-US" sz="1000" dirty="0" smtClean="0"/>
                        <a:t>Valor</a:t>
                      </a:r>
                      <a:r>
                        <a:rPr lang="en-US" sz="1000" baseline="0" dirty="0" smtClean="0"/>
                        <a:t> </a:t>
                      </a:r>
                      <a:r>
                        <a:rPr lang="en-US" sz="1000" baseline="0" dirty="0" err="1" smtClean="0"/>
                        <a:t>por</a:t>
                      </a:r>
                      <a:r>
                        <a:rPr lang="en-US" sz="1000" baseline="0" dirty="0" smtClean="0"/>
                        <a:t> </a:t>
                      </a:r>
                      <a:r>
                        <a:rPr lang="en-US" sz="1000" baseline="0" dirty="0" err="1" smtClean="0"/>
                        <a:t>defecto</a:t>
                      </a:r>
                      <a:r>
                        <a:rPr lang="en-US" sz="1000" baseline="0" dirty="0" smtClean="0"/>
                        <a:t> de </a:t>
                      </a:r>
                      <a:r>
                        <a:rPr lang="en-US" sz="1000" baseline="0" dirty="0" err="1" smtClean="0"/>
                        <a:t>estudiante</a:t>
                      </a:r>
                      <a:r>
                        <a:rPr lang="en-US" sz="1000" baseline="0" dirty="0" smtClean="0"/>
                        <a:t> para </a:t>
                      </a:r>
                      <a:r>
                        <a:rPr lang="en-US" sz="1000" baseline="0" dirty="0" err="1" smtClean="0"/>
                        <a:t>todos</a:t>
                      </a:r>
                      <a:r>
                        <a:rPr lang="en-US" sz="1000" baseline="0" dirty="0" smtClean="0"/>
                        <a:t> </a:t>
                      </a:r>
                      <a:r>
                        <a:rPr lang="en-US" sz="1000" baseline="0" dirty="0" err="1" smtClean="0"/>
                        <a:t>los</a:t>
                      </a:r>
                      <a:r>
                        <a:rPr lang="en-US" sz="1000" baseline="0" dirty="0" smtClean="0"/>
                        <a:t> </a:t>
                      </a:r>
                      <a:r>
                        <a:rPr lang="en-US" sz="1000" baseline="0" dirty="0" err="1" smtClean="0"/>
                        <a:t>registros</a:t>
                      </a:r>
                      <a:endParaRPr lang="en-US" sz="1000" dirty="0"/>
                    </a:p>
                  </a:txBody>
                  <a:tcPr/>
                </a:tc>
                <a:tc>
                  <a:txBody>
                    <a:bodyPr/>
                    <a:lstStyle/>
                    <a:p>
                      <a:r>
                        <a:rPr lang="en-US" sz="1000" dirty="0" smtClean="0"/>
                        <a:t>‘ESTUDIANTE’</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ESTU_PAIS_RESIDE</a:t>
                      </a:r>
                      <a:endParaRPr lang="en-US" sz="1000" dirty="0"/>
                    </a:p>
                  </a:txBody>
                  <a:tcPr/>
                </a:tc>
                <a:tc>
                  <a:txBody>
                    <a:bodyPr/>
                    <a:lstStyle/>
                    <a:p>
                      <a:r>
                        <a:rPr lang="en-US" sz="1000" dirty="0" smtClean="0"/>
                        <a:t>País de </a:t>
                      </a:r>
                      <a:r>
                        <a:rPr lang="en-US" sz="1000" dirty="0" err="1" smtClean="0"/>
                        <a:t>residencia</a:t>
                      </a:r>
                      <a:r>
                        <a:rPr lang="en-US" sz="1000" dirty="0" smtClean="0"/>
                        <a:t> del </a:t>
                      </a:r>
                      <a:r>
                        <a:rPr lang="en-US" sz="1000" dirty="0" err="1" smtClean="0"/>
                        <a:t>estudiante</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ESTU_TIENEETNIA</a:t>
                      </a:r>
                      <a:endParaRPr lang="en-US" sz="1000" dirty="0"/>
                    </a:p>
                  </a:txBody>
                  <a:tcPr/>
                </a:tc>
                <a:tc>
                  <a:txBody>
                    <a:bodyPr/>
                    <a:lstStyle/>
                    <a:p>
                      <a:r>
                        <a:rPr lang="en-US" sz="1000" dirty="0" smtClean="0"/>
                        <a:t>Si el </a:t>
                      </a:r>
                      <a:r>
                        <a:rPr lang="en-US" sz="1000" dirty="0" err="1" smtClean="0"/>
                        <a:t>estudiante</a:t>
                      </a:r>
                      <a:r>
                        <a:rPr lang="en-US" sz="1000" dirty="0" smtClean="0"/>
                        <a:t> </a:t>
                      </a:r>
                      <a:r>
                        <a:rPr lang="en-US" sz="1000" dirty="0" err="1" smtClean="0"/>
                        <a:t>pertenece</a:t>
                      </a:r>
                      <a:r>
                        <a:rPr lang="en-US" sz="1000" dirty="0" smtClean="0"/>
                        <a:t> o no a </a:t>
                      </a:r>
                      <a:r>
                        <a:rPr lang="en-US" sz="1000" dirty="0" err="1" smtClean="0"/>
                        <a:t>una</a:t>
                      </a:r>
                      <a:r>
                        <a:rPr lang="en-US" sz="1000" dirty="0" smtClean="0"/>
                        <a:t> </a:t>
                      </a:r>
                      <a:r>
                        <a:rPr lang="en-US" sz="1000" dirty="0" err="1" smtClean="0"/>
                        <a:t>étnia</a:t>
                      </a:r>
                      <a:r>
                        <a:rPr lang="en-US" sz="1000" dirty="0" smtClean="0"/>
                        <a:t>.</a:t>
                      </a:r>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ESTU_DEPTO_RESIDE</a:t>
                      </a:r>
                      <a:endParaRPr lang="en-US" sz="1000" dirty="0"/>
                    </a:p>
                  </a:txBody>
                  <a:tcPr/>
                </a:tc>
                <a:tc>
                  <a:txBody>
                    <a:bodyPr/>
                    <a:lstStyle/>
                    <a:p>
                      <a:r>
                        <a:rPr lang="en-US" sz="1000" dirty="0" err="1" smtClean="0"/>
                        <a:t>Departamento</a:t>
                      </a:r>
                      <a:r>
                        <a:rPr lang="en-US" sz="1000" dirty="0" smtClean="0"/>
                        <a:t> de</a:t>
                      </a:r>
                      <a:r>
                        <a:rPr lang="en-US" sz="1000" baseline="0" dirty="0" smtClean="0"/>
                        <a:t> </a:t>
                      </a:r>
                      <a:r>
                        <a:rPr lang="en-US" sz="1000" baseline="0" dirty="0" err="1" smtClean="0"/>
                        <a:t>residencia</a:t>
                      </a:r>
                      <a:r>
                        <a:rPr lang="en-US" sz="1000" baseline="0" dirty="0" smtClean="0"/>
                        <a:t> del </a:t>
                      </a:r>
                      <a:r>
                        <a:rPr lang="en-US" sz="1000" baseline="0" dirty="0" err="1" smtClean="0"/>
                        <a:t>estudiante</a:t>
                      </a:r>
                      <a:r>
                        <a:rPr lang="en-US" sz="1000" baseline="0" dirty="0" smtClean="0"/>
                        <a:t>.</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ESTU_COD_RESIDE_DEPTO</a:t>
                      </a:r>
                      <a:endParaRPr lang="en-US" sz="1000" dirty="0"/>
                    </a:p>
                  </a:txBody>
                  <a:tcPr/>
                </a:tc>
                <a:tc>
                  <a:txBody>
                    <a:bodyPr/>
                    <a:lstStyle/>
                    <a:p>
                      <a:r>
                        <a:rPr lang="en-US" sz="1000" dirty="0" err="1" smtClean="0"/>
                        <a:t>Código</a:t>
                      </a:r>
                      <a:r>
                        <a:rPr lang="en-US" sz="1000" dirty="0" smtClean="0"/>
                        <a:t> del</a:t>
                      </a:r>
                      <a:r>
                        <a:rPr lang="en-US" sz="1000" baseline="0" dirty="0" smtClean="0"/>
                        <a:t> </a:t>
                      </a:r>
                      <a:r>
                        <a:rPr lang="en-US" sz="1000" baseline="0" dirty="0" err="1" smtClean="0"/>
                        <a:t>departamento</a:t>
                      </a:r>
                      <a:r>
                        <a:rPr lang="en-US" sz="1000" baseline="0" dirty="0" smtClean="0"/>
                        <a:t> de </a:t>
                      </a:r>
                      <a:r>
                        <a:rPr lang="en-US" sz="1000" baseline="0" dirty="0" err="1" smtClean="0"/>
                        <a:t>residencia</a:t>
                      </a:r>
                      <a:r>
                        <a:rPr lang="en-US" sz="1000" baseline="0" dirty="0" smtClean="0"/>
                        <a:t>.</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233461272"/>
                  </a:ext>
                </a:extLst>
              </a:tr>
              <a:tr h="370840">
                <a:tc>
                  <a:txBody>
                    <a:bodyPr/>
                    <a:lstStyle/>
                    <a:p>
                      <a:r>
                        <a:rPr lang="en-US" sz="1000" dirty="0" smtClean="0"/>
                        <a:t>ESTU_MCPIO_RESIDE</a:t>
                      </a:r>
                      <a:endParaRPr lang="en-US" sz="1000" dirty="0"/>
                    </a:p>
                  </a:txBody>
                  <a:tcPr/>
                </a:tc>
                <a:tc>
                  <a:txBody>
                    <a:bodyPr/>
                    <a:lstStyle/>
                    <a:p>
                      <a:r>
                        <a:rPr lang="en-US" sz="1000" dirty="0" err="1" smtClean="0"/>
                        <a:t>Municipio</a:t>
                      </a:r>
                      <a:r>
                        <a:rPr lang="en-US" sz="1000" dirty="0" smtClean="0"/>
                        <a:t> de </a:t>
                      </a:r>
                      <a:r>
                        <a:rPr lang="en-US" sz="1000" dirty="0" err="1" smtClean="0"/>
                        <a:t>residencia</a:t>
                      </a:r>
                      <a:r>
                        <a:rPr lang="en-US" sz="1000" dirty="0" smtClean="0"/>
                        <a:t> del </a:t>
                      </a:r>
                      <a:r>
                        <a:rPr lang="en-US" sz="1000" dirty="0" err="1" smtClean="0"/>
                        <a:t>estudiante</a:t>
                      </a:r>
                      <a:r>
                        <a:rPr lang="en-US" sz="1000" dirty="0" smtClean="0"/>
                        <a:t>.</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806819432"/>
                  </a:ext>
                </a:extLst>
              </a:tr>
            </a:tbl>
          </a:graphicData>
        </a:graphic>
      </p:graphicFrame>
    </p:spTree>
    <p:extLst>
      <p:ext uri="{BB962C8B-B14F-4D97-AF65-F5344CB8AC3E}">
        <p14:creationId xmlns:p14="http://schemas.microsoft.com/office/powerpoint/2010/main" val="214896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3091551867"/>
              </p:ext>
            </p:extLst>
          </p:nvPr>
        </p:nvGraphicFramePr>
        <p:xfrm>
          <a:off x="1284654" y="1440635"/>
          <a:ext cx="9512300" cy="480568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ESTU_COD_RESIDE_MCPIO</a:t>
                      </a:r>
                      <a:endParaRPr lang="en-US" sz="1000" dirty="0"/>
                    </a:p>
                  </a:txBody>
                  <a:tcPr/>
                </a:tc>
                <a:tc>
                  <a:txBody>
                    <a:bodyPr/>
                    <a:lstStyle/>
                    <a:p>
                      <a:r>
                        <a:rPr lang="en-US" sz="1000" dirty="0" err="1" smtClean="0"/>
                        <a:t>Código</a:t>
                      </a:r>
                      <a:r>
                        <a:rPr lang="en-US" sz="1000" dirty="0" smtClean="0"/>
                        <a:t> del </a:t>
                      </a:r>
                      <a:r>
                        <a:rPr lang="en-US" sz="1000" dirty="0" err="1" smtClean="0"/>
                        <a:t>municipio</a:t>
                      </a:r>
                      <a:r>
                        <a:rPr lang="en-US" sz="1000" dirty="0" smtClean="0"/>
                        <a:t> de </a:t>
                      </a:r>
                      <a:r>
                        <a:rPr lang="en-US" sz="1000" dirty="0" err="1" smtClean="0"/>
                        <a:t>residencia</a:t>
                      </a:r>
                      <a:r>
                        <a:rPr lang="en-US" sz="1000" dirty="0" smtClean="0"/>
                        <a:t> del </a:t>
                      </a:r>
                      <a:r>
                        <a:rPr lang="en-US" sz="1000" dirty="0" err="1" smtClean="0"/>
                        <a:t>estudiante</a:t>
                      </a:r>
                      <a:r>
                        <a:rPr lang="en-US" sz="1000" dirty="0" smtClean="0"/>
                        <a:t>.</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FAMI_ESTRATOVIVIENDA</a:t>
                      </a:r>
                      <a:endParaRPr lang="en-US" sz="1000" dirty="0"/>
                    </a:p>
                  </a:txBody>
                  <a:tcPr/>
                </a:tc>
                <a:tc>
                  <a:txBody>
                    <a:bodyPr/>
                    <a:lstStyle/>
                    <a:p>
                      <a:r>
                        <a:rPr lang="en-US" sz="1000" dirty="0" err="1" smtClean="0"/>
                        <a:t>Estrato</a:t>
                      </a:r>
                      <a:r>
                        <a:rPr lang="en-US" sz="1000" dirty="0" smtClean="0"/>
                        <a:t> </a:t>
                      </a:r>
                      <a:r>
                        <a:rPr lang="en-US" sz="1000" dirty="0" err="1" smtClean="0"/>
                        <a:t>socieconomico</a:t>
                      </a:r>
                      <a:r>
                        <a:rPr lang="en-US" sz="1000" dirty="0" smtClean="0"/>
                        <a:t> de</a:t>
                      </a:r>
                      <a:r>
                        <a:rPr lang="en-US" sz="1000" baseline="0" dirty="0" smtClean="0"/>
                        <a:t> la </a:t>
                      </a:r>
                      <a:r>
                        <a:rPr lang="en-US" sz="1000" baseline="0" dirty="0" err="1" smtClean="0"/>
                        <a:t>vivienda</a:t>
                      </a:r>
                      <a:r>
                        <a:rPr lang="en-US" sz="1000" baseline="0" dirty="0" smtClean="0"/>
                        <a:t> familiar.</a:t>
                      </a:r>
                      <a:endParaRPr lang="en-US" sz="1000" dirty="0"/>
                    </a:p>
                  </a:txBody>
                  <a:tcPr/>
                </a:tc>
                <a:tc>
                  <a:txBody>
                    <a:bodyPr/>
                    <a:lstStyle/>
                    <a:p>
                      <a:r>
                        <a:rPr lang="it-IT" sz="1000" dirty="0" smtClean="0"/>
                        <a:t>'Estrato 1', 'Estrato 2', 'Estrato 3', 'Estrato 4', 'Estrato 5', 'Estrato 6‘, 'Sin Estrato'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FAMI_PERSONASHOGAR</a:t>
                      </a:r>
                      <a:endParaRPr lang="en-US" sz="1000" dirty="0"/>
                    </a:p>
                  </a:txBody>
                  <a:tcPr/>
                </a:tc>
                <a:tc>
                  <a:txBody>
                    <a:bodyPr/>
                    <a:lstStyle/>
                    <a:p>
                      <a:r>
                        <a:rPr lang="en-US" sz="1000" dirty="0" err="1" smtClean="0"/>
                        <a:t>Cantidad</a:t>
                      </a:r>
                      <a:r>
                        <a:rPr lang="en-US" sz="1000" dirty="0" smtClean="0"/>
                        <a:t> de personas que </a:t>
                      </a:r>
                      <a:r>
                        <a:rPr lang="en-US" sz="1000" dirty="0" err="1" smtClean="0"/>
                        <a:t>viven</a:t>
                      </a:r>
                      <a:r>
                        <a:rPr lang="en-US" sz="1000" dirty="0" smtClean="0"/>
                        <a:t> </a:t>
                      </a:r>
                      <a:r>
                        <a:rPr lang="en-US" sz="1000" dirty="0" err="1" smtClean="0"/>
                        <a:t>en</a:t>
                      </a:r>
                      <a:r>
                        <a:rPr lang="en-US" sz="1000" dirty="0" smtClean="0"/>
                        <a:t> el </a:t>
                      </a:r>
                      <a:r>
                        <a:rPr lang="en-US" sz="1000" dirty="0" err="1" smtClean="0"/>
                        <a:t>hogar</a:t>
                      </a:r>
                      <a:r>
                        <a:rPr lang="en-US" sz="1000" dirty="0" smtClean="0"/>
                        <a:t> familiar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000" dirty="0" smtClean="0"/>
                        <a:t>'1 a 2', '3 a 4', '5 a 6', '7 a 8',</a:t>
                      </a:r>
                      <a:r>
                        <a:rPr lang="en-US" sz="1000" baseline="0" dirty="0" smtClean="0"/>
                        <a:t> </a:t>
                      </a:r>
                      <a:r>
                        <a:rPr lang="pt-BR" sz="1000" dirty="0" smtClean="0"/>
                        <a:t>'9 o más'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FAMI_CUARTOSHOGAR</a:t>
                      </a:r>
                      <a:endParaRPr lang="en-US" sz="1000" dirty="0"/>
                    </a:p>
                  </a:txBody>
                  <a:tcPr/>
                </a:tc>
                <a:tc>
                  <a:txBody>
                    <a:bodyPr/>
                    <a:lstStyle/>
                    <a:p>
                      <a:r>
                        <a:rPr lang="en-US" sz="1000" dirty="0" err="1" smtClean="0"/>
                        <a:t>Cantidad</a:t>
                      </a:r>
                      <a:r>
                        <a:rPr lang="en-US" sz="1000" dirty="0" smtClean="0"/>
                        <a:t> de </a:t>
                      </a:r>
                      <a:r>
                        <a:rPr lang="en-US" sz="1000" dirty="0" err="1" smtClean="0"/>
                        <a:t>cuartos</a:t>
                      </a:r>
                      <a:r>
                        <a:rPr lang="en-US" sz="1000" dirty="0" smtClean="0"/>
                        <a:t> </a:t>
                      </a:r>
                      <a:r>
                        <a:rPr lang="en-US" sz="1000" dirty="0" err="1" smtClean="0"/>
                        <a:t>en</a:t>
                      </a:r>
                      <a:r>
                        <a:rPr lang="en-US" sz="1000" dirty="0" smtClean="0"/>
                        <a:t> la </a:t>
                      </a:r>
                      <a:r>
                        <a:rPr lang="en-US" sz="1000" dirty="0" err="1" smtClean="0"/>
                        <a:t>vivienda</a:t>
                      </a:r>
                      <a:r>
                        <a:rPr lang="en-US" sz="1000" dirty="0" smtClean="0"/>
                        <a:t> familiar</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FAMI_EDUCACIONPADRE</a:t>
                      </a:r>
                      <a:endParaRPr lang="en-US" sz="1000" dirty="0"/>
                    </a:p>
                  </a:txBody>
                  <a:tcPr/>
                </a:tc>
                <a:tc>
                  <a:txBody>
                    <a:bodyPr/>
                    <a:lstStyle/>
                    <a:p>
                      <a:r>
                        <a:rPr lang="en-US" sz="1000" dirty="0" err="1" smtClean="0"/>
                        <a:t>Nivel</a:t>
                      </a:r>
                      <a:r>
                        <a:rPr lang="en-US" sz="1000" dirty="0" smtClean="0"/>
                        <a:t> </a:t>
                      </a:r>
                      <a:r>
                        <a:rPr lang="en-US" sz="1000" dirty="0" err="1" smtClean="0"/>
                        <a:t>educativo</a:t>
                      </a:r>
                      <a:r>
                        <a:rPr lang="en-US" sz="1000" dirty="0" smtClean="0"/>
                        <a:t> </a:t>
                      </a:r>
                      <a:r>
                        <a:rPr lang="en-US" sz="1000" dirty="0" err="1" smtClean="0"/>
                        <a:t>máximo</a:t>
                      </a:r>
                      <a:r>
                        <a:rPr lang="en-US" sz="1000" dirty="0" smtClean="0"/>
                        <a:t> </a:t>
                      </a:r>
                      <a:r>
                        <a:rPr lang="en-US" sz="1000" dirty="0" err="1" smtClean="0"/>
                        <a:t>alcanzado</a:t>
                      </a:r>
                      <a:r>
                        <a:rPr lang="en-US" sz="1000" dirty="0" smtClean="0"/>
                        <a:t> </a:t>
                      </a:r>
                      <a:r>
                        <a:rPr lang="en-US" sz="1000" dirty="0" err="1" smtClean="0"/>
                        <a:t>por</a:t>
                      </a:r>
                      <a:r>
                        <a:rPr lang="en-US" sz="1000" dirty="0" smtClean="0"/>
                        <a:t> el</a:t>
                      </a:r>
                      <a:r>
                        <a:rPr lang="en-US" sz="1000" baseline="0" dirty="0" smtClean="0"/>
                        <a:t> padre.</a:t>
                      </a:r>
                      <a:endParaRPr lang="en-US" sz="1000" dirty="0"/>
                    </a:p>
                  </a:txBody>
                  <a:tcPr/>
                </a:tc>
                <a:tc>
                  <a:txBody>
                    <a:bodyPr/>
                    <a:lstStyle/>
                    <a:p>
                      <a:r>
                        <a:rPr lang="es-ES" sz="1000" dirty="0" smtClean="0"/>
                        <a:t>'Secundaria (Bachillerato) completa', 'Postgrado', 'Técnica o tecnológica completa', 'Primaria completa', 'Primaria incompleta', 'Ninguno', 'Educación profesional incompleta', 'No sabe', 'Educación profesional completa', 'No Aplica', 'Secundaria (Bachillerato) incompleta', 'Técnica o tecnológica incompleta'</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FAMI_EDUCACIONMADRE</a:t>
                      </a:r>
                      <a:endParaRPr lang="en-US" sz="1000" b="0" i="0" u="none" strike="noStrike" cap="none" dirty="0">
                        <a:solidFill>
                          <a:schemeClr val="dk1"/>
                        </a:solidFill>
                        <a:latin typeface="+mn-lt"/>
                        <a:ea typeface="+mn-ea"/>
                        <a:cs typeface="+mn-cs"/>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Nivel</a:t>
                      </a:r>
                      <a:r>
                        <a:rPr lang="en-US" sz="1000" dirty="0" smtClean="0"/>
                        <a:t> </a:t>
                      </a:r>
                      <a:r>
                        <a:rPr lang="en-US" sz="1000" dirty="0" err="1" smtClean="0"/>
                        <a:t>educativo</a:t>
                      </a:r>
                      <a:r>
                        <a:rPr lang="en-US" sz="1000" dirty="0" smtClean="0"/>
                        <a:t> </a:t>
                      </a:r>
                      <a:r>
                        <a:rPr lang="en-US" sz="1000" dirty="0" err="1" smtClean="0"/>
                        <a:t>máximo</a:t>
                      </a:r>
                      <a:r>
                        <a:rPr lang="en-US" sz="1000" dirty="0" smtClean="0"/>
                        <a:t> </a:t>
                      </a:r>
                      <a:r>
                        <a:rPr lang="en-US" sz="1000" dirty="0" err="1" smtClean="0"/>
                        <a:t>alcanzado</a:t>
                      </a:r>
                      <a:r>
                        <a:rPr lang="en-US" sz="1000" dirty="0" smtClean="0"/>
                        <a:t> </a:t>
                      </a:r>
                      <a:r>
                        <a:rPr lang="en-US" sz="1000" dirty="0" err="1" smtClean="0"/>
                        <a:t>por</a:t>
                      </a:r>
                      <a:r>
                        <a:rPr lang="en-US" sz="1000" dirty="0" smtClean="0"/>
                        <a:t> la </a:t>
                      </a:r>
                      <a:r>
                        <a:rPr lang="en-US" sz="1000" dirty="0" err="1" smtClean="0"/>
                        <a:t>madre</a:t>
                      </a:r>
                      <a:r>
                        <a:rPr lang="en-US" sz="1000" baseline="0" dirty="0" smtClean="0"/>
                        <a:t>.</a:t>
                      </a:r>
                      <a:endParaRPr lang="en-US" sz="1000" dirty="0" smtClean="0"/>
                    </a:p>
                  </a:txBody>
                  <a:tcPr/>
                </a:tc>
                <a:tc>
                  <a:txBody>
                    <a:bodyPr/>
                    <a:lstStyle/>
                    <a:p>
                      <a:r>
                        <a:rPr lang="es-ES" sz="1000" dirty="0" smtClean="0"/>
                        <a:t>'Secundaria (Bachillerato) completa', 'Educación profesional completa', 'Técnica o tecnológica incompleta', 'Secundaria (Bachillerato) incompleta', 'Primaria completa', 'Primaria incompleta', 'Postgrado', 'Ninguno', 'Educación profesional incompleta', 'Técnica o tecnológica completa', 'No Aplica', 'No sabe'</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bl>
          </a:graphicData>
        </a:graphic>
      </p:graphicFrame>
    </p:spTree>
    <p:extLst>
      <p:ext uri="{BB962C8B-B14F-4D97-AF65-F5344CB8AC3E}">
        <p14:creationId xmlns:p14="http://schemas.microsoft.com/office/powerpoint/2010/main" val="28953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3384631689"/>
              </p:ext>
            </p:extLst>
          </p:nvPr>
        </p:nvGraphicFramePr>
        <p:xfrm>
          <a:off x="1302238" y="1319300"/>
          <a:ext cx="9512300" cy="548132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FAMI_TRABAJOLABORPADRE</a:t>
                      </a:r>
                      <a:endParaRPr lang="en-US" sz="1000" dirty="0"/>
                    </a:p>
                  </a:txBody>
                  <a:tcPr/>
                </a:tc>
                <a:tc>
                  <a:txBody>
                    <a:bodyPr/>
                    <a:lstStyle/>
                    <a:p>
                      <a:r>
                        <a:rPr lang="en-US" sz="1000" dirty="0" err="1" smtClean="0"/>
                        <a:t>Trabajo</a:t>
                      </a:r>
                      <a:r>
                        <a:rPr lang="en-US" sz="1000" dirty="0" smtClean="0"/>
                        <a:t> o labor que </a:t>
                      </a:r>
                      <a:r>
                        <a:rPr lang="en-US" sz="1000" dirty="0" err="1" smtClean="0"/>
                        <a:t>desarrolla</a:t>
                      </a:r>
                      <a:r>
                        <a:rPr lang="en-US" sz="1000" dirty="0" smtClean="0"/>
                        <a:t> el padre</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FAMI_TRABAJOLABORMADRE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Trabajo</a:t>
                      </a:r>
                      <a:r>
                        <a:rPr lang="en-US" sz="1000" dirty="0" smtClean="0"/>
                        <a:t> o labor que </a:t>
                      </a:r>
                      <a:r>
                        <a:rPr lang="en-US" sz="1000" dirty="0" err="1" smtClean="0"/>
                        <a:t>desarrolla</a:t>
                      </a:r>
                      <a:r>
                        <a:rPr lang="en-US" sz="1000" dirty="0" smtClean="0"/>
                        <a:t> la</a:t>
                      </a:r>
                      <a:r>
                        <a:rPr lang="en-US" sz="1000" baseline="0" dirty="0" smtClean="0"/>
                        <a:t> </a:t>
                      </a:r>
                      <a:r>
                        <a:rPr lang="en-US" sz="1000" baseline="0" dirty="0" err="1" smtClean="0"/>
                        <a:t>madre</a:t>
                      </a:r>
                      <a:endParaRPr lang="en-US" sz="1000" dirty="0" smtClean="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FAMI_TIENEINTERNET</a:t>
                      </a:r>
                      <a:endParaRPr lang="en-US" sz="1000" dirty="0"/>
                    </a:p>
                  </a:txBody>
                  <a:tcPr/>
                </a:tc>
                <a:tc>
                  <a:txBody>
                    <a:bodyPr/>
                    <a:lstStyle/>
                    <a:p>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internet </a:t>
                      </a:r>
                      <a:r>
                        <a:rPr lang="en-US" sz="1000" baseline="0" dirty="0" err="1" smtClean="0"/>
                        <a:t>en</a:t>
                      </a:r>
                      <a:r>
                        <a:rPr lang="en-US" sz="1000" baseline="0" dirty="0" smtClean="0"/>
                        <a:t> el </a:t>
                      </a:r>
                      <a:r>
                        <a:rPr lang="en-US" sz="1000" baseline="0" dirty="0" err="1" smtClean="0"/>
                        <a:t>hogar</a:t>
                      </a:r>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FAMI_TIENESERVICIOTV</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servicio</a:t>
                      </a:r>
                      <a:r>
                        <a:rPr lang="en-US" sz="1000" baseline="0" dirty="0" smtClean="0"/>
                        <a:t> de TV </a:t>
                      </a:r>
                      <a:r>
                        <a:rPr lang="en-US" sz="1000" baseline="0" dirty="0" err="1" smtClean="0"/>
                        <a:t>en</a:t>
                      </a:r>
                      <a:r>
                        <a:rPr lang="en-US" sz="1000" baseline="0" dirty="0" smtClean="0"/>
                        <a:t> el </a:t>
                      </a:r>
                      <a:r>
                        <a:rPr lang="en-US" sz="1000" baseline="0" dirty="0" err="1" smtClean="0"/>
                        <a:t>hogar</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FAMI_TIENECOMPUTADOR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computador</a:t>
                      </a:r>
                      <a:r>
                        <a:rPr lang="en-US" sz="1000" baseline="0" dirty="0" smtClean="0"/>
                        <a:t> </a:t>
                      </a:r>
                      <a:r>
                        <a:rPr lang="en-US" sz="1000" baseline="0" dirty="0" err="1" smtClean="0"/>
                        <a:t>en</a:t>
                      </a:r>
                      <a:r>
                        <a:rPr lang="en-US" sz="1000" baseline="0" dirty="0" smtClean="0"/>
                        <a:t> el </a:t>
                      </a:r>
                      <a:r>
                        <a:rPr lang="en-US" sz="1000" baseline="0" dirty="0" err="1" smtClean="0"/>
                        <a:t>hogar</a:t>
                      </a:r>
                      <a:endParaRPr lang="en-US" sz="1000" dirty="0" smtClean="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FAMI_TIENELAVADORA</a:t>
                      </a:r>
                      <a:endParaRPr lang="en-US" sz="1000" b="0" i="0" u="none" strike="noStrike" cap="none" dirty="0">
                        <a:solidFill>
                          <a:schemeClr val="dk1"/>
                        </a:solidFill>
                        <a:latin typeface="+mn-lt"/>
                        <a:ea typeface="+mn-ea"/>
                        <a:cs typeface="+mn-cs"/>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lavadora</a:t>
                      </a:r>
                      <a:r>
                        <a:rPr lang="en-US" sz="1000" baseline="0" dirty="0" smtClean="0"/>
                        <a:t> </a:t>
                      </a:r>
                      <a:r>
                        <a:rPr lang="en-US" sz="1000" baseline="0" dirty="0" err="1" smtClean="0"/>
                        <a:t>en</a:t>
                      </a:r>
                      <a:r>
                        <a:rPr lang="en-US" sz="1000" baseline="0" dirty="0" smtClean="0"/>
                        <a:t> el </a:t>
                      </a:r>
                      <a:r>
                        <a:rPr lang="en-US" sz="1000" baseline="0" dirty="0" err="1" smtClean="0"/>
                        <a:t>hogar</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FAMI_TIENEHORNOMICROOGAS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horno</a:t>
                      </a:r>
                      <a:r>
                        <a:rPr lang="en-US" sz="1000" baseline="0" dirty="0" smtClean="0"/>
                        <a:t> micro </a:t>
                      </a:r>
                      <a:r>
                        <a:rPr lang="en-US" sz="1000" baseline="0" dirty="0" err="1" smtClean="0"/>
                        <a:t>ondas</a:t>
                      </a:r>
                      <a:r>
                        <a:rPr lang="en-US" sz="1000" baseline="0" dirty="0" smtClean="0"/>
                        <a:t> </a:t>
                      </a:r>
                      <a:r>
                        <a:rPr lang="en-US" sz="1000" baseline="0" dirty="0" err="1" smtClean="0"/>
                        <a:t>en</a:t>
                      </a:r>
                      <a:r>
                        <a:rPr lang="en-US" sz="1000" baseline="0" dirty="0" smtClean="0"/>
                        <a:t> el </a:t>
                      </a:r>
                      <a:r>
                        <a:rPr lang="en-US" sz="1000" baseline="0" dirty="0" err="1" smtClean="0"/>
                        <a:t>hogar</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FAMI_TIENEAUTOMOVIL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automovil</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FAMI_TIENEMOTOCICLETA</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motocicleta</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FAMI_TIENECONSOLAVIDEOJUEGOS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la </a:t>
                      </a:r>
                      <a:r>
                        <a:rPr lang="en-US" sz="1000" dirty="0" err="1" smtClean="0"/>
                        <a:t>familia</a:t>
                      </a:r>
                      <a:r>
                        <a:rPr lang="en-US" sz="1000" baseline="0" dirty="0" smtClean="0"/>
                        <a:t> </a:t>
                      </a:r>
                      <a:r>
                        <a:rPr lang="en-US" sz="1000" baseline="0" dirty="0" err="1" smtClean="0"/>
                        <a:t>cuenta</a:t>
                      </a:r>
                      <a:r>
                        <a:rPr lang="en-US" sz="1000" baseline="0" dirty="0" smtClean="0"/>
                        <a:t> con </a:t>
                      </a:r>
                      <a:r>
                        <a:rPr lang="en-US" sz="1000" baseline="0" dirty="0" err="1" smtClean="0"/>
                        <a:t>consola</a:t>
                      </a:r>
                      <a:r>
                        <a:rPr lang="en-US" sz="1000" baseline="0" dirty="0" smtClean="0"/>
                        <a:t> de video </a:t>
                      </a:r>
                      <a:r>
                        <a:rPr lang="en-US" sz="1000" baseline="0" dirty="0" err="1" smtClean="0"/>
                        <a:t>juegos</a:t>
                      </a:r>
                      <a:r>
                        <a:rPr lang="en-US" sz="1000" baseline="0" dirty="0" smtClean="0"/>
                        <a:t> </a:t>
                      </a:r>
                      <a:r>
                        <a:rPr lang="en-US" sz="1000" baseline="0" dirty="0" err="1" smtClean="0"/>
                        <a:t>en</a:t>
                      </a:r>
                      <a:r>
                        <a:rPr lang="en-US" sz="1000" baseline="0" dirty="0" smtClean="0"/>
                        <a:t> el </a:t>
                      </a:r>
                      <a:r>
                        <a:rPr lang="en-US" sz="1000" baseline="0" dirty="0" err="1" smtClean="0"/>
                        <a:t>hogar</a:t>
                      </a:r>
                      <a:endParaRPr lang="en-US" sz="1000" dirty="0" smtClean="0"/>
                    </a:p>
                    <a:p>
                      <a:endParaRPr lang="en-US" sz="1000" dirty="0"/>
                    </a:p>
                  </a:txBody>
                  <a:tcPr/>
                </a:tc>
                <a:tc>
                  <a:txBody>
                    <a:bodyPr/>
                    <a:lstStyle/>
                    <a:p>
                      <a:r>
                        <a:rPr lang="en-US" sz="1000" dirty="0" smtClean="0"/>
                        <a:t>‘Si’, ‘No’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FAMI_NUMLIBROS</a:t>
                      </a:r>
                      <a:endParaRPr lang="en-US" sz="1000" dirty="0"/>
                    </a:p>
                  </a:txBody>
                  <a:tcPr/>
                </a:tc>
                <a:tc>
                  <a:txBody>
                    <a:bodyPr/>
                    <a:lstStyle/>
                    <a:p>
                      <a:r>
                        <a:rPr lang="en-US" sz="1000" dirty="0" err="1" smtClean="0"/>
                        <a:t>Cantidad</a:t>
                      </a:r>
                      <a:r>
                        <a:rPr lang="en-US" sz="1000" dirty="0" smtClean="0"/>
                        <a:t> de </a:t>
                      </a:r>
                      <a:r>
                        <a:rPr lang="en-US" sz="1000" dirty="0" err="1" smtClean="0"/>
                        <a:t>libros</a:t>
                      </a:r>
                      <a:r>
                        <a:rPr lang="en-US" sz="1000" dirty="0" smtClean="0"/>
                        <a:t> que se </a:t>
                      </a:r>
                      <a:r>
                        <a:rPr lang="en-US" sz="1000" dirty="0" err="1" smtClean="0"/>
                        <a:t>leen</a:t>
                      </a:r>
                      <a:r>
                        <a:rPr lang="en-US" sz="1000" baseline="0" dirty="0" smtClean="0"/>
                        <a:t> </a:t>
                      </a:r>
                      <a:r>
                        <a:rPr lang="en-US" sz="1000" baseline="0" dirty="0" err="1" smtClean="0"/>
                        <a:t>en</a:t>
                      </a:r>
                      <a:r>
                        <a:rPr lang="en-US" sz="1000" baseline="0" dirty="0" smtClean="0"/>
                        <a:t> un </a:t>
                      </a:r>
                      <a:r>
                        <a:rPr lang="en-US" sz="1000" baseline="0" dirty="0" err="1" smtClean="0"/>
                        <a:t>año</a:t>
                      </a:r>
                      <a:r>
                        <a:rPr lang="en-US" sz="1000" baseline="0" dirty="0" smtClean="0"/>
                        <a:t> </a:t>
                      </a:r>
                      <a:r>
                        <a:rPr lang="en-US" sz="1000" baseline="0" dirty="0" err="1" smtClean="0"/>
                        <a:t>en</a:t>
                      </a:r>
                      <a:r>
                        <a:rPr lang="en-US" sz="1000" baseline="0" dirty="0" smtClean="0"/>
                        <a:t> el </a:t>
                      </a:r>
                      <a:r>
                        <a:rPr lang="en-US" sz="1000" baseline="0" dirty="0" err="1" smtClean="0"/>
                        <a:t>hogar</a:t>
                      </a:r>
                      <a:endParaRPr lang="en-US" sz="1000" dirty="0"/>
                    </a:p>
                  </a:txBody>
                  <a:tcPr/>
                </a:tc>
                <a:tc>
                  <a:txBody>
                    <a:bodyPr/>
                    <a:lstStyle/>
                    <a:p>
                      <a:r>
                        <a:rPr lang="es-ES" sz="1000" dirty="0" smtClean="0"/>
                        <a:t>'0 A 10 LIBROS', 'MÁS DE 100 LIBROS', '26 A 100 LIBROS', '11 A 25 LIBROS'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233461272"/>
                  </a:ext>
                </a:extLst>
              </a:tr>
              <a:tr h="370840">
                <a:tc>
                  <a:txBody>
                    <a:bodyPr/>
                    <a:lstStyle/>
                    <a:p>
                      <a:r>
                        <a:rPr lang="en-US" sz="1000" dirty="0" smtClean="0"/>
                        <a:t>FAMI_COMELECHEDERIVADOS</a:t>
                      </a:r>
                      <a:endParaRPr lang="en-US" sz="1000" dirty="0"/>
                    </a:p>
                  </a:txBody>
                  <a:tcPr/>
                </a:tc>
                <a:tc>
                  <a:txBody>
                    <a:bodyPr/>
                    <a:lstStyle/>
                    <a:p>
                      <a:r>
                        <a:rPr lang="en-US" sz="1000" dirty="0" err="1" smtClean="0"/>
                        <a:t>Frecuencia</a:t>
                      </a:r>
                      <a:r>
                        <a:rPr lang="en-US" sz="1000" dirty="0" smtClean="0"/>
                        <a:t> de </a:t>
                      </a:r>
                      <a:r>
                        <a:rPr lang="en-US" sz="1000" dirty="0" err="1" smtClean="0"/>
                        <a:t>consumo</a:t>
                      </a:r>
                      <a:r>
                        <a:rPr lang="en-US" sz="1000" dirty="0" smtClean="0"/>
                        <a:t> de </a:t>
                      </a:r>
                      <a:r>
                        <a:rPr lang="en-US" sz="1000" dirty="0" err="1" smtClean="0"/>
                        <a:t>leche</a:t>
                      </a:r>
                      <a:r>
                        <a:rPr lang="en-US" sz="1000" dirty="0" smtClean="0"/>
                        <a:t> y </a:t>
                      </a:r>
                      <a:r>
                        <a:rPr lang="en-US" sz="1000" dirty="0" err="1" smtClean="0"/>
                        <a:t>sus</a:t>
                      </a:r>
                      <a:r>
                        <a:rPr lang="en-US" sz="1000" dirty="0" smtClean="0"/>
                        <a:t> </a:t>
                      </a:r>
                      <a:r>
                        <a:rPr lang="en-US" sz="1000" dirty="0" err="1" smtClean="0"/>
                        <a:t>derivados</a:t>
                      </a:r>
                      <a:r>
                        <a:rPr lang="en-US" sz="1000" dirty="0" smtClean="0"/>
                        <a:t> </a:t>
                      </a:r>
                      <a:r>
                        <a:rPr lang="en-US" sz="1000" dirty="0" err="1" smtClean="0"/>
                        <a:t>en</a:t>
                      </a:r>
                      <a:r>
                        <a:rPr lang="en-US" sz="1000" dirty="0" smtClean="0"/>
                        <a:t> el </a:t>
                      </a:r>
                      <a:r>
                        <a:rPr lang="en-US" sz="1000" dirty="0" err="1" smtClean="0"/>
                        <a:t>hogar</a:t>
                      </a:r>
                      <a:endParaRPr lang="en-US" sz="1000" dirty="0"/>
                    </a:p>
                  </a:txBody>
                  <a:tcPr/>
                </a:tc>
                <a:tc>
                  <a:txBody>
                    <a:bodyPr/>
                    <a:lstStyle/>
                    <a:p>
                      <a:r>
                        <a:rPr lang="es-ES" sz="1000" dirty="0" smtClean="0"/>
                        <a:t>'Todos o casi todos los días', '3 a 5 veces por semana', '1 o 2 veces por semana', 'Nunca o rara vez comemos eso'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806819432"/>
                  </a:ext>
                </a:extLst>
              </a:tr>
            </a:tbl>
          </a:graphicData>
        </a:graphic>
      </p:graphicFrame>
    </p:spTree>
    <p:extLst>
      <p:ext uri="{BB962C8B-B14F-4D97-AF65-F5344CB8AC3E}">
        <p14:creationId xmlns:p14="http://schemas.microsoft.com/office/powerpoint/2010/main" val="189355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1213240930"/>
              </p:ext>
            </p:extLst>
          </p:nvPr>
        </p:nvGraphicFramePr>
        <p:xfrm>
          <a:off x="1302238" y="1319300"/>
          <a:ext cx="9512300" cy="526288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FAMI_COMECARNEPESCADOHUEVO</a:t>
                      </a:r>
                      <a:endParaRPr lang="en-US" sz="1000" dirty="0"/>
                    </a:p>
                  </a:txBody>
                  <a:tcPr/>
                </a:tc>
                <a:tc>
                  <a:txBody>
                    <a:bodyPr/>
                    <a:lstStyle/>
                    <a:p>
                      <a:r>
                        <a:rPr lang="en-US" sz="1000" dirty="0" err="1" smtClean="0"/>
                        <a:t>Frecuencia</a:t>
                      </a:r>
                      <a:r>
                        <a:rPr lang="en-US" sz="1000" dirty="0" smtClean="0"/>
                        <a:t> de </a:t>
                      </a:r>
                      <a:r>
                        <a:rPr lang="en-US" sz="1000" dirty="0" err="1" smtClean="0"/>
                        <a:t>consumo</a:t>
                      </a:r>
                      <a:r>
                        <a:rPr lang="en-US" sz="1000" dirty="0" smtClean="0"/>
                        <a:t> de carne, </a:t>
                      </a:r>
                      <a:r>
                        <a:rPr lang="en-US" sz="1000" dirty="0" err="1" smtClean="0"/>
                        <a:t>pescado</a:t>
                      </a:r>
                      <a:r>
                        <a:rPr lang="en-US" sz="1000" dirty="0" smtClean="0"/>
                        <a:t> o </a:t>
                      </a:r>
                      <a:r>
                        <a:rPr lang="en-US" sz="1000" dirty="0" err="1" smtClean="0"/>
                        <a:t>huevo</a:t>
                      </a:r>
                      <a:r>
                        <a:rPr lang="en-US" sz="1000" dirty="0" smtClean="0"/>
                        <a:t> </a:t>
                      </a:r>
                      <a:r>
                        <a:rPr lang="en-US" sz="1000" dirty="0" err="1" smtClean="0"/>
                        <a:t>en</a:t>
                      </a:r>
                      <a:r>
                        <a:rPr lang="en-US" sz="1000" dirty="0" smtClean="0"/>
                        <a:t> el </a:t>
                      </a:r>
                      <a:r>
                        <a:rPr lang="en-US" sz="1000" dirty="0" err="1" smtClean="0"/>
                        <a:t>hogar</a:t>
                      </a:r>
                      <a:endParaRPr lang="en-US" sz="1000" dirty="0"/>
                    </a:p>
                  </a:txBody>
                  <a:tcPr/>
                </a:tc>
                <a:tc>
                  <a:txBody>
                    <a:bodyPr/>
                    <a:lstStyle/>
                    <a:p>
                      <a:r>
                        <a:rPr lang="es-ES" sz="1000" dirty="0" smtClean="0"/>
                        <a:t>'Todos o casi todos los días', '3 a 5 veces por semana', '1 o 2 veces por semana', 'Nunca o rara vez comemos eso'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FAMI_SITUACIONECONOMICA</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Percepción</a:t>
                      </a:r>
                      <a:r>
                        <a:rPr lang="en-US" sz="1000" baseline="0" dirty="0" smtClean="0"/>
                        <a:t> de </a:t>
                      </a:r>
                      <a:r>
                        <a:rPr lang="en-US" sz="1000" baseline="0" dirty="0" err="1" smtClean="0"/>
                        <a:t>situación</a:t>
                      </a:r>
                      <a:r>
                        <a:rPr lang="en-US" sz="1000" baseline="0" dirty="0" smtClean="0"/>
                        <a:t> </a:t>
                      </a:r>
                      <a:r>
                        <a:rPr lang="en-US" sz="1000" baseline="0" dirty="0" err="1" smtClean="0"/>
                        <a:t>económica</a:t>
                      </a:r>
                      <a:r>
                        <a:rPr lang="en-US" sz="1000" baseline="0" dirty="0" smtClean="0"/>
                        <a:t> </a:t>
                      </a:r>
                      <a:r>
                        <a:rPr lang="en-US" sz="1000" baseline="0" dirty="0" err="1" smtClean="0"/>
                        <a:t>respecto</a:t>
                      </a:r>
                      <a:r>
                        <a:rPr lang="en-US" sz="1000" baseline="0" dirty="0" smtClean="0"/>
                        <a:t> al </a:t>
                      </a:r>
                      <a:r>
                        <a:rPr lang="en-US" sz="1000" baseline="0" dirty="0" err="1" smtClean="0"/>
                        <a:t>año</a:t>
                      </a:r>
                      <a:r>
                        <a:rPr lang="en-US" sz="1000" baseline="0" dirty="0" smtClean="0"/>
                        <a:t> </a:t>
                      </a:r>
                      <a:r>
                        <a:rPr lang="en-US" sz="1000" baseline="0" dirty="0" err="1" smtClean="0"/>
                        <a:t>pasado</a:t>
                      </a:r>
                      <a:endParaRPr lang="en-US" sz="1000" dirty="0" smtClean="0"/>
                    </a:p>
                  </a:txBody>
                  <a:tcPr/>
                </a:tc>
                <a:tc>
                  <a:txBody>
                    <a:bodyPr/>
                    <a:lstStyle/>
                    <a:p>
                      <a:r>
                        <a:rPr lang="es-ES" sz="1000" dirty="0" smtClean="0"/>
                        <a:t>'Peor', 'Igual', 'Mejor'</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ESTU_DEDICACIONLECTURADIARIA</a:t>
                      </a:r>
                      <a:endParaRPr lang="en-US" sz="1000" dirty="0"/>
                    </a:p>
                  </a:txBody>
                  <a:tcPr/>
                </a:tc>
                <a:tc>
                  <a:txBody>
                    <a:bodyPr/>
                    <a:lstStyle/>
                    <a:p>
                      <a:r>
                        <a:rPr lang="en-US" sz="1000" dirty="0" err="1" smtClean="0"/>
                        <a:t>Tiempo</a:t>
                      </a:r>
                      <a:r>
                        <a:rPr lang="en-US" sz="1000" dirty="0" smtClean="0"/>
                        <a:t> </a:t>
                      </a:r>
                      <a:r>
                        <a:rPr lang="en-US" sz="1000" dirty="0" err="1" smtClean="0"/>
                        <a:t>diario</a:t>
                      </a:r>
                      <a:r>
                        <a:rPr lang="en-US" sz="1000" dirty="0" smtClean="0"/>
                        <a:t> </a:t>
                      </a:r>
                      <a:r>
                        <a:rPr lang="en-US" sz="1000" dirty="0" err="1" smtClean="0"/>
                        <a:t>estimado</a:t>
                      </a:r>
                      <a:r>
                        <a:rPr lang="en-US" sz="1000" dirty="0" smtClean="0"/>
                        <a:t> del </a:t>
                      </a:r>
                      <a:r>
                        <a:rPr lang="en-US" sz="1000" dirty="0" err="1" smtClean="0"/>
                        <a:t>estudiante</a:t>
                      </a:r>
                      <a:r>
                        <a:rPr lang="en-US" sz="1000" dirty="0" smtClean="0"/>
                        <a:t> que </a:t>
                      </a:r>
                      <a:r>
                        <a:rPr lang="en-US" sz="1000" dirty="0" err="1" smtClean="0"/>
                        <a:t>dedica</a:t>
                      </a:r>
                      <a:r>
                        <a:rPr lang="en-US" sz="1000" baseline="0" dirty="0" smtClean="0"/>
                        <a:t> a la </a:t>
                      </a:r>
                      <a:r>
                        <a:rPr lang="en-US" sz="1000" baseline="0" dirty="0" err="1" smtClean="0"/>
                        <a:t>lectura</a:t>
                      </a:r>
                      <a:endParaRPr lang="en-US" sz="1000" dirty="0"/>
                    </a:p>
                  </a:txBody>
                  <a:tcPr/>
                </a:tc>
                <a:tc>
                  <a:txBody>
                    <a:bodyPr/>
                    <a:lstStyle/>
                    <a:p>
                      <a:r>
                        <a:rPr lang="es-ES" sz="1000" dirty="0" smtClean="0"/>
                        <a:t>'30 minutos o menos', 'Entre 30 y 60 minutos', 'No leo por entretenimiento', 'Entre 1 y 2 horas', 'Más de 2 horas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ESTU_DEDICACIONINTERNET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Tiempo</a:t>
                      </a:r>
                      <a:r>
                        <a:rPr lang="en-US" sz="1000" dirty="0" smtClean="0"/>
                        <a:t> </a:t>
                      </a:r>
                      <a:r>
                        <a:rPr lang="en-US" sz="1000" dirty="0" err="1" smtClean="0"/>
                        <a:t>diario</a:t>
                      </a:r>
                      <a:r>
                        <a:rPr lang="en-US" sz="1000" dirty="0" smtClean="0"/>
                        <a:t> </a:t>
                      </a:r>
                      <a:r>
                        <a:rPr lang="en-US" sz="1000" dirty="0" err="1" smtClean="0"/>
                        <a:t>estimado</a:t>
                      </a:r>
                      <a:r>
                        <a:rPr lang="en-US" sz="1000" dirty="0" smtClean="0"/>
                        <a:t> del </a:t>
                      </a:r>
                      <a:r>
                        <a:rPr lang="en-US" sz="1000" dirty="0" err="1" smtClean="0"/>
                        <a:t>estudiante</a:t>
                      </a:r>
                      <a:r>
                        <a:rPr lang="en-US" sz="1000" dirty="0" smtClean="0"/>
                        <a:t> que </a:t>
                      </a:r>
                      <a:r>
                        <a:rPr lang="en-US" sz="1000" dirty="0" err="1" smtClean="0"/>
                        <a:t>dedica</a:t>
                      </a:r>
                      <a:r>
                        <a:rPr lang="en-US" sz="1000" baseline="0" dirty="0" smtClean="0"/>
                        <a:t> a </a:t>
                      </a:r>
                      <a:r>
                        <a:rPr lang="en-US" sz="1000" baseline="0" dirty="0" err="1" smtClean="0"/>
                        <a:t>estar</a:t>
                      </a:r>
                      <a:r>
                        <a:rPr lang="en-US" sz="1000" baseline="0" dirty="0" smtClean="0"/>
                        <a:t> </a:t>
                      </a:r>
                      <a:r>
                        <a:rPr lang="en-US" sz="1000" baseline="0" dirty="0" err="1" smtClean="0"/>
                        <a:t>conectado</a:t>
                      </a:r>
                      <a:r>
                        <a:rPr lang="en-US" sz="1000" baseline="0" dirty="0" smtClean="0"/>
                        <a:t> </a:t>
                      </a:r>
                      <a:r>
                        <a:rPr lang="en-US" sz="1000" baseline="0" dirty="0" err="1" smtClean="0"/>
                        <a:t>en</a:t>
                      </a:r>
                      <a:r>
                        <a:rPr lang="en-US" sz="1000" baseline="0" dirty="0" smtClean="0"/>
                        <a:t> internet</a:t>
                      </a:r>
                      <a:endParaRPr lang="en-US" sz="1000" dirty="0" smtClean="0"/>
                    </a:p>
                  </a:txBody>
                  <a:tcPr/>
                </a:tc>
                <a:tc>
                  <a:txBody>
                    <a:bodyPr/>
                    <a:lstStyle/>
                    <a:p>
                      <a:r>
                        <a:rPr lang="es-ES" sz="1000" dirty="0" smtClean="0"/>
                        <a:t>'Entre 1 y 3 horas', 'Más de 3 horas', 'Entre 30 y 60 minutos', '30 minutos o menos', 'No Navega Internet'</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ESTU_HORASSEMANATRABAJA</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Tiempo</a:t>
                      </a:r>
                      <a:r>
                        <a:rPr lang="en-US" sz="1000" dirty="0" smtClean="0"/>
                        <a:t> </a:t>
                      </a:r>
                      <a:r>
                        <a:rPr lang="en-US" sz="1000" dirty="0" err="1" smtClean="0"/>
                        <a:t>semanal</a:t>
                      </a:r>
                      <a:r>
                        <a:rPr lang="en-US" sz="1000" dirty="0" smtClean="0"/>
                        <a:t> </a:t>
                      </a:r>
                      <a:r>
                        <a:rPr lang="en-US" sz="1000" dirty="0" err="1" smtClean="0"/>
                        <a:t>estimado</a:t>
                      </a:r>
                      <a:r>
                        <a:rPr lang="en-US" sz="1000" dirty="0" smtClean="0"/>
                        <a:t> del </a:t>
                      </a:r>
                      <a:r>
                        <a:rPr lang="en-US" sz="1000" dirty="0" err="1" smtClean="0"/>
                        <a:t>estudiante</a:t>
                      </a:r>
                      <a:r>
                        <a:rPr lang="en-US" sz="1000" dirty="0" smtClean="0"/>
                        <a:t> que </a:t>
                      </a:r>
                      <a:r>
                        <a:rPr lang="en-US" sz="1000" dirty="0" err="1" smtClean="0"/>
                        <a:t>dedica</a:t>
                      </a:r>
                      <a:r>
                        <a:rPr lang="en-US" sz="1000" baseline="0" dirty="0" smtClean="0"/>
                        <a:t> a </a:t>
                      </a:r>
                      <a:r>
                        <a:rPr lang="en-US" sz="1000" baseline="0" dirty="0" err="1" smtClean="0"/>
                        <a:t>trabajar</a:t>
                      </a:r>
                      <a:endParaRPr lang="en-US" sz="1000" dirty="0" smtClean="0"/>
                    </a:p>
                  </a:txBody>
                  <a:tcPr/>
                </a:tc>
                <a:tc>
                  <a:txBody>
                    <a:bodyPr/>
                    <a:lstStyle/>
                    <a:p>
                      <a:r>
                        <a:rPr lang="es-ES" sz="1000" dirty="0" smtClean="0"/>
                        <a:t>'0', 'Entre 11 y 20 horas', 'Menos de 10 horas', 'Más de 30 horas', 'Entre 21 y 30 horas'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ESTU_TIPOREMUNERACION</a:t>
                      </a:r>
                      <a:endParaRPr lang="en-US" sz="1000" b="0" i="0" u="none" strike="noStrike" cap="none" dirty="0">
                        <a:solidFill>
                          <a:schemeClr val="dk1"/>
                        </a:solidFill>
                        <a:latin typeface="+mn-lt"/>
                        <a:ea typeface="+mn-ea"/>
                        <a:cs typeface="+mn-cs"/>
                        <a:sym typeface="Arial"/>
                      </a:endParaRPr>
                    </a:p>
                  </a:txBody>
                  <a:tcPr/>
                </a:tc>
                <a:tc>
                  <a:txBody>
                    <a:bodyPr/>
                    <a:lstStyle/>
                    <a:p>
                      <a:r>
                        <a:rPr lang="en-US" sz="1000" dirty="0" err="1" smtClean="0"/>
                        <a:t>Tipo</a:t>
                      </a:r>
                      <a:r>
                        <a:rPr lang="en-US" sz="1000" dirty="0" smtClean="0"/>
                        <a:t> de </a:t>
                      </a:r>
                      <a:r>
                        <a:rPr lang="en-US" sz="1000" dirty="0" err="1" smtClean="0"/>
                        <a:t>remuneración</a:t>
                      </a:r>
                      <a:r>
                        <a:rPr lang="en-US" sz="1000" dirty="0" smtClean="0"/>
                        <a:t> que </a:t>
                      </a:r>
                      <a:r>
                        <a:rPr lang="en-US" sz="1000" dirty="0" err="1" smtClean="0"/>
                        <a:t>recibe</a:t>
                      </a:r>
                      <a:r>
                        <a:rPr lang="en-US" sz="1000" dirty="0" smtClean="0"/>
                        <a:t> el </a:t>
                      </a:r>
                      <a:r>
                        <a:rPr lang="en-US" sz="1000" dirty="0" err="1" smtClean="0"/>
                        <a:t>estudiante</a:t>
                      </a:r>
                      <a:r>
                        <a:rPr lang="en-US" sz="1000" dirty="0" smtClean="0"/>
                        <a:t> que </a:t>
                      </a:r>
                      <a:r>
                        <a:rPr lang="en-US" sz="1000" dirty="0" err="1" smtClean="0"/>
                        <a:t>trabaja</a:t>
                      </a:r>
                      <a:endParaRPr lang="en-US" sz="1000" dirty="0"/>
                    </a:p>
                  </a:txBody>
                  <a:tcPr/>
                </a:tc>
                <a:tc>
                  <a:txBody>
                    <a:bodyPr/>
                    <a:lstStyle/>
                    <a:p>
                      <a:r>
                        <a:rPr lang="es-ES" sz="1000" dirty="0" smtClean="0"/>
                        <a:t>'No', 'Si, en efectivo', 'Si, en especie', 'Si, en efectivo y especie'</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COLE_CODIGO_ICFES</a:t>
                      </a:r>
                      <a:endParaRPr lang="en-US" sz="1000" dirty="0"/>
                    </a:p>
                  </a:txBody>
                  <a:tcPr/>
                </a:tc>
                <a:tc>
                  <a:txBody>
                    <a:bodyPr/>
                    <a:lstStyle/>
                    <a:p>
                      <a:r>
                        <a:rPr lang="en-US" sz="1000" dirty="0" err="1" smtClean="0"/>
                        <a:t>Código</a:t>
                      </a:r>
                      <a:r>
                        <a:rPr lang="en-US" sz="1000" dirty="0" smtClean="0"/>
                        <a:t> del </a:t>
                      </a:r>
                      <a:r>
                        <a:rPr lang="en-US" sz="1000" dirty="0" err="1" smtClean="0"/>
                        <a:t>colegio</a:t>
                      </a:r>
                      <a:r>
                        <a:rPr lang="en-US" sz="1000" dirty="0" smtClean="0"/>
                        <a:t> </a:t>
                      </a:r>
                      <a:r>
                        <a:rPr lang="en-US" sz="1000" dirty="0" err="1" smtClean="0"/>
                        <a:t>brindado</a:t>
                      </a:r>
                      <a:r>
                        <a:rPr lang="en-US" sz="1000" dirty="0" smtClean="0"/>
                        <a:t> </a:t>
                      </a:r>
                      <a:r>
                        <a:rPr lang="en-US" sz="1000" dirty="0" err="1" smtClean="0"/>
                        <a:t>por</a:t>
                      </a:r>
                      <a:r>
                        <a:rPr lang="en-US" sz="1000" dirty="0" smtClean="0"/>
                        <a:t> el ICFES</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COLE_COD_DANE_ESTABLECIMIENTO</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Código</a:t>
                      </a:r>
                      <a:r>
                        <a:rPr lang="en-US" sz="1000" dirty="0" smtClean="0"/>
                        <a:t> del </a:t>
                      </a:r>
                      <a:r>
                        <a:rPr lang="en-US" sz="1000" dirty="0" err="1" smtClean="0"/>
                        <a:t>colegio</a:t>
                      </a:r>
                      <a:r>
                        <a:rPr lang="en-US" sz="1000" dirty="0" smtClean="0"/>
                        <a:t> </a:t>
                      </a:r>
                      <a:r>
                        <a:rPr lang="en-US" sz="1000" dirty="0" err="1" smtClean="0"/>
                        <a:t>brindado</a:t>
                      </a:r>
                      <a:r>
                        <a:rPr lang="en-US" sz="1000" dirty="0" smtClean="0"/>
                        <a:t> </a:t>
                      </a:r>
                      <a:r>
                        <a:rPr lang="en-US" sz="1000" dirty="0" err="1" smtClean="0"/>
                        <a:t>por</a:t>
                      </a:r>
                      <a:r>
                        <a:rPr lang="en-US" sz="1000" dirty="0" smtClean="0"/>
                        <a:t> el DANE</a:t>
                      </a:r>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COLE_NOMBRE_ESTABLECIMIENTO</a:t>
                      </a:r>
                      <a:endParaRPr lang="en-US" sz="1000" dirty="0"/>
                    </a:p>
                  </a:txBody>
                  <a:tcPr/>
                </a:tc>
                <a:tc>
                  <a:txBody>
                    <a:bodyPr/>
                    <a:lstStyle/>
                    <a:p>
                      <a:r>
                        <a:rPr lang="en-US" sz="1000" dirty="0" err="1" smtClean="0"/>
                        <a:t>Nombre</a:t>
                      </a:r>
                      <a:r>
                        <a:rPr lang="en-US" sz="1000" dirty="0" smtClean="0"/>
                        <a:t> del </a:t>
                      </a:r>
                      <a:r>
                        <a:rPr lang="en-US" sz="1000" dirty="0" err="1" smtClean="0"/>
                        <a:t>colegio</a:t>
                      </a:r>
                      <a:r>
                        <a:rPr lang="en-US" sz="1000" dirty="0" smtClean="0"/>
                        <a:t> al que </a:t>
                      </a:r>
                      <a:r>
                        <a:rPr lang="en-US" sz="1000" dirty="0" err="1" smtClean="0"/>
                        <a:t>pertenece</a:t>
                      </a:r>
                      <a:r>
                        <a:rPr lang="en-US" sz="1000" dirty="0" smtClean="0"/>
                        <a:t> el </a:t>
                      </a:r>
                      <a:r>
                        <a:rPr lang="en-US" sz="1000" dirty="0" err="1" smtClean="0"/>
                        <a:t>estudiante</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COLE_GENERO</a:t>
                      </a:r>
                      <a:endParaRPr lang="en-US" sz="1000" dirty="0"/>
                    </a:p>
                  </a:txBody>
                  <a:tcPr/>
                </a:tc>
                <a:tc>
                  <a:txBody>
                    <a:bodyPr/>
                    <a:lstStyle/>
                    <a:p>
                      <a:r>
                        <a:rPr lang="en-US" sz="1000" dirty="0" err="1" smtClean="0"/>
                        <a:t>Género</a:t>
                      </a:r>
                      <a:r>
                        <a:rPr lang="en-US" sz="1000" dirty="0" smtClean="0"/>
                        <a:t> del </a:t>
                      </a:r>
                      <a:r>
                        <a:rPr lang="en-US" sz="1000" dirty="0" err="1" smtClean="0"/>
                        <a:t>colegio</a:t>
                      </a:r>
                      <a:endParaRPr lang="en-US" sz="1000" dirty="0"/>
                    </a:p>
                  </a:txBody>
                  <a:tcPr/>
                </a:tc>
                <a:tc>
                  <a:txBody>
                    <a:bodyPr/>
                    <a:lstStyle/>
                    <a:p>
                      <a:r>
                        <a:rPr lang="es-ES" sz="1000" dirty="0" smtClean="0"/>
                        <a:t>'MIXTO', 'FEMENINO', 'MASCULINO'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COLE_NATURALEZA</a:t>
                      </a:r>
                      <a:endParaRPr lang="en-US" sz="1000" dirty="0"/>
                    </a:p>
                  </a:txBody>
                  <a:tcPr/>
                </a:tc>
                <a:tc>
                  <a:txBody>
                    <a:bodyPr/>
                    <a:lstStyle/>
                    <a:p>
                      <a:r>
                        <a:rPr lang="en-US" sz="1000" dirty="0" err="1" smtClean="0"/>
                        <a:t>Naturaleza</a:t>
                      </a:r>
                      <a:r>
                        <a:rPr lang="en-US" sz="1000" dirty="0" smtClean="0"/>
                        <a:t> del</a:t>
                      </a:r>
                      <a:r>
                        <a:rPr lang="en-US" sz="1000" baseline="0" dirty="0" smtClean="0"/>
                        <a:t> </a:t>
                      </a:r>
                      <a:r>
                        <a:rPr lang="en-US" sz="1000" baseline="0" dirty="0" err="1" smtClean="0"/>
                        <a:t>colegio</a:t>
                      </a:r>
                      <a:endParaRPr lang="en-US" sz="1000" dirty="0"/>
                    </a:p>
                  </a:txBody>
                  <a:tcPr/>
                </a:tc>
                <a:tc>
                  <a:txBody>
                    <a:bodyPr/>
                    <a:lstStyle/>
                    <a:p>
                      <a:r>
                        <a:rPr lang="es-ES" sz="1000" dirty="0" smtClean="0"/>
                        <a:t>'NO OFICIAL', 'OFICIAL</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233461272"/>
                  </a:ext>
                </a:extLst>
              </a:tr>
            </a:tbl>
          </a:graphicData>
        </a:graphic>
      </p:graphicFrame>
    </p:spTree>
    <p:extLst>
      <p:ext uri="{BB962C8B-B14F-4D97-AF65-F5344CB8AC3E}">
        <p14:creationId xmlns:p14="http://schemas.microsoft.com/office/powerpoint/2010/main" val="339856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1299960957"/>
              </p:ext>
            </p:extLst>
          </p:nvPr>
        </p:nvGraphicFramePr>
        <p:xfrm>
          <a:off x="1302238" y="1319300"/>
          <a:ext cx="9512300" cy="507492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COLE_CALENDARIO</a:t>
                      </a:r>
                      <a:endParaRPr lang="en-US" sz="1000" dirty="0"/>
                    </a:p>
                  </a:txBody>
                  <a:tcPr/>
                </a:tc>
                <a:tc>
                  <a:txBody>
                    <a:bodyPr/>
                    <a:lstStyle/>
                    <a:p>
                      <a:r>
                        <a:rPr lang="en-US" sz="1000" dirty="0" err="1" smtClean="0"/>
                        <a:t>Calendario</a:t>
                      </a:r>
                      <a:r>
                        <a:rPr lang="en-US" sz="1000" dirty="0" smtClean="0"/>
                        <a:t> </a:t>
                      </a:r>
                      <a:r>
                        <a:rPr lang="en-US" sz="1000" dirty="0" err="1" smtClean="0"/>
                        <a:t>aplicado</a:t>
                      </a:r>
                      <a:r>
                        <a:rPr lang="en-US" sz="1000" dirty="0" smtClean="0"/>
                        <a:t> al</a:t>
                      </a:r>
                      <a:r>
                        <a:rPr lang="en-US" sz="1000" baseline="0" dirty="0" smtClean="0"/>
                        <a:t> </a:t>
                      </a:r>
                      <a:r>
                        <a:rPr lang="en-US" sz="1000" baseline="0" dirty="0" err="1" smtClean="0"/>
                        <a:t>colegio</a:t>
                      </a:r>
                      <a:endParaRPr lang="en-US" sz="1000" dirty="0"/>
                    </a:p>
                  </a:txBody>
                  <a:tcPr/>
                </a:tc>
                <a:tc>
                  <a:txBody>
                    <a:bodyPr/>
                    <a:lstStyle/>
                    <a:p>
                      <a:r>
                        <a:rPr lang="en-US" sz="1000" dirty="0" smtClean="0"/>
                        <a:t>'A', 'OTRO', 'B'</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COLE_BILINGUE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Si el </a:t>
                      </a:r>
                      <a:r>
                        <a:rPr lang="en-US" sz="1000" dirty="0" err="1" smtClean="0"/>
                        <a:t>calendario</a:t>
                      </a:r>
                      <a:r>
                        <a:rPr lang="en-US" sz="1000" dirty="0" smtClean="0"/>
                        <a:t> </a:t>
                      </a:r>
                      <a:r>
                        <a:rPr lang="en-US" sz="1000" dirty="0" err="1" smtClean="0"/>
                        <a:t>es</a:t>
                      </a:r>
                      <a:r>
                        <a:rPr lang="en-US" sz="1000" dirty="0" smtClean="0"/>
                        <a:t> </a:t>
                      </a:r>
                      <a:r>
                        <a:rPr lang="en-US" sz="1000" dirty="0" err="1" smtClean="0"/>
                        <a:t>bilingue</a:t>
                      </a:r>
                      <a:r>
                        <a:rPr lang="en-US" sz="1000" baseline="0" dirty="0" smtClean="0"/>
                        <a:t> o no</a:t>
                      </a:r>
                      <a:endParaRPr lang="en-US" sz="1000" dirty="0" smtClean="0"/>
                    </a:p>
                  </a:txBody>
                  <a:tcPr/>
                </a:tc>
                <a:tc>
                  <a:txBody>
                    <a:bodyPr/>
                    <a:lstStyle/>
                    <a:p>
                      <a:r>
                        <a:rPr lang="es-ES" sz="1000" dirty="0" smtClean="0"/>
                        <a:t>'N', </a:t>
                      </a:r>
                      <a:r>
                        <a:rPr lang="es-ES" sz="1000" dirty="0" err="1" smtClean="0"/>
                        <a:t>nan</a:t>
                      </a:r>
                      <a:r>
                        <a:rPr lang="es-ES" sz="1000" dirty="0" smtClean="0"/>
                        <a:t>, 'S'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COLE_CARACTER</a:t>
                      </a:r>
                      <a:endParaRPr lang="en-US" sz="1000" dirty="0"/>
                    </a:p>
                  </a:txBody>
                  <a:tcPr/>
                </a:tc>
                <a:tc>
                  <a:txBody>
                    <a:bodyPr/>
                    <a:lstStyle/>
                    <a:p>
                      <a:r>
                        <a:rPr lang="en-US" sz="1000" dirty="0" err="1" smtClean="0"/>
                        <a:t>Tipo</a:t>
                      </a:r>
                      <a:r>
                        <a:rPr lang="en-US" sz="1000" dirty="0" smtClean="0"/>
                        <a:t> de </a:t>
                      </a:r>
                      <a:r>
                        <a:rPr lang="en-US" sz="1000" dirty="0" err="1" smtClean="0"/>
                        <a:t>colegio</a:t>
                      </a:r>
                      <a:r>
                        <a:rPr lang="en-US" sz="1000" dirty="0" smtClean="0"/>
                        <a:t> </a:t>
                      </a:r>
                      <a:r>
                        <a:rPr lang="en-US" sz="1000" dirty="0" err="1" smtClean="0"/>
                        <a:t>por</a:t>
                      </a:r>
                      <a:r>
                        <a:rPr lang="en-US" sz="1000" dirty="0" smtClean="0"/>
                        <a:t> el </a:t>
                      </a:r>
                      <a:r>
                        <a:rPr lang="en-US" sz="1000" dirty="0" err="1" smtClean="0"/>
                        <a:t>tipo</a:t>
                      </a:r>
                      <a:r>
                        <a:rPr lang="en-US" sz="1000" dirty="0" smtClean="0"/>
                        <a:t> de </a:t>
                      </a:r>
                      <a:r>
                        <a:rPr lang="en-US" sz="1000" dirty="0" err="1" smtClean="0"/>
                        <a:t>enseñanza</a:t>
                      </a:r>
                      <a:r>
                        <a:rPr lang="en-US" sz="1000" dirty="0" smtClean="0"/>
                        <a:t> </a:t>
                      </a:r>
                      <a:r>
                        <a:rPr lang="en-US" sz="1000" dirty="0" err="1" smtClean="0"/>
                        <a:t>impartida</a:t>
                      </a:r>
                      <a:endParaRPr lang="en-US" sz="1000" dirty="0"/>
                    </a:p>
                  </a:txBody>
                  <a:tcPr/>
                </a:tc>
                <a:tc>
                  <a:txBody>
                    <a:bodyPr/>
                    <a:lstStyle/>
                    <a:p>
                      <a:r>
                        <a:rPr lang="es-ES" sz="1000" dirty="0" smtClean="0"/>
                        <a:t>'ACADÉMICO', 'TÉCNICO/ACADÉMICO', 'TÉCNICO', 'NO APLICA'</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COLE_COD_DANE_SEDE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Código</a:t>
                      </a:r>
                      <a:r>
                        <a:rPr lang="en-US" sz="1000" dirty="0" smtClean="0"/>
                        <a:t> de</a:t>
                      </a:r>
                      <a:r>
                        <a:rPr lang="en-US" sz="1000" baseline="0" dirty="0" smtClean="0"/>
                        <a:t> la </a:t>
                      </a:r>
                      <a:r>
                        <a:rPr lang="en-US" sz="1000" baseline="0" dirty="0" err="1" smtClean="0"/>
                        <a:t>sede</a:t>
                      </a:r>
                      <a:r>
                        <a:rPr lang="en-US" sz="1000" baseline="0" dirty="0" smtClean="0"/>
                        <a:t> del </a:t>
                      </a:r>
                      <a:r>
                        <a:rPr lang="en-US" sz="1000" baseline="0" dirty="0" err="1" smtClean="0"/>
                        <a:t>colegio</a:t>
                      </a:r>
                      <a:r>
                        <a:rPr lang="en-US" sz="1000" baseline="0" dirty="0" smtClean="0"/>
                        <a:t> </a:t>
                      </a:r>
                      <a:r>
                        <a:rPr lang="en-US" sz="1000" baseline="0" dirty="0" err="1" smtClean="0"/>
                        <a:t>brindado</a:t>
                      </a:r>
                      <a:r>
                        <a:rPr lang="en-US" sz="1000" baseline="0" dirty="0" smtClean="0"/>
                        <a:t> </a:t>
                      </a:r>
                      <a:r>
                        <a:rPr lang="en-US" sz="1000" baseline="0" dirty="0" err="1" smtClean="0"/>
                        <a:t>por</a:t>
                      </a:r>
                      <a:r>
                        <a:rPr lang="en-US" sz="1000" baseline="0" dirty="0" smtClean="0"/>
                        <a:t> el DANE</a:t>
                      </a:r>
                      <a:endParaRPr lang="en-US" sz="1000" dirty="0" smtClean="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COLE_NOMBRE_SEDE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Nombre</a:t>
                      </a:r>
                      <a:r>
                        <a:rPr lang="en-US" sz="1000" dirty="0" smtClean="0"/>
                        <a:t> de la </a:t>
                      </a:r>
                      <a:r>
                        <a:rPr lang="en-US" sz="1000" dirty="0" err="1" smtClean="0"/>
                        <a:t>sede</a:t>
                      </a:r>
                      <a:r>
                        <a:rPr lang="en-US" sz="1000" dirty="0" smtClean="0"/>
                        <a:t> del </a:t>
                      </a:r>
                      <a:r>
                        <a:rPr lang="en-US" sz="1000" dirty="0" err="1" smtClean="0"/>
                        <a:t>colegio</a:t>
                      </a:r>
                      <a:r>
                        <a:rPr lang="en-US" sz="1000" dirty="0" smtClean="0"/>
                        <a:t> a la que </a:t>
                      </a:r>
                      <a:r>
                        <a:rPr lang="en-US" sz="1000" dirty="0" err="1" smtClean="0"/>
                        <a:t>pertenece</a:t>
                      </a:r>
                      <a:r>
                        <a:rPr lang="en-US" sz="1000" dirty="0" smtClean="0"/>
                        <a:t> el </a:t>
                      </a:r>
                      <a:r>
                        <a:rPr lang="en-US" sz="1000" dirty="0" err="1" smtClean="0"/>
                        <a:t>estudiante</a:t>
                      </a:r>
                      <a:endParaRPr lang="en-US" sz="1000" dirty="0" smtClean="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COLE_SEDE_PRINCIPAL</a:t>
                      </a:r>
                      <a:endParaRPr lang="en-US" sz="1000" b="0" i="0" u="none" strike="noStrike" cap="none" dirty="0">
                        <a:solidFill>
                          <a:schemeClr val="dk1"/>
                        </a:solidFill>
                        <a:latin typeface="+mn-lt"/>
                        <a:ea typeface="+mn-ea"/>
                        <a:cs typeface="+mn-cs"/>
                        <a:sym typeface="Arial"/>
                      </a:endParaRPr>
                    </a:p>
                  </a:txBody>
                  <a:tcPr/>
                </a:tc>
                <a:tc>
                  <a:txBody>
                    <a:bodyPr/>
                    <a:lstStyle/>
                    <a:p>
                      <a:r>
                        <a:rPr lang="en-US" sz="1000" dirty="0" smtClean="0"/>
                        <a:t>Si la </a:t>
                      </a:r>
                      <a:r>
                        <a:rPr lang="en-US" sz="1000" dirty="0" err="1" smtClean="0"/>
                        <a:t>sede</a:t>
                      </a:r>
                      <a:r>
                        <a:rPr lang="en-US" sz="1000" dirty="0" smtClean="0"/>
                        <a:t> </a:t>
                      </a:r>
                      <a:r>
                        <a:rPr lang="en-US" sz="1000" dirty="0" err="1" smtClean="0"/>
                        <a:t>es</a:t>
                      </a:r>
                      <a:r>
                        <a:rPr lang="en-US" sz="1000" dirty="0" smtClean="0"/>
                        <a:t> la principal o no del </a:t>
                      </a:r>
                      <a:r>
                        <a:rPr lang="en-US" sz="1000" dirty="0" err="1" smtClean="0"/>
                        <a:t>colegio</a:t>
                      </a:r>
                      <a:endParaRPr lang="en-US" sz="1000" dirty="0"/>
                    </a:p>
                  </a:txBody>
                  <a:tcPr/>
                </a:tc>
                <a:tc>
                  <a:txBody>
                    <a:bodyPr/>
                    <a:lstStyle/>
                    <a:p>
                      <a:r>
                        <a:rPr lang="es-ES" sz="1000" dirty="0" smtClean="0"/>
                        <a:t>'S', 'N'</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COLE_AREA_UBICACION</a:t>
                      </a:r>
                      <a:endParaRPr lang="en-US" sz="1000" dirty="0"/>
                    </a:p>
                  </a:txBody>
                  <a:tcPr/>
                </a:tc>
                <a:tc>
                  <a:txBody>
                    <a:bodyPr/>
                    <a:lstStyle/>
                    <a:p>
                      <a:r>
                        <a:rPr lang="en-US" sz="1000" dirty="0" err="1" smtClean="0"/>
                        <a:t>Tipo</a:t>
                      </a:r>
                      <a:r>
                        <a:rPr lang="en-US" sz="1000" dirty="0" smtClean="0"/>
                        <a:t> de </a:t>
                      </a:r>
                      <a:r>
                        <a:rPr lang="en-US" sz="1000" dirty="0" err="1" smtClean="0"/>
                        <a:t>colegio</a:t>
                      </a:r>
                      <a:r>
                        <a:rPr lang="en-US" sz="1000" dirty="0" smtClean="0"/>
                        <a:t> </a:t>
                      </a:r>
                      <a:r>
                        <a:rPr lang="en-US" sz="1000" dirty="0" err="1" smtClean="0"/>
                        <a:t>por</a:t>
                      </a:r>
                      <a:r>
                        <a:rPr lang="en-US" sz="1000" baseline="0" dirty="0" smtClean="0"/>
                        <a:t> </a:t>
                      </a:r>
                      <a:r>
                        <a:rPr lang="en-US" sz="1000" baseline="0" dirty="0" err="1" smtClean="0"/>
                        <a:t>su</a:t>
                      </a:r>
                      <a:r>
                        <a:rPr lang="en-US" sz="1000" baseline="0" dirty="0" smtClean="0"/>
                        <a:t> </a:t>
                      </a:r>
                      <a:r>
                        <a:rPr lang="en-US" sz="1000" baseline="0" dirty="0" err="1" smtClean="0"/>
                        <a:t>ubicación</a:t>
                      </a:r>
                      <a:endParaRPr lang="en-US" sz="1000" dirty="0"/>
                    </a:p>
                  </a:txBody>
                  <a:tcPr/>
                </a:tc>
                <a:tc>
                  <a:txBody>
                    <a:bodyPr/>
                    <a:lstStyle/>
                    <a:p>
                      <a:r>
                        <a:rPr lang="es-ES" sz="1000" dirty="0" smtClean="0"/>
                        <a:t>'URBANO', 'RURAL'</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COLE_JORNADA</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Jornada</a:t>
                      </a:r>
                      <a:r>
                        <a:rPr lang="en-US" sz="1000" dirty="0" smtClean="0"/>
                        <a:t> </a:t>
                      </a:r>
                      <a:r>
                        <a:rPr lang="en-US" sz="1000" dirty="0" err="1" smtClean="0"/>
                        <a:t>utilizada</a:t>
                      </a:r>
                      <a:r>
                        <a:rPr lang="en-US" sz="1000" dirty="0" smtClean="0"/>
                        <a:t> </a:t>
                      </a:r>
                      <a:r>
                        <a:rPr lang="en-US" sz="1000" dirty="0" err="1" smtClean="0"/>
                        <a:t>en</a:t>
                      </a:r>
                      <a:r>
                        <a:rPr lang="en-US" sz="1000" dirty="0" smtClean="0"/>
                        <a:t> el </a:t>
                      </a:r>
                      <a:r>
                        <a:rPr lang="en-US" sz="1000" dirty="0" err="1" smtClean="0"/>
                        <a:t>colegio</a:t>
                      </a:r>
                      <a:endParaRPr lang="en-US" sz="1000" dirty="0" smtClean="0"/>
                    </a:p>
                  </a:txBody>
                  <a:tcPr/>
                </a:tc>
                <a:tc>
                  <a:txBody>
                    <a:bodyPr/>
                    <a:lstStyle/>
                    <a:p>
                      <a:r>
                        <a:rPr lang="es-ES" sz="1000" dirty="0" smtClean="0"/>
                        <a:t>'COMPLETA', 'UNICA', 'MAÑANA', 'TARDE', 'NOCHE', 'SABATINA'</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COLE_COD_MCPIO_UBICACION</a:t>
                      </a:r>
                      <a:endParaRPr lang="en-US" sz="1000" dirty="0"/>
                    </a:p>
                  </a:txBody>
                  <a:tcPr/>
                </a:tc>
                <a:tc>
                  <a:txBody>
                    <a:bodyPr/>
                    <a:lstStyle/>
                    <a:p>
                      <a:r>
                        <a:rPr lang="en-US" sz="1000" dirty="0" err="1" smtClean="0"/>
                        <a:t>Código</a:t>
                      </a:r>
                      <a:r>
                        <a:rPr lang="en-US" sz="1000" dirty="0" smtClean="0"/>
                        <a:t> del </a:t>
                      </a:r>
                      <a:r>
                        <a:rPr lang="en-US" sz="1000" dirty="0" err="1" smtClean="0"/>
                        <a:t>municipio</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colegio</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COLE_MCPIO_UBICACION</a:t>
                      </a:r>
                      <a:endParaRPr lang="en-US" sz="1000" dirty="0"/>
                    </a:p>
                  </a:txBody>
                  <a:tcPr/>
                </a:tc>
                <a:tc>
                  <a:txBody>
                    <a:bodyPr/>
                    <a:lstStyle/>
                    <a:p>
                      <a:r>
                        <a:rPr lang="en-US" sz="1000" dirty="0" err="1" smtClean="0"/>
                        <a:t>Nombre</a:t>
                      </a:r>
                      <a:r>
                        <a:rPr lang="en-US" sz="1000" dirty="0" smtClean="0"/>
                        <a:t> del </a:t>
                      </a:r>
                      <a:r>
                        <a:rPr lang="en-US" sz="1000" dirty="0" err="1" smtClean="0"/>
                        <a:t>municipio</a:t>
                      </a:r>
                      <a:r>
                        <a:rPr lang="en-US" sz="1000" dirty="0" smtClean="0"/>
                        <a:t> </a:t>
                      </a:r>
                      <a:r>
                        <a:rPr lang="en-US" sz="1000" dirty="0" err="1" smtClean="0"/>
                        <a:t>en</a:t>
                      </a:r>
                      <a:r>
                        <a:rPr lang="en-US" sz="1000" baseline="0" dirty="0" smtClean="0"/>
                        <a:t> el que se </a:t>
                      </a:r>
                      <a:r>
                        <a:rPr lang="en-US" sz="1000" baseline="0" dirty="0" err="1" smtClean="0"/>
                        <a:t>ubica</a:t>
                      </a:r>
                      <a:r>
                        <a:rPr lang="en-US" sz="1000" baseline="0" dirty="0" smtClean="0"/>
                        <a:t> el </a:t>
                      </a:r>
                      <a:r>
                        <a:rPr lang="en-US" sz="1000" baseline="0" dirty="0" err="1" smtClean="0"/>
                        <a:t>colegio</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COLE_COD_DEPTO_UBICACION</a:t>
                      </a:r>
                      <a:endParaRPr lang="en-US" sz="1000" dirty="0"/>
                    </a:p>
                  </a:txBody>
                  <a:tcPr/>
                </a:tc>
                <a:tc>
                  <a:txBody>
                    <a:bodyPr/>
                    <a:lstStyle/>
                    <a:p>
                      <a:r>
                        <a:rPr lang="en-US" sz="1000" dirty="0" err="1" smtClean="0"/>
                        <a:t>Código</a:t>
                      </a:r>
                      <a:r>
                        <a:rPr lang="en-US" sz="1000" dirty="0" smtClean="0"/>
                        <a:t> del</a:t>
                      </a:r>
                      <a:r>
                        <a:rPr lang="en-US" sz="1000" baseline="0" dirty="0" smtClean="0"/>
                        <a:t> </a:t>
                      </a:r>
                      <a:r>
                        <a:rPr lang="en-US" sz="1000" baseline="0" dirty="0" err="1" smtClean="0"/>
                        <a:t>departamento</a:t>
                      </a:r>
                      <a:r>
                        <a:rPr lang="en-US" sz="1000" baseline="0" dirty="0" smtClean="0"/>
                        <a:t> </a:t>
                      </a:r>
                      <a:r>
                        <a:rPr lang="en-US" sz="1000" baseline="0" dirty="0" err="1" smtClean="0"/>
                        <a:t>en</a:t>
                      </a:r>
                      <a:r>
                        <a:rPr lang="en-US" sz="1000" baseline="0" dirty="0" smtClean="0"/>
                        <a:t> el que se </a:t>
                      </a:r>
                      <a:r>
                        <a:rPr lang="en-US" sz="1000" baseline="0" dirty="0" err="1" smtClean="0"/>
                        <a:t>ubica</a:t>
                      </a:r>
                      <a:r>
                        <a:rPr lang="en-US" sz="1000" baseline="0" dirty="0" smtClean="0"/>
                        <a:t> el </a:t>
                      </a:r>
                      <a:r>
                        <a:rPr lang="en-US" sz="1000" baseline="0" dirty="0" err="1" smtClean="0"/>
                        <a:t>colegio</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4233461272"/>
                  </a:ext>
                </a:extLst>
              </a:tr>
              <a:tr h="370840">
                <a:tc>
                  <a:txBody>
                    <a:bodyPr/>
                    <a:lstStyle/>
                    <a:p>
                      <a:r>
                        <a:rPr lang="en-US" sz="1000" dirty="0" smtClean="0"/>
                        <a:t>COLE_DEPTO_UBICACION</a:t>
                      </a:r>
                      <a:endParaRPr lang="en-US" sz="1000" dirty="0"/>
                    </a:p>
                  </a:txBody>
                  <a:tcPr/>
                </a:tc>
                <a:tc>
                  <a:txBody>
                    <a:bodyPr/>
                    <a:lstStyle/>
                    <a:p>
                      <a:r>
                        <a:rPr lang="en-US" sz="1000" dirty="0" err="1" smtClean="0"/>
                        <a:t>Departamento</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colegio</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852396002"/>
                  </a:ext>
                </a:extLst>
              </a:tr>
            </a:tbl>
          </a:graphicData>
        </a:graphic>
      </p:graphicFrame>
    </p:spTree>
    <p:extLst>
      <p:ext uri="{BB962C8B-B14F-4D97-AF65-F5344CB8AC3E}">
        <p14:creationId xmlns:p14="http://schemas.microsoft.com/office/powerpoint/2010/main" val="78576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1948687097"/>
              </p:ext>
            </p:extLst>
          </p:nvPr>
        </p:nvGraphicFramePr>
        <p:xfrm>
          <a:off x="1302238" y="1319300"/>
          <a:ext cx="9512300" cy="483108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ESTU_PRIVADO_LIBERTAD</a:t>
                      </a:r>
                      <a:endParaRPr lang="en-US" sz="1000" dirty="0"/>
                    </a:p>
                  </a:txBody>
                  <a:tcPr/>
                </a:tc>
                <a:tc>
                  <a:txBody>
                    <a:bodyPr/>
                    <a:lstStyle/>
                    <a:p>
                      <a:r>
                        <a:rPr lang="en-US" sz="1000" dirty="0" smtClean="0"/>
                        <a:t>Si el </a:t>
                      </a:r>
                      <a:r>
                        <a:rPr lang="en-US" sz="1000" dirty="0" err="1" smtClean="0"/>
                        <a:t>estudiante</a:t>
                      </a:r>
                      <a:r>
                        <a:rPr lang="en-US" sz="1000" dirty="0" smtClean="0"/>
                        <a:t> se </a:t>
                      </a:r>
                      <a:r>
                        <a:rPr lang="en-US" sz="1000" dirty="0" err="1" smtClean="0"/>
                        <a:t>encuentra</a:t>
                      </a:r>
                      <a:r>
                        <a:rPr lang="en-US" sz="1000" dirty="0" smtClean="0"/>
                        <a:t> </a:t>
                      </a:r>
                      <a:r>
                        <a:rPr lang="en-US" sz="1000" dirty="0" err="1" smtClean="0"/>
                        <a:t>privado</a:t>
                      </a:r>
                      <a:r>
                        <a:rPr lang="en-US" sz="1000" dirty="0" smtClean="0"/>
                        <a:t> de la </a:t>
                      </a:r>
                      <a:r>
                        <a:rPr lang="en-US" sz="1000" dirty="0" err="1" smtClean="0"/>
                        <a:t>libertad</a:t>
                      </a:r>
                      <a:r>
                        <a:rPr lang="en-US" sz="1000" dirty="0" smtClean="0"/>
                        <a:t> </a:t>
                      </a:r>
                      <a:r>
                        <a:rPr lang="en-US" sz="1000" dirty="0" err="1" smtClean="0"/>
                        <a:t>por</a:t>
                      </a:r>
                      <a:r>
                        <a:rPr lang="en-US" sz="1000" dirty="0" smtClean="0"/>
                        <a:t> </a:t>
                      </a:r>
                      <a:r>
                        <a:rPr lang="en-US" sz="1000" dirty="0" err="1" smtClean="0"/>
                        <a:t>condena</a:t>
                      </a:r>
                      <a:r>
                        <a:rPr lang="en-US" sz="1000" dirty="0" smtClean="0"/>
                        <a:t> judicial o no</a:t>
                      </a:r>
                      <a:endParaRPr lang="en-US" sz="1000" dirty="0"/>
                    </a:p>
                  </a:txBody>
                  <a:tcPr/>
                </a:tc>
                <a:tc>
                  <a:txBody>
                    <a:bodyPr/>
                    <a:lstStyle/>
                    <a:p>
                      <a:r>
                        <a:rPr lang="es-ES" sz="1000" dirty="0" smtClean="0"/>
                        <a:t>'N', 'S'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ESTU_COD_MCPIO_PRESENTACION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Código</a:t>
                      </a:r>
                      <a:r>
                        <a:rPr lang="en-US" sz="1000" dirty="0" smtClean="0"/>
                        <a:t> del </a:t>
                      </a:r>
                      <a:r>
                        <a:rPr lang="en-US" sz="1000" dirty="0" err="1" smtClean="0"/>
                        <a:t>municipio</a:t>
                      </a:r>
                      <a:r>
                        <a:rPr lang="en-US" sz="1000" baseline="0" dirty="0" smtClean="0"/>
                        <a:t> del </a:t>
                      </a:r>
                      <a:r>
                        <a:rPr lang="en-US" sz="1000" baseline="0" dirty="0" err="1" smtClean="0"/>
                        <a:t>colegio</a:t>
                      </a:r>
                      <a:r>
                        <a:rPr lang="en-US" sz="1000" baseline="0" dirty="0" smtClean="0"/>
                        <a:t> </a:t>
                      </a:r>
                      <a:r>
                        <a:rPr lang="en-US" sz="1000" baseline="0" dirty="0" err="1" smtClean="0"/>
                        <a:t>en</a:t>
                      </a:r>
                      <a:r>
                        <a:rPr lang="en-US" sz="1000" baseline="0" dirty="0" smtClean="0"/>
                        <a:t> el que se </a:t>
                      </a:r>
                      <a:r>
                        <a:rPr lang="en-US" sz="1000" baseline="0" dirty="0" err="1" smtClean="0"/>
                        <a:t>presenta</a:t>
                      </a:r>
                      <a:r>
                        <a:rPr lang="en-US" sz="1000" baseline="0" dirty="0" smtClean="0"/>
                        <a:t> el </a:t>
                      </a:r>
                      <a:r>
                        <a:rPr lang="en-US" sz="1000" baseline="0" dirty="0" err="1" smtClean="0"/>
                        <a:t>examen</a:t>
                      </a:r>
                      <a:endParaRPr lang="en-US" sz="1000" dirty="0" smtClean="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ESTU_MCPIO_PRESENTACION</a:t>
                      </a:r>
                      <a:endParaRPr lang="en-US" sz="1000" dirty="0"/>
                    </a:p>
                  </a:txBody>
                  <a:tcPr/>
                </a:tc>
                <a:tc>
                  <a:txBody>
                    <a:bodyPr/>
                    <a:lstStyle/>
                    <a:p>
                      <a:r>
                        <a:rPr lang="en-US" sz="1000" dirty="0" err="1" smtClean="0"/>
                        <a:t>Nombre</a:t>
                      </a:r>
                      <a:r>
                        <a:rPr lang="en-US" sz="1000" dirty="0" smtClean="0"/>
                        <a:t> del </a:t>
                      </a:r>
                      <a:r>
                        <a:rPr lang="en-US" sz="1000" dirty="0" err="1" smtClean="0"/>
                        <a:t>municipio</a:t>
                      </a:r>
                      <a:r>
                        <a:rPr lang="en-US" sz="1000" baseline="0" dirty="0" smtClean="0"/>
                        <a:t> </a:t>
                      </a:r>
                      <a:r>
                        <a:rPr lang="en-US" sz="1000" baseline="0" dirty="0" err="1" smtClean="0"/>
                        <a:t>en</a:t>
                      </a:r>
                      <a:r>
                        <a:rPr lang="en-US" sz="1000" baseline="0" dirty="0" smtClean="0"/>
                        <a:t> el que se </a:t>
                      </a:r>
                      <a:r>
                        <a:rPr lang="en-US" sz="1000" baseline="0" dirty="0" err="1" smtClean="0"/>
                        <a:t>ubica</a:t>
                      </a:r>
                      <a:r>
                        <a:rPr lang="en-US" sz="1000" baseline="0" dirty="0" smtClean="0"/>
                        <a:t> el </a:t>
                      </a:r>
                      <a:r>
                        <a:rPr lang="en-US" sz="1000" baseline="0" dirty="0" err="1" smtClean="0"/>
                        <a:t>colegio</a:t>
                      </a:r>
                      <a:r>
                        <a:rPr lang="en-US" sz="1000" baseline="0" dirty="0" smtClean="0"/>
                        <a:t> </a:t>
                      </a:r>
                      <a:r>
                        <a:rPr lang="en-US" sz="1000" baseline="0" dirty="0" err="1" smtClean="0"/>
                        <a:t>en</a:t>
                      </a:r>
                      <a:r>
                        <a:rPr lang="en-US" sz="1000" baseline="0" dirty="0" smtClean="0"/>
                        <a:t> el que se </a:t>
                      </a:r>
                      <a:r>
                        <a:rPr lang="en-US" sz="1000" baseline="0" dirty="0" err="1" smtClean="0"/>
                        <a:t>presenta</a:t>
                      </a:r>
                      <a:r>
                        <a:rPr lang="en-US" sz="1000" baseline="0" dirty="0" smtClean="0"/>
                        <a:t> el </a:t>
                      </a:r>
                      <a:r>
                        <a:rPr lang="en-US" sz="1000" baseline="0" dirty="0" err="1" smtClean="0"/>
                        <a:t>examen</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ESTU_DEPTO_PRESENTACION</a:t>
                      </a:r>
                      <a:endParaRPr lang="en-US" sz="1000" dirty="0"/>
                    </a:p>
                  </a:txBody>
                  <a:tcPr/>
                </a:tc>
                <a:tc>
                  <a:txBody>
                    <a:bodyPr/>
                    <a:lstStyle/>
                    <a:p>
                      <a:r>
                        <a:rPr lang="en-US" sz="1000" dirty="0" err="1" smtClean="0"/>
                        <a:t>Nombre</a:t>
                      </a:r>
                      <a:r>
                        <a:rPr lang="en-US" sz="1000" dirty="0" smtClean="0"/>
                        <a:t> del </a:t>
                      </a:r>
                      <a:r>
                        <a:rPr lang="en-US" sz="1000" dirty="0" err="1" smtClean="0"/>
                        <a:t>departamento</a:t>
                      </a:r>
                      <a:r>
                        <a:rPr lang="en-US" sz="1000" baseline="0" dirty="0" smtClean="0"/>
                        <a:t> </a:t>
                      </a:r>
                      <a:r>
                        <a:rPr lang="en-US" sz="1000" baseline="0" dirty="0" err="1" smtClean="0"/>
                        <a:t>en</a:t>
                      </a:r>
                      <a:r>
                        <a:rPr lang="en-US" sz="1000" baseline="0" dirty="0" smtClean="0"/>
                        <a:t> el que se </a:t>
                      </a:r>
                      <a:r>
                        <a:rPr lang="en-US" sz="1000" baseline="0" dirty="0" err="1" smtClean="0"/>
                        <a:t>ubica</a:t>
                      </a:r>
                      <a:r>
                        <a:rPr lang="en-US" sz="1000" baseline="0" dirty="0" smtClean="0"/>
                        <a:t> el </a:t>
                      </a:r>
                      <a:r>
                        <a:rPr lang="en-US" sz="1000" baseline="0" dirty="0" err="1" smtClean="0"/>
                        <a:t>colegio</a:t>
                      </a:r>
                      <a:r>
                        <a:rPr lang="en-US" sz="1000" baseline="0" dirty="0" smtClean="0"/>
                        <a:t> </a:t>
                      </a:r>
                      <a:r>
                        <a:rPr lang="en-US" sz="1000" baseline="0" dirty="0" err="1" smtClean="0"/>
                        <a:t>en</a:t>
                      </a:r>
                      <a:r>
                        <a:rPr lang="en-US" sz="1000" baseline="0" dirty="0" smtClean="0"/>
                        <a:t> el que se </a:t>
                      </a:r>
                      <a:r>
                        <a:rPr lang="en-US" sz="1000" baseline="0" dirty="0" err="1" smtClean="0"/>
                        <a:t>presenta</a:t>
                      </a:r>
                      <a:r>
                        <a:rPr lang="en-US" sz="1000" baseline="0" dirty="0" smtClean="0"/>
                        <a:t> el </a:t>
                      </a:r>
                      <a:r>
                        <a:rPr lang="en-US" sz="1000" baseline="0" dirty="0" err="1" smtClean="0"/>
                        <a:t>examen</a:t>
                      </a:r>
                      <a:endParaRPr lang="en-US" sz="1000" dirty="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ESTU_COD_DEPTO_PRESENTACION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Código</a:t>
                      </a:r>
                      <a:r>
                        <a:rPr lang="en-US" sz="1000" dirty="0" smtClean="0"/>
                        <a:t> del </a:t>
                      </a:r>
                      <a:r>
                        <a:rPr lang="en-US" sz="1000" dirty="0" err="1" smtClean="0"/>
                        <a:t>departamento</a:t>
                      </a:r>
                      <a:r>
                        <a:rPr lang="en-US" sz="1000" baseline="0" dirty="0" smtClean="0"/>
                        <a:t> del </a:t>
                      </a:r>
                      <a:r>
                        <a:rPr lang="en-US" sz="1000" baseline="0" dirty="0" err="1" smtClean="0"/>
                        <a:t>colegio</a:t>
                      </a:r>
                      <a:r>
                        <a:rPr lang="en-US" sz="1000" baseline="0" dirty="0" smtClean="0"/>
                        <a:t> </a:t>
                      </a:r>
                      <a:r>
                        <a:rPr lang="en-US" sz="1000" baseline="0" dirty="0" err="1" smtClean="0"/>
                        <a:t>en</a:t>
                      </a:r>
                      <a:r>
                        <a:rPr lang="en-US" sz="1000" baseline="0" dirty="0" smtClean="0"/>
                        <a:t> el que se </a:t>
                      </a:r>
                      <a:r>
                        <a:rPr lang="en-US" sz="1000" baseline="0" dirty="0" err="1" smtClean="0"/>
                        <a:t>presenta</a:t>
                      </a:r>
                      <a:r>
                        <a:rPr lang="en-US" sz="1000" baseline="0" dirty="0" smtClean="0"/>
                        <a:t> el </a:t>
                      </a:r>
                      <a:r>
                        <a:rPr lang="en-US" sz="1000" baseline="0" dirty="0" err="1" smtClean="0"/>
                        <a:t>examen</a:t>
                      </a:r>
                      <a:endParaRPr lang="en-US" sz="10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dirty="0" smtClean="0"/>
                    </a:p>
                  </a:txBody>
                  <a:tcPr/>
                </a:tc>
                <a:tc>
                  <a:txBody>
                    <a:bodyPr/>
                    <a:lstStyle/>
                    <a:p>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PUNT_LECTURA_CRITICA</a:t>
                      </a:r>
                      <a:endParaRPr lang="en-US" sz="1000" b="0" i="0" u="none" strike="noStrike" cap="none" dirty="0">
                        <a:solidFill>
                          <a:schemeClr val="dk1"/>
                        </a:solidFill>
                        <a:latin typeface="+mn-lt"/>
                        <a:ea typeface="+mn-ea"/>
                        <a:cs typeface="+mn-cs"/>
                        <a:sym typeface="Arial"/>
                      </a:endParaRPr>
                    </a:p>
                  </a:txBody>
                  <a:tcPr/>
                </a:tc>
                <a:tc>
                  <a:txBody>
                    <a:bodyPr/>
                    <a:lstStyle/>
                    <a:p>
                      <a:r>
                        <a:rPr lang="en-US" sz="1000" dirty="0" err="1" smtClean="0"/>
                        <a:t>Puntaje</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la</a:t>
                      </a:r>
                      <a:r>
                        <a:rPr lang="en-US" sz="1000" baseline="0" dirty="0" smtClean="0"/>
                        <a:t> material de </a:t>
                      </a:r>
                      <a:r>
                        <a:rPr lang="en-US" sz="1000" baseline="0" dirty="0" err="1" smtClean="0"/>
                        <a:t>lectura</a:t>
                      </a:r>
                      <a:r>
                        <a:rPr lang="en-US" sz="1000" baseline="0" dirty="0" smtClean="0"/>
                        <a:t> </a:t>
                      </a:r>
                      <a:r>
                        <a:rPr lang="en-US" sz="1000" baseline="0" dirty="0" err="1" smtClean="0"/>
                        <a:t>critica</a:t>
                      </a:r>
                      <a:r>
                        <a:rPr lang="en-US" sz="1000" baseline="0" dirty="0" smtClean="0"/>
                        <a:t>, </a:t>
                      </a:r>
                      <a:r>
                        <a:rPr lang="en-US" sz="1000" baseline="0" dirty="0" err="1" smtClean="0"/>
                        <a:t>rango</a:t>
                      </a:r>
                      <a:r>
                        <a:rPr lang="en-US" sz="1000" baseline="0" dirty="0" smtClean="0"/>
                        <a:t> de 0 a 100</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PERCENTIL_LECTURA_CRITICA</a:t>
                      </a:r>
                      <a:endParaRPr lang="en-US" sz="1000" dirty="0"/>
                    </a:p>
                  </a:txBody>
                  <a:tcPr/>
                </a:tc>
                <a:tc>
                  <a:txBody>
                    <a:bodyPr/>
                    <a:lstStyle/>
                    <a:p>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a:t>
                      </a:r>
                      <a:r>
                        <a:rPr lang="en-US" sz="1000" dirty="0" err="1" smtClean="0"/>
                        <a:t>obtenida</a:t>
                      </a:r>
                      <a:r>
                        <a:rPr lang="en-US" sz="1000" dirty="0" smtClean="0"/>
                        <a:t> </a:t>
                      </a:r>
                      <a:r>
                        <a:rPr lang="en-US" sz="1000" dirty="0" err="1" smtClean="0"/>
                        <a:t>en</a:t>
                      </a:r>
                      <a:r>
                        <a:rPr lang="en-US" sz="1000" dirty="0" smtClean="0"/>
                        <a:t> la </a:t>
                      </a:r>
                      <a:r>
                        <a:rPr lang="en-US" sz="1000" dirty="0" err="1" smtClean="0"/>
                        <a:t>materia</a:t>
                      </a:r>
                      <a:r>
                        <a:rPr lang="en-US" sz="1000" dirty="0" smtClean="0"/>
                        <a:t> de </a:t>
                      </a:r>
                      <a:r>
                        <a:rPr lang="en-US" sz="1000" dirty="0" err="1" smtClean="0"/>
                        <a:t>lectura</a:t>
                      </a:r>
                      <a:r>
                        <a:rPr lang="en-US" sz="1000" dirty="0" smtClean="0"/>
                        <a:t> </a:t>
                      </a:r>
                      <a:r>
                        <a:rPr lang="en-US" sz="1000" dirty="0" err="1" smtClean="0"/>
                        <a:t>critica</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DESEMP_LECTURA_CRITICA</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la material</a:t>
                      </a:r>
                      <a:r>
                        <a:rPr lang="en-US" sz="1000" baseline="0" dirty="0" smtClean="0"/>
                        <a:t> de </a:t>
                      </a:r>
                      <a:r>
                        <a:rPr lang="en-US" sz="1000" baseline="0" dirty="0" err="1" smtClean="0"/>
                        <a:t>lectura</a:t>
                      </a:r>
                      <a:r>
                        <a:rPr lang="en-US" sz="1000" baseline="0" dirty="0" smtClean="0"/>
                        <a:t> </a:t>
                      </a:r>
                      <a:r>
                        <a:rPr lang="en-US" sz="1000" baseline="0" dirty="0" err="1" smtClean="0"/>
                        <a:t>critica</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PUNT_MATEMATICAS</a:t>
                      </a:r>
                      <a:endParaRPr lang="en-US" sz="1000" dirty="0"/>
                    </a:p>
                  </a:txBody>
                  <a:tcPr/>
                </a:tc>
                <a:tc>
                  <a:txBody>
                    <a:bodyPr/>
                    <a:lstStyle/>
                    <a:p>
                      <a:r>
                        <a:rPr lang="en-US" sz="1000" dirty="0" err="1" smtClean="0"/>
                        <a:t>Puntaje</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la</a:t>
                      </a:r>
                      <a:r>
                        <a:rPr lang="en-US" sz="1000" baseline="0" dirty="0" smtClean="0"/>
                        <a:t> material de </a:t>
                      </a:r>
                      <a:r>
                        <a:rPr lang="en-US" sz="1000" baseline="0" dirty="0" err="1" smtClean="0"/>
                        <a:t>matematicas</a:t>
                      </a:r>
                      <a:r>
                        <a:rPr lang="en-US" sz="1000" baseline="0" dirty="0" smtClean="0"/>
                        <a:t>, </a:t>
                      </a:r>
                      <a:r>
                        <a:rPr lang="en-US" sz="1000" baseline="0" dirty="0" err="1" smtClean="0"/>
                        <a:t>rango</a:t>
                      </a:r>
                      <a:r>
                        <a:rPr lang="en-US" sz="1000" baseline="0" dirty="0" smtClean="0"/>
                        <a:t> de 0 a 100</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PERCENTIL_MATEMATICAS</a:t>
                      </a:r>
                      <a:endParaRPr lang="en-US" sz="1000" dirty="0"/>
                    </a:p>
                  </a:txBody>
                  <a:tcPr/>
                </a:tc>
                <a:tc>
                  <a:txBody>
                    <a:bodyPr/>
                    <a:lstStyle/>
                    <a:p>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a:t>
                      </a:r>
                      <a:r>
                        <a:rPr lang="en-US" sz="1000" dirty="0" err="1" smtClean="0"/>
                        <a:t>obtenida</a:t>
                      </a:r>
                      <a:r>
                        <a:rPr lang="en-US" sz="1000" dirty="0" smtClean="0"/>
                        <a:t> </a:t>
                      </a:r>
                      <a:r>
                        <a:rPr lang="en-US" sz="1000" dirty="0" err="1" smtClean="0"/>
                        <a:t>en</a:t>
                      </a:r>
                      <a:r>
                        <a:rPr lang="en-US" sz="1000" dirty="0" smtClean="0"/>
                        <a:t> la </a:t>
                      </a:r>
                      <a:r>
                        <a:rPr lang="en-US" sz="1000" dirty="0" err="1" smtClean="0"/>
                        <a:t>materia</a:t>
                      </a:r>
                      <a:r>
                        <a:rPr lang="en-US" sz="1000" dirty="0" smtClean="0"/>
                        <a:t> de </a:t>
                      </a:r>
                      <a:r>
                        <a:rPr lang="en-US" sz="1000" dirty="0" err="1" smtClean="0"/>
                        <a:t>matematicas</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DESEMP_MATEMATICAS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la material</a:t>
                      </a:r>
                      <a:r>
                        <a:rPr lang="en-US" sz="1000" baseline="0" dirty="0" smtClean="0"/>
                        <a:t> de </a:t>
                      </a:r>
                      <a:r>
                        <a:rPr lang="en-US" sz="1000" baseline="0" dirty="0" err="1" smtClean="0"/>
                        <a:t>matematicas</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4233461272"/>
                  </a:ext>
                </a:extLst>
              </a:tr>
            </a:tbl>
          </a:graphicData>
        </a:graphic>
      </p:graphicFrame>
    </p:spTree>
    <p:extLst>
      <p:ext uri="{BB962C8B-B14F-4D97-AF65-F5344CB8AC3E}">
        <p14:creationId xmlns:p14="http://schemas.microsoft.com/office/powerpoint/2010/main" val="412703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1760323841"/>
              </p:ext>
            </p:extLst>
          </p:nvPr>
        </p:nvGraphicFramePr>
        <p:xfrm>
          <a:off x="1302238" y="1319300"/>
          <a:ext cx="9512300" cy="516128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dirty="0" smtClean="0"/>
                        <a:t>PUNT_C_NATURALES</a:t>
                      </a:r>
                      <a:endParaRPr lang="en-US" sz="1000" dirty="0"/>
                    </a:p>
                  </a:txBody>
                  <a:tcPr/>
                </a:tc>
                <a:tc>
                  <a:txBody>
                    <a:bodyPr/>
                    <a:lstStyle/>
                    <a:p>
                      <a:r>
                        <a:rPr lang="en-US" sz="1000" dirty="0" err="1" smtClean="0"/>
                        <a:t>Puntaje</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la</a:t>
                      </a:r>
                      <a:r>
                        <a:rPr lang="en-US" sz="1000" baseline="0" dirty="0" smtClean="0"/>
                        <a:t> material de </a:t>
                      </a:r>
                      <a:r>
                        <a:rPr lang="en-US" sz="1000" baseline="0" dirty="0" err="1" smtClean="0"/>
                        <a:t>ciencias</a:t>
                      </a:r>
                      <a:r>
                        <a:rPr lang="en-US" sz="1000" baseline="0" dirty="0" smtClean="0"/>
                        <a:t> </a:t>
                      </a:r>
                      <a:r>
                        <a:rPr lang="en-US" sz="1000" baseline="0" dirty="0" err="1" smtClean="0"/>
                        <a:t>naturalez</a:t>
                      </a:r>
                      <a:r>
                        <a:rPr lang="en-US" sz="1000" baseline="0" dirty="0" smtClean="0"/>
                        <a:t>, </a:t>
                      </a:r>
                      <a:r>
                        <a:rPr lang="en-US" sz="1000" baseline="0" dirty="0" err="1" smtClean="0"/>
                        <a:t>rango</a:t>
                      </a:r>
                      <a:r>
                        <a:rPr lang="en-US" sz="1000" baseline="0" dirty="0" smtClean="0"/>
                        <a:t> de 0 a 100</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PERCENTIL_C_NATURALES</a:t>
                      </a:r>
                      <a:endParaRPr lang="en-US" sz="1000" dirty="0"/>
                    </a:p>
                  </a:txBody>
                  <a:tcPr/>
                </a:tc>
                <a:tc>
                  <a:txBody>
                    <a:bodyPr/>
                    <a:lstStyle/>
                    <a:p>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a:t>
                      </a:r>
                      <a:r>
                        <a:rPr lang="en-US" sz="1000" dirty="0" err="1" smtClean="0"/>
                        <a:t>obtenida</a:t>
                      </a:r>
                      <a:r>
                        <a:rPr lang="en-US" sz="1000" dirty="0" smtClean="0"/>
                        <a:t> </a:t>
                      </a:r>
                      <a:r>
                        <a:rPr lang="en-US" sz="1000" dirty="0" err="1" smtClean="0"/>
                        <a:t>en</a:t>
                      </a:r>
                      <a:r>
                        <a:rPr lang="en-US" sz="1000" dirty="0" smtClean="0"/>
                        <a:t> la </a:t>
                      </a:r>
                      <a:r>
                        <a:rPr lang="en-US" sz="1000" dirty="0" err="1" smtClean="0"/>
                        <a:t>materia</a:t>
                      </a:r>
                      <a:r>
                        <a:rPr lang="en-US" sz="1000" dirty="0" smtClean="0"/>
                        <a:t> de </a:t>
                      </a:r>
                      <a:r>
                        <a:rPr lang="en-US" sz="1000" baseline="0" dirty="0" err="1" smtClean="0"/>
                        <a:t>ciencias</a:t>
                      </a:r>
                      <a:r>
                        <a:rPr lang="en-US" sz="1000" baseline="0" dirty="0" smtClean="0"/>
                        <a:t> </a:t>
                      </a:r>
                      <a:r>
                        <a:rPr lang="en-US" sz="1000" baseline="0" dirty="0" err="1" smtClean="0"/>
                        <a:t>naturalez</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DESEMP_C_NATURALES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la material</a:t>
                      </a:r>
                      <a:r>
                        <a:rPr lang="en-US" sz="1000" baseline="0" dirty="0" smtClean="0"/>
                        <a:t> de </a:t>
                      </a:r>
                      <a:r>
                        <a:rPr lang="en-US" sz="1000" baseline="0" dirty="0" err="1" smtClean="0"/>
                        <a:t>ciencias</a:t>
                      </a:r>
                      <a:r>
                        <a:rPr lang="en-US" sz="1000" baseline="0" dirty="0" smtClean="0"/>
                        <a:t> </a:t>
                      </a:r>
                      <a:r>
                        <a:rPr lang="en-US" sz="1000" baseline="0" dirty="0" err="1" smtClean="0"/>
                        <a:t>naturalez</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PUNT_SOCIALES_CIUDADANAS</a:t>
                      </a:r>
                      <a:endParaRPr lang="en-US" sz="1000" dirty="0"/>
                    </a:p>
                  </a:txBody>
                  <a:tcPr/>
                </a:tc>
                <a:tc>
                  <a:txBody>
                    <a:bodyPr/>
                    <a:lstStyle/>
                    <a:p>
                      <a:r>
                        <a:rPr lang="en-US" sz="1000" dirty="0" err="1" smtClean="0"/>
                        <a:t>Puntaje</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la</a:t>
                      </a:r>
                      <a:r>
                        <a:rPr lang="en-US" sz="1000" baseline="0" dirty="0" smtClean="0"/>
                        <a:t> material de </a:t>
                      </a:r>
                      <a:r>
                        <a:rPr lang="en-US" sz="1000" baseline="0" dirty="0" err="1" smtClean="0"/>
                        <a:t>ciencias</a:t>
                      </a:r>
                      <a:r>
                        <a:rPr lang="en-US" sz="1000" baseline="0" dirty="0" smtClean="0"/>
                        <a:t> </a:t>
                      </a:r>
                      <a:r>
                        <a:rPr lang="en-US" sz="1000" baseline="0" dirty="0" err="1" smtClean="0"/>
                        <a:t>sociales</a:t>
                      </a:r>
                      <a:r>
                        <a:rPr lang="en-US" sz="1000" baseline="0" dirty="0" smtClean="0"/>
                        <a:t>, </a:t>
                      </a:r>
                      <a:r>
                        <a:rPr lang="en-US" sz="1000" baseline="0" dirty="0" err="1" smtClean="0"/>
                        <a:t>rango</a:t>
                      </a:r>
                      <a:r>
                        <a:rPr lang="en-US" sz="1000" baseline="0" dirty="0" smtClean="0"/>
                        <a:t> de 0 a 100</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PERCENTIL_SOCIALES_CIUDADANAS</a:t>
                      </a:r>
                      <a:endParaRPr lang="en-US" sz="1000" dirty="0"/>
                    </a:p>
                  </a:txBody>
                  <a:tcPr/>
                </a:tc>
                <a:tc>
                  <a:txBody>
                    <a:bodyPr/>
                    <a:lstStyle/>
                    <a:p>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a:t>
                      </a:r>
                      <a:r>
                        <a:rPr lang="en-US" sz="1000" dirty="0" err="1" smtClean="0"/>
                        <a:t>obtenida</a:t>
                      </a:r>
                      <a:r>
                        <a:rPr lang="en-US" sz="1000" dirty="0" smtClean="0"/>
                        <a:t> </a:t>
                      </a:r>
                      <a:r>
                        <a:rPr lang="en-US" sz="1000" dirty="0" err="1" smtClean="0"/>
                        <a:t>en</a:t>
                      </a:r>
                      <a:r>
                        <a:rPr lang="en-US" sz="1000" dirty="0" smtClean="0"/>
                        <a:t> la </a:t>
                      </a:r>
                      <a:r>
                        <a:rPr lang="en-US" sz="1000" dirty="0" err="1" smtClean="0"/>
                        <a:t>materia</a:t>
                      </a:r>
                      <a:r>
                        <a:rPr lang="en-US" sz="1000" dirty="0" smtClean="0"/>
                        <a:t> de </a:t>
                      </a:r>
                      <a:r>
                        <a:rPr lang="en-US" sz="1000" baseline="0" dirty="0" err="1" smtClean="0"/>
                        <a:t>ciencias</a:t>
                      </a:r>
                      <a:r>
                        <a:rPr lang="en-US" sz="1000" baseline="0" dirty="0" smtClean="0"/>
                        <a:t> </a:t>
                      </a:r>
                      <a:r>
                        <a:rPr lang="en-US" sz="1000" baseline="0" dirty="0" err="1" smtClean="0"/>
                        <a:t>sociales</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DESEMP_SOCIALES_CIUDADANAS</a:t>
                      </a:r>
                      <a:endParaRPr lang="en-US" sz="1000" b="0" i="0" u="none" strike="noStrike" cap="none" dirty="0">
                        <a:solidFill>
                          <a:schemeClr val="dk1"/>
                        </a:solidFill>
                        <a:latin typeface="+mn-lt"/>
                        <a:ea typeface="+mn-ea"/>
                        <a:cs typeface="+mn-cs"/>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la material</a:t>
                      </a:r>
                      <a:r>
                        <a:rPr lang="en-US" sz="1000" baseline="0" dirty="0" smtClean="0"/>
                        <a:t> de </a:t>
                      </a:r>
                      <a:r>
                        <a:rPr lang="en-US" sz="1000" baseline="0" dirty="0" err="1" smtClean="0"/>
                        <a:t>ciencias</a:t>
                      </a:r>
                      <a:r>
                        <a:rPr lang="en-US" sz="1000" baseline="0" dirty="0" smtClean="0"/>
                        <a:t> </a:t>
                      </a:r>
                      <a:r>
                        <a:rPr lang="en-US" sz="1000" baseline="0" dirty="0" err="1" smtClean="0"/>
                        <a:t>sociales</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PUNT_INGLES</a:t>
                      </a:r>
                      <a:endParaRPr lang="en-US" sz="1000" dirty="0"/>
                    </a:p>
                  </a:txBody>
                  <a:tcPr/>
                </a:tc>
                <a:tc>
                  <a:txBody>
                    <a:bodyPr/>
                    <a:lstStyle/>
                    <a:p>
                      <a:r>
                        <a:rPr lang="en-US" sz="1000" dirty="0" err="1" smtClean="0"/>
                        <a:t>Puntaje</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la</a:t>
                      </a:r>
                      <a:r>
                        <a:rPr lang="en-US" sz="1000" baseline="0" dirty="0" smtClean="0"/>
                        <a:t> material de </a:t>
                      </a:r>
                      <a:r>
                        <a:rPr lang="en-US" sz="1000" baseline="0" dirty="0" err="1" smtClean="0"/>
                        <a:t>inglés</a:t>
                      </a:r>
                      <a:r>
                        <a:rPr lang="en-US" sz="1000" baseline="0" dirty="0" smtClean="0"/>
                        <a:t>, </a:t>
                      </a:r>
                      <a:r>
                        <a:rPr lang="en-US" sz="1000" baseline="0" dirty="0" err="1" smtClean="0"/>
                        <a:t>rango</a:t>
                      </a:r>
                      <a:r>
                        <a:rPr lang="en-US" sz="1000" baseline="0" dirty="0" smtClean="0"/>
                        <a:t> de 0 a 100</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PERCENTIL_INGLES</a:t>
                      </a:r>
                      <a:endParaRPr lang="en-US" sz="1000" dirty="0"/>
                    </a:p>
                  </a:txBody>
                  <a:tcPr/>
                </a:tc>
                <a:tc>
                  <a:txBody>
                    <a:bodyPr/>
                    <a:lstStyle/>
                    <a:p>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a:t>
                      </a:r>
                      <a:r>
                        <a:rPr lang="en-US" sz="1000" dirty="0" err="1" smtClean="0"/>
                        <a:t>obtenida</a:t>
                      </a:r>
                      <a:r>
                        <a:rPr lang="en-US" sz="1000" dirty="0" smtClean="0"/>
                        <a:t> </a:t>
                      </a:r>
                      <a:r>
                        <a:rPr lang="en-US" sz="1000" dirty="0" err="1" smtClean="0"/>
                        <a:t>en</a:t>
                      </a:r>
                      <a:r>
                        <a:rPr lang="en-US" sz="1000" dirty="0" smtClean="0"/>
                        <a:t> la </a:t>
                      </a:r>
                      <a:r>
                        <a:rPr lang="en-US" sz="1000" dirty="0" err="1" smtClean="0"/>
                        <a:t>materia</a:t>
                      </a:r>
                      <a:r>
                        <a:rPr lang="en-US" sz="1000" dirty="0" smtClean="0"/>
                        <a:t> de </a:t>
                      </a:r>
                      <a:r>
                        <a:rPr lang="en-US" sz="1000" baseline="0" dirty="0" err="1" smtClean="0"/>
                        <a:t>inglés</a:t>
                      </a:r>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569266492"/>
                  </a:ext>
                </a:extLst>
              </a:tr>
              <a:tr h="370840">
                <a:tc>
                  <a:txBody>
                    <a:bodyPr/>
                    <a:lstStyle/>
                    <a:p>
                      <a:r>
                        <a:rPr lang="en-US" sz="1000" dirty="0" smtClean="0"/>
                        <a:t>DESEMP_INGLES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la material</a:t>
                      </a:r>
                      <a:r>
                        <a:rPr lang="en-US" sz="1000" baseline="0" dirty="0" smtClean="0"/>
                        <a:t> de </a:t>
                      </a:r>
                      <a:r>
                        <a:rPr lang="en-US" sz="1000" baseline="0" dirty="0" err="1" smtClean="0"/>
                        <a:t>inglés</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3889972291"/>
                  </a:ext>
                </a:extLst>
              </a:tr>
              <a:tr h="370840">
                <a:tc>
                  <a:txBody>
                    <a:bodyPr/>
                    <a:lstStyle/>
                    <a:p>
                      <a:r>
                        <a:rPr lang="en-US" sz="1000" dirty="0" smtClean="0"/>
                        <a:t>PUNT_GLOBAL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Puntaje</a:t>
                      </a:r>
                      <a:r>
                        <a:rPr lang="en-US" sz="1000" dirty="0" smtClean="0"/>
                        <a:t> total </a:t>
                      </a:r>
                      <a:r>
                        <a:rPr lang="en-US" sz="1000" dirty="0" err="1" smtClean="0"/>
                        <a:t>obtenido</a:t>
                      </a:r>
                      <a:r>
                        <a:rPr lang="en-US" sz="1000" dirty="0" smtClean="0"/>
                        <a:t> </a:t>
                      </a:r>
                      <a:r>
                        <a:rPr lang="en-US" sz="1000" dirty="0" err="1" smtClean="0"/>
                        <a:t>por</a:t>
                      </a:r>
                      <a:r>
                        <a:rPr lang="en-US" sz="1000" dirty="0" smtClean="0"/>
                        <a:t> el </a:t>
                      </a:r>
                      <a:r>
                        <a:rPr lang="en-US" sz="1000" dirty="0" err="1" smtClean="0"/>
                        <a:t>estudiante</a:t>
                      </a:r>
                      <a:r>
                        <a:rPr lang="en-US" sz="1000" dirty="0" smtClean="0"/>
                        <a:t> </a:t>
                      </a:r>
                      <a:r>
                        <a:rPr lang="en-US" sz="1000" dirty="0" err="1" smtClean="0"/>
                        <a:t>en</a:t>
                      </a:r>
                      <a:r>
                        <a:rPr lang="en-US" sz="1000" dirty="0" smtClean="0"/>
                        <a:t> el </a:t>
                      </a:r>
                      <a:r>
                        <a:rPr lang="en-US" sz="1000" dirty="0" err="1" smtClean="0"/>
                        <a:t>examen</a:t>
                      </a:r>
                      <a:r>
                        <a:rPr lang="en-US" sz="1000" baseline="0" dirty="0" smtClean="0"/>
                        <a:t>, </a:t>
                      </a:r>
                      <a:r>
                        <a:rPr lang="en-US" sz="1000" baseline="0" dirty="0" err="1" smtClean="0"/>
                        <a:t>rango</a:t>
                      </a:r>
                      <a:r>
                        <a:rPr lang="en-US" sz="1000" baseline="0" dirty="0" smtClean="0"/>
                        <a:t> de 0 a 500</a:t>
                      </a:r>
                      <a:endParaRPr lang="en-US" sz="1000" dirty="0" smtClean="0"/>
                    </a:p>
                    <a:p>
                      <a:endParaRPr lang="en-US" sz="1000" dirty="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3405315518"/>
                  </a:ext>
                </a:extLst>
              </a:tr>
              <a:tr h="370840">
                <a:tc>
                  <a:txBody>
                    <a:bodyPr/>
                    <a:lstStyle/>
                    <a:p>
                      <a:r>
                        <a:rPr lang="en-US" sz="1000" dirty="0" smtClean="0"/>
                        <a:t>PERCENTIL_GLOBAL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Percentil</a:t>
                      </a:r>
                      <a:r>
                        <a:rPr lang="en-US" sz="1000" dirty="0" smtClean="0"/>
                        <a:t> </a:t>
                      </a:r>
                      <a:r>
                        <a:rPr lang="en-US" sz="1000" dirty="0" err="1" smtClean="0"/>
                        <a:t>en</a:t>
                      </a:r>
                      <a:r>
                        <a:rPr lang="en-US" sz="1000" dirty="0" smtClean="0"/>
                        <a:t> el que se </a:t>
                      </a:r>
                      <a:r>
                        <a:rPr lang="en-US" sz="1000" dirty="0" err="1" smtClean="0"/>
                        <a:t>ubica</a:t>
                      </a:r>
                      <a:r>
                        <a:rPr lang="en-US" sz="1000" dirty="0" smtClean="0"/>
                        <a:t> el </a:t>
                      </a:r>
                      <a:r>
                        <a:rPr lang="en-US" sz="1000" dirty="0" err="1" smtClean="0"/>
                        <a:t>estudiante</a:t>
                      </a:r>
                      <a:r>
                        <a:rPr lang="en-US" sz="1000" dirty="0" smtClean="0"/>
                        <a:t> con la </a:t>
                      </a:r>
                      <a:r>
                        <a:rPr lang="en-US" sz="1000" dirty="0" err="1" smtClean="0"/>
                        <a:t>puntuación</a:t>
                      </a:r>
                      <a:r>
                        <a:rPr lang="en-US" sz="1000" dirty="0" smtClean="0"/>
                        <a:t> total</a:t>
                      </a:r>
                      <a:r>
                        <a:rPr lang="en-US" sz="1000" baseline="0" dirty="0" smtClean="0"/>
                        <a:t> </a:t>
                      </a:r>
                      <a:r>
                        <a:rPr lang="en-US" sz="1000" dirty="0" err="1" smtClean="0"/>
                        <a:t>obtenida</a:t>
                      </a:r>
                      <a:r>
                        <a:rPr lang="en-US" sz="1000" dirty="0" smtClean="0"/>
                        <a:t> </a:t>
                      </a:r>
                      <a:r>
                        <a:rPr lang="en-US" sz="1000" dirty="0" err="1" smtClean="0"/>
                        <a:t>en</a:t>
                      </a:r>
                      <a:r>
                        <a:rPr lang="en-US" sz="1000" dirty="0" smtClean="0"/>
                        <a:t> el </a:t>
                      </a:r>
                      <a:r>
                        <a:rPr lang="en-US" sz="1000" dirty="0" err="1" smtClean="0"/>
                        <a:t>examen</a:t>
                      </a:r>
                      <a:endParaRPr lang="en-US" sz="1000" dirty="0" smtClean="0"/>
                    </a:p>
                  </a:txBody>
                  <a:tcPr/>
                </a:tc>
                <a:tc>
                  <a:txBody>
                    <a:bodyPr/>
                    <a:lstStyle/>
                    <a:p>
                      <a:endParaRPr lang="en-US" sz="1000" dirty="0"/>
                    </a:p>
                  </a:txBody>
                  <a:tcPr/>
                </a:tc>
                <a:tc>
                  <a:txBody>
                    <a:bodyPr/>
                    <a:lstStyle/>
                    <a:p>
                      <a:r>
                        <a:rPr lang="en-US" sz="1000" dirty="0" err="1" smtClean="0"/>
                        <a:t>Int</a:t>
                      </a:r>
                      <a:endParaRPr lang="en-US" sz="1000" dirty="0"/>
                    </a:p>
                  </a:txBody>
                  <a:tcPr/>
                </a:tc>
                <a:extLst>
                  <a:ext uri="{0D108BD9-81ED-4DB2-BD59-A6C34878D82A}">
                    <a16:rowId xmlns:a16="http://schemas.microsoft.com/office/drawing/2014/main" val="4233461272"/>
                  </a:ext>
                </a:extLst>
              </a:tr>
            </a:tbl>
          </a:graphicData>
        </a:graphic>
      </p:graphicFrame>
    </p:spTree>
    <p:extLst>
      <p:ext uri="{BB962C8B-B14F-4D97-AF65-F5344CB8AC3E}">
        <p14:creationId xmlns:p14="http://schemas.microsoft.com/office/powerpoint/2010/main" val="21794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Metadata</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3658711616"/>
              </p:ext>
            </p:extLst>
          </p:nvPr>
        </p:nvGraphicFramePr>
        <p:xfrm>
          <a:off x="1302238" y="1319300"/>
          <a:ext cx="9512300" cy="4861560"/>
        </p:xfrm>
        <a:graphic>
          <a:graphicData uri="http://schemas.openxmlformats.org/drawingml/2006/table">
            <a:tbl>
              <a:tblPr firstRow="1" bandRow="1">
                <a:tableStyleId>{5C22544A-7EE6-4342-B048-85BDC9FD1C3A}</a:tableStyleId>
              </a:tblPr>
              <a:tblGrid>
                <a:gridCol w="2378075">
                  <a:extLst>
                    <a:ext uri="{9D8B030D-6E8A-4147-A177-3AD203B41FA5}">
                      <a16:colId xmlns:a16="http://schemas.microsoft.com/office/drawing/2014/main" val="189828880"/>
                    </a:ext>
                  </a:extLst>
                </a:gridCol>
                <a:gridCol w="3177245">
                  <a:extLst>
                    <a:ext uri="{9D8B030D-6E8A-4147-A177-3AD203B41FA5}">
                      <a16:colId xmlns:a16="http://schemas.microsoft.com/office/drawing/2014/main" val="276272170"/>
                    </a:ext>
                  </a:extLst>
                </a:gridCol>
                <a:gridCol w="2497457">
                  <a:extLst>
                    <a:ext uri="{9D8B030D-6E8A-4147-A177-3AD203B41FA5}">
                      <a16:colId xmlns:a16="http://schemas.microsoft.com/office/drawing/2014/main" val="1150138934"/>
                    </a:ext>
                  </a:extLst>
                </a:gridCol>
                <a:gridCol w="1459523">
                  <a:extLst>
                    <a:ext uri="{9D8B030D-6E8A-4147-A177-3AD203B41FA5}">
                      <a16:colId xmlns:a16="http://schemas.microsoft.com/office/drawing/2014/main" val="619929892"/>
                    </a:ext>
                  </a:extLst>
                </a:gridCol>
              </a:tblGrid>
              <a:tr h="370840">
                <a:tc>
                  <a:txBody>
                    <a:bodyPr/>
                    <a:lstStyle/>
                    <a:p>
                      <a:r>
                        <a:rPr lang="en-US" sz="1200" dirty="0" smtClean="0"/>
                        <a:t>Variable</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Values</a:t>
                      </a:r>
                      <a:endParaRPr lang="en-US" sz="1200" dirty="0"/>
                    </a:p>
                  </a:txBody>
                  <a:tcPr/>
                </a:tc>
                <a:tc>
                  <a:txBody>
                    <a:bodyPr/>
                    <a:lstStyle/>
                    <a:p>
                      <a:r>
                        <a:rPr lang="en-US" sz="1200" dirty="0" smtClean="0"/>
                        <a:t>Type</a:t>
                      </a:r>
                      <a:endParaRPr lang="en-US" sz="1200" dirty="0"/>
                    </a:p>
                  </a:txBody>
                  <a:tcPr/>
                </a:tc>
                <a:extLst>
                  <a:ext uri="{0D108BD9-81ED-4DB2-BD59-A6C34878D82A}">
                    <a16:rowId xmlns:a16="http://schemas.microsoft.com/office/drawing/2014/main" val="3057880064"/>
                  </a:ext>
                </a:extLst>
              </a:tr>
              <a:tr h="370840">
                <a:tc>
                  <a:txBody>
                    <a:bodyPr/>
                    <a:lstStyle/>
                    <a:p>
                      <a:r>
                        <a:rPr lang="en-US" sz="1000" u="sng" dirty="0" smtClean="0"/>
                        <a:t>ESTU_INSE_INDIVIDUAL</a:t>
                      </a:r>
                      <a:endParaRPr lang="en-US" sz="1000" u="sng" dirty="0"/>
                    </a:p>
                  </a:txBody>
                  <a:tcPr/>
                </a:tc>
                <a:tc>
                  <a:txBody>
                    <a:bodyPr/>
                    <a:lstStyle/>
                    <a:p>
                      <a:r>
                        <a:rPr lang="en-US" sz="1000" dirty="0" smtClean="0"/>
                        <a:t>Media de las</a:t>
                      </a:r>
                      <a:r>
                        <a:rPr lang="en-US" sz="1000" baseline="0" dirty="0" smtClean="0"/>
                        <a:t> </a:t>
                      </a:r>
                      <a:r>
                        <a:rPr lang="en-US" sz="1000" baseline="0" dirty="0" err="1" smtClean="0"/>
                        <a:t>puntuaciones</a:t>
                      </a:r>
                      <a:r>
                        <a:rPr lang="en-US" sz="1000" baseline="0" dirty="0" smtClean="0"/>
                        <a:t> </a:t>
                      </a:r>
                      <a:r>
                        <a:rPr lang="en-US" sz="1000" baseline="0" dirty="0" err="1" smtClean="0"/>
                        <a:t>alcanzadas</a:t>
                      </a:r>
                      <a:r>
                        <a:rPr lang="en-US" sz="1000" baseline="0" dirty="0" smtClean="0"/>
                        <a:t> </a:t>
                      </a:r>
                      <a:r>
                        <a:rPr lang="en-US" sz="1000" baseline="0" dirty="0" err="1" smtClean="0"/>
                        <a:t>por</a:t>
                      </a:r>
                      <a:r>
                        <a:rPr lang="en-US" sz="1000" baseline="0" dirty="0" smtClean="0"/>
                        <a:t> el </a:t>
                      </a:r>
                      <a:r>
                        <a:rPr lang="en-US" sz="1000" baseline="0" dirty="0" err="1" smtClean="0"/>
                        <a:t>estudiante</a:t>
                      </a:r>
                      <a:endParaRPr lang="en-US" sz="1000" dirty="0"/>
                    </a:p>
                  </a:txBody>
                  <a:tcPr/>
                </a:tc>
                <a:tc>
                  <a:txBody>
                    <a:bodyPr/>
                    <a:lstStyle/>
                    <a:p>
                      <a:endParaRPr lang="en-US" sz="1000" dirty="0"/>
                    </a:p>
                  </a:txBody>
                  <a:tcPr/>
                </a:tc>
                <a:tc>
                  <a:txBody>
                    <a:bodyPr/>
                    <a:lstStyle/>
                    <a:p>
                      <a:r>
                        <a:rPr lang="en-US" sz="1000" dirty="0" smtClean="0"/>
                        <a:t>Dec</a:t>
                      </a:r>
                      <a:endParaRPr lang="en-US" sz="1000" dirty="0"/>
                    </a:p>
                  </a:txBody>
                  <a:tcPr/>
                </a:tc>
                <a:extLst>
                  <a:ext uri="{0D108BD9-81ED-4DB2-BD59-A6C34878D82A}">
                    <a16:rowId xmlns:a16="http://schemas.microsoft.com/office/drawing/2014/main" val="4039738707"/>
                  </a:ext>
                </a:extLst>
              </a:tr>
              <a:tr h="370840">
                <a:tc>
                  <a:txBody>
                    <a:bodyPr/>
                    <a:lstStyle/>
                    <a:p>
                      <a:r>
                        <a:rPr lang="en-US" sz="1000" dirty="0" smtClean="0"/>
                        <a:t>ESTU_NSE_INDIVIDUAL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en</a:t>
                      </a:r>
                      <a:r>
                        <a:rPr lang="en-US" sz="1000" dirty="0" smtClean="0"/>
                        <a:t> el </a:t>
                      </a:r>
                      <a:r>
                        <a:rPr lang="en-US" sz="1000" dirty="0" err="1" smtClean="0"/>
                        <a:t>examen</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96398719"/>
                  </a:ext>
                </a:extLst>
              </a:tr>
              <a:tr h="370840">
                <a:tc>
                  <a:txBody>
                    <a:bodyPr/>
                    <a:lstStyle/>
                    <a:p>
                      <a:r>
                        <a:rPr lang="en-US" sz="1000" dirty="0" smtClean="0"/>
                        <a:t>ESTU_NSE_ESTABLECIMIENTO</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Desempeño</a:t>
                      </a:r>
                      <a:r>
                        <a:rPr lang="en-US" sz="1000" dirty="0" smtClean="0"/>
                        <a:t> </a:t>
                      </a:r>
                      <a:r>
                        <a:rPr lang="en-US" sz="1000" dirty="0" err="1" smtClean="0"/>
                        <a:t>obtenido</a:t>
                      </a:r>
                      <a:r>
                        <a:rPr lang="en-US" sz="1000" dirty="0" smtClean="0"/>
                        <a:t> </a:t>
                      </a:r>
                      <a:r>
                        <a:rPr lang="en-US" sz="1000" dirty="0" err="1" smtClean="0"/>
                        <a:t>por</a:t>
                      </a:r>
                      <a:r>
                        <a:rPr lang="en-US" sz="1000" dirty="0" smtClean="0"/>
                        <a:t> el </a:t>
                      </a:r>
                      <a:r>
                        <a:rPr lang="en-US" sz="1000" dirty="0" err="1" smtClean="0"/>
                        <a:t>colegio</a:t>
                      </a:r>
                      <a:r>
                        <a:rPr lang="en-US" sz="1000" dirty="0" smtClean="0"/>
                        <a:t> al que </a:t>
                      </a:r>
                      <a:r>
                        <a:rPr lang="en-US" sz="1000" dirty="0" err="1" smtClean="0"/>
                        <a:t>pertenece</a:t>
                      </a:r>
                      <a:r>
                        <a:rPr lang="en-US" sz="1000" dirty="0" smtClean="0"/>
                        <a:t> el </a:t>
                      </a:r>
                      <a:r>
                        <a:rPr lang="en-US" sz="1000" dirty="0" err="1" smtClean="0"/>
                        <a:t>estudiante</a:t>
                      </a:r>
                      <a:r>
                        <a:rPr lang="en-US" sz="1000" dirty="0" smtClean="0"/>
                        <a:t> </a:t>
                      </a:r>
                      <a:r>
                        <a:rPr lang="en-US" sz="1000" dirty="0" err="1" smtClean="0"/>
                        <a:t>en</a:t>
                      </a:r>
                      <a:r>
                        <a:rPr lang="en-US" sz="1000" dirty="0" smtClean="0"/>
                        <a:t> el </a:t>
                      </a:r>
                      <a:r>
                        <a:rPr lang="en-US" sz="1000" dirty="0" err="1" smtClean="0"/>
                        <a:t>examen</a:t>
                      </a:r>
                      <a:endParaRPr lang="en-US" sz="1000" dirty="0" smtClean="0"/>
                    </a:p>
                  </a:txBody>
                  <a:tcPr/>
                </a:tc>
                <a:tc>
                  <a:txBody>
                    <a:bodyPr/>
                    <a:lstStyle/>
                    <a:p>
                      <a:r>
                        <a:rPr lang="es-ES" sz="1000" dirty="0" smtClean="0"/>
                        <a:t>1, 2, 3, 4</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759461620"/>
                  </a:ext>
                </a:extLst>
              </a:tr>
              <a:tr h="370840">
                <a:tc>
                  <a:txBody>
                    <a:bodyPr/>
                    <a:lstStyle/>
                    <a:p>
                      <a:r>
                        <a:rPr lang="en-US" sz="1000" dirty="0" smtClean="0"/>
                        <a:t>ESTU_ESTADOINVESTIGACION</a:t>
                      </a:r>
                      <a:endParaRPr lang="en-US" sz="1000" dirty="0"/>
                    </a:p>
                  </a:txBody>
                  <a:tcPr/>
                </a:tc>
                <a:tc>
                  <a:txBody>
                    <a:bodyPr/>
                    <a:lstStyle/>
                    <a:p>
                      <a:pPr algn="l"/>
                      <a:r>
                        <a:rPr lang="en-US" sz="1000" dirty="0" smtClean="0"/>
                        <a:t>Estado del </a:t>
                      </a:r>
                      <a:r>
                        <a:rPr lang="en-US" sz="1000" dirty="0" err="1" smtClean="0"/>
                        <a:t>examen</a:t>
                      </a:r>
                      <a:endParaRPr lang="en-US" sz="1000" dirty="0"/>
                    </a:p>
                  </a:txBody>
                  <a:tcPr/>
                </a:tc>
                <a:tc>
                  <a:txBody>
                    <a:bodyPr/>
                    <a:lstStyle/>
                    <a:p>
                      <a:r>
                        <a:rPr lang="es-ES" sz="1000" dirty="0" smtClean="0"/>
                        <a:t>'PUBLICAR', 'VALIDEZ OFICINA JURÍDICA', 'NO SE COMPROBO IDENTIDAD DEL EXAMINADO', 'PRESENTE CON LECTURA TARDIA'</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413614036"/>
                  </a:ext>
                </a:extLst>
              </a:tr>
              <a:tr h="370840">
                <a:tc>
                  <a:txBody>
                    <a:bodyPr/>
                    <a:lstStyle/>
                    <a:p>
                      <a:r>
                        <a:rPr lang="en-US" sz="1000" dirty="0" smtClean="0"/>
                        <a:t>ESTU_GENERACION-E</a:t>
                      </a:r>
                      <a:endParaRPr lang="en-US" sz="1000" dirty="0"/>
                    </a:p>
                  </a:txBody>
                  <a:tcPr/>
                </a:tc>
                <a:tc>
                  <a:txBody>
                    <a:bodyPr/>
                    <a:lstStyle/>
                    <a:p>
                      <a:r>
                        <a:rPr lang="en-US" sz="1000" dirty="0" err="1" smtClean="0"/>
                        <a:t>Reconocimiento</a:t>
                      </a:r>
                      <a:r>
                        <a:rPr lang="en-US" sz="1000" dirty="0" smtClean="0"/>
                        <a:t> dado al </a:t>
                      </a:r>
                      <a:r>
                        <a:rPr lang="en-US" sz="1000" dirty="0" err="1" smtClean="0"/>
                        <a:t>estudiante</a:t>
                      </a:r>
                      <a:r>
                        <a:rPr lang="en-US" sz="1000" dirty="0" smtClean="0"/>
                        <a:t> </a:t>
                      </a:r>
                      <a:r>
                        <a:rPr lang="en-US" sz="1000" dirty="0" err="1" smtClean="0"/>
                        <a:t>por</a:t>
                      </a:r>
                      <a:r>
                        <a:rPr lang="en-US" sz="1000" dirty="0" smtClean="0"/>
                        <a:t> el </a:t>
                      </a:r>
                      <a:r>
                        <a:rPr lang="en-US" sz="1000" dirty="0" err="1" smtClean="0"/>
                        <a:t>puntaje</a:t>
                      </a:r>
                      <a:r>
                        <a:rPr lang="en-US" sz="1000" dirty="0" smtClean="0"/>
                        <a:t> </a:t>
                      </a:r>
                      <a:r>
                        <a:rPr lang="en-US" sz="1000" dirty="0" err="1" smtClean="0"/>
                        <a:t>obtenido</a:t>
                      </a:r>
                      <a:r>
                        <a:rPr lang="en-US" sz="1000" dirty="0" smtClean="0"/>
                        <a:t> </a:t>
                      </a:r>
                      <a:r>
                        <a:rPr lang="en-US" sz="1000" dirty="0" err="1" smtClean="0"/>
                        <a:t>en</a:t>
                      </a:r>
                      <a:r>
                        <a:rPr lang="en-US" sz="1000" dirty="0" smtClean="0"/>
                        <a:t> el</a:t>
                      </a:r>
                      <a:r>
                        <a:rPr lang="en-US" sz="1000" baseline="0" dirty="0" smtClean="0"/>
                        <a:t> </a:t>
                      </a:r>
                      <a:r>
                        <a:rPr lang="en-US" sz="1000" baseline="0" dirty="0" err="1" smtClean="0"/>
                        <a:t>examen</a:t>
                      </a:r>
                      <a:endParaRPr lang="en-US" sz="1000" dirty="0"/>
                    </a:p>
                  </a:txBody>
                  <a:tcPr/>
                </a:tc>
                <a:tc>
                  <a:txBody>
                    <a:bodyPr/>
                    <a:lstStyle/>
                    <a:p>
                      <a:r>
                        <a:rPr lang="es-ES" sz="1000" dirty="0" smtClean="0"/>
                        <a:t>'NO', 'GENERACION E - GRATUIDAD', 'GENERACION E - EXCELENCIA NACIONAL', 'GENERACION E - EXCELENCIA DEPARTAMENTAL'</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2480528687"/>
                  </a:ext>
                </a:extLst>
              </a:tr>
              <a:tr h="370840">
                <a:tc>
                  <a:txBody>
                    <a:bodyPr/>
                    <a:lstStyle/>
                    <a:p>
                      <a:pPr marR="0" algn="l" rtl="0" eaLnBrk="1" hangingPunct="1">
                        <a:lnSpc>
                          <a:spcPct val="100000"/>
                        </a:lnSpc>
                        <a:spcBef>
                          <a:spcPts val="0"/>
                        </a:spcBef>
                        <a:spcAft>
                          <a:spcPts val="0"/>
                        </a:spcAft>
                        <a:buClr>
                          <a:srgbClr val="000000"/>
                        </a:buClr>
                        <a:buFont typeface="Arial"/>
                      </a:pPr>
                      <a:r>
                        <a:rPr lang="en-US" sz="1000" b="0" i="0" u="none" strike="noStrike" cap="none" dirty="0" smtClean="0">
                          <a:solidFill>
                            <a:schemeClr val="dk1"/>
                          </a:solidFill>
                          <a:latin typeface="+mn-lt"/>
                          <a:ea typeface="+mn-ea"/>
                          <a:cs typeface="+mn-cs"/>
                          <a:sym typeface="Arial"/>
                        </a:rPr>
                        <a:t>ESTU_ETNIA</a:t>
                      </a:r>
                      <a:endParaRPr lang="en-US" sz="1000" b="0" i="0" u="none" strike="noStrike" cap="none" dirty="0">
                        <a:solidFill>
                          <a:schemeClr val="dk1"/>
                        </a:solidFill>
                        <a:latin typeface="+mn-lt"/>
                        <a:ea typeface="+mn-ea"/>
                        <a:cs typeface="+mn-cs"/>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smtClean="0"/>
                        <a:t>Pertenencia</a:t>
                      </a:r>
                      <a:r>
                        <a:rPr lang="en-US" sz="1000" dirty="0" smtClean="0"/>
                        <a:t> a </a:t>
                      </a:r>
                      <a:r>
                        <a:rPr lang="en-US" sz="1000" dirty="0" err="1" smtClean="0"/>
                        <a:t>alguna</a:t>
                      </a:r>
                      <a:r>
                        <a:rPr lang="en-US" sz="1000" dirty="0" smtClean="0"/>
                        <a:t> </a:t>
                      </a:r>
                      <a:r>
                        <a:rPr lang="en-US" sz="1000" dirty="0" err="1" smtClean="0"/>
                        <a:t>étnia</a:t>
                      </a:r>
                      <a:r>
                        <a:rPr lang="en-US" sz="1000" baseline="0" dirty="0" smtClean="0"/>
                        <a:t> </a:t>
                      </a:r>
                      <a:r>
                        <a:rPr lang="en-US" sz="1000" baseline="0" dirty="0" err="1" smtClean="0"/>
                        <a:t>por</a:t>
                      </a:r>
                      <a:r>
                        <a:rPr lang="en-US" sz="1000" baseline="0" dirty="0" smtClean="0"/>
                        <a:t> parte del </a:t>
                      </a:r>
                      <a:r>
                        <a:rPr lang="en-US" sz="1000" baseline="0" dirty="0" err="1" smtClean="0"/>
                        <a:t>estudiante</a:t>
                      </a:r>
                      <a:endParaRPr lang="en-US" sz="1000" dirty="0" smtClean="0"/>
                    </a:p>
                  </a:txBody>
                  <a:tcPr/>
                </a:tc>
                <a:tc>
                  <a:txBody>
                    <a:bodyPr/>
                    <a:lstStyle/>
                    <a:p>
                      <a:r>
                        <a:rPr lang="es-ES" sz="1000" dirty="0" smtClean="0"/>
                        <a:t>'Ninguno', 'Comunidad afrodescendiente', '</a:t>
                      </a:r>
                      <a:r>
                        <a:rPr lang="es-ES" sz="1000" dirty="0" err="1" smtClean="0"/>
                        <a:t>Zenú</a:t>
                      </a:r>
                      <a:r>
                        <a:rPr lang="es-ES" sz="1000" dirty="0" smtClean="0"/>
                        <a:t>', 'Otro grupo étnico minoritario', '</a:t>
                      </a:r>
                      <a:r>
                        <a:rPr lang="es-ES" sz="1000" dirty="0" err="1" smtClean="0"/>
                        <a:t>Wayúu</a:t>
                      </a:r>
                      <a:r>
                        <a:rPr lang="es-ES" sz="1000" dirty="0" smtClean="0"/>
                        <a:t>', '</a:t>
                      </a:r>
                      <a:r>
                        <a:rPr lang="es-ES" sz="1000" dirty="0" err="1" smtClean="0"/>
                        <a:t>Paez</a:t>
                      </a:r>
                      <a:r>
                        <a:rPr lang="es-ES" sz="1000" dirty="0" smtClean="0"/>
                        <a:t>', '</a:t>
                      </a:r>
                      <a:r>
                        <a:rPr lang="es-ES" sz="1000" dirty="0" err="1" smtClean="0"/>
                        <a:t>Emberá</a:t>
                      </a:r>
                      <a:r>
                        <a:rPr lang="es-ES" sz="1000" dirty="0" smtClean="0"/>
                        <a:t>', '</a:t>
                      </a:r>
                      <a:r>
                        <a:rPr lang="es-ES" sz="1000" dirty="0" err="1" smtClean="0"/>
                        <a:t>Cubeo</a:t>
                      </a:r>
                      <a:r>
                        <a:rPr lang="es-ES" sz="1000" dirty="0" smtClean="0"/>
                        <a:t>', '</a:t>
                      </a:r>
                      <a:r>
                        <a:rPr lang="es-ES" sz="1000" dirty="0" err="1" smtClean="0"/>
                        <a:t>Guambiano</a:t>
                      </a:r>
                      <a:r>
                        <a:rPr lang="es-ES" sz="1000" dirty="0" smtClean="0"/>
                        <a:t>', 'Raizal', '</a:t>
                      </a:r>
                      <a:r>
                        <a:rPr lang="es-ES" sz="1000" dirty="0" err="1" smtClean="0"/>
                        <a:t>Sikuani</a:t>
                      </a:r>
                      <a:r>
                        <a:rPr lang="es-ES" sz="1000" dirty="0" smtClean="0"/>
                        <a:t>', '</a:t>
                      </a:r>
                      <a:r>
                        <a:rPr lang="es-ES" sz="1000" dirty="0" err="1" smtClean="0"/>
                        <a:t>Pijao</a:t>
                      </a:r>
                      <a:r>
                        <a:rPr lang="es-ES" sz="1000" dirty="0" smtClean="0"/>
                        <a:t>', 'Inga', 'Pasto', '</a:t>
                      </a:r>
                      <a:r>
                        <a:rPr lang="es-ES" sz="1000" dirty="0" err="1" smtClean="0"/>
                        <a:t>Huitoto</a:t>
                      </a:r>
                      <a:r>
                        <a:rPr lang="es-ES" sz="1000" dirty="0" smtClean="0"/>
                        <a:t>', '</a:t>
                      </a:r>
                      <a:r>
                        <a:rPr lang="es-ES" sz="1000" dirty="0" err="1" smtClean="0"/>
                        <a:t>Arhuaco</a:t>
                      </a:r>
                      <a:r>
                        <a:rPr lang="es-ES" sz="1000" dirty="0" smtClean="0"/>
                        <a:t>', '</a:t>
                      </a:r>
                      <a:r>
                        <a:rPr lang="es-ES" sz="1000" dirty="0" err="1" smtClean="0"/>
                        <a:t>Cancuamo</a:t>
                      </a:r>
                      <a:r>
                        <a:rPr lang="es-ES" sz="1000" dirty="0" smtClean="0"/>
                        <a:t>', '</a:t>
                      </a:r>
                      <a:r>
                        <a:rPr lang="es-ES" sz="1000" dirty="0" err="1" smtClean="0"/>
                        <a:t>Palenquero</a:t>
                      </a:r>
                      <a:r>
                        <a:rPr lang="es-ES" sz="1000" dirty="0" smtClean="0"/>
                        <a:t>', '</a:t>
                      </a:r>
                      <a:r>
                        <a:rPr lang="es-ES" sz="1000" dirty="0" err="1" smtClean="0"/>
                        <a:t>Tucano</a:t>
                      </a:r>
                      <a:r>
                        <a:rPr lang="es-ES" sz="1000" dirty="0" smtClean="0"/>
                        <a:t>', 'Comunidades </a:t>
                      </a:r>
                      <a:r>
                        <a:rPr lang="es-ES" sz="1000" dirty="0" err="1" smtClean="0"/>
                        <a:t>Rom</a:t>
                      </a:r>
                      <a:r>
                        <a:rPr lang="es-ES" sz="1000" dirty="0" smtClean="0"/>
                        <a:t> (Gitanas)'</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84164375"/>
                  </a:ext>
                </a:extLst>
              </a:tr>
              <a:tr h="370840">
                <a:tc>
                  <a:txBody>
                    <a:bodyPr/>
                    <a:lstStyle/>
                    <a:p>
                      <a:r>
                        <a:rPr lang="en-US" sz="1000" dirty="0" smtClean="0"/>
                        <a:t>ESTU_PILOPAGA</a:t>
                      </a:r>
                      <a:endParaRPr lang="en-US" sz="1000" dirty="0"/>
                    </a:p>
                  </a:txBody>
                  <a:tcPr/>
                </a:tc>
                <a:tc>
                  <a:txBody>
                    <a:bodyPr/>
                    <a:lstStyle/>
                    <a:p>
                      <a:r>
                        <a:rPr lang="en-US" sz="1000" dirty="0" smtClean="0"/>
                        <a:t>Si el </a:t>
                      </a:r>
                      <a:r>
                        <a:rPr lang="en-US" sz="1000" dirty="0" err="1" smtClean="0"/>
                        <a:t>estudiante</a:t>
                      </a:r>
                      <a:r>
                        <a:rPr lang="en-US" sz="1000" dirty="0" smtClean="0"/>
                        <a:t> </a:t>
                      </a:r>
                      <a:r>
                        <a:rPr lang="en-US" sz="1000" dirty="0" err="1" smtClean="0"/>
                        <a:t>pertenece</a:t>
                      </a:r>
                      <a:r>
                        <a:rPr lang="en-US" sz="1000" dirty="0" smtClean="0"/>
                        <a:t> a un </a:t>
                      </a:r>
                      <a:r>
                        <a:rPr lang="en-US" sz="1000" dirty="0" err="1" smtClean="0"/>
                        <a:t>programa</a:t>
                      </a:r>
                      <a:r>
                        <a:rPr lang="en-US" sz="1000" dirty="0" smtClean="0"/>
                        <a:t> del </a:t>
                      </a:r>
                      <a:r>
                        <a:rPr lang="en-US" sz="1000" dirty="0" err="1" smtClean="0"/>
                        <a:t>gobierno</a:t>
                      </a:r>
                      <a:endParaRPr lang="en-US" sz="1000" dirty="0"/>
                    </a:p>
                  </a:txBody>
                  <a:tcPr/>
                </a:tc>
                <a:tc>
                  <a:txBody>
                    <a:bodyPr/>
                    <a:lstStyle/>
                    <a:p>
                      <a:r>
                        <a:rPr lang="en-US" sz="1000" dirty="0" smtClean="0"/>
                        <a:t>‘No’</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1071743509"/>
                  </a:ext>
                </a:extLst>
              </a:tr>
              <a:tr h="370840">
                <a:tc>
                  <a:txBody>
                    <a:bodyPr/>
                    <a:lstStyle/>
                    <a:p>
                      <a:r>
                        <a:rPr lang="en-US" sz="1000" dirty="0" smtClean="0"/>
                        <a:t>ESTU_LIMITA_MOTRIZ</a:t>
                      </a:r>
                      <a:endParaRPr lang="en-US" sz="1000" dirty="0"/>
                    </a:p>
                  </a:txBody>
                  <a:tcPr/>
                </a:tc>
                <a:tc>
                  <a:txBody>
                    <a:bodyPr/>
                    <a:lstStyle/>
                    <a:p>
                      <a:r>
                        <a:rPr lang="en-US" sz="1000" dirty="0" smtClean="0"/>
                        <a:t>Si el </a:t>
                      </a:r>
                      <a:r>
                        <a:rPr lang="en-US" sz="1000" dirty="0" err="1" smtClean="0"/>
                        <a:t>estudiante</a:t>
                      </a:r>
                      <a:r>
                        <a:rPr lang="en-US" sz="1000" dirty="0" smtClean="0"/>
                        <a:t> </a:t>
                      </a:r>
                      <a:r>
                        <a:rPr lang="en-US" sz="1000" dirty="0" err="1" smtClean="0"/>
                        <a:t>sufre</a:t>
                      </a:r>
                      <a:r>
                        <a:rPr lang="en-US" sz="1000" dirty="0" smtClean="0"/>
                        <a:t> de </a:t>
                      </a:r>
                      <a:r>
                        <a:rPr lang="en-US" sz="1000" dirty="0" err="1" smtClean="0"/>
                        <a:t>laguna</a:t>
                      </a:r>
                      <a:r>
                        <a:rPr lang="en-US" sz="1000" dirty="0" smtClean="0"/>
                        <a:t> </a:t>
                      </a:r>
                      <a:r>
                        <a:rPr lang="en-US" sz="1000" dirty="0" err="1" smtClean="0"/>
                        <a:t>limitación</a:t>
                      </a:r>
                      <a:r>
                        <a:rPr lang="en-US" sz="1000" baseline="0" dirty="0" smtClean="0"/>
                        <a:t> </a:t>
                      </a:r>
                      <a:r>
                        <a:rPr lang="en-US" sz="1000" baseline="0" dirty="0" err="1" smtClean="0"/>
                        <a:t>motriz</a:t>
                      </a:r>
                      <a:r>
                        <a:rPr lang="en-US" sz="1000" baseline="0" dirty="0" smtClean="0"/>
                        <a:t> o no</a:t>
                      </a:r>
                      <a:endParaRPr lang="en-US" sz="1000" dirty="0"/>
                    </a:p>
                  </a:txBody>
                  <a:tcPr/>
                </a:tc>
                <a:tc>
                  <a:txBody>
                    <a:bodyPr/>
                    <a:lstStyle/>
                    <a:p>
                      <a:r>
                        <a:rPr lang="en-US" sz="1000" dirty="0" smtClean="0"/>
                        <a:t>‘x’</a:t>
                      </a:r>
                      <a:endParaRPr lang="en-US" sz="1000" dirty="0"/>
                    </a:p>
                  </a:txBody>
                  <a:tcPr/>
                </a:tc>
                <a:tc>
                  <a:txBody>
                    <a:bodyPr/>
                    <a:lstStyle/>
                    <a:p>
                      <a:r>
                        <a:rPr lang="en-US" sz="1000" dirty="0" smtClean="0"/>
                        <a:t>Char</a:t>
                      </a:r>
                      <a:endParaRPr lang="en-US" sz="1000" dirty="0"/>
                    </a:p>
                  </a:txBody>
                  <a:tcPr/>
                </a:tc>
                <a:extLst>
                  <a:ext uri="{0D108BD9-81ED-4DB2-BD59-A6C34878D82A}">
                    <a16:rowId xmlns:a16="http://schemas.microsoft.com/office/drawing/2014/main" val="569266492"/>
                  </a:ext>
                </a:extLst>
              </a:tr>
            </a:tbl>
          </a:graphicData>
        </a:graphic>
      </p:graphicFrame>
    </p:spTree>
    <p:extLst>
      <p:ext uri="{BB962C8B-B14F-4D97-AF65-F5344CB8AC3E}">
        <p14:creationId xmlns:p14="http://schemas.microsoft.com/office/powerpoint/2010/main" val="3651649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PREPARE</a:t>
            </a:r>
            <a:endParaRPr lang="en-US" dirty="0"/>
          </a:p>
        </p:txBody>
      </p:sp>
      <p:sp>
        <p:nvSpPr>
          <p:cNvPr id="7" name="Rectángulo 6"/>
          <p:cNvSpPr/>
          <p:nvPr/>
        </p:nvSpPr>
        <p:spPr>
          <a:xfrm>
            <a:off x="1113692" y="1319300"/>
            <a:ext cx="8118232" cy="369332"/>
          </a:xfrm>
          <a:prstGeom prst="rect">
            <a:avLst/>
          </a:prstGeom>
        </p:spPr>
        <p:txBody>
          <a:bodyPr wrap="square">
            <a:spAutoFit/>
          </a:bodyPr>
          <a:lstStyle/>
          <a:p>
            <a:r>
              <a:rPr lang="en-US" dirty="0" smtClean="0">
                <a:solidFill>
                  <a:schemeClr val="accent4"/>
                </a:solidFill>
              </a:rPr>
              <a:t>● </a:t>
            </a:r>
            <a:r>
              <a:rPr lang="en-US" dirty="0">
                <a:solidFill>
                  <a:schemeClr val="accent4"/>
                </a:solidFill>
              </a:rPr>
              <a:t>How does it help you answer your question</a:t>
            </a:r>
            <a:r>
              <a:rPr lang="en-US" dirty="0" smtClean="0">
                <a:solidFill>
                  <a:schemeClr val="accent4"/>
                </a:solidFill>
              </a:rPr>
              <a:t>?</a:t>
            </a:r>
            <a:endParaRPr lang="en-US" dirty="0">
              <a:solidFill>
                <a:schemeClr val="accent4"/>
              </a:solidFill>
            </a:endParaRPr>
          </a:p>
        </p:txBody>
      </p:sp>
      <p:sp>
        <p:nvSpPr>
          <p:cNvPr id="8" name="CuadroTexto 7"/>
          <p:cNvSpPr txBox="1"/>
          <p:nvPr/>
        </p:nvSpPr>
        <p:spPr>
          <a:xfrm>
            <a:off x="1113692" y="1811217"/>
            <a:ext cx="9595339" cy="3139321"/>
          </a:xfrm>
          <a:prstGeom prst="rect">
            <a:avLst/>
          </a:prstGeom>
          <a:noFill/>
        </p:spPr>
        <p:txBody>
          <a:bodyPr wrap="square" rtlCol="0">
            <a:spAutoFit/>
          </a:bodyPr>
          <a:lstStyle/>
          <a:p>
            <a:r>
              <a:rPr lang="en-US" dirty="0" smtClean="0">
                <a:solidFill>
                  <a:schemeClr val="bg1"/>
                </a:solidFill>
              </a:rPr>
              <a:t>These </a:t>
            </a:r>
            <a:r>
              <a:rPr lang="en-US" dirty="0">
                <a:solidFill>
                  <a:schemeClr val="bg1"/>
                </a:solidFill>
              </a:rPr>
              <a:t>data have the results of the last 'Saber 11' tests conducted in Colombia, and demographic information that can be used to establish some behaviors related to some characteristics of the students, this can help me to make some differentiation between groups that perform better and those that do not</a:t>
            </a:r>
            <a:r>
              <a:rPr lang="en-US" dirty="0" smtClean="0">
                <a:solidFill>
                  <a:schemeClr val="bg1"/>
                </a:solidFill>
              </a:rPr>
              <a:t>.</a:t>
            </a:r>
          </a:p>
          <a:p>
            <a:endParaRPr lang="en-US" dirty="0">
              <a:solidFill>
                <a:schemeClr val="bg1"/>
              </a:solidFill>
            </a:endParaRPr>
          </a:p>
          <a:p>
            <a:r>
              <a:rPr lang="en-US" dirty="0">
                <a:solidFill>
                  <a:schemeClr val="bg1"/>
                </a:solidFill>
              </a:rPr>
              <a:t>With this data, a scorecard can be constructed, which stakeholders can use to view the behavior of test results over time and segregate by the different variables</a:t>
            </a:r>
            <a:r>
              <a:rPr lang="en-US" dirty="0" smtClean="0">
                <a:solidFill>
                  <a:schemeClr val="bg1"/>
                </a:solidFill>
              </a:rPr>
              <a:t>.</a:t>
            </a:r>
          </a:p>
          <a:p>
            <a:endParaRPr lang="en-US" dirty="0">
              <a:solidFill>
                <a:schemeClr val="bg1"/>
              </a:solidFill>
            </a:endParaRPr>
          </a:p>
          <a:p>
            <a:r>
              <a:rPr lang="en-US" dirty="0" smtClean="0">
                <a:solidFill>
                  <a:schemeClr val="bg1"/>
                </a:solidFill>
              </a:rPr>
              <a:t>Because </a:t>
            </a:r>
            <a:r>
              <a:rPr lang="en-US" dirty="0">
                <a:solidFill>
                  <a:schemeClr val="bg1"/>
                </a:solidFill>
              </a:rPr>
              <a:t>we have 84 different variables, it is necessary to shorten the variables to be used. I have selected the group of variables that I think are interesting and can be used to group the students' results.</a:t>
            </a:r>
          </a:p>
        </p:txBody>
      </p:sp>
    </p:spTree>
    <p:extLst>
      <p:ext uri="{BB962C8B-B14F-4D97-AF65-F5344CB8AC3E}">
        <p14:creationId xmlns:p14="http://schemas.microsoft.com/office/powerpoint/2010/main" val="31109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idx="1"/>
          </p:nvPr>
        </p:nvSpPr>
        <p:spPr>
          <a:xfrm>
            <a:off x="1097662" y="1298124"/>
            <a:ext cx="9963062" cy="4865284"/>
          </a:xfrm>
        </p:spPr>
        <p:txBody>
          <a:bodyPr/>
          <a:lstStyle/>
          <a:p>
            <a:pPr marL="152396" indent="0">
              <a:buNone/>
            </a:pPr>
            <a:r>
              <a:rPr lang="en-US" dirty="0"/>
              <a:t>This case study aims to put into practice everything learned in the Google Data Analytics certification by applying a data analytics process to a real-world problem.</a:t>
            </a:r>
          </a:p>
          <a:p>
            <a:pPr marL="152396" indent="0">
              <a:buNone/>
            </a:pPr>
            <a:endParaRPr lang="en-US" dirty="0"/>
          </a:p>
          <a:p>
            <a:pPr marL="152396" indent="0">
              <a:buNone/>
            </a:pPr>
            <a:r>
              <a:rPr lang="en-US" dirty="0"/>
              <a:t>This case study is done to put into practice</a:t>
            </a:r>
            <a:r>
              <a:rPr lang="en-US" dirty="0" smtClean="0"/>
              <a:t>:</a:t>
            </a:r>
          </a:p>
          <a:p>
            <a:pPr marL="152396" indent="0">
              <a:buNone/>
            </a:pPr>
            <a:endParaRPr lang="en-US" dirty="0"/>
          </a:p>
          <a:p>
            <a:r>
              <a:rPr lang="en-US" dirty="0">
                <a:solidFill>
                  <a:schemeClr val="accent4"/>
                </a:solidFill>
              </a:rPr>
              <a:t>Going through the Ask, Prepare, Process, Analyze, and Share phases of the data analysis </a:t>
            </a:r>
            <a:r>
              <a:rPr lang="en-US" dirty="0" smtClean="0">
                <a:solidFill>
                  <a:schemeClr val="accent4"/>
                </a:solidFill>
              </a:rPr>
              <a:t>process</a:t>
            </a:r>
            <a:endParaRPr lang="en-US" dirty="0">
              <a:solidFill>
                <a:schemeClr val="accent4"/>
              </a:solidFill>
            </a:endParaRPr>
          </a:p>
          <a:p>
            <a:r>
              <a:rPr lang="en-US" dirty="0">
                <a:solidFill>
                  <a:schemeClr val="accent4"/>
                </a:solidFill>
              </a:rPr>
              <a:t>Stating a business task </a:t>
            </a:r>
            <a:r>
              <a:rPr lang="en-US" dirty="0" smtClean="0">
                <a:solidFill>
                  <a:schemeClr val="accent4"/>
                </a:solidFill>
              </a:rPr>
              <a:t>clearly</a:t>
            </a:r>
            <a:endParaRPr lang="en-US" dirty="0">
              <a:solidFill>
                <a:schemeClr val="accent4"/>
              </a:solidFill>
            </a:endParaRPr>
          </a:p>
          <a:p>
            <a:r>
              <a:rPr lang="en-US" dirty="0">
                <a:solidFill>
                  <a:schemeClr val="accent4"/>
                </a:solidFill>
              </a:rPr>
              <a:t>Importing data from a real </a:t>
            </a:r>
            <a:r>
              <a:rPr lang="en-US" dirty="0" smtClean="0">
                <a:solidFill>
                  <a:schemeClr val="accent4"/>
                </a:solidFill>
              </a:rPr>
              <a:t>dataset</a:t>
            </a:r>
            <a:endParaRPr lang="en-US" dirty="0">
              <a:solidFill>
                <a:schemeClr val="accent4"/>
              </a:solidFill>
            </a:endParaRPr>
          </a:p>
          <a:p>
            <a:r>
              <a:rPr lang="en-US" dirty="0">
                <a:solidFill>
                  <a:schemeClr val="accent4"/>
                </a:solidFill>
              </a:rPr>
              <a:t>Documenting any data cleaning that </a:t>
            </a:r>
            <a:r>
              <a:rPr lang="en-US" dirty="0" smtClean="0">
                <a:solidFill>
                  <a:schemeClr val="accent4"/>
                </a:solidFill>
              </a:rPr>
              <a:t>is </a:t>
            </a:r>
            <a:r>
              <a:rPr lang="en-US" dirty="0">
                <a:solidFill>
                  <a:schemeClr val="accent4"/>
                </a:solidFill>
              </a:rPr>
              <a:t>perform on the </a:t>
            </a:r>
            <a:r>
              <a:rPr lang="en-US" dirty="0" smtClean="0">
                <a:solidFill>
                  <a:schemeClr val="accent4"/>
                </a:solidFill>
              </a:rPr>
              <a:t>dataset</a:t>
            </a:r>
            <a:endParaRPr lang="en-US" dirty="0">
              <a:solidFill>
                <a:schemeClr val="accent4"/>
              </a:solidFill>
            </a:endParaRPr>
          </a:p>
          <a:p>
            <a:r>
              <a:rPr lang="en-US" dirty="0">
                <a:solidFill>
                  <a:schemeClr val="accent4"/>
                </a:solidFill>
              </a:rPr>
              <a:t>Analyzing the data </a:t>
            </a:r>
          </a:p>
          <a:p>
            <a:r>
              <a:rPr lang="en-US" dirty="0">
                <a:solidFill>
                  <a:schemeClr val="accent4"/>
                </a:solidFill>
              </a:rPr>
              <a:t>Creating data visualizations from </a:t>
            </a:r>
            <a:r>
              <a:rPr lang="en-US" dirty="0" smtClean="0">
                <a:solidFill>
                  <a:schemeClr val="accent4"/>
                </a:solidFill>
              </a:rPr>
              <a:t>the analysis</a:t>
            </a:r>
            <a:endParaRPr lang="en-US" dirty="0">
              <a:solidFill>
                <a:schemeClr val="accent4"/>
              </a:solidFill>
            </a:endParaRPr>
          </a:p>
          <a:p>
            <a:r>
              <a:rPr lang="en-US" dirty="0">
                <a:solidFill>
                  <a:schemeClr val="accent4"/>
                </a:solidFill>
              </a:rPr>
              <a:t>Summarizing key findings from </a:t>
            </a:r>
            <a:r>
              <a:rPr lang="en-US" dirty="0" smtClean="0">
                <a:solidFill>
                  <a:schemeClr val="accent4"/>
                </a:solidFill>
              </a:rPr>
              <a:t>the analysis</a:t>
            </a:r>
            <a:endParaRPr lang="en-US" dirty="0">
              <a:solidFill>
                <a:schemeClr val="accent4"/>
              </a:solidFill>
            </a:endParaRPr>
          </a:p>
          <a:p>
            <a:r>
              <a:rPr lang="en-US" dirty="0">
                <a:solidFill>
                  <a:schemeClr val="accent4"/>
                </a:solidFill>
              </a:rPr>
              <a:t>Documenting </a:t>
            </a:r>
            <a:r>
              <a:rPr lang="en-US" dirty="0" smtClean="0">
                <a:solidFill>
                  <a:schemeClr val="accent4"/>
                </a:solidFill>
              </a:rPr>
              <a:t>the </a:t>
            </a:r>
            <a:r>
              <a:rPr lang="en-US" dirty="0">
                <a:solidFill>
                  <a:schemeClr val="accent4"/>
                </a:solidFill>
              </a:rPr>
              <a:t>conclusions and </a:t>
            </a:r>
            <a:r>
              <a:rPr lang="en-US" dirty="0" smtClean="0">
                <a:solidFill>
                  <a:schemeClr val="accent4"/>
                </a:solidFill>
              </a:rPr>
              <a:t>recommendations</a:t>
            </a:r>
            <a:endParaRPr lang="en-US" dirty="0">
              <a:solidFill>
                <a:schemeClr val="accent4"/>
              </a:solidFill>
            </a:endParaRPr>
          </a:p>
          <a:p>
            <a:r>
              <a:rPr lang="en-US" dirty="0">
                <a:solidFill>
                  <a:schemeClr val="accent4"/>
                </a:solidFill>
              </a:rPr>
              <a:t>Creating and publishing </a:t>
            </a:r>
            <a:r>
              <a:rPr lang="en-US" dirty="0" smtClean="0">
                <a:solidFill>
                  <a:schemeClr val="accent4"/>
                </a:solidFill>
              </a:rPr>
              <a:t>the </a:t>
            </a:r>
            <a:r>
              <a:rPr lang="en-US" dirty="0">
                <a:solidFill>
                  <a:schemeClr val="accent4"/>
                </a:solidFill>
              </a:rPr>
              <a:t>case study </a:t>
            </a:r>
            <a:endParaRPr lang="en-US" dirty="0" smtClean="0">
              <a:solidFill>
                <a:schemeClr val="accent4"/>
              </a:solidFill>
            </a:endParaRPr>
          </a:p>
        </p:txBody>
      </p:sp>
      <p:sp>
        <p:nvSpPr>
          <p:cNvPr id="5" name="Título 4"/>
          <p:cNvSpPr>
            <a:spLocks noGrp="1"/>
          </p:cNvSpPr>
          <p:nvPr>
            <p:ph type="ctrTitle"/>
          </p:nvPr>
        </p:nvSpPr>
        <p:spPr>
          <a:xfrm>
            <a:off x="798724" y="364261"/>
            <a:ext cx="3582000" cy="770400"/>
          </a:xfrm>
        </p:spPr>
        <p:txBody>
          <a:bodyPr/>
          <a:lstStyle/>
          <a:p>
            <a:r>
              <a:rPr lang="en-US" dirty="0" smtClean="0"/>
              <a:t>Introduction</a:t>
            </a:r>
            <a:endParaRPr lang="en-US" dirty="0"/>
          </a:p>
        </p:txBody>
      </p:sp>
    </p:spTree>
    <p:extLst>
      <p:ext uri="{BB962C8B-B14F-4D97-AF65-F5344CB8AC3E}">
        <p14:creationId xmlns:p14="http://schemas.microsoft.com/office/powerpoint/2010/main" val="20120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PREPARE</a:t>
            </a:r>
            <a:endParaRPr lang="en-US" dirty="0"/>
          </a:p>
        </p:txBody>
      </p:sp>
      <p:sp>
        <p:nvSpPr>
          <p:cNvPr id="7" name="Rectángulo 6"/>
          <p:cNvSpPr/>
          <p:nvPr/>
        </p:nvSpPr>
        <p:spPr>
          <a:xfrm>
            <a:off x="1113692" y="1319300"/>
            <a:ext cx="8118232" cy="369332"/>
          </a:xfrm>
          <a:prstGeom prst="rect">
            <a:avLst/>
          </a:prstGeom>
        </p:spPr>
        <p:txBody>
          <a:bodyPr wrap="square">
            <a:spAutoFit/>
          </a:bodyPr>
          <a:lstStyle/>
          <a:p>
            <a:r>
              <a:rPr lang="en-US" dirty="0" smtClean="0">
                <a:solidFill>
                  <a:schemeClr val="accent4"/>
                </a:solidFill>
              </a:rPr>
              <a:t>● Variables to be used.</a:t>
            </a:r>
            <a:endParaRPr lang="en-US" dirty="0">
              <a:solidFill>
                <a:schemeClr val="accent4"/>
              </a:solidFill>
            </a:endParaRPr>
          </a:p>
        </p:txBody>
      </p:sp>
      <p:sp>
        <p:nvSpPr>
          <p:cNvPr id="8" name="CuadroTexto 7"/>
          <p:cNvSpPr txBox="1"/>
          <p:nvPr/>
        </p:nvSpPr>
        <p:spPr>
          <a:xfrm>
            <a:off x="1113692" y="1779687"/>
            <a:ext cx="4785946" cy="5078313"/>
          </a:xfrm>
          <a:prstGeom prst="rect">
            <a:avLst/>
          </a:prstGeom>
          <a:noFill/>
        </p:spPr>
        <p:txBody>
          <a:bodyPr wrap="square" rtlCol="0">
            <a:spAutoFit/>
          </a:bodyPr>
          <a:lstStyle/>
          <a:p>
            <a:r>
              <a:rPr lang="en-US" dirty="0" smtClean="0">
                <a:solidFill>
                  <a:schemeClr val="bg1"/>
                </a:solidFill>
              </a:rPr>
              <a:t>ESTU_GENERO</a:t>
            </a:r>
          </a:p>
          <a:p>
            <a:r>
              <a:rPr lang="en-US" dirty="0">
                <a:solidFill>
                  <a:schemeClr val="bg1"/>
                </a:solidFill>
              </a:rPr>
              <a:t>PERIODO</a:t>
            </a:r>
          </a:p>
          <a:p>
            <a:r>
              <a:rPr lang="en-US" dirty="0">
                <a:solidFill>
                  <a:schemeClr val="bg1"/>
                </a:solidFill>
              </a:rPr>
              <a:t>ESTU_TIENEETNIA</a:t>
            </a:r>
          </a:p>
          <a:p>
            <a:r>
              <a:rPr lang="en-US" dirty="0">
                <a:solidFill>
                  <a:schemeClr val="bg1"/>
                </a:solidFill>
              </a:rPr>
              <a:t>ESTU_DEPTO_RESIDE</a:t>
            </a:r>
          </a:p>
          <a:p>
            <a:r>
              <a:rPr lang="en-US" dirty="0">
                <a:solidFill>
                  <a:schemeClr val="bg1"/>
                </a:solidFill>
              </a:rPr>
              <a:t>FAMI_ESTRATOVIVIENDA</a:t>
            </a:r>
          </a:p>
          <a:p>
            <a:r>
              <a:rPr lang="en-US" dirty="0">
                <a:solidFill>
                  <a:schemeClr val="bg1"/>
                </a:solidFill>
              </a:rPr>
              <a:t>FAMI_EDUCACIONPADRE</a:t>
            </a:r>
          </a:p>
          <a:p>
            <a:r>
              <a:rPr lang="en-US" dirty="0">
                <a:solidFill>
                  <a:schemeClr val="bg1"/>
                </a:solidFill>
              </a:rPr>
              <a:t>FAMI_EDUCACIONMADRE</a:t>
            </a:r>
          </a:p>
          <a:p>
            <a:r>
              <a:rPr lang="en-US" dirty="0">
                <a:solidFill>
                  <a:schemeClr val="bg1"/>
                </a:solidFill>
              </a:rPr>
              <a:t>FAMI_TIENEINTERNET</a:t>
            </a:r>
          </a:p>
          <a:p>
            <a:r>
              <a:rPr lang="en-US" dirty="0">
                <a:solidFill>
                  <a:schemeClr val="bg1"/>
                </a:solidFill>
              </a:rPr>
              <a:t>FAMI_TIENECOMPUTADOR</a:t>
            </a:r>
          </a:p>
          <a:p>
            <a:r>
              <a:rPr lang="en-US" dirty="0">
                <a:solidFill>
                  <a:schemeClr val="bg1"/>
                </a:solidFill>
              </a:rPr>
              <a:t>FAMI_COMELECHEDERIVADOS</a:t>
            </a:r>
          </a:p>
          <a:p>
            <a:r>
              <a:rPr lang="en-US" dirty="0" smtClean="0">
                <a:solidFill>
                  <a:schemeClr val="bg1"/>
                </a:solidFill>
              </a:rPr>
              <a:t>FAMI_COMECARNEPESCADOHUEVO</a:t>
            </a:r>
          </a:p>
          <a:p>
            <a:r>
              <a:rPr lang="en-US" dirty="0" smtClean="0">
                <a:solidFill>
                  <a:schemeClr val="bg1"/>
                </a:solidFill>
              </a:rPr>
              <a:t>FAMI_COMECEREALFRUTOSLEGUMBRE</a:t>
            </a:r>
            <a:endParaRPr lang="en-US" dirty="0">
              <a:solidFill>
                <a:schemeClr val="bg1"/>
              </a:solidFill>
            </a:endParaRPr>
          </a:p>
          <a:p>
            <a:r>
              <a:rPr lang="en-US" dirty="0">
                <a:solidFill>
                  <a:schemeClr val="bg1"/>
                </a:solidFill>
              </a:rPr>
              <a:t>ESTU_HORASSEMANATRABAJA</a:t>
            </a:r>
          </a:p>
          <a:p>
            <a:r>
              <a:rPr lang="en-US" dirty="0">
                <a:solidFill>
                  <a:schemeClr val="bg1"/>
                </a:solidFill>
              </a:rPr>
              <a:t>COLE_GENERO</a:t>
            </a:r>
          </a:p>
          <a:p>
            <a:r>
              <a:rPr lang="en-US" dirty="0">
                <a:solidFill>
                  <a:schemeClr val="bg1"/>
                </a:solidFill>
              </a:rPr>
              <a:t>COLE_NATURALEZA</a:t>
            </a:r>
          </a:p>
          <a:p>
            <a:r>
              <a:rPr lang="en-US" dirty="0">
                <a:solidFill>
                  <a:schemeClr val="bg1"/>
                </a:solidFill>
              </a:rPr>
              <a:t>COLE_CALENDARIO</a:t>
            </a:r>
          </a:p>
          <a:p>
            <a:r>
              <a:rPr lang="en-US" dirty="0">
                <a:solidFill>
                  <a:schemeClr val="bg1"/>
                </a:solidFill>
              </a:rPr>
              <a:t>COLE_BILINGUE</a:t>
            </a:r>
          </a:p>
          <a:p>
            <a:r>
              <a:rPr lang="en-US" dirty="0" smtClean="0">
                <a:solidFill>
                  <a:schemeClr val="bg1"/>
                </a:solidFill>
              </a:rPr>
              <a:t>COLE_CARACTER</a:t>
            </a:r>
            <a:endParaRPr lang="en-US" dirty="0">
              <a:solidFill>
                <a:schemeClr val="bg1"/>
              </a:solidFill>
            </a:endParaRPr>
          </a:p>
        </p:txBody>
      </p:sp>
      <p:sp>
        <p:nvSpPr>
          <p:cNvPr id="6" name="CuadroTexto 5"/>
          <p:cNvSpPr txBox="1"/>
          <p:nvPr/>
        </p:nvSpPr>
        <p:spPr>
          <a:xfrm>
            <a:off x="6433039" y="1811217"/>
            <a:ext cx="4785946" cy="3139321"/>
          </a:xfrm>
          <a:prstGeom prst="rect">
            <a:avLst/>
          </a:prstGeom>
          <a:noFill/>
        </p:spPr>
        <p:txBody>
          <a:bodyPr wrap="square" rtlCol="0">
            <a:spAutoFit/>
          </a:bodyPr>
          <a:lstStyle/>
          <a:p>
            <a:r>
              <a:rPr lang="en-US" dirty="0" smtClean="0">
                <a:solidFill>
                  <a:schemeClr val="bg1"/>
                </a:solidFill>
              </a:rPr>
              <a:t>COLE_AREA_UBICACION</a:t>
            </a:r>
          </a:p>
          <a:p>
            <a:r>
              <a:rPr lang="en-US" dirty="0" smtClean="0">
                <a:solidFill>
                  <a:schemeClr val="bg1"/>
                </a:solidFill>
              </a:rPr>
              <a:t>COLE_JORNADA</a:t>
            </a:r>
          </a:p>
          <a:p>
            <a:r>
              <a:rPr lang="en-US" dirty="0" smtClean="0">
                <a:solidFill>
                  <a:schemeClr val="bg1"/>
                </a:solidFill>
              </a:rPr>
              <a:t>COLE_DEPTO_UBICACION</a:t>
            </a:r>
          </a:p>
          <a:p>
            <a:r>
              <a:rPr lang="en-US" dirty="0">
                <a:solidFill>
                  <a:schemeClr val="bg1"/>
                </a:solidFill>
              </a:rPr>
              <a:t>PUNT_LECTURA_CRITICA</a:t>
            </a:r>
          </a:p>
          <a:p>
            <a:r>
              <a:rPr lang="en-US" dirty="0" smtClean="0">
                <a:solidFill>
                  <a:schemeClr val="bg1"/>
                </a:solidFill>
              </a:rPr>
              <a:t>PUNT_MATEMATICAS</a:t>
            </a:r>
          </a:p>
          <a:p>
            <a:r>
              <a:rPr lang="en-US" dirty="0" smtClean="0">
                <a:solidFill>
                  <a:schemeClr val="bg1"/>
                </a:solidFill>
              </a:rPr>
              <a:t>PUNT_C_NATURALES</a:t>
            </a:r>
          </a:p>
          <a:p>
            <a:r>
              <a:rPr lang="en-US" dirty="0" smtClean="0">
                <a:solidFill>
                  <a:schemeClr val="bg1"/>
                </a:solidFill>
              </a:rPr>
              <a:t>PUNT_SOCIALES_CIUDADANAS</a:t>
            </a:r>
          </a:p>
          <a:p>
            <a:r>
              <a:rPr lang="en-US" dirty="0" smtClean="0">
                <a:solidFill>
                  <a:schemeClr val="bg1"/>
                </a:solidFill>
              </a:rPr>
              <a:t>PUNT_INGLES</a:t>
            </a:r>
          </a:p>
          <a:p>
            <a:r>
              <a:rPr lang="en-US" dirty="0" smtClean="0">
                <a:solidFill>
                  <a:schemeClr val="bg1"/>
                </a:solidFill>
              </a:rPr>
              <a:t>PUNT_GLOBAL</a:t>
            </a:r>
          </a:p>
          <a:p>
            <a:r>
              <a:rPr lang="en-US" dirty="0" smtClean="0">
                <a:solidFill>
                  <a:schemeClr val="bg1"/>
                </a:solidFill>
              </a:rPr>
              <a:t>ESTU_ETNIA</a:t>
            </a:r>
          </a:p>
          <a:p>
            <a:r>
              <a:rPr lang="en-US" dirty="0" smtClean="0">
                <a:solidFill>
                  <a:schemeClr val="bg1"/>
                </a:solidFill>
              </a:rPr>
              <a:t>ESTU_LIMITA_MOTRIZ</a:t>
            </a:r>
          </a:p>
        </p:txBody>
      </p:sp>
    </p:spTree>
    <p:extLst>
      <p:ext uri="{BB962C8B-B14F-4D97-AF65-F5344CB8AC3E}">
        <p14:creationId xmlns:p14="http://schemas.microsoft.com/office/powerpoint/2010/main" val="357206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PREPARE</a:t>
            </a:r>
            <a:endParaRPr lang="en-US" dirty="0"/>
          </a:p>
        </p:txBody>
      </p:sp>
      <p:sp>
        <p:nvSpPr>
          <p:cNvPr id="7" name="Rectángulo 6"/>
          <p:cNvSpPr/>
          <p:nvPr/>
        </p:nvSpPr>
        <p:spPr>
          <a:xfrm>
            <a:off x="1122483" y="1319300"/>
            <a:ext cx="9947031" cy="5078313"/>
          </a:xfrm>
          <a:prstGeom prst="rect">
            <a:avLst/>
          </a:prstGeom>
        </p:spPr>
        <p:txBody>
          <a:bodyPr wrap="square">
            <a:spAutoFit/>
          </a:bodyPr>
          <a:lstStyle/>
          <a:p>
            <a:r>
              <a:rPr lang="en-US" dirty="0" smtClean="0">
                <a:solidFill>
                  <a:schemeClr val="accent4"/>
                </a:solidFill>
              </a:rPr>
              <a:t>● </a:t>
            </a:r>
            <a:r>
              <a:rPr lang="en-US" dirty="0">
                <a:solidFill>
                  <a:schemeClr val="accent4"/>
                </a:solidFill>
              </a:rPr>
              <a:t>Are there issues with bias or credibility in this data? Does your data ROCCC</a:t>
            </a:r>
            <a:r>
              <a:rPr lang="en-US" dirty="0" smtClean="0">
                <a:solidFill>
                  <a:schemeClr val="accent4"/>
                </a:solidFill>
              </a:rPr>
              <a:t>?</a:t>
            </a:r>
          </a:p>
          <a:p>
            <a:r>
              <a:rPr lang="en-US" dirty="0">
                <a:solidFill>
                  <a:schemeClr val="bg1"/>
                </a:solidFill>
              </a:rPr>
              <a:t>In this case I cannot be sure if the data is reliable, because I could not find the original dataset, the Kaggle dataset has no information to validate the origin of the data. But for the project it is well constructed. The data is current, we have the results of the last tests performed in Colombia, because of the </a:t>
            </a:r>
            <a:r>
              <a:rPr lang="en-US" dirty="0" err="1">
                <a:solidFill>
                  <a:schemeClr val="bg1"/>
                </a:solidFill>
              </a:rPr>
              <a:t>Covid</a:t>
            </a:r>
            <a:r>
              <a:rPr lang="en-US" dirty="0">
                <a:solidFill>
                  <a:schemeClr val="bg1"/>
                </a:solidFill>
              </a:rPr>
              <a:t> 19 pandemic these have not been performed with the normal periodicity</a:t>
            </a:r>
            <a:r>
              <a:rPr lang="en-US" dirty="0" smtClean="0">
                <a:solidFill>
                  <a:schemeClr val="bg1"/>
                </a:solidFill>
              </a:rPr>
              <a:t>.</a:t>
            </a:r>
          </a:p>
          <a:p>
            <a:endParaRPr lang="en-US" dirty="0">
              <a:solidFill>
                <a:schemeClr val="accent4"/>
              </a:solidFill>
            </a:endParaRPr>
          </a:p>
          <a:p>
            <a:r>
              <a:rPr lang="en-US" dirty="0">
                <a:solidFill>
                  <a:schemeClr val="accent4"/>
                </a:solidFill>
              </a:rPr>
              <a:t>● How are you addressing licensing, privacy, security, and accessibility</a:t>
            </a:r>
            <a:r>
              <a:rPr lang="en-US" dirty="0" smtClean="0">
                <a:solidFill>
                  <a:schemeClr val="accent4"/>
                </a:solidFill>
              </a:rPr>
              <a:t>?</a:t>
            </a:r>
          </a:p>
          <a:p>
            <a:r>
              <a:rPr lang="en-US" dirty="0" smtClean="0">
                <a:solidFill>
                  <a:schemeClr val="bg1"/>
                </a:solidFill>
              </a:rPr>
              <a:t>This data is for open used and does not have any licensing.</a:t>
            </a:r>
          </a:p>
          <a:p>
            <a:endParaRPr lang="en-US" dirty="0">
              <a:solidFill>
                <a:schemeClr val="bg1"/>
              </a:solidFill>
            </a:endParaRPr>
          </a:p>
          <a:p>
            <a:r>
              <a:rPr lang="en-US" dirty="0">
                <a:solidFill>
                  <a:schemeClr val="accent4"/>
                </a:solidFill>
              </a:rPr>
              <a:t>● How did you verify the data’s integrity</a:t>
            </a:r>
            <a:r>
              <a:rPr lang="en-US" dirty="0" smtClean="0">
                <a:solidFill>
                  <a:schemeClr val="accent4"/>
                </a:solidFill>
              </a:rPr>
              <a:t>?</a:t>
            </a:r>
          </a:p>
          <a:p>
            <a:r>
              <a:rPr lang="en-US" dirty="0">
                <a:solidFill>
                  <a:schemeClr val="bg1"/>
                </a:solidFill>
              </a:rPr>
              <a:t>This data is cataloged as external data and its source is secondary, given that it is collected by a natural person from the ICFES institute through the Colombian government's open data services. </a:t>
            </a:r>
            <a:endParaRPr lang="en-US" dirty="0" smtClean="0">
              <a:solidFill>
                <a:schemeClr val="bg1"/>
              </a:solidFill>
            </a:endParaRPr>
          </a:p>
          <a:p>
            <a:endParaRPr lang="en-US" dirty="0">
              <a:solidFill>
                <a:schemeClr val="bg1"/>
              </a:solidFill>
            </a:endParaRPr>
          </a:p>
          <a:p>
            <a:r>
              <a:rPr lang="en-US" dirty="0" smtClean="0">
                <a:solidFill>
                  <a:schemeClr val="accent4"/>
                </a:solidFill>
              </a:rPr>
              <a:t>● </a:t>
            </a:r>
            <a:r>
              <a:rPr lang="en-US" dirty="0">
                <a:solidFill>
                  <a:schemeClr val="accent4"/>
                </a:solidFill>
              </a:rPr>
              <a:t>Are there any problems with the data</a:t>
            </a:r>
            <a:r>
              <a:rPr lang="en-US" dirty="0" smtClean="0">
                <a:solidFill>
                  <a:schemeClr val="accent4"/>
                </a:solidFill>
              </a:rPr>
              <a:t>?</a:t>
            </a:r>
          </a:p>
          <a:p>
            <a:r>
              <a:rPr lang="en-US" dirty="0" smtClean="0">
                <a:solidFill>
                  <a:schemeClr val="bg1"/>
                </a:solidFill>
              </a:rPr>
              <a:t>Some </a:t>
            </a:r>
            <a:r>
              <a:rPr lang="en-US" dirty="0">
                <a:solidFill>
                  <a:schemeClr val="bg1"/>
                </a:solidFill>
              </a:rPr>
              <a:t>values are in Spanish </a:t>
            </a:r>
            <a:r>
              <a:rPr lang="en-US" dirty="0" smtClean="0">
                <a:solidFill>
                  <a:schemeClr val="bg1"/>
                </a:solidFill>
              </a:rPr>
              <a:t>that </a:t>
            </a:r>
            <a:r>
              <a:rPr lang="en-US" dirty="0" err="1">
                <a:solidFill>
                  <a:schemeClr val="bg1"/>
                </a:solidFill>
              </a:rPr>
              <a:t>I</a:t>
            </a:r>
            <a:r>
              <a:rPr lang="en-US" dirty="0" err="1" smtClean="0">
                <a:solidFill>
                  <a:schemeClr val="bg1"/>
                </a:solidFill>
              </a:rPr>
              <a:t>m</a:t>
            </a:r>
            <a:r>
              <a:rPr lang="en-US" dirty="0" smtClean="0">
                <a:solidFill>
                  <a:schemeClr val="bg1"/>
                </a:solidFill>
              </a:rPr>
              <a:t> going to translate </a:t>
            </a:r>
            <a:r>
              <a:rPr lang="en-US" dirty="0">
                <a:solidFill>
                  <a:schemeClr val="bg1"/>
                </a:solidFill>
              </a:rPr>
              <a:t>them into English. There is missing data that needs to be handled in the best way.</a:t>
            </a:r>
          </a:p>
        </p:txBody>
      </p:sp>
    </p:spTree>
    <p:extLst>
      <p:ext uri="{BB962C8B-B14F-4D97-AF65-F5344CB8AC3E}">
        <p14:creationId xmlns:p14="http://schemas.microsoft.com/office/powerpoint/2010/main" val="354352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PROCESS</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421085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PROCESS</a:t>
            </a:r>
            <a:endParaRPr lang="en-US" dirty="0"/>
          </a:p>
        </p:txBody>
      </p:sp>
      <p:sp>
        <p:nvSpPr>
          <p:cNvPr id="7" name="Rectángulo 6"/>
          <p:cNvSpPr/>
          <p:nvPr/>
        </p:nvSpPr>
        <p:spPr>
          <a:xfrm>
            <a:off x="1113692" y="1824255"/>
            <a:ext cx="9832731" cy="4801314"/>
          </a:xfrm>
          <a:prstGeom prst="rect">
            <a:avLst/>
          </a:prstGeom>
        </p:spPr>
        <p:txBody>
          <a:bodyPr wrap="square">
            <a:spAutoFit/>
          </a:bodyPr>
          <a:lstStyle/>
          <a:p>
            <a:r>
              <a:rPr lang="en-US" dirty="0" smtClean="0">
                <a:solidFill>
                  <a:schemeClr val="accent4"/>
                </a:solidFill>
              </a:rPr>
              <a:t>● What </a:t>
            </a:r>
            <a:r>
              <a:rPr lang="en-US" dirty="0">
                <a:solidFill>
                  <a:schemeClr val="accent4"/>
                </a:solidFill>
              </a:rPr>
              <a:t>tools are you choosing and why</a:t>
            </a:r>
            <a:r>
              <a:rPr lang="en-US" dirty="0" smtClean="0">
                <a:solidFill>
                  <a:schemeClr val="accent4"/>
                </a:solidFill>
              </a:rPr>
              <a:t>?</a:t>
            </a:r>
          </a:p>
          <a:p>
            <a:r>
              <a:rPr lang="en-US" dirty="0" smtClean="0">
                <a:solidFill>
                  <a:schemeClr val="bg1"/>
                </a:solidFill>
              </a:rPr>
              <a:t>My </a:t>
            </a:r>
            <a:r>
              <a:rPr lang="en-US" dirty="0">
                <a:solidFill>
                  <a:schemeClr val="bg1"/>
                </a:solidFill>
              </a:rPr>
              <a:t>tool of choice for data cleansing and transformation is Python, we learned R in </a:t>
            </a:r>
            <a:r>
              <a:rPr lang="en-US" dirty="0" smtClean="0">
                <a:solidFill>
                  <a:schemeClr val="bg1"/>
                </a:solidFill>
              </a:rPr>
              <a:t>certification </a:t>
            </a:r>
            <a:r>
              <a:rPr lang="en-US" dirty="0">
                <a:solidFill>
                  <a:schemeClr val="bg1"/>
                </a:solidFill>
              </a:rPr>
              <a:t>but I feel more confident with this language and using </a:t>
            </a:r>
            <a:r>
              <a:rPr lang="en-US" dirty="0" err="1">
                <a:solidFill>
                  <a:schemeClr val="bg1"/>
                </a:solidFill>
              </a:rPr>
              <a:t>Jupyter</a:t>
            </a:r>
            <a:r>
              <a:rPr lang="en-US" dirty="0">
                <a:solidFill>
                  <a:schemeClr val="bg1"/>
                </a:solidFill>
              </a:rPr>
              <a:t> </a:t>
            </a:r>
            <a:r>
              <a:rPr lang="en-US" dirty="0" smtClean="0">
                <a:solidFill>
                  <a:schemeClr val="bg1"/>
                </a:solidFill>
              </a:rPr>
              <a:t>Notebooks.</a:t>
            </a:r>
          </a:p>
          <a:p>
            <a:endParaRPr lang="en-US" dirty="0" smtClean="0">
              <a:solidFill>
                <a:schemeClr val="bg1"/>
              </a:solidFill>
            </a:endParaRPr>
          </a:p>
          <a:p>
            <a:r>
              <a:rPr lang="en-US" dirty="0" smtClean="0">
                <a:solidFill>
                  <a:schemeClr val="accent4"/>
                </a:solidFill>
              </a:rPr>
              <a:t>● </a:t>
            </a:r>
            <a:r>
              <a:rPr lang="en-US" dirty="0">
                <a:solidFill>
                  <a:schemeClr val="accent4"/>
                </a:solidFill>
              </a:rPr>
              <a:t>Have you ensured your data’s integrity</a:t>
            </a:r>
            <a:r>
              <a:rPr lang="en-US" dirty="0" smtClean="0">
                <a:solidFill>
                  <a:schemeClr val="accent4"/>
                </a:solidFill>
              </a:rPr>
              <a:t>?</a:t>
            </a:r>
          </a:p>
          <a:p>
            <a:r>
              <a:rPr lang="en-US" dirty="0" smtClean="0">
                <a:solidFill>
                  <a:schemeClr val="bg1"/>
                </a:solidFill>
              </a:rPr>
              <a:t>Yes, all the data cleansing process is documented in the </a:t>
            </a:r>
            <a:r>
              <a:rPr lang="en-US" dirty="0" err="1" smtClean="0">
                <a:solidFill>
                  <a:schemeClr val="bg1"/>
                </a:solidFill>
              </a:rPr>
              <a:t>Jupyter</a:t>
            </a:r>
            <a:r>
              <a:rPr lang="en-US" dirty="0" smtClean="0">
                <a:solidFill>
                  <a:schemeClr val="bg1"/>
                </a:solidFill>
              </a:rPr>
              <a:t> Notebook called “</a:t>
            </a:r>
            <a:r>
              <a:rPr lang="es-ES" dirty="0">
                <a:solidFill>
                  <a:schemeClr val="bg1"/>
                </a:solidFill>
                <a:hlinkClick r:id="rId2"/>
              </a:rPr>
              <a:t>ICFES </a:t>
            </a:r>
            <a:r>
              <a:rPr lang="es-ES" dirty="0" err="1">
                <a:solidFill>
                  <a:schemeClr val="bg1"/>
                </a:solidFill>
                <a:hlinkClick r:id="rId2"/>
              </a:rPr>
              <a:t>Analysis</a:t>
            </a:r>
            <a:r>
              <a:rPr lang="es-ES" dirty="0">
                <a:solidFill>
                  <a:schemeClr val="bg1"/>
                </a:solidFill>
                <a:hlinkClick r:id="rId2"/>
              </a:rPr>
              <a:t> Google </a:t>
            </a:r>
            <a:r>
              <a:rPr lang="es-ES" dirty="0" err="1">
                <a:solidFill>
                  <a:schemeClr val="bg1"/>
                </a:solidFill>
                <a:hlinkClick r:id="rId2"/>
              </a:rPr>
              <a:t>Certification</a:t>
            </a:r>
            <a:r>
              <a:rPr lang="es-ES" dirty="0">
                <a:solidFill>
                  <a:schemeClr val="bg1"/>
                </a:solidFill>
                <a:hlinkClick r:id="rId2"/>
              </a:rPr>
              <a:t> </a:t>
            </a:r>
            <a:r>
              <a:rPr lang="es-ES" dirty="0" err="1">
                <a:solidFill>
                  <a:schemeClr val="bg1"/>
                </a:solidFill>
                <a:hlinkClick r:id="rId2"/>
              </a:rPr>
              <a:t>Capstone</a:t>
            </a:r>
            <a:r>
              <a:rPr lang="es-ES" dirty="0">
                <a:solidFill>
                  <a:schemeClr val="bg1"/>
                </a:solidFill>
                <a:hlinkClick r:id="rId2"/>
              </a:rPr>
              <a:t> </a:t>
            </a:r>
            <a:r>
              <a:rPr lang="es-ES" dirty="0" err="1">
                <a:solidFill>
                  <a:schemeClr val="bg1"/>
                </a:solidFill>
                <a:hlinkClick r:id="rId2"/>
              </a:rPr>
              <a:t>Project.ipynb</a:t>
            </a:r>
            <a:r>
              <a:rPr lang="en-US" dirty="0" smtClean="0">
                <a:solidFill>
                  <a:schemeClr val="bg1"/>
                </a:solidFill>
              </a:rPr>
              <a:t>”</a:t>
            </a:r>
          </a:p>
          <a:p>
            <a:endParaRPr lang="en-US" dirty="0">
              <a:solidFill>
                <a:schemeClr val="bg1"/>
              </a:solidFill>
            </a:endParaRPr>
          </a:p>
          <a:p>
            <a:r>
              <a:rPr lang="en-US" dirty="0">
                <a:solidFill>
                  <a:schemeClr val="accent4"/>
                </a:solidFill>
              </a:rPr>
              <a:t>● What steps have you taken to ensure that your data is clean</a:t>
            </a:r>
            <a:r>
              <a:rPr lang="en-US" dirty="0" smtClean="0">
                <a:solidFill>
                  <a:schemeClr val="accent4"/>
                </a:solidFill>
              </a:rPr>
              <a:t>?</a:t>
            </a:r>
          </a:p>
          <a:p>
            <a:pPr fontAlgn="base"/>
            <a:r>
              <a:rPr lang="en-US" sz="1200" dirty="0" smtClean="0">
                <a:solidFill>
                  <a:schemeClr val="bg1"/>
                </a:solidFill>
              </a:rPr>
              <a:t>Clean </a:t>
            </a:r>
            <a:r>
              <a:rPr lang="en-US" sz="1200" dirty="0">
                <a:solidFill>
                  <a:schemeClr val="bg1"/>
                </a:solidFill>
              </a:rPr>
              <a:t>the data</a:t>
            </a:r>
          </a:p>
          <a:p>
            <a:pPr marL="628650" lvl="1" indent="-171450" fontAlgn="base">
              <a:buFont typeface="Arial" panose="020B0604020202020204" pitchFamily="34" charset="0"/>
              <a:buChar char="•"/>
            </a:pPr>
            <a:r>
              <a:rPr lang="en-US" sz="1200" dirty="0">
                <a:solidFill>
                  <a:schemeClr val="bg1"/>
                </a:solidFill>
              </a:rPr>
              <a:t>Find NA and set what to do with it</a:t>
            </a:r>
          </a:p>
          <a:p>
            <a:pPr marL="628650" lvl="1" indent="-171450" fontAlgn="base">
              <a:buFont typeface="Arial" panose="020B0604020202020204" pitchFamily="34" charset="0"/>
              <a:buChar char="•"/>
            </a:pPr>
            <a:r>
              <a:rPr lang="en-US" sz="1200" dirty="0">
                <a:solidFill>
                  <a:schemeClr val="bg1"/>
                </a:solidFill>
              </a:rPr>
              <a:t>Validate by variable the data type</a:t>
            </a:r>
          </a:p>
          <a:p>
            <a:pPr marL="628650" lvl="1" indent="-171450" fontAlgn="base">
              <a:buFont typeface="Arial" panose="020B0604020202020204" pitchFamily="34" charset="0"/>
              <a:buChar char="•"/>
            </a:pPr>
            <a:r>
              <a:rPr lang="en-US" sz="1200" dirty="0">
                <a:solidFill>
                  <a:schemeClr val="bg1"/>
                </a:solidFill>
              </a:rPr>
              <a:t>Validate by variable the data structure</a:t>
            </a:r>
          </a:p>
          <a:p>
            <a:pPr marL="628650" lvl="1" indent="-171450" fontAlgn="base">
              <a:buFont typeface="Arial" panose="020B0604020202020204" pitchFamily="34" charset="0"/>
              <a:buChar char="•"/>
            </a:pPr>
            <a:r>
              <a:rPr lang="en-US" sz="1200" dirty="0">
                <a:solidFill>
                  <a:schemeClr val="bg1"/>
                </a:solidFill>
              </a:rPr>
              <a:t>Validate by variable the range</a:t>
            </a:r>
          </a:p>
          <a:p>
            <a:pPr marL="628650" lvl="1" indent="-171450" fontAlgn="base">
              <a:buFont typeface="Arial" panose="020B0604020202020204" pitchFamily="34" charset="0"/>
              <a:buChar char="•"/>
            </a:pPr>
            <a:r>
              <a:rPr lang="en-US" sz="1200" dirty="0">
                <a:solidFill>
                  <a:schemeClr val="bg1"/>
                </a:solidFill>
              </a:rPr>
              <a:t>Validate by variable the categorical values</a:t>
            </a:r>
          </a:p>
          <a:p>
            <a:pPr marL="628650" lvl="1" indent="-171450" fontAlgn="base">
              <a:buFont typeface="Arial" panose="020B0604020202020204" pitchFamily="34" charset="0"/>
              <a:buChar char="•"/>
            </a:pPr>
            <a:r>
              <a:rPr lang="en-US" sz="1200" dirty="0">
                <a:solidFill>
                  <a:schemeClr val="bg1"/>
                </a:solidFill>
              </a:rPr>
              <a:t>Validate duplicate records</a:t>
            </a:r>
          </a:p>
          <a:p>
            <a:pPr marL="171450" indent="-171450" fontAlgn="base">
              <a:buFont typeface="Arial" panose="020B0604020202020204" pitchFamily="34" charset="0"/>
              <a:buChar char="•"/>
            </a:pPr>
            <a:r>
              <a:rPr lang="en-US" sz="1200" dirty="0" smtClean="0">
                <a:solidFill>
                  <a:schemeClr val="bg1"/>
                </a:solidFill>
              </a:rPr>
              <a:t>Validate </a:t>
            </a:r>
            <a:r>
              <a:rPr lang="en-US" sz="1200" dirty="0">
                <a:solidFill>
                  <a:schemeClr val="bg1"/>
                </a:solidFill>
              </a:rPr>
              <a:t>the data </a:t>
            </a:r>
            <a:r>
              <a:rPr lang="en-US" sz="1200" dirty="0" smtClean="0">
                <a:solidFill>
                  <a:schemeClr val="bg1"/>
                </a:solidFill>
              </a:rPr>
              <a:t>is in </a:t>
            </a:r>
            <a:r>
              <a:rPr lang="en-US" sz="1200" dirty="0">
                <a:solidFill>
                  <a:schemeClr val="bg1"/>
                </a:solidFill>
              </a:rPr>
              <a:t>the required format and structure</a:t>
            </a:r>
          </a:p>
          <a:p>
            <a:pPr marL="628650" lvl="1" indent="-171450" fontAlgn="base">
              <a:buFont typeface="Arial" panose="020B0604020202020204" pitchFamily="34" charset="0"/>
              <a:buChar char="•"/>
            </a:pPr>
            <a:r>
              <a:rPr lang="en-US" sz="1200" dirty="0">
                <a:solidFill>
                  <a:schemeClr val="bg1"/>
                </a:solidFill>
              </a:rPr>
              <a:t>Which values should be modified, such as associating numeric values, splitting or concatenating text strings</a:t>
            </a:r>
          </a:p>
          <a:p>
            <a:pPr marL="171450" indent="-171450" fontAlgn="base">
              <a:buFont typeface="Arial" panose="020B0604020202020204" pitchFamily="34" charset="0"/>
              <a:buChar char="•"/>
            </a:pPr>
            <a:r>
              <a:rPr lang="en-US" sz="1200" dirty="0">
                <a:solidFill>
                  <a:schemeClr val="bg1"/>
                </a:solidFill>
              </a:rPr>
              <a:t>Validate that the data are sufficient and meet the requirements outlined for the solution of the problem.</a:t>
            </a:r>
          </a:p>
          <a:p>
            <a:pPr marL="171450" indent="-171450" fontAlgn="base">
              <a:buFont typeface="Arial" panose="020B0604020202020204" pitchFamily="34" charset="0"/>
              <a:buChar char="•"/>
            </a:pPr>
            <a:r>
              <a:rPr lang="en-US" sz="1200" dirty="0">
                <a:solidFill>
                  <a:schemeClr val="bg1"/>
                </a:solidFill>
              </a:rPr>
              <a:t>Ensure that the data are representative and unbiased.</a:t>
            </a:r>
          </a:p>
          <a:p>
            <a:pPr marL="171450" indent="-171450" fontAlgn="base">
              <a:buFont typeface="Arial" panose="020B0604020202020204" pitchFamily="34" charset="0"/>
              <a:buChar char="•"/>
            </a:pPr>
            <a:r>
              <a:rPr lang="en-US" sz="1200" dirty="0">
                <a:solidFill>
                  <a:schemeClr val="bg1"/>
                </a:solidFill>
              </a:rPr>
              <a:t>Store at the site to </a:t>
            </a:r>
            <a:r>
              <a:rPr lang="en-US" sz="1200" dirty="0" smtClean="0">
                <a:solidFill>
                  <a:schemeClr val="bg1"/>
                </a:solidFill>
              </a:rPr>
              <a:t>be</a:t>
            </a:r>
            <a:endParaRPr lang="en-US" sz="1200" dirty="0">
              <a:solidFill>
                <a:schemeClr val="bg1"/>
              </a:solidFill>
            </a:endParaRPr>
          </a:p>
        </p:txBody>
      </p:sp>
      <p:sp>
        <p:nvSpPr>
          <p:cNvPr id="8" name="CuadroTexto 7"/>
          <p:cNvSpPr txBox="1"/>
          <p:nvPr/>
        </p:nvSpPr>
        <p:spPr>
          <a:xfrm>
            <a:off x="1113692" y="1319300"/>
            <a:ext cx="9595339" cy="369332"/>
          </a:xfrm>
          <a:prstGeom prst="rect">
            <a:avLst/>
          </a:prstGeom>
          <a:noFill/>
        </p:spPr>
        <p:txBody>
          <a:bodyPr wrap="square" rtlCol="0">
            <a:spAutoFit/>
          </a:bodyPr>
          <a:lstStyle/>
          <a:p>
            <a:r>
              <a:rPr lang="en-US" dirty="0" smtClean="0">
                <a:solidFill>
                  <a:schemeClr val="bg1"/>
                </a:solidFill>
              </a:rPr>
              <a:t>In the process phase we check, transform and clean the data. </a:t>
            </a:r>
            <a:endParaRPr lang="en-US" dirty="0">
              <a:solidFill>
                <a:schemeClr val="bg1"/>
              </a:solidFill>
            </a:endParaRPr>
          </a:p>
        </p:txBody>
      </p:sp>
    </p:spTree>
    <p:extLst>
      <p:ext uri="{BB962C8B-B14F-4D97-AF65-F5344CB8AC3E}">
        <p14:creationId xmlns:p14="http://schemas.microsoft.com/office/powerpoint/2010/main" val="54143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PROCESS</a:t>
            </a:r>
            <a:endParaRPr lang="en-US" dirty="0"/>
          </a:p>
        </p:txBody>
      </p:sp>
      <p:sp>
        <p:nvSpPr>
          <p:cNvPr id="7" name="Rectángulo 6"/>
          <p:cNvSpPr/>
          <p:nvPr/>
        </p:nvSpPr>
        <p:spPr>
          <a:xfrm>
            <a:off x="1113692" y="1824255"/>
            <a:ext cx="9832731" cy="1754326"/>
          </a:xfrm>
          <a:prstGeom prst="rect">
            <a:avLst/>
          </a:prstGeom>
        </p:spPr>
        <p:txBody>
          <a:bodyPr wrap="square">
            <a:spAutoFit/>
          </a:bodyPr>
          <a:lstStyle/>
          <a:p>
            <a:r>
              <a:rPr lang="en-US" dirty="0" smtClean="0">
                <a:solidFill>
                  <a:schemeClr val="accent4"/>
                </a:solidFill>
              </a:rPr>
              <a:t>● </a:t>
            </a:r>
            <a:r>
              <a:rPr lang="en-US" dirty="0">
                <a:solidFill>
                  <a:schemeClr val="accent4"/>
                </a:solidFill>
              </a:rPr>
              <a:t>How can you verify that your data is clean and ready to analyze</a:t>
            </a:r>
            <a:r>
              <a:rPr lang="en-US" dirty="0" smtClean="0">
                <a:solidFill>
                  <a:schemeClr val="accent4"/>
                </a:solidFill>
              </a:rPr>
              <a:t>?</a:t>
            </a:r>
          </a:p>
          <a:p>
            <a:r>
              <a:rPr lang="en-US" dirty="0" smtClean="0">
                <a:solidFill>
                  <a:schemeClr val="bg1"/>
                </a:solidFill>
              </a:rPr>
              <a:t>I </a:t>
            </a:r>
            <a:r>
              <a:rPr lang="en-US" dirty="0">
                <a:solidFill>
                  <a:schemeClr val="bg1"/>
                </a:solidFill>
              </a:rPr>
              <a:t>validated the data while cleaning it, and used some tools to see if the data meets the requirements</a:t>
            </a:r>
            <a:r>
              <a:rPr lang="en-US" dirty="0" smtClean="0">
                <a:solidFill>
                  <a:schemeClr val="bg1"/>
                </a:solidFill>
              </a:rPr>
              <a:t>.</a:t>
            </a:r>
          </a:p>
          <a:p>
            <a:endParaRPr lang="en-US" dirty="0">
              <a:solidFill>
                <a:schemeClr val="bg1"/>
              </a:solidFill>
            </a:endParaRPr>
          </a:p>
          <a:p>
            <a:r>
              <a:rPr lang="en-US" dirty="0">
                <a:solidFill>
                  <a:schemeClr val="accent4"/>
                </a:solidFill>
              </a:rPr>
              <a:t>● Have you documented your cleaning process so you can review and share those results</a:t>
            </a:r>
            <a:r>
              <a:rPr lang="en-US" dirty="0" smtClean="0">
                <a:solidFill>
                  <a:schemeClr val="accent4"/>
                </a:solidFill>
              </a:rPr>
              <a:t>?</a:t>
            </a:r>
          </a:p>
          <a:p>
            <a:r>
              <a:rPr lang="en-US" dirty="0" smtClean="0">
                <a:solidFill>
                  <a:schemeClr val="bg1"/>
                </a:solidFill>
              </a:rPr>
              <a:t>Yes, the process is documented, can be share and replicated.</a:t>
            </a:r>
            <a:endParaRPr lang="en-US" dirty="0">
              <a:solidFill>
                <a:schemeClr val="bg1"/>
              </a:solidFill>
            </a:endParaRPr>
          </a:p>
        </p:txBody>
      </p:sp>
      <p:sp>
        <p:nvSpPr>
          <p:cNvPr id="8" name="CuadroTexto 7"/>
          <p:cNvSpPr txBox="1"/>
          <p:nvPr/>
        </p:nvSpPr>
        <p:spPr>
          <a:xfrm>
            <a:off x="1113692" y="1319300"/>
            <a:ext cx="9595339" cy="369332"/>
          </a:xfrm>
          <a:prstGeom prst="rect">
            <a:avLst/>
          </a:prstGeom>
          <a:noFill/>
        </p:spPr>
        <p:txBody>
          <a:bodyPr wrap="square" rtlCol="0">
            <a:spAutoFit/>
          </a:bodyPr>
          <a:lstStyle/>
          <a:p>
            <a:r>
              <a:rPr lang="en-US" dirty="0" smtClean="0">
                <a:solidFill>
                  <a:schemeClr val="bg1"/>
                </a:solidFill>
              </a:rPr>
              <a:t>In the process phase we check, transform and clean the data. </a:t>
            </a:r>
            <a:endParaRPr lang="en-US" dirty="0">
              <a:solidFill>
                <a:schemeClr val="bg1"/>
              </a:solidFill>
            </a:endParaRPr>
          </a:p>
        </p:txBody>
      </p:sp>
    </p:spTree>
    <p:extLst>
      <p:ext uri="{BB962C8B-B14F-4D97-AF65-F5344CB8AC3E}">
        <p14:creationId xmlns:p14="http://schemas.microsoft.com/office/powerpoint/2010/main" val="41208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ANALIZE</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336535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113692" y="1824255"/>
            <a:ext cx="9832731" cy="4801314"/>
          </a:xfrm>
          <a:prstGeom prst="rect">
            <a:avLst/>
          </a:prstGeom>
        </p:spPr>
        <p:txBody>
          <a:bodyPr wrap="square">
            <a:spAutoFit/>
          </a:bodyPr>
          <a:lstStyle/>
          <a:p>
            <a:r>
              <a:rPr lang="en-US" dirty="0">
                <a:solidFill>
                  <a:schemeClr val="accent4"/>
                </a:solidFill>
              </a:rPr>
              <a:t>● How should you organize your data to perform analysis on it</a:t>
            </a:r>
            <a:r>
              <a:rPr lang="en-US" dirty="0" smtClean="0">
                <a:solidFill>
                  <a:schemeClr val="accent4"/>
                </a:solidFill>
              </a:rPr>
              <a:t>?</a:t>
            </a:r>
          </a:p>
          <a:p>
            <a:r>
              <a:rPr lang="en-US" dirty="0">
                <a:solidFill>
                  <a:schemeClr val="bg1"/>
                </a:solidFill>
              </a:rPr>
              <a:t>I organized it in </a:t>
            </a:r>
            <a:r>
              <a:rPr lang="en-US" dirty="0" err="1">
                <a:solidFill>
                  <a:schemeClr val="bg1"/>
                </a:solidFill>
              </a:rPr>
              <a:t>dataframes</a:t>
            </a:r>
            <a:r>
              <a:rPr lang="en-US" dirty="0">
                <a:solidFill>
                  <a:schemeClr val="bg1"/>
                </a:solidFill>
              </a:rPr>
              <a:t>, it already came in tabular format</a:t>
            </a:r>
            <a:r>
              <a:rPr lang="en-US" dirty="0" smtClean="0">
                <a:solidFill>
                  <a:schemeClr val="bg1"/>
                </a:solidFill>
              </a:rPr>
              <a:t>.</a:t>
            </a:r>
          </a:p>
          <a:p>
            <a:r>
              <a:rPr lang="en-US" dirty="0" smtClean="0">
                <a:solidFill>
                  <a:schemeClr val="accent4"/>
                </a:solidFill>
              </a:rPr>
              <a:t>● </a:t>
            </a:r>
            <a:r>
              <a:rPr lang="en-US" dirty="0">
                <a:solidFill>
                  <a:schemeClr val="accent4"/>
                </a:solidFill>
              </a:rPr>
              <a:t>Has your data been properly formatted</a:t>
            </a:r>
            <a:r>
              <a:rPr lang="en-US" dirty="0" smtClean="0">
                <a:solidFill>
                  <a:schemeClr val="accent4"/>
                </a:solidFill>
              </a:rPr>
              <a:t>?</a:t>
            </a:r>
          </a:p>
          <a:p>
            <a:r>
              <a:rPr lang="en-US" dirty="0">
                <a:solidFill>
                  <a:schemeClr val="bg1"/>
                </a:solidFill>
              </a:rPr>
              <a:t>Yes, the formats were reviewed in the data cleaning phase and no need to modify the formats or structure was found</a:t>
            </a:r>
            <a:r>
              <a:rPr lang="en-US" dirty="0" smtClean="0">
                <a:solidFill>
                  <a:schemeClr val="bg1"/>
                </a:solidFill>
              </a:rPr>
              <a:t>.</a:t>
            </a:r>
          </a:p>
          <a:p>
            <a:r>
              <a:rPr lang="en-US" dirty="0" smtClean="0">
                <a:solidFill>
                  <a:schemeClr val="accent4"/>
                </a:solidFill>
              </a:rPr>
              <a:t>● </a:t>
            </a:r>
            <a:r>
              <a:rPr lang="en-US" dirty="0">
                <a:solidFill>
                  <a:schemeClr val="accent4"/>
                </a:solidFill>
              </a:rPr>
              <a:t>What surprises did you discover in the data</a:t>
            </a:r>
            <a:r>
              <a:rPr lang="en-US" dirty="0" smtClean="0">
                <a:solidFill>
                  <a:schemeClr val="accent4"/>
                </a:solidFill>
              </a:rPr>
              <a:t>?</a:t>
            </a:r>
          </a:p>
          <a:p>
            <a:r>
              <a:rPr lang="en-US" dirty="0">
                <a:solidFill>
                  <a:schemeClr val="bg1"/>
                </a:solidFill>
              </a:rPr>
              <a:t>I expected to see a higher correlation between qualitative variables with test scores, but these are low to medium, the maximum correlations found are 0.4</a:t>
            </a:r>
            <a:r>
              <a:rPr lang="en-US" dirty="0" smtClean="0">
                <a:solidFill>
                  <a:schemeClr val="bg1"/>
                </a:solidFill>
              </a:rPr>
              <a:t>.</a:t>
            </a:r>
          </a:p>
          <a:p>
            <a:r>
              <a:rPr lang="en-US" dirty="0" smtClean="0">
                <a:solidFill>
                  <a:schemeClr val="accent4"/>
                </a:solidFill>
              </a:rPr>
              <a:t>● </a:t>
            </a:r>
            <a:r>
              <a:rPr lang="en-US" dirty="0">
                <a:solidFill>
                  <a:schemeClr val="accent4"/>
                </a:solidFill>
              </a:rPr>
              <a:t>What trends or relationships did you find in the data</a:t>
            </a:r>
            <a:r>
              <a:rPr lang="en-US" dirty="0" smtClean="0">
                <a:solidFill>
                  <a:schemeClr val="accent4"/>
                </a:solidFill>
              </a:rPr>
              <a:t>?</a:t>
            </a:r>
          </a:p>
          <a:p>
            <a:pPr marL="285750" indent="-285750">
              <a:buFont typeface="Arial" panose="020B0604020202020204" pitchFamily="34" charset="0"/>
              <a:buChar char="•"/>
            </a:pPr>
            <a:r>
              <a:rPr lang="en-US" dirty="0">
                <a:solidFill>
                  <a:schemeClr val="bg1"/>
                </a:solidFill>
              </a:rPr>
              <a:t>The subjects in which students obtained the worst average results during 2018, 2019 and 2020 were Social Sciences, English and Natural Sciences with their corresponding average scores of 48.25, 49.67 and 49.48.</a:t>
            </a:r>
          </a:p>
          <a:p>
            <a:pPr marL="285750" indent="-285750">
              <a:buFont typeface="Arial" panose="020B0604020202020204" pitchFamily="34" charset="0"/>
              <a:buChar char="•"/>
            </a:pPr>
            <a:r>
              <a:rPr lang="en-US" dirty="0">
                <a:solidFill>
                  <a:schemeClr val="bg1"/>
                </a:solidFill>
              </a:rPr>
              <a:t>The student's total score can be explained by the maximum educational level attained by the father, and it is observed that the higher the educational level, the better the results. Students whose father has no education have an average score of 215.76, while those who finished high school have an average score of 253.0 and those who are the children of professionals with postgraduate degrees have an average score of 320.44.</a:t>
            </a:r>
          </a:p>
        </p:txBody>
      </p:sp>
      <p:sp>
        <p:nvSpPr>
          <p:cNvPr id="8" name="CuadroTexto 7"/>
          <p:cNvSpPr txBox="1"/>
          <p:nvPr/>
        </p:nvSpPr>
        <p:spPr>
          <a:xfrm>
            <a:off x="1113692" y="1319300"/>
            <a:ext cx="9595339" cy="369332"/>
          </a:xfrm>
          <a:prstGeom prst="rect">
            <a:avLst/>
          </a:prstGeom>
          <a:noFill/>
        </p:spPr>
        <p:txBody>
          <a:bodyPr wrap="square" rtlCol="0">
            <a:spAutoFit/>
          </a:bodyPr>
          <a:lstStyle/>
          <a:p>
            <a:r>
              <a:rPr lang="en-US" dirty="0" smtClean="0">
                <a:solidFill>
                  <a:schemeClr val="bg1"/>
                </a:solidFill>
              </a:rPr>
              <a:t>In the process phase the data is analyzed trying to answer the mean questions. </a:t>
            </a:r>
            <a:endParaRPr lang="en-US" dirty="0">
              <a:solidFill>
                <a:schemeClr val="bg1"/>
              </a:solidFill>
            </a:endParaRPr>
          </a:p>
        </p:txBody>
      </p:sp>
    </p:spTree>
    <p:extLst>
      <p:ext uri="{BB962C8B-B14F-4D97-AF65-F5344CB8AC3E}">
        <p14:creationId xmlns:p14="http://schemas.microsoft.com/office/powerpoint/2010/main" val="2614401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96107" y="1267000"/>
            <a:ext cx="10342685" cy="5355312"/>
          </a:xfrm>
          <a:prstGeom prst="rect">
            <a:avLst/>
          </a:prstGeom>
        </p:spPr>
        <p:txBody>
          <a:bodyPr wrap="square">
            <a:spAutoFit/>
          </a:bodyPr>
          <a:lstStyle/>
          <a:p>
            <a:r>
              <a:rPr lang="en-US" dirty="0" smtClean="0">
                <a:solidFill>
                  <a:schemeClr val="accent4"/>
                </a:solidFill>
              </a:rPr>
              <a:t>● </a:t>
            </a:r>
            <a:r>
              <a:rPr lang="en-US" dirty="0">
                <a:solidFill>
                  <a:schemeClr val="accent4"/>
                </a:solidFill>
              </a:rPr>
              <a:t>What trends or relationships did you find in the data</a:t>
            </a:r>
            <a:r>
              <a:rPr lang="en-US" dirty="0" smtClean="0">
                <a:solidFill>
                  <a:schemeClr val="accent4"/>
                </a:solidFill>
              </a:rPr>
              <a:t>?</a:t>
            </a:r>
          </a:p>
          <a:p>
            <a:pPr marL="285750" indent="-285750">
              <a:buFont typeface="Arial" panose="020B0604020202020204" pitchFamily="34" charset="0"/>
              <a:buChar char="•"/>
            </a:pPr>
            <a:r>
              <a:rPr lang="en-US" dirty="0">
                <a:solidFill>
                  <a:schemeClr val="bg1"/>
                </a:solidFill>
              </a:rPr>
              <a:t>The student's total score can be explained by the maximum educational level attained by the mother, the higher the educational level, the better the results. Students whose mother has no education have an average score of 212.30, while those who finished high school have an average score of 250.0 and those who are children of professionals with graduate degrees have an average score of 315.7.</a:t>
            </a:r>
          </a:p>
          <a:p>
            <a:pPr marL="285750" indent="-285750">
              <a:buFont typeface="Arial" panose="020B0604020202020204" pitchFamily="34" charset="0"/>
              <a:buChar char="•"/>
            </a:pPr>
            <a:r>
              <a:rPr lang="en-US" dirty="0">
                <a:solidFill>
                  <a:schemeClr val="bg1"/>
                </a:solidFill>
              </a:rPr>
              <a:t>It appears that there is a higher correlation between student scores with the educational level of the mother than with the educational level of the father. However, the data are not as strong.</a:t>
            </a:r>
          </a:p>
          <a:p>
            <a:pPr marL="285750" indent="-285750">
              <a:buFont typeface="Arial" panose="020B0604020202020204" pitchFamily="34" charset="0"/>
              <a:buChar char="•"/>
            </a:pPr>
            <a:r>
              <a:rPr lang="en-US" dirty="0">
                <a:solidFill>
                  <a:schemeClr val="bg1"/>
                </a:solidFill>
              </a:rPr>
              <a:t>There are differences in the average overall scores obtained by the students depending on the day in which they study, so we can divide them into three groups: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742950" lvl="1" indent="-285750">
              <a:buFont typeface="Arial" panose="020B0604020202020204" pitchFamily="34" charset="0"/>
              <a:buChar char="•"/>
            </a:pPr>
            <a:r>
              <a:rPr lang="en-US" dirty="0">
                <a:solidFill>
                  <a:schemeClr val="bg1"/>
                </a:solidFill>
              </a:rPr>
              <a:t>The first group that we can observe is the one formed by the Saturday and night shifts, </a:t>
            </a:r>
            <a:r>
              <a:rPr lang="en-US" dirty="0" smtClean="0">
                <a:solidFill>
                  <a:schemeClr val="bg1"/>
                </a:solidFill>
              </a:rPr>
              <a:t>these </a:t>
            </a:r>
            <a:r>
              <a:rPr lang="en-US" dirty="0">
                <a:solidFill>
                  <a:schemeClr val="bg1"/>
                </a:solidFill>
              </a:rPr>
              <a:t>two shifts have the worst average </a:t>
            </a:r>
            <a:r>
              <a:rPr lang="en-US" dirty="0" smtClean="0">
                <a:solidFill>
                  <a:schemeClr val="bg1"/>
                </a:solidFill>
              </a:rPr>
              <a:t>performance with means lower than 212 points.</a:t>
            </a:r>
          </a:p>
          <a:p>
            <a:pPr marL="742950" lvl="1" indent="-285750">
              <a:buFont typeface="Arial" panose="020B0604020202020204" pitchFamily="34" charset="0"/>
              <a:buChar char="•"/>
            </a:pPr>
            <a:r>
              <a:rPr lang="en-US" dirty="0">
                <a:solidFill>
                  <a:schemeClr val="bg1"/>
                </a:solidFill>
              </a:rPr>
              <a:t>The other group that has very similar behaviors is the afternoon, morning and single shifts, which in that order have the worst to the best performance, with mean scores of 247.9, 250.6 and 253.0 points respectively</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And the third group is that of full-day students, which is differentiated by having the best mean score of 282.0, </a:t>
            </a:r>
            <a:r>
              <a:rPr lang="en-US" dirty="0" smtClean="0">
                <a:solidFill>
                  <a:schemeClr val="bg1"/>
                </a:solidFill>
              </a:rPr>
              <a:t>despite </a:t>
            </a:r>
            <a:r>
              <a:rPr lang="en-US" dirty="0">
                <a:solidFill>
                  <a:schemeClr val="bg1"/>
                </a:solidFill>
              </a:rPr>
              <a:t>having the highest standard deviation.</a:t>
            </a:r>
          </a:p>
          <a:p>
            <a:endParaRPr lang="en-US" u="sng" dirty="0" smtClean="0">
              <a:solidFill>
                <a:schemeClr val="bg1"/>
              </a:solidFill>
            </a:endParaRPr>
          </a:p>
        </p:txBody>
      </p:sp>
    </p:spTree>
    <p:extLst>
      <p:ext uri="{BB962C8B-B14F-4D97-AF65-F5344CB8AC3E}">
        <p14:creationId xmlns:p14="http://schemas.microsoft.com/office/powerpoint/2010/main" val="717219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96107" y="1267000"/>
            <a:ext cx="10342685" cy="4801314"/>
          </a:xfrm>
          <a:prstGeom prst="rect">
            <a:avLst/>
          </a:prstGeom>
        </p:spPr>
        <p:txBody>
          <a:bodyPr wrap="square">
            <a:spAutoFit/>
          </a:bodyPr>
          <a:lstStyle/>
          <a:p>
            <a:r>
              <a:rPr lang="en-US" dirty="0" smtClean="0">
                <a:solidFill>
                  <a:schemeClr val="accent4"/>
                </a:solidFill>
              </a:rPr>
              <a:t>● </a:t>
            </a:r>
            <a:r>
              <a:rPr lang="en-US" dirty="0">
                <a:solidFill>
                  <a:schemeClr val="accent4"/>
                </a:solidFill>
              </a:rPr>
              <a:t>What trends or relationships did you find in the data</a:t>
            </a:r>
            <a:r>
              <a:rPr lang="en-US" dirty="0" smtClean="0">
                <a:solidFill>
                  <a:schemeClr val="accent4"/>
                </a:solidFill>
              </a:rPr>
              <a:t>?</a:t>
            </a:r>
          </a:p>
          <a:p>
            <a:pPr marL="285750" indent="-285750">
              <a:buFont typeface="Arial" panose="020B0604020202020204" pitchFamily="34" charset="0"/>
              <a:buChar char="•"/>
            </a:pPr>
            <a:r>
              <a:rPr lang="en-US" dirty="0">
                <a:solidFill>
                  <a:schemeClr val="bg1"/>
                </a:solidFill>
              </a:rPr>
              <a:t>The student's total score can be explained by the maximum educational level attained by the mother, the higher the educational level, the better the results. Students whose mother has no education have an average score of 212.30, while those who finished high school have an average score of 250.0 and those who are children of professionals with graduate degrees have an average score of 315.7</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On average, a student without internet has an overall score of 231.91 points, while one who has internet access has an average of 362.7 points</a:t>
            </a:r>
            <a:r>
              <a:rPr lang="en-US" dirty="0" smtClean="0">
                <a:solidFill>
                  <a:schemeClr val="bg1"/>
                </a:solidFill>
              </a:rPr>
              <a:t>.</a:t>
            </a:r>
          </a:p>
          <a:p>
            <a:pPr marL="285750" indent="-285750">
              <a:buFont typeface="Arial" panose="020B0604020202020204" pitchFamily="34" charset="0"/>
              <a:buChar char="•"/>
            </a:pPr>
            <a:r>
              <a:rPr lang="en-US" dirty="0" smtClean="0">
                <a:solidFill>
                  <a:schemeClr val="bg1"/>
                </a:solidFill>
              </a:rPr>
              <a:t>Students </a:t>
            </a:r>
            <a:r>
              <a:rPr lang="en-US" dirty="0">
                <a:solidFill>
                  <a:schemeClr val="bg1"/>
                </a:solidFill>
              </a:rPr>
              <a:t>with computers at home have a better average result in the 'Saber 11' tests than their peers who do not have them, students with computers have an average score of 265.17 points and those without computers have an average score of 233.38 points</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When analyzing the differences in the overall scores by level of consumption of milk and milk products, we can see that students who consume these types of products on a daily basis have better results than those who do not or are not as constant in their consumption. Students who never or rarely consume them obtained average scores of 227.75 points, much lower than the 268.67 of those who do consume them on a daily basis.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51361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96107" y="1267000"/>
            <a:ext cx="10342685" cy="5355312"/>
          </a:xfrm>
          <a:prstGeom prst="rect">
            <a:avLst/>
          </a:prstGeom>
        </p:spPr>
        <p:txBody>
          <a:bodyPr wrap="square">
            <a:spAutoFit/>
          </a:bodyPr>
          <a:lstStyle/>
          <a:p>
            <a:r>
              <a:rPr lang="en-US" dirty="0" smtClean="0">
                <a:solidFill>
                  <a:schemeClr val="accent4"/>
                </a:solidFill>
              </a:rPr>
              <a:t>● </a:t>
            </a:r>
            <a:r>
              <a:rPr lang="en-US" dirty="0">
                <a:solidFill>
                  <a:schemeClr val="accent4"/>
                </a:solidFill>
              </a:rPr>
              <a:t>What trends or relationships did you find in the data</a:t>
            </a:r>
            <a:r>
              <a:rPr lang="en-US" dirty="0" smtClean="0">
                <a:solidFill>
                  <a:schemeClr val="accent4"/>
                </a:solidFill>
              </a:rPr>
              <a:t>?</a:t>
            </a:r>
          </a:p>
          <a:p>
            <a:pPr marL="285750" indent="-285750">
              <a:buFont typeface="Arial" panose="020B0604020202020204" pitchFamily="34" charset="0"/>
              <a:buChar char="•"/>
            </a:pPr>
            <a:r>
              <a:rPr lang="en-US" dirty="0">
                <a:solidFill>
                  <a:schemeClr val="bg1"/>
                </a:solidFill>
              </a:rPr>
              <a:t>The level of consumption of meat, fish or eggs shows a differentiated behavior, evidencing that students who consume these products on a daily basis obtain better average (and median) results than those who do not consume them or those who do not do so in such a constant manner. The higher the consumption of these products, the better results are obtained in the 'Saber 11' test</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As we have seen with the consumption of other foods, students who have a daily consumption of cereals and legumes also obtain better average results, in this case the difference seems to be smaller, but it exists and should therefore be taken into account when considering policies to support students</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The fact that a student works has negative effects on the score obtained in the 'Saber 11' exam, those who do not have to work have average scores of 206 points but the group that works up to 30 hours a week, have an average score that ranges between 236.97 and 238.50 points, but even more critical, those students who work more than 30 hours a week have average scores of 228.28, that is about 32 points less than those who do not work</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We can see a difference in the results obtained between students who are from urban vs. rural schools, urban students have a better average performance, obtaining mean scores of 255.98 while rural students on average obtain 232.26. This means that there are differences in the population means of about 23 points in the overall score.</a:t>
            </a:r>
          </a:p>
        </p:txBody>
      </p:sp>
    </p:spTree>
    <p:extLst>
      <p:ext uri="{BB962C8B-B14F-4D97-AF65-F5344CB8AC3E}">
        <p14:creationId xmlns:p14="http://schemas.microsoft.com/office/powerpoint/2010/main" val="194381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ASK</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122572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96107" y="1267000"/>
            <a:ext cx="10342685" cy="5355312"/>
          </a:xfrm>
          <a:prstGeom prst="rect">
            <a:avLst/>
          </a:prstGeom>
        </p:spPr>
        <p:txBody>
          <a:bodyPr wrap="square">
            <a:spAutoFit/>
          </a:bodyPr>
          <a:lstStyle/>
          <a:p>
            <a:r>
              <a:rPr lang="en-US" dirty="0" smtClean="0">
                <a:solidFill>
                  <a:schemeClr val="accent4"/>
                </a:solidFill>
              </a:rPr>
              <a:t>● </a:t>
            </a:r>
            <a:r>
              <a:rPr lang="en-US" dirty="0">
                <a:solidFill>
                  <a:schemeClr val="accent4"/>
                </a:solidFill>
              </a:rPr>
              <a:t>What trends or relationships did you find in the data</a:t>
            </a:r>
            <a:r>
              <a:rPr lang="en-US" dirty="0" smtClean="0">
                <a:solidFill>
                  <a:schemeClr val="accent4"/>
                </a:solidFill>
              </a:rPr>
              <a:t>?</a:t>
            </a:r>
          </a:p>
          <a:p>
            <a:pPr marL="285750" indent="-285750">
              <a:buFont typeface="Arial" panose="020B0604020202020204" pitchFamily="34" charset="0"/>
              <a:buChar char="•"/>
            </a:pPr>
            <a:r>
              <a:rPr lang="en-US" dirty="0" smtClean="0">
                <a:solidFill>
                  <a:schemeClr val="bg1"/>
                </a:solidFill>
              </a:rPr>
              <a:t>There </a:t>
            </a:r>
            <a:r>
              <a:rPr lang="en-US" dirty="0">
                <a:solidFill>
                  <a:schemeClr val="bg1"/>
                </a:solidFill>
              </a:rPr>
              <a:t>are marked differences in the scores obtained by the students according to their ethnicity, the tendency is that students with an ethnicity have lower scores than those who do not (None), especially the minority groups that present the lowest results, according to the average global score, are</a:t>
            </a:r>
            <a:r>
              <a:rPr lang="en-US" dirty="0" smtClean="0">
                <a:solidFill>
                  <a:schemeClr val="bg1"/>
                </a:solidFill>
              </a:rPr>
              <a:t>:</a:t>
            </a:r>
            <a:endParaRPr lang="en-US" dirty="0">
              <a:solidFill>
                <a:schemeClr val="bg1"/>
              </a:solidFill>
            </a:endParaRPr>
          </a:p>
          <a:p>
            <a:pPr marL="742950" lvl="1" indent="-285750">
              <a:buFont typeface="Arial" panose="020B0604020202020204" pitchFamily="34" charset="0"/>
              <a:buChar char="•"/>
            </a:pPr>
            <a:r>
              <a:rPr lang="en-US" dirty="0" err="1">
                <a:solidFill>
                  <a:schemeClr val="bg1"/>
                </a:solidFill>
              </a:rPr>
              <a:t>Sikuani</a:t>
            </a:r>
            <a:r>
              <a:rPr lang="en-US" dirty="0">
                <a:solidFill>
                  <a:schemeClr val="bg1"/>
                </a:solidFill>
              </a:rPr>
              <a:t>, global score mean: 194.485095</a:t>
            </a:r>
          </a:p>
          <a:p>
            <a:pPr marL="742950" lvl="1" indent="-285750">
              <a:buFont typeface="Arial" panose="020B0604020202020204" pitchFamily="34" charset="0"/>
              <a:buChar char="•"/>
            </a:pPr>
            <a:r>
              <a:rPr lang="en-US" dirty="0" err="1">
                <a:solidFill>
                  <a:schemeClr val="bg1"/>
                </a:solidFill>
              </a:rPr>
              <a:t>Emberá</a:t>
            </a:r>
            <a:r>
              <a:rPr lang="en-US" dirty="0">
                <a:solidFill>
                  <a:schemeClr val="bg1"/>
                </a:solidFill>
              </a:rPr>
              <a:t>, global score mean: 202.595009</a:t>
            </a:r>
          </a:p>
          <a:p>
            <a:pPr marL="742950" lvl="1" indent="-285750">
              <a:buFont typeface="Arial" panose="020B0604020202020204" pitchFamily="34" charset="0"/>
              <a:buChar char="•"/>
            </a:pPr>
            <a:r>
              <a:rPr lang="en-US" dirty="0" err="1">
                <a:solidFill>
                  <a:schemeClr val="bg1"/>
                </a:solidFill>
              </a:rPr>
              <a:t>Wayúu</a:t>
            </a:r>
            <a:r>
              <a:rPr lang="en-US" dirty="0">
                <a:solidFill>
                  <a:schemeClr val="bg1"/>
                </a:solidFill>
              </a:rPr>
              <a:t>, global score mean: 204.531898</a:t>
            </a:r>
          </a:p>
          <a:p>
            <a:pPr marL="742950" lvl="1" indent="-285750">
              <a:buFont typeface="Arial" panose="020B0604020202020204" pitchFamily="34" charset="0"/>
              <a:buChar char="•"/>
            </a:pPr>
            <a:r>
              <a:rPr lang="en-US" dirty="0" err="1">
                <a:solidFill>
                  <a:schemeClr val="bg1"/>
                </a:solidFill>
              </a:rPr>
              <a:t>Cubeo</a:t>
            </a:r>
            <a:r>
              <a:rPr lang="en-US" dirty="0">
                <a:solidFill>
                  <a:schemeClr val="bg1"/>
                </a:solidFill>
              </a:rPr>
              <a:t>, global score mean: 206.666667</a:t>
            </a:r>
          </a:p>
          <a:p>
            <a:pPr marL="742950" lvl="1" indent="-285750">
              <a:buFont typeface="Arial" panose="020B0604020202020204" pitchFamily="34" charset="0"/>
              <a:buChar char="•"/>
            </a:pPr>
            <a:r>
              <a:rPr lang="en-US" dirty="0" err="1">
                <a:solidFill>
                  <a:schemeClr val="bg1"/>
                </a:solidFill>
              </a:rPr>
              <a:t>Palenquero</a:t>
            </a:r>
            <a:r>
              <a:rPr lang="en-US" dirty="0">
                <a:solidFill>
                  <a:schemeClr val="bg1"/>
                </a:solidFill>
              </a:rPr>
              <a:t>, global score mean: </a:t>
            </a:r>
            <a:r>
              <a:rPr lang="en-US" dirty="0" smtClean="0">
                <a:solidFill>
                  <a:schemeClr val="bg1"/>
                </a:solidFill>
              </a:rPr>
              <a:t>210.626087</a:t>
            </a:r>
          </a:p>
          <a:p>
            <a:pPr lvl="1"/>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rPr>
              <a:t>As the social stratum increases, so does the global score obtained, for example, we can see how the average score of students in stratum one is 238.66, while those in stratum 6 obtain 291.47 points. The three subgroups with the worst performance from the lowest to the highest are:</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Without stratum, with a mean score of 210.94</a:t>
            </a:r>
          </a:p>
          <a:p>
            <a:pPr marL="742950" lvl="1" indent="-285750">
              <a:buFont typeface="Arial" panose="020B0604020202020204" pitchFamily="34" charset="0"/>
              <a:buChar char="•"/>
            </a:pPr>
            <a:r>
              <a:rPr lang="en-US" dirty="0">
                <a:solidFill>
                  <a:schemeClr val="bg1"/>
                </a:solidFill>
              </a:rPr>
              <a:t>Stratum 1, with a mean score of 238.66</a:t>
            </a:r>
          </a:p>
          <a:p>
            <a:pPr marL="742950" lvl="1" indent="-285750">
              <a:buFont typeface="Arial" panose="020B0604020202020204" pitchFamily="34" charset="0"/>
              <a:buChar char="•"/>
            </a:pPr>
            <a:r>
              <a:rPr lang="en-US" dirty="0">
                <a:solidFill>
                  <a:schemeClr val="bg1"/>
                </a:solidFill>
              </a:rPr>
              <a:t>Stratum 2, with a mean score of 252.68</a:t>
            </a:r>
            <a:endParaRPr lang="en-US" dirty="0" smtClean="0">
              <a:solidFill>
                <a:schemeClr val="bg1"/>
              </a:solidFill>
            </a:endParaRPr>
          </a:p>
          <a:p>
            <a:pPr lvl="1"/>
            <a:endParaRPr lang="en-US" dirty="0" smtClean="0">
              <a:solidFill>
                <a:schemeClr val="bg1"/>
              </a:solidFill>
            </a:endParaRPr>
          </a:p>
        </p:txBody>
      </p:sp>
    </p:spTree>
    <p:extLst>
      <p:ext uri="{BB962C8B-B14F-4D97-AF65-F5344CB8AC3E}">
        <p14:creationId xmlns:p14="http://schemas.microsoft.com/office/powerpoint/2010/main" val="318982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96107" y="1267000"/>
            <a:ext cx="10342685" cy="5447645"/>
          </a:xfrm>
          <a:prstGeom prst="rect">
            <a:avLst/>
          </a:prstGeom>
        </p:spPr>
        <p:txBody>
          <a:bodyPr wrap="square">
            <a:spAutoFit/>
          </a:bodyPr>
          <a:lstStyle/>
          <a:p>
            <a:r>
              <a:rPr lang="en-US" sz="1200" dirty="0" smtClean="0">
                <a:solidFill>
                  <a:schemeClr val="accent4"/>
                </a:solidFill>
              </a:rPr>
              <a:t>● </a:t>
            </a:r>
            <a:r>
              <a:rPr lang="en-US" sz="1200" dirty="0">
                <a:solidFill>
                  <a:schemeClr val="accent4"/>
                </a:solidFill>
              </a:rPr>
              <a:t>What trends or relationships did you find in the data</a:t>
            </a:r>
            <a:r>
              <a:rPr lang="en-US" sz="1200" dirty="0" smtClean="0">
                <a:solidFill>
                  <a:schemeClr val="accent4"/>
                </a:solidFill>
              </a:rPr>
              <a:t>?</a:t>
            </a:r>
          </a:p>
          <a:p>
            <a:pPr indent="-285750">
              <a:buFont typeface="Arial" panose="020B0604020202020204" pitchFamily="34" charset="0"/>
              <a:buChar char="•"/>
            </a:pPr>
            <a:r>
              <a:rPr lang="en-US" sz="1200" dirty="0">
                <a:solidFill>
                  <a:schemeClr val="bg1"/>
                </a:solidFill>
              </a:rPr>
              <a:t>Looking at the results obtained by the department in which the school is located, we can see how the average performance of each of these was, in order to identify geographically the territories in which policies should be implemented in order to improve education and therefore the results obtained in the 'Saber 11' </a:t>
            </a:r>
            <a:r>
              <a:rPr lang="en-US" sz="1200" dirty="0" err="1" smtClean="0">
                <a:solidFill>
                  <a:schemeClr val="bg1"/>
                </a:solidFill>
              </a:rPr>
              <a:t>test.The</a:t>
            </a:r>
            <a:r>
              <a:rPr lang="en-US" sz="1200" dirty="0" smtClean="0">
                <a:solidFill>
                  <a:schemeClr val="bg1"/>
                </a:solidFill>
              </a:rPr>
              <a:t> </a:t>
            </a:r>
            <a:r>
              <a:rPr lang="en-US" sz="1200" dirty="0">
                <a:solidFill>
                  <a:schemeClr val="bg1"/>
                </a:solidFill>
              </a:rPr>
              <a:t>ten territories with the worst overall average results are listed below</a:t>
            </a:r>
            <a:r>
              <a:rPr lang="en-US" sz="1200" dirty="0" smtClean="0">
                <a:solidFill>
                  <a:schemeClr val="bg1"/>
                </a:solidFill>
              </a:rPr>
              <a:t>:</a:t>
            </a:r>
          </a:p>
          <a:p>
            <a:pPr indent="-285750">
              <a:buFont typeface="Arial" panose="020B0604020202020204" pitchFamily="34" charset="0"/>
              <a:buChar char="•"/>
            </a:pPr>
            <a:endParaRPr lang="en-US" sz="1200" dirty="0">
              <a:solidFill>
                <a:schemeClr val="bg1"/>
              </a:solidFill>
            </a:endParaRPr>
          </a:p>
          <a:p>
            <a:pPr lvl="2" indent="-285750">
              <a:buFont typeface="Arial" panose="020B0604020202020204" pitchFamily="34" charset="0"/>
              <a:buChar char="•"/>
            </a:pPr>
            <a:r>
              <a:rPr lang="en-US" sz="1200" dirty="0">
                <a:solidFill>
                  <a:schemeClr val="bg1"/>
                </a:solidFill>
              </a:rPr>
              <a:t>CHOCO: 208.793992</a:t>
            </a:r>
          </a:p>
          <a:p>
            <a:pPr lvl="2" indent="-285750">
              <a:buFont typeface="Arial" panose="020B0604020202020204" pitchFamily="34" charset="0"/>
              <a:buChar char="•"/>
            </a:pPr>
            <a:r>
              <a:rPr lang="en-US" sz="1200" dirty="0">
                <a:solidFill>
                  <a:schemeClr val="bg1"/>
                </a:solidFill>
              </a:rPr>
              <a:t>VAUPES: 211.288528</a:t>
            </a:r>
          </a:p>
          <a:p>
            <a:pPr lvl="2" indent="-285750">
              <a:buFont typeface="Arial" panose="020B0604020202020204" pitchFamily="34" charset="0"/>
              <a:buChar char="•"/>
            </a:pPr>
            <a:r>
              <a:rPr lang="en-US" sz="1200" dirty="0">
                <a:solidFill>
                  <a:schemeClr val="bg1"/>
                </a:solidFill>
              </a:rPr>
              <a:t>AMAZONAS: 219.208477</a:t>
            </a:r>
          </a:p>
          <a:p>
            <a:pPr lvl="2" indent="-285750">
              <a:buFont typeface="Arial" panose="020B0604020202020204" pitchFamily="34" charset="0"/>
              <a:buChar char="•"/>
            </a:pPr>
            <a:r>
              <a:rPr lang="en-US" sz="1200" dirty="0">
                <a:solidFill>
                  <a:schemeClr val="bg1"/>
                </a:solidFill>
              </a:rPr>
              <a:t>LA GUAJIRA: 225.301777</a:t>
            </a:r>
          </a:p>
          <a:p>
            <a:pPr lvl="2" indent="-285750">
              <a:buFont typeface="Arial" panose="020B0604020202020204" pitchFamily="34" charset="0"/>
              <a:buChar char="•"/>
            </a:pPr>
            <a:r>
              <a:rPr lang="en-US" sz="1200" dirty="0">
                <a:solidFill>
                  <a:schemeClr val="bg1"/>
                </a:solidFill>
              </a:rPr>
              <a:t>MAGDALENA: 226.712194</a:t>
            </a:r>
          </a:p>
          <a:p>
            <a:pPr lvl="2" indent="-285750">
              <a:buFont typeface="Arial" panose="020B0604020202020204" pitchFamily="34" charset="0"/>
              <a:buChar char="•"/>
            </a:pPr>
            <a:r>
              <a:rPr lang="en-US" sz="1200" dirty="0">
                <a:solidFill>
                  <a:schemeClr val="bg1"/>
                </a:solidFill>
              </a:rPr>
              <a:t>GUAINIA: 228.320217</a:t>
            </a:r>
          </a:p>
          <a:p>
            <a:pPr lvl="2" indent="-285750">
              <a:buFont typeface="Arial" panose="020B0604020202020204" pitchFamily="34" charset="0"/>
              <a:buChar char="•"/>
            </a:pPr>
            <a:r>
              <a:rPr lang="en-US" sz="1200" dirty="0">
                <a:solidFill>
                  <a:schemeClr val="bg1"/>
                </a:solidFill>
              </a:rPr>
              <a:t>VICHADA: 228.509985</a:t>
            </a:r>
          </a:p>
          <a:p>
            <a:pPr lvl="2" indent="-285750">
              <a:buFont typeface="Arial" panose="020B0604020202020204" pitchFamily="34" charset="0"/>
              <a:buChar char="•"/>
            </a:pPr>
            <a:r>
              <a:rPr lang="en-US" sz="1200" dirty="0">
                <a:solidFill>
                  <a:schemeClr val="bg1"/>
                </a:solidFill>
              </a:rPr>
              <a:t>GUAVIARE: 231.048853</a:t>
            </a:r>
          </a:p>
          <a:p>
            <a:pPr lvl="2" indent="-285750">
              <a:buFont typeface="Arial" panose="020B0604020202020204" pitchFamily="34" charset="0"/>
              <a:buChar char="•"/>
            </a:pPr>
            <a:r>
              <a:rPr lang="en-US" sz="1200" dirty="0">
                <a:solidFill>
                  <a:schemeClr val="bg1"/>
                </a:solidFill>
              </a:rPr>
              <a:t>BOLIVAR: 233.353061</a:t>
            </a:r>
          </a:p>
          <a:p>
            <a:pPr lvl="2" indent="-285750">
              <a:buFont typeface="Arial" panose="020B0604020202020204" pitchFamily="34" charset="0"/>
              <a:buChar char="•"/>
            </a:pPr>
            <a:r>
              <a:rPr lang="en-US" sz="1200" dirty="0">
                <a:solidFill>
                  <a:schemeClr val="bg1"/>
                </a:solidFill>
              </a:rPr>
              <a:t>CAUCA: </a:t>
            </a:r>
            <a:r>
              <a:rPr lang="en-US" sz="1200" dirty="0" smtClean="0">
                <a:solidFill>
                  <a:schemeClr val="bg1"/>
                </a:solidFill>
              </a:rPr>
              <a:t>236.288295</a:t>
            </a:r>
          </a:p>
          <a:p>
            <a:pPr marL="628650" lvl="2"/>
            <a:endParaRPr lang="en-US" sz="1200" dirty="0">
              <a:solidFill>
                <a:schemeClr val="bg1"/>
              </a:solidFill>
            </a:endParaRPr>
          </a:p>
          <a:p>
            <a:r>
              <a:rPr lang="en-US" sz="1200" dirty="0">
                <a:solidFill>
                  <a:schemeClr val="bg1"/>
                </a:solidFill>
              </a:rPr>
              <a:t>In this group, departments such as Choco, Vaupés and Amazonas stand out for their low </a:t>
            </a:r>
            <a:r>
              <a:rPr lang="en-US" sz="1200" dirty="0" err="1" smtClean="0">
                <a:solidFill>
                  <a:schemeClr val="bg1"/>
                </a:solidFill>
              </a:rPr>
              <a:t>performance.These</a:t>
            </a:r>
            <a:r>
              <a:rPr lang="en-US" sz="1200" dirty="0" smtClean="0">
                <a:solidFill>
                  <a:schemeClr val="bg1"/>
                </a:solidFill>
              </a:rPr>
              <a:t> </a:t>
            </a:r>
            <a:r>
              <a:rPr lang="en-US" sz="1200" dirty="0">
                <a:solidFill>
                  <a:schemeClr val="bg1"/>
                </a:solidFill>
              </a:rPr>
              <a:t>are far from the global average results of 252.25 points and from those obtained by the top ten departments</a:t>
            </a:r>
            <a:r>
              <a:rPr lang="en-US" sz="1200" dirty="0" smtClean="0">
                <a:solidFill>
                  <a:schemeClr val="bg1"/>
                </a:solidFill>
              </a:rPr>
              <a:t>:</a:t>
            </a:r>
          </a:p>
          <a:p>
            <a:endParaRPr lang="en-US" sz="1200" dirty="0">
              <a:solidFill>
                <a:schemeClr val="bg1"/>
              </a:solidFill>
            </a:endParaRPr>
          </a:p>
          <a:p>
            <a:pPr lvl="2" indent="-285750">
              <a:buFont typeface="Arial" panose="020B0604020202020204" pitchFamily="34" charset="0"/>
              <a:buChar char="•"/>
            </a:pPr>
            <a:r>
              <a:rPr lang="en-US" sz="1200" dirty="0">
                <a:solidFill>
                  <a:schemeClr val="bg1"/>
                </a:solidFill>
              </a:rPr>
              <a:t>BOGOTÁ: 271.634496</a:t>
            </a:r>
          </a:p>
          <a:p>
            <a:pPr lvl="2" indent="-285750">
              <a:buFont typeface="Arial" panose="020B0604020202020204" pitchFamily="34" charset="0"/>
              <a:buChar char="•"/>
            </a:pPr>
            <a:r>
              <a:rPr lang="en-US" sz="1200" dirty="0">
                <a:solidFill>
                  <a:schemeClr val="bg1"/>
                </a:solidFill>
              </a:rPr>
              <a:t>SANTANDER: 267.065893</a:t>
            </a:r>
          </a:p>
          <a:p>
            <a:pPr lvl="2" indent="-285750">
              <a:buFont typeface="Arial" panose="020B0604020202020204" pitchFamily="34" charset="0"/>
              <a:buChar char="•"/>
            </a:pPr>
            <a:r>
              <a:rPr lang="en-US" sz="1200" dirty="0">
                <a:solidFill>
                  <a:schemeClr val="bg1"/>
                </a:solidFill>
              </a:rPr>
              <a:t>BOYACA: 263.909203</a:t>
            </a:r>
          </a:p>
          <a:p>
            <a:pPr lvl="2" indent="-285750">
              <a:buFont typeface="Arial" panose="020B0604020202020204" pitchFamily="34" charset="0"/>
              <a:buChar char="•"/>
            </a:pPr>
            <a:r>
              <a:rPr lang="en-US" sz="1200" dirty="0">
                <a:solidFill>
                  <a:schemeClr val="bg1"/>
                </a:solidFill>
              </a:rPr>
              <a:t>CUNDINAMARCA: 260.901961</a:t>
            </a:r>
          </a:p>
          <a:p>
            <a:pPr lvl="2" indent="-285750">
              <a:buFont typeface="Arial" panose="020B0604020202020204" pitchFamily="34" charset="0"/>
              <a:buChar char="•"/>
            </a:pPr>
            <a:r>
              <a:rPr lang="en-US" sz="1200" dirty="0">
                <a:solidFill>
                  <a:schemeClr val="bg1"/>
                </a:solidFill>
              </a:rPr>
              <a:t>NORTE SANTANDER: 259.054171</a:t>
            </a:r>
          </a:p>
          <a:p>
            <a:pPr lvl="2" indent="-285750">
              <a:buFont typeface="Arial" panose="020B0604020202020204" pitchFamily="34" charset="0"/>
              <a:buChar char="•"/>
            </a:pPr>
            <a:r>
              <a:rPr lang="en-US" sz="1200" dirty="0">
                <a:solidFill>
                  <a:schemeClr val="bg1"/>
                </a:solidFill>
              </a:rPr>
              <a:t>QUINDIO: 255.756395</a:t>
            </a:r>
          </a:p>
          <a:p>
            <a:pPr lvl="2" indent="-285750">
              <a:buFont typeface="Arial" panose="020B0604020202020204" pitchFamily="34" charset="0"/>
              <a:buChar char="•"/>
            </a:pPr>
            <a:r>
              <a:rPr lang="en-US" sz="1200" dirty="0">
                <a:solidFill>
                  <a:schemeClr val="bg1"/>
                </a:solidFill>
              </a:rPr>
              <a:t>RISARALDA: 255.550558</a:t>
            </a:r>
          </a:p>
          <a:p>
            <a:pPr lvl="2" indent="-285750">
              <a:buFont typeface="Arial" panose="020B0604020202020204" pitchFamily="34" charset="0"/>
              <a:buChar char="•"/>
            </a:pPr>
            <a:r>
              <a:rPr lang="en-US" sz="1200" dirty="0">
                <a:solidFill>
                  <a:schemeClr val="bg1"/>
                </a:solidFill>
              </a:rPr>
              <a:t>VALLE: 254.971947</a:t>
            </a:r>
          </a:p>
          <a:p>
            <a:pPr lvl="2" indent="-285750">
              <a:buFont typeface="Arial" panose="020B0604020202020204" pitchFamily="34" charset="0"/>
              <a:buChar char="•"/>
            </a:pPr>
            <a:r>
              <a:rPr lang="en-US" sz="1200" dirty="0">
                <a:solidFill>
                  <a:schemeClr val="bg1"/>
                </a:solidFill>
              </a:rPr>
              <a:t>HUILA: 253.18529</a:t>
            </a:r>
          </a:p>
          <a:p>
            <a:pPr lvl="2" indent="-285750">
              <a:buFont typeface="Arial" panose="020B0604020202020204" pitchFamily="34" charset="0"/>
              <a:buChar char="•"/>
            </a:pPr>
            <a:r>
              <a:rPr lang="en-US" sz="1200" dirty="0">
                <a:solidFill>
                  <a:schemeClr val="bg1"/>
                </a:solidFill>
              </a:rPr>
              <a:t>META: </a:t>
            </a:r>
            <a:r>
              <a:rPr lang="en-US" sz="1200" dirty="0" smtClean="0">
                <a:solidFill>
                  <a:schemeClr val="bg1"/>
                </a:solidFill>
              </a:rPr>
              <a:t>251.997952</a:t>
            </a:r>
          </a:p>
        </p:txBody>
      </p:sp>
    </p:spTree>
    <p:extLst>
      <p:ext uri="{BB962C8B-B14F-4D97-AF65-F5344CB8AC3E}">
        <p14:creationId xmlns:p14="http://schemas.microsoft.com/office/powerpoint/2010/main" val="251281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1037492" y="1393432"/>
            <a:ext cx="10295793" cy="5016758"/>
          </a:xfrm>
          <a:prstGeom prst="rect">
            <a:avLst/>
          </a:prstGeom>
        </p:spPr>
        <p:txBody>
          <a:bodyPr wrap="square">
            <a:spAutoFit/>
          </a:bodyPr>
          <a:lstStyle/>
          <a:p>
            <a:r>
              <a:rPr lang="en-US" sz="1600" dirty="0" smtClean="0">
                <a:solidFill>
                  <a:schemeClr val="accent4"/>
                </a:solidFill>
              </a:rPr>
              <a:t>● </a:t>
            </a:r>
            <a:r>
              <a:rPr lang="en-US" sz="1600" dirty="0">
                <a:solidFill>
                  <a:schemeClr val="accent4"/>
                </a:solidFill>
              </a:rPr>
              <a:t>How will these insights help answer your business questions</a:t>
            </a:r>
            <a:r>
              <a:rPr lang="en-US" sz="1600" dirty="0" smtClean="0">
                <a:solidFill>
                  <a:schemeClr val="accent4"/>
                </a:solidFill>
              </a:rPr>
              <a:t>?</a:t>
            </a:r>
          </a:p>
          <a:p>
            <a:endParaRPr lang="en-US" sz="1600" dirty="0" smtClean="0">
              <a:solidFill>
                <a:schemeClr val="accent4"/>
              </a:solidFill>
            </a:endParaRPr>
          </a:p>
          <a:p>
            <a:r>
              <a:rPr lang="en-US" sz="1600" dirty="0">
                <a:solidFill>
                  <a:schemeClr val="accent4"/>
                </a:solidFill>
              </a:rPr>
              <a:t>The way to improve the results obtained by students in the Saber 11 </a:t>
            </a:r>
            <a:r>
              <a:rPr lang="en-US" sz="1600" dirty="0" smtClean="0">
                <a:solidFill>
                  <a:schemeClr val="accent4"/>
                </a:solidFill>
              </a:rPr>
              <a:t>test, </a:t>
            </a:r>
            <a:r>
              <a:rPr lang="en-US" sz="1600" dirty="0">
                <a:solidFill>
                  <a:schemeClr val="accent4"/>
                </a:solidFill>
              </a:rPr>
              <a:t>is through the application of policies that seek to address the population subgroups that have lower performance, as well as the attention to factors that affect student performance, guided by the points listed below</a:t>
            </a:r>
            <a:r>
              <a:rPr lang="en-US" sz="1600" dirty="0" smtClean="0">
                <a:solidFill>
                  <a:schemeClr val="accent4"/>
                </a:solidFill>
              </a:rPr>
              <a:t>:</a:t>
            </a:r>
          </a:p>
          <a:p>
            <a:endParaRPr lang="en-US" sz="1600" dirty="0" smtClean="0">
              <a:solidFill>
                <a:schemeClr val="accent4"/>
              </a:solidFill>
            </a:endParaRPr>
          </a:p>
          <a:p>
            <a:pPr marL="285750" indent="-285750">
              <a:buFont typeface="Arial" panose="020B0604020202020204" pitchFamily="34" charset="0"/>
              <a:buChar char="•"/>
            </a:pPr>
            <a:r>
              <a:rPr lang="en-US" sz="1600" dirty="0">
                <a:solidFill>
                  <a:schemeClr val="bg1"/>
                </a:solidFill>
              </a:rPr>
              <a:t>It is necessary to prioritize educational policies that help students in subjects such as Social Sciences, English and Natural Sciences, due to the fact that these have the lowest average scores in the Saber 11 test in the last three years (2018, 2019 and 2020</a:t>
            </a:r>
            <a:r>
              <a:rPr lang="en-US" sz="1600" dirty="0" smtClean="0">
                <a:solidFill>
                  <a:schemeClr val="bg1"/>
                </a:solidFill>
              </a:rPr>
              <a:t>).</a:t>
            </a:r>
          </a:p>
          <a:p>
            <a:pPr marL="285750" indent="-285750">
              <a:buFont typeface="Arial" panose="020B0604020202020204" pitchFamily="34" charset="0"/>
              <a:buChar char="•"/>
            </a:pPr>
            <a:r>
              <a:rPr lang="en-US" sz="1600" dirty="0">
                <a:solidFill>
                  <a:schemeClr val="bg1"/>
                </a:solidFill>
              </a:rPr>
              <a:t>Special attention should be paid to students whose parents have not completed high school, since this group obtains worse average results than students whose parents have at least completed high school</a:t>
            </a:r>
            <a:r>
              <a:rPr lang="en-US" sz="1600" dirty="0" smtClean="0">
                <a:solidFill>
                  <a:schemeClr val="bg1"/>
                </a:solidFill>
              </a:rPr>
              <a:t>.</a:t>
            </a:r>
          </a:p>
          <a:p>
            <a:pPr marL="285750" indent="-285750">
              <a:buFont typeface="Arial" panose="020B0604020202020204" pitchFamily="34" charset="0"/>
              <a:buChar char="•"/>
            </a:pPr>
            <a:r>
              <a:rPr lang="en-US" sz="1600" dirty="0" smtClean="0">
                <a:solidFill>
                  <a:schemeClr val="bg1"/>
                </a:solidFill>
              </a:rPr>
              <a:t>It </a:t>
            </a:r>
            <a:r>
              <a:rPr lang="en-US" sz="1600" dirty="0">
                <a:solidFill>
                  <a:schemeClr val="bg1"/>
                </a:solidFill>
              </a:rPr>
              <a:t>can be said that the students who need more support are those of the irregular shifts </a:t>
            </a:r>
            <a:r>
              <a:rPr lang="en-US" sz="1600" dirty="0" smtClean="0">
                <a:solidFill>
                  <a:schemeClr val="bg1"/>
                </a:solidFill>
              </a:rPr>
              <a:t>(</a:t>
            </a:r>
            <a:r>
              <a:rPr lang="en-US" sz="1600" dirty="0" err="1" smtClean="0">
                <a:solidFill>
                  <a:schemeClr val="bg1"/>
                </a:solidFill>
              </a:rPr>
              <a:t>Sabatine</a:t>
            </a:r>
            <a:r>
              <a:rPr lang="en-US" sz="1600" dirty="0" smtClean="0">
                <a:solidFill>
                  <a:schemeClr val="bg1"/>
                </a:solidFill>
              </a:rPr>
              <a:t> and night), </a:t>
            </a:r>
            <a:r>
              <a:rPr lang="en-US" sz="1600" dirty="0">
                <a:solidFill>
                  <a:schemeClr val="bg1"/>
                </a:solidFill>
              </a:rPr>
              <a:t>but that a change in student policy is advisable to adopt the full day at the national level, since they are the students who have the best results in average </a:t>
            </a:r>
            <a:r>
              <a:rPr lang="en-US" sz="1600" dirty="0" smtClean="0">
                <a:solidFill>
                  <a:schemeClr val="bg1"/>
                </a:solidFill>
              </a:rPr>
              <a:t>in </a:t>
            </a:r>
            <a:r>
              <a:rPr lang="en-US" sz="1600" dirty="0">
                <a:solidFill>
                  <a:schemeClr val="bg1"/>
                </a:solidFill>
              </a:rPr>
              <a:t>the 'Saber 11' tests</a:t>
            </a:r>
            <a:r>
              <a:rPr lang="en-US" sz="1600" dirty="0" smtClean="0">
                <a:solidFill>
                  <a:schemeClr val="bg1"/>
                </a:solidFill>
              </a:rPr>
              <a:t>.</a:t>
            </a:r>
          </a:p>
          <a:p>
            <a:pPr marL="285750" indent="-285750">
              <a:buFont typeface="Arial" panose="020B0604020202020204" pitchFamily="34" charset="0"/>
              <a:buChar char="•"/>
            </a:pPr>
            <a:r>
              <a:rPr lang="en-US" sz="1600" dirty="0">
                <a:solidFill>
                  <a:schemeClr val="bg1"/>
                </a:solidFill>
              </a:rPr>
              <a:t>We can indicate that students without internet access have worse average results than those who have internet at home, so education policies should encourage the use of internet for educational purposes and expand national coverage, that in this moment is estimated to be the 64 percent of the students</a:t>
            </a:r>
            <a:r>
              <a:rPr lang="en-US" sz="1600" dirty="0" smtClean="0">
                <a:solidFill>
                  <a:schemeClr val="bg1"/>
                </a:solidFill>
              </a:rPr>
              <a:t>.</a:t>
            </a:r>
          </a:p>
          <a:p>
            <a:pPr marL="285750" indent="-285750">
              <a:buFont typeface="Arial" panose="020B0604020202020204" pitchFamily="34" charset="0"/>
              <a:buChar char="•"/>
            </a:pPr>
            <a:r>
              <a:rPr lang="en-US" sz="1600" dirty="0" smtClean="0">
                <a:solidFill>
                  <a:schemeClr val="bg1"/>
                </a:solidFill>
              </a:rPr>
              <a:t>Policies </a:t>
            </a:r>
            <a:r>
              <a:rPr lang="en-US" sz="1600" dirty="0">
                <a:solidFill>
                  <a:schemeClr val="bg1"/>
                </a:solidFill>
              </a:rPr>
              <a:t>that help students to have access to computers in schools or public policies that facilitate the purchase of these appliances by families should be </a:t>
            </a:r>
            <a:r>
              <a:rPr lang="en-US" sz="1600" dirty="0" smtClean="0">
                <a:solidFill>
                  <a:schemeClr val="bg1"/>
                </a:solidFill>
              </a:rPr>
              <a:t>created, access to computers by students at home is estimated at 60%</a:t>
            </a:r>
          </a:p>
        </p:txBody>
      </p:sp>
    </p:spTree>
    <p:extLst>
      <p:ext uri="{BB962C8B-B14F-4D97-AF65-F5344CB8AC3E}">
        <p14:creationId xmlns:p14="http://schemas.microsoft.com/office/powerpoint/2010/main" val="2989411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ANALIZE</a:t>
            </a:r>
            <a:endParaRPr lang="en-US" dirty="0"/>
          </a:p>
        </p:txBody>
      </p:sp>
      <p:sp>
        <p:nvSpPr>
          <p:cNvPr id="7" name="Rectángulo 6"/>
          <p:cNvSpPr/>
          <p:nvPr/>
        </p:nvSpPr>
        <p:spPr>
          <a:xfrm>
            <a:off x="923193" y="1393432"/>
            <a:ext cx="10278208" cy="5016758"/>
          </a:xfrm>
          <a:prstGeom prst="rect">
            <a:avLst/>
          </a:prstGeom>
        </p:spPr>
        <p:txBody>
          <a:bodyPr wrap="square">
            <a:spAutoFit/>
          </a:bodyPr>
          <a:lstStyle/>
          <a:p>
            <a:r>
              <a:rPr lang="en-US" sz="1600" dirty="0" smtClean="0">
                <a:solidFill>
                  <a:schemeClr val="accent4"/>
                </a:solidFill>
              </a:rPr>
              <a:t>● </a:t>
            </a:r>
            <a:r>
              <a:rPr lang="en-US" sz="1600" dirty="0">
                <a:solidFill>
                  <a:schemeClr val="accent4"/>
                </a:solidFill>
              </a:rPr>
              <a:t>How will these insights help answer your business questions</a:t>
            </a:r>
            <a:r>
              <a:rPr lang="en-US" sz="1600" dirty="0" smtClean="0">
                <a:solidFill>
                  <a:schemeClr val="accent4"/>
                </a:solidFill>
              </a:rPr>
              <a:t>?</a:t>
            </a:r>
          </a:p>
          <a:p>
            <a:pPr marL="285750" indent="-285750">
              <a:buFont typeface="Arial" panose="020B0604020202020204" pitchFamily="34" charset="0"/>
              <a:buChar char="•"/>
            </a:pPr>
            <a:r>
              <a:rPr lang="en-US" sz="1600" dirty="0">
                <a:solidFill>
                  <a:schemeClr val="bg1"/>
                </a:solidFill>
              </a:rPr>
              <a:t>Policies should focus on students who do not consume milk, </a:t>
            </a:r>
            <a:r>
              <a:rPr lang="en-US" sz="1600" dirty="0" smtClean="0">
                <a:solidFill>
                  <a:schemeClr val="bg1"/>
                </a:solidFill>
              </a:rPr>
              <a:t>milk </a:t>
            </a:r>
            <a:r>
              <a:rPr lang="en-US" sz="1600" dirty="0">
                <a:solidFill>
                  <a:schemeClr val="bg1"/>
                </a:solidFill>
              </a:rPr>
              <a:t>products, meat, fish, eggs, cereals and legumes on a daily basis, as well as on the inclusion of these foods in school diets and on facilitating access to these types of foods in the basic basket of families, since there are differences in average global scores with peers who do</a:t>
            </a:r>
            <a:r>
              <a:rPr lang="en-US" sz="1600" dirty="0" smtClean="0">
                <a:solidFill>
                  <a:schemeClr val="bg1"/>
                </a:solidFill>
              </a:rPr>
              <a:t>.</a:t>
            </a:r>
          </a:p>
          <a:p>
            <a:pPr marL="285750" indent="-285750">
              <a:buFont typeface="Arial" panose="020B0604020202020204" pitchFamily="34" charset="0"/>
              <a:buChar char="•"/>
            </a:pPr>
            <a:r>
              <a:rPr lang="en-US" sz="1600" dirty="0">
                <a:solidFill>
                  <a:schemeClr val="bg1"/>
                </a:solidFill>
              </a:rPr>
              <a:t>The fact that a student works has negative effects on the score obtained in the 'Saber 11' exam, s</a:t>
            </a:r>
            <a:r>
              <a:rPr lang="en-US" sz="1600" dirty="0" smtClean="0">
                <a:solidFill>
                  <a:schemeClr val="bg1"/>
                </a:solidFill>
              </a:rPr>
              <a:t>o </a:t>
            </a:r>
            <a:r>
              <a:rPr lang="en-US" sz="1600" dirty="0">
                <a:solidFill>
                  <a:schemeClr val="bg1"/>
                </a:solidFill>
              </a:rPr>
              <a:t>efforts should be focused on students who work, even more so if they work more than 30 hours a day</a:t>
            </a:r>
            <a:r>
              <a:rPr lang="en-US" sz="1600" dirty="0" smtClean="0">
                <a:solidFill>
                  <a:schemeClr val="bg1"/>
                </a:solidFill>
              </a:rPr>
              <a:t>.</a:t>
            </a:r>
          </a:p>
          <a:p>
            <a:pPr marL="285750" indent="-285750">
              <a:buFont typeface="Arial" panose="020B0604020202020204" pitchFamily="34" charset="0"/>
              <a:buChar char="•"/>
            </a:pPr>
            <a:r>
              <a:rPr lang="en-US" sz="1600" dirty="0" smtClean="0">
                <a:solidFill>
                  <a:schemeClr val="bg1"/>
                </a:solidFill>
              </a:rPr>
              <a:t>Students </a:t>
            </a:r>
            <a:r>
              <a:rPr lang="en-US" sz="1600" dirty="0">
                <a:solidFill>
                  <a:schemeClr val="bg1"/>
                </a:solidFill>
              </a:rPr>
              <a:t>living in rural environments should receive support from educational institutions in order to improve learning and obtain better results in the 'Saber 11' </a:t>
            </a:r>
            <a:r>
              <a:rPr lang="en-US" sz="1600" dirty="0" smtClean="0">
                <a:solidFill>
                  <a:schemeClr val="bg1"/>
                </a:solidFill>
              </a:rPr>
              <a:t>test, this group of students have a lower global score that the urban students. </a:t>
            </a:r>
          </a:p>
          <a:p>
            <a:pPr marL="285750" indent="-285750">
              <a:buFont typeface="Arial" panose="020B0604020202020204" pitchFamily="34" charset="0"/>
              <a:buChar char="•"/>
            </a:pPr>
            <a:r>
              <a:rPr lang="en-US" sz="1600" dirty="0">
                <a:solidFill>
                  <a:schemeClr val="bg1"/>
                </a:solidFill>
              </a:rPr>
              <a:t>All minority groups, with the exception of the gypsy communities and natives of Pasto, have much lower scores than those without ethnicity (253.65 average points), so it is recommended to generate educational policies that focus on these groups, remembering that they represent about 6 percent of the total number of students</a:t>
            </a:r>
            <a:r>
              <a:rPr lang="en-US" sz="1600" dirty="0" smtClean="0">
                <a:solidFill>
                  <a:schemeClr val="bg1"/>
                </a:solidFill>
              </a:rPr>
              <a:t>.</a:t>
            </a:r>
          </a:p>
          <a:p>
            <a:pPr marL="285750" indent="-285750">
              <a:buFont typeface="Arial" panose="020B0604020202020204" pitchFamily="34" charset="0"/>
              <a:buChar char="•"/>
            </a:pPr>
            <a:r>
              <a:rPr lang="en-US" sz="1600" dirty="0" smtClean="0">
                <a:solidFill>
                  <a:schemeClr val="bg1"/>
                </a:solidFill>
              </a:rPr>
              <a:t>Students located </a:t>
            </a:r>
            <a:r>
              <a:rPr lang="en-US" sz="1600" dirty="0">
                <a:solidFill>
                  <a:schemeClr val="bg1"/>
                </a:solidFill>
              </a:rPr>
              <a:t>in the </a:t>
            </a:r>
            <a:r>
              <a:rPr lang="en-US" sz="1600" dirty="0" smtClean="0">
                <a:solidFill>
                  <a:schemeClr val="bg1"/>
                </a:solidFill>
              </a:rPr>
              <a:t>next departments should </a:t>
            </a:r>
            <a:r>
              <a:rPr lang="en-US" sz="1600" dirty="0">
                <a:solidFill>
                  <a:schemeClr val="bg1"/>
                </a:solidFill>
              </a:rPr>
              <a:t>be the focus of policies to improve their </a:t>
            </a:r>
            <a:r>
              <a:rPr lang="en-US" sz="1600" dirty="0" smtClean="0">
                <a:solidFill>
                  <a:schemeClr val="bg1"/>
                </a:solidFill>
              </a:rPr>
              <a:t>education, this have the lowest mean global scores: Choco, Vaupes, Amazonas, La Guajira, Magdalena, </a:t>
            </a:r>
            <a:r>
              <a:rPr lang="en-US" sz="1600" dirty="0" err="1" smtClean="0">
                <a:solidFill>
                  <a:schemeClr val="bg1"/>
                </a:solidFill>
              </a:rPr>
              <a:t>Guainia</a:t>
            </a:r>
            <a:r>
              <a:rPr lang="en-US" sz="1600" dirty="0" smtClean="0">
                <a:solidFill>
                  <a:schemeClr val="bg1"/>
                </a:solidFill>
              </a:rPr>
              <a:t>, Vichada, Guaviare, Bolivar and Cauca</a:t>
            </a:r>
            <a:r>
              <a:rPr lang="en-US" sz="1600" dirty="0">
                <a:solidFill>
                  <a:schemeClr val="bg1"/>
                </a:solidFill>
              </a:rPr>
              <a:t>. In this group, departments such as Choco, Vaupés and Amazonas stand out for their low performance</a:t>
            </a:r>
            <a:r>
              <a:rPr lang="en-US" sz="1600" dirty="0" smtClean="0">
                <a:solidFill>
                  <a:schemeClr val="bg1"/>
                </a:solidFill>
              </a:rPr>
              <a:t>.</a:t>
            </a:r>
          </a:p>
          <a:p>
            <a:pPr marL="285750" indent="-285750">
              <a:buFont typeface="Arial" panose="020B0604020202020204" pitchFamily="34" charset="0"/>
              <a:buChar char="•"/>
            </a:pPr>
            <a:r>
              <a:rPr lang="en-US" sz="1600" dirty="0" smtClean="0">
                <a:solidFill>
                  <a:schemeClr val="bg1"/>
                </a:solidFill>
              </a:rPr>
              <a:t>It </a:t>
            </a:r>
            <a:r>
              <a:rPr lang="en-US" sz="1600" dirty="0">
                <a:solidFill>
                  <a:schemeClr val="bg1"/>
                </a:solidFill>
              </a:rPr>
              <a:t>is advisable to generate educational support policies for students who do not report stratum and those who belong to stratum 1 and 2, these three groups are the ones that historically have the lowest performances.</a:t>
            </a:r>
            <a:endParaRPr lang="en-US" sz="1600" dirty="0" smtClean="0">
              <a:solidFill>
                <a:schemeClr val="bg1"/>
              </a:solidFill>
            </a:endParaRPr>
          </a:p>
        </p:txBody>
      </p:sp>
    </p:spTree>
    <p:extLst>
      <p:ext uri="{BB962C8B-B14F-4D97-AF65-F5344CB8AC3E}">
        <p14:creationId xmlns:p14="http://schemas.microsoft.com/office/powerpoint/2010/main" val="107087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SHARE</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849167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SHARE</a:t>
            </a:r>
            <a:endParaRPr lang="en-US" dirty="0"/>
          </a:p>
        </p:txBody>
      </p:sp>
      <p:sp>
        <p:nvSpPr>
          <p:cNvPr id="7" name="Rectángulo 6"/>
          <p:cNvSpPr/>
          <p:nvPr/>
        </p:nvSpPr>
        <p:spPr>
          <a:xfrm>
            <a:off x="1113692" y="1780294"/>
            <a:ext cx="9832731" cy="4247317"/>
          </a:xfrm>
          <a:prstGeom prst="rect">
            <a:avLst/>
          </a:prstGeom>
        </p:spPr>
        <p:txBody>
          <a:bodyPr wrap="square">
            <a:spAutoFit/>
          </a:bodyPr>
          <a:lstStyle/>
          <a:p>
            <a:r>
              <a:rPr lang="en-US" dirty="0">
                <a:solidFill>
                  <a:schemeClr val="accent4"/>
                </a:solidFill>
              </a:rPr>
              <a:t>●</a:t>
            </a:r>
            <a:r>
              <a:rPr lang="en-US" dirty="0" smtClean="0">
                <a:solidFill>
                  <a:schemeClr val="accent4"/>
                </a:solidFill>
              </a:rPr>
              <a:t> </a:t>
            </a:r>
            <a:r>
              <a:rPr lang="en-US" dirty="0">
                <a:solidFill>
                  <a:schemeClr val="accent4"/>
                </a:solidFill>
              </a:rPr>
              <a:t>Were you able to answer the business question</a:t>
            </a:r>
            <a:r>
              <a:rPr lang="en-US" dirty="0" smtClean="0">
                <a:solidFill>
                  <a:schemeClr val="accent4"/>
                </a:solidFill>
              </a:rPr>
              <a:t>?</a:t>
            </a:r>
          </a:p>
          <a:p>
            <a:r>
              <a:rPr lang="en-US" dirty="0">
                <a:solidFill>
                  <a:schemeClr val="bg1"/>
                </a:solidFill>
              </a:rPr>
              <a:t>Yes, we were able to answer the main question of how to improve the results obtained in the ICFES or Saber 11 test, we specified the behavior of the results in each of the subjects, identifying which of them have the worst results, as well as identifying the subgroups according to the demographic variables that have lower performance, in order to establish which groups should be addressed and generally suggest policies that seek to address these subgroups. </a:t>
            </a:r>
            <a:endParaRPr lang="en-US" dirty="0" smtClean="0">
              <a:solidFill>
                <a:schemeClr val="bg1"/>
              </a:solidFill>
            </a:endParaRPr>
          </a:p>
          <a:p>
            <a:endParaRPr lang="en-US" dirty="0">
              <a:solidFill>
                <a:schemeClr val="bg1"/>
              </a:solidFill>
            </a:endParaRPr>
          </a:p>
          <a:p>
            <a:r>
              <a:rPr lang="en-US" dirty="0">
                <a:solidFill>
                  <a:schemeClr val="accent4"/>
                </a:solidFill>
              </a:rPr>
              <a:t>● What story does your data tell</a:t>
            </a:r>
            <a:r>
              <a:rPr lang="en-US" dirty="0" smtClean="0">
                <a:solidFill>
                  <a:schemeClr val="accent4"/>
                </a:solidFill>
              </a:rPr>
              <a:t>?</a:t>
            </a:r>
          </a:p>
          <a:p>
            <a:r>
              <a:rPr lang="en-US" dirty="0">
                <a:solidFill>
                  <a:schemeClr val="bg1"/>
                </a:solidFill>
              </a:rPr>
              <a:t>The data tell the story of the results obtained by students in the Saber 11 tests, of the social and economic differences that affect their general knowledge in the areas of mathematics, language, social sciences and natural sciences at the end of high school. </a:t>
            </a:r>
            <a:endParaRPr lang="en-US" dirty="0" smtClean="0">
              <a:solidFill>
                <a:schemeClr val="bg1"/>
              </a:solidFill>
            </a:endParaRPr>
          </a:p>
          <a:p>
            <a:endParaRPr lang="en-US" dirty="0">
              <a:solidFill>
                <a:schemeClr val="bg1"/>
              </a:solidFill>
            </a:endParaRPr>
          </a:p>
          <a:p>
            <a:r>
              <a:rPr lang="en-US" dirty="0">
                <a:solidFill>
                  <a:schemeClr val="accent4"/>
                </a:solidFill>
              </a:rPr>
              <a:t>● How do your findings relate to your original question</a:t>
            </a:r>
            <a:r>
              <a:rPr lang="en-US" dirty="0" smtClean="0">
                <a:solidFill>
                  <a:schemeClr val="accent4"/>
                </a:solidFill>
              </a:rPr>
              <a:t>?</a:t>
            </a:r>
          </a:p>
          <a:p>
            <a:r>
              <a:rPr lang="en-US" dirty="0">
                <a:solidFill>
                  <a:schemeClr val="bg1"/>
                </a:solidFill>
              </a:rPr>
              <a:t>They establish subgroups that need to be addressed for their low performance on the tests and suggest some policies to mitigate the conditions are related to these performances. </a:t>
            </a:r>
          </a:p>
        </p:txBody>
      </p:sp>
      <p:sp>
        <p:nvSpPr>
          <p:cNvPr id="8" name="CuadroTexto 7"/>
          <p:cNvSpPr txBox="1"/>
          <p:nvPr/>
        </p:nvSpPr>
        <p:spPr>
          <a:xfrm>
            <a:off x="1113692" y="1319300"/>
            <a:ext cx="9595339" cy="369332"/>
          </a:xfrm>
          <a:prstGeom prst="rect">
            <a:avLst/>
          </a:prstGeom>
          <a:noFill/>
        </p:spPr>
        <p:txBody>
          <a:bodyPr wrap="square" rtlCol="0">
            <a:spAutoFit/>
          </a:bodyPr>
          <a:lstStyle/>
          <a:p>
            <a:r>
              <a:rPr lang="en-US" dirty="0" smtClean="0">
                <a:solidFill>
                  <a:schemeClr val="bg1"/>
                </a:solidFill>
              </a:rPr>
              <a:t>This step aims to effectively communicate the insights. </a:t>
            </a:r>
            <a:endParaRPr lang="en-US" dirty="0">
              <a:solidFill>
                <a:schemeClr val="bg1"/>
              </a:solidFill>
            </a:endParaRPr>
          </a:p>
        </p:txBody>
      </p:sp>
    </p:spTree>
    <p:extLst>
      <p:ext uri="{BB962C8B-B14F-4D97-AF65-F5344CB8AC3E}">
        <p14:creationId xmlns:p14="http://schemas.microsoft.com/office/powerpoint/2010/main" val="385984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SHARE</a:t>
            </a:r>
            <a:endParaRPr lang="en-US" dirty="0"/>
          </a:p>
        </p:txBody>
      </p:sp>
      <p:sp>
        <p:nvSpPr>
          <p:cNvPr id="7" name="Rectángulo 6"/>
          <p:cNvSpPr/>
          <p:nvPr/>
        </p:nvSpPr>
        <p:spPr>
          <a:xfrm>
            <a:off x="1104900" y="1507732"/>
            <a:ext cx="9832731" cy="3693319"/>
          </a:xfrm>
          <a:prstGeom prst="rect">
            <a:avLst/>
          </a:prstGeom>
        </p:spPr>
        <p:txBody>
          <a:bodyPr wrap="square">
            <a:spAutoFit/>
          </a:bodyPr>
          <a:lstStyle/>
          <a:p>
            <a:r>
              <a:rPr lang="en-US" dirty="0" smtClean="0">
                <a:solidFill>
                  <a:schemeClr val="accent4"/>
                </a:solidFill>
              </a:rPr>
              <a:t>● </a:t>
            </a:r>
            <a:r>
              <a:rPr lang="en-US" dirty="0">
                <a:solidFill>
                  <a:schemeClr val="accent4"/>
                </a:solidFill>
              </a:rPr>
              <a:t>Who is your audience? What is the best way to communicate with them</a:t>
            </a:r>
            <a:r>
              <a:rPr lang="en-US" dirty="0" smtClean="0">
                <a:solidFill>
                  <a:schemeClr val="accent4"/>
                </a:solidFill>
              </a:rPr>
              <a:t>?</a:t>
            </a:r>
          </a:p>
          <a:p>
            <a:r>
              <a:rPr lang="en-US" dirty="0">
                <a:solidFill>
                  <a:schemeClr val="bg1"/>
                </a:solidFill>
              </a:rPr>
              <a:t>My fictitious audience is the politicians and public workers in charge of generating public policies at the national level regarding the education of Colombians. The best way to communicate the findings would be through a final report of the work and a presentation compiling the most relevant points and the proposals made</a:t>
            </a:r>
            <a:r>
              <a:rPr lang="en-US" dirty="0" smtClean="0">
                <a:solidFill>
                  <a:schemeClr val="bg1"/>
                </a:solidFill>
              </a:rPr>
              <a:t>.</a:t>
            </a:r>
          </a:p>
          <a:p>
            <a:endParaRPr lang="en-US" dirty="0">
              <a:solidFill>
                <a:schemeClr val="bg1"/>
              </a:solidFill>
            </a:endParaRPr>
          </a:p>
          <a:p>
            <a:r>
              <a:rPr lang="en-US" dirty="0">
                <a:solidFill>
                  <a:schemeClr val="accent4"/>
                </a:solidFill>
              </a:rPr>
              <a:t>● Can data visualization help you share your findings</a:t>
            </a:r>
            <a:r>
              <a:rPr lang="en-US" dirty="0" smtClean="0">
                <a:solidFill>
                  <a:schemeClr val="accent4"/>
                </a:solidFill>
              </a:rPr>
              <a:t>?</a:t>
            </a:r>
          </a:p>
          <a:p>
            <a:r>
              <a:rPr lang="en-US" dirty="0">
                <a:solidFill>
                  <a:schemeClr val="bg1"/>
                </a:solidFill>
              </a:rPr>
              <a:t>Yes, the visualization of the findings may be relevant, to show the differences in the mean scores obtained depending on each of the demographic variables</a:t>
            </a:r>
            <a:r>
              <a:rPr lang="en-US" dirty="0" smtClean="0">
                <a:solidFill>
                  <a:schemeClr val="bg1"/>
                </a:solidFill>
              </a:rPr>
              <a:t>.</a:t>
            </a:r>
          </a:p>
          <a:p>
            <a:endParaRPr lang="en-US" dirty="0" smtClean="0">
              <a:solidFill>
                <a:schemeClr val="accent4"/>
              </a:solidFill>
            </a:endParaRPr>
          </a:p>
          <a:p>
            <a:r>
              <a:rPr lang="en-US" dirty="0">
                <a:solidFill>
                  <a:schemeClr val="accent4"/>
                </a:solidFill>
              </a:rPr>
              <a:t>● Is your presentation accessible to your audience</a:t>
            </a:r>
            <a:r>
              <a:rPr lang="en-US" dirty="0" smtClean="0">
                <a:solidFill>
                  <a:schemeClr val="accent4"/>
                </a:solidFill>
              </a:rPr>
              <a:t>?</a:t>
            </a:r>
          </a:p>
          <a:p>
            <a:r>
              <a:rPr lang="en-US" dirty="0">
                <a:solidFill>
                  <a:schemeClr val="bg1"/>
                </a:solidFill>
              </a:rPr>
              <a:t>It is but I have decided to keep the default colors that python generates the graphics with, so it is not shielded against color blindness problems. </a:t>
            </a:r>
          </a:p>
        </p:txBody>
      </p:sp>
    </p:spTree>
    <p:extLst>
      <p:ext uri="{BB962C8B-B14F-4D97-AF65-F5344CB8AC3E}">
        <p14:creationId xmlns:p14="http://schemas.microsoft.com/office/powerpoint/2010/main" val="238832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ACT</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2407163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ACT</a:t>
            </a:r>
            <a:endParaRPr lang="en-US" dirty="0"/>
          </a:p>
        </p:txBody>
      </p:sp>
      <p:sp>
        <p:nvSpPr>
          <p:cNvPr id="7" name="Rectángulo 6"/>
          <p:cNvSpPr/>
          <p:nvPr/>
        </p:nvSpPr>
        <p:spPr>
          <a:xfrm>
            <a:off x="1113692" y="1780294"/>
            <a:ext cx="9832731" cy="3693319"/>
          </a:xfrm>
          <a:prstGeom prst="rect">
            <a:avLst/>
          </a:prstGeom>
        </p:spPr>
        <p:txBody>
          <a:bodyPr wrap="square">
            <a:spAutoFit/>
          </a:bodyPr>
          <a:lstStyle/>
          <a:p>
            <a:r>
              <a:rPr lang="en-US" dirty="0">
                <a:solidFill>
                  <a:schemeClr val="accent4"/>
                </a:solidFill>
              </a:rPr>
              <a:t>●</a:t>
            </a:r>
            <a:r>
              <a:rPr lang="en-US" dirty="0" smtClean="0">
                <a:solidFill>
                  <a:schemeClr val="accent4"/>
                </a:solidFill>
              </a:rPr>
              <a:t> </a:t>
            </a:r>
            <a:r>
              <a:rPr lang="en-US" dirty="0">
                <a:solidFill>
                  <a:schemeClr val="accent4"/>
                </a:solidFill>
              </a:rPr>
              <a:t>What is your final conclusion based on your analysis</a:t>
            </a:r>
            <a:r>
              <a:rPr lang="en-US" dirty="0" smtClean="0">
                <a:solidFill>
                  <a:schemeClr val="accent4"/>
                </a:solidFill>
              </a:rPr>
              <a:t>?</a:t>
            </a:r>
          </a:p>
          <a:p>
            <a:r>
              <a:rPr lang="en-US" dirty="0">
                <a:solidFill>
                  <a:schemeClr val="bg1"/>
                </a:solidFill>
              </a:rPr>
              <a:t>The conclusion is that there are subgroups of Colombian students that require greater attention and the creation of public education policies that allow them to improve conditions and obtain better results in the Saber 11 tests</a:t>
            </a:r>
            <a:r>
              <a:rPr lang="en-US" dirty="0" smtClean="0">
                <a:solidFill>
                  <a:schemeClr val="bg1"/>
                </a:solidFill>
              </a:rPr>
              <a:t>.</a:t>
            </a:r>
          </a:p>
          <a:p>
            <a:endParaRPr lang="en-US" dirty="0">
              <a:solidFill>
                <a:schemeClr val="bg1"/>
              </a:solidFill>
            </a:endParaRPr>
          </a:p>
          <a:p>
            <a:r>
              <a:rPr lang="en-US" dirty="0" smtClean="0">
                <a:solidFill>
                  <a:schemeClr val="accent4"/>
                </a:solidFill>
              </a:rPr>
              <a:t>● How </a:t>
            </a:r>
            <a:r>
              <a:rPr lang="en-US" dirty="0">
                <a:solidFill>
                  <a:schemeClr val="accent4"/>
                </a:solidFill>
              </a:rPr>
              <a:t>could your team and business apply your insights?</a:t>
            </a:r>
          </a:p>
          <a:p>
            <a:r>
              <a:rPr lang="en-US" dirty="0">
                <a:solidFill>
                  <a:schemeClr val="bg1"/>
                </a:solidFill>
              </a:rPr>
              <a:t>They help support the need to create public policies that seek to improve education in areas such as social sciences, natural sciences and English, the implementation of the full school day at the national level, encourage the use and facilitate access to internet and computers, and the improvement of nutrition; providing a more balanced diet in which food is consumed on a daily basis. As well as creating policies focused on students belonging to the lowest socioeconomic strata, students whose parents did not complete high school, a group of departments that have the lowest performance, and attention to ethnic minorities. </a:t>
            </a:r>
            <a:endParaRPr lang="en-US" dirty="0" smtClean="0">
              <a:solidFill>
                <a:schemeClr val="bg1"/>
              </a:solidFill>
            </a:endParaRPr>
          </a:p>
        </p:txBody>
      </p:sp>
      <p:sp>
        <p:nvSpPr>
          <p:cNvPr id="8" name="CuadroTexto 7"/>
          <p:cNvSpPr txBox="1"/>
          <p:nvPr/>
        </p:nvSpPr>
        <p:spPr>
          <a:xfrm>
            <a:off x="1113692" y="1319300"/>
            <a:ext cx="9595339" cy="369332"/>
          </a:xfrm>
          <a:prstGeom prst="rect">
            <a:avLst/>
          </a:prstGeom>
          <a:noFill/>
        </p:spPr>
        <p:txBody>
          <a:bodyPr wrap="square" rtlCol="0">
            <a:spAutoFit/>
          </a:bodyPr>
          <a:lstStyle/>
          <a:p>
            <a:r>
              <a:rPr lang="en-US" dirty="0" smtClean="0">
                <a:solidFill>
                  <a:schemeClr val="bg1"/>
                </a:solidFill>
              </a:rPr>
              <a:t>This step aims to </a:t>
            </a:r>
            <a:r>
              <a:rPr lang="en-US" dirty="0" smtClean="0">
                <a:solidFill>
                  <a:schemeClr val="bg1"/>
                </a:solidFill>
              </a:rPr>
              <a:t>organize the deliverables</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685931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ACT</a:t>
            </a:r>
            <a:endParaRPr lang="en-US" dirty="0"/>
          </a:p>
        </p:txBody>
      </p:sp>
      <p:sp>
        <p:nvSpPr>
          <p:cNvPr id="7" name="Rectángulo 6"/>
          <p:cNvSpPr/>
          <p:nvPr/>
        </p:nvSpPr>
        <p:spPr>
          <a:xfrm>
            <a:off x="1113692" y="1780294"/>
            <a:ext cx="9832731" cy="2585323"/>
          </a:xfrm>
          <a:prstGeom prst="rect">
            <a:avLst/>
          </a:prstGeom>
        </p:spPr>
        <p:txBody>
          <a:bodyPr wrap="square">
            <a:spAutoFit/>
          </a:bodyPr>
          <a:lstStyle/>
          <a:p>
            <a:r>
              <a:rPr lang="en-US" dirty="0" smtClean="0">
                <a:solidFill>
                  <a:schemeClr val="accent4"/>
                </a:solidFill>
              </a:rPr>
              <a:t>● What </a:t>
            </a:r>
            <a:r>
              <a:rPr lang="en-US" dirty="0">
                <a:solidFill>
                  <a:schemeClr val="accent4"/>
                </a:solidFill>
              </a:rPr>
              <a:t>next steps would you or your stakeholders take based on your findings</a:t>
            </a:r>
            <a:r>
              <a:rPr lang="en-US" dirty="0" smtClean="0">
                <a:solidFill>
                  <a:schemeClr val="accent4"/>
                </a:solidFill>
              </a:rPr>
              <a:t>?</a:t>
            </a:r>
          </a:p>
          <a:p>
            <a:r>
              <a:rPr lang="en-US" dirty="0" smtClean="0">
                <a:solidFill>
                  <a:schemeClr val="bg1"/>
                </a:solidFill>
              </a:rPr>
              <a:t>They need to take the findings an establish public policies, we can create a classification model to generated a tool that can classify a student at risk of failing the Saber 11 exam based on the demographic data, in order to offer guide and review educational gaps, or enter in national support programs. </a:t>
            </a:r>
            <a:endParaRPr lang="en-US" dirty="0">
              <a:solidFill>
                <a:schemeClr val="bg1"/>
              </a:solidFill>
            </a:endParaRPr>
          </a:p>
          <a:p>
            <a:endParaRPr lang="en-US" dirty="0">
              <a:solidFill>
                <a:schemeClr val="accent4"/>
              </a:solidFill>
            </a:endParaRPr>
          </a:p>
          <a:p>
            <a:r>
              <a:rPr lang="en-US" dirty="0">
                <a:solidFill>
                  <a:schemeClr val="accent4"/>
                </a:solidFill>
              </a:rPr>
              <a:t>● </a:t>
            </a:r>
            <a:r>
              <a:rPr lang="en-US" dirty="0" smtClean="0">
                <a:solidFill>
                  <a:schemeClr val="accent4"/>
                </a:solidFill>
              </a:rPr>
              <a:t>Is </a:t>
            </a:r>
            <a:r>
              <a:rPr lang="en-US" dirty="0">
                <a:solidFill>
                  <a:schemeClr val="accent4"/>
                </a:solidFill>
              </a:rPr>
              <a:t>there additional data you could use to expand on your findings</a:t>
            </a:r>
            <a:r>
              <a:rPr lang="en-US" dirty="0" smtClean="0">
                <a:solidFill>
                  <a:schemeClr val="accent4"/>
                </a:solidFill>
              </a:rPr>
              <a:t>?</a:t>
            </a:r>
          </a:p>
          <a:p>
            <a:r>
              <a:rPr lang="en-US" dirty="0">
                <a:solidFill>
                  <a:schemeClr val="bg1"/>
                </a:solidFill>
              </a:rPr>
              <a:t>Yes, it is necessary to include information on the student's performance in school, such as historical grades in subjects or student profile surveys.</a:t>
            </a:r>
            <a:endParaRPr lang="en-US" dirty="0" smtClean="0">
              <a:solidFill>
                <a:schemeClr val="bg1"/>
              </a:solidFill>
            </a:endParaRPr>
          </a:p>
        </p:txBody>
      </p:sp>
    </p:spTree>
    <p:extLst>
      <p:ext uri="{BB962C8B-B14F-4D97-AF65-F5344CB8AC3E}">
        <p14:creationId xmlns:p14="http://schemas.microsoft.com/office/powerpoint/2010/main" val="389543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ASK</a:t>
            </a:r>
            <a:endParaRPr lang="en-US" dirty="0"/>
          </a:p>
        </p:txBody>
      </p:sp>
      <p:sp>
        <p:nvSpPr>
          <p:cNvPr id="7" name="Rectángulo 6"/>
          <p:cNvSpPr/>
          <p:nvPr/>
        </p:nvSpPr>
        <p:spPr>
          <a:xfrm>
            <a:off x="1113692" y="2606770"/>
            <a:ext cx="8118232" cy="1754326"/>
          </a:xfrm>
          <a:prstGeom prst="rect">
            <a:avLst/>
          </a:prstGeom>
        </p:spPr>
        <p:txBody>
          <a:bodyPr wrap="square">
            <a:spAutoFit/>
          </a:bodyPr>
          <a:lstStyle/>
          <a:p>
            <a:r>
              <a:rPr lang="en-US" dirty="0">
                <a:solidFill>
                  <a:schemeClr val="accent4"/>
                </a:solidFill>
              </a:rPr>
              <a:t>● What topic are you exploring?</a:t>
            </a:r>
          </a:p>
          <a:p>
            <a:r>
              <a:rPr lang="en-US" dirty="0">
                <a:solidFill>
                  <a:schemeClr val="accent4"/>
                </a:solidFill>
              </a:rPr>
              <a:t>● What is the problem you are trying to solve?</a:t>
            </a:r>
          </a:p>
          <a:p>
            <a:r>
              <a:rPr lang="en-US" dirty="0">
                <a:solidFill>
                  <a:schemeClr val="accent4"/>
                </a:solidFill>
              </a:rPr>
              <a:t>● What metrics will you use to measure your data to achieve your objective?</a:t>
            </a:r>
          </a:p>
          <a:p>
            <a:r>
              <a:rPr lang="en-US" dirty="0">
                <a:solidFill>
                  <a:schemeClr val="accent4"/>
                </a:solidFill>
              </a:rPr>
              <a:t>● Who are the stakeholders?</a:t>
            </a:r>
          </a:p>
          <a:p>
            <a:r>
              <a:rPr lang="en-US" dirty="0">
                <a:solidFill>
                  <a:schemeClr val="accent4"/>
                </a:solidFill>
              </a:rPr>
              <a:t>● Who is your audience?</a:t>
            </a:r>
          </a:p>
          <a:p>
            <a:r>
              <a:rPr lang="en-US" dirty="0">
                <a:solidFill>
                  <a:schemeClr val="accent4"/>
                </a:solidFill>
              </a:rPr>
              <a:t>● How can your insights help your client make decisions?</a:t>
            </a:r>
          </a:p>
        </p:txBody>
      </p:sp>
      <p:sp>
        <p:nvSpPr>
          <p:cNvPr id="8" name="CuadroTexto 7"/>
          <p:cNvSpPr txBox="1"/>
          <p:nvPr/>
        </p:nvSpPr>
        <p:spPr>
          <a:xfrm>
            <a:off x="1113692" y="1529862"/>
            <a:ext cx="9595339" cy="646331"/>
          </a:xfrm>
          <a:prstGeom prst="rect">
            <a:avLst/>
          </a:prstGeom>
          <a:noFill/>
        </p:spPr>
        <p:txBody>
          <a:bodyPr wrap="square" rtlCol="0">
            <a:spAutoFit/>
          </a:bodyPr>
          <a:lstStyle/>
          <a:p>
            <a:r>
              <a:rPr lang="en-US" dirty="0" smtClean="0">
                <a:solidFill>
                  <a:schemeClr val="bg1"/>
                </a:solidFill>
              </a:rPr>
              <a:t>In this phase we define what the project would look like and what would qualify as successful result. In this case we are going to solve these questions:</a:t>
            </a:r>
            <a:endParaRPr lang="en-US" dirty="0">
              <a:solidFill>
                <a:schemeClr val="bg1"/>
              </a:solidFill>
            </a:endParaRPr>
          </a:p>
        </p:txBody>
      </p:sp>
    </p:spTree>
    <p:extLst>
      <p:ext uri="{BB962C8B-B14F-4D97-AF65-F5344CB8AC3E}">
        <p14:creationId xmlns:p14="http://schemas.microsoft.com/office/powerpoint/2010/main" val="543001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Bibliography</a:t>
            </a:r>
            <a:endParaRPr lang="en-US" dirty="0"/>
          </a:p>
        </p:txBody>
      </p:sp>
      <p:sp>
        <p:nvSpPr>
          <p:cNvPr id="3" name="CuadroTexto 2"/>
          <p:cNvSpPr txBox="1"/>
          <p:nvPr/>
        </p:nvSpPr>
        <p:spPr>
          <a:xfrm>
            <a:off x="984738" y="1916723"/>
            <a:ext cx="9003324" cy="369332"/>
          </a:xfrm>
          <a:prstGeom prst="rect">
            <a:avLst/>
          </a:prstGeom>
          <a:noFill/>
        </p:spPr>
        <p:txBody>
          <a:bodyPr wrap="square" rtlCol="0">
            <a:spAutoFit/>
          </a:bodyPr>
          <a:lstStyle/>
          <a:p>
            <a:r>
              <a:rPr lang="en-US" dirty="0">
                <a:solidFill>
                  <a:schemeClr val="bg1"/>
                </a:solidFill>
              </a:rPr>
              <a:t>[1] </a:t>
            </a:r>
            <a:r>
              <a:rPr lang="en-US" dirty="0" smtClean="0">
                <a:solidFill>
                  <a:schemeClr val="bg1"/>
                </a:solidFill>
              </a:rPr>
              <a:t>Wikipedia, consulted: 20/07/2022 https</a:t>
            </a:r>
            <a:r>
              <a:rPr lang="en-US" dirty="0">
                <a:solidFill>
                  <a:schemeClr val="bg1"/>
                </a:solidFill>
              </a:rPr>
              <a:t>://es.wikipedia.org/wiki/Examen_ICFES</a:t>
            </a:r>
          </a:p>
        </p:txBody>
      </p:sp>
    </p:spTree>
    <p:extLst>
      <p:ext uri="{BB962C8B-B14F-4D97-AF65-F5344CB8AC3E}">
        <p14:creationId xmlns:p14="http://schemas.microsoft.com/office/powerpoint/2010/main" val="211298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ASK</a:t>
            </a:r>
            <a:endParaRPr lang="en-US" dirty="0"/>
          </a:p>
        </p:txBody>
      </p:sp>
      <p:sp>
        <p:nvSpPr>
          <p:cNvPr id="7" name="Rectángulo 6"/>
          <p:cNvSpPr/>
          <p:nvPr/>
        </p:nvSpPr>
        <p:spPr>
          <a:xfrm>
            <a:off x="1096107" y="1407223"/>
            <a:ext cx="3590192" cy="369332"/>
          </a:xfrm>
          <a:prstGeom prst="rect">
            <a:avLst/>
          </a:prstGeom>
        </p:spPr>
        <p:txBody>
          <a:bodyPr wrap="square">
            <a:spAutoFit/>
          </a:bodyPr>
          <a:lstStyle/>
          <a:p>
            <a:r>
              <a:rPr lang="en-US" dirty="0">
                <a:solidFill>
                  <a:schemeClr val="accent4"/>
                </a:solidFill>
              </a:rPr>
              <a:t>● What topic are you exploring</a:t>
            </a:r>
            <a:r>
              <a:rPr lang="en-US" dirty="0" smtClean="0">
                <a:solidFill>
                  <a:schemeClr val="accent4"/>
                </a:solidFill>
              </a:rPr>
              <a:t>?</a:t>
            </a:r>
          </a:p>
        </p:txBody>
      </p:sp>
      <p:sp>
        <p:nvSpPr>
          <p:cNvPr id="2" name="CuadroTexto 1"/>
          <p:cNvSpPr txBox="1"/>
          <p:nvPr/>
        </p:nvSpPr>
        <p:spPr>
          <a:xfrm>
            <a:off x="1096106" y="2062399"/>
            <a:ext cx="10307515" cy="3693319"/>
          </a:xfrm>
          <a:prstGeom prst="rect">
            <a:avLst/>
          </a:prstGeom>
          <a:noFill/>
        </p:spPr>
        <p:txBody>
          <a:bodyPr wrap="square" rtlCol="0">
            <a:spAutoFit/>
          </a:bodyPr>
          <a:lstStyle/>
          <a:p>
            <a:r>
              <a:rPr lang="en-US" dirty="0" smtClean="0">
                <a:solidFill>
                  <a:schemeClr val="bg1"/>
                </a:solidFill>
              </a:rPr>
              <a:t>We are going to work with the total results of a exam done in Colombia called ICFES between 2018 and 2021, and some demographic information about the students.</a:t>
            </a:r>
          </a:p>
          <a:p>
            <a:endParaRPr lang="en-US" dirty="0">
              <a:solidFill>
                <a:schemeClr val="bg1"/>
              </a:solidFill>
            </a:endParaRPr>
          </a:p>
          <a:p>
            <a:r>
              <a:rPr lang="en-US" dirty="0">
                <a:solidFill>
                  <a:schemeClr val="bg1"/>
                </a:solidFill>
              </a:rPr>
              <a:t>The Saber 11, popularly known as ICFES (not to be confused with the </a:t>
            </a:r>
            <a:r>
              <a:rPr lang="es-ES" dirty="0" smtClean="0">
                <a:solidFill>
                  <a:schemeClr val="bg1"/>
                </a:solidFill>
              </a:rPr>
              <a:t>Instituto </a:t>
            </a:r>
            <a:r>
              <a:rPr lang="es-ES" dirty="0">
                <a:solidFill>
                  <a:schemeClr val="bg1"/>
                </a:solidFill>
              </a:rPr>
              <a:t>Colombiano para la Evaluación de la Educación</a:t>
            </a:r>
            <a:r>
              <a:rPr lang="en-US" dirty="0" smtClean="0">
                <a:solidFill>
                  <a:schemeClr val="bg1"/>
                </a:solidFill>
              </a:rPr>
              <a:t>), </a:t>
            </a:r>
            <a:r>
              <a:rPr lang="en-US" dirty="0">
                <a:solidFill>
                  <a:schemeClr val="bg1"/>
                </a:solidFill>
              </a:rPr>
              <a:t>is a high school exit exam administered annually in grade 11 in the Colombian high school.1 The exam is standardized, similar to the SAT and ACT exams taken by high school students in the United States and the German Abitur or </a:t>
            </a:r>
            <a:r>
              <a:rPr lang="en-US" dirty="0" err="1">
                <a:solidFill>
                  <a:schemeClr val="bg1"/>
                </a:solidFill>
              </a:rPr>
              <a:t>Selectividad</a:t>
            </a:r>
            <a:r>
              <a:rPr lang="en-US" dirty="0">
                <a:solidFill>
                  <a:schemeClr val="bg1"/>
                </a:solidFill>
              </a:rPr>
              <a:t> in Spain. The purpose of the exam is to evaluate students' aptitude in five subjects: critical reading, mathematics, social studies, science and English</a:t>
            </a:r>
            <a:r>
              <a:rPr lang="en-US" dirty="0" smtClean="0">
                <a:solidFill>
                  <a:schemeClr val="bg1"/>
                </a:solidFill>
              </a:rPr>
              <a:t>.</a:t>
            </a:r>
          </a:p>
          <a:p>
            <a:endParaRPr lang="en-US" dirty="0">
              <a:solidFill>
                <a:schemeClr val="bg1"/>
              </a:solidFill>
            </a:endParaRPr>
          </a:p>
          <a:p>
            <a:r>
              <a:rPr lang="en-US" dirty="0">
                <a:solidFill>
                  <a:schemeClr val="bg1"/>
                </a:solidFill>
              </a:rPr>
              <a:t>The ICFES exam scores students using percentiles and an overall score ranging from 1 to 500 points, while the score for each subject ranges from 1 to 100 points. Scores are calculated based on the three-parameter logistic </a:t>
            </a:r>
            <a:r>
              <a:rPr lang="en-US" dirty="0" smtClean="0">
                <a:solidFill>
                  <a:schemeClr val="bg1"/>
                </a:solidFill>
              </a:rPr>
              <a:t>model [1].</a:t>
            </a:r>
          </a:p>
        </p:txBody>
      </p:sp>
    </p:spTree>
    <p:extLst>
      <p:ext uri="{BB962C8B-B14F-4D97-AF65-F5344CB8AC3E}">
        <p14:creationId xmlns:p14="http://schemas.microsoft.com/office/powerpoint/2010/main" val="63339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ASK</a:t>
            </a:r>
            <a:endParaRPr lang="en-US" dirty="0"/>
          </a:p>
        </p:txBody>
      </p:sp>
      <p:sp>
        <p:nvSpPr>
          <p:cNvPr id="7" name="Rectángulo 6"/>
          <p:cNvSpPr/>
          <p:nvPr/>
        </p:nvSpPr>
        <p:spPr>
          <a:xfrm>
            <a:off x="1124038" y="1516523"/>
            <a:ext cx="4882662" cy="369332"/>
          </a:xfrm>
          <a:prstGeom prst="rect">
            <a:avLst/>
          </a:prstGeom>
        </p:spPr>
        <p:txBody>
          <a:bodyPr wrap="square">
            <a:spAutoFit/>
          </a:bodyPr>
          <a:lstStyle/>
          <a:p>
            <a:r>
              <a:rPr lang="en-US" dirty="0" smtClean="0">
                <a:solidFill>
                  <a:schemeClr val="accent4"/>
                </a:solidFill>
              </a:rPr>
              <a:t>● </a:t>
            </a:r>
            <a:r>
              <a:rPr lang="en-US" dirty="0">
                <a:solidFill>
                  <a:schemeClr val="accent4"/>
                </a:solidFill>
              </a:rPr>
              <a:t>What is the problem you are trying to solve</a:t>
            </a:r>
            <a:r>
              <a:rPr lang="en-US" dirty="0" smtClean="0">
                <a:solidFill>
                  <a:schemeClr val="accent4"/>
                </a:solidFill>
              </a:rPr>
              <a:t>?</a:t>
            </a:r>
            <a:endParaRPr lang="en-US" dirty="0">
              <a:solidFill>
                <a:schemeClr val="accent4"/>
              </a:solidFill>
            </a:endParaRPr>
          </a:p>
        </p:txBody>
      </p:sp>
      <p:sp>
        <p:nvSpPr>
          <p:cNvPr id="2" name="CuadroTexto 1"/>
          <p:cNvSpPr txBox="1"/>
          <p:nvPr/>
        </p:nvSpPr>
        <p:spPr>
          <a:xfrm>
            <a:off x="1214892" y="2145323"/>
            <a:ext cx="9583616" cy="4247317"/>
          </a:xfrm>
          <a:prstGeom prst="rect">
            <a:avLst/>
          </a:prstGeom>
          <a:noFill/>
        </p:spPr>
        <p:txBody>
          <a:bodyPr wrap="square" rtlCol="0">
            <a:spAutoFit/>
          </a:bodyPr>
          <a:lstStyle/>
          <a:p>
            <a:r>
              <a:rPr lang="en-US" dirty="0">
                <a:solidFill>
                  <a:schemeClr val="bg1"/>
                </a:solidFill>
              </a:rPr>
              <a:t>We are trying to solve a question hypothesized by the Ministry of Education, an entity that seeks to establish educational policies in order for students to perform better in the </a:t>
            </a:r>
            <a:r>
              <a:rPr lang="en-US" dirty="0" smtClean="0">
                <a:solidFill>
                  <a:schemeClr val="bg1"/>
                </a:solidFill>
              </a:rPr>
              <a:t>Saber 11 </a:t>
            </a:r>
            <a:r>
              <a:rPr lang="en-US" dirty="0">
                <a:solidFill>
                  <a:schemeClr val="bg1"/>
                </a:solidFill>
              </a:rPr>
              <a:t>exam</a:t>
            </a:r>
            <a:r>
              <a:rPr lang="en-US" dirty="0" smtClean="0">
                <a:solidFill>
                  <a:schemeClr val="bg1"/>
                </a:solidFill>
              </a:rPr>
              <a:t>.</a:t>
            </a:r>
          </a:p>
          <a:p>
            <a:endParaRPr lang="en-US" dirty="0" smtClean="0">
              <a:solidFill>
                <a:schemeClr val="bg1"/>
              </a:solidFill>
            </a:endParaRPr>
          </a:p>
          <a:p>
            <a:r>
              <a:rPr lang="en-US" dirty="0" smtClean="0">
                <a:solidFill>
                  <a:schemeClr val="bg1"/>
                </a:solidFill>
              </a:rPr>
              <a:t>The </a:t>
            </a:r>
            <a:r>
              <a:rPr lang="en-US" dirty="0">
                <a:solidFill>
                  <a:schemeClr val="bg1"/>
                </a:solidFill>
              </a:rPr>
              <a:t>main objective is to </a:t>
            </a:r>
            <a:r>
              <a:rPr lang="en-US" dirty="0">
                <a:solidFill>
                  <a:schemeClr val="accent4"/>
                </a:solidFill>
              </a:rPr>
              <a:t>establish how ICFES results can be improved in Colombia</a:t>
            </a:r>
            <a:r>
              <a:rPr lang="en-US" dirty="0" smtClean="0">
                <a:solidFill>
                  <a:schemeClr val="accent4"/>
                </a:solidFill>
              </a:rPr>
              <a:t>.</a:t>
            </a:r>
          </a:p>
          <a:p>
            <a:endParaRPr lang="en-US" dirty="0">
              <a:solidFill>
                <a:schemeClr val="bg1"/>
              </a:solidFill>
            </a:endParaRPr>
          </a:p>
          <a:p>
            <a:r>
              <a:rPr lang="en-US" dirty="0" smtClean="0">
                <a:solidFill>
                  <a:schemeClr val="bg1"/>
                </a:solidFill>
              </a:rPr>
              <a:t>To </a:t>
            </a:r>
            <a:r>
              <a:rPr lang="en-US" dirty="0">
                <a:solidFill>
                  <a:schemeClr val="bg1"/>
                </a:solidFill>
              </a:rPr>
              <a:t>answer the main question it is necessary to divide it into more specific questions</a:t>
            </a:r>
            <a:r>
              <a:rPr lang="en-US" dirty="0" smtClean="0">
                <a:solidFill>
                  <a:schemeClr val="bg1"/>
                </a:solidFill>
              </a:rPr>
              <a:t>.</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accent4"/>
                </a:solidFill>
              </a:rPr>
              <a:t>How </a:t>
            </a:r>
            <a:r>
              <a:rPr lang="en-US" dirty="0">
                <a:solidFill>
                  <a:schemeClr val="accent4"/>
                </a:solidFill>
              </a:rPr>
              <a:t>are the results in the five subjects</a:t>
            </a:r>
            <a:r>
              <a:rPr lang="en-US" dirty="0" smtClean="0">
                <a:solidFill>
                  <a:schemeClr val="accent4"/>
                </a:solidFill>
              </a:rPr>
              <a:t>?</a:t>
            </a:r>
          </a:p>
          <a:p>
            <a:pPr marL="285750" indent="-285750">
              <a:buFont typeface="Arial" panose="020B0604020202020204" pitchFamily="34" charset="0"/>
              <a:buChar char="•"/>
            </a:pPr>
            <a:r>
              <a:rPr lang="en-US" dirty="0" smtClean="0">
                <a:solidFill>
                  <a:schemeClr val="accent4"/>
                </a:solidFill>
              </a:rPr>
              <a:t>Are </a:t>
            </a:r>
            <a:r>
              <a:rPr lang="en-US" dirty="0">
                <a:solidFill>
                  <a:schemeClr val="accent4"/>
                </a:solidFill>
              </a:rPr>
              <a:t>there any subjects in which students perform worse</a:t>
            </a:r>
            <a:r>
              <a:rPr lang="en-US" dirty="0" smtClean="0">
                <a:solidFill>
                  <a:schemeClr val="accent4"/>
                </a:solidFill>
              </a:rPr>
              <a:t>?</a:t>
            </a:r>
          </a:p>
          <a:p>
            <a:pPr marL="285750" indent="-285750">
              <a:buFont typeface="Arial" panose="020B0604020202020204" pitchFamily="34" charset="0"/>
              <a:buChar char="•"/>
            </a:pPr>
            <a:r>
              <a:rPr lang="en-US" dirty="0" smtClean="0">
                <a:solidFill>
                  <a:schemeClr val="accent4"/>
                </a:solidFill>
              </a:rPr>
              <a:t>Are </a:t>
            </a:r>
            <a:r>
              <a:rPr lang="en-US" dirty="0">
                <a:solidFill>
                  <a:schemeClr val="accent4"/>
                </a:solidFill>
              </a:rPr>
              <a:t>there differences in the overall results that can be explained by demographic </a:t>
            </a:r>
            <a:r>
              <a:rPr lang="en-US" dirty="0" smtClean="0">
                <a:solidFill>
                  <a:schemeClr val="accent4"/>
                </a:solidFill>
              </a:rPr>
              <a:t>variables?</a:t>
            </a:r>
          </a:p>
          <a:p>
            <a:pPr marL="285750" indent="-285750">
              <a:buFont typeface="Arial" panose="020B0604020202020204" pitchFamily="34" charset="0"/>
              <a:buChar char="•"/>
            </a:pPr>
            <a:r>
              <a:rPr lang="en-US" dirty="0" smtClean="0">
                <a:solidFill>
                  <a:schemeClr val="accent4"/>
                </a:solidFill>
              </a:rPr>
              <a:t>What demographic groups should </a:t>
            </a:r>
            <a:r>
              <a:rPr lang="en-US" dirty="0">
                <a:solidFill>
                  <a:schemeClr val="accent4"/>
                </a:solidFill>
              </a:rPr>
              <a:t>be prioritized in the improvement of education in order to obtain better overall ICFES </a:t>
            </a:r>
            <a:r>
              <a:rPr lang="en-US" dirty="0" smtClean="0">
                <a:solidFill>
                  <a:schemeClr val="accent4"/>
                </a:solidFill>
              </a:rPr>
              <a:t>scores?</a:t>
            </a:r>
          </a:p>
          <a:p>
            <a:pPr marL="285750" indent="-285750">
              <a:buFont typeface="Arial" panose="020B0604020202020204" pitchFamily="34" charset="0"/>
              <a:buChar char="•"/>
            </a:pPr>
            <a:r>
              <a:rPr lang="en-US" dirty="0" smtClean="0">
                <a:solidFill>
                  <a:schemeClr val="accent4"/>
                </a:solidFill>
              </a:rPr>
              <a:t>What policies can be suggested in order to improve the global score?</a:t>
            </a:r>
            <a:endParaRPr lang="en-US" dirty="0">
              <a:solidFill>
                <a:schemeClr val="accent4"/>
              </a:solidFill>
            </a:endParaRPr>
          </a:p>
        </p:txBody>
      </p:sp>
    </p:spTree>
    <p:extLst>
      <p:ext uri="{BB962C8B-B14F-4D97-AF65-F5344CB8AC3E}">
        <p14:creationId xmlns:p14="http://schemas.microsoft.com/office/powerpoint/2010/main" val="235259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73376" y="1319300"/>
            <a:ext cx="7967246" cy="369332"/>
          </a:xfrm>
          <a:prstGeom prst="rect">
            <a:avLst/>
          </a:prstGeom>
        </p:spPr>
        <p:txBody>
          <a:bodyPr wrap="none">
            <a:spAutoFit/>
          </a:bodyPr>
          <a:lstStyle/>
          <a:p>
            <a:r>
              <a:rPr lang="en-US" dirty="0">
                <a:solidFill>
                  <a:schemeClr val="accent4"/>
                </a:solidFill>
              </a:rPr>
              <a:t>● What metrics will you use to measure your data to achieve your objective</a:t>
            </a:r>
            <a:r>
              <a:rPr lang="en-US" dirty="0" smtClean="0">
                <a:solidFill>
                  <a:schemeClr val="accent4"/>
                </a:solidFill>
              </a:rPr>
              <a:t>?</a:t>
            </a:r>
            <a:endParaRPr lang="en-US" dirty="0">
              <a:solidFill>
                <a:schemeClr val="accent4"/>
              </a:solidFill>
            </a:endParaRPr>
          </a:p>
        </p:txBody>
      </p:sp>
      <p:sp>
        <p:nvSpPr>
          <p:cNvPr id="4" name="Título 4"/>
          <p:cNvSpPr>
            <a:spLocks noGrp="1"/>
          </p:cNvSpPr>
          <p:nvPr>
            <p:ph type="ctrTitle"/>
          </p:nvPr>
        </p:nvSpPr>
        <p:spPr>
          <a:xfrm>
            <a:off x="825100" y="548900"/>
            <a:ext cx="2832500" cy="770400"/>
          </a:xfrm>
        </p:spPr>
        <p:txBody>
          <a:bodyPr/>
          <a:lstStyle/>
          <a:p>
            <a:r>
              <a:rPr lang="en-US" dirty="0" smtClean="0"/>
              <a:t>ASK</a:t>
            </a:r>
            <a:endParaRPr lang="en-US" dirty="0"/>
          </a:p>
        </p:txBody>
      </p:sp>
      <p:sp>
        <p:nvSpPr>
          <p:cNvPr id="5" name="CuadroTexto 4"/>
          <p:cNvSpPr txBox="1"/>
          <p:nvPr/>
        </p:nvSpPr>
        <p:spPr>
          <a:xfrm>
            <a:off x="1525068" y="1837592"/>
            <a:ext cx="7856324" cy="369332"/>
          </a:xfrm>
          <a:prstGeom prst="rect">
            <a:avLst/>
          </a:prstGeom>
          <a:noFill/>
        </p:spPr>
        <p:txBody>
          <a:bodyPr wrap="square" rtlCol="0">
            <a:spAutoFit/>
          </a:bodyPr>
          <a:lstStyle/>
          <a:p>
            <a:r>
              <a:rPr lang="en-US" dirty="0" smtClean="0">
                <a:solidFill>
                  <a:schemeClr val="bg1"/>
                </a:solidFill>
              </a:rPr>
              <a:t>I'm going to use the results by subject and the overall result per student.    </a:t>
            </a:r>
            <a:endParaRPr lang="en-US" dirty="0">
              <a:solidFill>
                <a:schemeClr val="bg1"/>
              </a:solidFill>
            </a:endParaRPr>
          </a:p>
        </p:txBody>
      </p:sp>
      <p:sp>
        <p:nvSpPr>
          <p:cNvPr id="6" name="Rectángulo 5"/>
          <p:cNvSpPr/>
          <p:nvPr/>
        </p:nvSpPr>
        <p:spPr>
          <a:xfrm>
            <a:off x="1173376" y="2459032"/>
            <a:ext cx="3145413" cy="369332"/>
          </a:xfrm>
          <a:prstGeom prst="rect">
            <a:avLst/>
          </a:prstGeom>
        </p:spPr>
        <p:txBody>
          <a:bodyPr wrap="none">
            <a:spAutoFit/>
          </a:bodyPr>
          <a:lstStyle/>
          <a:p>
            <a:r>
              <a:rPr lang="en-US" dirty="0">
                <a:solidFill>
                  <a:schemeClr val="accent4"/>
                </a:solidFill>
              </a:rPr>
              <a:t>● Who are the stakeholders?</a:t>
            </a:r>
          </a:p>
        </p:txBody>
      </p:sp>
      <p:sp>
        <p:nvSpPr>
          <p:cNvPr id="7" name="CuadroTexto 6"/>
          <p:cNvSpPr txBox="1"/>
          <p:nvPr/>
        </p:nvSpPr>
        <p:spPr>
          <a:xfrm>
            <a:off x="1525068" y="2977324"/>
            <a:ext cx="9737878" cy="923330"/>
          </a:xfrm>
          <a:prstGeom prst="rect">
            <a:avLst/>
          </a:prstGeom>
          <a:noFill/>
        </p:spPr>
        <p:txBody>
          <a:bodyPr wrap="square" rtlCol="0">
            <a:spAutoFit/>
          </a:bodyPr>
          <a:lstStyle/>
          <a:p>
            <a:r>
              <a:rPr lang="en-US" dirty="0">
                <a:solidFill>
                  <a:schemeClr val="bg1"/>
                </a:solidFill>
              </a:rPr>
              <a:t>The stakeholders are officials working in the Ministry of Education, who seek to understand the behavior of the </a:t>
            </a:r>
            <a:r>
              <a:rPr lang="en-US" dirty="0" smtClean="0">
                <a:solidFill>
                  <a:schemeClr val="bg1"/>
                </a:solidFill>
              </a:rPr>
              <a:t>Saber 11 </a:t>
            </a:r>
            <a:r>
              <a:rPr lang="en-US" dirty="0">
                <a:solidFill>
                  <a:schemeClr val="bg1"/>
                </a:solidFill>
              </a:rPr>
              <a:t>results, in the period between 2018 and 2021, in order to establish educational policies to improve the performance of Colombian students in that exam.</a:t>
            </a:r>
          </a:p>
        </p:txBody>
      </p:sp>
      <p:sp>
        <p:nvSpPr>
          <p:cNvPr id="8" name="Rectángulo 7"/>
          <p:cNvSpPr/>
          <p:nvPr/>
        </p:nvSpPr>
        <p:spPr>
          <a:xfrm>
            <a:off x="1173376" y="4098016"/>
            <a:ext cx="2735044" cy="369332"/>
          </a:xfrm>
          <a:prstGeom prst="rect">
            <a:avLst/>
          </a:prstGeom>
        </p:spPr>
        <p:txBody>
          <a:bodyPr wrap="none">
            <a:spAutoFit/>
          </a:bodyPr>
          <a:lstStyle/>
          <a:p>
            <a:r>
              <a:rPr lang="en-US" dirty="0">
                <a:solidFill>
                  <a:schemeClr val="accent4"/>
                </a:solidFill>
              </a:rPr>
              <a:t>● Who is your audience?</a:t>
            </a:r>
          </a:p>
        </p:txBody>
      </p:sp>
      <p:sp>
        <p:nvSpPr>
          <p:cNvPr id="9" name="CuadroTexto 8"/>
          <p:cNvSpPr txBox="1"/>
          <p:nvPr/>
        </p:nvSpPr>
        <p:spPr>
          <a:xfrm>
            <a:off x="1525068" y="4616308"/>
            <a:ext cx="7856324" cy="369332"/>
          </a:xfrm>
          <a:prstGeom prst="rect">
            <a:avLst/>
          </a:prstGeom>
          <a:noFill/>
        </p:spPr>
        <p:txBody>
          <a:bodyPr wrap="square" rtlCol="0">
            <a:spAutoFit/>
          </a:bodyPr>
          <a:lstStyle/>
          <a:p>
            <a:r>
              <a:rPr lang="en-US" dirty="0">
                <a:solidFill>
                  <a:schemeClr val="bg1"/>
                </a:solidFill>
              </a:rPr>
              <a:t>The </a:t>
            </a:r>
            <a:r>
              <a:rPr lang="en-US" dirty="0" smtClean="0">
                <a:solidFill>
                  <a:schemeClr val="bg1"/>
                </a:solidFill>
              </a:rPr>
              <a:t>audience are the same stakeholders.</a:t>
            </a:r>
            <a:endParaRPr lang="en-US" dirty="0">
              <a:solidFill>
                <a:schemeClr val="bg1"/>
              </a:solidFill>
            </a:endParaRPr>
          </a:p>
        </p:txBody>
      </p:sp>
      <p:sp>
        <p:nvSpPr>
          <p:cNvPr id="10" name="Rectángulo 9"/>
          <p:cNvSpPr/>
          <p:nvPr/>
        </p:nvSpPr>
        <p:spPr>
          <a:xfrm>
            <a:off x="1173376" y="5134600"/>
            <a:ext cx="6043642" cy="369332"/>
          </a:xfrm>
          <a:prstGeom prst="rect">
            <a:avLst/>
          </a:prstGeom>
        </p:spPr>
        <p:txBody>
          <a:bodyPr wrap="none">
            <a:spAutoFit/>
          </a:bodyPr>
          <a:lstStyle/>
          <a:p>
            <a:r>
              <a:rPr lang="en-US" dirty="0">
                <a:solidFill>
                  <a:schemeClr val="accent4"/>
                </a:solidFill>
              </a:rPr>
              <a:t>● How can your insights help your client make decisions?</a:t>
            </a:r>
          </a:p>
        </p:txBody>
      </p:sp>
      <p:sp>
        <p:nvSpPr>
          <p:cNvPr id="11" name="CuadroTexto 10"/>
          <p:cNvSpPr txBox="1"/>
          <p:nvPr/>
        </p:nvSpPr>
        <p:spPr>
          <a:xfrm>
            <a:off x="1503398" y="5503932"/>
            <a:ext cx="9759548" cy="923330"/>
          </a:xfrm>
          <a:prstGeom prst="rect">
            <a:avLst/>
          </a:prstGeom>
          <a:noFill/>
        </p:spPr>
        <p:txBody>
          <a:bodyPr wrap="square" rtlCol="0">
            <a:spAutoFit/>
          </a:bodyPr>
          <a:lstStyle/>
          <a:p>
            <a:r>
              <a:rPr lang="en-US" dirty="0">
                <a:solidFill>
                  <a:schemeClr val="bg1"/>
                </a:solidFill>
              </a:rPr>
              <a:t>The reflections aim to understand the behavior of the results, helping to establish whether there are differences in scores by demographic variables and to establish which groups need prioritization in order to implement educational policies.</a:t>
            </a:r>
          </a:p>
        </p:txBody>
      </p:sp>
    </p:spTree>
    <p:extLst>
      <p:ext uri="{BB962C8B-B14F-4D97-AF65-F5344CB8AC3E}">
        <p14:creationId xmlns:p14="http://schemas.microsoft.com/office/powerpoint/2010/main" val="139092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PREPARE</a:t>
            </a:r>
            <a:endParaRPr lang="en-US"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1033" y="1681750"/>
            <a:ext cx="3599326" cy="2400300"/>
          </a:xfrm>
          <a:prstGeom prst="rect">
            <a:avLst/>
          </a:prstGeom>
        </p:spPr>
      </p:pic>
    </p:spTree>
    <p:extLst>
      <p:ext uri="{BB962C8B-B14F-4D97-AF65-F5344CB8AC3E}">
        <p14:creationId xmlns:p14="http://schemas.microsoft.com/office/powerpoint/2010/main" val="105763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100" y="548900"/>
            <a:ext cx="2832500" cy="770400"/>
          </a:xfrm>
        </p:spPr>
        <p:txBody>
          <a:bodyPr/>
          <a:lstStyle/>
          <a:p>
            <a:r>
              <a:rPr lang="en-US" dirty="0" smtClean="0"/>
              <a:t>PREPARE</a:t>
            </a:r>
            <a:endParaRPr lang="en-US" dirty="0"/>
          </a:p>
        </p:txBody>
      </p:sp>
      <p:sp>
        <p:nvSpPr>
          <p:cNvPr id="7" name="Rectángulo 6"/>
          <p:cNvSpPr/>
          <p:nvPr/>
        </p:nvSpPr>
        <p:spPr>
          <a:xfrm>
            <a:off x="1113692" y="2299039"/>
            <a:ext cx="8118232" cy="2308324"/>
          </a:xfrm>
          <a:prstGeom prst="rect">
            <a:avLst/>
          </a:prstGeom>
        </p:spPr>
        <p:txBody>
          <a:bodyPr wrap="square">
            <a:spAutoFit/>
          </a:bodyPr>
          <a:lstStyle/>
          <a:p>
            <a:r>
              <a:rPr lang="en-US" dirty="0">
                <a:solidFill>
                  <a:schemeClr val="accent4"/>
                </a:solidFill>
              </a:rPr>
              <a:t>● Where is your data located?</a:t>
            </a:r>
          </a:p>
          <a:p>
            <a:r>
              <a:rPr lang="en-US" dirty="0">
                <a:solidFill>
                  <a:schemeClr val="accent4"/>
                </a:solidFill>
              </a:rPr>
              <a:t>● How is the data organized</a:t>
            </a:r>
            <a:r>
              <a:rPr lang="en-US" dirty="0" smtClean="0">
                <a:solidFill>
                  <a:schemeClr val="accent4"/>
                </a:solidFill>
              </a:rPr>
              <a:t>?</a:t>
            </a:r>
            <a:endParaRPr lang="en-US" dirty="0">
              <a:solidFill>
                <a:schemeClr val="accent4"/>
              </a:solidFill>
            </a:endParaRPr>
          </a:p>
          <a:p>
            <a:r>
              <a:rPr lang="en-US" dirty="0">
                <a:solidFill>
                  <a:schemeClr val="accent4"/>
                </a:solidFill>
              </a:rPr>
              <a:t>● Are there issues with bias or credibility in this data? Does your data ROCCC?</a:t>
            </a:r>
          </a:p>
          <a:p>
            <a:r>
              <a:rPr lang="en-US" dirty="0">
                <a:solidFill>
                  <a:schemeClr val="accent4"/>
                </a:solidFill>
              </a:rPr>
              <a:t>● How are you addressing licensing, privacy, security, and accessibility?</a:t>
            </a:r>
          </a:p>
          <a:p>
            <a:r>
              <a:rPr lang="en-US" dirty="0">
                <a:solidFill>
                  <a:schemeClr val="accent4"/>
                </a:solidFill>
              </a:rPr>
              <a:t>● How did you verify the data’s integrity?</a:t>
            </a:r>
          </a:p>
          <a:p>
            <a:r>
              <a:rPr lang="en-US" dirty="0">
                <a:solidFill>
                  <a:schemeClr val="accent4"/>
                </a:solidFill>
              </a:rPr>
              <a:t>● How does it help you answer your question?</a:t>
            </a:r>
          </a:p>
          <a:p>
            <a:r>
              <a:rPr lang="en-US" dirty="0">
                <a:solidFill>
                  <a:schemeClr val="accent4"/>
                </a:solidFill>
              </a:rPr>
              <a:t>● Are there any problems with the data?</a:t>
            </a:r>
          </a:p>
        </p:txBody>
      </p:sp>
      <p:sp>
        <p:nvSpPr>
          <p:cNvPr id="8" name="CuadroTexto 7"/>
          <p:cNvSpPr txBox="1"/>
          <p:nvPr/>
        </p:nvSpPr>
        <p:spPr>
          <a:xfrm>
            <a:off x="1113692" y="1529862"/>
            <a:ext cx="9595339" cy="369332"/>
          </a:xfrm>
          <a:prstGeom prst="rect">
            <a:avLst/>
          </a:prstGeom>
          <a:noFill/>
        </p:spPr>
        <p:txBody>
          <a:bodyPr wrap="square" rtlCol="0">
            <a:spAutoFit/>
          </a:bodyPr>
          <a:lstStyle/>
          <a:p>
            <a:r>
              <a:rPr lang="en-US" dirty="0" smtClean="0">
                <a:solidFill>
                  <a:schemeClr val="bg1"/>
                </a:solidFill>
              </a:rPr>
              <a:t>In the prepare phase we find the appropriate data to resolve the problem and stored properly</a:t>
            </a:r>
            <a:endParaRPr lang="en-US" dirty="0">
              <a:solidFill>
                <a:schemeClr val="bg1"/>
              </a:solidFill>
            </a:endParaRPr>
          </a:p>
        </p:txBody>
      </p:sp>
    </p:spTree>
    <p:extLst>
      <p:ext uri="{BB962C8B-B14F-4D97-AF65-F5344CB8AC3E}">
        <p14:creationId xmlns:p14="http://schemas.microsoft.com/office/powerpoint/2010/main" val="1228284448"/>
      </p:ext>
    </p:extLst>
  </p:cSld>
  <p:clrMapOvr>
    <a:masterClrMapping/>
  </p:clrMapOvr>
</p:sld>
</file>

<file path=ppt/theme/theme1.xml><?xml version="1.0" encoding="utf-8"?>
<a:theme xmlns:a="http://schemas.openxmlformats.org/drawingml/2006/main" name="DataScience">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taScience" id="{12636488-D866-490A-A739-7DD4D6705CF0}" vid="{F76B8517-5446-475C-A52D-F69130BE82DE}"/>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1173</TotalTime>
  <Words>5798</Words>
  <Application>Microsoft Office PowerPoint</Application>
  <PresentationFormat>Panorámica</PresentationFormat>
  <Paragraphs>613</Paragraphs>
  <Slides>40</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40</vt:i4>
      </vt:variant>
    </vt:vector>
  </HeadingPairs>
  <TitlesOfParts>
    <vt:vector size="52"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DataScience</vt:lpstr>
      <vt:lpstr>Slidesgo Final Pages</vt:lpstr>
      <vt:lpstr>How can be improved the Saber 11 results in Colombia?</vt:lpstr>
      <vt:lpstr>Introduction</vt:lpstr>
      <vt:lpstr>ASK</vt:lpstr>
      <vt:lpstr>ASK</vt:lpstr>
      <vt:lpstr>ASK</vt:lpstr>
      <vt:lpstr>ASK</vt:lpstr>
      <vt:lpstr>ASK</vt:lpstr>
      <vt:lpstr>PREPARE</vt:lpstr>
      <vt:lpstr>PREPARE</vt:lpstr>
      <vt:lpstr>PREPARE</vt:lpstr>
      <vt:lpstr>Metadata</vt:lpstr>
      <vt:lpstr>Metadata</vt:lpstr>
      <vt:lpstr>Metadata</vt:lpstr>
      <vt:lpstr>Metadata</vt:lpstr>
      <vt:lpstr>Metadata</vt:lpstr>
      <vt:lpstr>Metadata</vt:lpstr>
      <vt:lpstr>Metadata</vt:lpstr>
      <vt:lpstr>Metadata</vt:lpstr>
      <vt:lpstr>PREPARE</vt:lpstr>
      <vt:lpstr>PREPARE</vt:lpstr>
      <vt:lpstr>PREPARE</vt:lpstr>
      <vt:lpstr>PROCESS</vt:lpstr>
      <vt:lpstr>PROCESS</vt:lpstr>
      <vt:lpstr>PROCESS</vt:lpstr>
      <vt:lpstr>ANALIZE</vt:lpstr>
      <vt:lpstr>ANALIZE</vt:lpstr>
      <vt:lpstr>ANALIZE</vt:lpstr>
      <vt:lpstr>ANALIZE</vt:lpstr>
      <vt:lpstr>ANALIZE</vt:lpstr>
      <vt:lpstr>ANALIZE</vt:lpstr>
      <vt:lpstr>ANALIZE</vt:lpstr>
      <vt:lpstr>ANALIZE</vt:lpstr>
      <vt:lpstr>ANALIZE</vt:lpstr>
      <vt:lpstr>SHARE</vt:lpstr>
      <vt:lpstr>SHARE</vt:lpstr>
      <vt:lpstr>SHARE</vt:lpstr>
      <vt:lpstr>ACT</vt:lpstr>
      <vt:lpstr>ACT</vt:lpstr>
      <vt:lpstr>ACT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be improved the ICFES results in Colombia?</dc:title>
  <dc:creator>Fabian Pedreros Camargo</dc:creator>
  <cp:lastModifiedBy>Fabian Pedreros Camargo</cp:lastModifiedBy>
  <cp:revision>102</cp:revision>
  <dcterms:created xsi:type="dcterms:W3CDTF">2022-07-20T16:42:38Z</dcterms:created>
  <dcterms:modified xsi:type="dcterms:W3CDTF">2022-08-05T21:43:36Z</dcterms:modified>
</cp:coreProperties>
</file>