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sldIdLst>
    <p:sldId id="256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59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4765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974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901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440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9776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848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92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9412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28592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9530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46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30792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50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55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6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5058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4971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485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783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54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207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24810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6777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TheAnalyst/PortfolioProjects/blob/main/Nashville%20Housing%20Data%20for%20Data%20Cleaning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Limpieza de datos en SQL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0125" y="3739317"/>
            <a:ext cx="5211749" cy="1056800"/>
          </a:xfrm>
        </p:spPr>
        <p:txBody>
          <a:bodyPr/>
          <a:lstStyle/>
          <a:p>
            <a:r>
              <a:rPr lang="es-ES" dirty="0" smtClean="0"/>
              <a:t>Proyecto de la serie de Alex </a:t>
            </a:r>
            <a:r>
              <a:rPr lang="es-ES" dirty="0" err="1" smtClean="0"/>
              <a:t>the</a:t>
            </a:r>
            <a:r>
              <a:rPr lang="es-ES" dirty="0"/>
              <a:t> </a:t>
            </a:r>
            <a:r>
              <a:rPr lang="es-ES" dirty="0" err="1" smtClean="0"/>
              <a:t>analyst</a:t>
            </a:r>
            <a:endParaRPr lang="es-ES" dirty="0" smtClean="0"/>
          </a:p>
          <a:p>
            <a:r>
              <a:rPr lang="es-ES" dirty="0" smtClean="0"/>
              <a:t>Fabian Pedreros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683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1" y="683202"/>
            <a:ext cx="5772150" cy="2914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45" y="4308763"/>
            <a:ext cx="7981950" cy="1981200"/>
          </a:xfrm>
          <a:prstGeom prst="rect">
            <a:avLst/>
          </a:prstGeom>
        </p:spPr>
      </p:pic>
      <p:cxnSp>
        <p:nvCxnSpPr>
          <p:cNvPr id="8" name="Conector angular 7"/>
          <p:cNvCxnSpPr>
            <a:stCxn id="5" idx="2"/>
            <a:endCxn id="6" idx="0"/>
          </p:cNvCxnSpPr>
          <p:nvPr/>
        </p:nvCxnSpPr>
        <p:spPr>
          <a:xfrm rot="16200000" flipH="1">
            <a:off x="5233468" y="2257510"/>
            <a:ext cx="710911" cy="33915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7381702" y="1401863"/>
            <a:ext cx="3507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Actualización de las direcciones nulas con los valores de las direcciones por el </a:t>
            </a:r>
            <a:r>
              <a:rPr lang="es-ES" dirty="0" err="1" smtClean="0">
                <a:solidFill>
                  <a:schemeClr val="bg1"/>
                </a:solidFill>
              </a:rPr>
              <a:t>ParcelID</a:t>
            </a:r>
            <a:r>
              <a:rPr lang="es-ES" dirty="0" smtClean="0">
                <a:solidFill>
                  <a:schemeClr val="bg1"/>
                </a:solidFill>
              </a:rPr>
              <a:t>. Para estos e hace uso de un JON a la misma tabla.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0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529" y="607089"/>
            <a:ext cx="9466056" cy="770400"/>
          </a:xfrm>
        </p:spPr>
        <p:txBody>
          <a:bodyPr/>
          <a:lstStyle/>
          <a:p>
            <a:r>
              <a:rPr lang="es-ES" dirty="0" smtClean="0"/>
              <a:t>Separación de los valores de </a:t>
            </a:r>
            <a:r>
              <a:rPr lang="es-ES" dirty="0" err="1" smtClean="0"/>
              <a:t>PropertyAddress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496291" y="1840438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Dado que en las direcciones se encuentra información de dirección y ciudad. Es necesario dividir la información en dos columnas nuevas.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79" y="2833342"/>
            <a:ext cx="5724525" cy="3286125"/>
          </a:xfrm>
          <a:prstGeom prst="rect">
            <a:avLst/>
          </a:prstGeom>
        </p:spPr>
      </p:pic>
      <p:sp>
        <p:nvSpPr>
          <p:cNvPr id="6" name="Abrir llave 5"/>
          <p:cNvSpPr/>
          <p:nvPr/>
        </p:nvSpPr>
        <p:spPr>
          <a:xfrm rot="16200000">
            <a:off x="4588627" y="4987636"/>
            <a:ext cx="170410" cy="99337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/>
          <p:cNvSpPr/>
          <p:nvPr/>
        </p:nvSpPr>
        <p:spPr>
          <a:xfrm rot="16200000">
            <a:off x="3595253" y="4987636"/>
            <a:ext cx="170410" cy="993374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002280" y="5594085"/>
            <a:ext cx="11748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/>
                </a:solidFill>
              </a:rPr>
              <a:t>Dirección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177145" y="5594085"/>
            <a:ext cx="9933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Ciudad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6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3" y="116779"/>
            <a:ext cx="4811164" cy="32874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19" y="3503945"/>
            <a:ext cx="9454656" cy="3269657"/>
          </a:xfrm>
          <a:prstGeom prst="rect">
            <a:avLst/>
          </a:prstGeom>
        </p:spPr>
      </p:pic>
      <p:cxnSp>
        <p:nvCxnSpPr>
          <p:cNvPr id="6" name="Conector angular 5"/>
          <p:cNvCxnSpPr>
            <a:stCxn id="3" idx="3"/>
            <a:endCxn id="9" idx="0"/>
          </p:cNvCxnSpPr>
          <p:nvPr/>
        </p:nvCxnSpPr>
        <p:spPr>
          <a:xfrm>
            <a:off x="4954387" y="1760486"/>
            <a:ext cx="6363391" cy="40168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10631978" y="5777345"/>
            <a:ext cx="1371600" cy="99625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95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52" y="2690834"/>
            <a:ext cx="5860476" cy="32725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529" y="607089"/>
            <a:ext cx="9466056" cy="770400"/>
          </a:xfrm>
        </p:spPr>
        <p:txBody>
          <a:bodyPr/>
          <a:lstStyle/>
          <a:p>
            <a:r>
              <a:rPr lang="es-ES" dirty="0" smtClean="0"/>
              <a:t>Separación de los valores de </a:t>
            </a:r>
            <a:r>
              <a:rPr lang="es-ES" dirty="0" err="1" smtClean="0"/>
              <a:t>OwnerAddress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496291" y="1840438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Dado que en las direcciones del dueño se encuentra información de dirección, ciudad y estado. Es necesario dividir la información en tres columnas nuevas.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Abrir llave 5"/>
          <p:cNvSpPr/>
          <p:nvPr/>
        </p:nvSpPr>
        <p:spPr>
          <a:xfrm rot="16200000">
            <a:off x="5431964" y="5227728"/>
            <a:ext cx="207246" cy="55002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/>
          <p:cNvSpPr/>
          <p:nvPr/>
        </p:nvSpPr>
        <p:spPr>
          <a:xfrm rot="16200000">
            <a:off x="3731027" y="4851861"/>
            <a:ext cx="152399" cy="1246913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002280" y="5594085"/>
            <a:ext cx="11748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/>
                </a:solidFill>
              </a:rPr>
              <a:t>Dirección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48942" y="5606363"/>
            <a:ext cx="9933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Ciudad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0" name="Abrir llave 9"/>
          <p:cNvSpPr/>
          <p:nvPr/>
        </p:nvSpPr>
        <p:spPr>
          <a:xfrm rot="16200000">
            <a:off x="4760424" y="5159432"/>
            <a:ext cx="170410" cy="6497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5370711" y="5609326"/>
            <a:ext cx="9933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/>
                </a:solidFill>
              </a:rPr>
              <a:t>Estado</a:t>
            </a:r>
            <a:endParaRPr lang="es-E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2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7" y="252410"/>
            <a:ext cx="5086350" cy="28289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660969" y="714895"/>
            <a:ext cx="4912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PARSENAME: Realiza la división de un </a:t>
            </a:r>
            <a:r>
              <a:rPr lang="es-ES" dirty="0" err="1" smtClean="0">
                <a:solidFill>
                  <a:schemeClr val="bg1"/>
                </a:solidFill>
              </a:rPr>
              <a:t>string</a:t>
            </a:r>
            <a:r>
              <a:rPr lang="es-ES" dirty="0" smtClean="0">
                <a:solidFill>
                  <a:schemeClr val="bg1"/>
                </a:solidFill>
              </a:rPr>
              <a:t> cuando encuentra el punto.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Con REPLACE remplazamos momentáneamente el separador coma por el punto.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62" y="3261771"/>
            <a:ext cx="9244137" cy="3498438"/>
          </a:xfrm>
          <a:prstGeom prst="rect">
            <a:avLst/>
          </a:prstGeom>
        </p:spPr>
      </p:pic>
      <p:cxnSp>
        <p:nvCxnSpPr>
          <p:cNvPr id="7" name="Conector angular 6"/>
          <p:cNvCxnSpPr>
            <a:stCxn id="3" idx="2"/>
            <a:endCxn id="10" idx="0"/>
          </p:cNvCxnSpPr>
          <p:nvPr/>
        </p:nvCxnSpPr>
        <p:spPr>
          <a:xfrm rot="16200000" flipH="1">
            <a:off x="5517615" y="434382"/>
            <a:ext cx="2970330" cy="8264236"/>
          </a:xfrm>
          <a:prstGeom prst="bentConnector3">
            <a:avLst>
              <a:gd name="adj1" fmla="val 497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10266218" y="6051665"/>
            <a:ext cx="1737360" cy="72193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76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529" y="607089"/>
            <a:ext cx="9466056" cy="770400"/>
          </a:xfrm>
        </p:spPr>
        <p:txBody>
          <a:bodyPr/>
          <a:lstStyle/>
          <a:p>
            <a:r>
              <a:rPr lang="es-ES" dirty="0" smtClean="0"/>
              <a:t>Revisión de valores en </a:t>
            </a:r>
            <a:r>
              <a:rPr lang="es-ES" dirty="0" err="1" smtClean="0"/>
              <a:t>SoldAsVacant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512914" y="1665871"/>
            <a:ext cx="859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 encuentran varios valores en el campo </a:t>
            </a:r>
            <a:r>
              <a:rPr lang="es-ES" dirty="0" err="1" smtClean="0">
                <a:solidFill>
                  <a:schemeClr val="bg1"/>
                </a:solidFill>
              </a:rPr>
              <a:t>SoldAsVacant</a:t>
            </a:r>
            <a:r>
              <a:rPr lang="es-ES" dirty="0" smtClean="0">
                <a:solidFill>
                  <a:schemeClr val="bg1"/>
                </a:solidFill>
              </a:rPr>
              <a:t>, cuando solo debería tener dos valores (Yes, No) Por lo que se debe realizar la modificación: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Y </a:t>
            </a:r>
            <a:r>
              <a:rPr lang="es-E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Yes</a:t>
            </a:r>
          </a:p>
          <a:p>
            <a:r>
              <a:rPr lang="es-ES" dirty="0" smtClean="0">
                <a:solidFill>
                  <a:schemeClr val="bg1"/>
                </a:solidFill>
                <a:sym typeface="Wingdings" panose="05000000000000000000" pitchFamily="2" charset="2"/>
              </a:rPr>
              <a:t>N  No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89" y="2999594"/>
            <a:ext cx="5619409" cy="27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4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759922"/>
            <a:ext cx="4562475" cy="32766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27" y="3508664"/>
            <a:ext cx="4695825" cy="2667000"/>
          </a:xfrm>
          <a:prstGeom prst="rect">
            <a:avLst/>
          </a:prstGeom>
        </p:spPr>
      </p:pic>
      <p:cxnSp>
        <p:nvCxnSpPr>
          <p:cNvPr id="6" name="Conector angular 5"/>
          <p:cNvCxnSpPr>
            <a:stCxn id="3" idx="3"/>
            <a:endCxn id="4" idx="0"/>
          </p:cNvCxnSpPr>
          <p:nvPr/>
        </p:nvCxnSpPr>
        <p:spPr>
          <a:xfrm>
            <a:off x="5634037" y="2398222"/>
            <a:ext cx="3296603" cy="11104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5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529" y="607089"/>
            <a:ext cx="9466056" cy="770400"/>
          </a:xfrm>
        </p:spPr>
        <p:txBody>
          <a:bodyPr/>
          <a:lstStyle/>
          <a:p>
            <a:r>
              <a:rPr lang="es-ES" dirty="0" smtClean="0"/>
              <a:t>Revisión de valores en </a:t>
            </a:r>
            <a:r>
              <a:rPr lang="es-ES" dirty="0" err="1" smtClean="0"/>
              <a:t>SoldAsVacant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512914" y="1665871"/>
            <a:ext cx="859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 encuentran varios valores en el campo </a:t>
            </a:r>
            <a:r>
              <a:rPr lang="es-ES" dirty="0" err="1" smtClean="0">
                <a:solidFill>
                  <a:schemeClr val="bg1"/>
                </a:solidFill>
              </a:rPr>
              <a:t>SoldAsVacant</a:t>
            </a:r>
            <a:r>
              <a:rPr lang="es-ES" dirty="0" smtClean="0">
                <a:solidFill>
                  <a:schemeClr val="bg1"/>
                </a:solidFill>
              </a:rPr>
              <a:t>, cuando solo debería tener dos valores (Yes, No) Por lo que se debe realizar la modificación: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Y </a:t>
            </a:r>
            <a:r>
              <a:rPr lang="es-E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Yes</a:t>
            </a:r>
          </a:p>
          <a:p>
            <a:r>
              <a:rPr lang="es-ES" dirty="0" smtClean="0">
                <a:solidFill>
                  <a:schemeClr val="bg1"/>
                </a:solidFill>
                <a:sym typeface="Wingdings" panose="05000000000000000000" pitchFamily="2" charset="2"/>
              </a:rPr>
              <a:t>N  No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89" y="2999594"/>
            <a:ext cx="5619409" cy="27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3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26" y="1035484"/>
            <a:ext cx="10939318" cy="42324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150226" y="5616279"/>
            <a:ext cx="848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https://blogs.triggerdb.com/2021/06/10/como-eliminar-registros-duplicados/</a:t>
            </a:r>
          </a:p>
        </p:txBody>
      </p:sp>
    </p:spTree>
    <p:extLst>
      <p:ext uri="{BB962C8B-B14F-4D97-AF65-F5344CB8AC3E}">
        <p14:creationId xmlns:p14="http://schemas.microsoft.com/office/powerpoint/2010/main" val="4603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58" y="1742555"/>
            <a:ext cx="3724275" cy="37719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04" y="1742555"/>
            <a:ext cx="2438400" cy="1666875"/>
          </a:xfrm>
          <a:prstGeom prst="rect">
            <a:avLst/>
          </a:prstGeom>
        </p:spPr>
      </p:pic>
      <p:cxnSp>
        <p:nvCxnSpPr>
          <p:cNvPr id="6" name="Conector angular 5"/>
          <p:cNvCxnSpPr>
            <a:stCxn id="3" idx="3"/>
            <a:endCxn id="4" idx="1"/>
          </p:cNvCxnSpPr>
          <p:nvPr/>
        </p:nvCxnSpPr>
        <p:spPr>
          <a:xfrm flipV="1">
            <a:off x="5081933" y="2575993"/>
            <a:ext cx="1756671" cy="10525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6749935" y="4048298"/>
            <a:ext cx="360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De la tabla original los registros duplicados son eliminados, pasan a ser 56373 cuando originalmente teníamos 56477.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Realizar un proceso de limpieza a un set de datos utilizando la herramienta SQL Server. </a:t>
            </a:r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pic>
        <p:nvPicPr>
          <p:cNvPr id="1026" name="Picture 2" descr="💥 Data cleaning with SQL || Housing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71" y="2305401"/>
            <a:ext cx="4828471" cy="32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15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5099" y="548900"/>
            <a:ext cx="8102769" cy="770400"/>
          </a:xfrm>
        </p:spPr>
        <p:txBody>
          <a:bodyPr/>
          <a:lstStyle/>
          <a:p>
            <a:r>
              <a:rPr lang="es-ES" dirty="0" smtClean="0"/>
              <a:t>Eliminación de columnas innecesarias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42" y="1864907"/>
            <a:ext cx="4648200" cy="19145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96" y="4722129"/>
            <a:ext cx="11581341" cy="8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98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5099" y="548900"/>
            <a:ext cx="7188369" cy="770400"/>
          </a:xfrm>
        </p:spPr>
        <p:txBody>
          <a:bodyPr/>
          <a:lstStyle/>
          <a:p>
            <a:r>
              <a:rPr lang="es-ES" dirty="0" smtClean="0"/>
              <a:t>Limpiezas </a:t>
            </a:r>
            <a:r>
              <a:rPr lang="es-ES" dirty="0" smtClean="0"/>
              <a:t>de </a:t>
            </a:r>
            <a:r>
              <a:rPr lang="es-ES" dirty="0" smtClean="0"/>
              <a:t>datos adicionales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778924" y="2377440"/>
            <a:ext cx="7922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TRIM todas las columnas con </a:t>
            </a:r>
            <a:r>
              <a:rPr lang="es-ES" dirty="0" err="1" smtClean="0"/>
              <a:t>strings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Cambio de nombres a columnas que lo requieran.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Validar los tipos de </a:t>
            </a:r>
            <a:r>
              <a:rPr lang="es-ES" dirty="0" smtClean="0"/>
              <a:t>datos.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9900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5099" y="548900"/>
            <a:ext cx="7146805" cy="770400"/>
          </a:xfrm>
        </p:spPr>
        <p:txBody>
          <a:bodyPr/>
          <a:lstStyle/>
          <a:p>
            <a:r>
              <a:rPr lang="es-ES" dirty="0" smtClean="0"/>
              <a:t>Revisión de espacios innecesarios</a:t>
            </a:r>
            <a:endParaRPr lang="es-ES" dirty="0"/>
          </a:p>
        </p:txBody>
      </p:sp>
      <p:cxnSp>
        <p:nvCxnSpPr>
          <p:cNvPr id="6" name="Conector recto de flecha 5"/>
          <p:cNvCxnSpPr>
            <a:stCxn id="9" idx="3"/>
          </p:cNvCxnSpPr>
          <p:nvPr/>
        </p:nvCxnSpPr>
        <p:spPr>
          <a:xfrm flipV="1">
            <a:off x="6466546" y="2799375"/>
            <a:ext cx="45795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" y="1605331"/>
            <a:ext cx="5959470" cy="238809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07076" y="4279453"/>
            <a:ext cx="562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tienen espacios innecesarios dentro de uno de los valores que puede tomar el atributo </a:t>
            </a:r>
            <a:r>
              <a:rPr lang="es-ES" dirty="0" err="1" smtClean="0"/>
              <a:t>LandUse</a:t>
            </a:r>
            <a:r>
              <a:rPr lang="es-ES" dirty="0" smtClean="0"/>
              <a:t>, por lo que debe de actualizarse este atributo a ‘</a:t>
            </a:r>
            <a:r>
              <a:rPr lang="es-ES" dirty="0"/>
              <a:t>CONDOMINIUM </a:t>
            </a:r>
            <a:r>
              <a:rPr lang="es-ES" dirty="0" smtClean="0"/>
              <a:t>OFC OR </a:t>
            </a:r>
            <a:r>
              <a:rPr lang="es-ES" dirty="0"/>
              <a:t>OTHER COM </a:t>
            </a:r>
            <a:r>
              <a:rPr lang="es-ES" dirty="0" smtClean="0"/>
              <a:t>CONDO’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02" y="1605329"/>
            <a:ext cx="5178138" cy="23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8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9" y="921154"/>
            <a:ext cx="7587404" cy="30938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58" y="4694077"/>
            <a:ext cx="5419725" cy="638175"/>
          </a:xfrm>
          <a:prstGeom prst="rect">
            <a:avLst/>
          </a:prstGeom>
        </p:spPr>
      </p:pic>
      <p:cxnSp>
        <p:nvCxnSpPr>
          <p:cNvPr id="6" name="Conector angular 5"/>
          <p:cNvCxnSpPr>
            <a:stCxn id="3" idx="2"/>
            <a:endCxn id="4" idx="0"/>
          </p:cNvCxnSpPr>
          <p:nvPr/>
        </p:nvCxnSpPr>
        <p:spPr>
          <a:xfrm rot="5400000">
            <a:off x="3913206" y="4354562"/>
            <a:ext cx="67903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345978" y="2385753"/>
            <a:ext cx="3599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realizan revisiones a todos los campos con </a:t>
            </a:r>
            <a:r>
              <a:rPr lang="es-ES" dirty="0" err="1" smtClean="0"/>
              <a:t>strings</a:t>
            </a:r>
            <a:r>
              <a:rPr lang="es-ES" dirty="0" smtClean="0"/>
              <a:t>, encontrando algunos valores con dobles espacios, triples espacios o espacios al inicio o final. </a:t>
            </a:r>
          </a:p>
          <a:p>
            <a:r>
              <a:rPr lang="es-ES" dirty="0" smtClean="0"/>
              <a:t>Para esto se realiza la actualización de los valores eliminando estos hallazgos.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1656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3413" y="981162"/>
            <a:ext cx="6303600" cy="770400"/>
          </a:xfrm>
        </p:spPr>
        <p:txBody>
          <a:bodyPr/>
          <a:lstStyle/>
          <a:p>
            <a:r>
              <a:rPr lang="es-ES" dirty="0" smtClean="0"/>
              <a:t>Actualización del nombre la columna ‘</a:t>
            </a:r>
            <a:r>
              <a:rPr lang="es-ES" dirty="0" err="1" smtClean="0"/>
              <a:t>UniqueID</a:t>
            </a:r>
            <a:r>
              <a:rPr lang="es-ES" dirty="0" smtClean="0"/>
              <a:t> ‘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36" y="2303577"/>
            <a:ext cx="3171825" cy="15525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02131" y="4455622"/>
            <a:ext cx="492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renombra el atributo ‘</a:t>
            </a:r>
            <a:r>
              <a:rPr lang="es-ES" dirty="0" err="1" smtClean="0"/>
              <a:t>UniqueId</a:t>
            </a:r>
            <a:r>
              <a:rPr lang="es-ES" dirty="0" smtClean="0"/>
              <a:t> ’ a </a:t>
            </a:r>
            <a:r>
              <a:rPr lang="es-ES" dirty="0"/>
              <a:t>‘</a:t>
            </a:r>
            <a:r>
              <a:rPr lang="es-ES" dirty="0" err="1" smtClean="0"/>
              <a:t>UniqueId</a:t>
            </a:r>
            <a:r>
              <a:rPr lang="es-ES" dirty="0" smtClean="0"/>
              <a:t>’, eliminando el espacio adicional en el nombre.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44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5099" y="548900"/>
            <a:ext cx="7204995" cy="770400"/>
          </a:xfrm>
        </p:spPr>
        <p:txBody>
          <a:bodyPr/>
          <a:lstStyle/>
          <a:p>
            <a:r>
              <a:rPr lang="es-ES" dirty="0" smtClean="0"/>
              <a:t>Validación de los tipos de datos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1348801" y="1686643"/>
            <a:ext cx="5949773" cy="2286842"/>
            <a:chOff x="1656372" y="1744831"/>
            <a:chExt cx="7936516" cy="3326773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372" y="1744831"/>
              <a:ext cx="7936516" cy="3326773"/>
            </a:xfrm>
            <a:prstGeom prst="rect">
              <a:avLst/>
            </a:prstGeom>
          </p:spPr>
        </p:pic>
        <p:sp>
          <p:nvSpPr>
            <p:cNvPr id="4" name="Rectángulo redondeado 3"/>
            <p:cNvSpPr/>
            <p:nvPr/>
          </p:nvSpPr>
          <p:spPr>
            <a:xfrm>
              <a:off x="1970117" y="3316778"/>
              <a:ext cx="1421476" cy="1995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8936182" y="2942706"/>
              <a:ext cx="548640" cy="206987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599585" y="4340828"/>
            <a:ext cx="601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atributo </a:t>
            </a:r>
            <a:r>
              <a:rPr lang="es-ES" dirty="0" err="1" smtClean="0"/>
              <a:t>YearBuilt</a:t>
            </a:r>
            <a:r>
              <a:rPr lang="es-ES" dirty="0" smtClean="0"/>
              <a:t> se encuentra creado como </a:t>
            </a:r>
            <a:r>
              <a:rPr lang="es-ES" dirty="0" err="1" smtClean="0"/>
              <a:t>float</a:t>
            </a:r>
            <a:r>
              <a:rPr lang="es-ES" dirty="0" smtClean="0"/>
              <a:t>, cuando debería de ser considera como entero. Por lo que se realiza la modificación del tipo de dato a </a:t>
            </a:r>
            <a:r>
              <a:rPr lang="es-ES" dirty="0" err="1" smtClean="0"/>
              <a:t>int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76" y="4427306"/>
            <a:ext cx="5560090" cy="1424853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6451976" y="5681767"/>
            <a:ext cx="1065639" cy="1371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angular 10"/>
          <p:cNvCxnSpPr>
            <a:stCxn id="3" idx="3"/>
            <a:endCxn id="7" idx="0"/>
          </p:cNvCxnSpPr>
          <p:nvPr/>
        </p:nvCxnSpPr>
        <p:spPr>
          <a:xfrm>
            <a:off x="7298574" y="2830064"/>
            <a:ext cx="1933447" cy="15972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58598" y="1496551"/>
            <a:ext cx="3582000" cy="770400"/>
          </a:xfrm>
        </p:spPr>
        <p:txBody>
          <a:bodyPr/>
          <a:lstStyle/>
          <a:p>
            <a:r>
              <a:rPr lang="es-ES" dirty="0" err="1" smtClean="0"/>
              <a:t>Cheat</a:t>
            </a:r>
            <a:r>
              <a:rPr lang="es-ES" dirty="0" smtClean="0"/>
              <a:t> </a:t>
            </a:r>
            <a:r>
              <a:rPr lang="es-ES" dirty="0" err="1" smtClean="0"/>
              <a:t>sheet</a:t>
            </a:r>
            <a:r>
              <a:rPr lang="es-ES" dirty="0" smtClean="0"/>
              <a:t> SQL data </a:t>
            </a:r>
            <a:r>
              <a:rPr lang="es-ES" dirty="0" err="1" smtClean="0"/>
              <a:t>preparation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2052" name="Picture 4" descr="https://i.ibb.co/mczx7q9/pugsley-data-science-data-prep-with-sql-v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69" y="179098"/>
            <a:ext cx="4948440" cy="65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35096" y="2831727"/>
            <a:ext cx="3688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https://www.datacamp.com/tutorial/cleaning-data-sql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71302" y="3532303"/>
            <a:ext cx="4184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https://www.tableau.com/learn/articles/what-is-data-cleaning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00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825099" y="2238899"/>
            <a:ext cx="10139387" cy="3072933"/>
          </a:xfrm>
        </p:spPr>
        <p:txBody>
          <a:bodyPr/>
          <a:lstStyle/>
          <a:p>
            <a:r>
              <a:rPr lang="es-ES" dirty="0" smtClean="0"/>
              <a:t>Los datos a utilizar en el proyecto, son datos </a:t>
            </a:r>
            <a:r>
              <a:rPr lang="es-ES" dirty="0" err="1" smtClean="0"/>
              <a:t>dummy</a:t>
            </a:r>
            <a:r>
              <a:rPr lang="es-ES" dirty="0" smtClean="0"/>
              <a:t> creados por Alex, estos se encuentra en la siguiente </a:t>
            </a:r>
            <a:r>
              <a:rPr lang="es-ES" dirty="0"/>
              <a:t>dirección: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github.com/AlexTheAnalyst/PortfolioProjects/blob/main/Nashville%20Housing%20Data%20for%20Data%20Cleaning.xlsx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Los datos hacen referencia a información de casas ubicadas en la ciudad de Nashville, EEUU. Los atributos que componen este set de datos son: </a:t>
            </a:r>
          </a:p>
          <a:p>
            <a:pPr marL="152396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UniqueID</a:t>
            </a:r>
            <a:r>
              <a:rPr lang="es-ES" dirty="0" smtClean="0"/>
              <a:t>,  </a:t>
            </a:r>
            <a:r>
              <a:rPr lang="es-ES" dirty="0" err="1" smtClean="0"/>
              <a:t>ParcelID</a:t>
            </a:r>
            <a:r>
              <a:rPr lang="es-ES" dirty="0" smtClean="0"/>
              <a:t>, </a:t>
            </a:r>
            <a:r>
              <a:rPr lang="es-ES" dirty="0" err="1" smtClean="0"/>
              <a:t>LandUse</a:t>
            </a:r>
            <a:r>
              <a:rPr lang="es-ES" dirty="0" smtClean="0"/>
              <a:t>, </a:t>
            </a:r>
            <a:r>
              <a:rPr lang="es-ES" dirty="0" err="1" smtClean="0"/>
              <a:t>PropertyAddress</a:t>
            </a:r>
            <a:r>
              <a:rPr lang="es-ES" dirty="0" smtClean="0"/>
              <a:t>, </a:t>
            </a:r>
            <a:r>
              <a:rPr lang="es-ES" dirty="0" err="1" smtClean="0"/>
              <a:t>SaleDate</a:t>
            </a:r>
            <a:r>
              <a:rPr lang="es-ES" dirty="0" smtClean="0"/>
              <a:t>, </a:t>
            </a:r>
            <a:r>
              <a:rPr lang="es-ES" dirty="0" err="1" smtClean="0"/>
              <a:t>SalePrice</a:t>
            </a:r>
            <a:r>
              <a:rPr lang="es-ES" dirty="0" smtClean="0"/>
              <a:t>, </a:t>
            </a:r>
            <a:r>
              <a:rPr lang="es-ES" dirty="0" err="1" smtClean="0"/>
              <a:t>LegalReference</a:t>
            </a:r>
            <a:r>
              <a:rPr lang="es-ES" dirty="0" smtClean="0"/>
              <a:t>, 	</a:t>
            </a:r>
            <a:r>
              <a:rPr lang="es-ES" dirty="0" err="1" smtClean="0"/>
              <a:t>SoldAsVacant</a:t>
            </a:r>
            <a:r>
              <a:rPr lang="es-ES" dirty="0" smtClean="0"/>
              <a:t>, </a:t>
            </a:r>
            <a:r>
              <a:rPr lang="es-ES" dirty="0" err="1" smtClean="0"/>
              <a:t>OwnerName</a:t>
            </a:r>
            <a:r>
              <a:rPr lang="es-ES" dirty="0" smtClean="0"/>
              <a:t>, </a:t>
            </a:r>
            <a:r>
              <a:rPr lang="es-ES" dirty="0" err="1" smtClean="0"/>
              <a:t>OwnerAddress</a:t>
            </a:r>
            <a:r>
              <a:rPr lang="es-ES" dirty="0" smtClean="0"/>
              <a:t>, </a:t>
            </a:r>
            <a:r>
              <a:rPr lang="es-ES" dirty="0" err="1" smtClean="0"/>
              <a:t>Acreage</a:t>
            </a:r>
            <a:r>
              <a:rPr lang="es-ES" dirty="0" smtClean="0"/>
              <a:t>, </a:t>
            </a:r>
            <a:r>
              <a:rPr lang="es-ES" dirty="0" err="1" smtClean="0"/>
              <a:t>TaxDistrict</a:t>
            </a:r>
            <a:r>
              <a:rPr lang="es-ES" dirty="0" smtClean="0"/>
              <a:t>, </a:t>
            </a:r>
            <a:r>
              <a:rPr lang="es-ES" dirty="0" err="1" smtClean="0"/>
              <a:t>LandValue</a:t>
            </a:r>
            <a:r>
              <a:rPr lang="es-ES" dirty="0" smtClean="0"/>
              <a:t>, 	</a:t>
            </a:r>
            <a:r>
              <a:rPr lang="es-ES" dirty="0" err="1" smtClean="0"/>
              <a:t>BuildingValue</a:t>
            </a:r>
            <a:r>
              <a:rPr lang="es-ES" dirty="0" smtClean="0"/>
              <a:t>, </a:t>
            </a:r>
            <a:r>
              <a:rPr lang="es-ES" dirty="0" err="1" smtClean="0"/>
              <a:t>TotalValue</a:t>
            </a:r>
            <a:r>
              <a:rPr lang="es-ES" dirty="0" smtClean="0"/>
              <a:t>, </a:t>
            </a:r>
            <a:r>
              <a:rPr lang="es-ES" dirty="0" err="1" smtClean="0"/>
              <a:t>YearBuilt</a:t>
            </a:r>
            <a:r>
              <a:rPr lang="es-ES" dirty="0" smtClean="0"/>
              <a:t>, </a:t>
            </a:r>
            <a:r>
              <a:rPr lang="es-ES" dirty="0" err="1" smtClean="0"/>
              <a:t>Bedrooms</a:t>
            </a:r>
            <a:r>
              <a:rPr lang="es-ES" dirty="0" smtClean="0"/>
              <a:t>, </a:t>
            </a:r>
            <a:r>
              <a:rPr lang="es-ES" dirty="0" err="1" smtClean="0"/>
              <a:t>FullBath</a:t>
            </a:r>
            <a:r>
              <a:rPr lang="es-ES" dirty="0" smtClean="0"/>
              <a:t>, </a:t>
            </a:r>
            <a:r>
              <a:rPr lang="es-ES" dirty="0" err="1" smtClean="0"/>
              <a:t>HalfBath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Datos a limpiar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89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13689" y="1532318"/>
            <a:ext cx="4312165" cy="1651456"/>
          </a:xfrm>
        </p:spPr>
        <p:txBody>
          <a:bodyPr/>
          <a:lstStyle/>
          <a:p>
            <a:r>
              <a:rPr lang="es-ES" dirty="0" smtClean="0"/>
              <a:t>La importación de datos se realiza por medio de la funcionalidad del asistente para importación y exportación de datos de SQL Server 2019.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5392820" cy="770400"/>
          </a:xfrm>
        </p:spPr>
        <p:txBody>
          <a:bodyPr/>
          <a:lstStyle/>
          <a:p>
            <a:r>
              <a:rPr lang="es-ES" dirty="0" smtClean="0"/>
              <a:t>Importación de datos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1" y="3236531"/>
            <a:ext cx="3084022" cy="32058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502" y="3246649"/>
            <a:ext cx="3069451" cy="31855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959" y="3246649"/>
            <a:ext cx="3094326" cy="3205833"/>
          </a:xfrm>
          <a:prstGeom prst="rect">
            <a:avLst/>
          </a:prstGeom>
        </p:spPr>
      </p:pic>
      <p:cxnSp>
        <p:nvCxnSpPr>
          <p:cNvPr id="8" name="Conector recto de flecha 7"/>
          <p:cNvCxnSpPr>
            <a:stCxn id="4" idx="3"/>
            <a:endCxn id="6" idx="1"/>
          </p:cNvCxnSpPr>
          <p:nvPr/>
        </p:nvCxnSpPr>
        <p:spPr>
          <a:xfrm>
            <a:off x="4272743" y="4839448"/>
            <a:ext cx="696216" cy="10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3"/>
            <a:endCxn id="5" idx="1"/>
          </p:cNvCxnSpPr>
          <p:nvPr/>
        </p:nvCxnSpPr>
        <p:spPr>
          <a:xfrm flipV="1">
            <a:off x="8063285" y="4839446"/>
            <a:ext cx="696217" cy="10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239" y="1435679"/>
            <a:ext cx="2085975" cy="1066800"/>
          </a:xfrm>
          <a:prstGeom prst="rect">
            <a:avLst/>
          </a:prstGeom>
        </p:spPr>
      </p:pic>
      <p:cxnSp>
        <p:nvCxnSpPr>
          <p:cNvPr id="19" name="Conector recto de flecha 18"/>
          <p:cNvCxnSpPr>
            <a:stCxn id="5" idx="0"/>
            <a:endCxn id="16" idx="2"/>
          </p:cNvCxnSpPr>
          <p:nvPr/>
        </p:nvCxnSpPr>
        <p:spPr>
          <a:xfrm flipH="1" flipV="1">
            <a:off x="10294227" y="2502479"/>
            <a:ext cx="1" cy="744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126480" y="1645913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Base de datos: Nashville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Tabla: </a:t>
            </a:r>
            <a:r>
              <a:rPr lang="es-ES" dirty="0" err="1" smtClean="0">
                <a:solidFill>
                  <a:schemeClr val="bg1"/>
                </a:solidFill>
              </a:rPr>
              <a:t>Houses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9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75204" y="482399"/>
            <a:ext cx="6332159" cy="770400"/>
          </a:xfrm>
        </p:spPr>
        <p:txBody>
          <a:bodyPr/>
          <a:lstStyle/>
          <a:p>
            <a:r>
              <a:rPr lang="es-ES" dirty="0" smtClean="0"/>
              <a:t>Primer contacto con los datos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2945871"/>
            <a:ext cx="11298340" cy="23373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343891" y="1453003"/>
            <a:ext cx="4641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SELECT TOP 1000 *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FROM [Nashville].[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dbo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].[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Houses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88728" y="1453002"/>
            <a:ext cx="3311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SELECT TOP 1000 *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FROM Nashville..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Houses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ector recto de flecha 7"/>
          <p:cNvCxnSpPr>
            <a:stCxn id="6" idx="3"/>
            <a:endCxn id="7" idx="1"/>
          </p:cNvCxnSpPr>
          <p:nvPr/>
        </p:nvCxnSpPr>
        <p:spPr>
          <a:xfrm flipV="1">
            <a:off x="5985164" y="1776168"/>
            <a:ext cx="8035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8734536" cy="770400"/>
          </a:xfrm>
        </p:spPr>
        <p:txBody>
          <a:bodyPr/>
          <a:lstStyle/>
          <a:p>
            <a:r>
              <a:rPr lang="es-ES" dirty="0" smtClean="0"/>
              <a:t>Estandarización de formato de fechas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7" y="2083377"/>
            <a:ext cx="5244930" cy="32201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845" y="3014402"/>
            <a:ext cx="6175189" cy="32201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626" y="1385801"/>
            <a:ext cx="3857625" cy="781050"/>
          </a:xfrm>
          <a:prstGeom prst="rect">
            <a:avLst/>
          </a:prstGeom>
        </p:spPr>
      </p:pic>
      <p:cxnSp>
        <p:nvCxnSpPr>
          <p:cNvPr id="10" name="Conector angular 9"/>
          <p:cNvCxnSpPr>
            <a:stCxn id="4" idx="0"/>
            <a:endCxn id="6" idx="1"/>
          </p:cNvCxnSpPr>
          <p:nvPr/>
        </p:nvCxnSpPr>
        <p:spPr>
          <a:xfrm rot="5400000" flipH="1" flipV="1">
            <a:off x="4786484" y="-81765"/>
            <a:ext cx="307051" cy="40232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6" idx="2"/>
            <a:endCxn id="5" idx="0"/>
          </p:cNvCxnSpPr>
          <p:nvPr/>
        </p:nvCxnSpPr>
        <p:spPr>
          <a:xfrm rot="16200000" flipH="1">
            <a:off x="8456664" y="2590625"/>
            <a:ext cx="84755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2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825099" y="548900"/>
            <a:ext cx="6764421" cy="770400"/>
          </a:xfrm>
        </p:spPr>
        <p:txBody>
          <a:bodyPr/>
          <a:lstStyle/>
          <a:p>
            <a:r>
              <a:rPr lang="es-ES" dirty="0" smtClean="0"/>
              <a:t>Revisión datos </a:t>
            </a:r>
            <a:r>
              <a:rPr lang="es-ES" dirty="0" err="1" smtClean="0"/>
              <a:t>PropertyAddress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99" y="1536381"/>
            <a:ext cx="4600575" cy="3419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288" y="2194655"/>
            <a:ext cx="6421978" cy="22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79" y="750396"/>
            <a:ext cx="5267325" cy="51244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6953" y="1063899"/>
            <a:ext cx="532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Los valores nulos en la dirección de la casa tienen </a:t>
            </a:r>
            <a:r>
              <a:rPr lang="es-ES" dirty="0" err="1" smtClean="0">
                <a:solidFill>
                  <a:schemeClr val="bg1"/>
                </a:solidFill>
              </a:rPr>
              <a:t>ParcelID</a:t>
            </a:r>
            <a:r>
              <a:rPr lang="es-ES" dirty="0" smtClean="0">
                <a:solidFill>
                  <a:schemeClr val="bg1"/>
                </a:solidFill>
              </a:rPr>
              <a:t>, por medio de este se puede determinar la dirección, dado que casas con un mismo </a:t>
            </a:r>
            <a:r>
              <a:rPr lang="es-ES" dirty="0" err="1" smtClean="0">
                <a:solidFill>
                  <a:schemeClr val="bg1"/>
                </a:solidFill>
              </a:rPr>
              <a:t>ParcelID</a:t>
            </a:r>
            <a:r>
              <a:rPr lang="es-ES" dirty="0" smtClean="0">
                <a:solidFill>
                  <a:schemeClr val="bg1"/>
                </a:solidFill>
              </a:rPr>
              <a:t> comparten la dirección.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0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62" y="1517765"/>
            <a:ext cx="8353425" cy="40386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97280" y="640080"/>
            <a:ext cx="526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Visualización de las direcciones para los </a:t>
            </a:r>
            <a:r>
              <a:rPr lang="es-ES" dirty="0" err="1" smtClean="0">
                <a:solidFill>
                  <a:schemeClr val="bg1"/>
                </a:solidFill>
              </a:rPr>
              <a:t>ParcelID</a:t>
            </a:r>
            <a:r>
              <a:rPr lang="es-ES" dirty="0" smtClean="0">
                <a:solidFill>
                  <a:schemeClr val="bg1"/>
                </a:solidFill>
              </a:rPr>
              <a:t> con direcciones nulas.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42707"/>
      </p:ext>
    </p:extLst>
  </p:cSld>
  <p:clrMapOvr>
    <a:masterClrMapping/>
  </p:clrMapOvr>
</p:sld>
</file>

<file path=ppt/theme/theme1.xml><?xml version="1.0" encoding="utf-8"?>
<a:theme xmlns:a="http://schemas.openxmlformats.org/drawingml/2006/main" name="DataScience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Science" id="{12636488-D866-490A-A739-7DD4D6705CF0}" vid="{F76B8517-5446-475C-A52D-F69130BE82DE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</Template>
  <TotalTime>756</TotalTime>
  <Words>606</Words>
  <Application>Microsoft Office PowerPoint</Application>
  <PresentationFormat>Panorámica</PresentationFormat>
  <Paragraphs>62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40" baseType="lpstr">
      <vt:lpstr>Advent Pro SemiBold</vt:lpstr>
      <vt:lpstr>Arial</vt:lpstr>
      <vt:lpstr>Consolas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Share Tech</vt:lpstr>
      <vt:lpstr>Wingdings</vt:lpstr>
      <vt:lpstr>DataScience</vt:lpstr>
      <vt:lpstr>Slidesgo Final Pages</vt:lpstr>
      <vt:lpstr>Limpieza de datos en SQL</vt:lpstr>
      <vt:lpstr>Objetivo</vt:lpstr>
      <vt:lpstr>Datos a limpiar</vt:lpstr>
      <vt:lpstr>Importación de datos</vt:lpstr>
      <vt:lpstr>Primer contacto con los datos</vt:lpstr>
      <vt:lpstr>Estandarización de formato de fechas </vt:lpstr>
      <vt:lpstr>Revisión datos PropertyAddress</vt:lpstr>
      <vt:lpstr>Presentación de PowerPoint</vt:lpstr>
      <vt:lpstr>Presentación de PowerPoint</vt:lpstr>
      <vt:lpstr>Presentación de PowerPoint</vt:lpstr>
      <vt:lpstr>Separación de los valores de PropertyAddress</vt:lpstr>
      <vt:lpstr>Presentación de PowerPoint</vt:lpstr>
      <vt:lpstr>Separación de los valores de OwnerAddress</vt:lpstr>
      <vt:lpstr>Presentación de PowerPoint</vt:lpstr>
      <vt:lpstr>Revisión de valores en SoldAsVacant</vt:lpstr>
      <vt:lpstr>Presentación de PowerPoint</vt:lpstr>
      <vt:lpstr>Revisión de valores en SoldAsVacant</vt:lpstr>
      <vt:lpstr>Presentación de PowerPoint</vt:lpstr>
      <vt:lpstr>Presentación de PowerPoint</vt:lpstr>
      <vt:lpstr>Eliminación de columnas innecesarias</vt:lpstr>
      <vt:lpstr>Limpiezas de datos adicionales</vt:lpstr>
      <vt:lpstr>Revisión de espacios innecesarios</vt:lpstr>
      <vt:lpstr>Presentación de PowerPoint</vt:lpstr>
      <vt:lpstr>Actualización del nombre la columna ‘UniqueID ‘ </vt:lpstr>
      <vt:lpstr>Validación de los tipos de datos</vt:lpstr>
      <vt:lpstr>Cheat sheet SQL data preparation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Limpieza de datos en SQL</dc:title>
  <dc:creator>Fabian Pedreros Camargo</dc:creator>
  <cp:lastModifiedBy>Fabian Pedreros Camargo</cp:lastModifiedBy>
  <cp:revision>48</cp:revision>
  <dcterms:created xsi:type="dcterms:W3CDTF">2022-06-02T22:32:11Z</dcterms:created>
  <dcterms:modified xsi:type="dcterms:W3CDTF">2022-06-05T00:03:42Z</dcterms:modified>
</cp:coreProperties>
</file>