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2" r:id="rId2"/>
  </p:sldMasterIdLst>
  <p:sldIdLst>
    <p:sldId id="256"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6" r:id="rId40"/>
    <p:sldId id="294" r:id="rId41"/>
    <p:sldId id="295" r:id="rId42"/>
    <p:sldId id="259" r:id="rId43"/>
    <p:sldId id="297" r:id="rId4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CDBC7BF9-83C8-4C4E-B33A-7F25C6269E7A}">
          <p14:sldIdLst>
            <p14:sldId id="256"/>
            <p14:sldId id="257"/>
            <p14:sldId id="258"/>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Lst>
        </p14:section>
        <p14:section name="Descriptive stats and hypotesis validation" id="{37E355B1-F9D7-41EB-B331-6D9A4B4EB825}">
          <p14:sldIdLst>
            <p14:sldId id="280"/>
            <p14:sldId id="281"/>
            <p14:sldId id="282"/>
            <p14:sldId id="283"/>
            <p14:sldId id="284"/>
            <p14:sldId id="285"/>
            <p14:sldId id="286"/>
            <p14:sldId id="287"/>
            <p14:sldId id="288"/>
            <p14:sldId id="289"/>
            <p14:sldId id="290"/>
            <p14:sldId id="291"/>
            <p14:sldId id="292"/>
            <p14:sldId id="293"/>
            <p14:sldId id="296"/>
            <p14:sldId id="294"/>
            <p14:sldId id="295"/>
            <p14:sldId id="259"/>
            <p14:sldId id="29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82200" y="1002517"/>
            <a:ext cx="80276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solidFill>
                  <a:schemeClr val="lt1"/>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s-ES" smtClean="0"/>
              <a:t>Haga clic para modificar el estilo de título del patrón</a:t>
            </a:r>
            <a:endParaRPr/>
          </a:p>
        </p:txBody>
      </p:sp>
      <p:sp>
        <p:nvSpPr>
          <p:cNvPr id="10" name="Google Shape;10;p2"/>
          <p:cNvSpPr txBox="1">
            <a:spLocks noGrp="1"/>
          </p:cNvSpPr>
          <p:nvPr>
            <p:ph type="subTitle" idx="1"/>
          </p:nvPr>
        </p:nvSpPr>
        <p:spPr>
          <a:xfrm>
            <a:off x="3899000" y="3739317"/>
            <a:ext cx="43940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s-ES" smtClean="0"/>
              <a:t>Haga clic para editar el estilo de subtítulo del patrón</a:t>
            </a:r>
            <a:endParaRPr/>
          </a:p>
        </p:txBody>
      </p:sp>
      <p:sp>
        <p:nvSpPr>
          <p:cNvPr id="11" name="Google Shape;11;p2"/>
          <p:cNvSpPr/>
          <p:nvPr/>
        </p:nvSpPr>
        <p:spPr>
          <a:xfrm>
            <a:off x="1413942" y="15448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10399653"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7010578" y="3269874"/>
            <a:ext cx="76799" cy="767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11613365" y="6428661"/>
            <a:ext cx="130745" cy="13106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7" name="Google Shape;17;p2"/>
          <p:cNvGrpSpPr/>
          <p:nvPr/>
        </p:nvGrpSpPr>
        <p:grpSpPr>
          <a:xfrm>
            <a:off x="11018243" y="-579154"/>
            <a:ext cx="251848" cy="1575375"/>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 name="Google Shape;21;p2"/>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 name="Google Shape;22;p2"/>
          <p:cNvGrpSpPr/>
          <p:nvPr/>
        </p:nvGrpSpPr>
        <p:grpSpPr>
          <a:xfrm>
            <a:off x="4120995" y="-711543"/>
            <a:ext cx="130745" cy="1530128"/>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a:off x="6523695" y="-453482"/>
            <a:ext cx="161563" cy="1013993"/>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 name="Google Shape;28;p2"/>
          <p:cNvGrpSpPr/>
          <p:nvPr/>
        </p:nvGrpSpPr>
        <p:grpSpPr>
          <a:xfrm>
            <a:off x="334156" y="3203068"/>
            <a:ext cx="251533" cy="3291139"/>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3" name="Google Shape;33;p2"/>
          <p:cNvSpPr/>
          <p:nvPr/>
        </p:nvSpPr>
        <p:spPr>
          <a:xfrm>
            <a:off x="11914302" y="14"/>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5" name="Google Shape;35;p2"/>
          <p:cNvGrpSpPr/>
          <p:nvPr/>
        </p:nvGrpSpPr>
        <p:grpSpPr>
          <a:xfrm>
            <a:off x="2718253" y="231877"/>
            <a:ext cx="76799" cy="1109065"/>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270750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5"/>
        <p:cNvGrpSpPr/>
        <p:nvPr/>
      </p:nvGrpSpPr>
      <p:grpSpPr>
        <a:xfrm>
          <a:off x="0" y="0"/>
          <a:ext cx="0" cy="0"/>
          <a:chOff x="0" y="0"/>
          <a:chExt cx="0" cy="0"/>
        </a:xfrm>
      </p:grpSpPr>
      <p:sp>
        <p:nvSpPr>
          <p:cNvPr id="176" name="Google Shape;176;p11"/>
          <p:cNvSpPr txBox="1">
            <a:spLocks noGrp="1"/>
          </p:cNvSpPr>
          <p:nvPr>
            <p:ph type="ctrTitle"/>
          </p:nvPr>
        </p:nvSpPr>
        <p:spPr>
          <a:xfrm>
            <a:off x="4091567" y="4100433"/>
            <a:ext cx="4074400" cy="73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3200">
                <a:solidFill>
                  <a:schemeClr val="accent1"/>
                </a:solidFill>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s-ES" smtClean="0"/>
              <a:t>Haga clic para modificar el estilo de título del patrón</a:t>
            </a:r>
            <a:endParaRPr/>
          </a:p>
        </p:txBody>
      </p:sp>
      <p:sp>
        <p:nvSpPr>
          <p:cNvPr id="177" name="Google Shape;177;p11"/>
          <p:cNvSpPr txBox="1">
            <a:spLocks noGrp="1"/>
          </p:cNvSpPr>
          <p:nvPr>
            <p:ph type="subTitle" idx="1"/>
          </p:nvPr>
        </p:nvSpPr>
        <p:spPr>
          <a:xfrm>
            <a:off x="3110667" y="2398767"/>
            <a:ext cx="5970800" cy="1056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s-ES" smtClean="0"/>
              <a:t>Haga clic para editar el estilo de subtítulo del patrón</a:t>
            </a:r>
            <a:endParaRPr/>
          </a:p>
        </p:txBody>
      </p:sp>
      <p:sp>
        <p:nvSpPr>
          <p:cNvPr id="178" name="Google Shape;178;p11"/>
          <p:cNvSpPr/>
          <p:nvPr/>
        </p:nvSpPr>
        <p:spPr>
          <a:xfrm>
            <a:off x="2161559" y="38541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9" name="Google Shape;179;p11"/>
          <p:cNvSpPr/>
          <p:nvPr/>
        </p:nvSpPr>
        <p:spPr>
          <a:xfrm>
            <a:off x="1651653" y="2809179"/>
            <a:ext cx="161912" cy="161912"/>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0" name="Google Shape;180;p11"/>
          <p:cNvSpPr/>
          <p:nvPr/>
        </p:nvSpPr>
        <p:spPr>
          <a:xfrm>
            <a:off x="11613365" y="6428661"/>
            <a:ext cx="130745" cy="13106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1" name="Google Shape;181;p11"/>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2" name="Google Shape;182;p11"/>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3" name="Google Shape;183;p11"/>
          <p:cNvGrpSpPr/>
          <p:nvPr/>
        </p:nvGrpSpPr>
        <p:grpSpPr>
          <a:xfrm>
            <a:off x="10956009" y="4769030"/>
            <a:ext cx="251848" cy="1575375"/>
            <a:chOff x="2877432" y="975334"/>
            <a:chExt cx="188886" cy="1181531"/>
          </a:xfrm>
        </p:grpSpPr>
        <p:sp>
          <p:nvSpPr>
            <p:cNvPr id="184" name="Google Shape;184;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7" name="Google Shape;187;p11"/>
          <p:cNvSpPr/>
          <p:nvPr/>
        </p:nvSpPr>
        <p:spPr>
          <a:xfrm>
            <a:off x="11625061" y="1553176"/>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8" name="Google Shape;188;p11"/>
          <p:cNvGrpSpPr/>
          <p:nvPr/>
        </p:nvGrpSpPr>
        <p:grpSpPr>
          <a:xfrm>
            <a:off x="10025796" y="4324424"/>
            <a:ext cx="130745" cy="1530128"/>
            <a:chOff x="3347921" y="16006"/>
            <a:chExt cx="98059" cy="1147596"/>
          </a:xfrm>
        </p:grpSpPr>
        <p:sp>
          <p:nvSpPr>
            <p:cNvPr id="189" name="Google Shape;189;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1" name="Google Shape;191;p11"/>
          <p:cNvGrpSpPr/>
          <p:nvPr/>
        </p:nvGrpSpPr>
        <p:grpSpPr>
          <a:xfrm>
            <a:off x="1074428" y="3938218"/>
            <a:ext cx="161563" cy="1013993"/>
            <a:chOff x="5245196" y="3136513"/>
            <a:chExt cx="121172" cy="760495"/>
          </a:xfrm>
        </p:grpSpPr>
        <p:sp>
          <p:nvSpPr>
            <p:cNvPr id="192" name="Google Shape;19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4" name="Google Shape;194;p11"/>
          <p:cNvGrpSpPr/>
          <p:nvPr/>
        </p:nvGrpSpPr>
        <p:grpSpPr>
          <a:xfrm>
            <a:off x="334156" y="3203068"/>
            <a:ext cx="251533" cy="3291139"/>
            <a:chOff x="250617" y="2402301"/>
            <a:chExt cx="188650" cy="2468354"/>
          </a:xfrm>
        </p:grpSpPr>
        <p:sp>
          <p:nvSpPr>
            <p:cNvPr id="195" name="Google Shape;195;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9" name="Google Shape;199;p11"/>
          <p:cNvSpPr/>
          <p:nvPr/>
        </p:nvSpPr>
        <p:spPr>
          <a:xfrm>
            <a:off x="11076286" y="-511969"/>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0" name="Google Shape;200;p11"/>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01" name="Google Shape;201;p11"/>
          <p:cNvGrpSpPr/>
          <p:nvPr/>
        </p:nvGrpSpPr>
        <p:grpSpPr>
          <a:xfrm>
            <a:off x="2718253" y="231877"/>
            <a:ext cx="76799" cy="1109065"/>
            <a:chOff x="2038689" y="173907"/>
            <a:chExt cx="57599" cy="831799"/>
          </a:xfrm>
        </p:grpSpPr>
        <p:sp>
          <p:nvSpPr>
            <p:cNvPr id="202" name="Google Shape;202;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4" name="Google Shape;204;p11"/>
          <p:cNvSpPr/>
          <p:nvPr/>
        </p:nvSpPr>
        <p:spPr>
          <a:xfrm>
            <a:off x="10109787" y="2446045"/>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05" name="Google Shape;205;p11"/>
          <p:cNvGrpSpPr/>
          <p:nvPr/>
        </p:nvGrpSpPr>
        <p:grpSpPr>
          <a:xfrm>
            <a:off x="6560227" y="-661988"/>
            <a:ext cx="251848" cy="1575375"/>
            <a:chOff x="2877432" y="975334"/>
            <a:chExt cx="188886" cy="1181531"/>
          </a:xfrm>
        </p:grpSpPr>
        <p:sp>
          <p:nvSpPr>
            <p:cNvPr id="206" name="Google Shape;206;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9" name="Google Shape;209;p11"/>
          <p:cNvSpPr/>
          <p:nvPr/>
        </p:nvSpPr>
        <p:spPr>
          <a:xfrm>
            <a:off x="9446406" y="732763"/>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10" name="Google Shape;210;p11"/>
          <p:cNvGrpSpPr/>
          <p:nvPr/>
        </p:nvGrpSpPr>
        <p:grpSpPr>
          <a:xfrm>
            <a:off x="4040628" y="-298465"/>
            <a:ext cx="161563" cy="1013993"/>
            <a:chOff x="5245196" y="3136513"/>
            <a:chExt cx="121172" cy="760495"/>
          </a:xfrm>
        </p:grpSpPr>
        <p:sp>
          <p:nvSpPr>
            <p:cNvPr id="211" name="Google Shape;211;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3" name="Google Shape;213;p11"/>
          <p:cNvGrpSpPr/>
          <p:nvPr/>
        </p:nvGrpSpPr>
        <p:grpSpPr>
          <a:xfrm>
            <a:off x="3075057" y="3425629"/>
            <a:ext cx="265649" cy="3771913"/>
            <a:chOff x="1608717" y="1280046"/>
            <a:chExt cx="199237" cy="2828935"/>
          </a:xfrm>
        </p:grpSpPr>
        <p:sp>
          <p:nvSpPr>
            <p:cNvPr id="214" name="Google Shape;214;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252520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2311633" y="1142200"/>
            <a:ext cx="7568800" cy="1640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666">
                <a:solidFill>
                  <a:schemeClr val="accent2"/>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219" name="Google Shape;219;p12"/>
          <p:cNvSpPr txBox="1">
            <a:spLocks noGrp="1"/>
          </p:cNvSpPr>
          <p:nvPr>
            <p:ph type="body" idx="1"/>
          </p:nvPr>
        </p:nvSpPr>
        <p:spPr>
          <a:xfrm>
            <a:off x="4277433" y="2782600"/>
            <a:ext cx="3637200" cy="9540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pPr lvl="0"/>
            <a:r>
              <a:rPr lang="es-ES" smtClean="0"/>
              <a:t>Editar el estilo de texto del patrón</a:t>
            </a:r>
          </a:p>
        </p:txBody>
      </p:sp>
      <p:grpSp>
        <p:nvGrpSpPr>
          <p:cNvPr id="220" name="Google Shape;220;p12"/>
          <p:cNvGrpSpPr/>
          <p:nvPr/>
        </p:nvGrpSpPr>
        <p:grpSpPr>
          <a:xfrm>
            <a:off x="963261" y="4550055"/>
            <a:ext cx="10265493" cy="2511284"/>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946357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8572036"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258" name="Google Shape;258;p13"/>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9" name="Google Shape;259;p13"/>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0" name="Google Shape;260;p13"/>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1" name="Google Shape;261;p13"/>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2" name="Google Shape;262;p13"/>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3" name="Google Shape;263;p13"/>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4" name="Google Shape;264;p13"/>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13"/>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13"/>
          <p:cNvSpPr/>
          <p:nvPr/>
        </p:nvSpPr>
        <p:spPr>
          <a:xfrm>
            <a:off x="381000" y="60568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7" name="Google Shape;267;p13"/>
          <p:cNvSpPr/>
          <p:nvPr/>
        </p:nvSpPr>
        <p:spPr>
          <a:xfrm>
            <a:off x="585534" y="6404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8" name="Google Shape;268;p13"/>
          <p:cNvSpPr txBox="1">
            <a:spLocks noGrp="1"/>
          </p:cNvSpPr>
          <p:nvPr>
            <p:ph type="ctrTitle"/>
          </p:nvPr>
        </p:nvSpPr>
        <p:spPr>
          <a:xfrm>
            <a:off x="1294419" y="4529067"/>
            <a:ext cx="28700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r>
              <a:rPr lang="es-ES" smtClean="0"/>
              <a:t>Haga clic para modificar el estilo de título del patrón</a:t>
            </a:r>
            <a:endParaRPr/>
          </a:p>
        </p:txBody>
      </p:sp>
      <p:sp>
        <p:nvSpPr>
          <p:cNvPr id="269" name="Google Shape;269;p13"/>
          <p:cNvSpPr txBox="1">
            <a:spLocks noGrp="1"/>
          </p:cNvSpPr>
          <p:nvPr>
            <p:ph type="subTitle" idx="2"/>
          </p:nvPr>
        </p:nvSpPr>
        <p:spPr>
          <a:xfrm>
            <a:off x="1294419"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270" name="Google Shape;270;p13"/>
          <p:cNvSpPr txBox="1">
            <a:spLocks noGrp="1"/>
          </p:cNvSpPr>
          <p:nvPr>
            <p:ph type="title" idx="3" hasCustomPrompt="1"/>
          </p:nvPr>
        </p:nvSpPr>
        <p:spPr>
          <a:xfrm>
            <a:off x="1294419"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2"/>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4920464" y="4529067"/>
            <a:ext cx="18488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r>
              <a:rPr lang="es-ES" smtClean="0"/>
              <a:t>Haga clic para modificar el estilo de título del patrón</a:t>
            </a:r>
            <a:endParaRPr/>
          </a:p>
        </p:txBody>
      </p:sp>
      <p:sp>
        <p:nvSpPr>
          <p:cNvPr id="272" name="Google Shape;272;p13"/>
          <p:cNvSpPr txBox="1">
            <a:spLocks noGrp="1"/>
          </p:cNvSpPr>
          <p:nvPr>
            <p:ph type="subTitle" idx="5"/>
          </p:nvPr>
        </p:nvSpPr>
        <p:spPr>
          <a:xfrm>
            <a:off x="4920455" y="5106240"/>
            <a:ext cx="3237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273" name="Google Shape;273;p13"/>
          <p:cNvSpPr txBox="1">
            <a:spLocks noGrp="1"/>
          </p:cNvSpPr>
          <p:nvPr>
            <p:ph type="title" idx="6" hasCustomPrompt="1"/>
          </p:nvPr>
        </p:nvSpPr>
        <p:spPr>
          <a:xfrm>
            <a:off x="4920455"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3"/>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825100" y="548900"/>
            <a:ext cx="6101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s-ES" smtClean="0"/>
              <a:t>Haga clic para modificar el estilo de título del patrón</a:t>
            </a:r>
            <a:endParaRPr/>
          </a:p>
        </p:txBody>
      </p:sp>
      <p:sp>
        <p:nvSpPr>
          <p:cNvPr id="275" name="Google Shape;275;p13"/>
          <p:cNvSpPr txBox="1">
            <a:spLocks noGrp="1"/>
          </p:cNvSpPr>
          <p:nvPr>
            <p:ph type="ctrTitle" idx="8"/>
          </p:nvPr>
        </p:nvSpPr>
        <p:spPr>
          <a:xfrm>
            <a:off x="8571248" y="4503651"/>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r>
              <a:rPr lang="es-ES" smtClean="0"/>
              <a:t>Haga clic para modificar el estilo de título del patrón</a:t>
            </a:r>
            <a:endParaRPr/>
          </a:p>
        </p:txBody>
      </p:sp>
      <p:sp>
        <p:nvSpPr>
          <p:cNvPr id="276" name="Google Shape;276;p13"/>
          <p:cNvSpPr txBox="1">
            <a:spLocks noGrp="1"/>
          </p:cNvSpPr>
          <p:nvPr>
            <p:ph type="title" idx="9" hasCustomPrompt="1"/>
          </p:nvPr>
        </p:nvSpPr>
        <p:spPr>
          <a:xfrm>
            <a:off x="8571248" y="3527849"/>
            <a:ext cx="23384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6400">
                <a:solidFill>
                  <a:schemeClr val="accent1"/>
                </a:solidFill>
              </a:defRPr>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8572036" y="4529067"/>
            <a:ext cx="30024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667">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600">
                <a:solidFill>
                  <a:srgbClr val="000000"/>
                </a:solidFill>
                <a:latin typeface="Advent Pro SemiBold"/>
                <a:ea typeface="Advent Pro SemiBold"/>
                <a:cs typeface="Advent Pro SemiBold"/>
                <a:sym typeface="Advent Pro SemiBold"/>
              </a:defRPr>
            </a:lvl9pPr>
          </a:lstStyle>
          <a:p>
            <a:r>
              <a:rPr lang="es-ES" smtClean="0"/>
              <a:t>Haga clic para modificar el estilo de título del patrón</a:t>
            </a:r>
            <a:endParaRPr/>
          </a:p>
        </p:txBody>
      </p:sp>
    </p:spTree>
    <p:extLst>
      <p:ext uri="{BB962C8B-B14F-4D97-AF65-F5344CB8AC3E}">
        <p14:creationId xmlns:p14="http://schemas.microsoft.com/office/powerpoint/2010/main" val="164063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278"/>
        <p:cNvGrpSpPr/>
        <p:nvPr/>
      </p:nvGrpSpPr>
      <p:grpSpPr>
        <a:xfrm>
          <a:off x="0" y="0"/>
          <a:ext cx="0" cy="0"/>
          <a:chOff x="0" y="0"/>
          <a:chExt cx="0" cy="0"/>
        </a:xfrm>
      </p:grpSpPr>
      <p:sp>
        <p:nvSpPr>
          <p:cNvPr id="279" name="Google Shape;279;p14"/>
          <p:cNvSpPr txBox="1">
            <a:spLocks noGrp="1"/>
          </p:cNvSpPr>
          <p:nvPr>
            <p:ph type="ctrTitle"/>
          </p:nvPr>
        </p:nvSpPr>
        <p:spPr>
          <a:xfrm>
            <a:off x="6261975" y="1820105"/>
            <a:ext cx="35408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32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280" name="Google Shape;280;p14"/>
          <p:cNvSpPr txBox="1">
            <a:spLocks noGrp="1"/>
          </p:cNvSpPr>
          <p:nvPr>
            <p:ph type="subTitle" idx="1"/>
          </p:nvPr>
        </p:nvSpPr>
        <p:spPr>
          <a:xfrm>
            <a:off x="6261975" y="2446855"/>
            <a:ext cx="4052400" cy="125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21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281" name="Google Shape;281;p14"/>
          <p:cNvSpPr txBox="1">
            <a:spLocks noGrp="1"/>
          </p:cNvSpPr>
          <p:nvPr>
            <p:ph type="ctrTitle" idx="2"/>
          </p:nvPr>
        </p:nvSpPr>
        <p:spPr>
          <a:xfrm>
            <a:off x="2533533" y="4170589"/>
            <a:ext cx="32972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32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282" name="Google Shape;282;p14"/>
          <p:cNvSpPr txBox="1">
            <a:spLocks noGrp="1"/>
          </p:cNvSpPr>
          <p:nvPr>
            <p:ph type="subTitle" idx="3"/>
          </p:nvPr>
        </p:nvSpPr>
        <p:spPr>
          <a:xfrm>
            <a:off x="1778500" y="4797853"/>
            <a:ext cx="4052400" cy="1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21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283" name="Google Shape;283;p14"/>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4" name="Google Shape;284;p14"/>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5" name="Google Shape;285;p14"/>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6" name="Google Shape;286;p14"/>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87" name="Google Shape;287;p14"/>
          <p:cNvGrpSpPr/>
          <p:nvPr/>
        </p:nvGrpSpPr>
        <p:grpSpPr>
          <a:xfrm>
            <a:off x="8834845" y="-219415"/>
            <a:ext cx="161563" cy="1013993"/>
            <a:chOff x="5245196" y="3136513"/>
            <a:chExt cx="121172" cy="760495"/>
          </a:xfrm>
        </p:grpSpPr>
        <p:sp>
          <p:nvSpPr>
            <p:cNvPr id="288" name="Google Shape;288;p1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0" name="Google Shape;290;p14"/>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1" name="Google Shape;291;p14"/>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2" name="Google Shape;292;p14"/>
          <p:cNvSpPr txBox="1">
            <a:spLocks noGrp="1"/>
          </p:cNvSpPr>
          <p:nvPr>
            <p:ph type="ctrTitle" idx="4"/>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s-ES" smtClean="0"/>
              <a:t>Haga clic para modificar el estilo de título del patrón</a:t>
            </a:r>
            <a:endParaRPr/>
          </a:p>
        </p:txBody>
      </p:sp>
    </p:spTree>
    <p:extLst>
      <p:ext uri="{BB962C8B-B14F-4D97-AF65-F5344CB8AC3E}">
        <p14:creationId xmlns:p14="http://schemas.microsoft.com/office/powerpoint/2010/main" val="3211044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93"/>
        <p:cNvGrpSpPr/>
        <p:nvPr/>
      </p:nvGrpSpPr>
      <p:grpSpPr>
        <a:xfrm>
          <a:off x="0" y="0"/>
          <a:ext cx="0" cy="0"/>
          <a:chOff x="0" y="0"/>
          <a:chExt cx="0" cy="0"/>
        </a:xfrm>
      </p:grpSpPr>
      <p:sp>
        <p:nvSpPr>
          <p:cNvPr id="294" name="Google Shape;294;p15"/>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5" name="Google Shape;295;p15"/>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6" name="Google Shape;296;p15"/>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7" name="Google Shape;297;p15"/>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8" name="Google Shape;298;p15"/>
          <p:cNvGrpSpPr/>
          <p:nvPr/>
        </p:nvGrpSpPr>
        <p:grpSpPr>
          <a:xfrm>
            <a:off x="8834845" y="-219415"/>
            <a:ext cx="161563" cy="1013993"/>
            <a:chOff x="5245196" y="3136513"/>
            <a:chExt cx="121172" cy="760495"/>
          </a:xfrm>
        </p:grpSpPr>
        <p:sp>
          <p:nvSpPr>
            <p:cNvPr id="299" name="Google Shape;299;p1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1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01" name="Google Shape;301;p15"/>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2" name="Google Shape;302;p15"/>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3" name="Google Shape;303;p15"/>
          <p:cNvSpPr txBox="1">
            <a:spLocks noGrp="1"/>
          </p:cNvSpPr>
          <p:nvPr>
            <p:ph type="ctrTitle"/>
          </p:nvPr>
        </p:nvSpPr>
        <p:spPr>
          <a:xfrm>
            <a:off x="1188301"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304" name="Google Shape;304;p15"/>
          <p:cNvSpPr txBox="1">
            <a:spLocks noGrp="1"/>
          </p:cNvSpPr>
          <p:nvPr>
            <p:ph type="subTitle" idx="1"/>
          </p:nvPr>
        </p:nvSpPr>
        <p:spPr>
          <a:xfrm>
            <a:off x="1188301"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05" name="Google Shape;305;p15"/>
          <p:cNvSpPr txBox="1">
            <a:spLocks noGrp="1"/>
          </p:cNvSpPr>
          <p:nvPr>
            <p:ph type="ctrTitle" idx="2"/>
          </p:nvPr>
        </p:nvSpPr>
        <p:spPr>
          <a:xfrm>
            <a:off x="4670897"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306" name="Google Shape;306;p15"/>
          <p:cNvSpPr txBox="1">
            <a:spLocks noGrp="1"/>
          </p:cNvSpPr>
          <p:nvPr>
            <p:ph type="subTitle" idx="3"/>
          </p:nvPr>
        </p:nvSpPr>
        <p:spPr>
          <a:xfrm>
            <a:off x="4670897"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07" name="Google Shape;307;p15"/>
          <p:cNvSpPr txBox="1">
            <a:spLocks noGrp="1"/>
          </p:cNvSpPr>
          <p:nvPr>
            <p:ph type="ctrTitle" idx="4"/>
          </p:nvPr>
        </p:nvSpPr>
        <p:spPr>
          <a:xfrm>
            <a:off x="8166125" y="1689933"/>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308" name="Google Shape;308;p15"/>
          <p:cNvSpPr txBox="1">
            <a:spLocks noGrp="1"/>
          </p:cNvSpPr>
          <p:nvPr>
            <p:ph type="subTitle" idx="5"/>
          </p:nvPr>
        </p:nvSpPr>
        <p:spPr>
          <a:xfrm>
            <a:off x="8166125" y="4654800"/>
            <a:ext cx="25084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09" name="Google Shape;309;p15"/>
          <p:cNvSpPr txBox="1">
            <a:spLocks noGrp="1"/>
          </p:cNvSpPr>
          <p:nvPr>
            <p:ph type="ctrTitle" idx="6"/>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s-ES" smtClean="0"/>
              <a:t>Haga clic para modificar el estilo de título del patrón</a:t>
            </a:r>
            <a:endParaRPr/>
          </a:p>
        </p:txBody>
      </p:sp>
    </p:spTree>
    <p:extLst>
      <p:ext uri="{BB962C8B-B14F-4D97-AF65-F5344CB8AC3E}">
        <p14:creationId xmlns:p14="http://schemas.microsoft.com/office/powerpoint/2010/main" val="13698559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10"/>
        <p:cNvGrpSpPr/>
        <p:nvPr/>
      </p:nvGrpSpPr>
      <p:grpSpPr>
        <a:xfrm>
          <a:off x="0" y="0"/>
          <a:ext cx="0" cy="0"/>
          <a:chOff x="0" y="0"/>
          <a:chExt cx="0" cy="0"/>
        </a:xfrm>
      </p:grpSpPr>
      <p:sp>
        <p:nvSpPr>
          <p:cNvPr id="311" name="Google Shape;311;p16"/>
          <p:cNvSpPr txBox="1">
            <a:spLocks noGrp="1"/>
          </p:cNvSpPr>
          <p:nvPr>
            <p:ph type="ctrTitle"/>
          </p:nvPr>
        </p:nvSpPr>
        <p:spPr>
          <a:xfrm>
            <a:off x="1495367" y="3069600"/>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312" name="Google Shape;312;p16"/>
          <p:cNvSpPr txBox="1">
            <a:spLocks noGrp="1"/>
          </p:cNvSpPr>
          <p:nvPr>
            <p:ph type="subTitle" idx="1"/>
          </p:nvPr>
        </p:nvSpPr>
        <p:spPr>
          <a:xfrm>
            <a:off x="1282567" y="2191668"/>
            <a:ext cx="29340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13" name="Google Shape;313;p16"/>
          <p:cNvSpPr txBox="1">
            <a:spLocks noGrp="1"/>
          </p:cNvSpPr>
          <p:nvPr>
            <p:ph type="ctrTitle" idx="2"/>
          </p:nvPr>
        </p:nvSpPr>
        <p:spPr>
          <a:xfrm>
            <a:off x="4837684" y="3069600"/>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314" name="Google Shape;314;p16"/>
          <p:cNvSpPr txBox="1">
            <a:spLocks noGrp="1"/>
          </p:cNvSpPr>
          <p:nvPr>
            <p:ph type="subTitle" idx="3"/>
          </p:nvPr>
        </p:nvSpPr>
        <p:spPr>
          <a:xfrm>
            <a:off x="4624884" y="2191679"/>
            <a:ext cx="29340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15" name="Google Shape;315;p16"/>
          <p:cNvSpPr txBox="1">
            <a:spLocks noGrp="1"/>
          </p:cNvSpPr>
          <p:nvPr>
            <p:ph type="ctrTitle" idx="4"/>
          </p:nvPr>
        </p:nvSpPr>
        <p:spPr>
          <a:xfrm>
            <a:off x="8190165" y="3069600"/>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316" name="Google Shape;316;p16"/>
          <p:cNvSpPr txBox="1">
            <a:spLocks noGrp="1"/>
          </p:cNvSpPr>
          <p:nvPr>
            <p:ph type="subTitle" idx="5"/>
          </p:nvPr>
        </p:nvSpPr>
        <p:spPr>
          <a:xfrm>
            <a:off x="7930565" y="2191668"/>
            <a:ext cx="30276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17" name="Google Shape;317;p16"/>
          <p:cNvSpPr txBox="1">
            <a:spLocks noGrp="1"/>
          </p:cNvSpPr>
          <p:nvPr>
            <p:ph type="ctrTitle" idx="6"/>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s-ES" smtClean="0"/>
              <a:t>Haga clic para modificar el estilo de título del patrón</a:t>
            </a:r>
            <a:endParaRPr/>
          </a:p>
        </p:txBody>
      </p:sp>
      <p:sp>
        <p:nvSpPr>
          <p:cNvPr id="318" name="Google Shape;318;p16"/>
          <p:cNvSpPr txBox="1">
            <a:spLocks noGrp="1"/>
          </p:cNvSpPr>
          <p:nvPr>
            <p:ph type="ctrTitle" idx="7"/>
          </p:nvPr>
        </p:nvSpPr>
        <p:spPr>
          <a:xfrm>
            <a:off x="1495367" y="5513067"/>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319" name="Google Shape;319;p16"/>
          <p:cNvSpPr txBox="1">
            <a:spLocks noGrp="1"/>
          </p:cNvSpPr>
          <p:nvPr>
            <p:ph type="subTitle" idx="8"/>
          </p:nvPr>
        </p:nvSpPr>
        <p:spPr>
          <a:xfrm>
            <a:off x="1282567" y="4639001"/>
            <a:ext cx="29340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20" name="Google Shape;320;p16"/>
          <p:cNvSpPr txBox="1">
            <a:spLocks noGrp="1"/>
          </p:cNvSpPr>
          <p:nvPr>
            <p:ph type="ctrTitle" idx="9"/>
          </p:nvPr>
        </p:nvSpPr>
        <p:spPr>
          <a:xfrm>
            <a:off x="4837684" y="5513067"/>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321" name="Google Shape;321;p16"/>
          <p:cNvSpPr txBox="1">
            <a:spLocks noGrp="1"/>
          </p:cNvSpPr>
          <p:nvPr>
            <p:ph type="subTitle" idx="13"/>
          </p:nvPr>
        </p:nvSpPr>
        <p:spPr>
          <a:xfrm>
            <a:off x="4711484" y="4639001"/>
            <a:ext cx="27608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22" name="Google Shape;322;p16"/>
          <p:cNvSpPr txBox="1">
            <a:spLocks noGrp="1"/>
          </p:cNvSpPr>
          <p:nvPr>
            <p:ph type="ctrTitle" idx="14"/>
          </p:nvPr>
        </p:nvSpPr>
        <p:spPr>
          <a:xfrm>
            <a:off x="8190165" y="5513067"/>
            <a:ext cx="25084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133">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323" name="Google Shape;323;p16"/>
          <p:cNvSpPr txBox="1">
            <a:spLocks noGrp="1"/>
          </p:cNvSpPr>
          <p:nvPr>
            <p:ph type="subTitle" idx="15"/>
          </p:nvPr>
        </p:nvSpPr>
        <p:spPr>
          <a:xfrm>
            <a:off x="7930565" y="4639001"/>
            <a:ext cx="30276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733"/>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24" name="Google Shape;324;p16"/>
          <p:cNvSpPr/>
          <p:nvPr/>
        </p:nvSpPr>
        <p:spPr>
          <a:xfrm>
            <a:off x="10097400" y="3698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 name="Google Shape;325;p16"/>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6" name="Google Shape;326;p16"/>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7" name="Google Shape;327;p16"/>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8" name="Google Shape;328;p16"/>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9" name="Google Shape;329;p16"/>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0" name="Google Shape;330;p16"/>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1" name="Google Shape;331;p16"/>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2" name="Google Shape;332;p16"/>
          <p:cNvSpPr/>
          <p:nvPr/>
        </p:nvSpPr>
        <p:spPr>
          <a:xfrm>
            <a:off x="752101" y="6338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88029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624721" y="1830927"/>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335" name="Google Shape;335;p17"/>
          <p:cNvSpPr txBox="1">
            <a:spLocks noGrp="1"/>
          </p:cNvSpPr>
          <p:nvPr>
            <p:ph type="subTitle" idx="1"/>
          </p:nvPr>
        </p:nvSpPr>
        <p:spPr>
          <a:xfrm>
            <a:off x="1624721" y="2487327"/>
            <a:ext cx="2508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36" name="Google Shape;336;p17"/>
          <p:cNvSpPr txBox="1">
            <a:spLocks noGrp="1"/>
          </p:cNvSpPr>
          <p:nvPr>
            <p:ph type="ctrTitle" idx="2"/>
          </p:nvPr>
        </p:nvSpPr>
        <p:spPr>
          <a:xfrm>
            <a:off x="8072740" y="1830927"/>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337" name="Google Shape;337;p17"/>
          <p:cNvSpPr txBox="1">
            <a:spLocks noGrp="1"/>
          </p:cNvSpPr>
          <p:nvPr>
            <p:ph type="subTitle" idx="3"/>
          </p:nvPr>
        </p:nvSpPr>
        <p:spPr>
          <a:xfrm>
            <a:off x="8072740" y="2487327"/>
            <a:ext cx="2508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38" name="Google Shape;338;p17"/>
          <p:cNvSpPr txBox="1">
            <a:spLocks noGrp="1"/>
          </p:cNvSpPr>
          <p:nvPr>
            <p:ph type="ctrTitle" idx="4"/>
          </p:nvPr>
        </p:nvSpPr>
        <p:spPr>
          <a:xfrm>
            <a:off x="1624721" y="3705075"/>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339" name="Google Shape;339;p17"/>
          <p:cNvSpPr txBox="1">
            <a:spLocks noGrp="1"/>
          </p:cNvSpPr>
          <p:nvPr>
            <p:ph type="subTitle" idx="5"/>
          </p:nvPr>
        </p:nvSpPr>
        <p:spPr>
          <a:xfrm>
            <a:off x="1489121" y="4361475"/>
            <a:ext cx="27796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40" name="Google Shape;340;p17"/>
          <p:cNvSpPr txBox="1">
            <a:spLocks noGrp="1"/>
          </p:cNvSpPr>
          <p:nvPr>
            <p:ph type="ctrTitle" idx="6"/>
          </p:nvPr>
        </p:nvSpPr>
        <p:spPr>
          <a:xfrm>
            <a:off x="8072740" y="3705075"/>
            <a:ext cx="25084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667">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341" name="Google Shape;341;p17"/>
          <p:cNvSpPr txBox="1">
            <a:spLocks noGrp="1"/>
          </p:cNvSpPr>
          <p:nvPr>
            <p:ph type="subTitle" idx="7"/>
          </p:nvPr>
        </p:nvSpPr>
        <p:spPr>
          <a:xfrm>
            <a:off x="8072740" y="4361475"/>
            <a:ext cx="25084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42" name="Google Shape;342;p17"/>
          <p:cNvSpPr txBox="1">
            <a:spLocks noGrp="1"/>
          </p:cNvSpPr>
          <p:nvPr>
            <p:ph type="ctrTitle" idx="8"/>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s-ES" smtClean="0"/>
              <a:t>Haga clic para modificar el estilo de título del patrón</a:t>
            </a:r>
            <a:endParaRPr/>
          </a:p>
        </p:txBody>
      </p:sp>
      <p:sp>
        <p:nvSpPr>
          <p:cNvPr id="343" name="Google Shape;343;p17"/>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4" name="Google Shape;344;p17"/>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5" name="Google Shape;345;p17"/>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6" name="Google Shape;346;p17"/>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7" name="Google Shape;347;p17"/>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8" name="Google Shape;348;p17"/>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9" name="Google Shape;349;p17"/>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0" name="Google Shape;350;p17"/>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1" name="Google Shape;351;p17"/>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2" name="Google Shape;352;p17"/>
          <p:cNvSpPr/>
          <p:nvPr/>
        </p:nvSpPr>
        <p:spPr>
          <a:xfrm>
            <a:off x="1088867" y="61502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0679768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353"/>
        <p:cNvGrpSpPr/>
        <p:nvPr/>
      </p:nvGrpSpPr>
      <p:grpSpPr>
        <a:xfrm>
          <a:off x="0" y="0"/>
          <a:ext cx="0" cy="0"/>
          <a:chOff x="0" y="0"/>
          <a:chExt cx="0" cy="0"/>
        </a:xfrm>
      </p:grpSpPr>
      <p:sp>
        <p:nvSpPr>
          <p:cNvPr id="354" name="Google Shape;354;p18"/>
          <p:cNvSpPr txBox="1">
            <a:spLocks noGrp="1"/>
          </p:cNvSpPr>
          <p:nvPr>
            <p:ph type="ctrTitle"/>
          </p:nvPr>
        </p:nvSpPr>
        <p:spPr>
          <a:xfrm>
            <a:off x="1220215" y="3066059"/>
            <a:ext cx="2508400" cy="8596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es-ES" smtClean="0"/>
              <a:t>Haga clic para modificar el estilo de título del patrón</a:t>
            </a:r>
            <a:endParaRPr/>
          </a:p>
        </p:txBody>
      </p:sp>
      <p:sp>
        <p:nvSpPr>
          <p:cNvPr id="355" name="Google Shape;355;p18"/>
          <p:cNvSpPr txBox="1">
            <a:spLocks noGrp="1"/>
          </p:cNvSpPr>
          <p:nvPr>
            <p:ph type="subTitle" idx="1"/>
          </p:nvPr>
        </p:nvSpPr>
        <p:spPr>
          <a:xfrm>
            <a:off x="1172185" y="2369863"/>
            <a:ext cx="2556400" cy="859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56" name="Google Shape;356;p18"/>
          <p:cNvSpPr txBox="1">
            <a:spLocks noGrp="1"/>
          </p:cNvSpPr>
          <p:nvPr>
            <p:ph type="ctrTitle" idx="2"/>
          </p:nvPr>
        </p:nvSpPr>
        <p:spPr>
          <a:xfrm>
            <a:off x="8460691" y="3066059"/>
            <a:ext cx="2508400" cy="859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es-ES" smtClean="0"/>
              <a:t>Haga clic para modificar el estilo de título del patrón</a:t>
            </a:r>
            <a:endParaRPr/>
          </a:p>
        </p:txBody>
      </p:sp>
      <p:sp>
        <p:nvSpPr>
          <p:cNvPr id="357" name="Google Shape;357;p18"/>
          <p:cNvSpPr txBox="1">
            <a:spLocks noGrp="1"/>
          </p:cNvSpPr>
          <p:nvPr>
            <p:ph type="subTitle" idx="3"/>
          </p:nvPr>
        </p:nvSpPr>
        <p:spPr>
          <a:xfrm>
            <a:off x="8460691" y="2369863"/>
            <a:ext cx="2508400" cy="859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58" name="Google Shape;358;p18"/>
          <p:cNvSpPr txBox="1">
            <a:spLocks noGrp="1"/>
          </p:cNvSpPr>
          <p:nvPr>
            <p:ph type="ctrTitle" idx="4"/>
          </p:nvPr>
        </p:nvSpPr>
        <p:spPr>
          <a:xfrm>
            <a:off x="1220215" y="3815367"/>
            <a:ext cx="25084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es-ES" smtClean="0"/>
              <a:t>Haga clic para modificar el estilo de título del patrón</a:t>
            </a:r>
            <a:endParaRPr/>
          </a:p>
        </p:txBody>
      </p:sp>
      <p:sp>
        <p:nvSpPr>
          <p:cNvPr id="359" name="Google Shape;359;p18"/>
          <p:cNvSpPr txBox="1">
            <a:spLocks noGrp="1"/>
          </p:cNvSpPr>
          <p:nvPr>
            <p:ph type="subTitle" idx="5"/>
          </p:nvPr>
        </p:nvSpPr>
        <p:spPr>
          <a:xfrm>
            <a:off x="1220215" y="4471033"/>
            <a:ext cx="2508400" cy="85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60" name="Google Shape;360;p18"/>
          <p:cNvSpPr txBox="1">
            <a:spLocks noGrp="1"/>
          </p:cNvSpPr>
          <p:nvPr>
            <p:ph type="ctrTitle" idx="6"/>
          </p:nvPr>
        </p:nvSpPr>
        <p:spPr>
          <a:xfrm>
            <a:off x="8460691" y="3815367"/>
            <a:ext cx="25084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es-ES" smtClean="0"/>
              <a:t>Haga clic para modificar el estilo de título del patrón</a:t>
            </a:r>
            <a:endParaRPr/>
          </a:p>
        </p:txBody>
      </p:sp>
      <p:sp>
        <p:nvSpPr>
          <p:cNvPr id="361" name="Google Shape;361;p18"/>
          <p:cNvSpPr txBox="1">
            <a:spLocks noGrp="1"/>
          </p:cNvSpPr>
          <p:nvPr>
            <p:ph type="subTitle" idx="7"/>
          </p:nvPr>
        </p:nvSpPr>
        <p:spPr>
          <a:xfrm>
            <a:off x="8460691" y="4471033"/>
            <a:ext cx="2208800" cy="85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362" name="Google Shape;362;p18"/>
          <p:cNvSpPr txBox="1">
            <a:spLocks noGrp="1"/>
          </p:cNvSpPr>
          <p:nvPr>
            <p:ph type="ctrTitle" idx="8"/>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s-ES" smtClean="0"/>
              <a:t>Haga clic para modificar el estilo de título del patrón</a:t>
            </a:r>
            <a:endParaRPr/>
          </a:p>
        </p:txBody>
      </p:sp>
      <p:sp>
        <p:nvSpPr>
          <p:cNvPr id="363" name="Google Shape;363;p18"/>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4" name="Google Shape;364;p18"/>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5" name="Google Shape;365;p18"/>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6" name="Google Shape;366;p18"/>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7" name="Google Shape;367;p18"/>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8" name="Google Shape;368;p18"/>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9" name="Google Shape;369;p18"/>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0" name="Google Shape;370;p18"/>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1" name="Google Shape;371;p18"/>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2" name="Google Shape;372;p18"/>
          <p:cNvSpPr/>
          <p:nvPr/>
        </p:nvSpPr>
        <p:spPr>
          <a:xfrm>
            <a:off x="1088867" y="61502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3775136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3294867" y="2440100"/>
            <a:ext cx="5097600" cy="149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9600">
                <a:solidFill>
                  <a:schemeClr val="lt1"/>
                </a:solidFill>
              </a:defRPr>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s-ES" smtClean="0"/>
              <a:t>Haga clic para modificar el estilo de título del patrón</a:t>
            </a:r>
            <a:endParaRPr/>
          </a:p>
        </p:txBody>
      </p:sp>
      <p:sp>
        <p:nvSpPr>
          <p:cNvPr id="375" name="Google Shape;375;p19"/>
          <p:cNvSpPr txBox="1">
            <a:spLocks noGrp="1"/>
          </p:cNvSpPr>
          <p:nvPr>
            <p:ph type="subTitle" idx="1"/>
          </p:nvPr>
        </p:nvSpPr>
        <p:spPr>
          <a:xfrm>
            <a:off x="3870067" y="720000"/>
            <a:ext cx="3947200" cy="18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s-ES" smtClean="0"/>
              <a:t>Haga clic para editar el estilo de subtítulo del patrón</a:t>
            </a:r>
            <a:endParaRPr/>
          </a:p>
        </p:txBody>
      </p:sp>
      <p:sp>
        <p:nvSpPr>
          <p:cNvPr id="376" name="Google Shape;376;p19"/>
          <p:cNvSpPr txBox="1"/>
          <p:nvPr/>
        </p:nvSpPr>
        <p:spPr>
          <a:xfrm>
            <a:off x="3052667" y="4790408"/>
            <a:ext cx="5582000" cy="1242000"/>
          </a:xfrm>
          <a:prstGeom prst="rect">
            <a:avLst/>
          </a:prstGeom>
          <a:noFill/>
          <a:ln>
            <a:noFill/>
          </a:ln>
        </p:spPr>
        <p:txBody>
          <a:bodyPr spcFirstLastPara="1" wrap="square" lIns="121900" tIns="121900" rIns="121900" bIns="121900" anchor="b" anchorCtr="0">
            <a:noAutofit/>
          </a:bodyPr>
          <a:lstStyle/>
          <a:p>
            <a:pPr marL="0" lvl="0" indent="0" algn="ctr" rtl="0">
              <a:lnSpc>
                <a:spcPct val="115000"/>
              </a:lnSpc>
              <a:spcBef>
                <a:spcPts val="400"/>
              </a:spcBef>
              <a:spcAft>
                <a:spcPts val="0"/>
              </a:spcAft>
              <a:buNone/>
            </a:pPr>
            <a:r>
              <a:rPr lang="en" sz="1333">
                <a:solidFill>
                  <a:schemeClr val="lt1"/>
                </a:solidFill>
                <a:latin typeface="Maven Pro"/>
                <a:ea typeface="Maven Pro"/>
                <a:cs typeface="Maven Pro"/>
                <a:sym typeface="Maven Pro"/>
              </a:rPr>
              <a:t>CREDITS: This presentation template was created by </a:t>
            </a:r>
            <a:r>
              <a:rPr lang="en" sz="1333">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333">
                <a:solidFill>
                  <a:schemeClr val="lt1"/>
                </a:solidFill>
                <a:latin typeface="Maven Pro"/>
                <a:ea typeface="Maven Pro"/>
                <a:cs typeface="Maven Pro"/>
                <a:sym typeface="Maven Pro"/>
              </a:rPr>
              <a:t>, including icons by </a:t>
            </a:r>
            <a:r>
              <a:rPr lang="en" sz="1333">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333">
                <a:solidFill>
                  <a:schemeClr val="lt1"/>
                </a:solidFill>
                <a:latin typeface="Maven Pro"/>
                <a:ea typeface="Maven Pro"/>
                <a:cs typeface="Maven Pro"/>
                <a:sym typeface="Maven Pro"/>
              </a:rPr>
              <a:t>, and infographics &amp; images by </a:t>
            </a:r>
            <a:r>
              <a:rPr lang="en" sz="1333">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333">
              <a:solidFill>
                <a:schemeClr val="accent3"/>
              </a:solidFill>
              <a:latin typeface="Maven Pro"/>
              <a:ea typeface="Maven Pro"/>
              <a:cs typeface="Maven Pro"/>
              <a:sym typeface="Maven Pro"/>
            </a:endParaRPr>
          </a:p>
        </p:txBody>
      </p:sp>
      <p:sp>
        <p:nvSpPr>
          <p:cNvPr id="377" name="Google Shape;377;p19"/>
          <p:cNvSpPr/>
          <p:nvPr/>
        </p:nvSpPr>
        <p:spPr>
          <a:xfrm>
            <a:off x="1144329" y="1840893"/>
            <a:ext cx="174347" cy="174687"/>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8" name="Google Shape;378;p19"/>
          <p:cNvSpPr/>
          <p:nvPr/>
        </p:nvSpPr>
        <p:spPr>
          <a:xfrm>
            <a:off x="2403265" y="5786917"/>
            <a:ext cx="174687" cy="174687"/>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9" name="Google Shape;379;p19"/>
          <p:cNvSpPr/>
          <p:nvPr/>
        </p:nvSpPr>
        <p:spPr>
          <a:xfrm>
            <a:off x="9595495" y="1079389"/>
            <a:ext cx="174687" cy="174687"/>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0" name="Google Shape;380;p19"/>
          <p:cNvSpPr/>
          <p:nvPr/>
        </p:nvSpPr>
        <p:spPr>
          <a:xfrm>
            <a:off x="10435314" y="5340697"/>
            <a:ext cx="141061" cy="14140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1" name="Google Shape;381;p19"/>
          <p:cNvSpPr/>
          <p:nvPr/>
        </p:nvSpPr>
        <p:spPr>
          <a:xfrm>
            <a:off x="8892997" y="4144609"/>
            <a:ext cx="83196" cy="83196"/>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2" name="Google Shape;382;p19"/>
          <p:cNvSpPr/>
          <p:nvPr/>
        </p:nvSpPr>
        <p:spPr>
          <a:xfrm>
            <a:off x="2836364" y="3374384"/>
            <a:ext cx="149731" cy="150071"/>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3" name="Google Shape;383;p19"/>
          <p:cNvSpPr/>
          <p:nvPr/>
        </p:nvSpPr>
        <p:spPr>
          <a:xfrm>
            <a:off x="9891901" y="4320687"/>
            <a:ext cx="149731" cy="150071"/>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4" name="Google Shape;384;p19"/>
          <p:cNvSpPr/>
          <p:nvPr/>
        </p:nvSpPr>
        <p:spPr>
          <a:xfrm>
            <a:off x="10335033" y="1624779"/>
            <a:ext cx="115804" cy="115767"/>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85" name="Google Shape;385;p19"/>
          <p:cNvGrpSpPr/>
          <p:nvPr/>
        </p:nvGrpSpPr>
        <p:grpSpPr>
          <a:xfrm>
            <a:off x="8892996" y="-519579"/>
            <a:ext cx="191688" cy="280856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8" name="Google Shape;388;p19"/>
          <p:cNvGrpSpPr/>
          <p:nvPr/>
        </p:nvGrpSpPr>
        <p:grpSpPr>
          <a:xfrm>
            <a:off x="2013372" y="677000"/>
            <a:ext cx="271379" cy="3550809"/>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19"/>
          <p:cNvGrpSpPr/>
          <p:nvPr/>
        </p:nvGrpSpPr>
        <p:grpSpPr>
          <a:xfrm>
            <a:off x="513808" y="1840896"/>
            <a:ext cx="265649" cy="3771913"/>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97" name="Google Shape;397;p19"/>
          <p:cNvSpPr/>
          <p:nvPr/>
        </p:nvSpPr>
        <p:spPr>
          <a:xfrm>
            <a:off x="1400789" y="4279529"/>
            <a:ext cx="12176" cy="3624609"/>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8" name="Google Shape;398;p19"/>
          <p:cNvSpPr/>
          <p:nvPr/>
        </p:nvSpPr>
        <p:spPr>
          <a:xfrm>
            <a:off x="9453768" y="3454413"/>
            <a:ext cx="12176" cy="2429815"/>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99" name="Google Shape;399;p19"/>
          <p:cNvGrpSpPr/>
          <p:nvPr/>
        </p:nvGrpSpPr>
        <p:grpSpPr>
          <a:xfrm>
            <a:off x="1318674" y="-519555"/>
            <a:ext cx="82857" cy="1196571"/>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2" name="Google Shape;402;p19"/>
          <p:cNvGrpSpPr/>
          <p:nvPr/>
        </p:nvGrpSpPr>
        <p:grpSpPr>
          <a:xfrm>
            <a:off x="11424964" y="2913080"/>
            <a:ext cx="286269" cy="3078129"/>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5" name="Google Shape;405;p19"/>
          <p:cNvSpPr/>
          <p:nvPr/>
        </p:nvSpPr>
        <p:spPr>
          <a:xfrm>
            <a:off x="8564282" y="4256879"/>
            <a:ext cx="115804" cy="115767"/>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06" name="Google Shape;406;p19"/>
          <p:cNvGrpSpPr/>
          <p:nvPr/>
        </p:nvGrpSpPr>
        <p:grpSpPr>
          <a:xfrm>
            <a:off x="10961631" y="13"/>
            <a:ext cx="286269" cy="3078129"/>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12446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796500" y="1418033"/>
            <a:ext cx="5211600" cy="50492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SzPts val="1000"/>
              <a:buFont typeface="Livvic Light"/>
              <a:buChar char="●"/>
              <a:defRPr sz="1600"/>
            </a:lvl1pPr>
            <a:lvl2pPr marL="1219170" lvl="1" indent="-389457" rtl="0">
              <a:spcBef>
                <a:spcPts val="2133"/>
              </a:spcBef>
              <a:spcAft>
                <a:spcPts val="0"/>
              </a:spcAft>
              <a:buSzPts val="1000"/>
              <a:buFont typeface="Nunito Light"/>
              <a:buChar char="○"/>
              <a:defRPr/>
            </a:lvl2pPr>
            <a:lvl3pPr marL="1828754" lvl="2" indent="-389457" rtl="0">
              <a:spcBef>
                <a:spcPts val="2133"/>
              </a:spcBef>
              <a:spcAft>
                <a:spcPts val="0"/>
              </a:spcAft>
              <a:buSzPts val="1000"/>
              <a:buFont typeface="Nunito Light"/>
              <a:buChar char="■"/>
              <a:defRPr/>
            </a:lvl3pPr>
            <a:lvl4pPr marL="2438339" lvl="3" indent="-389457" rtl="0">
              <a:spcBef>
                <a:spcPts val="2133"/>
              </a:spcBef>
              <a:spcAft>
                <a:spcPts val="0"/>
              </a:spcAft>
              <a:buSzPts val="1000"/>
              <a:buFont typeface="Nunito Light"/>
              <a:buChar char="●"/>
              <a:defRPr/>
            </a:lvl4pPr>
            <a:lvl5pPr marL="3047924" lvl="4" indent="-389457" rtl="0">
              <a:spcBef>
                <a:spcPts val="2133"/>
              </a:spcBef>
              <a:spcAft>
                <a:spcPts val="0"/>
              </a:spcAft>
              <a:buSzPts val="1000"/>
              <a:buFont typeface="Nunito Light"/>
              <a:buChar char="○"/>
              <a:defRPr/>
            </a:lvl5pPr>
            <a:lvl6pPr marL="3657509" lvl="5" indent="-389457" rtl="0">
              <a:spcBef>
                <a:spcPts val="2133"/>
              </a:spcBef>
              <a:spcAft>
                <a:spcPts val="0"/>
              </a:spcAft>
              <a:buSzPts val="1000"/>
              <a:buFont typeface="Nunito Light"/>
              <a:buChar char="■"/>
              <a:defRPr/>
            </a:lvl6pPr>
            <a:lvl7pPr marL="4267093" lvl="6" indent="-389457" rtl="0">
              <a:spcBef>
                <a:spcPts val="2133"/>
              </a:spcBef>
              <a:spcAft>
                <a:spcPts val="0"/>
              </a:spcAft>
              <a:buSzPts val="1000"/>
              <a:buFont typeface="Nunito Light"/>
              <a:buChar char="●"/>
              <a:defRPr/>
            </a:lvl7pPr>
            <a:lvl8pPr marL="4876678" lvl="7" indent="-389457" rtl="0">
              <a:spcBef>
                <a:spcPts val="2133"/>
              </a:spcBef>
              <a:spcAft>
                <a:spcPts val="0"/>
              </a:spcAft>
              <a:buSzPts val="1000"/>
              <a:buFont typeface="Nunito Light"/>
              <a:buChar char="○"/>
              <a:defRPr/>
            </a:lvl8pPr>
            <a:lvl9pPr marL="5486263" lvl="8" indent="-389457" rtl="0">
              <a:spcBef>
                <a:spcPts val="2133"/>
              </a:spcBef>
              <a:spcAft>
                <a:spcPts val="2133"/>
              </a:spcAft>
              <a:buSzPts val="1000"/>
              <a:buFont typeface="Nunito Light"/>
              <a:buChar char="■"/>
              <a:defRPr/>
            </a:lvl9pPr>
          </a:lstStyle>
          <a:p>
            <a:pPr lvl="0"/>
            <a:r>
              <a:rPr lang="es-ES" smtClean="0"/>
              <a:t>Editar el estilo de texto del patrón</a:t>
            </a:r>
          </a:p>
        </p:txBody>
      </p:sp>
      <p:sp>
        <p:nvSpPr>
          <p:cNvPr id="411" name="Google Shape;411;p20"/>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s-ES" smtClean="0"/>
              <a:t>Haga clic para modificar el estilo de título del patrón</a:t>
            </a:r>
            <a:endParaRPr/>
          </a:p>
        </p:txBody>
      </p:sp>
      <p:sp>
        <p:nvSpPr>
          <p:cNvPr id="412" name="Google Shape;412;p20"/>
          <p:cNvSpPr txBox="1">
            <a:spLocks noGrp="1"/>
          </p:cNvSpPr>
          <p:nvPr>
            <p:ph type="body" idx="2"/>
          </p:nvPr>
        </p:nvSpPr>
        <p:spPr>
          <a:xfrm>
            <a:off x="6253500" y="1418033"/>
            <a:ext cx="5211600" cy="50492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Clr>
                <a:srgbClr val="EC5D37"/>
              </a:buClr>
              <a:buSzPts val="1000"/>
              <a:buFont typeface="Livvic Light"/>
              <a:buChar char="●"/>
              <a:defRPr sz="1600"/>
            </a:lvl1pPr>
            <a:lvl2pPr marL="1219170" lvl="1" indent="-389457" rtl="0">
              <a:spcBef>
                <a:spcPts val="2133"/>
              </a:spcBef>
              <a:spcAft>
                <a:spcPts val="0"/>
              </a:spcAft>
              <a:buClr>
                <a:srgbClr val="FFC800"/>
              </a:buClr>
              <a:buSzPts val="1000"/>
              <a:buFont typeface="Nunito Light"/>
              <a:buChar char="○"/>
              <a:defRPr/>
            </a:lvl2pPr>
            <a:lvl3pPr marL="1828754" lvl="2" indent="-389457" rtl="0">
              <a:spcBef>
                <a:spcPts val="2133"/>
              </a:spcBef>
              <a:spcAft>
                <a:spcPts val="0"/>
              </a:spcAft>
              <a:buClr>
                <a:srgbClr val="FFC800"/>
              </a:buClr>
              <a:buSzPts val="1000"/>
              <a:buFont typeface="Nunito Light"/>
              <a:buChar char="■"/>
              <a:defRPr/>
            </a:lvl3pPr>
            <a:lvl4pPr marL="2438339" lvl="3" indent="-389457" rtl="0">
              <a:spcBef>
                <a:spcPts val="2133"/>
              </a:spcBef>
              <a:spcAft>
                <a:spcPts val="0"/>
              </a:spcAft>
              <a:buClr>
                <a:srgbClr val="FFC800"/>
              </a:buClr>
              <a:buSzPts val="1000"/>
              <a:buFont typeface="Nunito Light"/>
              <a:buChar char="●"/>
              <a:defRPr/>
            </a:lvl4pPr>
            <a:lvl5pPr marL="3047924" lvl="4" indent="-389457" rtl="0">
              <a:spcBef>
                <a:spcPts val="2133"/>
              </a:spcBef>
              <a:spcAft>
                <a:spcPts val="0"/>
              </a:spcAft>
              <a:buClr>
                <a:srgbClr val="434343"/>
              </a:buClr>
              <a:buSzPts val="1000"/>
              <a:buFont typeface="Nunito Light"/>
              <a:buChar char="○"/>
              <a:defRPr/>
            </a:lvl5pPr>
            <a:lvl6pPr marL="3657509" lvl="5" indent="-389457" rtl="0">
              <a:spcBef>
                <a:spcPts val="2133"/>
              </a:spcBef>
              <a:spcAft>
                <a:spcPts val="0"/>
              </a:spcAft>
              <a:buClr>
                <a:srgbClr val="434343"/>
              </a:buClr>
              <a:buSzPts val="1000"/>
              <a:buFont typeface="Nunito Light"/>
              <a:buChar char="■"/>
              <a:defRPr/>
            </a:lvl6pPr>
            <a:lvl7pPr marL="4267093" lvl="6" indent="-389457" rtl="0">
              <a:spcBef>
                <a:spcPts val="2133"/>
              </a:spcBef>
              <a:spcAft>
                <a:spcPts val="0"/>
              </a:spcAft>
              <a:buClr>
                <a:srgbClr val="434343"/>
              </a:buClr>
              <a:buSzPts val="1000"/>
              <a:buFont typeface="Nunito Light"/>
              <a:buChar char="●"/>
              <a:defRPr/>
            </a:lvl7pPr>
            <a:lvl8pPr marL="4876678" lvl="7" indent="-389457" rtl="0">
              <a:spcBef>
                <a:spcPts val="2133"/>
              </a:spcBef>
              <a:spcAft>
                <a:spcPts val="0"/>
              </a:spcAft>
              <a:buClr>
                <a:srgbClr val="434343"/>
              </a:buClr>
              <a:buSzPts val="1000"/>
              <a:buFont typeface="Nunito Light"/>
              <a:buChar char="○"/>
              <a:defRPr/>
            </a:lvl8pPr>
            <a:lvl9pPr marL="5486263" lvl="8" indent="-389457" rtl="0">
              <a:spcBef>
                <a:spcPts val="2133"/>
              </a:spcBef>
              <a:spcAft>
                <a:spcPts val="2133"/>
              </a:spcAft>
              <a:buClr>
                <a:srgbClr val="434343"/>
              </a:buClr>
              <a:buSzPts val="1000"/>
              <a:buFont typeface="Nunito Light"/>
              <a:buChar char="■"/>
              <a:defRPr/>
            </a:lvl9pPr>
          </a:lstStyle>
          <a:p>
            <a:pPr lvl="0"/>
            <a:r>
              <a:rPr lang="es-ES" smtClean="0"/>
              <a:t>Editar el estilo de texto del patrón</a:t>
            </a:r>
          </a:p>
        </p:txBody>
      </p:sp>
      <p:sp>
        <p:nvSpPr>
          <p:cNvPr id="413" name="Google Shape;413;p20"/>
          <p:cNvSpPr/>
          <p:nvPr/>
        </p:nvSpPr>
        <p:spPr>
          <a:xfrm>
            <a:off x="11773233" y="1498268"/>
            <a:ext cx="144867" cy="144833"/>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4" name="Google Shape;414;p20"/>
          <p:cNvSpPr/>
          <p:nvPr/>
        </p:nvSpPr>
        <p:spPr>
          <a:xfrm>
            <a:off x="12208333" y="1787267"/>
            <a:ext cx="148600" cy="147967"/>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5" name="Google Shape;415;p20"/>
          <p:cNvSpPr/>
          <p:nvPr/>
        </p:nvSpPr>
        <p:spPr>
          <a:xfrm>
            <a:off x="7746468" y="285868"/>
            <a:ext cx="144833" cy="144833"/>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6" name="Google Shape;416;p20"/>
          <p:cNvSpPr/>
          <p:nvPr/>
        </p:nvSpPr>
        <p:spPr>
          <a:xfrm>
            <a:off x="9439734" y="560118"/>
            <a:ext cx="219767" cy="219167"/>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7" name="Google Shape;417;p20"/>
          <p:cNvSpPr/>
          <p:nvPr/>
        </p:nvSpPr>
        <p:spPr>
          <a:xfrm>
            <a:off x="10603601" y="371351"/>
            <a:ext cx="59967" cy="59333"/>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8" name="Google Shape;418;p20"/>
          <p:cNvSpPr/>
          <p:nvPr/>
        </p:nvSpPr>
        <p:spPr>
          <a:xfrm>
            <a:off x="9829934" y="-92433"/>
            <a:ext cx="207900" cy="207900"/>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9" name="Google Shape;419;p20"/>
          <p:cNvSpPr/>
          <p:nvPr/>
        </p:nvSpPr>
        <p:spPr>
          <a:xfrm>
            <a:off x="11285701" y="473400"/>
            <a:ext cx="207900" cy="208533"/>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0" name="Google Shape;420;p20"/>
          <p:cNvSpPr/>
          <p:nvPr/>
        </p:nvSpPr>
        <p:spPr>
          <a:xfrm>
            <a:off x="9685701" y="809818"/>
            <a:ext cx="163567" cy="163567"/>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1" name="Google Shape;421;p20"/>
          <p:cNvSpPr/>
          <p:nvPr/>
        </p:nvSpPr>
        <p:spPr>
          <a:xfrm>
            <a:off x="8398467" y="1210167"/>
            <a:ext cx="207900" cy="207867"/>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2" name="Google Shape;422;p20"/>
          <p:cNvSpPr/>
          <p:nvPr/>
        </p:nvSpPr>
        <p:spPr>
          <a:xfrm>
            <a:off x="-110666" y="6053951"/>
            <a:ext cx="219767" cy="219167"/>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3" name="Google Shape;423;p20"/>
          <p:cNvSpPr/>
          <p:nvPr/>
        </p:nvSpPr>
        <p:spPr>
          <a:xfrm>
            <a:off x="135301" y="6303651"/>
            <a:ext cx="163567" cy="163567"/>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04120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8"/>
        <p:cNvGrpSpPr/>
        <p:nvPr/>
      </p:nvGrpSpPr>
      <p:grpSpPr>
        <a:xfrm>
          <a:off x="0" y="0"/>
          <a:ext cx="0" cy="0"/>
          <a:chOff x="0" y="0"/>
          <a:chExt cx="0" cy="0"/>
        </a:xfrm>
      </p:grpSpPr>
      <p:sp>
        <p:nvSpPr>
          <p:cNvPr id="39" name="Google Shape;39;p3"/>
          <p:cNvSpPr/>
          <p:nvPr/>
        </p:nvSpPr>
        <p:spPr>
          <a:xfrm>
            <a:off x="9603187"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3"/>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1" name="Google Shape;41;p3"/>
          <p:cNvGrpSpPr/>
          <p:nvPr/>
        </p:nvGrpSpPr>
        <p:grpSpPr>
          <a:xfrm>
            <a:off x="11018243" y="-579154"/>
            <a:ext cx="251848" cy="1575375"/>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 name="Google Shape;45;p3"/>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6" name="Google Shape;46;p3"/>
          <p:cNvGrpSpPr/>
          <p:nvPr/>
        </p:nvGrpSpPr>
        <p:grpSpPr>
          <a:xfrm>
            <a:off x="4858531" y="-581597"/>
            <a:ext cx="177669" cy="2603169"/>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9" name="Google Shape;49;p3"/>
          <p:cNvSpPr/>
          <p:nvPr/>
        </p:nvSpPr>
        <p:spPr>
          <a:xfrm>
            <a:off x="11914302" y="14"/>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0" name="Google Shape;50;p3"/>
          <p:cNvGrpSpPr/>
          <p:nvPr/>
        </p:nvGrpSpPr>
        <p:grpSpPr>
          <a:xfrm>
            <a:off x="10677462" y="2811881"/>
            <a:ext cx="265335" cy="2853025"/>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 name="Google Shape;53;p3"/>
          <p:cNvGrpSpPr/>
          <p:nvPr/>
        </p:nvGrpSpPr>
        <p:grpSpPr>
          <a:xfrm>
            <a:off x="694662" y="1455398"/>
            <a:ext cx="265335" cy="2853025"/>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6" name="Google Shape;56;p3"/>
          <p:cNvSpPr txBox="1">
            <a:spLocks noGrp="1"/>
          </p:cNvSpPr>
          <p:nvPr>
            <p:ph type="ctrTitle"/>
          </p:nvPr>
        </p:nvSpPr>
        <p:spPr>
          <a:xfrm>
            <a:off x="2708383" y="2323700"/>
            <a:ext cx="3496000" cy="111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6400">
                <a:solidFill>
                  <a:schemeClr val="lt1"/>
                </a:solidFill>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s-ES" smtClean="0"/>
              <a:t>Haga clic para modificar el estilo de título del patrón</a:t>
            </a:r>
            <a:endParaRPr/>
          </a:p>
        </p:txBody>
      </p:sp>
      <p:sp>
        <p:nvSpPr>
          <p:cNvPr id="57" name="Google Shape;57;p3"/>
          <p:cNvSpPr txBox="1">
            <a:spLocks noGrp="1"/>
          </p:cNvSpPr>
          <p:nvPr>
            <p:ph type="subTitle" idx="1"/>
          </p:nvPr>
        </p:nvSpPr>
        <p:spPr>
          <a:xfrm>
            <a:off x="2388783" y="3223267"/>
            <a:ext cx="4135200" cy="139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58" name="Google Shape;58;p3"/>
          <p:cNvSpPr txBox="1">
            <a:spLocks noGrp="1"/>
          </p:cNvSpPr>
          <p:nvPr>
            <p:ph type="title" idx="2" hasCustomPrompt="1"/>
          </p:nvPr>
        </p:nvSpPr>
        <p:spPr>
          <a:xfrm>
            <a:off x="7779867" y="2829633"/>
            <a:ext cx="13080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8000"/>
            </a:lvl1pPr>
            <a:lvl2pPr lvl="1"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64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29633545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24"/>
        <p:cNvGrpSpPr/>
        <p:nvPr/>
      </p:nvGrpSpPr>
      <p:grpSpPr>
        <a:xfrm>
          <a:off x="0" y="0"/>
          <a:ext cx="0" cy="0"/>
          <a:chOff x="0" y="0"/>
          <a:chExt cx="0" cy="0"/>
        </a:xfrm>
      </p:grpSpPr>
    </p:spTree>
    <p:extLst>
      <p:ext uri="{BB962C8B-B14F-4D97-AF65-F5344CB8AC3E}">
        <p14:creationId xmlns:p14="http://schemas.microsoft.com/office/powerpoint/2010/main" val="3207623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extLst>
      <p:ext uri="{BB962C8B-B14F-4D97-AF65-F5344CB8AC3E}">
        <p14:creationId xmlns:p14="http://schemas.microsoft.com/office/powerpoint/2010/main" val="27901345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429"/>
        <p:cNvGrpSpPr/>
        <p:nvPr/>
      </p:nvGrpSpPr>
      <p:grpSpPr>
        <a:xfrm>
          <a:off x="0" y="0"/>
          <a:ext cx="0" cy="0"/>
          <a:chOff x="0" y="0"/>
          <a:chExt cx="0" cy="0"/>
        </a:xfrm>
      </p:grpSpPr>
    </p:spTree>
    <p:extLst>
      <p:ext uri="{BB962C8B-B14F-4D97-AF65-F5344CB8AC3E}">
        <p14:creationId xmlns:p14="http://schemas.microsoft.com/office/powerpoint/2010/main" val="3146238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825100" y="2238900"/>
            <a:ext cx="4712400" cy="2786800"/>
          </a:xfrm>
          <a:prstGeom prst="rect">
            <a:avLst/>
          </a:prstGeom>
        </p:spPr>
        <p:txBody>
          <a:bodyPr spcFirstLastPara="1" wrap="square" lIns="91425" tIns="91425" rIns="91425" bIns="91425" anchor="t" anchorCtr="0">
            <a:noAutofit/>
          </a:bodyPr>
          <a:lstStyle>
            <a:lvl1pPr marL="609585" lvl="0" indent="-457189">
              <a:lnSpc>
                <a:spcPct val="100000"/>
              </a:lnSpc>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s-ES" smtClean="0"/>
              <a:t>Editar el estilo de texto del patrón</a:t>
            </a:r>
          </a:p>
        </p:txBody>
      </p:sp>
      <p:sp>
        <p:nvSpPr>
          <p:cNvPr id="61" name="Google Shape;61;p4"/>
          <p:cNvSpPr txBox="1">
            <a:spLocks noGrp="1"/>
          </p:cNvSpPr>
          <p:nvPr>
            <p:ph type="ctrTitle"/>
          </p:nvPr>
        </p:nvSpPr>
        <p:spPr>
          <a:xfrm>
            <a:off x="825100" y="548900"/>
            <a:ext cx="35820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s-ES" smtClean="0"/>
              <a:t>Haga clic para modificar el estilo de título del patrón</a:t>
            </a:r>
            <a:endParaRPr/>
          </a:p>
        </p:txBody>
      </p:sp>
      <p:sp>
        <p:nvSpPr>
          <p:cNvPr id="62" name="Google Shape;62;p4"/>
          <p:cNvSpPr/>
          <p:nvPr/>
        </p:nvSpPr>
        <p:spPr>
          <a:xfrm>
            <a:off x="960000" y="6253500"/>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 name="Google Shape;63;p4"/>
          <p:cNvSpPr/>
          <p:nvPr/>
        </p:nvSpPr>
        <p:spPr>
          <a:xfrm>
            <a:off x="2744633" y="55362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 name="Google Shape;64;p4"/>
          <p:cNvSpPr/>
          <p:nvPr/>
        </p:nvSpPr>
        <p:spPr>
          <a:xfrm>
            <a:off x="1909434" y="57285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4"/>
          <p:cNvSpPr/>
          <p:nvPr/>
        </p:nvSpPr>
        <p:spPr>
          <a:xfrm>
            <a:off x="2926300" y="59663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4"/>
          <p:cNvSpPr/>
          <p:nvPr/>
        </p:nvSpPr>
        <p:spPr>
          <a:xfrm>
            <a:off x="2113967" y="6260685"/>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7" name="Google Shape;67;p4"/>
          <p:cNvGrpSpPr/>
          <p:nvPr/>
        </p:nvGrpSpPr>
        <p:grpSpPr>
          <a:xfrm>
            <a:off x="10864696" y="4006124"/>
            <a:ext cx="130745" cy="1530128"/>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 name="Google Shape;70;p4"/>
          <p:cNvGrpSpPr/>
          <p:nvPr/>
        </p:nvGrpSpPr>
        <p:grpSpPr>
          <a:xfrm>
            <a:off x="375228" y="5025685"/>
            <a:ext cx="161563" cy="1013993"/>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 name="Google Shape;73;p4"/>
          <p:cNvGrpSpPr/>
          <p:nvPr/>
        </p:nvGrpSpPr>
        <p:grpSpPr>
          <a:xfrm>
            <a:off x="11379653" y="5426177"/>
            <a:ext cx="76799" cy="1109065"/>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6" name="Google Shape;76;p4"/>
          <p:cNvSpPr/>
          <p:nvPr/>
        </p:nvSpPr>
        <p:spPr>
          <a:xfrm>
            <a:off x="10248134" y="6091834"/>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 name="Google Shape;77;p4"/>
          <p:cNvSpPr/>
          <p:nvPr/>
        </p:nvSpPr>
        <p:spPr>
          <a:xfrm>
            <a:off x="11824167" y="5025685"/>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26603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1231500" y="1594701"/>
            <a:ext cx="1309600" cy="7704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3200">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80" name="Google Shape;80;p5"/>
          <p:cNvSpPr txBox="1">
            <a:spLocks noGrp="1"/>
          </p:cNvSpPr>
          <p:nvPr>
            <p:ph type="subTitle" idx="1"/>
          </p:nvPr>
        </p:nvSpPr>
        <p:spPr>
          <a:xfrm>
            <a:off x="1231516" y="2245457"/>
            <a:ext cx="34940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81" name="Google Shape;81;p5"/>
          <p:cNvSpPr txBox="1">
            <a:spLocks noGrp="1"/>
          </p:cNvSpPr>
          <p:nvPr>
            <p:ph type="ctrTitle" idx="2"/>
          </p:nvPr>
        </p:nvSpPr>
        <p:spPr>
          <a:xfrm>
            <a:off x="9400505" y="1594700"/>
            <a:ext cx="1516400" cy="7704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3200">
                <a:solidFill>
                  <a:schemeClr val="lt1"/>
                </a:solidFill>
              </a:defRPr>
            </a:lvl1pPr>
            <a:lvl2pPr lvl="1"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2400">
                <a:solidFill>
                  <a:srgbClr val="000000"/>
                </a:solidFill>
                <a:latin typeface="Fira Sans Condensed Medium"/>
                <a:ea typeface="Fira Sans Condensed Medium"/>
                <a:cs typeface="Fira Sans Condensed Medium"/>
                <a:sym typeface="Fira Sans Condensed Medium"/>
              </a:defRPr>
            </a:lvl9pPr>
          </a:lstStyle>
          <a:p>
            <a:r>
              <a:rPr lang="es-ES" smtClean="0"/>
              <a:t>Haga clic para modificar el estilo de título del patrón</a:t>
            </a:r>
            <a:endParaRPr/>
          </a:p>
        </p:txBody>
      </p:sp>
      <p:sp>
        <p:nvSpPr>
          <p:cNvPr id="82" name="Google Shape;82;p5"/>
          <p:cNvSpPr txBox="1">
            <a:spLocks noGrp="1"/>
          </p:cNvSpPr>
          <p:nvPr>
            <p:ph type="subTitle" idx="3"/>
          </p:nvPr>
        </p:nvSpPr>
        <p:spPr>
          <a:xfrm>
            <a:off x="7266888" y="2245457"/>
            <a:ext cx="36500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es-ES" smtClean="0"/>
              <a:t>Haga clic para editar el estilo de subtítulo del patrón</a:t>
            </a:r>
            <a:endParaRPr/>
          </a:p>
        </p:txBody>
      </p:sp>
      <p:sp>
        <p:nvSpPr>
          <p:cNvPr id="83" name="Google Shape;83;p5"/>
          <p:cNvSpPr txBox="1">
            <a:spLocks noGrp="1"/>
          </p:cNvSpPr>
          <p:nvPr>
            <p:ph type="ctrTitle" idx="4"/>
          </p:nvPr>
        </p:nvSpPr>
        <p:spPr>
          <a:xfrm>
            <a:off x="825100" y="548900"/>
            <a:ext cx="6157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s-ES" smtClean="0"/>
              <a:t>Haga clic para modificar el estilo de título del patrón</a:t>
            </a:r>
            <a:endParaRPr/>
          </a:p>
        </p:txBody>
      </p:sp>
      <p:sp>
        <p:nvSpPr>
          <p:cNvPr id="84" name="Google Shape;84;p5"/>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5"/>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 name="Google Shape;86;p5"/>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 name="Google Shape;87;p5"/>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8" name="Google Shape;88;p5"/>
          <p:cNvGrpSpPr/>
          <p:nvPr/>
        </p:nvGrpSpPr>
        <p:grpSpPr>
          <a:xfrm>
            <a:off x="8834845" y="-219415"/>
            <a:ext cx="161563" cy="1013993"/>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1" name="Google Shape;91;p5"/>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 name="Google Shape;92;p5"/>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20325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s-ES" smtClean="0"/>
              <a:t>Haga clic para modificar el estilo de título del patrón</a:t>
            </a:r>
            <a:endParaRPr/>
          </a:p>
        </p:txBody>
      </p:sp>
      <p:sp>
        <p:nvSpPr>
          <p:cNvPr id="95" name="Google Shape;95;p6"/>
          <p:cNvSpPr/>
          <p:nvPr/>
        </p:nvSpPr>
        <p:spPr>
          <a:xfrm>
            <a:off x="10097400" y="3698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 name="Google Shape;96;p6"/>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 name="Google Shape;97;p6"/>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 name="Google Shape;98;p6"/>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 name="Google Shape;99;p6"/>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6"/>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 name="Google Shape;101;p6"/>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 name="Google Shape;102;p6"/>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 name="Google Shape;103;p6"/>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 name="Google Shape;104;p6"/>
          <p:cNvSpPr/>
          <p:nvPr/>
        </p:nvSpPr>
        <p:spPr>
          <a:xfrm>
            <a:off x="752101" y="6338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700268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824408" y="2932033"/>
            <a:ext cx="2541200" cy="17284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2133"/>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pPr lvl="0"/>
            <a:r>
              <a:rPr lang="es-ES" smtClean="0"/>
              <a:t>Editar el estilo de texto del patrón</a:t>
            </a:r>
          </a:p>
        </p:txBody>
      </p:sp>
      <p:sp>
        <p:nvSpPr>
          <p:cNvPr id="107" name="Google Shape;107;p7"/>
          <p:cNvSpPr txBox="1">
            <a:spLocks noGrp="1"/>
          </p:cNvSpPr>
          <p:nvPr>
            <p:ph type="ctrTitle"/>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es-ES" smtClean="0"/>
              <a:t>Haga clic para modificar el estilo de título del patrón</a:t>
            </a:r>
            <a:endParaRPr/>
          </a:p>
        </p:txBody>
      </p:sp>
      <p:sp>
        <p:nvSpPr>
          <p:cNvPr id="108" name="Google Shape;108;p7"/>
          <p:cNvSpPr/>
          <p:nvPr/>
        </p:nvSpPr>
        <p:spPr>
          <a:xfrm>
            <a:off x="9508517" y="487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 name="Google Shape;109;p7"/>
          <p:cNvSpPr/>
          <p:nvPr/>
        </p:nvSpPr>
        <p:spPr>
          <a:xfrm>
            <a:off x="11204251" y="2911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 name="Google Shape;110;p7"/>
          <p:cNvSpPr/>
          <p:nvPr/>
        </p:nvSpPr>
        <p:spPr>
          <a:xfrm>
            <a:off x="10369051" y="4834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 name="Google Shape;111;p7"/>
          <p:cNvSpPr/>
          <p:nvPr/>
        </p:nvSpPr>
        <p:spPr>
          <a:xfrm>
            <a:off x="11385918" y="7212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2" name="Google Shape;112;p7"/>
          <p:cNvGrpSpPr/>
          <p:nvPr/>
        </p:nvGrpSpPr>
        <p:grpSpPr>
          <a:xfrm>
            <a:off x="8834845" y="-219415"/>
            <a:ext cx="161563" cy="1013993"/>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5" name="Google Shape;115;p7"/>
          <p:cNvSpPr/>
          <p:nvPr/>
        </p:nvSpPr>
        <p:spPr>
          <a:xfrm>
            <a:off x="424284" y="58918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 name="Google Shape;116;p7"/>
          <p:cNvSpPr/>
          <p:nvPr/>
        </p:nvSpPr>
        <p:spPr>
          <a:xfrm>
            <a:off x="605951" y="63219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306065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716000" y="1995200"/>
            <a:ext cx="6760000" cy="286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s-ES" smtClean="0"/>
              <a:t>Haga clic para modificar el estilo de título del patrón</a:t>
            </a:r>
            <a:endParaRPr/>
          </a:p>
        </p:txBody>
      </p:sp>
      <p:sp>
        <p:nvSpPr>
          <p:cNvPr id="119" name="Google Shape;119;p8"/>
          <p:cNvSpPr/>
          <p:nvPr/>
        </p:nvSpPr>
        <p:spPr>
          <a:xfrm>
            <a:off x="1413942" y="15448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8"/>
          <p:cNvSpPr/>
          <p:nvPr/>
        </p:nvSpPr>
        <p:spPr>
          <a:xfrm>
            <a:off x="10399653"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 name="Google Shape;121;p8"/>
          <p:cNvSpPr/>
          <p:nvPr/>
        </p:nvSpPr>
        <p:spPr>
          <a:xfrm>
            <a:off x="7010578" y="3269874"/>
            <a:ext cx="76799" cy="767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8"/>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 name="Google Shape;123;p8"/>
          <p:cNvSpPr/>
          <p:nvPr/>
        </p:nvSpPr>
        <p:spPr>
          <a:xfrm>
            <a:off x="3077176" y="4003181"/>
            <a:ext cx="138781" cy="139096"/>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 name="Google Shape;124;p8"/>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5" name="Google Shape;125;p8"/>
          <p:cNvGrpSpPr/>
          <p:nvPr/>
        </p:nvGrpSpPr>
        <p:grpSpPr>
          <a:xfrm>
            <a:off x="11018243" y="-579154"/>
            <a:ext cx="251848" cy="1575375"/>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9" name="Google Shape;129;p8"/>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 name="Google Shape;130;p8"/>
          <p:cNvSpPr/>
          <p:nvPr/>
        </p:nvSpPr>
        <p:spPr>
          <a:xfrm>
            <a:off x="8390672" y="1114146"/>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1" name="Google Shape;131;p8"/>
          <p:cNvSpPr/>
          <p:nvPr/>
        </p:nvSpPr>
        <p:spPr>
          <a:xfrm>
            <a:off x="2371339" y="2875704"/>
            <a:ext cx="159991" cy="159955"/>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2" name="Google Shape;132;p8"/>
          <p:cNvGrpSpPr/>
          <p:nvPr/>
        </p:nvGrpSpPr>
        <p:grpSpPr>
          <a:xfrm>
            <a:off x="4120995" y="-711543"/>
            <a:ext cx="130745" cy="1530128"/>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 name="Google Shape;135;p8"/>
          <p:cNvGrpSpPr/>
          <p:nvPr/>
        </p:nvGrpSpPr>
        <p:grpSpPr>
          <a:xfrm>
            <a:off x="6523695" y="-453482"/>
            <a:ext cx="161563" cy="1013993"/>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 name="Google Shape;138;p8"/>
          <p:cNvGrpSpPr/>
          <p:nvPr/>
        </p:nvGrpSpPr>
        <p:grpSpPr>
          <a:xfrm>
            <a:off x="9290448" y="113920"/>
            <a:ext cx="177669" cy="2603169"/>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1" name="Google Shape;141;p8"/>
          <p:cNvGrpSpPr/>
          <p:nvPr/>
        </p:nvGrpSpPr>
        <p:grpSpPr>
          <a:xfrm>
            <a:off x="334156" y="3203068"/>
            <a:ext cx="251533" cy="3291139"/>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 name="Google Shape;146;p8"/>
          <p:cNvGrpSpPr/>
          <p:nvPr/>
        </p:nvGrpSpPr>
        <p:grpSpPr>
          <a:xfrm>
            <a:off x="1309890" y="2260129"/>
            <a:ext cx="265649" cy="3771913"/>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0" name="Google Shape;150;p8"/>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1" name="Google Shape;151;p8"/>
          <p:cNvGrpSpPr/>
          <p:nvPr/>
        </p:nvGrpSpPr>
        <p:grpSpPr>
          <a:xfrm>
            <a:off x="2718253" y="231877"/>
            <a:ext cx="76799" cy="1109065"/>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4" name="Google Shape;154;p8"/>
          <p:cNvGrpSpPr/>
          <p:nvPr/>
        </p:nvGrpSpPr>
        <p:grpSpPr>
          <a:xfrm>
            <a:off x="10677462" y="2811881"/>
            <a:ext cx="265335" cy="2853025"/>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7" name="Google Shape;157;p8"/>
          <p:cNvSpPr/>
          <p:nvPr/>
        </p:nvSpPr>
        <p:spPr>
          <a:xfrm>
            <a:off x="3602692" y="1544868"/>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8" name="Google Shape;158;p8"/>
          <p:cNvGrpSpPr/>
          <p:nvPr/>
        </p:nvGrpSpPr>
        <p:grpSpPr>
          <a:xfrm>
            <a:off x="5460195" y="-1146253"/>
            <a:ext cx="265335" cy="2853025"/>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 name="Google Shape;161;p8"/>
          <p:cNvGrpSpPr/>
          <p:nvPr/>
        </p:nvGrpSpPr>
        <p:grpSpPr>
          <a:xfrm>
            <a:off x="8444382" y="4939920"/>
            <a:ext cx="177669" cy="2603169"/>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4" name="Google Shape;164;p8"/>
          <p:cNvGrpSpPr/>
          <p:nvPr/>
        </p:nvGrpSpPr>
        <p:grpSpPr>
          <a:xfrm>
            <a:off x="3602695" y="4817018"/>
            <a:ext cx="161563" cy="1013993"/>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7" name="Google Shape;167;p8"/>
          <p:cNvSpPr/>
          <p:nvPr/>
        </p:nvSpPr>
        <p:spPr>
          <a:xfrm>
            <a:off x="7386031" y="602229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8" name="Google Shape;168;p8"/>
          <p:cNvSpPr/>
          <p:nvPr/>
        </p:nvSpPr>
        <p:spPr>
          <a:xfrm>
            <a:off x="9325623" y="4505046"/>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967719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s-ES" smtClean="0"/>
              <a:t>Haga clic para modificar el estilo de título del patrón</a:t>
            </a:r>
            <a:endParaRPr/>
          </a:p>
        </p:txBody>
      </p:sp>
      <p:sp>
        <p:nvSpPr>
          <p:cNvPr id="171" name="Google Shape;171;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s-ES" smtClean="0"/>
              <a:t>Haga clic para editar el estilo de subtítulo del patrón</a:t>
            </a:r>
            <a:endParaRPr/>
          </a:p>
        </p:txBody>
      </p:sp>
      <p:sp>
        <p:nvSpPr>
          <p:cNvPr id="172" name="Google Shape;172;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s-ES" smtClean="0"/>
              <a:t>Editar el estilo de texto del patrón</a:t>
            </a:r>
          </a:p>
        </p:txBody>
      </p:sp>
    </p:spTree>
    <p:extLst>
      <p:ext uri="{BB962C8B-B14F-4D97-AF65-F5344CB8AC3E}">
        <p14:creationId xmlns:p14="http://schemas.microsoft.com/office/powerpoint/2010/main" val="8602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775900" y="4522195"/>
            <a:ext cx="5502000" cy="1761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s-ES" smtClean="0"/>
              <a:t>Haga clic para modificar el estilo de título del patrón</a:t>
            </a:r>
            <a:endParaRPr/>
          </a:p>
        </p:txBody>
      </p:sp>
    </p:spTree>
    <p:extLst>
      <p:ext uri="{BB962C8B-B14F-4D97-AF65-F5344CB8AC3E}">
        <p14:creationId xmlns:p14="http://schemas.microsoft.com/office/powerpoint/2010/main" val="1450754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extLst>
      <p:ext uri="{BB962C8B-B14F-4D97-AF65-F5344CB8AC3E}">
        <p14:creationId xmlns:p14="http://schemas.microsoft.com/office/powerpoint/2010/main" val="319655300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26"/>
        <p:cNvGrpSpPr/>
        <p:nvPr/>
      </p:nvGrpSpPr>
      <p:grpSpPr>
        <a:xfrm>
          <a:off x="0" y="0"/>
          <a:ext cx="0" cy="0"/>
          <a:chOff x="0" y="0"/>
          <a:chExt cx="0" cy="0"/>
        </a:xfrm>
      </p:grpSpPr>
      <p:sp>
        <p:nvSpPr>
          <p:cNvPr id="427" name="Google Shape;427;p23"/>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28" name="Google Shape;428;p23"/>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355422167"/>
      </p:ext>
    </p:extLst>
  </p:cSld>
  <p:clrMap bg1="lt1" tx1="dk1" bg2="dk2" tx2="lt2" accent1="accent1" accent2="accent2" accent3="accent3" accent4="accent4" accent5="accent5" accent6="accent6" hlink="hlink" folHlink="folHlink"/>
  <p:sldLayoutIdLst>
    <p:sldLayoutId id="2147483683"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smtClean="0"/>
              <a:t>Capstone SQL</a:t>
            </a:r>
            <a:endParaRPr lang="en-US" dirty="0"/>
          </a:p>
        </p:txBody>
      </p:sp>
      <p:sp>
        <p:nvSpPr>
          <p:cNvPr id="3" name="Subtítulo 2"/>
          <p:cNvSpPr>
            <a:spLocks noGrp="1"/>
          </p:cNvSpPr>
          <p:nvPr>
            <p:ph type="subTitle" idx="1"/>
          </p:nvPr>
        </p:nvSpPr>
        <p:spPr/>
        <p:txBody>
          <a:bodyPr/>
          <a:lstStyle/>
          <a:p>
            <a:r>
              <a:rPr lang="en-US" dirty="0" smtClean="0"/>
              <a:t>Davis University</a:t>
            </a:r>
            <a:endParaRPr lang="en-US" dirty="0"/>
          </a:p>
        </p:txBody>
      </p:sp>
    </p:spTree>
    <p:extLst>
      <p:ext uri="{BB962C8B-B14F-4D97-AF65-F5344CB8AC3E}">
        <p14:creationId xmlns:p14="http://schemas.microsoft.com/office/powerpoint/2010/main" val="764516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25100" y="548900"/>
            <a:ext cx="7685854" cy="770400"/>
          </a:xfrm>
        </p:spPr>
        <p:txBody>
          <a:bodyPr/>
          <a:lstStyle/>
          <a:p>
            <a:r>
              <a:rPr lang="en-US" dirty="0"/>
              <a:t>Step 1: Preparing for Your Proposal</a:t>
            </a:r>
          </a:p>
        </p:txBody>
      </p:sp>
      <p:sp>
        <p:nvSpPr>
          <p:cNvPr id="5" name="Rectángulo 4"/>
          <p:cNvSpPr/>
          <p:nvPr/>
        </p:nvSpPr>
        <p:spPr>
          <a:xfrm>
            <a:off x="825100" y="1518919"/>
            <a:ext cx="6276077" cy="369332"/>
          </a:xfrm>
          <a:prstGeom prst="rect">
            <a:avLst/>
          </a:prstGeom>
        </p:spPr>
        <p:txBody>
          <a:bodyPr wrap="none">
            <a:spAutoFit/>
          </a:bodyPr>
          <a:lstStyle/>
          <a:p>
            <a:r>
              <a:rPr lang="en-US" dirty="0" smtClean="0">
                <a:solidFill>
                  <a:schemeClr val="accent4"/>
                </a:solidFill>
              </a:rPr>
              <a:t>2. </a:t>
            </a:r>
            <a:r>
              <a:rPr lang="en-US" dirty="0">
                <a:solidFill>
                  <a:schemeClr val="accent4"/>
                </a:solidFill>
              </a:rPr>
              <a:t>Describe the steps you took to import and clean the data</a:t>
            </a:r>
            <a:r>
              <a:rPr lang="en-US" dirty="0" smtClean="0">
                <a:solidFill>
                  <a:schemeClr val="accent4"/>
                </a:solidFill>
              </a:rPr>
              <a:t>.</a:t>
            </a:r>
            <a:endParaRPr lang="en-US" dirty="0">
              <a:solidFill>
                <a:schemeClr val="accent4"/>
              </a:solidFill>
            </a:endParaRPr>
          </a:p>
        </p:txBody>
      </p:sp>
      <p:sp>
        <p:nvSpPr>
          <p:cNvPr id="7" name="CuadroTexto 6"/>
          <p:cNvSpPr txBox="1"/>
          <p:nvPr/>
        </p:nvSpPr>
        <p:spPr>
          <a:xfrm>
            <a:off x="825100" y="2087870"/>
            <a:ext cx="3096270" cy="369332"/>
          </a:xfrm>
          <a:prstGeom prst="rect">
            <a:avLst/>
          </a:prstGeom>
          <a:noFill/>
        </p:spPr>
        <p:txBody>
          <a:bodyPr wrap="square" rtlCol="0">
            <a:spAutoFit/>
          </a:bodyPr>
          <a:lstStyle/>
          <a:p>
            <a:r>
              <a:rPr lang="en-US" dirty="0">
                <a:solidFill>
                  <a:schemeClr val="bg1"/>
                </a:solidFill>
              </a:rPr>
              <a:t>5</a:t>
            </a:r>
            <a:r>
              <a:rPr lang="en-US" dirty="0" smtClean="0">
                <a:solidFill>
                  <a:schemeClr val="bg1"/>
                </a:solidFill>
              </a:rPr>
              <a:t>. Data cleansing</a:t>
            </a:r>
            <a:endParaRPr lang="en-US" dirty="0">
              <a:solidFill>
                <a:schemeClr val="bg1"/>
              </a:solidFill>
            </a:endParaRPr>
          </a:p>
        </p:txBody>
      </p:sp>
      <p:sp>
        <p:nvSpPr>
          <p:cNvPr id="9" name="Rectángulo 8"/>
          <p:cNvSpPr/>
          <p:nvPr/>
        </p:nvSpPr>
        <p:spPr>
          <a:xfrm>
            <a:off x="896816" y="2457202"/>
            <a:ext cx="10867291" cy="4247317"/>
          </a:xfrm>
          <a:prstGeom prst="rect">
            <a:avLst/>
          </a:prstGeom>
        </p:spPr>
        <p:txBody>
          <a:bodyPr wrap="square">
            <a:spAutoFit/>
          </a:bodyPr>
          <a:lstStyle/>
          <a:p>
            <a:r>
              <a:rPr lang="en-US" dirty="0">
                <a:solidFill>
                  <a:schemeClr val="bg1"/>
                </a:solidFill>
              </a:rPr>
              <a:t>In the </a:t>
            </a:r>
            <a:r>
              <a:rPr lang="en-US" dirty="0" err="1">
                <a:solidFill>
                  <a:schemeClr val="bg1"/>
                </a:solidFill>
              </a:rPr>
              <a:t>athletes_events</a:t>
            </a:r>
            <a:r>
              <a:rPr lang="en-US" dirty="0">
                <a:solidFill>
                  <a:schemeClr val="bg1"/>
                </a:solidFill>
              </a:rPr>
              <a:t> table </a:t>
            </a:r>
            <a:r>
              <a:rPr lang="en-US" dirty="0" err="1">
                <a:solidFill>
                  <a:schemeClr val="bg1"/>
                </a:solidFill>
              </a:rPr>
              <a:t>i</a:t>
            </a:r>
            <a:r>
              <a:rPr lang="en-US" dirty="0">
                <a:solidFill>
                  <a:schemeClr val="bg1"/>
                </a:solidFill>
              </a:rPr>
              <a:t> need to execute the next validation:</a:t>
            </a:r>
          </a:p>
          <a:p>
            <a:endParaRPr lang="en-US" dirty="0">
              <a:solidFill>
                <a:schemeClr val="bg1"/>
              </a:solidFill>
            </a:endParaRPr>
          </a:p>
          <a:p>
            <a:r>
              <a:rPr lang="en-US" dirty="0">
                <a:solidFill>
                  <a:schemeClr val="bg1"/>
                </a:solidFill>
              </a:rPr>
              <a:t>For categorical attributes:</a:t>
            </a:r>
          </a:p>
          <a:p>
            <a:endParaRPr lang="en-US" dirty="0">
              <a:solidFill>
                <a:schemeClr val="bg1"/>
              </a:solidFill>
            </a:endParaRPr>
          </a:p>
          <a:p>
            <a:r>
              <a:rPr lang="en-US" dirty="0">
                <a:solidFill>
                  <a:schemeClr val="bg1"/>
                </a:solidFill>
              </a:rPr>
              <a:t>Validate null values in Name, Sex, Team, </a:t>
            </a:r>
            <a:r>
              <a:rPr lang="en-US" dirty="0" err="1">
                <a:solidFill>
                  <a:schemeClr val="bg1"/>
                </a:solidFill>
              </a:rPr>
              <a:t>Noc</a:t>
            </a:r>
            <a:r>
              <a:rPr lang="en-US" dirty="0">
                <a:solidFill>
                  <a:schemeClr val="bg1"/>
                </a:solidFill>
              </a:rPr>
              <a:t>, Games, Season, City, Sport, Event.</a:t>
            </a:r>
          </a:p>
          <a:p>
            <a:pPr marL="285750" indent="-285750">
              <a:buFont typeface="Arial" panose="020B0604020202020204" pitchFamily="34" charset="0"/>
              <a:buChar char="•"/>
            </a:pPr>
            <a:r>
              <a:rPr lang="en-US" dirty="0">
                <a:solidFill>
                  <a:schemeClr val="bg1"/>
                </a:solidFill>
              </a:rPr>
              <a:t>Establish the step to follow with the null values found.</a:t>
            </a:r>
          </a:p>
          <a:p>
            <a:pPr marL="285750" indent="-285750">
              <a:buFont typeface="Arial" panose="020B0604020202020204" pitchFamily="34" charset="0"/>
              <a:buChar char="•"/>
            </a:pPr>
            <a:r>
              <a:rPr lang="en-US" dirty="0">
                <a:solidFill>
                  <a:schemeClr val="bg1"/>
                </a:solidFill>
              </a:rPr>
              <a:t>Validate the values in the next columns: Sex, Team, NOC, Games, Season, City, Sport, Event and Medal.</a:t>
            </a:r>
          </a:p>
          <a:p>
            <a:pPr marL="285750" indent="-285750">
              <a:buFont typeface="Arial" panose="020B0604020202020204" pitchFamily="34" charset="0"/>
              <a:buChar char="•"/>
            </a:pPr>
            <a:r>
              <a:rPr lang="en-US" dirty="0">
                <a:solidFill>
                  <a:schemeClr val="bg1"/>
                </a:solidFill>
              </a:rPr>
              <a:t>Establish the step to follow with the values that seems incorrect.</a:t>
            </a:r>
          </a:p>
          <a:p>
            <a:pPr marL="285750" indent="-285750">
              <a:buFont typeface="Arial" panose="020B0604020202020204" pitchFamily="34" charset="0"/>
              <a:buChar char="•"/>
            </a:pPr>
            <a:r>
              <a:rPr lang="en-US" dirty="0">
                <a:solidFill>
                  <a:schemeClr val="bg1"/>
                </a:solidFill>
              </a:rPr>
              <a:t>For numeric attributes:</a:t>
            </a:r>
          </a:p>
          <a:p>
            <a:endParaRPr lang="en-US" dirty="0">
              <a:solidFill>
                <a:schemeClr val="bg1"/>
              </a:solidFill>
            </a:endParaRPr>
          </a:p>
          <a:p>
            <a:r>
              <a:rPr lang="en-US" dirty="0">
                <a:solidFill>
                  <a:schemeClr val="bg1"/>
                </a:solidFill>
              </a:rPr>
              <a:t>Validate null values in ID, Age, Height, Weight, and Year.</a:t>
            </a:r>
          </a:p>
          <a:p>
            <a:pPr marL="285750" indent="-285750">
              <a:buFont typeface="Arial" panose="020B0604020202020204" pitchFamily="34" charset="0"/>
              <a:buChar char="•"/>
            </a:pPr>
            <a:r>
              <a:rPr lang="en-US" dirty="0">
                <a:solidFill>
                  <a:schemeClr val="bg1"/>
                </a:solidFill>
              </a:rPr>
              <a:t>Establish the step to follow with the null values found.</a:t>
            </a:r>
          </a:p>
          <a:p>
            <a:pPr marL="285750" indent="-285750">
              <a:buFont typeface="Arial" panose="020B0604020202020204" pitchFamily="34" charset="0"/>
              <a:buChar char="•"/>
            </a:pPr>
            <a:r>
              <a:rPr lang="en-US" dirty="0">
                <a:solidFill>
                  <a:schemeClr val="bg1"/>
                </a:solidFill>
              </a:rPr>
              <a:t>Establish the min, max and range for the numeric values.</a:t>
            </a:r>
          </a:p>
          <a:p>
            <a:pPr marL="285750" indent="-285750">
              <a:buFont typeface="Arial" panose="020B0604020202020204" pitchFamily="34" charset="0"/>
              <a:buChar char="•"/>
            </a:pPr>
            <a:r>
              <a:rPr lang="en-US" dirty="0">
                <a:solidFill>
                  <a:schemeClr val="bg1"/>
                </a:solidFill>
              </a:rPr>
              <a:t>Establish the step to follow with the values that seems incorrect.</a:t>
            </a:r>
          </a:p>
        </p:txBody>
      </p:sp>
    </p:spTree>
    <p:extLst>
      <p:ext uri="{BB962C8B-B14F-4D97-AF65-F5344CB8AC3E}">
        <p14:creationId xmlns:p14="http://schemas.microsoft.com/office/powerpoint/2010/main" val="21009224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25100" y="548900"/>
            <a:ext cx="7685854" cy="770400"/>
          </a:xfrm>
        </p:spPr>
        <p:txBody>
          <a:bodyPr/>
          <a:lstStyle/>
          <a:p>
            <a:r>
              <a:rPr lang="en-US" dirty="0"/>
              <a:t>Step 1: Preparing for Your Proposal</a:t>
            </a:r>
          </a:p>
        </p:txBody>
      </p:sp>
      <p:sp>
        <p:nvSpPr>
          <p:cNvPr id="5" name="Rectángulo 4"/>
          <p:cNvSpPr/>
          <p:nvPr/>
        </p:nvSpPr>
        <p:spPr>
          <a:xfrm>
            <a:off x="825100" y="1518919"/>
            <a:ext cx="6276077" cy="369332"/>
          </a:xfrm>
          <a:prstGeom prst="rect">
            <a:avLst/>
          </a:prstGeom>
        </p:spPr>
        <p:txBody>
          <a:bodyPr wrap="none">
            <a:spAutoFit/>
          </a:bodyPr>
          <a:lstStyle/>
          <a:p>
            <a:r>
              <a:rPr lang="en-US" dirty="0" smtClean="0">
                <a:solidFill>
                  <a:schemeClr val="accent4"/>
                </a:solidFill>
              </a:rPr>
              <a:t>2. </a:t>
            </a:r>
            <a:r>
              <a:rPr lang="en-US" dirty="0">
                <a:solidFill>
                  <a:schemeClr val="accent4"/>
                </a:solidFill>
              </a:rPr>
              <a:t>Describe the steps you took to import and clean the data</a:t>
            </a:r>
            <a:r>
              <a:rPr lang="en-US" dirty="0" smtClean="0">
                <a:solidFill>
                  <a:schemeClr val="accent4"/>
                </a:solidFill>
              </a:rPr>
              <a:t>.</a:t>
            </a:r>
            <a:endParaRPr lang="en-US" dirty="0">
              <a:solidFill>
                <a:schemeClr val="accent4"/>
              </a:solidFill>
            </a:endParaRPr>
          </a:p>
        </p:txBody>
      </p:sp>
      <p:sp>
        <p:nvSpPr>
          <p:cNvPr id="7" name="CuadroTexto 6"/>
          <p:cNvSpPr txBox="1"/>
          <p:nvPr/>
        </p:nvSpPr>
        <p:spPr>
          <a:xfrm>
            <a:off x="825099" y="2087870"/>
            <a:ext cx="4511831" cy="369332"/>
          </a:xfrm>
          <a:prstGeom prst="rect">
            <a:avLst/>
          </a:prstGeom>
          <a:noFill/>
        </p:spPr>
        <p:txBody>
          <a:bodyPr wrap="square" rtlCol="0">
            <a:spAutoFit/>
          </a:bodyPr>
          <a:lstStyle/>
          <a:p>
            <a:r>
              <a:rPr lang="en-US" dirty="0">
                <a:solidFill>
                  <a:schemeClr val="bg1"/>
                </a:solidFill>
              </a:rPr>
              <a:t>5</a:t>
            </a:r>
            <a:r>
              <a:rPr lang="en-US" dirty="0" smtClean="0">
                <a:solidFill>
                  <a:schemeClr val="bg1"/>
                </a:solidFill>
              </a:rPr>
              <a:t>. Data cleansing categorical values</a:t>
            </a:r>
            <a:endParaRPr lang="en-US" dirty="0">
              <a:solidFill>
                <a:schemeClr val="bg1"/>
              </a:solidFill>
            </a:endParaRPr>
          </a:p>
        </p:txBody>
      </p:sp>
      <p:pic>
        <p:nvPicPr>
          <p:cNvPr id="3" name="Imagen 2"/>
          <p:cNvPicPr>
            <a:picLocks noChangeAspect="1"/>
          </p:cNvPicPr>
          <p:nvPr/>
        </p:nvPicPr>
        <p:blipFill>
          <a:blip r:embed="rId2"/>
          <a:stretch>
            <a:fillRect/>
          </a:stretch>
        </p:blipFill>
        <p:spPr>
          <a:xfrm>
            <a:off x="1133841" y="3041106"/>
            <a:ext cx="4673757" cy="3123364"/>
          </a:xfrm>
          <a:prstGeom prst="rect">
            <a:avLst/>
          </a:prstGeom>
        </p:spPr>
      </p:pic>
      <p:sp>
        <p:nvSpPr>
          <p:cNvPr id="4" name="CuadroTexto 3"/>
          <p:cNvSpPr txBox="1"/>
          <p:nvPr/>
        </p:nvSpPr>
        <p:spPr>
          <a:xfrm>
            <a:off x="1133841" y="2564488"/>
            <a:ext cx="3182816" cy="369332"/>
          </a:xfrm>
          <a:prstGeom prst="rect">
            <a:avLst/>
          </a:prstGeom>
          <a:noFill/>
        </p:spPr>
        <p:txBody>
          <a:bodyPr wrap="square" rtlCol="0">
            <a:spAutoFit/>
          </a:bodyPr>
          <a:lstStyle/>
          <a:p>
            <a:r>
              <a:rPr lang="en-US" dirty="0" smtClean="0">
                <a:solidFill>
                  <a:schemeClr val="bg1"/>
                </a:solidFill>
              </a:rPr>
              <a:t>Query the data to find Nulls</a:t>
            </a:r>
            <a:endParaRPr lang="en-US" dirty="0">
              <a:solidFill>
                <a:schemeClr val="bg1"/>
              </a:solidFill>
            </a:endParaRPr>
          </a:p>
        </p:txBody>
      </p:sp>
      <p:sp>
        <p:nvSpPr>
          <p:cNvPr id="6" name="Rectángulo 5"/>
          <p:cNvSpPr/>
          <p:nvPr/>
        </p:nvSpPr>
        <p:spPr>
          <a:xfrm>
            <a:off x="6362700" y="2933820"/>
            <a:ext cx="5304692" cy="1754326"/>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latin typeface="-apple-system"/>
              </a:rPr>
              <a:t>Only are found Null values in the Medal column, this are 231333 rows, not are an error, due in the data set we have all the history of the participations and are athletes that doesn't win a medal.</a:t>
            </a:r>
          </a:p>
          <a:p>
            <a:pPr marL="285750" indent="-285750">
              <a:buFont typeface="Arial" panose="020B0604020202020204" pitchFamily="34" charset="0"/>
              <a:buChar char="•"/>
            </a:pPr>
            <a:r>
              <a:rPr lang="en-US" dirty="0">
                <a:solidFill>
                  <a:schemeClr val="bg1"/>
                </a:solidFill>
                <a:latin typeface="-apple-system"/>
              </a:rPr>
              <a:t>This values are represented with 'NA'</a:t>
            </a:r>
            <a:endParaRPr lang="en-US" b="0" i="0" dirty="0">
              <a:solidFill>
                <a:schemeClr val="bg1"/>
              </a:solidFill>
              <a:effectLst/>
              <a:latin typeface="-apple-system"/>
            </a:endParaRPr>
          </a:p>
        </p:txBody>
      </p:sp>
    </p:spTree>
    <p:extLst>
      <p:ext uri="{BB962C8B-B14F-4D97-AF65-F5344CB8AC3E}">
        <p14:creationId xmlns:p14="http://schemas.microsoft.com/office/powerpoint/2010/main" val="38120190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25100" y="548900"/>
            <a:ext cx="7685854" cy="770400"/>
          </a:xfrm>
        </p:spPr>
        <p:txBody>
          <a:bodyPr/>
          <a:lstStyle/>
          <a:p>
            <a:r>
              <a:rPr lang="en-US" dirty="0"/>
              <a:t>Step 1: Preparing for Your Proposal</a:t>
            </a:r>
          </a:p>
        </p:txBody>
      </p:sp>
      <p:sp>
        <p:nvSpPr>
          <p:cNvPr id="5" name="Rectángulo 4"/>
          <p:cNvSpPr/>
          <p:nvPr/>
        </p:nvSpPr>
        <p:spPr>
          <a:xfrm>
            <a:off x="825100" y="1518919"/>
            <a:ext cx="6276077" cy="369332"/>
          </a:xfrm>
          <a:prstGeom prst="rect">
            <a:avLst/>
          </a:prstGeom>
        </p:spPr>
        <p:txBody>
          <a:bodyPr wrap="none">
            <a:spAutoFit/>
          </a:bodyPr>
          <a:lstStyle/>
          <a:p>
            <a:r>
              <a:rPr lang="en-US" dirty="0" smtClean="0">
                <a:solidFill>
                  <a:schemeClr val="accent4"/>
                </a:solidFill>
              </a:rPr>
              <a:t>2. </a:t>
            </a:r>
            <a:r>
              <a:rPr lang="en-US" dirty="0">
                <a:solidFill>
                  <a:schemeClr val="accent4"/>
                </a:solidFill>
              </a:rPr>
              <a:t>Describe the steps you took to import and clean the data</a:t>
            </a:r>
            <a:r>
              <a:rPr lang="en-US" dirty="0" smtClean="0">
                <a:solidFill>
                  <a:schemeClr val="accent4"/>
                </a:solidFill>
              </a:rPr>
              <a:t>.</a:t>
            </a:r>
            <a:endParaRPr lang="en-US" dirty="0">
              <a:solidFill>
                <a:schemeClr val="accent4"/>
              </a:solidFill>
            </a:endParaRPr>
          </a:p>
        </p:txBody>
      </p:sp>
      <p:sp>
        <p:nvSpPr>
          <p:cNvPr id="7" name="CuadroTexto 6"/>
          <p:cNvSpPr txBox="1"/>
          <p:nvPr/>
        </p:nvSpPr>
        <p:spPr>
          <a:xfrm>
            <a:off x="825099" y="2087870"/>
            <a:ext cx="4511831" cy="369332"/>
          </a:xfrm>
          <a:prstGeom prst="rect">
            <a:avLst/>
          </a:prstGeom>
          <a:noFill/>
        </p:spPr>
        <p:txBody>
          <a:bodyPr wrap="square" rtlCol="0">
            <a:spAutoFit/>
          </a:bodyPr>
          <a:lstStyle/>
          <a:p>
            <a:r>
              <a:rPr lang="en-US" dirty="0">
                <a:solidFill>
                  <a:schemeClr val="bg1"/>
                </a:solidFill>
              </a:rPr>
              <a:t>5</a:t>
            </a:r>
            <a:r>
              <a:rPr lang="en-US" dirty="0" smtClean="0">
                <a:solidFill>
                  <a:schemeClr val="bg1"/>
                </a:solidFill>
              </a:rPr>
              <a:t>. Data cleansing categorical values</a:t>
            </a:r>
            <a:endParaRPr lang="en-US" dirty="0">
              <a:solidFill>
                <a:schemeClr val="bg1"/>
              </a:solidFill>
            </a:endParaRPr>
          </a:p>
        </p:txBody>
      </p:sp>
      <p:sp>
        <p:nvSpPr>
          <p:cNvPr id="4" name="CuadroTexto 3"/>
          <p:cNvSpPr txBox="1"/>
          <p:nvPr/>
        </p:nvSpPr>
        <p:spPr>
          <a:xfrm>
            <a:off x="825099" y="2564488"/>
            <a:ext cx="3182816" cy="369332"/>
          </a:xfrm>
          <a:prstGeom prst="rect">
            <a:avLst/>
          </a:prstGeom>
          <a:noFill/>
        </p:spPr>
        <p:txBody>
          <a:bodyPr wrap="square" rtlCol="0">
            <a:spAutoFit/>
          </a:bodyPr>
          <a:lstStyle/>
          <a:p>
            <a:r>
              <a:rPr lang="en-US" dirty="0" smtClean="0">
                <a:solidFill>
                  <a:schemeClr val="bg1"/>
                </a:solidFill>
              </a:rPr>
              <a:t>Value validation</a:t>
            </a:r>
            <a:endParaRPr lang="en-US" dirty="0">
              <a:solidFill>
                <a:schemeClr val="bg1"/>
              </a:solidFill>
            </a:endParaRPr>
          </a:p>
        </p:txBody>
      </p:sp>
      <p:pic>
        <p:nvPicPr>
          <p:cNvPr id="8" name="Imagen 7"/>
          <p:cNvPicPr>
            <a:picLocks noChangeAspect="1"/>
          </p:cNvPicPr>
          <p:nvPr/>
        </p:nvPicPr>
        <p:blipFill>
          <a:blip r:embed="rId2"/>
          <a:stretch>
            <a:fillRect/>
          </a:stretch>
        </p:blipFill>
        <p:spPr>
          <a:xfrm>
            <a:off x="549518" y="3041106"/>
            <a:ext cx="5749755" cy="2653733"/>
          </a:xfrm>
          <a:prstGeom prst="rect">
            <a:avLst/>
          </a:prstGeom>
        </p:spPr>
      </p:pic>
      <p:sp>
        <p:nvSpPr>
          <p:cNvPr id="10" name="Rectángulo 9"/>
          <p:cNvSpPr/>
          <p:nvPr/>
        </p:nvSpPr>
        <p:spPr>
          <a:xfrm>
            <a:off x="6409593" y="2728993"/>
            <a:ext cx="5720861" cy="3539430"/>
          </a:xfrm>
          <a:prstGeom prst="rect">
            <a:avLst/>
          </a:prstGeom>
        </p:spPr>
        <p:txBody>
          <a:bodyPr wrap="square">
            <a:spAutoFit/>
          </a:bodyPr>
          <a:lstStyle/>
          <a:p>
            <a:r>
              <a:rPr lang="en-US" sz="1600" dirty="0">
                <a:solidFill>
                  <a:schemeClr val="bg1"/>
                </a:solidFill>
              </a:rPr>
              <a:t>I don't find any value that seems incorrect and needs an update:</a:t>
            </a:r>
          </a:p>
          <a:p>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We have two values for sex (M, F)</a:t>
            </a:r>
          </a:p>
          <a:p>
            <a:pPr marL="285750" indent="-285750">
              <a:buFont typeface="Arial" panose="020B0604020202020204" pitchFamily="34" charset="0"/>
              <a:buChar char="•"/>
            </a:pPr>
            <a:r>
              <a:rPr lang="en-US" sz="1600" dirty="0">
                <a:solidFill>
                  <a:schemeClr val="bg1"/>
                </a:solidFill>
              </a:rPr>
              <a:t>We have a large quantity of teams with 1184</a:t>
            </a:r>
          </a:p>
          <a:p>
            <a:pPr marL="285750" indent="-285750">
              <a:buFont typeface="Arial" panose="020B0604020202020204" pitchFamily="34" charset="0"/>
              <a:buChar char="•"/>
            </a:pPr>
            <a:r>
              <a:rPr lang="en-US" sz="1600" dirty="0">
                <a:solidFill>
                  <a:schemeClr val="bg1"/>
                </a:solidFill>
              </a:rPr>
              <a:t>It appears we don't have any inconvenient with the NOC</a:t>
            </a:r>
          </a:p>
          <a:p>
            <a:pPr marL="285750" indent="-285750">
              <a:buFont typeface="Arial" panose="020B0604020202020204" pitchFamily="34" charset="0"/>
              <a:buChar char="•"/>
            </a:pPr>
            <a:r>
              <a:rPr lang="en-US" sz="1600" dirty="0">
                <a:solidFill>
                  <a:schemeClr val="bg1"/>
                </a:solidFill>
              </a:rPr>
              <a:t>Our data is from 51 different games</a:t>
            </a:r>
          </a:p>
          <a:p>
            <a:pPr marL="285750" indent="-285750">
              <a:buFont typeface="Arial" panose="020B0604020202020204" pitchFamily="34" charset="0"/>
              <a:buChar char="•"/>
            </a:pPr>
            <a:r>
              <a:rPr lang="en-US" sz="1600" dirty="0">
                <a:solidFill>
                  <a:schemeClr val="bg1"/>
                </a:solidFill>
              </a:rPr>
              <a:t>The seasons are divided in summer or winter</a:t>
            </a:r>
          </a:p>
          <a:p>
            <a:pPr marL="285750" indent="-285750">
              <a:buFont typeface="Arial" panose="020B0604020202020204" pitchFamily="34" charset="0"/>
              <a:buChar char="•"/>
            </a:pPr>
            <a:r>
              <a:rPr lang="en-US" sz="1600" dirty="0">
                <a:solidFill>
                  <a:schemeClr val="bg1"/>
                </a:solidFill>
              </a:rPr>
              <a:t>42 different cities has been received the Olympics</a:t>
            </a:r>
          </a:p>
          <a:p>
            <a:pPr marL="285750" indent="-285750">
              <a:buFont typeface="Arial" panose="020B0604020202020204" pitchFamily="34" charset="0"/>
              <a:buChar char="•"/>
            </a:pPr>
            <a:r>
              <a:rPr lang="en-US" sz="1600" dirty="0">
                <a:solidFill>
                  <a:schemeClr val="bg1"/>
                </a:solidFill>
              </a:rPr>
              <a:t>66 different sports are been included in the Olympics, but this is a global aggrupation like a sports category</a:t>
            </a:r>
          </a:p>
          <a:p>
            <a:pPr marL="285750" indent="-285750">
              <a:buFont typeface="Arial" panose="020B0604020202020204" pitchFamily="34" charset="0"/>
              <a:buChar char="•"/>
            </a:pPr>
            <a:r>
              <a:rPr lang="en-US" sz="1600" dirty="0">
                <a:solidFill>
                  <a:schemeClr val="bg1"/>
                </a:solidFill>
              </a:rPr>
              <a:t>756 sports or events has been taken place in the Olympics</a:t>
            </a:r>
          </a:p>
          <a:p>
            <a:pPr marL="285750" indent="-285750">
              <a:buFont typeface="Arial" panose="020B0604020202020204" pitchFamily="34" charset="0"/>
              <a:buChar char="•"/>
            </a:pPr>
            <a:r>
              <a:rPr lang="en-US" sz="1600" dirty="0">
                <a:solidFill>
                  <a:schemeClr val="bg1"/>
                </a:solidFill>
              </a:rPr>
              <a:t>The medal earned has been Gold, Silver and Bronze</a:t>
            </a:r>
          </a:p>
        </p:txBody>
      </p:sp>
    </p:spTree>
    <p:extLst>
      <p:ext uri="{BB962C8B-B14F-4D97-AF65-F5344CB8AC3E}">
        <p14:creationId xmlns:p14="http://schemas.microsoft.com/office/powerpoint/2010/main" val="21018419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25100" y="548900"/>
            <a:ext cx="7685854" cy="770400"/>
          </a:xfrm>
        </p:spPr>
        <p:txBody>
          <a:bodyPr/>
          <a:lstStyle/>
          <a:p>
            <a:r>
              <a:rPr lang="en-US" dirty="0"/>
              <a:t>Step 1: Preparing for Your Proposal</a:t>
            </a:r>
          </a:p>
        </p:txBody>
      </p:sp>
      <p:sp>
        <p:nvSpPr>
          <p:cNvPr id="5" name="Rectángulo 4"/>
          <p:cNvSpPr/>
          <p:nvPr/>
        </p:nvSpPr>
        <p:spPr>
          <a:xfrm>
            <a:off x="825100" y="1518919"/>
            <a:ext cx="6276077" cy="369332"/>
          </a:xfrm>
          <a:prstGeom prst="rect">
            <a:avLst/>
          </a:prstGeom>
        </p:spPr>
        <p:txBody>
          <a:bodyPr wrap="none">
            <a:spAutoFit/>
          </a:bodyPr>
          <a:lstStyle/>
          <a:p>
            <a:r>
              <a:rPr lang="en-US" dirty="0" smtClean="0">
                <a:solidFill>
                  <a:schemeClr val="accent4"/>
                </a:solidFill>
              </a:rPr>
              <a:t>2. </a:t>
            </a:r>
            <a:r>
              <a:rPr lang="en-US" dirty="0">
                <a:solidFill>
                  <a:schemeClr val="accent4"/>
                </a:solidFill>
              </a:rPr>
              <a:t>Describe the steps you took to import and clean the data</a:t>
            </a:r>
            <a:r>
              <a:rPr lang="en-US" dirty="0" smtClean="0">
                <a:solidFill>
                  <a:schemeClr val="accent4"/>
                </a:solidFill>
              </a:rPr>
              <a:t>.</a:t>
            </a:r>
            <a:endParaRPr lang="en-US" dirty="0">
              <a:solidFill>
                <a:schemeClr val="accent4"/>
              </a:solidFill>
            </a:endParaRPr>
          </a:p>
        </p:txBody>
      </p:sp>
      <p:sp>
        <p:nvSpPr>
          <p:cNvPr id="7" name="CuadroTexto 6"/>
          <p:cNvSpPr txBox="1"/>
          <p:nvPr/>
        </p:nvSpPr>
        <p:spPr>
          <a:xfrm>
            <a:off x="825099" y="2087870"/>
            <a:ext cx="4511831" cy="369332"/>
          </a:xfrm>
          <a:prstGeom prst="rect">
            <a:avLst/>
          </a:prstGeom>
          <a:noFill/>
        </p:spPr>
        <p:txBody>
          <a:bodyPr wrap="square" rtlCol="0">
            <a:spAutoFit/>
          </a:bodyPr>
          <a:lstStyle/>
          <a:p>
            <a:r>
              <a:rPr lang="en-US" dirty="0">
                <a:solidFill>
                  <a:schemeClr val="bg1"/>
                </a:solidFill>
              </a:rPr>
              <a:t>5</a:t>
            </a:r>
            <a:r>
              <a:rPr lang="en-US" dirty="0" smtClean="0">
                <a:solidFill>
                  <a:schemeClr val="bg1"/>
                </a:solidFill>
              </a:rPr>
              <a:t>. Data cleansing numerical values</a:t>
            </a:r>
            <a:endParaRPr lang="en-US" dirty="0">
              <a:solidFill>
                <a:schemeClr val="bg1"/>
              </a:solidFill>
            </a:endParaRPr>
          </a:p>
        </p:txBody>
      </p:sp>
      <p:sp>
        <p:nvSpPr>
          <p:cNvPr id="4" name="CuadroTexto 3"/>
          <p:cNvSpPr txBox="1"/>
          <p:nvPr/>
        </p:nvSpPr>
        <p:spPr>
          <a:xfrm>
            <a:off x="825099" y="2564488"/>
            <a:ext cx="3182816" cy="369332"/>
          </a:xfrm>
          <a:prstGeom prst="rect">
            <a:avLst/>
          </a:prstGeom>
          <a:noFill/>
        </p:spPr>
        <p:txBody>
          <a:bodyPr wrap="square" rtlCol="0">
            <a:spAutoFit/>
          </a:bodyPr>
          <a:lstStyle/>
          <a:p>
            <a:r>
              <a:rPr lang="en-US" dirty="0" smtClean="0">
                <a:solidFill>
                  <a:schemeClr val="bg1"/>
                </a:solidFill>
              </a:rPr>
              <a:t>Nulls validation</a:t>
            </a:r>
            <a:endParaRPr lang="en-US" dirty="0">
              <a:solidFill>
                <a:schemeClr val="bg1"/>
              </a:solidFill>
            </a:endParaRPr>
          </a:p>
        </p:txBody>
      </p:sp>
      <p:pic>
        <p:nvPicPr>
          <p:cNvPr id="3" name="Imagen 2"/>
          <p:cNvPicPr>
            <a:picLocks noChangeAspect="1"/>
          </p:cNvPicPr>
          <p:nvPr/>
        </p:nvPicPr>
        <p:blipFill>
          <a:blip r:embed="rId2"/>
          <a:stretch>
            <a:fillRect/>
          </a:stretch>
        </p:blipFill>
        <p:spPr>
          <a:xfrm>
            <a:off x="1262795" y="2933820"/>
            <a:ext cx="3378116" cy="3709955"/>
          </a:xfrm>
          <a:prstGeom prst="rect">
            <a:avLst/>
          </a:prstGeom>
        </p:spPr>
      </p:pic>
      <p:sp>
        <p:nvSpPr>
          <p:cNvPr id="11" name="Rectángulo 10"/>
          <p:cNvSpPr/>
          <p:nvPr/>
        </p:nvSpPr>
        <p:spPr>
          <a:xfrm>
            <a:off x="5336930" y="3225772"/>
            <a:ext cx="5002824"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rPr>
              <a:t>We don't have the age for 9474 rows.</a:t>
            </a:r>
          </a:p>
          <a:p>
            <a:pPr marL="285750" indent="-285750">
              <a:buFont typeface="Arial" panose="020B0604020202020204" pitchFamily="34" charset="0"/>
              <a:buChar char="•"/>
            </a:pPr>
            <a:r>
              <a:rPr lang="en-US" dirty="0">
                <a:solidFill>
                  <a:schemeClr val="bg1"/>
                </a:solidFill>
              </a:rPr>
              <a:t>We don't have the height for 60171 rows.</a:t>
            </a:r>
          </a:p>
          <a:p>
            <a:pPr marL="285750" indent="-285750">
              <a:buFont typeface="Arial" panose="020B0604020202020204" pitchFamily="34" charset="0"/>
              <a:buChar char="•"/>
            </a:pPr>
            <a:r>
              <a:rPr lang="en-US" dirty="0">
                <a:solidFill>
                  <a:schemeClr val="bg1"/>
                </a:solidFill>
              </a:rPr>
              <a:t>We don't have the weight for 62875 rows</a:t>
            </a:r>
            <a:r>
              <a:rPr lang="en-US" dirty="0" smtClean="0">
                <a:solidFill>
                  <a:schemeClr val="bg1"/>
                </a:solidFill>
              </a:rPr>
              <a:t>.</a:t>
            </a:r>
          </a:p>
          <a:p>
            <a:pPr marL="285750" indent="-285750">
              <a:buFont typeface="Arial" panose="020B0604020202020204" pitchFamily="34" charset="0"/>
              <a:buChar char="•"/>
            </a:pPr>
            <a:endParaRPr lang="en-US" dirty="0">
              <a:solidFill>
                <a:schemeClr val="bg1"/>
              </a:solidFill>
            </a:endParaRPr>
          </a:p>
          <a:p>
            <a:r>
              <a:rPr lang="en-US" dirty="0" smtClean="0">
                <a:solidFill>
                  <a:schemeClr val="bg1"/>
                </a:solidFill>
              </a:rPr>
              <a:t>We can’t exclude this values due to the quantity in any case, so in the data science work this values have to be imputed.</a:t>
            </a:r>
            <a:endParaRPr lang="en-US" dirty="0">
              <a:solidFill>
                <a:schemeClr val="bg1"/>
              </a:solidFill>
            </a:endParaRPr>
          </a:p>
        </p:txBody>
      </p:sp>
    </p:spTree>
    <p:extLst>
      <p:ext uri="{BB962C8B-B14F-4D97-AF65-F5344CB8AC3E}">
        <p14:creationId xmlns:p14="http://schemas.microsoft.com/office/powerpoint/2010/main" val="24308838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25100" y="548900"/>
            <a:ext cx="7685854" cy="770400"/>
          </a:xfrm>
        </p:spPr>
        <p:txBody>
          <a:bodyPr/>
          <a:lstStyle/>
          <a:p>
            <a:r>
              <a:rPr lang="en-US" dirty="0"/>
              <a:t>Step 1: Preparing for Your Proposal</a:t>
            </a:r>
          </a:p>
        </p:txBody>
      </p:sp>
      <p:sp>
        <p:nvSpPr>
          <p:cNvPr id="5" name="Rectángulo 4"/>
          <p:cNvSpPr/>
          <p:nvPr/>
        </p:nvSpPr>
        <p:spPr>
          <a:xfrm>
            <a:off x="825100" y="1518919"/>
            <a:ext cx="6276077" cy="369332"/>
          </a:xfrm>
          <a:prstGeom prst="rect">
            <a:avLst/>
          </a:prstGeom>
        </p:spPr>
        <p:txBody>
          <a:bodyPr wrap="none">
            <a:spAutoFit/>
          </a:bodyPr>
          <a:lstStyle/>
          <a:p>
            <a:r>
              <a:rPr lang="en-US" dirty="0" smtClean="0">
                <a:solidFill>
                  <a:schemeClr val="accent4"/>
                </a:solidFill>
              </a:rPr>
              <a:t>2. </a:t>
            </a:r>
            <a:r>
              <a:rPr lang="en-US" dirty="0">
                <a:solidFill>
                  <a:schemeClr val="accent4"/>
                </a:solidFill>
              </a:rPr>
              <a:t>Describe the steps you took to import and clean the data</a:t>
            </a:r>
            <a:r>
              <a:rPr lang="en-US" dirty="0" smtClean="0">
                <a:solidFill>
                  <a:schemeClr val="accent4"/>
                </a:solidFill>
              </a:rPr>
              <a:t>.</a:t>
            </a:r>
            <a:endParaRPr lang="en-US" dirty="0">
              <a:solidFill>
                <a:schemeClr val="accent4"/>
              </a:solidFill>
            </a:endParaRPr>
          </a:p>
        </p:txBody>
      </p:sp>
      <p:sp>
        <p:nvSpPr>
          <p:cNvPr id="7" name="CuadroTexto 6"/>
          <p:cNvSpPr txBox="1"/>
          <p:nvPr/>
        </p:nvSpPr>
        <p:spPr>
          <a:xfrm>
            <a:off x="825099" y="2087870"/>
            <a:ext cx="4511831" cy="369332"/>
          </a:xfrm>
          <a:prstGeom prst="rect">
            <a:avLst/>
          </a:prstGeom>
          <a:noFill/>
        </p:spPr>
        <p:txBody>
          <a:bodyPr wrap="square" rtlCol="0">
            <a:spAutoFit/>
          </a:bodyPr>
          <a:lstStyle/>
          <a:p>
            <a:r>
              <a:rPr lang="en-US" dirty="0">
                <a:solidFill>
                  <a:schemeClr val="bg1"/>
                </a:solidFill>
              </a:rPr>
              <a:t>5</a:t>
            </a:r>
            <a:r>
              <a:rPr lang="en-US" dirty="0" smtClean="0">
                <a:solidFill>
                  <a:schemeClr val="bg1"/>
                </a:solidFill>
              </a:rPr>
              <a:t>. Data cleansing numerical values</a:t>
            </a:r>
            <a:endParaRPr lang="en-US" dirty="0">
              <a:solidFill>
                <a:schemeClr val="bg1"/>
              </a:solidFill>
            </a:endParaRPr>
          </a:p>
        </p:txBody>
      </p:sp>
      <p:sp>
        <p:nvSpPr>
          <p:cNvPr id="4" name="CuadroTexto 3"/>
          <p:cNvSpPr txBox="1"/>
          <p:nvPr/>
        </p:nvSpPr>
        <p:spPr>
          <a:xfrm>
            <a:off x="825099" y="2564488"/>
            <a:ext cx="3182816" cy="369332"/>
          </a:xfrm>
          <a:prstGeom prst="rect">
            <a:avLst/>
          </a:prstGeom>
          <a:noFill/>
        </p:spPr>
        <p:txBody>
          <a:bodyPr wrap="square" rtlCol="0">
            <a:spAutoFit/>
          </a:bodyPr>
          <a:lstStyle/>
          <a:p>
            <a:r>
              <a:rPr lang="en-US" dirty="0" smtClean="0">
                <a:solidFill>
                  <a:schemeClr val="bg1"/>
                </a:solidFill>
              </a:rPr>
              <a:t>Value validation</a:t>
            </a:r>
            <a:endParaRPr lang="en-US" dirty="0">
              <a:solidFill>
                <a:schemeClr val="bg1"/>
              </a:solidFill>
            </a:endParaRPr>
          </a:p>
        </p:txBody>
      </p:sp>
      <p:pic>
        <p:nvPicPr>
          <p:cNvPr id="6" name="Imagen 5"/>
          <p:cNvPicPr>
            <a:picLocks noChangeAspect="1"/>
          </p:cNvPicPr>
          <p:nvPr/>
        </p:nvPicPr>
        <p:blipFill>
          <a:blip r:embed="rId2"/>
          <a:stretch>
            <a:fillRect/>
          </a:stretch>
        </p:blipFill>
        <p:spPr>
          <a:xfrm>
            <a:off x="825099" y="2933820"/>
            <a:ext cx="5258166" cy="3503427"/>
          </a:xfrm>
          <a:prstGeom prst="rect">
            <a:avLst/>
          </a:prstGeom>
        </p:spPr>
      </p:pic>
      <p:sp>
        <p:nvSpPr>
          <p:cNvPr id="8" name="CuadroTexto 7"/>
          <p:cNvSpPr txBox="1"/>
          <p:nvPr/>
        </p:nvSpPr>
        <p:spPr>
          <a:xfrm>
            <a:off x="6743700" y="2933820"/>
            <a:ext cx="3657600" cy="923330"/>
          </a:xfrm>
          <a:prstGeom prst="rect">
            <a:avLst/>
          </a:prstGeom>
          <a:noFill/>
        </p:spPr>
        <p:txBody>
          <a:bodyPr wrap="square" rtlCol="0">
            <a:spAutoFit/>
          </a:bodyPr>
          <a:lstStyle/>
          <a:p>
            <a:r>
              <a:rPr lang="en-US" dirty="0">
                <a:solidFill>
                  <a:schemeClr val="bg1"/>
                </a:solidFill>
              </a:rPr>
              <a:t>I don't see any value that needs to be corrected or an outlier that needs to be verified.</a:t>
            </a:r>
          </a:p>
        </p:txBody>
      </p:sp>
    </p:spTree>
    <p:extLst>
      <p:ext uri="{BB962C8B-B14F-4D97-AF65-F5344CB8AC3E}">
        <p14:creationId xmlns:p14="http://schemas.microsoft.com/office/powerpoint/2010/main" val="3550641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25100" y="548900"/>
            <a:ext cx="7685854" cy="770400"/>
          </a:xfrm>
        </p:spPr>
        <p:txBody>
          <a:bodyPr/>
          <a:lstStyle/>
          <a:p>
            <a:r>
              <a:rPr lang="en-US" dirty="0"/>
              <a:t>Step 1: Preparing for Your Proposal</a:t>
            </a:r>
          </a:p>
        </p:txBody>
      </p:sp>
      <p:sp>
        <p:nvSpPr>
          <p:cNvPr id="5" name="Rectángulo 4"/>
          <p:cNvSpPr/>
          <p:nvPr/>
        </p:nvSpPr>
        <p:spPr>
          <a:xfrm>
            <a:off x="825100" y="1518919"/>
            <a:ext cx="10578523" cy="646331"/>
          </a:xfrm>
          <a:prstGeom prst="rect">
            <a:avLst/>
          </a:prstGeom>
        </p:spPr>
        <p:txBody>
          <a:bodyPr wrap="square">
            <a:spAutoFit/>
          </a:bodyPr>
          <a:lstStyle/>
          <a:p>
            <a:r>
              <a:rPr lang="en-US" dirty="0" smtClean="0">
                <a:solidFill>
                  <a:schemeClr val="accent4"/>
                </a:solidFill>
              </a:rPr>
              <a:t>3. </a:t>
            </a:r>
            <a:r>
              <a:rPr lang="en-US" dirty="0">
                <a:solidFill>
                  <a:schemeClr val="accent4"/>
                </a:solidFill>
              </a:rPr>
              <a:t>Perform initial exploration of data and provide some screenshots or display some stats of the data you are looking at</a:t>
            </a:r>
            <a:r>
              <a:rPr lang="en-US" dirty="0" smtClean="0">
                <a:solidFill>
                  <a:schemeClr val="accent4"/>
                </a:solidFill>
              </a:rPr>
              <a:t>.</a:t>
            </a:r>
            <a:endParaRPr lang="en-US" dirty="0">
              <a:solidFill>
                <a:schemeClr val="accent4"/>
              </a:solidFill>
            </a:endParaRPr>
          </a:p>
        </p:txBody>
      </p:sp>
      <p:pic>
        <p:nvPicPr>
          <p:cNvPr id="3" name="Imagen 2"/>
          <p:cNvPicPr>
            <a:picLocks noChangeAspect="1"/>
          </p:cNvPicPr>
          <p:nvPr/>
        </p:nvPicPr>
        <p:blipFill>
          <a:blip r:embed="rId2"/>
          <a:stretch>
            <a:fillRect/>
          </a:stretch>
        </p:blipFill>
        <p:spPr>
          <a:xfrm>
            <a:off x="315146" y="2435208"/>
            <a:ext cx="5522946" cy="4072818"/>
          </a:xfrm>
          <a:prstGeom prst="rect">
            <a:avLst/>
          </a:prstGeom>
        </p:spPr>
      </p:pic>
      <p:pic>
        <p:nvPicPr>
          <p:cNvPr id="9" name="Imagen 8"/>
          <p:cNvPicPr>
            <a:picLocks noChangeAspect="1"/>
          </p:cNvPicPr>
          <p:nvPr/>
        </p:nvPicPr>
        <p:blipFill>
          <a:blip r:embed="rId3"/>
          <a:stretch>
            <a:fillRect/>
          </a:stretch>
        </p:blipFill>
        <p:spPr>
          <a:xfrm>
            <a:off x="5926016" y="2435208"/>
            <a:ext cx="6142892" cy="2637683"/>
          </a:xfrm>
          <a:prstGeom prst="rect">
            <a:avLst/>
          </a:prstGeom>
        </p:spPr>
      </p:pic>
      <p:sp>
        <p:nvSpPr>
          <p:cNvPr id="10" name="CuadroTexto 9"/>
          <p:cNvSpPr txBox="1"/>
          <p:nvPr/>
        </p:nvSpPr>
        <p:spPr>
          <a:xfrm>
            <a:off x="6550269" y="5424854"/>
            <a:ext cx="4747846" cy="1200329"/>
          </a:xfrm>
          <a:prstGeom prst="rect">
            <a:avLst/>
          </a:prstGeom>
          <a:noFill/>
        </p:spPr>
        <p:txBody>
          <a:bodyPr wrap="square" rtlCol="0">
            <a:spAutoFit/>
          </a:bodyPr>
          <a:lstStyle/>
          <a:p>
            <a:r>
              <a:rPr lang="en-US" dirty="0">
                <a:solidFill>
                  <a:schemeClr val="bg1"/>
                </a:solidFill>
              </a:rPr>
              <a:t>Univariate data exploration is performed to establish certain baseline behaviors for both categorical and numerical data</a:t>
            </a:r>
            <a:r>
              <a:rPr lang="en-US" dirty="0" smtClean="0">
                <a:solidFill>
                  <a:schemeClr val="bg1"/>
                </a:solidFill>
              </a:rPr>
              <a:t>. Data visualization is key.</a:t>
            </a:r>
            <a:endParaRPr lang="en-US" dirty="0">
              <a:solidFill>
                <a:schemeClr val="bg1"/>
              </a:solidFill>
            </a:endParaRPr>
          </a:p>
        </p:txBody>
      </p:sp>
    </p:spTree>
    <p:extLst>
      <p:ext uri="{BB962C8B-B14F-4D97-AF65-F5344CB8AC3E}">
        <p14:creationId xmlns:p14="http://schemas.microsoft.com/office/powerpoint/2010/main" val="11789316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25100" y="548900"/>
            <a:ext cx="7685854" cy="770400"/>
          </a:xfrm>
        </p:spPr>
        <p:txBody>
          <a:bodyPr/>
          <a:lstStyle/>
          <a:p>
            <a:r>
              <a:rPr lang="en-US" dirty="0"/>
              <a:t>Step 1: Preparing for Your Proposal</a:t>
            </a:r>
          </a:p>
        </p:txBody>
      </p:sp>
      <p:sp>
        <p:nvSpPr>
          <p:cNvPr id="5" name="Rectángulo 4"/>
          <p:cNvSpPr/>
          <p:nvPr/>
        </p:nvSpPr>
        <p:spPr>
          <a:xfrm>
            <a:off x="825100" y="1518919"/>
            <a:ext cx="10578523" cy="646331"/>
          </a:xfrm>
          <a:prstGeom prst="rect">
            <a:avLst/>
          </a:prstGeom>
        </p:spPr>
        <p:txBody>
          <a:bodyPr wrap="square">
            <a:spAutoFit/>
          </a:bodyPr>
          <a:lstStyle/>
          <a:p>
            <a:r>
              <a:rPr lang="en-US" dirty="0" smtClean="0">
                <a:solidFill>
                  <a:schemeClr val="accent4"/>
                </a:solidFill>
              </a:rPr>
              <a:t>3. </a:t>
            </a:r>
            <a:r>
              <a:rPr lang="en-US" dirty="0">
                <a:solidFill>
                  <a:schemeClr val="accent4"/>
                </a:solidFill>
              </a:rPr>
              <a:t>Perform initial exploration of data and provide some screenshots or display some stats of the data you are looking at</a:t>
            </a:r>
            <a:r>
              <a:rPr lang="en-US" dirty="0" smtClean="0">
                <a:solidFill>
                  <a:schemeClr val="accent4"/>
                </a:solidFill>
              </a:rPr>
              <a:t>.</a:t>
            </a:r>
            <a:endParaRPr lang="en-US" dirty="0">
              <a:solidFill>
                <a:schemeClr val="accent4"/>
              </a:solidFill>
            </a:endParaRPr>
          </a:p>
        </p:txBody>
      </p:sp>
      <p:pic>
        <p:nvPicPr>
          <p:cNvPr id="4" name="Imagen 3"/>
          <p:cNvPicPr>
            <a:picLocks noChangeAspect="1"/>
          </p:cNvPicPr>
          <p:nvPr/>
        </p:nvPicPr>
        <p:blipFill>
          <a:blip r:embed="rId2"/>
          <a:stretch>
            <a:fillRect/>
          </a:stretch>
        </p:blipFill>
        <p:spPr>
          <a:xfrm>
            <a:off x="219807" y="2556412"/>
            <a:ext cx="5752140" cy="3642166"/>
          </a:xfrm>
          <a:prstGeom prst="rect">
            <a:avLst/>
          </a:prstGeom>
        </p:spPr>
      </p:pic>
      <p:pic>
        <p:nvPicPr>
          <p:cNvPr id="6" name="Imagen 5"/>
          <p:cNvPicPr>
            <a:picLocks noChangeAspect="1"/>
          </p:cNvPicPr>
          <p:nvPr/>
        </p:nvPicPr>
        <p:blipFill>
          <a:blip r:embed="rId3"/>
          <a:stretch>
            <a:fillRect/>
          </a:stretch>
        </p:blipFill>
        <p:spPr>
          <a:xfrm>
            <a:off x="6383216" y="2165250"/>
            <a:ext cx="5158130" cy="4314825"/>
          </a:xfrm>
          <a:prstGeom prst="rect">
            <a:avLst/>
          </a:prstGeom>
        </p:spPr>
      </p:pic>
    </p:spTree>
    <p:extLst>
      <p:ext uri="{BB962C8B-B14F-4D97-AF65-F5344CB8AC3E}">
        <p14:creationId xmlns:p14="http://schemas.microsoft.com/office/powerpoint/2010/main" val="12203540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25100" y="548900"/>
            <a:ext cx="7685854" cy="770400"/>
          </a:xfrm>
        </p:spPr>
        <p:txBody>
          <a:bodyPr/>
          <a:lstStyle/>
          <a:p>
            <a:r>
              <a:rPr lang="en-US" dirty="0"/>
              <a:t>Step 1: Preparing for Your Proposal</a:t>
            </a:r>
          </a:p>
        </p:txBody>
      </p:sp>
      <p:sp>
        <p:nvSpPr>
          <p:cNvPr id="5" name="Rectángulo 4"/>
          <p:cNvSpPr/>
          <p:nvPr/>
        </p:nvSpPr>
        <p:spPr>
          <a:xfrm>
            <a:off x="825100" y="1518919"/>
            <a:ext cx="10578523" cy="646331"/>
          </a:xfrm>
          <a:prstGeom prst="rect">
            <a:avLst/>
          </a:prstGeom>
        </p:spPr>
        <p:txBody>
          <a:bodyPr wrap="square">
            <a:spAutoFit/>
          </a:bodyPr>
          <a:lstStyle/>
          <a:p>
            <a:r>
              <a:rPr lang="en-US" dirty="0" smtClean="0">
                <a:solidFill>
                  <a:schemeClr val="accent4"/>
                </a:solidFill>
              </a:rPr>
              <a:t>3. </a:t>
            </a:r>
            <a:r>
              <a:rPr lang="en-US" dirty="0">
                <a:solidFill>
                  <a:schemeClr val="accent4"/>
                </a:solidFill>
              </a:rPr>
              <a:t>Perform initial exploration of data and provide some screenshots or display some stats of the data you are looking at</a:t>
            </a:r>
            <a:r>
              <a:rPr lang="en-US" dirty="0" smtClean="0">
                <a:solidFill>
                  <a:schemeClr val="accent4"/>
                </a:solidFill>
              </a:rPr>
              <a:t>.</a:t>
            </a:r>
            <a:endParaRPr lang="en-US" dirty="0">
              <a:solidFill>
                <a:schemeClr val="accent4"/>
              </a:solidFill>
            </a:endParaRPr>
          </a:p>
        </p:txBody>
      </p:sp>
      <p:pic>
        <p:nvPicPr>
          <p:cNvPr id="3" name="Imagen 2"/>
          <p:cNvPicPr>
            <a:picLocks noChangeAspect="1"/>
          </p:cNvPicPr>
          <p:nvPr/>
        </p:nvPicPr>
        <p:blipFill>
          <a:blip r:embed="rId2"/>
          <a:stretch>
            <a:fillRect/>
          </a:stretch>
        </p:blipFill>
        <p:spPr>
          <a:xfrm>
            <a:off x="2403796" y="2283070"/>
            <a:ext cx="7421129" cy="4346331"/>
          </a:xfrm>
          <a:prstGeom prst="rect">
            <a:avLst/>
          </a:prstGeom>
        </p:spPr>
      </p:pic>
    </p:spTree>
    <p:extLst>
      <p:ext uri="{BB962C8B-B14F-4D97-AF65-F5344CB8AC3E}">
        <p14:creationId xmlns:p14="http://schemas.microsoft.com/office/powerpoint/2010/main" val="17782198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25100" y="548900"/>
            <a:ext cx="7685854" cy="770400"/>
          </a:xfrm>
        </p:spPr>
        <p:txBody>
          <a:bodyPr/>
          <a:lstStyle/>
          <a:p>
            <a:r>
              <a:rPr lang="en-US" dirty="0"/>
              <a:t>Step 1: Preparing for Your Proposal</a:t>
            </a:r>
          </a:p>
        </p:txBody>
      </p:sp>
      <p:sp>
        <p:nvSpPr>
          <p:cNvPr id="5" name="Rectángulo 4"/>
          <p:cNvSpPr/>
          <p:nvPr/>
        </p:nvSpPr>
        <p:spPr>
          <a:xfrm>
            <a:off x="825100" y="1518919"/>
            <a:ext cx="10578523" cy="646331"/>
          </a:xfrm>
          <a:prstGeom prst="rect">
            <a:avLst/>
          </a:prstGeom>
        </p:spPr>
        <p:txBody>
          <a:bodyPr wrap="square">
            <a:spAutoFit/>
          </a:bodyPr>
          <a:lstStyle/>
          <a:p>
            <a:r>
              <a:rPr lang="en-US" dirty="0" smtClean="0">
                <a:solidFill>
                  <a:schemeClr val="accent4"/>
                </a:solidFill>
              </a:rPr>
              <a:t>3. </a:t>
            </a:r>
            <a:r>
              <a:rPr lang="en-US" dirty="0">
                <a:solidFill>
                  <a:schemeClr val="accent4"/>
                </a:solidFill>
              </a:rPr>
              <a:t>Perform initial exploration of data and provide some screenshots or display some stats of the data you are looking at</a:t>
            </a:r>
            <a:r>
              <a:rPr lang="en-US" dirty="0" smtClean="0">
                <a:solidFill>
                  <a:schemeClr val="accent4"/>
                </a:solidFill>
              </a:rPr>
              <a:t>.</a:t>
            </a:r>
            <a:endParaRPr lang="en-US" dirty="0">
              <a:solidFill>
                <a:schemeClr val="accent4"/>
              </a:solidFill>
            </a:endParaRPr>
          </a:p>
        </p:txBody>
      </p:sp>
      <p:pic>
        <p:nvPicPr>
          <p:cNvPr id="4" name="Imagen 3"/>
          <p:cNvPicPr>
            <a:picLocks noChangeAspect="1"/>
          </p:cNvPicPr>
          <p:nvPr/>
        </p:nvPicPr>
        <p:blipFill>
          <a:blip r:embed="rId2"/>
          <a:stretch>
            <a:fillRect/>
          </a:stretch>
        </p:blipFill>
        <p:spPr>
          <a:xfrm>
            <a:off x="673816" y="2364869"/>
            <a:ext cx="10808938" cy="4259151"/>
          </a:xfrm>
          <a:prstGeom prst="rect">
            <a:avLst/>
          </a:prstGeom>
        </p:spPr>
      </p:pic>
      <p:pic>
        <p:nvPicPr>
          <p:cNvPr id="6" name="Imagen 5"/>
          <p:cNvPicPr>
            <a:picLocks noChangeAspect="1"/>
          </p:cNvPicPr>
          <p:nvPr/>
        </p:nvPicPr>
        <p:blipFill>
          <a:blip r:embed="rId3"/>
          <a:stretch>
            <a:fillRect/>
          </a:stretch>
        </p:blipFill>
        <p:spPr>
          <a:xfrm>
            <a:off x="4818185" y="2364869"/>
            <a:ext cx="6664569" cy="2338000"/>
          </a:xfrm>
          <a:prstGeom prst="rect">
            <a:avLst/>
          </a:prstGeom>
        </p:spPr>
      </p:pic>
    </p:spTree>
    <p:extLst>
      <p:ext uri="{BB962C8B-B14F-4D97-AF65-F5344CB8AC3E}">
        <p14:creationId xmlns:p14="http://schemas.microsoft.com/office/powerpoint/2010/main" val="36569192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25100" y="548900"/>
            <a:ext cx="7342954" cy="770400"/>
          </a:xfrm>
        </p:spPr>
        <p:txBody>
          <a:bodyPr/>
          <a:lstStyle/>
          <a:p>
            <a:r>
              <a:rPr lang="en-US" dirty="0"/>
              <a:t>ER diagram for Olympics Dataset</a:t>
            </a:r>
          </a:p>
        </p:txBody>
      </p:sp>
      <p:pic>
        <p:nvPicPr>
          <p:cNvPr id="3" name="Imagen 2"/>
          <p:cNvPicPr>
            <a:picLocks noChangeAspect="1"/>
          </p:cNvPicPr>
          <p:nvPr/>
        </p:nvPicPr>
        <p:blipFill>
          <a:blip r:embed="rId2"/>
          <a:stretch>
            <a:fillRect/>
          </a:stretch>
        </p:blipFill>
        <p:spPr>
          <a:xfrm>
            <a:off x="2970700" y="1713400"/>
            <a:ext cx="5934075" cy="4714875"/>
          </a:xfrm>
          <a:prstGeom prst="rect">
            <a:avLst/>
          </a:prstGeom>
        </p:spPr>
      </p:pic>
    </p:spTree>
    <p:extLst>
      <p:ext uri="{BB962C8B-B14F-4D97-AF65-F5344CB8AC3E}">
        <p14:creationId xmlns:p14="http://schemas.microsoft.com/office/powerpoint/2010/main" val="1521834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ítulo 4"/>
          <p:cNvSpPr>
            <a:spLocks noGrp="1"/>
          </p:cNvSpPr>
          <p:nvPr>
            <p:ph type="ctrTitle"/>
          </p:nvPr>
        </p:nvSpPr>
        <p:spPr/>
        <p:txBody>
          <a:bodyPr/>
          <a:lstStyle/>
          <a:p>
            <a:r>
              <a:rPr lang="en-US" dirty="0" smtClean="0"/>
              <a:t>Initial information</a:t>
            </a:r>
            <a:endParaRPr lang="en-US" dirty="0"/>
          </a:p>
        </p:txBody>
      </p:sp>
      <p:pic>
        <p:nvPicPr>
          <p:cNvPr id="6" name="Imagen 5"/>
          <p:cNvPicPr>
            <a:picLocks noChangeAspect="1"/>
          </p:cNvPicPr>
          <p:nvPr/>
        </p:nvPicPr>
        <p:blipFill>
          <a:blip r:embed="rId2"/>
          <a:stretch>
            <a:fillRect/>
          </a:stretch>
        </p:blipFill>
        <p:spPr>
          <a:xfrm>
            <a:off x="6408215" y="1555506"/>
            <a:ext cx="4921591" cy="2062896"/>
          </a:xfrm>
          <a:prstGeom prst="rect">
            <a:avLst/>
          </a:prstGeom>
        </p:spPr>
      </p:pic>
      <p:pic>
        <p:nvPicPr>
          <p:cNvPr id="7" name="Imagen 6"/>
          <p:cNvPicPr>
            <a:picLocks noChangeAspect="1"/>
          </p:cNvPicPr>
          <p:nvPr/>
        </p:nvPicPr>
        <p:blipFill>
          <a:blip r:embed="rId3"/>
          <a:stretch>
            <a:fillRect/>
          </a:stretch>
        </p:blipFill>
        <p:spPr>
          <a:xfrm>
            <a:off x="825100" y="1505178"/>
            <a:ext cx="4642935" cy="2277940"/>
          </a:xfrm>
          <a:prstGeom prst="rect">
            <a:avLst/>
          </a:prstGeom>
        </p:spPr>
      </p:pic>
      <p:pic>
        <p:nvPicPr>
          <p:cNvPr id="8" name="Imagen 7"/>
          <p:cNvPicPr>
            <a:picLocks noChangeAspect="1"/>
          </p:cNvPicPr>
          <p:nvPr/>
        </p:nvPicPr>
        <p:blipFill>
          <a:blip r:embed="rId4"/>
          <a:stretch>
            <a:fillRect/>
          </a:stretch>
        </p:blipFill>
        <p:spPr>
          <a:xfrm>
            <a:off x="6408215" y="4064977"/>
            <a:ext cx="4130402" cy="2467708"/>
          </a:xfrm>
          <a:prstGeom prst="rect">
            <a:avLst/>
          </a:prstGeom>
        </p:spPr>
      </p:pic>
      <p:cxnSp>
        <p:nvCxnSpPr>
          <p:cNvPr id="10" name="Conector angular 9"/>
          <p:cNvCxnSpPr>
            <a:stCxn id="7" idx="3"/>
            <a:endCxn id="6" idx="1"/>
          </p:cNvCxnSpPr>
          <p:nvPr/>
        </p:nvCxnSpPr>
        <p:spPr>
          <a:xfrm flipV="1">
            <a:off x="5468035" y="2586954"/>
            <a:ext cx="940180" cy="57194"/>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1" name="Conector angular 10"/>
          <p:cNvCxnSpPr>
            <a:stCxn id="6" idx="2"/>
            <a:endCxn id="8" idx="0"/>
          </p:cNvCxnSpPr>
          <p:nvPr/>
        </p:nvCxnSpPr>
        <p:spPr>
          <a:xfrm rot="5400000">
            <a:off x="8447927" y="3643892"/>
            <a:ext cx="446575" cy="395595"/>
          </a:xfrm>
          <a:prstGeom prst="bent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pic>
        <p:nvPicPr>
          <p:cNvPr id="14" name="Imagen 13"/>
          <p:cNvPicPr>
            <a:picLocks noChangeAspect="1"/>
          </p:cNvPicPr>
          <p:nvPr/>
        </p:nvPicPr>
        <p:blipFill>
          <a:blip r:embed="rId5"/>
          <a:stretch>
            <a:fillRect/>
          </a:stretch>
        </p:blipFill>
        <p:spPr>
          <a:xfrm>
            <a:off x="1312876" y="4165356"/>
            <a:ext cx="3848100" cy="2266950"/>
          </a:xfrm>
          <a:prstGeom prst="rect">
            <a:avLst/>
          </a:prstGeom>
        </p:spPr>
      </p:pic>
      <p:cxnSp>
        <p:nvCxnSpPr>
          <p:cNvPr id="15" name="Conector angular 14"/>
          <p:cNvCxnSpPr>
            <a:stCxn id="8" idx="1"/>
            <a:endCxn id="14" idx="3"/>
          </p:cNvCxnSpPr>
          <p:nvPr/>
        </p:nvCxnSpPr>
        <p:spPr>
          <a:xfrm rot="10800000">
            <a:off x="5160977" y="5298831"/>
            <a:ext cx="1247239" cy="12700"/>
          </a:xfrm>
          <a:prstGeom prst="bent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934145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25100" y="548900"/>
            <a:ext cx="7685854" cy="770400"/>
          </a:xfrm>
        </p:spPr>
        <p:txBody>
          <a:bodyPr/>
          <a:lstStyle/>
          <a:p>
            <a:r>
              <a:rPr lang="en-US" dirty="0"/>
              <a:t>Step </a:t>
            </a:r>
            <a:r>
              <a:rPr lang="en-US" dirty="0" smtClean="0"/>
              <a:t>2: Develop Project Proposal</a:t>
            </a:r>
            <a:endParaRPr lang="en-US" dirty="0"/>
          </a:p>
        </p:txBody>
      </p:sp>
      <p:sp>
        <p:nvSpPr>
          <p:cNvPr id="5" name="Rectángulo 4"/>
          <p:cNvSpPr/>
          <p:nvPr/>
        </p:nvSpPr>
        <p:spPr>
          <a:xfrm>
            <a:off x="825101" y="1518919"/>
            <a:ext cx="1619162" cy="369332"/>
          </a:xfrm>
          <a:prstGeom prst="rect">
            <a:avLst/>
          </a:prstGeom>
        </p:spPr>
        <p:txBody>
          <a:bodyPr wrap="square">
            <a:spAutoFit/>
          </a:bodyPr>
          <a:lstStyle/>
          <a:p>
            <a:r>
              <a:rPr lang="en-US" dirty="0" smtClean="0">
                <a:solidFill>
                  <a:schemeClr val="accent4"/>
                </a:solidFill>
              </a:rPr>
              <a:t>Description</a:t>
            </a:r>
            <a:endParaRPr lang="en-US" dirty="0">
              <a:solidFill>
                <a:schemeClr val="accent4"/>
              </a:solidFill>
            </a:endParaRPr>
          </a:p>
        </p:txBody>
      </p:sp>
      <p:sp>
        <p:nvSpPr>
          <p:cNvPr id="3" name="CuadroTexto 2"/>
          <p:cNvSpPr txBox="1"/>
          <p:nvPr/>
        </p:nvSpPr>
        <p:spPr>
          <a:xfrm>
            <a:off x="1362807" y="2137455"/>
            <a:ext cx="9187962" cy="2031325"/>
          </a:xfrm>
          <a:prstGeom prst="rect">
            <a:avLst/>
          </a:prstGeom>
          <a:noFill/>
        </p:spPr>
        <p:txBody>
          <a:bodyPr wrap="square" rtlCol="0">
            <a:spAutoFit/>
          </a:bodyPr>
          <a:lstStyle/>
          <a:p>
            <a:r>
              <a:rPr lang="en-US" dirty="0" smtClean="0">
                <a:solidFill>
                  <a:schemeClr val="bg1"/>
                </a:solidFill>
              </a:rPr>
              <a:t>Establish what demographic attributes make an athlete more capable to win a medal in the Olympics, such age, sex, weight</a:t>
            </a:r>
            <a:r>
              <a:rPr lang="en-US" dirty="0">
                <a:solidFill>
                  <a:schemeClr val="bg1"/>
                </a:solidFill>
              </a:rPr>
              <a:t> </a:t>
            </a:r>
            <a:r>
              <a:rPr lang="en-US" dirty="0" smtClean="0">
                <a:solidFill>
                  <a:schemeClr val="bg1"/>
                </a:solidFill>
              </a:rPr>
              <a:t>and height. Just for Athletics athletes. </a:t>
            </a:r>
          </a:p>
          <a:p>
            <a:endParaRPr lang="en-US" dirty="0">
              <a:solidFill>
                <a:schemeClr val="bg1"/>
              </a:solidFill>
            </a:endParaRPr>
          </a:p>
          <a:p>
            <a:r>
              <a:rPr lang="en-US" dirty="0">
                <a:solidFill>
                  <a:schemeClr val="bg1"/>
                </a:solidFill>
              </a:rPr>
              <a:t>This information is of interest to the athletes, the teams that attend the games and the ministries of sport in each country that are in charge of selecting and taking athletes to the Olympic Games, so that they can establish whether or not the athlete has the necessary characteristics to compete for a medal</a:t>
            </a:r>
            <a:r>
              <a:rPr lang="en-US" dirty="0" smtClean="0">
                <a:solidFill>
                  <a:schemeClr val="bg1"/>
                </a:solidFill>
              </a:rPr>
              <a:t>.</a:t>
            </a:r>
            <a:endParaRPr lang="en-US" dirty="0">
              <a:solidFill>
                <a:schemeClr val="bg1"/>
              </a:solidFill>
            </a:endParaRPr>
          </a:p>
        </p:txBody>
      </p:sp>
      <p:sp>
        <p:nvSpPr>
          <p:cNvPr id="7" name="Rectángulo 6"/>
          <p:cNvSpPr/>
          <p:nvPr/>
        </p:nvSpPr>
        <p:spPr>
          <a:xfrm>
            <a:off x="1362807" y="4321268"/>
            <a:ext cx="8897815" cy="2031325"/>
          </a:xfrm>
          <a:prstGeom prst="rect">
            <a:avLst/>
          </a:prstGeom>
        </p:spPr>
        <p:txBody>
          <a:bodyPr wrap="square">
            <a:spAutoFit/>
          </a:bodyPr>
          <a:lstStyle/>
          <a:p>
            <a:r>
              <a:rPr lang="en-US" dirty="0" smtClean="0">
                <a:solidFill>
                  <a:schemeClr val="bg1"/>
                </a:solidFill>
              </a:rPr>
              <a:t>To be considered:</a:t>
            </a:r>
          </a:p>
          <a:p>
            <a:endParaRPr lang="en-US" dirty="0" smtClean="0">
              <a:solidFill>
                <a:schemeClr val="bg1"/>
              </a:solidFill>
            </a:endParaRPr>
          </a:p>
          <a:p>
            <a:r>
              <a:rPr lang="en-US" dirty="0" smtClean="0">
                <a:solidFill>
                  <a:schemeClr val="bg1"/>
                </a:solidFill>
              </a:rPr>
              <a:t>The </a:t>
            </a:r>
            <a:r>
              <a:rPr lang="en-US" dirty="0">
                <a:solidFill>
                  <a:schemeClr val="bg1"/>
                </a:solidFill>
              </a:rPr>
              <a:t>project will be developed using descriptive statistics in SQL, not using logistic regression models or any other supervised machine learning algorithm. It should be noted that the data are not a sample, they are all the results of historical participation of athletes, so fit or hypothesis tests are not required, we are working with the population and not with a sample.</a:t>
            </a:r>
          </a:p>
        </p:txBody>
      </p:sp>
    </p:spTree>
    <p:extLst>
      <p:ext uri="{BB962C8B-B14F-4D97-AF65-F5344CB8AC3E}">
        <p14:creationId xmlns:p14="http://schemas.microsoft.com/office/powerpoint/2010/main" val="40326958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25100" y="548900"/>
            <a:ext cx="7685854" cy="770400"/>
          </a:xfrm>
        </p:spPr>
        <p:txBody>
          <a:bodyPr/>
          <a:lstStyle/>
          <a:p>
            <a:r>
              <a:rPr lang="en-US" dirty="0"/>
              <a:t>Step </a:t>
            </a:r>
            <a:r>
              <a:rPr lang="en-US" dirty="0" smtClean="0"/>
              <a:t>2: Develop Project Proposal</a:t>
            </a:r>
            <a:endParaRPr lang="en-US" dirty="0"/>
          </a:p>
        </p:txBody>
      </p:sp>
      <p:sp>
        <p:nvSpPr>
          <p:cNvPr id="5" name="Rectángulo 4"/>
          <p:cNvSpPr/>
          <p:nvPr/>
        </p:nvSpPr>
        <p:spPr>
          <a:xfrm>
            <a:off x="825101" y="1518919"/>
            <a:ext cx="1619162" cy="369332"/>
          </a:xfrm>
          <a:prstGeom prst="rect">
            <a:avLst/>
          </a:prstGeom>
        </p:spPr>
        <p:txBody>
          <a:bodyPr wrap="square">
            <a:spAutoFit/>
          </a:bodyPr>
          <a:lstStyle/>
          <a:p>
            <a:r>
              <a:rPr lang="en-US" dirty="0" smtClean="0">
                <a:solidFill>
                  <a:schemeClr val="accent4"/>
                </a:solidFill>
              </a:rPr>
              <a:t>Questions</a:t>
            </a:r>
            <a:endParaRPr lang="en-US" dirty="0">
              <a:solidFill>
                <a:schemeClr val="accent4"/>
              </a:solidFill>
            </a:endParaRPr>
          </a:p>
        </p:txBody>
      </p:sp>
      <p:sp>
        <p:nvSpPr>
          <p:cNvPr id="3" name="CuadroTexto 2"/>
          <p:cNvSpPr txBox="1"/>
          <p:nvPr/>
        </p:nvSpPr>
        <p:spPr>
          <a:xfrm>
            <a:off x="1389183" y="2312378"/>
            <a:ext cx="9187962"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Does an athlete have a greater or lesser chance of winning a medal at the Olympics if she is a woman?</a:t>
            </a:r>
          </a:p>
          <a:p>
            <a:pPr marL="285750" indent="-285750">
              <a:buFont typeface="Arial" panose="020B0604020202020204" pitchFamily="34" charset="0"/>
              <a:buChar char="•"/>
            </a:pPr>
            <a:r>
              <a:rPr lang="en-US" dirty="0">
                <a:solidFill>
                  <a:schemeClr val="bg1"/>
                </a:solidFill>
              </a:rPr>
              <a:t>Do young athletes (under 20 years old) have a greater chance of winning a medal in athletics than athletes over 20 years old?</a:t>
            </a:r>
          </a:p>
          <a:p>
            <a:pPr marL="285750" indent="-285750">
              <a:buFont typeface="Arial" panose="020B0604020202020204" pitchFamily="34" charset="0"/>
              <a:buChar char="•"/>
            </a:pPr>
            <a:r>
              <a:rPr lang="en-US" dirty="0">
                <a:solidFill>
                  <a:schemeClr val="bg1"/>
                </a:solidFill>
              </a:rPr>
              <a:t>Does the height and weight of the athletes influence the chances of winning a medal?</a:t>
            </a:r>
          </a:p>
        </p:txBody>
      </p:sp>
    </p:spTree>
    <p:extLst>
      <p:ext uri="{BB962C8B-B14F-4D97-AF65-F5344CB8AC3E}">
        <p14:creationId xmlns:p14="http://schemas.microsoft.com/office/powerpoint/2010/main" val="23815010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25100" y="548900"/>
            <a:ext cx="7685854" cy="770400"/>
          </a:xfrm>
        </p:spPr>
        <p:txBody>
          <a:bodyPr/>
          <a:lstStyle/>
          <a:p>
            <a:r>
              <a:rPr lang="en-US" dirty="0"/>
              <a:t>Step </a:t>
            </a:r>
            <a:r>
              <a:rPr lang="en-US" dirty="0" smtClean="0"/>
              <a:t>2: Develop Project Proposal</a:t>
            </a:r>
            <a:endParaRPr lang="en-US" dirty="0"/>
          </a:p>
        </p:txBody>
      </p:sp>
      <p:sp>
        <p:nvSpPr>
          <p:cNvPr id="5" name="Rectángulo 4"/>
          <p:cNvSpPr/>
          <p:nvPr/>
        </p:nvSpPr>
        <p:spPr>
          <a:xfrm>
            <a:off x="825101" y="1518919"/>
            <a:ext cx="1619162" cy="369332"/>
          </a:xfrm>
          <a:prstGeom prst="rect">
            <a:avLst/>
          </a:prstGeom>
        </p:spPr>
        <p:txBody>
          <a:bodyPr wrap="square">
            <a:spAutoFit/>
          </a:bodyPr>
          <a:lstStyle/>
          <a:p>
            <a:r>
              <a:rPr lang="en-US" dirty="0" smtClean="0">
                <a:solidFill>
                  <a:schemeClr val="accent4"/>
                </a:solidFill>
              </a:rPr>
              <a:t>Hypothesis</a:t>
            </a:r>
            <a:endParaRPr lang="en-US" dirty="0">
              <a:solidFill>
                <a:schemeClr val="accent4"/>
              </a:solidFill>
            </a:endParaRPr>
          </a:p>
        </p:txBody>
      </p:sp>
      <p:sp>
        <p:nvSpPr>
          <p:cNvPr id="3" name="CuadroTexto 2"/>
          <p:cNvSpPr txBox="1"/>
          <p:nvPr/>
        </p:nvSpPr>
        <p:spPr>
          <a:xfrm>
            <a:off x="1336430" y="2303586"/>
            <a:ext cx="9187962"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I believe that women have a greater chance of winning a medal in athletic competitions at the Olympics, given that there are fewer women than men who enter.</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My instinct leads me to think that if there is a relationship between age, height, weight and medal winning, athletes under the age of 20 should be in better physical condition and therefore should win the most medals</a:t>
            </a:r>
            <a:r>
              <a:rPr lang="en-US" dirty="0" smtClean="0">
                <a:solidFill>
                  <a:schemeClr val="bg1"/>
                </a:solidFill>
              </a:rPr>
              <a:t>.</a:t>
            </a:r>
          </a:p>
          <a:p>
            <a:pPr marL="285750" indent="-285750">
              <a:buFont typeface="Arial" panose="020B0604020202020204" pitchFamily="34" charset="0"/>
              <a:buChar char="•"/>
            </a:pPr>
            <a:endParaRPr lang="en-US" dirty="0">
              <a:solidFill>
                <a:schemeClr val="bg1"/>
              </a:solidFill>
            </a:endParaRPr>
          </a:p>
        </p:txBody>
      </p:sp>
      <p:sp>
        <p:nvSpPr>
          <p:cNvPr id="6" name="Rectangle 1"/>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9537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25100" y="548900"/>
            <a:ext cx="7685854" cy="770400"/>
          </a:xfrm>
        </p:spPr>
        <p:txBody>
          <a:bodyPr/>
          <a:lstStyle/>
          <a:p>
            <a:r>
              <a:rPr lang="en-US" dirty="0"/>
              <a:t>Step </a:t>
            </a:r>
            <a:r>
              <a:rPr lang="en-US" dirty="0" smtClean="0"/>
              <a:t>2: Develop Project Proposal</a:t>
            </a:r>
            <a:endParaRPr lang="en-US" dirty="0"/>
          </a:p>
        </p:txBody>
      </p:sp>
      <p:sp>
        <p:nvSpPr>
          <p:cNvPr id="5" name="Rectángulo 4"/>
          <p:cNvSpPr/>
          <p:nvPr/>
        </p:nvSpPr>
        <p:spPr>
          <a:xfrm>
            <a:off x="825101" y="1518919"/>
            <a:ext cx="1619162" cy="369332"/>
          </a:xfrm>
          <a:prstGeom prst="rect">
            <a:avLst/>
          </a:prstGeom>
        </p:spPr>
        <p:txBody>
          <a:bodyPr wrap="square">
            <a:spAutoFit/>
          </a:bodyPr>
          <a:lstStyle/>
          <a:p>
            <a:r>
              <a:rPr lang="en-US" dirty="0" smtClean="0">
                <a:solidFill>
                  <a:schemeClr val="accent4"/>
                </a:solidFill>
              </a:rPr>
              <a:t>Approach</a:t>
            </a:r>
            <a:endParaRPr lang="en-US" dirty="0">
              <a:solidFill>
                <a:schemeClr val="accent4"/>
              </a:solidFill>
            </a:endParaRPr>
          </a:p>
        </p:txBody>
      </p:sp>
      <p:sp>
        <p:nvSpPr>
          <p:cNvPr id="3" name="CuadroTexto 2"/>
          <p:cNvSpPr txBox="1"/>
          <p:nvPr/>
        </p:nvSpPr>
        <p:spPr>
          <a:xfrm>
            <a:off x="1336430" y="2087870"/>
            <a:ext cx="9187962" cy="4524315"/>
          </a:xfrm>
          <a:prstGeom prst="rect">
            <a:avLst/>
          </a:prstGeom>
          <a:noFill/>
        </p:spPr>
        <p:txBody>
          <a:bodyPr wrap="square" rtlCol="0">
            <a:spAutoFit/>
          </a:bodyPr>
          <a:lstStyle/>
          <a:p>
            <a:r>
              <a:rPr lang="en-US" dirty="0">
                <a:solidFill>
                  <a:schemeClr val="bg1"/>
                </a:solidFill>
              </a:rPr>
              <a:t>The attributes to be used will be:</a:t>
            </a:r>
          </a:p>
          <a:p>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rPr>
              <a:t>age</a:t>
            </a:r>
          </a:p>
          <a:p>
            <a:pPr marL="285750" indent="-285750">
              <a:buFont typeface="Arial" panose="020B0604020202020204" pitchFamily="34" charset="0"/>
              <a:buChar char="•"/>
            </a:pPr>
            <a:r>
              <a:rPr lang="en-US" dirty="0" smtClean="0">
                <a:solidFill>
                  <a:schemeClr val="bg1"/>
                </a:solidFill>
              </a:rPr>
              <a:t>sex</a:t>
            </a:r>
          </a:p>
          <a:p>
            <a:pPr marL="285750" indent="-285750">
              <a:buFont typeface="Arial" panose="020B0604020202020204" pitchFamily="34" charset="0"/>
              <a:buChar char="•"/>
            </a:pPr>
            <a:r>
              <a:rPr lang="en-US" dirty="0">
                <a:solidFill>
                  <a:schemeClr val="bg1"/>
                </a:solidFill>
              </a:rPr>
              <a:t>w</a:t>
            </a:r>
            <a:r>
              <a:rPr lang="en-US" dirty="0" smtClean="0">
                <a:solidFill>
                  <a:schemeClr val="bg1"/>
                </a:solidFill>
              </a:rPr>
              <a:t>eight</a:t>
            </a:r>
          </a:p>
          <a:p>
            <a:pPr marL="285750" indent="-285750">
              <a:buFont typeface="Arial" panose="020B0604020202020204" pitchFamily="34" charset="0"/>
              <a:buChar char="•"/>
            </a:pPr>
            <a:r>
              <a:rPr lang="en-US" dirty="0" smtClean="0">
                <a:solidFill>
                  <a:schemeClr val="bg1"/>
                </a:solidFill>
              </a:rPr>
              <a:t>Height</a:t>
            </a:r>
          </a:p>
          <a:p>
            <a:pPr marL="285750" indent="-285750">
              <a:buFont typeface="Arial" panose="020B0604020202020204" pitchFamily="34" charset="0"/>
              <a:buChar char="•"/>
            </a:pPr>
            <a:r>
              <a:rPr lang="en-US" dirty="0" smtClean="0">
                <a:solidFill>
                  <a:schemeClr val="bg1"/>
                </a:solidFill>
              </a:rPr>
              <a:t>Medal</a:t>
            </a:r>
          </a:p>
          <a:p>
            <a:pPr marL="285750" indent="-285750">
              <a:buFont typeface="Arial" panose="020B0604020202020204" pitchFamily="34" charset="0"/>
              <a:buChar char="•"/>
            </a:pPr>
            <a:r>
              <a:rPr lang="en-US" dirty="0" smtClean="0">
                <a:solidFill>
                  <a:schemeClr val="bg1"/>
                </a:solidFill>
              </a:rPr>
              <a:t>Sport</a:t>
            </a:r>
            <a:endParaRPr lang="en-US" dirty="0">
              <a:solidFill>
                <a:schemeClr val="bg1"/>
              </a:solidFill>
            </a:endParaRPr>
          </a:p>
          <a:p>
            <a:endParaRPr lang="en-US" dirty="0">
              <a:solidFill>
                <a:schemeClr val="bg1"/>
              </a:solidFill>
            </a:endParaRPr>
          </a:p>
          <a:p>
            <a:r>
              <a:rPr lang="en-US" dirty="0">
                <a:solidFill>
                  <a:schemeClr val="bg1"/>
                </a:solidFill>
              </a:rPr>
              <a:t>A new attribute is required to be created which is </a:t>
            </a:r>
            <a:r>
              <a:rPr lang="en-US" dirty="0" err="1" smtClean="0">
                <a:solidFill>
                  <a:schemeClr val="bg1"/>
                </a:solidFill>
              </a:rPr>
              <a:t>Medal_winner</a:t>
            </a:r>
            <a:r>
              <a:rPr lang="en-US" dirty="0">
                <a:solidFill>
                  <a:schemeClr val="bg1"/>
                </a:solidFill>
              </a:rPr>
              <a:t>, which will specify whether an athlete won medal (1) or not (0), as well as the attribute 'under 21'.</a:t>
            </a:r>
          </a:p>
          <a:p>
            <a:endParaRPr lang="en-US" dirty="0">
              <a:solidFill>
                <a:schemeClr val="bg1"/>
              </a:solidFill>
            </a:endParaRPr>
          </a:p>
          <a:p>
            <a:r>
              <a:rPr lang="en-US" dirty="0">
                <a:solidFill>
                  <a:schemeClr val="bg1"/>
                </a:solidFill>
              </a:rPr>
              <a:t>SQL will be used to query the required information and through data visualization to determine if there are differences between </a:t>
            </a:r>
            <a:r>
              <a:rPr lang="en-US" dirty="0" smtClean="0">
                <a:solidFill>
                  <a:schemeClr val="bg1"/>
                </a:solidFill>
              </a:rPr>
              <a:t>populations</a:t>
            </a:r>
            <a:r>
              <a:rPr lang="en-US" dirty="0">
                <a:solidFill>
                  <a:schemeClr val="bg1"/>
                </a:solidFill>
              </a:rPr>
              <a:t>. The measures to be taken into account will be the proportions of medal winners, for the </a:t>
            </a:r>
            <a:r>
              <a:rPr lang="en-US" dirty="0" smtClean="0">
                <a:solidFill>
                  <a:schemeClr val="bg1"/>
                </a:solidFill>
              </a:rPr>
              <a:t>categorical attributes, </a:t>
            </a:r>
            <a:r>
              <a:rPr lang="en-US" dirty="0">
                <a:solidFill>
                  <a:schemeClr val="bg1"/>
                </a:solidFill>
              </a:rPr>
              <a:t>and for the </a:t>
            </a:r>
            <a:r>
              <a:rPr lang="en-US" dirty="0" smtClean="0">
                <a:solidFill>
                  <a:schemeClr val="bg1"/>
                </a:solidFill>
              </a:rPr>
              <a:t>numerical </a:t>
            </a:r>
            <a:r>
              <a:rPr lang="en-US" dirty="0">
                <a:solidFill>
                  <a:schemeClr val="bg1"/>
                </a:solidFill>
              </a:rPr>
              <a:t>will be the observed behavior of the distributions and box plots.</a:t>
            </a:r>
          </a:p>
        </p:txBody>
      </p:sp>
      <p:sp>
        <p:nvSpPr>
          <p:cNvPr id="6" name="Rectangle 1"/>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19770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38654" y="2453054"/>
            <a:ext cx="8317523" cy="2200384"/>
          </a:xfrm>
        </p:spPr>
        <p:txBody>
          <a:bodyPr/>
          <a:lstStyle/>
          <a:p>
            <a:r>
              <a:rPr lang="en-US" dirty="0" smtClean="0"/>
              <a:t>Descriptive statistics and hypothesis validation</a:t>
            </a:r>
            <a:endParaRPr lang="en-US" dirty="0"/>
          </a:p>
        </p:txBody>
      </p:sp>
      <p:sp>
        <p:nvSpPr>
          <p:cNvPr id="6" name="Rectangle 1"/>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17357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22877" y="374260"/>
            <a:ext cx="7685854" cy="770400"/>
          </a:xfrm>
        </p:spPr>
        <p:txBody>
          <a:bodyPr/>
          <a:lstStyle/>
          <a:p>
            <a:r>
              <a:rPr lang="en-US" dirty="0" smtClean="0"/>
              <a:t>Descriptive statistics</a:t>
            </a:r>
            <a:endParaRPr lang="en-US" dirty="0"/>
          </a:p>
        </p:txBody>
      </p:sp>
      <p:sp>
        <p:nvSpPr>
          <p:cNvPr id="5" name="Rectángulo 4"/>
          <p:cNvSpPr/>
          <p:nvPr/>
        </p:nvSpPr>
        <p:spPr>
          <a:xfrm>
            <a:off x="622877" y="1344279"/>
            <a:ext cx="4881108" cy="369332"/>
          </a:xfrm>
          <a:prstGeom prst="rect">
            <a:avLst/>
          </a:prstGeom>
        </p:spPr>
        <p:txBody>
          <a:bodyPr wrap="square">
            <a:spAutoFit/>
          </a:bodyPr>
          <a:lstStyle/>
          <a:p>
            <a:r>
              <a:rPr lang="en-US" dirty="0" smtClean="0">
                <a:solidFill>
                  <a:schemeClr val="accent4"/>
                </a:solidFill>
              </a:rPr>
              <a:t>Multivariate analysis for </a:t>
            </a:r>
            <a:r>
              <a:rPr lang="en-US" dirty="0">
                <a:solidFill>
                  <a:schemeClr val="accent4"/>
                </a:solidFill>
              </a:rPr>
              <a:t>the selected data</a:t>
            </a:r>
          </a:p>
        </p:txBody>
      </p:sp>
      <p:sp>
        <p:nvSpPr>
          <p:cNvPr id="3" name="CuadroTexto 2"/>
          <p:cNvSpPr txBox="1"/>
          <p:nvPr/>
        </p:nvSpPr>
        <p:spPr>
          <a:xfrm>
            <a:off x="622878" y="1779687"/>
            <a:ext cx="11369830" cy="4524315"/>
          </a:xfrm>
          <a:prstGeom prst="rect">
            <a:avLst/>
          </a:prstGeom>
          <a:noFill/>
        </p:spPr>
        <p:txBody>
          <a:bodyPr wrap="square" rtlCol="0">
            <a:spAutoFit/>
          </a:bodyPr>
          <a:lstStyle/>
          <a:p>
            <a:r>
              <a:rPr lang="en-US" dirty="0" smtClean="0">
                <a:solidFill>
                  <a:schemeClr val="bg1"/>
                </a:solidFill>
              </a:rPr>
              <a:t>First we need to generate the new variables or attributes: </a:t>
            </a:r>
            <a:endParaRPr lang="en-US" dirty="0">
              <a:solidFill>
                <a:schemeClr val="bg1"/>
              </a:solidFill>
            </a:endParaRPr>
          </a:p>
          <a:p>
            <a:pPr marL="285750" indent="-285750">
              <a:buFontTx/>
              <a:buChar char="-"/>
            </a:pPr>
            <a:r>
              <a:rPr lang="en-US" dirty="0" smtClean="0">
                <a:solidFill>
                  <a:schemeClr val="bg1"/>
                </a:solidFill>
              </a:rPr>
              <a:t>‘</a:t>
            </a:r>
            <a:r>
              <a:rPr lang="en-US" dirty="0" err="1" smtClean="0">
                <a:solidFill>
                  <a:schemeClr val="bg1"/>
                </a:solidFill>
              </a:rPr>
              <a:t>Medal_winner</a:t>
            </a:r>
            <a:r>
              <a:rPr lang="en-US" dirty="0" smtClean="0">
                <a:solidFill>
                  <a:schemeClr val="bg1"/>
                </a:solidFill>
              </a:rPr>
              <a:t>’, </a:t>
            </a:r>
            <a:r>
              <a:rPr lang="en-US" dirty="0">
                <a:solidFill>
                  <a:schemeClr val="bg1"/>
                </a:solidFill>
              </a:rPr>
              <a:t>which will specify whether an athlete won medal (1) or not (0), </a:t>
            </a:r>
            <a:endParaRPr lang="en-US" dirty="0" smtClean="0">
              <a:solidFill>
                <a:schemeClr val="bg1"/>
              </a:solidFill>
            </a:endParaRPr>
          </a:p>
          <a:p>
            <a:pPr marL="285750" indent="-285750">
              <a:buFontTx/>
              <a:buChar char="-"/>
            </a:pPr>
            <a:r>
              <a:rPr lang="en-US" dirty="0">
                <a:solidFill>
                  <a:schemeClr val="bg1"/>
                </a:solidFill>
              </a:rPr>
              <a:t>'Under 21' which specifies whether the athlete is under 21 years of age at the time the test was taken or not</a:t>
            </a:r>
            <a:r>
              <a:rPr lang="en-US" dirty="0" smtClean="0">
                <a:solidFill>
                  <a:schemeClr val="bg1"/>
                </a:solidFill>
              </a:rPr>
              <a:t>.</a:t>
            </a:r>
            <a:endParaRPr lang="en-US" dirty="0">
              <a:solidFill>
                <a:schemeClr val="bg1"/>
              </a:solidFill>
            </a:endParaRPr>
          </a:p>
          <a:p>
            <a:endParaRPr lang="en-US" dirty="0">
              <a:solidFill>
                <a:schemeClr val="bg1"/>
              </a:solidFill>
            </a:endParaRPr>
          </a:p>
          <a:p>
            <a:r>
              <a:rPr lang="en-US" dirty="0" smtClean="0">
                <a:solidFill>
                  <a:schemeClr val="bg1"/>
                </a:solidFill>
              </a:rPr>
              <a:t>This new variables are generated for only the events that are catalogued as Athletics in the sports and doesn`t have Null values.</a:t>
            </a:r>
          </a:p>
          <a:p>
            <a:endParaRPr lang="en-US" dirty="0">
              <a:solidFill>
                <a:schemeClr val="bg1"/>
              </a:solidFill>
            </a:endParaRPr>
          </a:p>
          <a:p>
            <a:r>
              <a:rPr lang="en-US" dirty="0">
                <a:solidFill>
                  <a:schemeClr val="bg1"/>
                </a:solidFill>
              </a:rPr>
              <a:t>The measures to be taken into account will be the proportions of medal winners, for the categorical attributes, and for the numerical will be the observed behavior of the distributions and box plots.</a:t>
            </a:r>
          </a:p>
          <a:p>
            <a:endParaRPr lang="en-US" dirty="0" smtClean="0">
              <a:solidFill>
                <a:schemeClr val="bg1"/>
              </a:solidFill>
            </a:endParaRPr>
          </a:p>
          <a:p>
            <a:r>
              <a:rPr lang="en-US" dirty="0">
                <a:solidFill>
                  <a:schemeClr val="bg1"/>
                </a:solidFill>
              </a:rPr>
              <a:t>The proportions help me to establish whether there has been different historical behavior for two different categories. And from there validate whether there is a higher probability of occurrence for an action or not.</a:t>
            </a:r>
          </a:p>
          <a:p>
            <a:endParaRPr lang="en-US" dirty="0">
              <a:solidFill>
                <a:schemeClr val="bg1"/>
              </a:solidFill>
            </a:endParaRPr>
          </a:p>
          <a:p>
            <a:r>
              <a:rPr lang="en-US" dirty="0">
                <a:solidFill>
                  <a:schemeClr val="bg1"/>
                </a:solidFill>
              </a:rPr>
              <a:t>Probability distributions, histograms, box plots and central statistics (such as the average), help me to establish if there are different behaviors between two categories, so it allows me to analyze if there is any trend in the data and therefore a correlation between variables.</a:t>
            </a:r>
          </a:p>
        </p:txBody>
      </p:sp>
      <p:sp>
        <p:nvSpPr>
          <p:cNvPr id="6" name="Rectangle 1"/>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592815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28385" y="373054"/>
            <a:ext cx="6303600" cy="770400"/>
          </a:xfrm>
        </p:spPr>
        <p:txBody>
          <a:bodyPr/>
          <a:lstStyle/>
          <a:p>
            <a:r>
              <a:rPr lang="en-US" dirty="0" smtClean="0"/>
              <a:t>Data Analysis</a:t>
            </a:r>
            <a:endParaRPr lang="en-US" dirty="0"/>
          </a:p>
        </p:txBody>
      </p:sp>
      <p:pic>
        <p:nvPicPr>
          <p:cNvPr id="3" name="Imagen 2"/>
          <p:cNvPicPr>
            <a:picLocks noChangeAspect="1"/>
          </p:cNvPicPr>
          <p:nvPr/>
        </p:nvPicPr>
        <p:blipFill>
          <a:blip r:embed="rId2"/>
          <a:stretch>
            <a:fillRect/>
          </a:stretch>
        </p:blipFill>
        <p:spPr>
          <a:xfrm>
            <a:off x="1506415" y="1385522"/>
            <a:ext cx="5686838" cy="5120787"/>
          </a:xfrm>
          <a:prstGeom prst="rect">
            <a:avLst/>
          </a:prstGeom>
        </p:spPr>
      </p:pic>
      <p:sp>
        <p:nvSpPr>
          <p:cNvPr id="4" name="CuadroTexto 3"/>
          <p:cNvSpPr txBox="1"/>
          <p:nvPr/>
        </p:nvSpPr>
        <p:spPr>
          <a:xfrm>
            <a:off x="7886700" y="2593731"/>
            <a:ext cx="2813538" cy="923330"/>
          </a:xfrm>
          <a:prstGeom prst="rect">
            <a:avLst/>
          </a:prstGeom>
          <a:noFill/>
        </p:spPr>
        <p:txBody>
          <a:bodyPr wrap="square" rtlCol="0">
            <a:spAutoFit/>
          </a:bodyPr>
          <a:lstStyle/>
          <a:p>
            <a:r>
              <a:rPr lang="en-US" dirty="0" smtClean="0">
                <a:solidFill>
                  <a:schemeClr val="bg1"/>
                </a:solidFill>
              </a:rPr>
              <a:t>Creation of a view with the data need it and the new variables creation.</a:t>
            </a:r>
            <a:endParaRPr lang="en-US" dirty="0">
              <a:solidFill>
                <a:schemeClr val="bg1"/>
              </a:solidFill>
            </a:endParaRPr>
          </a:p>
        </p:txBody>
      </p:sp>
    </p:spTree>
    <p:extLst>
      <p:ext uri="{BB962C8B-B14F-4D97-AF65-F5344CB8AC3E}">
        <p14:creationId xmlns:p14="http://schemas.microsoft.com/office/powerpoint/2010/main" val="3057301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28385" y="373054"/>
            <a:ext cx="6303600" cy="770400"/>
          </a:xfrm>
        </p:spPr>
        <p:txBody>
          <a:bodyPr/>
          <a:lstStyle/>
          <a:p>
            <a:r>
              <a:rPr lang="en-US" dirty="0" smtClean="0"/>
              <a:t>Data Analysis</a:t>
            </a:r>
            <a:endParaRPr lang="en-US" dirty="0"/>
          </a:p>
        </p:txBody>
      </p:sp>
      <p:sp>
        <p:nvSpPr>
          <p:cNvPr id="4" name="CuadroTexto 3"/>
          <p:cNvSpPr txBox="1"/>
          <p:nvPr/>
        </p:nvSpPr>
        <p:spPr>
          <a:xfrm>
            <a:off x="6091805" y="5224492"/>
            <a:ext cx="5627076" cy="1200329"/>
          </a:xfrm>
          <a:prstGeom prst="rect">
            <a:avLst/>
          </a:prstGeom>
          <a:noFill/>
        </p:spPr>
        <p:txBody>
          <a:bodyPr wrap="square" rtlCol="0">
            <a:spAutoFit/>
          </a:bodyPr>
          <a:lstStyle/>
          <a:p>
            <a:r>
              <a:rPr lang="en-US" dirty="0">
                <a:solidFill>
                  <a:schemeClr val="bg1"/>
                </a:solidFill>
              </a:rPr>
              <a:t>Winners by gender are similar, 11.2% of the athletes win a medal, no matter if the athlete is a woman or a man, all have the same probability according to the number of participants and the winning rate.</a:t>
            </a:r>
          </a:p>
        </p:txBody>
      </p:sp>
      <p:sp>
        <p:nvSpPr>
          <p:cNvPr id="5" name="Rectángulo 4"/>
          <p:cNvSpPr/>
          <p:nvPr/>
        </p:nvSpPr>
        <p:spPr>
          <a:xfrm>
            <a:off x="728385" y="1479258"/>
            <a:ext cx="10455430"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rPr>
              <a:t>Does an athlete have a greater or lesser chance of winning a medal at the Olympics if she is a woman?</a:t>
            </a:r>
          </a:p>
        </p:txBody>
      </p:sp>
      <p:pic>
        <p:nvPicPr>
          <p:cNvPr id="6" name="Imagen 5"/>
          <p:cNvPicPr>
            <a:picLocks noChangeAspect="1"/>
          </p:cNvPicPr>
          <p:nvPr/>
        </p:nvPicPr>
        <p:blipFill>
          <a:blip r:embed="rId2"/>
          <a:stretch>
            <a:fillRect/>
          </a:stretch>
        </p:blipFill>
        <p:spPr>
          <a:xfrm>
            <a:off x="1257300" y="2263057"/>
            <a:ext cx="4413738" cy="4148535"/>
          </a:xfrm>
          <a:prstGeom prst="rect">
            <a:avLst/>
          </a:prstGeom>
        </p:spPr>
      </p:pic>
      <p:pic>
        <p:nvPicPr>
          <p:cNvPr id="7" name="Imagen 6"/>
          <p:cNvPicPr>
            <a:picLocks noChangeAspect="1"/>
          </p:cNvPicPr>
          <p:nvPr/>
        </p:nvPicPr>
        <p:blipFill>
          <a:blip r:embed="rId3"/>
          <a:stretch>
            <a:fillRect/>
          </a:stretch>
        </p:blipFill>
        <p:spPr>
          <a:xfrm>
            <a:off x="6091805" y="2263057"/>
            <a:ext cx="3764372" cy="2742404"/>
          </a:xfrm>
          <a:prstGeom prst="rect">
            <a:avLst/>
          </a:prstGeom>
        </p:spPr>
      </p:pic>
    </p:spTree>
    <p:extLst>
      <p:ext uri="{BB962C8B-B14F-4D97-AF65-F5344CB8AC3E}">
        <p14:creationId xmlns:p14="http://schemas.microsoft.com/office/powerpoint/2010/main" val="1948887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28385" y="373054"/>
            <a:ext cx="6303600" cy="770400"/>
          </a:xfrm>
        </p:spPr>
        <p:txBody>
          <a:bodyPr/>
          <a:lstStyle/>
          <a:p>
            <a:r>
              <a:rPr lang="en-US" dirty="0" smtClean="0"/>
              <a:t>Data Analysis</a:t>
            </a:r>
            <a:endParaRPr lang="en-US" dirty="0"/>
          </a:p>
        </p:txBody>
      </p:sp>
      <p:sp>
        <p:nvSpPr>
          <p:cNvPr id="4" name="CuadroTexto 3"/>
          <p:cNvSpPr txBox="1"/>
          <p:nvPr/>
        </p:nvSpPr>
        <p:spPr>
          <a:xfrm>
            <a:off x="6003882" y="4612092"/>
            <a:ext cx="6111918" cy="2031325"/>
          </a:xfrm>
          <a:prstGeom prst="rect">
            <a:avLst/>
          </a:prstGeom>
          <a:noFill/>
        </p:spPr>
        <p:txBody>
          <a:bodyPr wrap="square" rtlCol="0">
            <a:spAutoFit/>
          </a:bodyPr>
          <a:lstStyle/>
          <a:p>
            <a:r>
              <a:rPr lang="en-US" dirty="0">
                <a:solidFill>
                  <a:schemeClr val="bg1"/>
                </a:solidFill>
              </a:rPr>
              <a:t>It can be seen that there is a difference between medal winners depending on whether the athlete is under 20 years of age or not. The proportion of U21 athletes who win medals is lower than the proportion of older athletes who win medals. So we can say that the fact of being a young athlete does not increase the probability of winning a medal, but on the contrary decreases it. </a:t>
            </a:r>
          </a:p>
        </p:txBody>
      </p:sp>
      <p:sp>
        <p:nvSpPr>
          <p:cNvPr id="5" name="Rectángulo 4"/>
          <p:cNvSpPr/>
          <p:nvPr/>
        </p:nvSpPr>
        <p:spPr>
          <a:xfrm>
            <a:off x="728384" y="1479258"/>
            <a:ext cx="10464223"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rPr>
              <a:t>Do young athletes (under 20 years old) have a greater chance of winning a medal in athletics than athletes over 20 years old?</a:t>
            </a:r>
          </a:p>
        </p:txBody>
      </p:sp>
      <p:pic>
        <p:nvPicPr>
          <p:cNvPr id="3" name="Imagen 2"/>
          <p:cNvPicPr>
            <a:picLocks noChangeAspect="1"/>
          </p:cNvPicPr>
          <p:nvPr/>
        </p:nvPicPr>
        <p:blipFill>
          <a:blip r:embed="rId2"/>
          <a:stretch>
            <a:fillRect/>
          </a:stretch>
        </p:blipFill>
        <p:spPr>
          <a:xfrm>
            <a:off x="1090247" y="2271189"/>
            <a:ext cx="4387361" cy="4252858"/>
          </a:xfrm>
          <a:prstGeom prst="rect">
            <a:avLst/>
          </a:prstGeom>
        </p:spPr>
      </p:pic>
      <p:pic>
        <p:nvPicPr>
          <p:cNvPr id="8" name="Imagen 7"/>
          <p:cNvPicPr>
            <a:picLocks noChangeAspect="1"/>
          </p:cNvPicPr>
          <p:nvPr/>
        </p:nvPicPr>
        <p:blipFill>
          <a:blip r:embed="rId3"/>
          <a:stretch>
            <a:fillRect/>
          </a:stretch>
        </p:blipFill>
        <p:spPr>
          <a:xfrm>
            <a:off x="6091805" y="2271189"/>
            <a:ext cx="3019294" cy="2195303"/>
          </a:xfrm>
          <a:prstGeom prst="rect">
            <a:avLst/>
          </a:prstGeom>
        </p:spPr>
      </p:pic>
    </p:spTree>
    <p:extLst>
      <p:ext uri="{BB962C8B-B14F-4D97-AF65-F5344CB8AC3E}">
        <p14:creationId xmlns:p14="http://schemas.microsoft.com/office/powerpoint/2010/main" val="4175920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28385" y="373054"/>
            <a:ext cx="6303600" cy="770400"/>
          </a:xfrm>
        </p:spPr>
        <p:txBody>
          <a:bodyPr/>
          <a:lstStyle/>
          <a:p>
            <a:r>
              <a:rPr lang="en-US" dirty="0" smtClean="0"/>
              <a:t>Data Analysis</a:t>
            </a:r>
            <a:endParaRPr lang="en-US" dirty="0"/>
          </a:p>
        </p:txBody>
      </p:sp>
      <p:sp>
        <p:nvSpPr>
          <p:cNvPr id="4" name="CuadroTexto 3"/>
          <p:cNvSpPr txBox="1"/>
          <p:nvPr/>
        </p:nvSpPr>
        <p:spPr>
          <a:xfrm>
            <a:off x="8711912" y="2184394"/>
            <a:ext cx="3184079" cy="3416320"/>
          </a:xfrm>
          <a:prstGeom prst="rect">
            <a:avLst/>
          </a:prstGeom>
          <a:noFill/>
        </p:spPr>
        <p:txBody>
          <a:bodyPr wrap="square" rtlCol="0">
            <a:spAutoFit/>
          </a:bodyPr>
          <a:lstStyle/>
          <a:p>
            <a:r>
              <a:rPr lang="en-US" dirty="0">
                <a:solidFill>
                  <a:schemeClr val="bg1"/>
                </a:solidFill>
              </a:rPr>
              <a:t>When analyzing the distributions of height according to whether or not the athlete won a medal, differences in the distributions can be observed, so that initially we can think that athletes with a greater height have a greater probability of winning a medal, although there is not a very marked difference. </a:t>
            </a:r>
          </a:p>
        </p:txBody>
      </p:sp>
      <p:sp>
        <p:nvSpPr>
          <p:cNvPr id="5" name="Rectángulo 4"/>
          <p:cNvSpPr/>
          <p:nvPr/>
        </p:nvSpPr>
        <p:spPr>
          <a:xfrm>
            <a:off x="728384" y="1479258"/>
            <a:ext cx="10464223" cy="369332"/>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rPr>
              <a:t>Does the height and weight of the athletes influence the chances of winning a medal?</a:t>
            </a:r>
          </a:p>
        </p:txBody>
      </p:sp>
      <p:pic>
        <p:nvPicPr>
          <p:cNvPr id="6" name="Imagen 5"/>
          <p:cNvPicPr>
            <a:picLocks noChangeAspect="1"/>
          </p:cNvPicPr>
          <p:nvPr/>
        </p:nvPicPr>
        <p:blipFill>
          <a:blip r:embed="rId2"/>
          <a:stretch>
            <a:fillRect/>
          </a:stretch>
        </p:blipFill>
        <p:spPr>
          <a:xfrm>
            <a:off x="505557" y="2184394"/>
            <a:ext cx="8022981" cy="4057524"/>
          </a:xfrm>
          <a:prstGeom prst="rect">
            <a:avLst/>
          </a:prstGeom>
        </p:spPr>
      </p:pic>
    </p:spTree>
    <p:extLst>
      <p:ext uri="{BB962C8B-B14F-4D97-AF65-F5344CB8AC3E}">
        <p14:creationId xmlns:p14="http://schemas.microsoft.com/office/powerpoint/2010/main" val="2090027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smtClean="0"/>
              <a:t>Data set</a:t>
            </a:r>
            <a:endParaRPr lang="en-US" dirty="0"/>
          </a:p>
        </p:txBody>
      </p:sp>
      <p:sp>
        <p:nvSpPr>
          <p:cNvPr id="4" name="Rectángulo 3"/>
          <p:cNvSpPr/>
          <p:nvPr/>
        </p:nvSpPr>
        <p:spPr>
          <a:xfrm>
            <a:off x="825099" y="1496678"/>
            <a:ext cx="9435523" cy="1754326"/>
          </a:xfrm>
          <a:prstGeom prst="rect">
            <a:avLst/>
          </a:prstGeom>
        </p:spPr>
        <p:txBody>
          <a:bodyPr wrap="square">
            <a:spAutoFit/>
          </a:bodyPr>
          <a:lstStyle/>
          <a:p>
            <a:r>
              <a:rPr lang="en-US" dirty="0" smtClean="0">
                <a:solidFill>
                  <a:schemeClr val="accent4"/>
                </a:solidFill>
              </a:rPr>
              <a:t>Client 3: </a:t>
            </a:r>
            <a:r>
              <a:rPr lang="en-US" dirty="0" err="1" smtClean="0">
                <a:solidFill>
                  <a:schemeClr val="accent4"/>
                </a:solidFill>
              </a:rPr>
              <a:t>SportsStats</a:t>
            </a:r>
            <a:r>
              <a:rPr lang="en-US" dirty="0" smtClean="0">
                <a:solidFill>
                  <a:schemeClr val="accent4"/>
                </a:solidFill>
              </a:rPr>
              <a:t> (Olympics Dataset - 120 years of data)</a:t>
            </a:r>
          </a:p>
          <a:p>
            <a:endParaRPr lang="en-US" dirty="0" smtClean="0">
              <a:solidFill>
                <a:schemeClr val="bg1"/>
              </a:solidFill>
            </a:endParaRPr>
          </a:p>
          <a:p>
            <a:r>
              <a:rPr lang="en-US" dirty="0" err="1" smtClean="0">
                <a:solidFill>
                  <a:schemeClr val="bg1"/>
                </a:solidFill>
              </a:rPr>
              <a:t>SportsStats</a:t>
            </a:r>
            <a:r>
              <a:rPr lang="en-US" dirty="0" smtClean="0">
                <a:solidFill>
                  <a:schemeClr val="bg1"/>
                </a:solidFill>
              </a:rPr>
              <a:t> is a sports analysis firm partnering with local news and elite personal trainers to provide “interesting” insights to help their partners.  Insights could be patterns/trends highlighting certain groups/events/countries, etc. for the purpose of developing a news story or discovering key health insights.</a:t>
            </a:r>
            <a:endParaRPr lang="en-US" dirty="0">
              <a:solidFill>
                <a:schemeClr val="bg1"/>
              </a:solidFill>
            </a:endParaRPr>
          </a:p>
        </p:txBody>
      </p:sp>
    </p:spTree>
    <p:extLst>
      <p:ext uri="{BB962C8B-B14F-4D97-AF65-F5344CB8AC3E}">
        <p14:creationId xmlns:p14="http://schemas.microsoft.com/office/powerpoint/2010/main" val="3868441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340336" y="1063502"/>
            <a:ext cx="8115228" cy="3438159"/>
          </a:xfrm>
          <a:prstGeom prst="rect">
            <a:avLst/>
          </a:prstGeom>
        </p:spPr>
      </p:pic>
      <p:pic>
        <p:nvPicPr>
          <p:cNvPr id="4" name="Imagen 3"/>
          <p:cNvPicPr>
            <a:picLocks noChangeAspect="1"/>
          </p:cNvPicPr>
          <p:nvPr/>
        </p:nvPicPr>
        <p:blipFill>
          <a:blip r:embed="rId3"/>
          <a:stretch>
            <a:fillRect/>
          </a:stretch>
        </p:blipFill>
        <p:spPr>
          <a:xfrm>
            <a:off x="8638075" y="1063502"/>
            <a:ext cx="3286125" cy="2590800"/>
          </a:xfrm>
          <a:prstGeom prst="rect">
            <a:avLst/>
          </a:prstGeom>
        </p:spPr>
      </p:pic>
      <p:sp>
        <p:nvSpPr>
          <p:cNvPr id="6" name="Rectángulo 5"/>
          <p:cNvSpPr/>
          <p:nvPr/>
        </p:nvSpPr>
        <p:spPr>
          <a:xfrm>
            <a:off x="981808" y="4796135"/>
            <a:ext cx="6096000" cy="923330"/>
          </a:xfrm>
          <a:prstGeom prst="rect">
            <a:avLst/>
          </a:prstGeom>
        </p:spPr>
        <p:txBody>
          <a:bodyPr>
            <a:spAutoFit/>
          </a:bodyPr>
          <a:lstStyle/>
          <a:p>
            <a:r>
              <a:rPr lang="en-US" dirty="0">
                <a:solidFill>
                  <a:schemeClr val="bg1"/>
                </a:solidFill>
              </a:rPr>
              <a:t>The box plot helps us to see that there does indeed appear to be a greater average height and a higher IQR for athletes who win a medal.</a:t>
            </a:r>
          </a:p>
        </p:txBody>
      </p:sp>
      <p:sp>
        <p:nvSpPr>
          <p:cNvPr id="7" name="Rectángulo 6"/>
          <p:cNvSpPr/>
          <p:nvPr/>
        </p:nvSpPr>
        <p:spPr>
          <a:xfrm>
            <a:off x="8736621" y="4103638"/>
            <a:ext cx="3089031" cy="2308324"/>
          </a:xfrm>
          <a:prstGeom prst="rect">
            <a:avLst/>
          </a:prstGeom>
        </p:spPr>
        <p:txBody>
          <a:bodyPr wrap="square">
            <a:spAutoFit/>
          </a:bodyPr>
          <a:lstStyle/>
          <a:p>
            <a:r>
              <a:rPr lang="en-US" dirty="0">
                <a:solidFill>
                  <a:schemeClr val="bg1"/>
                </a:solidFill>
              </a:rPr>
              <a:t>When reviewing the average height, we can see that there is indeed a higher average for athletes who won a medal, with an average height that is 1.6 cm higher than those who did not win. </a:t>
            </a:r>
          </a:p>
        </p:txBody>
      </p:sp>
      <p:sp>
        <p:nvSpPr>
          <p:cNvPr id="8" name="Rectángulo 7"/>
          <p:cNvSpPr/>
          <p:nvPr/>
        </p:nvSpPr>
        <p:spPr>
          <a:xfrm>
            <a:off x="2458916" y="6013939"/>
            <a:ext cx="4223238" cy="369332"/>
          </a:xfrm>
          <a:prstGeom prst="rect">
            <a:avLst/>
          </a:prstGeom>
        </p:spPr>
        <p:txBody>
          <a:bodyPr wrap="square">
            <a:spAutoFit/>
          </a:bodyPr>
          <a:lstStyle/>
          <a:p>
            <a:r>
              <a:rPr lang="en-US" dirty="0" smtClean="0">
                <a:solidFill>
                  <a:schemeClr val="accent4"/>
                </a:solidFill>
              </a:rPr>
              <a:t>But how the sex affect this measures?</a:t>
            </a:r>
          </a:p>
        </p:txBody>
      </p:sp>
    </p:spTree>
    <p:extLst>
      <p:ext uri="{BB962C8B-B14F-4D97-AF65-F5344CB8AC3E}">
        <p14:creationId xmlns:p14="http://schemas.microsoft.com/office/powerpoint/2010/main" val="20695660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143242" y="183539"/>
            <a:ext cx="7808355" cy="4731361"/>
          </a:xfrm>
          <a:prstGeom prst="rect">
            <a:avLst/>
          </a:prstGeom>
        </p:spPr>
      </p:pic>
      <p:pic>
        <p:nvPicPr>
          <p:cNvPr id="4" name="Imagen 3"/>
          <p:cNvPicPr>
            <a:picLocks noChangeAspect="1"/>
          </p:cNvPicPr>
          <p:nvPr/>
        </p:nvPicPr>
        <p:blipFill>
          <a:blip r:embed="rId3"/>
          <a:stretch>
            <a:fillRect/>
          </a:stretch>
        </p:blipFill>
        <p:spPr>
          <a:xfrm>
            <a:off x="8187104" y="183539"/>
            <a:ext cx="3741053" cy="3040673"/>
          </a:xfrm>
          <a:prstGeom prst="rect">
            <a:avLst/>
          </a:prstGeom>
        </p:spPr>
      </p:pic>
      <p:sp>
        <p:nvSpPr>
          <p:cNvPr id="5" name="Rectángulo 4"/>
          <p:cNvSpPr/>
          <p:nvPr/>
        </p:nvSpPr>
        <p:spPr>
          <a:xfrm>
            <a:off x="1104901" y="5147827"/>
            <a:ext cx="10456984" cy="1477328"/>
          </a:xfrm>
          <a:prstGeom prst="rect">
            <a:avLst/>
          </a:prstGeom>
        </p:spPr>
        <p:txBody>
          <a:bodyPr wrap="square">
            <a:spAutoFit/>
          </a:bodyPr>
          <a:lstStyle/>
          <a:p>
            <a:r>
              <a:rPr lang="en-US" dirty="0">
                <a:solidFill>
                  <a:schemeClr val="bg1"/>
                </a:solidFill>
              </a:rPr>
              <a:t>The histograms separated by sex and if I win a medal, let us see that: </a:t>
            </a:r>
          </a:p>
          <a:p>
            <a:r>
              <a:rPr lang="en-US" dirty="0" smtClean="0">
                <a:solidFill>
                  <a:schemeClr val="bg1"/>
                </a:solidFill>
              </a:rPr>
              <a:t>1. There </a:t>
            </a:r>
            <a:r>
              <a:rPr lang="en-US" dirty="0">
                <a:solidFill>
                  <a:schemeClr val="bg1"/>
                </a:solidFill>
              </a:rPr>
              <a:t>are differences between the distributions of height according to sex.</a:t>
            </a:r>
          </a:p>
          <a:p>
            <a:r>
              <a:rPr lang="en-US" dirty="0" smtClean="0">
                <a:solidFill>
                  <a:schemeClr val="bg1"/>
                </a:solidFill>
              </a:rPr>
              <a:t>2. Women </a:t>
            </a:r>
            <a:r>
              <a:rPr lang="en-US" dirty="0">
                <a:solidFill>
                  <a:schemeClr val="bg1"/>
                </a:solidFill>
              </a:rPr>
              <a:t>with a height of less than 170 cm have won fewer medals.</a:t>
            </a:r>
          </a:p>
          <a:p>
            <a:r>
              <a:rPr lang="en-US" dirty="0" smtClean="0">
                <a:solidFill>
                  <a:schemeClr val="bg1"/>
                </a:solidFill>
              </a:rPr>
              <a:t>3. In </a:t>
            </a:r>
            <a:r>
              <a:rPr lang="en-US" dirty="0">
                <a:solidFill>
                  <a:schemeClr val="bg1"/>
                </a:solidFill>
              </a:rPr>
              <a:t>the case of men, it seems that historically those who are slightly taller than average have won medals.</a:t>
            </a:r>
          </a:p>
        </p:txBody>
      </p:sp>
      <p:sp>
        <p:nvSpPr>
          <p:cNvPr id="6" name="Rectángulo 5"/>
          <p:cNvSpPr/>
          <p:nvPr/>
        </p:nvSpPr>
        <p:spPr>
          <a:xfrm>
            <a:off x="8187104" y="3393501"/>
            <a:ext cx="3741053" cy="1477328"/>
          </a:xfrm>
          <a:prstGeom prst="rect">
            <a:avLst/>
          </a:prstGeom>
        </p:spPr>
        <p:txBody>
          <a:bodyPr wrap="square">
            <a:spAutoFit/>
          </a:bodyPr>
          <a:lstStyle/>
          <a:p>
            <a:r>
              <a:rPr lang="en-US" dirty="0">
                <a:solidFill>
                  <a:schemeClr val="bg1"/>
                </a:solidFill>
              </a:rPr>
              <a:t>There are differences in the average height between those who won medals and those who did not, with the difference being greater in men.</a:t>
            </a:r>
          </a:p>
        </p:txBody>
      </p:sp>
    </p:spTree>
    <p:extLst>
      <p:ext uri="{BB962C8B-B14F-4D97-AF65-F5344CB8AC3E}">
        <p14:creationId xmlns:p14="http://schemas.microsoft.com/office/powerpoint/2010/main" val="18666649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165591" y="484308"/>
            <a:ext cx="5647496" cy="3419475"/>
          </a:xfrm>
          <a:prstGeom prst="rect">
            <a:avLst/>
          </a:prstGeom>
        </p:spPr>
      </p:pic>
      <p:pic>
        <p:nvPicPr>
          <p:cNvPr id="4" name="Imagen 3"/>
          <p:cNvPicPr>
            <a:picLocks noChangeAspect="1"/>
          </p:cNvPicPr>
          <p:nvPr/>
        </p:nvPicPr>
        <p:blipFill>
          <a:blip r:embed="rId3"/>
          <a:stretch>
            <a:fillRect/>
          </a:stretch>
        </p:blipFill>
        <p:spPr>
          <a:xfrm>
            <a:off x="5960744" y="484307"/>
            <a:ext cx="6120321" cy="3419475"/>
          </a:xfrm>
          <a:prstGeom prst="rect">
            <a:avLst/>
          </a:prstGeom>
        </p:spPr>
      </p:pic>
      <p:sp>
        <p:nvSpPr>
          <p:cNvPr id="5" name="Rectángulo 4"/>
          <p:cNvSpPr/>
          <p:nvPr/>
        </p:nvSpPr>
        <p:spPr>
          <a:xfrm>
            <a:off x="836735" y="4158432"/>
            <a:ext cx="10830657" cy="2031325"/>
          </a:xfrm>
          <a:prstGeom prst="rect">
            <a:avLst/>
          </a:prstGeom>
        </p:spPr>
        <p:txBody>
          <a:bodyPr wrap="square">
            <a:spAutoFit/>
          </a:bodyPr>
          <a:lstStyle/>
          <a:p>
            <a:r>
              <a:rPr lang="en-US" dirty="0">
                <a:solidFill>
                  <a:schemeClr val="bg1"/>
                </a:solidFill>
              </a:rPr>
              <a:t>The boxplots by sex help us to see the differences in the central statistics between those who won a medal and those who did not, and although these are not as marked, being population data, we could argue that greater height suggests a greater probability of winning a medal in the Olympic Games for </a:t>
            </a:r>
            <a:r>
              <a:rPr lang="en-US" dirty="0" smtClean="0">
                <a:solidFill>
                  <a:schemeClr val="bg1"/>
                </a:solidFill>
              </a:rPr>
              <a:t>athletes</a:t>
            </a:r>
            <a:r>
              <a:rPr lang="en-US" dirty="0">
                <a:solidFill>
                  <a:schemeClr val="bg1"/>
                </a:solidFill>
              </a:rPr>
              <a:t>. </a:t>
            </a:r>
          </a:p>
          <a:p>
            <a:endParaRPr lang="en-US" dirty="0">
              <a:solidFill>
                <a:schemeClr val="bg1"/>
              </a:solidFill>
            </a:endParaRPr>
          </a:p>
          <a:p>
            <a:r>
              <a:rPr lang="en-US" dirty="0">
                <a:solidFill>
                  <a:schemeClr val="bg1"/>
                </a:solidFill>
              </a:rPr>
              <a:t>This analysis should be further explored, since we have athletes who have participated several times in different events and others who have not.</a:t>
            </a:r>
          </a:p>
        </p:txBody>
      </p:sp>
    </p:spTree>
    <p:extLst>
      <p:ext uri="{BB962C8B-B14F-4D97-AF65-F5344CB8AC3E}">
        <p14:creationId xmlns:p14="http://schemas.microsoft.com/office/powerpoint/2010/main" val="9382394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361218" y="288681"/>
            <a:ext cx="10526092" cy="3386504"/>
          </a:xfrm>
          <a:prstGeom prst="rect">
            <a:avLst/>
          </a:prstGeom>
        </p:spPr>
      </p:pic>
      <p:pic>
        <p:nvPicPr>
          <p:cNvPr id="4" name="Imagen 3"/>
          <p:cNvPicPr>
            <a:picLocks noChangeAspect="1"/>
          </p:cNvPicPr>
          <p:nvPr/>
        </p:nvPicPr>
        <p:blipFill>
          <a:blip r:embed="rId3"/>
          <a:stretch>
            <a:fillRect/>
          </a:stretch>
        </p:blipFill>
        <p:spPr>
          <a:xfrm>
            <a:off x="361218" y="3858358"/>
            <a:ext cx="8809159" cy="2834124"/>
          </a:xfrm>
          <a:prstGeom prst="rect">
            <a:avLst/>
          </a:prstGeom>
        </p:spPr>
      </p:pic>
      <p:sp>
        <p:nvSpPr>
          <p:cNvPr id="5" name="Rectángulo 4"/>
          <p:cNvSpPr/>
          <p:nvPr/>
        </p:nvSpPr>
        <p:spPr>
          <a:xfrm>
            <a:off x="9268632" y="3858358"/>
            <a:ext cx="2680114" cy="2862322"/>
          </a:xfrm>
          <a:prstGeom prst="rect">
            <a:avLst/>
          </a:prstGeom>
        </p:spPr>
        <p:txBody>
          <a:bodyPr wrap="square">
            <a:spAutoFit/>
          </a:bodyPr>
          <a:lstStyle/>
          <a:p>
            <a:r>
              <a:rPr lang="en-US" dirty="0">
                <a:solidFill>
                  <a:schemeClr val="bg1"/>
                </a:solidFill>
              </a:rPr>
              <a:t>Differences were observed in the weight distributions according to whether the athletes won a medal or not, showing a higher mean weight for those who won, although they also have a higher dispersion and IQR.</a:t>
            </a:r>
          </a:p>
        </p:txBody>
      </p:sp>
    </p:spTree>
    <p:extLst>
      <p:ext uri="{BB962C8B-B14F-4D97-AF65-F5344CB8AC3E}">
        <p14:creationId xmlns:p14="http://schemas.microsoft.com/office/powerpoint/2010/main" val="17945797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159798" y="524607"/>
            <a:ext cx="7981880" cy="3409499"/>
          </a:xfrm>
          <a:prstGeom prst="rect">
            <a:avLst/>
          </a:prstGeom>
        </p:spPr>
      </p:pic>
      <p:pic>
        <p:nvPicPr>
          <p:cNvPr id="4" name="Imagen 3"/>
          <p:cNvPicPr>
            <a:picLocks noChangeAspect="1"/>
          </p:cNvPicPr>
          <p:nvPr/>
        </p:nvPicPr>
        <p:blipFill>
          <a:blip r:embed="rId3"/>
          <a:stretch>
            <a:fillRect/>
          </a:stretch>
        </p:blipFill>
        <p:spPr>
          <a:xfrm>
            <a:off x="8264769" y="1674935"/>
            <a:ext cx="3606312" cy="1314450"/>
          </a:xfrm>
          <a:prstGeom prst="rect">
            <a:avLst/>
          </a:prstGeom>
        </p:spPr>
      </p:pic>
      <p:sp>
        <p:nvSpPr>
          <p:cNvPr id="5" name="Rectángulo 4"/>
          <p:cNvSpPr/>
          <p:nvPr/>
        </p:nvSpPr>
        <p:spPr>
          <a:xfrm>
            <a:off x="571500" y="4526574"/>
            <a:ext cx="11299581" cy="923330"/>
          </a:xfrm>
          <a:prstGeom prst="rect">
            <a:avLst/>
          </a:prstGeom>
        </p:spPr>
        <p:txBody>
          <a:bodyPr wrap="square">
            <a:spAutoFit/>
          </a:bodyPr>
          <a:lstStyle/>
          <a:p>
            <a:r>
              <a:rPr lang="en-US" dirty="0">
                <a:solidFill>
                  <a:schemeClr val="bg1"/>
                </a:solidFill>
              </a:rPr>
              <a:t>Performing the statistical analysis, we can see how there are differences between the weight distributions between men and women, as well as differences between the subgroups that did and did not win a medal in the Olympics. So we can establish that on average athletes who win medals have a higher body weight.</a:t>
            </a:r>
          </a:p>
        </p:txBody>
      </p:sp>
    </p:spTree>
    <p:extLst>
      <p:ext uri="{BB962C8B-B14F-4D97-AF65-F5344CB8AC3E}">
        <p14:creationId xmlns:p14="http://schemas.microsoft.com/office/powerpoint/2010/main" val="34072143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702009" y="718819"/>
            <a:ext cx="1619162" cy="369332"/>
          </a:xfrm>
          <a:prstGeom prst="rect">
            <a:avLst/>
          </a:prstGeom>
        </p:spPr>
        <p:txBody>
          <a:bodyPr wrap="square">
            <a:spAutoFit/>
          </a:bodyPr>
          <a:lstStyle/>
          <a:p>
            <a:r>
              <a:rPr lang="en-US" dirty="0" smtClean="0">
                <a:solidFill>
                  <a:schemeClr val="accent4"/>
                </a:solidFill>
              </a:rPr>
              <a:t>Hypothesis</a:t>
            </a:r>
            <a:endParaRPr lang="en-US" dirty="0">
              <a:solidFill>
                <a:schemeClr val="accent4"/>
              </a:solidFill>
            </a:endParaRPr>
          </a:p>
        </p:txBody>
      </p:sp>
      <p:sp>
        <p:nvSpPr>
          <p:cNvPr id="3" name="CuadroTexto 2"/>
          <p:cNvSpPr txBox="1"/>
          <p:nvPr/>
        </p:nvSpPr>
        <p:spPr>
          <a:xfrm>
            <a:off x="1213338" y="1503486"/>
            <a:ext cx="9979270"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I believe that women have a greater chance of winning a medal in athletic competitions at the Olympics, given that there are fewer women than men who enter</a:t>
            </a:r>
            <a:r>
              <a:rPr lang="en-US" dirty="0" smtClean="0">
                <a:solidFill>
                  <a:schemeClr val="bg1"/>
                </a:solidFill>
              </a:rPr>
              <a:t>. </a:t>
            </a:r>
            <a:r>
              <a:rPr lang="en-US" dirty="0" smtClean="0">
                <a:solidFill>
                  <a:schemeClr val="accent4"/>
                </a:solidFill>
              </a:rPr>
              <a:t>Rejected hypothesis.</a:t>
            </a:r>
            <a:r>
              <a:rPr lang="en-US" dirty="0" smtClean="0">
                <a:solidFill>
                  <a:schemeClr val="bg1"/>
                </a:solidFill>
              </a:rPr>
              <a:t> </a:t>
            </a:r>
          </a:p>
          <a:p>
            <a:pPr marL="285750" indent="-285750">
              <a:buFont typeface="Arial" panose="020B0604020202020204" pitchFamily="34" charset="0"/>
              <a:buChar char="•"/>
            </a:pPr>
            <a:r>
              <a:rPr lang="en-US" dirty="0">
                <a:solidFill>
                  <a:schemeClr val="accent4"/>
                </a:solidFill>
              </a:rPr>
              <a:t>There are no significant differences between the proportions of athletes who have won medals according to sex, so women have the same probability as men of winning a medal.</a:t>
            </a: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My instinct leads me to think that if there is a relationship between age, height, weight and medal winning, </a:t>
            </a:r>
            <a:r>
              <a:rPr lang="en-US" dirty="0" smtClean="0">
                <a:solidFill>
                  <a:schemeClr val="accent4"/>
                </a:solidFill>
              </a:rPr>
              <a:t>Accepted </a:t>
            </a:r>
            <a:r>
              <a:rPr lang="en-US" dirty="0">
                <a:solidFill>
                  <a:schemeClr val="accent4"/>
                </a:solidFill>
              </a:rPr>
              <a:t>hypothesis.</a:t>
            </a:r>
            <a:r>
              <a:rPr lang="en-US" dirty="0">
                <a:solidFill>
                  <a:schemeClr val="bg1"/>
                </a:solidFill>
              </a:rPr>
              <a:t> </a:t>
            </a:r>
            <a:endParaRPr lang="en-US" dirty="0" smtClean="0">
              <a:solidFill>
                <a:schemeClr val="bg1"/>
              </a:solidFill>
            </a:endParaRPr>
          </a:p>
          <a:p>
            <a:pPr marL="285750" indent="-285750">
              <a:buFont typeface="Arial" panose="020B0604020202020204" pitchFamily="34" charset="0"/>
              <a:buChar char="•"/>
            </a:pPr>
            <a:r>
              <a:rPr lang="en-US" dirty="0">
                <a:solidFill>
                  <a:schemeClr val="accent4"/>
                </a:solidFill>
              </a:rPr>
              <a:t>Medal-winning athletes are on average taller and heavier than non-medal winners, however, the sex of the athletes must be taken into account, as there are differences between the distributions of men and women. </a:t>
            </a:r>
            <a:r>
              <a:rPr lang="en-US" dirty="0">
                <a:solidFill>
                  <a:schemeClr val="bg1"/>
                </a:solidFill>
              </a:rPr>
              <a:t>	</a:t>
            </a:r>
          </a:p>
          <a:p>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rPr>
              <a:t>athletes </a:t>
            </a:r>
            <a:r>
              <a:rPr lang="en-US" dirty="0">
                <a:solidFill>
                  <a:schemeClr val="bg1"/>
                </a:solidFill>
              </a:rPr>
              <a:t>under the age of 20 should be in better physical condition and therefore should win the most medals</a:t>
            </a:r>
            <a:r>
              <a:rPr lang="en-US" dirty="0" smtClean="0">
                <a:solidFill>
                  <a:schemeClr val="bg1"/>
                </a:solidFill>
              </a:rPr>
              <a:t>. </a:t>
            </a:r>
            <a:r>
              <a:rPr lang="en-US" dirty="0">
                <a:solidFill>
                  <a:schemeClr val="accent4"/>
                </a:solidFill>
              </a:rPr>
              <a:t>Rejected hypothesis.</a:t>
            </a:r>
            <a:r>
              <a:rPr lang="en-US" dirty="0">
                <a:solidFill>
                  <a:schemeClr val="bg1"/>
                </a:solidFill>
              </a:rPr>
              <a:t> </a:t>
            </a:r>
            <a:endParaRPr lang="en-US" dirty="0" smtClean="0">
              <a:solidFill>
                <a:schemeClr val="bg1"/>
              </a:solidFill>
            </a:endParaRPr>
          </a:p>
          <a:p>
            <a:pPr marL="285750" indent="-285750">
              <a:buFont typeface="Arial" panose="020B0604020202020204" pitchFamily="34" charset="0"/>
              <a:buChar char="•"/>
            </a:pPr>
            <a:r>
              <a:rPr lang="en-US" dirty="0">
                <a:solidFill>
                  <a:schemeClr val="accent4"/>
                </a:solidFill>
              </a:rPr>
              <a:t>There is no greater proportion of medal-winning athletes under 21 years of age, in fact the proportion of medal-winning older athletes is greater than that of younger athletes</a:t>
            </a:r>
            <a:r>
              <a:rPr lang="en-US" dirty="0" smtClean="0">
                <a:solidFill>
                  <a:schemeClr val="accent4"/>
                </a:solidFill>
              </a:rPr>
              <a:t>.</a:t>
            </a:r>
            <a:endParaRPr lang="en-US" dirty="0">
              <a:solidFill>
                <a:schemeClr val="accent4"/>
              </a:solidFill>
            </a:endParaRPr>
          </a:p>
        </p:txBody>
      </p:sp>
      <p:sp>
        <p:nvSpPr>
          <p:cNvPr id="6" name="Rectangle 1"/>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68490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702009" y="718819"/>
            <a:ext cx="2867668" cy="369332"/>
          </a:xfrm>
          <a:prstGeom prst="rect">
            <a:avLst/>
          </a:prstGeom>
        </p:spPr>
        <p:txBody>
          <a:bodyPr wrap="square">
            <a:spAutoFit/>
          </a:bodyPr>
          <a:lstStyle/>
          <a:p>
            <a:r>
              <a:rPr lang="en-US" dirty="0" smtClean="0">
                <a:solidFill>
                  <a:schemeClr val="accent4"/>
                </a:solidFill>
              </a:rPr>
              <a:t>Additional questions</a:t>
            </a:r>
            <a:endParaRPr lang="en-US" dirty="0">
              <a:solidFill>
                <a:schemeClr val="accent4"/>
              </a:solidFill>
            </a:endParaRPr>
          </a:p>
        </p:txBody>
      </p:sp>
      <p:sp>
        <p:nvSpPr>
          <p:cNvPr id="3" name="CuadroTexto 2"/>
          <p:cNvSpPr txBox="1"/>
          <p:nvPr/>
        </p:nvSpPr>
        <p:spPr>
          <a:xfrm>
            <a:off x="1222130" y="1591409"/>
            <a:ext cx="9979270"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What is the correlation between the variables studied and winning a medal? </a:t>
            </a:r>
            <a:endParaRPr lang="en-US" dirty="0" smtClean="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My hypothesis is that there will be an average positive correlation between weight and height with respect to winning or not winning a medal. And that age, when included in ten-year ranges, will show a negative correlation. </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accent4"/>
                </a:solidFill>
              </a:rPr>
              <a:t>Although some of the initial hypotheses have been rejected, it would be valid to establish what is the degree of correlation between variables, in the case of age, eliminating the categorization of Under_21 and generating age bins for each 10 years.</a:t>
            </a:r>
            <a:endParaRPr lang="en-US" dirty="0" smtClean="0">
              <a:solidFill>
                <a:schemeClr val="accent4"/>
              </a:solidFill>
            </a:endParaRPr>
          </a:p>
        </p:txBody>
      </p:sp>
      <p:sp>
        <p:nvSpPr>
          <p:cNvPr id="6" name="Rectangle 1"/>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07176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smtClean="0"/>
              <a:t>New variables creation</a:t>
            </a:r>
            <a:endParaRPr lang="en-US" dirty="0"/>
          </a:p>
        </p:txBody>
      </p:sp>
      <p:pic>
        <p:nvPicPr>
          <p:cNvPr id="3" name="Imagen 2"/>
          <p:cNvPicPr>
            <a:picLocks noChangeAspect="1"/>
          </p:cNvPicPr>
          <p:nvPr/>
        </p:nvPicPr>
        <p:blipFill>
          <a:blip r:embed="rId2"/>
          <a:stretch>
            <a:fillRect/>
          </a:stretch>
        </p:blipFill>
        <p:spPr>
          <a:xfrm>
            <a:off x="825100" y="1592240"/>
            <a:ext cx="5980146" cy="4863231"/>
          </a:xfrm>
          <a:prstGeom prst="rect">
            <a:avLst/>
          </a:prstGeom>
        </p:spPr>
      </p:pic>
      <p:sp>
        <p:nvSpPr>
          <p:cNvPr id="4" name="CuadroTexto 3"/>
          <p:cNvSpPr txBox="1"/>
          <p:nvPr/>
        </p:nvSpPr>
        <p:spPr>
          <a:xfrm>
            <a:off x="7499838" y="2725615"/>
            <a:ext cx="3332285" cy="2308324"/>
          </a:xfrm>
          <a:prstGeom prst="rect">
            <a:avLst/>
          </a:prstGeom>
          <a:noFill/>
        </p:spPr>
        <p:txBody>
          <a:bodyPr wrap="square" rtlCol="0">
            <a:spAutoFit/>
          </a:bodyPr>
          <a:lstStyle/>
          <a:p>
            <a:r>
              <a:rPr lang="en-US" dirty="0">
                <a:solidFill>
                  <a:schemeClr val="bg1"/>
                </a:solidFill>
              </a:rPr>
              <a:t>The categorical variable </a:t>
            </a:r>
            <a:r>
              <a:rPr lang="en-US" dirty="0" err="1">
                <a:solidFill>
                  <a:schemeClr val="bg1"/>
                </a:solidFill>
              </a:rPr>
              <a:t>Age_group</a:t>
            </a:r>
            <a:r>
              <a:rPr lang="en-US" dirty="0">
                <a:solidFill>
                  <a:schemeClr val="bg1"/>
                </a:solidFill>
              </a:rPr>
              <a:t> is created for the numerical variable age, so that it can be used to classify the athletes more globally than the age itself; this is one of the transformations normally used for data of this type.</a:t>
            </a:r>
          </a:p>
        </p:txBody>
      </p:sp>
    </p:spTree>
    <p:extLst>
      <p:ext uri="{BB962C8B-B14F-4D97-AF65-F5344CB8AC3E}">
        <p14:creationId xmlns:p14="http://schemas.microsoft.com/office/powerpoint/2010/main" val="26808838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469655" y="1154723"/>
            <a:ext cx="7136689" cy="4120662"/>
          </a:xfrm>
          <a:prstGeom prst="rect">
            <a:avLst/>
          </a:prstGeom>
        </p:spPr>
      </p:pic>
      <p:sp>
        <p:nvSpPr>
          <p:cNvPr id="4" name="CuadroTexto 3"/>
          <p:cNvSpPr txBox="1"/>
          <p:nvPr/>
        </p:nvSpPr>
        <p:spPr>
          <a:xfrm>
            <a:off x="7957040" y="1696915"/>
            <a:ext cx="3657600" cy="2308324"/>
          </a:xfrm>
          <a:prstGeom prst="rect">
            <a:avLst/>
          </a:prstGeom>
          <a:noFill/>
        </p:spPr>
        <p:txBody>
          <a:bodyPr wrap="square" rtlCol="0">
            <a:spAutoFit/>
          </a:bodyPr>
          <a:lstStyle/>
          <a:p>
            <a:r>
              <a:rPr lang="en-US" dirty="0">
                <a:solidFill>
                  <a:schemeClr val="bg1"/>
                </a:solidFill>
              </a:rPr>
              <a:t>The differences observed for both weight and height by sex, in terms of the central statistics, are not sufficient to validate that statistically there is a difference in age, weight and height that explains whether or not an athlete wins an Olympic medal.</a:t>
            </a:r>
          </a:p>
        </p:txBody>
      </p:sp>
    </p:spTree>
    <p:extLst>
      <p:ext uri="{BB962C8B-B14F-4D97-AF65-F5344CB8AC3E}">
        <p14:creationId xmlns:p14="http://schemas.microsoft.com/office/powerpoint/2010/main" val="38243341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7057658" y="369277"/>
            <a:ext cx="4604678" cy="6185388"/>
          </a:xfrm>
          <a:prstGeom prst="rect">
            <a:avLst/>
          </a:prstGeom>
        </p:spPr>
      </p:pic>
      <p:sp>
        <p:nvSpPr>
          <p:cNvPr id="4" name="Rectángulo 3"/>
          <p:cNvSpPr/>
          <p:nvPr/>
        </p:nvSpPr>
        <p:spPr>
          <a:xfrm>
            <a:off x="357554" y="1026330"/>
            <a:ext cx="6096000" cy="3693319"/>
          </a:xfrm>
          <a:prstGeom prst="rect">
            <a:avLst/>
          </a:prstGeom>
        </p:spPr>
        <p:txBody>
          <a:bodyPr>
            <a:spAutoFit/>
          </a:bodyPr>
          <a:lstStyle/>
          <a:p>
            <a:pPr marL="285750" indent="-285750">
              <a:buFont typeface="Arial" panose="020B0604020202020204" pitchFamily="34" charset="0"/>
              <a:buChar char="•"/>
            </a:pPr>
            <a:r>
              <a:rPr lang="en-US" dirty="0">
                <a:solidFill>
                  <a:schemeClr val="bg1"/>
                </a:solidFill>
              </a:rPr>
              <a:t>What is the correlation between the variables studied and winning a medal? </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My hypothesis is that there will be an average positive correlation between weight and height with respect to winning or not winning a medal. And that age, when included in ten-year ranges, will show a negative correlation. </a:t>
            </a:r>
            <a:r>
              <a:rPr lang="en-US" dirty="0" smtClean="0">
                <a:solidFill>
                  <a:schemeClr val="bg1"/>
                </a:solidFill>
              </a:rPr>
              <a:t>Hypothesis rejected.</a:t>
            </a:r>
          </a:p>
          <a:p>
            <a:pPr marL="285750" indent="-285750">
              <a:buFont typeface="Arial" panose="020B0604020202020204" pitchFamily="34" charset="0"/>
              <a:buChar char="•"/>
            </a:pPr>
            <a:endParaRPr lang="en-US" dirty="0">
              <a:solidFill>
                <a:schemeClr val="bg1"/>
              </a:solidFill>
            </a:endParaRPr>
          </a:p>
          <a:p>
            <a:r>
              <a:rPr lang="en-US" dirty="0">
                <a:solidFill>
                  <a:schemeClr val="accent4"/>
                </a:solidFill>
              </a:rPr>
              <a:t>No Pearson correlation is observed that would indicate an associative behavior between winning a medal for athletes and other variables such as age, weight or height. Therefore, the hypothesis generated is rejected.</a:t>
            </a:r>
          </a:p>
        </p:txBody>
      </p:sp>
    </p:spTree>
    <p:extLst>
      <p:ext uri="{BB962C8B-B14F-4D97-AF65-F5344CB8AC3E}">
        <p14:creationId xmlns:p14="http://schemas.microsoft.com/office/powerpoint/2010/main" val="2057933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25100" y="548900"/>
            <a:ext cx="7685854" cy="770400"/>
          </a:xfrm>
        </p:spPr>
        <p:txBody>
          <a:bodyPr/>
          <a:lstStyle/>
          <a:p>
            <a:r>
              <a:rPr lang="en-US" dirty="0"/>
              <a:t>Step 1: Preparing for Your Proposal</a:t>
            </a:r>
          </a:p>
        </p:txBody>
      </p:sp>
      <p:sp>
        <p:nvSpPr>
          <p:cNvPr id="4" name="Rectángulo 3"/>
          <p:cNvSpPr/>
          <p:nvPr/>
        </p:nvSpPr>
        <p:spPr>
          <a:xfrm>
            <a:off x="825100" y="2426113"/>
            <a:ext cx="9435523" cy="1754326"/>
          </a:xfrm>
          <a:prstGeom prst="rect">
            <a:avLst/>
          </a:prstGeom>
        </p:spPr>
        <p:txBody>
          <a:bodyPr wrap="square">
            <a:spAutoFit/>
          </a:bodyPr>
          <a:lstStyle/>
          <a:p>
            <a:r>
              <a:rPr lang="en-US" dirty="0" smtClean="0">
                <a:solidFill>
                  <a:schemeClr val="accent4"/>
                </a:solidFill>
              </a:rPr>
              <a:t>Client 3: </a:t>
            </a:r>
            <a:r>
              <a:rPr lang="en-US" dirty="0" err="1" smtClean="0">
                <a:solidFill>
                  <a:schemeClr val="accent4"/>
                </a:solidFill>
              </a:rPr>
              <a:t>SportsStats</a:t>
            </a:r>
            <a:r>
              <a:rPr lang="en-US" dirty="0" smtClean="0">
                <a:solidFill>
                  <a:schemeClr val="accent4"/>
                </a:solidFill>
              </a:rPr>
              <a:t> (Olympics Dataset - 120 years of data)</a:t>
            </a:r>
          </a:p>
          <a:p>
            <a:endParaRPr lang="en-US" dirty="0">
              <a:solidFill>
                <a:schemeClr val="bg1"/>
              </a:solidFill>
            </a:endParaRPr>
          </a:p>
          <a:p>
            <a:r>
              <a:rPr lang="en-US" dirty="0" smtClean="0">
                <a:solidFill>
                  <a:schemeClr val="bg1"/>
                </a:solidFill>
              </a:rPr>
              <a:t>The </a:t>
            </a:r>
            <a:r>
              <a:rPr lang="en-US" dirty="0">
                <a:solidFill>
                  <a:schemeClr val="bg1"/>
                </a:solidFill>
              </a:rPr>
              <a:t>client/dataset selected was </a:t>
            </a:r>
            <a:r>
              <a:rPr lang="en-US" dirty="0" err="1">
                <a:solidFill>
                  <a:schemeClr val="bg1"/>
                </a:solidFill>
              </a:rPr>
              <a:t>SportStats</a:t>
            </a:r>
            <a:r>
              <a:rPr lang="en-US" dirty="0">
                <a:solidFill>
                  <a:schemeClr val="bg1"/>
                </a:solidFill>
              </a:rPr>
              <a:t> with the Olympics dataset, I chose it because one of the applications of data science is the business of sports, and I want to discover information about the performance of different countries in the Olympics, one of the ways nations show their "power" to the world.</a:t>
            </a:r>
          </a:p>
        </p:txBody>
      </p:sp>
      <p:sp>
        <p:nvSpPr>
          <p:cNvPr id="5" name="Rectángulo 4"/>
          <p:cNvSpPr/>
          <p:nvPr/>
        </p:nvSpPr>
        <p:spPr>
          <a:xfrm>
            <a:off x="825100" y="1518919"/>
            <a:ext cx="5096267" cy="369332"/>
          </a:xfrm>
          <a:prstGeom prst="rect">
            <a:avLst/>
          </a:prstGeom>
        </p:spPr>
        <p:txBody>
          <a:bodyPr wrap="none">
            <a:spAutoFit/>
          </a:bodyPr>
          <a:lstStyle/>
          <a:p>
            <a:r>
              <a:rPr lang="en-US" dirty="0" smtClean="0">
                <a:solidFill>
                  <a:schemeClr val="accent4"/>
                </a:solidFill>
              </a:rPr>
              <a:t>1. Which </a:t>
            </a:r>
            <a:r>
              <a:rPr lang="en-US" dirty="0">
                <a:solidFill>
                  <a:schemeClr val="accent4"/>
                </a:solidFill>
              </a:rPr>
              <a:t>client/dataset did you select and why?</a:t>
            </a:r>
          </a:p>
        </p:txBody>
      </p:sp>
    </p:spTree>
    <p:extLst>
      <p:ext uri="{BB962C8B-B14F-4D97-AF65-F5344CB8AC3E}">
        <p14:creationId xmlns:p14="http://schemas.microsoft.com/office/powerpoint/2010/main" val="13928169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smtClean="0"/>
              <a:t>Conclusion</a:t>
            </a:r>
            <a:endParaRPr lang="en-US" dirty="0"/>
          </a:p>
        </p:txBody>
      </p:sp>
      <p:sp>
        <p:nvSpPr>
          <p:cNvPr id="3" name="CuadroTexto 2"/>
          <p:cNvSpPr txBox="1"/>
          <p:nvPr/>
        </p:nvSpPr>
        <p:spPr>
          <a:xfrm>
            <a:off x="1301262" y="2285999"/>
            <a:ext cx="9609991" cy="2585323"/>
          </a:xfrm>
          <a:prstGeom prst="rect">
            <a:avLst/>
          </a:prstGeom>
          <a:noFill/>
        </p:spPr>
        <p:txBody>
          <a:bodyPr wrap="square" rtlCol="0">
            <a:spAutoFit/>
          </a:bodyPr>
          <a:lstStyle/>
          <a:p>
            <a:r>
              <a:rPr lang="en-US" dirty="0">
                <a:solidFill>
                  <a:schemeClr val="accent4"/>
                </a:solidFill>
              </a:rPr>
              <a:t>Statistically there is no correlation between winning a medal for athletes who practice athletics with age, weight, height and sex.  </a:t>
            </a:r>
          </a:p>
          <a:p>
            <a:endParaRPr lang="en-US" dirty="0">
              <a:solidFill>
                <a:schemeClr val="accent4"/>
              </a:solidFill>
            </a:endParaRPr>
          </a:p>
          <a:p>
            <a:r>
              <a:rPr lang="en-US" dirty="0">
                <a:solidFill>
                  <a:schemeClr val="accent4"/>
                </a:solidFill>
              </a:rPr>
              <a:t>Therefore, it cannot be established whether or not an athlete with any specific behavior of these variables has a greater chance of winning a medal in the Olympics.</a:t>
            </a:r>
          </a:p>
          <a:p>
            <a:endParaRPr lang="en-US" dirty="0">
              <a:solidFill>
                <a:schemeClr val="accent4"/>
              </a:solidFill>
            </a:endParaRPr>
          </a:p>
          <a:p>
            <a:r>
              <a:rPr lang="en-US" dirty="0" smtClean="0">
                <a:solidFill>
                  <a:schemeClr val="accent4"/>
                </a:solidFill>
              </a:rPr>
              <a:t>In order to generate </a:t>
            </a:r>
            <a:r>
              <a:rPr lang="en-US" dirty="0">
                <a:solidFill>
                  <a:schemeClr val="accent4"/>
                </a:solidFill>
              </a:rPr>
              <a:t>a model that can calculate the probability of winning a medal for athletes, other data is required, either demographic or specific to the performance of athletes in other competitions.</a:t>
            </a:r>
          </a:p>
        </p:txBody>
      </p:sp>
    </p:spTree>
    <p:extLst>
      <p:ext uri="{BB962C8B-B14F-4D97-AF65-F5344CB8AC3E}">
        <p14:creationId xmlns:p14="http://schemas.microsoft.com/office/powerpoint/2010/main" val="1626836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25100" y="548900"/>
            <a:ext cx="4459077" cy="770400"/>
          </a:xfrm>
        </p:spPr>
        <p:txBody>
          <a:bodyPr/>
          <a:lstStyle/>
          <a:p>
            <a:r>
              <a:rPr lang="en-US" dirty="0" err="1" smtClean="0">
                <a:solidFill>
                  <a:schemeClr val="accent4"/>
                </a:solidFill>
              </a:rPr>
              <a:t>Puntuación</a:t>
            </a:r>
            <a:r>
              <a:rPr lang="en-US" dirty="0" smtClean="0">
                <a:solidFill>
                  <a:schemeClr val="accent4"/>
                </a:solidFill>
              </a:rPr>
              <a:t> del </a:t>
            </a:r>
            <a:r>
              <a:rPr lang="en-US" dirty="0" err="1" smtClean="0">
                <a:solidFill>
                  <a:schemeClr val="accent4"/>
                </a:solidFill>
              </a:rPr>
              <a:t>curso</a:t>
            </a:r>
            <a:endParaRPr lang="en-US" dirty="0">
              <a:solidFill>
                <a:schemeClr val="accent4"/>
              </a:solidFill>
            </a:endParaRPr>
          </a:p>
        </p:txBody>
      </p:sp>
      <p:sp>
        <p:nvSpPr>
          <p:cNvPr id="3" name="CuadroTexto 2"/>
          <p:cNvSpPr txBox="1"/>
          <p:nvPr/>
        </p:nvSpPr>
        <p:spPr>
          <a:xfrm>
            <a:off x="5662247" y="749434"/>
            <a:ext cx="2699239" cy="369332"/>
          </a:xfrm>
          <a:prstGeom prst="rect">
            <a:avLst/>
          </a:prstGeom>
          <a:noFill/>
        </p:spPr>
        <p:txBody>
          <a:bodyPr wrap="square" rtlCol="0">
            <a:spAutoFit/>
          </a:bodyPr>
          <a:lstStyle/>
          <a:p>
            <a:r>
              <a:rPr lang="en-US" dirty="0" smtClean="0">
                <a:solidFill>
                  <a:schemeClr val="accent4"/>
                </a:solidFill>
              </a:rPr>
              <a:t>2 </a:t>
            </a:r>
            <a:r>
              <a:rPr lang="en-US" dirty="0" err="1" smtClean="0">
                <a:solidFill>
                  <a:schemeClr val="accent4"/>
                </a:solidFill>
              </a:rPr>
              <a:t>estrellas</a:t>
            </a:r>
            <a:r>
              <a:rPr lang="en-US" dirty="0" smtClean="0">
                <a:solidFill>
                  <a:schemeClr val="accent4"/>
                </a:solidFill>
              </a:rPr>
              <a:t> y me </a:t>
            </a:r>
            <a:r>
              <a:rPr lang="en-US" dirty="0" err="1" smtClean="0">
                <a:solidFill>
                  <a:schemeClr val="accent4"/>
                </a:solidFill>
              </a:rPr>
              <a:t>arriesgo</a:t>
            </a:r>
            <a:endParaRPr lang="en-US" dirty="0">
              <a:solidFill>
                <a:schemeClr val="accent4"/>
              </a:solidFill>
            </a:endParaRPr>
          </a:p>
        </p:txBody>
      </p:sp>
      <p:sp>
        <p:nvSpPr>
          <p:cNvPr id="4" name="CuadroTexto 3"/>
          <p:cNvSpPr txBox="1"/>
          <p:nvPr/>
        </p:nvSpPr>
        <p:spPr>
          <a:xfrm>
            <a:off x="650631" y="1581819"/>
            <a:ext cx="11104684" cy="4524315"/>
          </a:xfrm>
          <a:prstGeom prst="rect">
            <a:avLst/>
          </a:prstGeom>
          <a:noFill/>
        </p:spPr>
        <p:txBody>
          <a:bodyPr wrap="square" rtlCol="0">
            <a:spAutoFit/>
          </a:bodyPr>
          <a:lstStyle/>
          <a:p>
            <a:r>
              <a:rPr lang="en-US" sz="1600" dirty="0" err="1" smtClean="0">
                <a:solidFill>
                  <a:schemeClr val="bg1"/>
                </a:solidFill>
              </a:rPr>
              <a:t>Esta</a:t>
            </a:r>
            <a:r>
              <a:rPr lang="en-US" sz="1600" dirty="0" smtClean="0">
                <a:solidFill>
                  <a:schemeClr val="bg1"/>
                </a:solidFill>
              </a:rPr>
              <a:t> </a:t>
            </a:r>
            <a:r>
              <a:rPr lang="en-US" sz="1600" dirty="0" err="1" smtClean="0">
                <a:solidFill>
                  <a:schemeClr val="bg1"/>
                </a:solidFill>
              </a:rPr>
              <a:t>es</a:t>
            </a:r>
            <a:r>
              <a:rPr lang="en-US" sz="1600" dirty="0" smtClean="0">
                <a:solidFill>
                  <a:schemeClr val="bg1"/>
                </a:solidFill>
              </a:rPr>
              <a:t> la </a:t>
            </a:r>
            <a:r>
              <a:rPr lang="en-US" sz="1600" dirty="0" err="1" smtClean="0">
                <a:solidFill>
                  <a:schemeClr val="bg1"/>
                </a:solidFill>
              </a:rPr>
              <a:t>peor</a:t>
            </a:r>
            <a:r>
              <a:rPr lang="en-US" sz="1600" dirty="0" smtClean="0">
                <a:solidFill>
                  <a:schemeClr val="bg1"/>
                </a:solidFill>
              </a:rPr>
              <a:t> </a:t>
            </a:r>
            <a:r>
              <a:rPr lang="en-US" sz="1600" dirty="0" err="1" smtClean="0">
                <a:solidFill>
                  <a:schemeClr val="bg1"/>
                </a:solidFill>
              </a:rPr>
              <a:t>especialización</a:t>
            </a:r>
            <a:r>
              <a:rPr lang="en-US" sz="1600" dirty="0" smtClean="0">
                <a:solidFill>
                  <a:schemeClr val="bg1"/>
                </a:solidFill>
              </a:rPr>
              <a:t> que he </a:t>
            </a:r>
            <a:r>
              <a:rPr lang="en-US" sz="1600" dirty="0" err="1" smtClean="0">
                <a:solidFill>
                  <a:schemeClr val="bg1"/>
                </a:solidFill>
              </a:rPr>
              <a:t>tomado</a:t>
            </a:r>
            <a:r>
              <a:rPr lang="en-US" sz="1600" dirty="0" smtClean="0">
                <a:solidFill>
                  <a:schemeClr val="bg1"/>
                </a:solidFill>
              </a:rPr>
              <a:t> hasta el </a:t>
            </a:r>
            <a:r>
              <a:rPr lang="en-US" sz="1600" dirty="0" err="1" smtClean="0">
                <a:solidFill>
                  <a:schemeClr val="bg1"/>
                </a:solidFill>
              </a:rPr>
              <a:t>momento</a:t>
            </a:r>
            <a:r>
              <a:rPr lang="en-US" sz="1600" dirty="0" smtClean="0">
                <a:solidFill>
                  <a:schemeClr val="bg1"/>
                </a:solidFill>
              </a:rPr>
              <a:t> </a:t>
            </a:r>
            <a:r>
              <a:rPr lang="en-US" sz="1600" dirty="0" err="1" smtClean="0">
                <a:solidFill>
                  <a:schemeClr val="bg1"/>
                </a:solidFill>
              </a:rPr>
              <a:t>en</a:t>
            </a:r>
            <a:r>
              <a:rPr lang="en-US" sz="1600" dirty="0" smtClean="0">
                <a:solidFill>
                  <a:schemeClr val="bg1"/>
                </a:solidFill>
              </a:rPr>
              <a:t> Coursera, y he </a:t>
            </a:r>
            <a:r>
              <a:rPr lang="en-US" sz="1600" dirty="0" err="1" smtClean="0">
                <a:solidFill>
                  <a:schemeClr val="bg1"/>
                </a:solidFill>
              </a:rPr>
              <a:t>tomado</a:t>
            </a:r>
            <a:r>
              <a:rPr lang="en-US" sz="1600" dirty="0" smtClean="0">
                <a:solidFill>
                  <a:schemeClr val="bg1"/>
                </a:solidFill>
              </a:rPr>
              <a:t> </a:t>
            </a:r>
            <a:r>
              <a:rPr lang="en-US" sz="1600" dirty="0" err="1" smtClean="0">
                <a:solidFill>
                  <a:schemeClr val="bg1"/>
                </a:solidFill>
              </a:rPr>
              <a:t>varias</a:t>
            </a:r>
            <a:r>
              <a:rPr lang="en-US" sz="1600" dirty="0" smtClean="0">
                <a:solidFill>
                  <a:schemeClr val="bg1"/>
                </a:solidFill>
              </a:rPr>
              <a:t>, </a:t>
            </a:r>
            <a:r>
              <a:rPr lang="en-US" sz="1600" dirty="0" err="1" smtClean="0">
                <a:solidFill>
                  <a:schemeClr val="bg1"/>
                </a:solidFill>
              </a:rPr>
              <a:t>ya</a:t>
            </a:r>
            <a:r>
              <a:rPr lang="en-US" sz="1600" dirty="0" smtClean="0">
                <a:solidFill>
                  <a:schemeClr val="bg1"/>
                </a:solidFill>
              </a:rPr>
              <a:t> </a:t>
            </a:r>
            <a:r>
              <a:rPr lang="en-US" sz="1600" dirty="0" err="1" smtClean="0">
                <a:solidFill>
                  <a:schemeClr val="bg1"/>
                </a:solidFill>
              </a:rPr>
              <a:t>sean</a:t>
            </a:r>
            <a:r>
              <a:rPr lang="en-US" sz="1600" dirty="0" smtClean="0">
                <a:solidFill>
                  <a:schemeClr val="bg1"/>
                </a:solidFill>
              </a:rPr>
              <a:t> de </a:t>
            </a:r>
            <a:r>
              <a:rPr lang="en-US" sz="1600" dirty="0" err="1" smtClean="0">
                <a:solidFill>
                  <a:schemeClr val="bg1"/>
                </a:solidFill>
              </a:rPr>
              <a:t>universidades</a:t>
            </a:r>
            <a:r>
              <a:rPr lang="en-US" sz="1600" dirty="0" smtClean="0">
                <a:solidFill>
                  <a:schemeClr val="bg1"/>
                </a:solidFill>
              </a:rPr>
              <a:t> o </a:t>
            </a:r>
            <a:r>
              <a:rPr lang="en-US" sz="1600" dirty="0" err="1" smtClean="0">
                <a:solidFill>
                  <a:schemeClr val="bg1"/>
                </a:solidFill>
              </a:rPr>
              <a:t>empresas</a:t>
            </a:r>
            <a:r>
              <a:rPr lang="en-US" sz="1600" dirty="0" smtClean="0">
                <a:solidFill>
                  <a:schemeClr val="bg1"/>
                </a:solidFill>
              </a:rPr>
              <a:t> </a:t>
            </a:r>
            <a:r>
              <a:rPr lang="en-US" sz="1600" dirty="0" err="1" smtClean="0">
                <a:solidFill>
                  <a:schemeClr val="bg1"/>
                </a:solidFill>
              </a:rPr>
              <a:t>privadas</a:t>
            </a:r>
            <a:r>
              <a:rPr lang="en-US" sz="1600" dirty="0" smtClean="0">
                <a:solidFill>
                  <a:schemeClr val="bg1"/>
                </a:solidFill>
              </a:rPr>
              <a:t>.</a:t>
            </a:r>
          </a:p>
          <a:p>
            <a:r>
              <a:rPr lang="en-US" sz="1600" dirty="0" smtClean="0">
                <a:solidFill>
                  <a:schemeClr val="bg1"/>
                </a:solidFill>
              </a:rPr>
              <a:t>El primer </a:t>
            </a:r>
            <a:r>
              <a:rPr lang="en-US" sz="1600" dirty="0" err="1" smtClean="0">
                <a:solidFill>
                  <a:schemeClr val="bg1"/>
                </a:solidFill>
              </a:rPr>
              <a:t>curso</a:t>
            </a:r>
            <a:r>
              <a:rPr lang="en-US" sz="1600" dirty="0" smtClean="0">
                <a:solidFill>
                  <a:schemeClr val="bg1"/>
                </a:solidFill>
              </a:rPr>
              <a:t> </a:t>
            </a:r>
            <a:r>
              <a:rPr lang="en-US" sz="1600" dirty="0" err="1" smtClean="0">
                <a:solidFill>
                  <a:schemeClr val="bg1"/>
                </a:solidFill>
              </a:rPr>
              <a:t>esta</a:t>
            </a:r>
            <a:r>
              <a:rPr lang="en-US" sz="1600" dirty="0" smtClean="0">
                <a:solidFill>
                  <a:schemeClr val="bg1"/>
                </a:solidFill>
              </a:rPr>
              <a:t> </a:t>
            </a:r>
            <a:r>
              <a:rPr lang="en-US" sz="1600" dirty="0" err="1" smtClean="0">
                <a:solidFill>
                  <a:schemeClr val="bg1"/>
                </a:solidFill>
              </a:rPr>
              <a:t>bien</a:t>
            </a:r>
            <a:r>
              <a:rPr lang="en-US" sz="1600" dirty="0" smtClean="0">
                <a:solidFill>
                  <a:schemeClr val="bg1"/>
                </a:solidFill>
              </a:rPr>
              <a:t> para </a:t>
            </a:r>
            <a:r>
              <a:rPr lang="en-US" sz="1600" dirty="0" err="1" smtClean="0">
                <a:solidFill>
                  <a:schemeClr val="bg1"/>
                </a:solidFill>
              </a:rPr>
              <a:t>alguien</a:t>
            </a:r>
            <a:r>
              <a:rPr lang="en-US" sz="1600" dirty="0" smtClean="0">
                <a:solidFill>
                  <a:schemeClr val="bg1"/>
                </a:solidFill>
              </a:rPr>
              <a:t> que </a:t>
            </a:r>
            <a:r>
              <a:rPr lang="en-US" sz="1600" dirty="0" err="1" smtClean="0">
                <a:solidFill>
                  <a:schemeClr val="bg1"/>
                </a:solidFill>
              </a:rPr>
              <a:t>ya</a:t>
            </a:r>
            <a:r>
              <a:rPr lang="en-US" sz="1600" dirty="0" smtClean="0">
                <a:solidFill>
                  <a:schemeClr val="bg1"/>
                </a:solidFill>
              </a:rPr>
              <a:t> </a:t>
            </a:r>
            <a:r>
              <a:rPr lang="en-US" sz="1600" dirty="0" err="1" smtClean="0">
                <a:solidFill>
                  <a:schemeClr val="bg1"/>
                </a:solidFill>
              </a:rPr>
              <a:t>tiene</a:t>
            </a:r>
            <a:r>
              <a:rPr lang="en-US" sz="1600" dirty="0" smtClean="0">
                <a:solidFill>
                  <a:schemeClr val="bg1"/>
                </a:solidFill>
              </a:rPr>
              <a:t> </a:t>
            </a:r>
            <a:r>
              <a:rPr lang="en-US" sz="1600" dirty="0" err="1" smtClean="0">
                <a:solidFill>
                  <a:schemeClr val="bg1"/>
                </a:solidFill>
              </a:rPr>
              <a:t>conocimientos</a:t>
            </a:r>
            <a:r>
              <a:rPr lang="en-US" sz="1600" dirty="0" smtClean="0">
                <a:solidFill>
                  <a:schemeClr val="bg1"/>
                </a:solidFill>
              </a:rPr>
              <a:t> </a:t>
            </a:r>
            <a:r>
              <a:rPr lang="en-US" sz="1600" dirty="0" err="1" smtClean="0">
                <a:solidFill>
                  <a:schemeClr val="bg1"/>
                </a:solidFill>
              </a:rPr>
              <a:t>en</a:t>
            </a:r>
            <a:r>
              <a:rPr lang="en-US" sz="1600" dirty="0" smtClean="0">
                <a:solidFill>
                  <a:schemeClr val="bg1"/>
                </a:solidFill>
              </a:rPr>
              <a:t> SQL y solo </a:t>
            </a:r>
            <a:r>
              <a:rPr lang="en-US" sz="1600" dirty="0" err="1" smtClean="0">
                <a:solidFill>
                  <a:schemeClr val="bg1"/>
                </a:solidFill>
              </a:rPr>
              <a:t>necesita</a:t>
            </a:r>
            <a:r>
              <a:rPr lang="en-US" sz="1600" dirty="0" smtClean="0">
                <a:solidFill>
                  <a:schemeClr val="bg1"/>
                </a:solidFill>
              </a:rPr>
              <a:t> un </a:t>
            </a:r>
            <a:r>
              <a:rPr lang="en-US" sz="1600" dirty="0" err="1" smtClean="0">
                <a:solidFill>
                  <a:schemeClr val="bg1"/>
                </a:solidFill>
              </a:rPr>
              <a:t>repaso</a:t>
            </a:r>
            <a:r>
              <a:rPr lang="en-US" sz="1600" dirty="0" smtClean="0">
                <a:solidFill>
                  <a:schemeClr val="bg1"/>
                </a:solidFill>
              </a:rPr>
              <a:t>, </a:t>
            </a:r>
            <a:r>
              <a:rPr lang="en-US" sz="1600" dirty="0" err="1" smtClean="0">
                <a:solidFill>
                  <a:schemeClr val="bg1"/>
                </a:solidFill>
              </a:rPr>
              <a:t>pero</a:t>
            </a:r>
            <a:r>
              <a:rPr lang="en-US" sz="1600" dirty="0" smtClean="0">
                <a:solidFill>
                  <a:schemeClr val="bg1"/>
                </a:solidFill>
              </a:rPr>
              <a:t> no </a:t>
            </a:r>
            <a:r>
              <a:rPr lang="en-US" sz="1600" dirty="0" err="1" smtClean="0">
                <a:solidFill>
                  <a:schemeClr val="bg1"/>
                </a:solidFill>
              </a:rPr>
              <a:t>deja</a:t>
            </a:r>
            <a:r>
              <a:rPr lang="en-US" sz="1600" dirty="0" smtClean="0">
                <a:solidFill>
                  <a:schemeClr val="bg1"/>
                </a:solidFill>
              </a:rPr>
              <a:t> de </a:t>
            </a:r>
            <a:r>
              <a:rPr lang="en-US" sz="1600" dirty="0" err="1" smtClean="0">
                <a:solidFill>
                  <a:schemeClr val="bg1"/>
                </a:solidFill>
              </a:rPr>
              <a:t>ser</a:t>
            </a:r>
            <a:r>
              <a:rPr lang="en-US" sz="1600" dirty="0" smtClean="0">
                <a:solidFill>
                  <a:schemeClr val="bg1"/>
                </a:solidFill>
              </a:rPr>
              <a:t> un </a:t>
            </a:r>
            <a:r>
              <a:rPr lang="en-US" sz="1600" dirty="0" err="1" smtClean="0">
                <a:solidFill>
                  <a:schemeClr val="bg1"/>
                </a:solidFill>
              </a:rPr>
              <a:t>curso</a:t>
            </a:r>
            <a:r>
              <a:rPr lang="en-US" sz="1600" dirty="0" smtClean="0">
                <a:solidFill>
                  <a:schemeClr val="bg1"/>
                </a:solidFill>
              </a:rPr>
              <a:t> con cero </a:t>
            </a:r>
            <a:r>
              <a:rPr lang="en-US" sz="1600" dirty="0" err="1" smtClean="0">
                <a:solidFill>
                  <a:schemeClr val="bg1"/>
                </a:solidFill>
              </a:rPr>
              <a:t>profundidad</a:t>
            </a:r>
            <a:r>
              <a:rPr lang="en-US" sz="1600" dirty="0" smtClean="0">
                <a:solidFill>
                  <a:schemeClr val="bg1"/>
                </a:solidFill>
              </a:rPr>
              <a:t> </a:t>
            </a:r>
            <a:r>
              <a:rPr lang="en-US" sz="1600" dirty="0" err="1" smtClean="0">
                <a:solidFill>
                  <a:schemeClr val="bg1"/>
                </a:solidFill>
              </a:rPr>
              <a:t>en</a:t>
            </a:r>
            <a:r>
              <a:rPr lang="en-US" sz="1600" dirty="0" smtClean="0">
                <a:solidFill>
                  <a:schemeClr val="bg1"/>
                </a:solidFill>
              </a:rPr>
              <a:t> el </a:t>
            </a:r>
            <a:r>
              <a:rPr lang="en-US" sz="1600" dirty="0" err="1" smtClean="0">
                <a:solidFill>
                  <a:schemeClr val="bg1"/>
                </a:solidFill>
              </a:rPr>
              <a:t>uso</a:t>
            </a:r>
            <a:r>
              <a:rPr lang="en-US" sz="1600" dirty="0" smtClean="0">
                <a:solidFill>
                  <a:schemeClr val="bg1"/>
                </a:solidFill>
              </a:rPr>
              <a:t> de SQL </a:t>
            </a:r>
            <a:r>
              <a:rPr lang="en-US" sz="1600" dirty="0" err="1" smtClean="0">
                <a:solidFill>
                  <a:schemeClr val="bg1"/>
                </a:solidFill>
              </a:rPr>
              <a:t>en</a:t>
            </a:r>
            <a:r>
              <a:rPr lang="en-US" sz="1600" dirty="0" smtClean="0">
                <a:solidFill>
                  <a:schemeClr val="bg1"/>
                </a:solidFill>
              </a:rPr>
              <a:t> </a:t>
            </a:r>
            <a:r>
              <a:rPr lang="en-US" sz="1600" dirty="0" err="1" smtClean="0">
                <a:solidFill>
                  <a:schemeClr val="bg1"/>
                </a:solidFill>
              </a:rPr>
              <a:t>ciencia</a:t>
            </a:r>
            <a:r>
              <a:rPr lang="en-US" sz="1600" dirty="0" smtClean="0">
                <a:solidFill>
                  <a:schemeClr val="bg1"/>
                </a:solidFill>
              </a:rPr>
              <a:t> de </a:t>
            </a:r>
            <a:r>
              <a:rPr lang="en-US" sz="1600" dirty="0" err="1" smtClean="0">
                <a:solidFill>
                  <a:schemeClr val="bg1"/>
                </a:solidFill>
              </a:rPr>
              <a:t>datos</a:t>
            </a:r>
            <a:r>
              <a:rPr lang="en-US" sz="1600" dirty="0" smtClean="0">
                <a:solidFill>
                  <a:schemeClr val="bg1"/>
                </a:solidFill>
              </a:rPr>
              <a:t>. Son solo </a:t>
            </a:r>
            <a:r>
              <a:rPr lang="en-US" sz="1600" dirty="0" err="1" smtClean="0">
                <a:solidFill>
                  <a:schemeClr val="bg1"/>
                </a:solidFill>
              </a:rPr>
              <a:t>diapositivas</a:t>
            </a:r>
            <a:r>
              <a:rPr lang="en-US" sz="1600" dirty="0" smtClean="0">
                <a:solidFill>
                  <a:schemeClr val="bg1"/>
                </a:solidFill>
              </a:rPr>
              <a:t>, se </a:t>
            </a:r>
            <a:r>
              <a:rPr lang="en-US" sz="1600" dirty="0" err="1" smtClean="0">
                <a:solidFill>
                  <a:schemeClr val="bg1"/>
                </a:solidFill>
              </a:rPr>
              <a:t>pueden</a:t>
            </a:r>
            <a:r>
              <a:rPr lang="en-US" sz="1600" dirty="0" smtClean="0">
                <a:solidFill>
                  <a:schemeClr val="bg1"/>
                </a:solidFill>
              </a:rPr>
              <a:t> </a:t>
            </a:r>
            <a:r>
              <a:rPr lang="en-US" sz="1600" dirty="0" err="1" smtClean="0">
                <a:solidFill>
                  <a:schemeClr val="bg1"/>
                </a:solidFill>
              </a:rPr>
              <a:t>encontrar</a:t>
            </a:r>
            <a:r>
              <a:rPr lang="en-US" sz="1600" dirty="0" smtClean="0">
                <a:solidFill>
                  <a:schemeClr val="bg1"/>
                </a:solidFill>
              </a:rPr>
              <a:t> </a:t>
            </a:r>
            <a:r>
              <a:rPr lang="en-US" sz="1600" dirty="0" err="1" smtClean="0">
                <a:solidFill>
                  <a:schemeClr val="bg1"/>
                </a:solidFill>
              </a:rPr>
              <a:t>mejores</a:t>
            </a:r>
            <a:r>
              <a:rPr lang="en-US" sz="1600" dirty="0" smtClean="0">
                <a:solidFill>
                  <a:schemeClr val="bg1"/>
                </a:solidFill>
              </a:rPr>
              <a:t> </a:t>
            </a:r>
            <a:r>
              <a:rPr lang="en-US" sz="1600" dirty="0" err="1" smtClean="0">
                <a:solidFill>
                  <a:schemeClr val="bg1"/>
                </a:solidFill>
              </a:rPr>
              <a:t>explicaciones</a:t>
            </a:r>
            <a:r>
              <a:rPr lang="en-US" sz="1600" dirty="0" smtClean="0">
                <a:solidFill>
                  <a:schemeClr val="bg1"/>
                </a:solidFill>
              </a:rPr>
              <a:t> de SQL </a:t>
            </a:r>
            <a:r>
              <a:rPr lang="en-US" sz="1600" dirty="0" err="1" smtClean="0">
                <a:solidFill>
                  <a:schemeClr val="bg1"/>
                </a:solidFill>
              </a:rPr>
              <a:t>en</a:t>
            </a:r>
            <a:r>
              <a:rPr lang="en-US" sz="1600" dirty="0" smtClean="0">
                <a:solidFill>
                  <a:schemeClr val="bg1"/>
                </a:solidFill>
              </a:rPr>
              <a:t> YouTube.</a:t>
            </a:r>
          </a:p>
          <a:p>
            <a:r>
              <a:rPr lang="en-US" sz="1600" dirty="0" smtClean="0">
                <a:solidFill>
                  <a:schemeClr val="bg1"/>
                </a:solidFill>
              </a:rPr>
              <a:t>El </a:t>
            </a:r>
            <a:r>
              <a:rPr lang="en-US" sz="1600" dirty="0" err="1" smtClean="0">
                <a:solidFill>
                  <a:schemeClr val="bg1"/>
                </a:solidFill>
              </a:rPr>
              <a:t>segundo</a:t>
            </a:r>
            <a:r>
              <a:rPr lang="en-US" sz="1600" dirty="0" smtClean="0">
                <a:solidFill>
                  <a:schemeClr val="bg1"/>
                </a:solidFill>
              </a:rPr>
              <a:t> </a:t>
            </a:r>
            <a:r>
              <a:rPr lang="en-US" sz="1600" dirty="0" err="1" smtClean="0">
                <a:solidFill>
                  <a:schemeClr val="bg1"/>
                </a:solidFill>
              </a:rPr>
              <a:t>curso</a:t>
            </a:r>
            <a:r>
              <a:rPr lang="en-US" sz="1600" dirty="0" smtClean="0">
                <a:solidFill>
                  <a:schemeClr val="bg1"/>
                </a:solidFill>
              </a:rPr>
              <a:t> </a:t>
            </a:r>
            <a:r>
              <a:rPr lang="en-US" sz="1600" dirty="0" err="1" smtClean="0">
                <a:solidFill>
                  <a:schemeClr val="bg1"/>
                </a:solidFill>
              </a:rPr>
              <a:t>muestra</a:t>
            </a:r>
            <a:r>
              <a:rPr lang="en-US" sz="1600" dirty="0" smtClean="0">
                <a:solidFill>
                  <a:schemeClr val="bg1"/>
                </a:solidFill>
              </a:rPr>
              <a:t> un </a:t>
            </a:r>
            <a:r>
              <a:rPr lang="en-US" sz="1600" dirty="0" err="1" smtClean="0">
                <a:solidFill>
                  <a:schemeClr val="bg1"/>
                </a:solidFill>
              </a:rPr>
              <a:t>uso</a:t>
            </a:r>
            <a:r>
              <a:rPr lang="en-US" sz="1600" dirty="0" smtClean="0">
                <a:solidFill>
                  <a:schemeClr val="bg1"/>
                </a:solidFill>
              </a:rPr>
              <a:t> </a:t>
            </a:r>
            <a:r>
              <a:rPr lang="en-US" sz="1600" dirty="0" err="1" smtClean="0">
                <a:solidFill>
                  <a:schemeClr val="bg1"/>
                </a:solidFill>
              </a:rPr>
              <a:t>interesante</a:t>
            </a:r>
            <a:r>
              <a:rPr lang="en-US" sz="1600" dirty="0" smtClean="0">
                <a:solidFill>
                  <a:schemeClr val="bg1"/>
                </a:solidFill>
              </a:rPr>
              <a:t> de SQL, que </a:t>
            </a:r>
            <a:r>
              <a:rPr lang="en-US" sz="1600" dirty="0" err="1" smtClean="0">
                <a:solidFill>
                  <a:schemeClr val="bg1"/>
                </a:solidFill>
              </a:rPr>
              <a:t>normalmente</a:t>
            </a:r>
            <a:r>
              <a:rPr lang="en-US" sz="1600" dirty="0" smtClean="0">
                <a:solidFill>
                  <a:schemeClr val="bg1"/>
                </a:solidFill>
              </a:rPr>
              <a:t> no </a:t>
            </a:r>
            <a:r>
              <a:rPr lang="en-US" sz="1600" dirty="0" err="1" smtClean="0">
                <a:solidFill>
                  <a:schemeClr val="bg1"/>
                </a:solidFill>
              </a:rPr>
              <a:t>es</a:t>
            </a:r>
            <a:r>
              <a:rPr lang="en-US" sz="1600" dirty="0" smtClean="0">
                <a:solidFill>
                  <a:schemeClr val="bg1"/>
                </a:solidFill>
              </a:rPr>
              <a:t> </a:t>
            </a:r>
            <a:r>
              <a:rPr lang="en-US" sz="1600" dirty="0" err="1" smtClean="0">
                <a:solidFill>
                  <a:schemeClr val="bg1"/>
                </a:solidFill>
              </a:rPr>
              <a:t>tratado</a:t>
            </a:r>
            <a:r>
              <a:rPr lang="en-US" sz="1600" dirty="0" smtClean="0">
                <a:solidFill>
                  <a:schemeClr val="bg1"/>
                </a:solidFill>
              </a:rPr>
              <a:t>. Pero la </a:t>
            </a:r>
            <a:r>
              <a:rPr lang="en-US" sz="1600" dirty="0" err="1" smtClean="0">
                <a:solidFill>
                  <a:schemeClr val="bg1"/>
                </a:solidFill>
              </a:rPr>
              <a:t>estructura</a:t>
            </a:r>
            <a:r>
              <a:rPr lang="en-US" sz="1600" dirty="0" smtClean="0">
                <a:solidFill>
                  <a:schemeClr val="bg1"/>
                </a:solidFill>
              </a:rPr>
              <a:t>, las </a:t>
            </a:r>
            <a:r>
              <a:rPr lang="en-US" sz="1600" dirty="0" err="1" smtClean="0">
                <a:solidFill>
                  <a:schemeClr val="bg1"/>
                </a:solidFill>
              </a:rPr>
              <a:t>evaluaciones</a:t>
            </a:r>
            <a:r>
              <a:rPr lang="en-US" sz="1600" dirty="0" smtClean="0">
                <a:solidFill>
                  <a:schemeClr val="bg1"/>
                </a:solidFill>
              </a:rPr>
              <a:t>, </a:t>
            </a:r>
            <a:r>
              <a:rPr lang="en-US" sz="1600" dirty="0" err="1" smtClean="0">
                <a:solidFill>
                  <a:schemeClr val="bg1"/>
                </a:solidFill>
              </a:rPr>
              <a:t>tareas</a:t>
            </a:r>
            <a:r>
              <a:rPr lang="en-US" sz="1600" dirty="0" smtClean="0">
                <a:solidFill>
                  <a:schemeClr val="bg1"/>
                </a:solidFill>
              </a:rPr>
              <a:t> y </a:t>
            </a:r>
            <a:r>
              <a:rPr lang="en-US" sz="1600" dirty="0" err="1" smtClean="0">
                <a:solidFill>
                  <a:schemeClr val="bg1"/>
                </a:solidFill>
              </a:rPr>
              <a:t>proyecto</a:t>
            </a:r>
            <a:r>
              <a:rPr lang="en-US" sz="1600" dirty="0" smtClean="0">
                <a:solidFill>
                  <a:schemeClr val="bg1"/>
                </a:solidFill>
              </a:rPr>
              <a:t> final son </a:t>
            </a:r>
            <a:r>
              <a:rPr lang="en-US" sz="1600" dirty="0" err="1" smtClean="0">
                <a:solidFill>
                  <a:schemeClr val="bg1"/>
                </a:solidFill>
              </a:rPr>
              <a:t>muy</a:t>
            </a:r>
            <a:r>
              <a:rPr lang="en-US" sz="1600" dirty="0" smtClean="0">
                <a:solidFill>
                  <a:schemeClr val="bg1"/>
                </a:solidFill>
              </a:rPr>
              <a:t> </a:t>
            </a:r>
            <a:r>
              <a:rPr lang="en-US" sz="1600" dirty="0" err="1" smtClean="0">
                <a:solidFill>
                  <a:schemeClr val="bg1"/>
                </a:solidFill>
              </a:rPr>
              <a:t>abiertas</a:t>
            </a:r>
            <a:r>
              <a:rPr lang="en-US" sz="1600" dirty="0" smtClean="0">
                <a:solidFill>
                  <a:schemeClr val="bg1"/>
                </a:solidFill>
              </a:rPr>
              <a:t> y </a:t>
            </a:r>
            <a:r>
              <a:rPr lang="en-US" sz="1600" dirty="0" err="1" smtClean="0">
                <a:solidFill>
                  <a:schemeClr val="bg1"/>
                </a:solidFill>
              </a:rPr>
              <a:t>ambiguas</a:t>
            </a:r>
            <a:r>
              <a:rPr lang="en-US" sz="1600" dirty="0" smtClean="0">
                <a:solidFill>
                  <a:schemeClr val="bg1"/>
                </a:solidFill>
              </a:rPr>
              <a:t>. Las </a:t>
            </a:r>
            <a:r>
              <a:rPr lang="en-US" sz="1600" dirty="0" err="1" smtClean="0">
                <a:solidFill>
                  <a:schemeClr val="bg1"/>
                </a:solidFill>
              </a:rPr>
              <a:t>explicaciones</a:t>
            </a:r>
            <a:r>
              <a:rPr lang="en-US" sz="1600" dirty="0" smtClean="0">
                <a:solidFill>
                  <a:schemeClr val="bg1"/>
                </a:solidFill>
              </a:rPr>
              <a:t> son </a:t>
            </a:r>
            <a:r>
              <a:rPr lang="en-US" sz="1600" dirty="0" err="1" smtClean="0">
                <a:solidFill>
                  <a:schemeClr val="bg1"/>
                </a:solidFill>
              </a:rPr>
              <a:t>superfluas</a:t>
            </a:r>
            <a:r>
              <a:rPr lang="en-US" sz="1600" dirty="0" smtClean="0">
                <a:solidFill>
                  <a:schemeClr val="bg1"/>
                </a:solidFill>
              </a:rPr>
              <a:t> y se nota que el </a:t>
            </a:r>
            <a:r>
              <a:rPr lang="en-US" sz="1600" dirty="0" err="1" smtClean="0">
                <a:solidFill>
                  <a:schemeClr val="bg1"/>
                </a:solidFill>
              </a:rPr>
              <a:t>curso</a:t>
            </a:r>
            <a:r>
              <a:rPr lang="en-US" sz="1600" dirty="0" smtClean="0">
                <a:solidFill>
                  <a:schemeClr val="bg1"/>
                </a:solidFill>
              </a:rPr>
              <a:t> </a:t>
            </a:r>
            <a:r>
              <a:rPr lang="en-US" sz="1600" dirty="0" err="1" smtClean="0">
                <a:solidFill>
                  <a:schemeClr val="bg1"/>
                </a:solidFill>
              </a:rPr>
              <a:t>fue</a:t>
            </a:r>
            <a:r>
              <a:rPr lang="en-US" sz="1600" dirty="0" smtClean="0">
                <a:solidFill>
                  <a:schemeClr val="bg1"/>
                </a:solidFill>
              </a:rPr>
              <a:t> </a:t>
            </a:r>
            <a:r>
              <a:rPr lang="en-US" sz="1600" dirty="0" err="1" smtClean="0">
                <a:solidFill>
                  <a:schemeClr val="bg1"/>
                </a:solidFill>
              </a:rPr>
              <a:t>hecho</a:t>
            </a:r>
            <a:r>
              <a:rPr lang="en-US" sz="1600" dirty="0" smtClean="0">
                <a:solidFill>
                  <a:schemeClr val="bg1"/>
                </a:solidFill>
              </a:rPr>
              <a:t> </a:t>
            </a:r>
            <a:r>
              <a:rPr lang="en-US" sz="1600" dirty="0" err="1" smtClean="0">
                <a:solidFill>
                  <a:schemeClr val="bg1"/>
                </a:solidFill>
              </a:rPr>
              <a:t>deprisa</a:t>
            </a:r>
            <a:r>
              <a:rPr lang="en-US" sz="1600" dirty="0" smtClean="0">
                <a:solidFill>
                  <a:schemeClr val="bg1"/>
                </a:solidFill>
              </a:rPr>
              <a:t>, sin </a:t>
            </a:r>
            <a:r>
              <a:rPr lang="en-US" sz="1600" dirty="0" err="1" smtClean="0">
                <a:solidFill>
                  <a:schemeClr val="bg1"/>
                </a:solidFill>
              </a:rPr>
              <a:t>prestar</a:t>
            </a:r>
            <a:r>
              <a:rPr lang="en-US" sz="1600" dirty="0" smtClean="0">
                <a:solidFill>
                  <a:schemeClr val="bg1"/>
                </a:solidFill>
              </a:rPr>
              <a:t> </a:t>
            </a:r>
            <a:r>
              <a:rPr lang="en-US" sz="1600" dirty="0" err="1" smtClean="0">
                <a:solidFill>
                  <a:schemeClr val="bg1"/>
                </a:solidFill>
              </a:rPr>
              <a:t>atención</a:t>
            </a:r>
            <a:r>
              <a:rPr lang="en-US" sz="1600" dirty="0" smtClean="0">
                <a:solidFill>
                  <a:schemeClr val="bg1"/>
                </a:solidFill>
              </a:rPr>
              <a:t> a </a:t>
            </a:r>
            <a:r>
              <a:rPr lang="en-US" sz="1600" dirty="0" err="1" smtClean="0">
                <a:solidFill>
                  <a:schemeClr val="bg1"/>
                </a:solidFill>
              </a:rPr>
              <a:t>los</a:t>
            </a:r>
            <a:r>
              <a:rPr lang="en-US" sz="1600" dirty="0" smtClean="0">
                <a:solidFill>
                  <a:schemeClr val="bg1"/>
                </a:solidFill>
              </a:rPr>
              <a:t> </a:t>
            </a:r>
            <a:r>
              <a:rPr lang="en-US" sz="1600" dirty="0" err="1" smtClean="0">
                <a:solidFill>
                  <a:schemeClr val="bg1"/>
                </a:solidFill>
              </a:rPr>
              <a:t>detalles</a:t>
            </a:r>
            <a:r>
              <a:rPr lang="en-US" sz="1600" dirty="0" smtClean="0">
                <a:solidFill>
                  <a:schemeClr val="bg1"/>
                </a:solidFill>
              </a:rPr>
              <a:t> y con </a:t>
            </a:r>
            <a:r>
              <a:rPr lang="en-US" sz="1600" dirty="0" err="1" smtClean="0">
                <a:solidFill>
                  <a:schemeClr val="bg1"/>
                </a:solidFill>
              </a:rPr>
              <a:t>deficiencias</a:t>
            </a:r>
            <a:r>
              <a:rPr lang="en-US" sz="1600" dirty="0" smtClean="0">
                <a:solidFill>
                  <a:schemeClr val="bg1"/>
                </a:solidFill>
              </a:rPr>
              <a:t> </a:t>
            </a:r>
            <a:r>
              <a:rPr lang="en-US" sz="1600" dirty="0" err="1" smtClean="0">
                <a:solidFill>
                  <a:schemeClr val="bg1"/>
                </a:solidFill>
              </a:rPr>
              <a:t>en</a:t>
            </a:r>
            <a:r>
              <a:rPr lang="en-US" sz="1600" dirty="0" smtClean="0">
                <a:solidFill>
                  <a:schemeClr val="bg1"/>
                </a:solidFill>
              </a:rPr>
              <a:t> la </a:t>
            </a:r>
            <a:r>
              <a:rPr lang="en-US" sz="1600" dirty="0" err="1" smtClean="0">
                <a:solidFill>
                  <a:schemeClr val="bg1"/>
                </a:solidFill>
              </a:rPr>
              <a:t>docencia</a:t>
            </a:r>
            <a:r>
              <a:rPr lang="en-US" sz="1600" dirty="0" smtClean="0">
                <a:solidFill>
                  <a:schemeClr val="bg1"/>
                </a:solidFill>
              </a:rPr>
              <a:t>.</a:t>
            </a:r>
          </a:p>
          <a:p>
            <a:r>
              <a:rPr lang="en-US" sz="1600" dirty="0" smtClean="0">
                <a:solidFill>
                  <a:schemeClr val="bg1"/>
                </a:solidFill>
              </a:rPr>
              <a:t>Tal </a:t>
            </a:r>
            <a:r>
              <a:rPr lang="en-US" sz="1600" dirty="0" err="1" smtClean="0">
                <a:solidFill>
                  <a:schemeClr val="bg1"/>
                </a:solidFill>
              </a:rPr>
              <a:t>vez</a:t>
            </a:r>
            <a:r>
              <a:rPr lang="en-US" sz="1600" dirty="0" smtClean="0">
                <a:solidFill>
                  <a:schemeClr val="bg1"/>
                </a:solidFill>
              </a:rPr>
              <a:t> el </a:t>
            </a:r>
            <a:r>
              <a:rPr lang="en-US" sz="1600" dirty="0" err="1" smtClean="0">
                <a:solidFill>
                  <a:schemeClr val="bg1"/>
                </a:solidFill>
              </a:rPr>
              <a:t>tercer</a:t>
            </a:r>
            <a:r>
              <a:rPr lang="en-US" sz="1600" dirty="0" smtClean="0">
                <a:solidFill>
                  <a:schemeClr val="bg1"/>
                </a:solidFill>
              </a:rPr>
              <a:t> </a:t>
            </a:r>
            <a:r>
              <a:rPr lang="en-US" sz="1600" dirty="0" err="1" smtClean="0">
                <a:solidFill>
                  <a:schemeClr val="bg1"/>
                </a:solidFill>
              </a:rPr>
              <a:t>curso</a:t>
            </a:r>
            <a:r>
              <a:rPr lang="en-US" sz="1600" dirty="0" smtClean="0">
                <a:solidFill>
                  <a:schemeClr val="bg1"/>
                </a:solidFill>
              </a:rPr>
              <a:t> </a:t>
            </a:r>
            <a:r>
              <a:rPr lang="en-US" sz="1600" dirty="0" err="1" smtClean="0">
                <a:solidFill>
                  <a:schemeClr val="bg1"/>
                </a:solidFill>
              </a:rPr>
              <a:t>es</a:t>
            </a:r>
            <a:r>
              <a:rPr lang="en-US" sz="1600" dirty="0" smtClean="0">
                <a:solidFill>
                  <a:schemeClr val="bg1"/>
                </a:solidFill>
              </a:rPr>
              <a:t> el </a:t>
            </a:r>
            <a:r>
              <a:rPr lang="en-US" sz="1600" dirty="0" err="1" smtClean="0">
                <a:solidFill>
                  <a:schemeClr val="bg1"/>
                </a:solidFill>
              </a:rPr>
              <a:t>mejor</a:t>
            </a:r>
            <a:r>
              <a:rPr lang="en-US" sz="1600" dirty="0" smtClean="0">
                <a:solidFill>
                  <a:schemeClr val="bg1"/>
                </a:solidFill>
              </a:rPr>
              <a:t>, </a:t>
            </a:r>
            <a:r>
              <a:rPr lang="en-US" sz="1600" dirty="0" err="1" smtClean="0">
                <a:solidFill>
                  <a:schemeClr val="bg1"/>
                </a:solidFill>
              </a:rPr>
              <a:t>ya</a:t>
            </a:r>
            <a:r>
              <a:rPr lang="en-US" sz="1600" dirty="0" smtClean="0">
                <a:solidFill>
                  <a:schemeClr val="bg1"/>
                </a:solidFill>
              </a:rPr>
              <a:t> que </a:t>
            </a:r>
            <a:r>
              <a:rPr lang="en-US" sz="1600" dirty="0" err="1" smtClean="0">
                <a:solidFill>
                  <a:schemeClr val="bg1"/>
                </a:solidFill>
              </a:rPr>
              <a:t>presentan</a:t>
            </a:r>
            <a:r>
              <a:rPr lang="en-US" sz="1600" dirty="0" smtClean="0">
                <a:solidFill>
                  <a:schemeClr val="bg1"/>
                </a:solidFill>
              </a:rPr>
              <a:t> </a:t>
            </a:r>
            <a:r>
              <a:rPr lang="en-US" sz="1600" dirty="0" err="1" smtClean="0">
                <a:solidFill>
                  <a:schemeClr val="bg1"/>
                </a:solidFill>
              </a:rPr>
              <a:t>una</a:t>
            </a:r>
            <a:r>
              <a:rPr lang="en-US" sz="1600" dirty="0" smtClean="0">
                <a:solidFill>
                  <a:schemeClr val="bg1"/>
                </a:solidFill>
              </a:rPr>
              <a:t> </a:t>
            </a:r>
            <a:r>
              <a:rPr lang="en-US" sz="1600" dirty="0" err="1" smtClean="0">
                <a:solidFill>
                  <a:schemeClr val="bg1"/>
                </a:solidFill>
              </a:rPr>
              <a:t>tecnología</a:t>
            </a:r>
            <a:r>
              <a:rPr lang="en-US" sz="1600" dirty="0" smtClean="0">
                <a:solidFill>
                  <a:schemeClr val="bg1"/>
                </a:solidFill>
              </a:rPr>
              <a:t> y </a:t>
            </a:r>
            <a:r>
              <a:rPr lang="en-US" sz="1600" dirty="0" err="1" smtClean="0">
                <a:solidFill>
                  <a:schemeClr val="bg1"/>
                </a:solidFill>
              </a:rPr>
              <a:t>plataforma</a:t>
            </a:r>
            <a:r>
              <a:rPr lang="en-US" sz="1600" dirty="0" smtClean="0">
                <a:solidFill>
                  <a:schemeClr val="bg1"/>
                </a:solidFill>
              </a:rPr>
              <a:t> de </a:t>
            </a:r>
            <a:r>
              <a:rPr lang="en-US" sz="1600" dirty="0" err="1" smtClean="0">
                <a:solidFill>
                  <a:schemeClr val="bg1"/>
                </a:solidFill>
              </a:rPr>
              <a:t>utilidad</a:t>
            </a:r>
            <a:r>
              <a:rPr lang="en-US" sz="1600" dirty="0" smtClean="0">
                <a:solidFill>
                  <a:schemeClr val="bg1"/>
                </a:solidFill>
              </a:rPr>
              <a:t>.</a:t>
            </a:r>
          </a:p>
          <a:p>
            <a:r>
              <a:rPr lang="en-US" sz="1600" dirty="0" smtClean="0">
                <a:solidFill>
                  <a:schemeClr val="bg1"/>
                </a:solidFill>
              </a:rPr>
              <a:t>El </a:t>
            </a:r>
            <a:r>
              <a:rPr lang="en-US" sz="1600" dirty="0" err="1" smtClean="0">
                <a:solidFill>
                  <a:schemeClr val="bg1"/>
                </a:solidFill>
              </a:rPr>
              <a:t>proyecto</a:t>
            </a:r>
            <a:r>
              <a:rPr lang="en-US" sz="1600" dirty="0" smtClean="0">
                <a:solidFill>
                  <a:schemeClr val="bg1"/>
                </a:solidFill>
              </a:rPr>
              <a:t> final </a:t>
            </a:r>
            <a:r>
              <a:rPr lang="en-US" sz="1600" dirty="0" err="1" smtClean="0">
                <a:solidFill>
                  <a:schemeClr val="bg1"/>
                </a:solidFill>
              </a:rPr>
              <a:t>es</a:t>
            </a:r>
            <a:r>
              <a:rPr lang="en-US" sz="1600" dirty="0" smtClean="0">
                <a:solidFill>
                  <a:schemeClr val="bg1"/>
                </a:solidFill>
              </a:rPr>
              <a:t> </a:t>
            </a:r>
            <a:r>
              <a:rPr lang="en-US" sz="1600" dirty="0" err="1" smtClean="0">
                <a:solidFill>
                  <a:schemeClr val="bg1"/>
                </a:solidFill>
              </a:rPr>
              <a:t>una</a:t>
            </a:r>
            <a:r>
              <a:rPr lang="en-US" sz="1600" dirty="0" smtClean="0">
                <a:solidFill>
                  <a:schemeClr val="bg1"/>
                </a:solidFill>
              </a:rPr>
              <a:t> </a:t>
            </a:r>
            <a:r>
              <a:rPr lang="en-US" sz="1600" dirty="0" err="1" smtClean="0">
                <a:solidFill>
                  <a:schemeClr val="bg1"/>
                </a:solidFill>
              </a:rPr>
              <a:t>desilusión</a:t>
            </a:r>
            <a:r>
              <a:rPr lang="en-US" sz="1600" dirty="0" smtClean="0">
                <a:solidFill>
                  <a:schemeClr val="bg1"/>
                </a:solidFill>
              </a:rPr>
              <a:t> total, </a:t>
            </a:r>
            <a:r>
              <a:rPr lang="en-US" sz="1600" dirty="0" err="1" smtClean="0">
                <a:solidFill>
                  <a:schemeClr val="bg1"/>
                </a:solidFill>
              </a:rPr>
              <a:t>ya</a:t>
            </a:r>
            <a:r>
              <a:rPr lang="en-US" sz="1600" dirty="0" smtClean="0">
                <a:solidFill>
                  <a:schemeClr val="bg1"/>
                </a:solidFill>
              </a:rPr>
              <a:t> que no </a:t>
            </a:r>
            <a:r>
              <a:rPr lang="en-US" sz="1600" dirty="0" err="1" smtClean="0">
                <a:solidFill>
                  <a:schemeClr val="bg1"/>
                </a:solidFill>
              </a:rPr>
              <a:t>esta</a:t>
            </a:r>
            <a:r>
              <a:rPr lang="en-US" sz="1600" dirty="0" smtClean="0">
                <a:solidFill>
                  <a:schemeClr val="bg1"/>
                </a:solidFill>
              </a:rPr>
              <a:t> </a:t>
            </a:r>
            <a:r>
              <a:rPr lang="en-US" sz="1600" dirty="0" err="1" smtClean="0">
                <a:solidFill>
                  <a:schemeClr val="bg1"/>
                </a:solidFill>
              </a:rPr>
              <a:t>centrado</a:t>
            </a:r>
            <a:r>
              <a:rPr lang="en-US" sz="1600" dirty="0" smtClean="0">
                <a:solidFill>
                  <a:schemeClr val="bg1"/>
                </a:solidFill>
              </a:rPr>
              <a:t> </a:t>
            </a:r>
            <a:r>
              <a:rPr lang="en-US" sz="1600" dirty="0" err="1" smtClean="0">
                <a:solidFill>
                  <a:schemeClr val="bg1"/>
                </a:solidFill>
              </a:rPr>
              <a:t>en</a:t>
            </a:r>
            <a:r>
              <a:rPr lang="en-US" sz="1600" dirty="0" smtClean="0">
                <a:solidFill>
                  <a:schemeClr val="bg1"/>
                </a:solidFill>
              </a:rPr>
              <a:t> SQL y </a:t>
            </a:r>
            <a:r>
              <a:rPr lang="en-US" sz="1600" dirty="0" err="1" smtClean="0">
                <a:solidFill>
                  <a:schemeClr val="bg1"/>
                </a:solidFill>
              </a:rPr>
              <a:t>en</a:t>
            </a:r>
            <a:r>
              <a:rPr lang="en-US" sz="1600" dirty="0" smtClean="0">
                <a:solidFill>
                  <a:schemeClr val="bg1"/>
                </a:solidFill>
              </a:rPr>
              <a:t> </a:t>
            </a:r>
            <a:r>
              <a:rPr lang="en-US" sz="1600" dirty="0" err="1" smtClean="0">
                <a:solidFill>
                  <a:schemeClr val="bg1"/>
                </a:solidFill>
              </a:rPr>
              <a:t>su</a:t>
            </a:r>
            <a:r>
              <a:rPr lang="en-US" sz="1600" dirty="0" smtClean="0">
                <a:solidFill>
                  <a:schemeClr val="bg1"/>
                </a:solidFill>
              </a:rPr>
              <a:t> </a:t>
            </a:r>
            <a:r>
              <a:rPr lang="en-US" sz="1600" dirty="0" err="1" smtClean="0">
                <a:solidFill>
                  <a:schemeClr val="bg1"/>
                </a:solidFill>
              </a:rPr>
              <a:t>uso</a:t>
            </a:r>
            <a:r>
              <a:rPr lang="en-US" sz="1600" dirty="0" smtClean="0">
                <a:solidFill>
                  <a:schemeClr val="bg1"/>
                </a:solidFill>
              </a:rPr>
              <a:t> </a:t>
            </a:r>
            <a:r>
              <a:rPr lang="en-US" sz="1600" dirty="0" err="1" smtClean="0">
                <a:solidFill>
                  <a:schemeClr val="bg1"/>
                </a:solidFill>
              </a:rPr>
              <a:t>en</a:t>
            </a:r>
            <a:r>
              <a:rPr lang="en-US" sz="1600" dirty="0" smtClean="0">
                <a:solidFill>
                  <a:schemeClr val="bg1"/>
                </a:solidFill>
              </a:rPr>
              <a:t> </a:t>
            </a:r>
            <a:r>
              <a:rPr lang="en-US" sz="1600" dirty="0" err="1" smtClean="0">
                <a:solidFill>
                  <a:schemeClr val="bg1"/>
                </a:solidFill>
              </a:rPr>
              <a:t>actividades</a:t>
            </a:r>
            <a:r>
              <a:rPr lang="en-US" sz="1600" dirty="0" smtClean="0">
                <a:solidFill>
                  <a:schemeClr val="bg1"/>
                </a:solidFill>
              </a:rPr>
              <a:t> </a:t>
            </a:r>
            <a:r>
              <a:rPr lang="en-US" sz="1600" dirty="0" err="1" smtClean="0">
                <a:solidFill>
                  <a:schemeClr val="bg1"/>
                </a:solidFill>
              </a:rPr>
              <a:t>propias</a:t>
            </a:r>
            <a:r>
              <a:rPr lang="en-US" sz="1600" dirty="0" smtClean="0">
                <a:solidFill>
                  <a:schemeClr val="bg1"/>
                </a:solidFill>
              </a:rPr>
              <a:t> de Data Science, </a:t>
            </a:r>
            <a:r>
              <a:rPr lang="en-US" sz="1600" dirty="0" err="1" smtClean="0">
                <a:solidFill>
                  <a:schemeClr val="bg1"/>
                </a:solidFill>
              </a:rPr>
              <a:t>los</a:t>
            </a:r>
            <a:r>
              <a:rPr lang="en-US" sz="1600" dirty="0" smtClean="0">
                <a:solidFill>
                  <a:schemeClr val="bg1"/>
                </a:solidFill>
              </a:rPr>
              <a:t> </a:t>
            </a:r>
            <a:r>
              <a:rPr lang="en-US" sz="1600" dirty="0" err="1" smtClean="0">
                <a:solidFill>
                  <a:schemeClr val="bg1"/>
                </a:solidFill>
              </a:rPr>
              <a:t>vídeos</a:t>
            </a:r>
            <a:r>
              <a:rPr lang="en-US" sz="1600" dirty="0" smtClean="0">
                <a:solidFill>
                  <a:schemeClr val="bg1"/>
                </a:solidFill>
              </a:rPr>
              <a:t> son </a:t>
            </a:r>
            <a:r>
              <a:rPr lang="en-US" sz="1600" dirty="0" err="1" smtClean="0">
                <a:solidFill>
                  <a:schemeClr val="bg1"/>
                </a:solidFill>
              </a:rPr>
              <a:t>en</a:t>
            </a:r>
            <a:r>
              <a:rPr lang="en-US" sz="1600" dirty="0" smtClean="0">
                <a:solidFill>
                  <a:schemeClr val="bg1"/>
                </a:solidFill>
              </a:rPr>
              <a:t> gran parte un </a:t>
            </a:r>
            <a:r>
              <a:rPr lang="en-US" sz="1600" dirty="0" err="1" smtClean="0">
                <a:solidFill>
                  <a:schemeClr val="bg1"/>
                </a:solidFill>
              </a:rPr>
              <a:t>reciclado</a:t>
            </a:r>
            <a:r>
              <a:rPr lang="en-US" sz="1600" dirty="0" smtClean="0">
                <a:solidFill>
                  <a:schemeClr val="bg1"/>
                </a:solidFill>
              </a:rPr>
              <a:t> de </a:t>
            </a:r>
            <a:r>
              <a:rPr lang="en-US" sz="1600" dirty="0" err="1" smtClean="0">
                <a:solidFill>
                  <a:schemeClr val="bg1"/>
                </a:solidFill>
              </a:rPr>
              <a:t>los</a:t>
            </a:r>
            <a:r>
              <a:rPr lang="en-US" sz="1600" dirty="0" smtClean="0">
                <a:solidFill>
                  <a:schemeClr val="bg1"/>
                </a:solidFill>
              </a:rPr>
              <a:t> </a:t>
            </a:r>
            <a:r>
              <a:rPr lang="en-US" sz="1600" dirty="0" err="1" smtClean="0">
                <a:solidFill>
                  <a:schemeClr val="bg1"/>
                </a:solidFill>
              </a:rPr>
              <a:t>vistos</a:t>
            </a:r>
            <a:r>
              <a:rPr lang="en-US" sz="1600" dirty="0" smtClean="0">
                <a:solidFill>
                  <a:schemeClr val="bg1"/>
                </a:solidFill>
              </a:rPr>
              <a:t> </a:t>
            </a:r>
            <a:r>
              <a:rPr lang="en-US" sz="1600" dirty="0" err="1" smtClean="0">
                <a:solidFill>
                  <a:schemeClr val="bg1"/>
                </a:solidFill>
              </a:rPr>
              <a:t>en</a:t>
            </a:r>
            <a:r>
              <a:rPr lang="en-US" sz="1600" dirty="0" smtClean="0">
                <a:solidFill>
                  <a:schemeClr val="bg1"/>
                </a:solidFill>
              </a:rPr>
              <a:t> </a:t>
            </a:r>
            <a:r>
              <a:rPr lang="en-US" sz="1600" dirty="0" err="1" smtClean="0">
                <a:solidFill>
                  <a:schemeClr val="bg1"/>
                </a:solidFill>
              </a:rPr>
              <a:t>los</a:t>
            </a:r>
            <a:r>
              <a:rPr lang="en-US" sz="1600" dirty="0" smtClean="0">
                <a:solidFill>
                  <a:schemeClr val="bg1"/>
                </a:solidFill>
              </a:rPr>
              <a:t> </a:t>
            </a:r>
            <a:r>
              <a:rPr lang="en-US" sz="1600" dirty="0" err="1" smtClean="0">
                <a:solidFill>
                  <a:schemeClr val="bg1"/>
                </a:solidFill>
              </a:rPr>
              <a:t>anteriores</a:t>
            </a:r>
            <a:r>
              <a:rPr lang="en-US" sz="1600" dirty="0" smtClean="0">
                <a:solidFill>
                  <a:schemeClr val="bg1"/>
                </a:solidFill>
              </a:rPr>
              <a:t> </a:t>
            </a:r>
            <a:r>
              <a:rPr lang="en-US" sz="1600" dirty="0" err="1" smtClean="0">
                <a:solidFill>
                  <a:schemeClr val="bg1"/>
                </a:solidFill>
              </a:rPr>
              <a:t>cursos</a:t>
            </a:r>
            <a:r>
              <a:rPr lang="en-US" sz="1600" dirty="0" smtClean="0">
                <a:solidFill>
                  <a:schemeClr val="bg1"/>
                </a:solidFill>
              </a:rPr>
              <a:t>, </a:t>
            </a:r>
            <a:r>
              <a:rPr lang="en-US" sz="1600" dirty="0" err="1" smtClean="0">
                <a:solidFill>
                  <a:schemeClr val="bg1"/>
                </a:solidFill>
              </a:rPr>
              <a:t>por</a:t>
            </a:r>
            <a:r>
              <a:rPr lang="en-US" sz="1600" dirty="0" smtClean="0">
                <a:solidFill>
                  <a:schemeClr val="bg1"/>
                </a:solidFill>
              </a:rPr>
              <a:t> lo que de SQL, que </a:t>
            </a:r>
            <a:r>
              <a:rPr lang="en-US" sz="1600" dirty="0" err="1" smtClean="0">
                <a:solidFill>
                  <a:schemeClr val="bg1"/>
                </a:solidFill>
              </a:rPr>
              <a:t>es</a:t>
            </a:r>
            <a:r>
              <a:rPr lang="en-US" sz="1600" dirty="0" smtClean="0">
                <a:solidFill>
                  <a:schemeClr val="bg1"/>
                </a:solidFill>
              </a:rPr>
              <a:t> lo que se </a:t>
            </a:r>
            <a:r>
              <a:rPr lang="en-US" sz="1600" dirty="0" err="1" smtClean="0">
                <a:solidFill>
                  <a:schemeClr val="bg1"/>
                </a:solidFill>
              </a:rPr>
              <a:t>trata</a:t>
            </a:r>
            <a:r>
              <a:rPr lang="en-US" sz="1600" dirty="0" smtClean="0">
                <a:solidFill>
                  <a:schemeClr val="bg1"/>
                </a:solidFill>
              </a:rPr>
              <a:t> la </a:t>
            </a:r>
            <a:r>
              <a:rPr lang="en-US" sz="1600" dirty="0" err="1" smtClean="0">
                <a:solidFill>
                  <a:schemeClr val="bg1"/>
                </a:solidFill>
              </a:rPr>
              <a:t>especialización</a:t>
            </a:r>
            <a:r>
              <a:rPr lang="en-US" sz="1600" dirty="0" smtClean="0">
                <a:solidFill>
                  <a:schemeClr val="bg1"/>
                </a:solidFill>
              </a:rPr>
              <a:t>, no se </a:t>
            </a:r>
            <a:r>
              <a:rPr lang="en-US" sz="1600" dirty="0" err="1" smtClean="0">
                <a:solidFill>
                  <a:schemeClr val="bg1"/>
                </a:solidFill>
              </a:rPr>
              <a:t>aprende</a:t>
            </a:r>
            <a:r>
              <a:rPr lang="en-US" sz="1600" dirty="0" smtClean="0">
                <a:solidFill>
                  <a:schemeClr val="bg1"/>
                </a:solidFill>
              </a:rPr>
              <a:t> </a:t>
            </a:r>
            <a:r>
              <a:rPr lang="en-US" sz="1600" dirty="0" err="1" smtClean="0">
                <a:solidFill>
                  <a:schemeClr val="bg1"/>
                </a:solidFill>
              </a:rPr>
              <a:t>algo</a:t>
            </a:r>
            <a:r>
              <a:rPr lang="en-US" sz="1600" dirty="0" smtClean="0">
                <a:solidFill>
                  <a:schemeClr val="bg1"/>
                </a:solidFill>
              </a:rPr>
              <a:t> </a:t>
            </a:r>
            <a:r>
              <a:rPr lang="en-US" sz="1600" dirty="0" err="1" smtClean="0">
                <a:solidFill>
                  <a:schemeClr val="bg1"/>
                </a:solidFill>
              </a:rPr>
              <a:t>nuevo</a:t>
            </a:r>
            <a:r>
              <a:rPr lang="en-US" sz="1600" dirty="0" smtClean="0">
                <a:solidFill>
                  <a:schemeClr val="bg1"/>
                </a:solidFill>
              </a:rPr>
              <a:t> o se da la </a:t>
            </a:r>
            <a:r>
              <a:rPr lang="en-US" sz="1600" dirty="0" err="1" smtClean="0">
                <a:solidFill>
                  <a:schemeClr val="bg1"/>
                </a:solidFill>
              </a:rPr>
              <a:t>oportunidad</a:t>
            </a:r>
            <a:r>
              <a:rPr lang="en-US" sz="1600" dirty="0" smtClean="0">
                <a:solidFill>
                  <a:schemeClr val="bg1"/>
                </a:solidFill>
              </a:rPr>
              <a:t> de </a:t>
            </a:r>
            <a:r>
              <a:rPr lang="en-US" sz="1600" dirty="0" err="1" smtClean="0">
                <a:solidFill>
                  <a:schemeClr val="bg1"/>
                </a:solidFill>
              </a:rPr>
              <a:t>aplicarlo</a:t>
            </a:r>
            <a:r>
              <a:rPr lang="en-US" sz="1600" dirty="0">
                <a:solidFill>
                  <a:schemeClr val="bg1"/>
                </a:solidFill>
              </a:rPr>
              <a:t> </a:t>
            </a:r>
            <a:r>
              <a:rPr lang="en-US" sz="1600" dirty="0" err="1" smtClean="0">
                <a:solidFill>
                  <a:schemeClr val="bg1"/>
                </a:solidFill>
              </a:rPr>
              <a:t>como</a:t>
            </a:r>
            <a:r>
              <a:rPr lang="en-US" sz="1600" dirty="0" smtClean="0">
                <a:solidFill>
                  <a:schemeClr val="bg1"/>
                </a:solidFill>
              </a:rPr>
              <a:t> </a:t>
            </a:r>
            <a:r>
              <a:rPr lang="en-US" sz="1600" dirty="0" err="1" smtClean="0">
                <a:solidFill>
                  <a:schemeClr val="bg1"/>
                </a:solidFill>
              </a:rPr>
              <a:t>realmente</a:t>
            </a:r>
            <a:r>
              <a:rPr lang="en-US" sz="1600" dirty="0" smtClean="0">
                <a:solidFill>
                  <a:schemeClr val="bg1"/>
                </a:solidFill>
              </a:rPr>
              <a:t> se </a:t>
            </a:r>
            <a:r>
              <a:rPr lang="en-US" sz="1600" dirty="0" err="1" smtClean="0">
                <a:solidFill>
                  <a:schemeClr val="bg1"/>
                </a:solidFill>
              </a:rPr>
              <a:t>aplica</a:t>
            </a:r>
            <a:r>
              <a:rPr lang="en-US" sz="1600" dirty="0" smtClean="0">
                <a:solidFill>
                  <a:schemeClr val="bg1"/>
                </a:solidFill>
              </a:rPr>
              <a:t> </a:t>
            </a:r>
            <a:r>
              <a:rPr lang="en-US" sz="1600" dirty="0" err="1" smtClean="0">
                <a:solidFill>
                  <a:schemeClr val="bg1"/>
                </a:solidFill>
              </a:rPr>
              <a:t>en</a:t>
            </a:r>
            <a:r>
              <a:rPr lang="en-US" sz="1600" dirty="0" smtClean="0">
                <a:solidFill>
                  <a:schemeClr val="bg1"/>
                </a:solidFill>
              </a:rPr>
              <a:t> la </a:t>
            </a:r>
            <a:r>
              <a:rPr lang="en-US" sz="1600" dirty="0" err="1" smtClean="0">
                <a:solidFill>
                  <a:schemeClr val="bg1"/>
                </a:solidFill>
              </a:rPr>
              <a:t>Ciencia</a:t>
            </a:r>
            <a:r>
              <a:rPr lang="en-US" sz="1600" dirty="0" smtClean="0">
                <a:solidFill>
                  <a:schemeClr val="bg1"/>
                </a:solidFill>
              </a:rPr>
              <a:t> de </a:t>
            </a:r>
            <a:r>
              <a:rPr lang="en-US" sz="1600" dirty="0" err="1" smtClean="0">
                <a:solidFill>
                  <a:schemeClr val="bg1"/>
                </a:solidFill>
              </a:rPr>
              <a:t>datos</a:t>
            </a:r>
            <a:r>
              <a:rPr lang="en-US" sz="1600" dirty="0" smtClean="0">
                <a:solidFill>
                  <a:schemeClr val="bg1"/>
                </a:solidFill>
              </a:rPr>
              <a:t>. Se </a:t>
            </a:r>
            <a:r>
              <a:rPr lang="en-US" sz="1600" dirty="0" err="1" smtClean="0">
                <a:solidFill>
                  <a:schemeClr val="bg1"/>
                </a:solidFill>
              </a:rPr>
              <a:t>encuentran</a:t>
            </a:r>
            <a:r>
              <a:rPr lang="en-US" sz="1600" dirty="0" smtClean="0">
                <a:solidFill>
                  <a:schemeClr val="bg1"/>
                </a:solidFill>
              </a:rPr>
              <a:t> </a:t>
            </a:r>
            <a:r>
              <a:rPr lang="en-US" sz="1600" dirty="0" err="1" smtClean="0">
                <a:solidFill>
                  <a:schemeClr val="bg1"/>
                </a:solidFill>
              </a:rPr>
              <a:t>mejores</a:t>
            </a:r>
            <a:r>
              <a:rPr lang="en-US" sz="1600" dirty="0" smtClean="0">
                <a:solidFill>
                  <a:schemeClr val="bg1"/>
                </a:solidFill>
              </a:rPr>
              <a:t> </a:t>
            </a:r>
            <a:r>
              <a:rPr lang="en-US" sz="1600" dirty="0" err="1" smtClean="0">
                <a:solidFill>
                  <a:schemeClr val="bg1"/>
                </a:solidFill>
              </a:rPr>
              <a:t>proyectos</a:t>
            </a:r>
            <a:r>
              <a:rPr lang="en-US" sz="1600" dirty="0" smtClean="0">
                <a:solidFill>
                  <a:schemeClr val="bg1"/>
                </a:solidFill>
              </a:rPr>
              <a:t> de SQL </a:t>
            </a:r>
            <a:r>
              <a:rPr lang="en-US" sz="1600" dirty="0" err="1" smtClean="0">
                <a:solidFill>
                  <a:schemeClr val="bg1"/>
                </a:solidFill>
              </a:rPr>
              <a:t>en</a:t>
            </a:r>
            <a:r>
              <a:rPr lang="en-US" sz="1600" dirty="0" smtClean="0">
                <a:solidFill>
                  <a:schemeClr val="bg1"/>
                </a:solidFill>
              </a:rPr>
              <a:t> YouTube, </a:t>
            </a:r>
            <a:r>
              <a:rPr lang="en-US" sz="1600" dirty="0" err="1" smtClean="0">
                <a:solidFill>
                  <a:schemeClr val="bg1"/>
                </a:solidFill>
              </a:rPr>
              <a:t>pero</a:t>
            </a:r>
            <a:r>
              <a:rPr lang="en-US" sz="1600" dirty="0" smtClean="0">
                <a:solidFill>
                  <a:schemeClr val="bg1"/>
                </a:solidFill>
              </a:rPr>
              <a:t> </a:t>
            </a:r>
            <a:r>
              <a:rPr lang="en-US" sz="1600" dirty="0" err="1" smtClean="0">
                <a:solidFill>
                  <a:schemeClr val="bg1"/>
                </a:solidFill>
              </a:rPr>
              <a:t>estos</a:t>
            </a:r>
            <a:r>
              <a:rPr lang="en-US" sz="1600" dirty="0" smtClean="0">
                <a:solidFill>
                  <a:schemeClr val="bg1"/>
                </a:solidFill>
              </a:rPr>
              <a:t> no </a:t>
            </a:r>
            <a:r>
              <a:rPr lang="en-US" sz="1600" dirty="0" err="1" smtClean="0">
                <a:solidFill>
                  <a:schemeClr val="bg1"/>
                </a:solidFill>
              </a:rPr>
              <a:t>dan</a:t>
            </a:r>
            <a:r>
              <a:rPr lang="en-US" sz="1600" dirty="0" smtClean="0">
                <a:solidFill>
                  <a:schemeClr val="bg1"/>
                </a:solidFill>
              </a:rPr>
              <a:t> un </a:t>
            </a:r>
            <a:r>
              <a:rPr lang="en-US" sz="1600" dirty="0" err="1" smtClean="0">
                <a:solidFill>
                  <a:schemeClr val="bg1"/>
                </a:solidFill>
              </a:rPr>
              <a:t>certificado</a:t>
            </a:r>
            <a:r>
              <a:rPr lang="en-US" sz="1600" dirty="0" smtClean="0">
                <a:solidFill>
                  <a:schemeClr val="bg1"/>
                </a:solidFill>
              </a:rPr>
              <a:t> </a:t>
            </a:r>
            <a:r>
              <a:rPr lang="en-US" sz="1600" dirty="0" err="1" smtClean="0">
                <a:solidFill>
                  <a:schemeClr val="bg1"/>
                </a:solidFill>
              </a:rPr>
              <a:t>avalado</a:t>
            </a:r>
            <a:r>
              <a:rPr lang="en-US" sz="1600" dirty="0" smtClean="0">
                <a:solidFill>
                  <a:schemeClr val="bg1"/>
                </a:solidFill>
              </a:rPr>
              <a:t> </a:t>
            </a:r>
            <a:r>
              <a:rPr lang="en-US" sz="1600" dirty="0" err="1" smtClean="0">
                <a:solidFill>
                  <a:schemeClr val="bg1"/>
                </a:solidFill>
              </a:rPr>
              <a:t>por</a:t>
            </a:r>
            <a:r>
              <a:rPr lang="en-US" sz="1600" dirty="0" smtClean="0">
                <a:solidFill>
                  <a:schemeClr val="bg1"/>
                </a:solidFill>
              </a:rPr>
              <a:t> </a:t>
            </a:r>
            <a:r>
              <a:rPr lang="en-US" sz="1600" dirty="0" err="1" smtClean="0">
                <a:solidFill>
                  <a:schemeClr val="bg1"/>
                </a:solidFill>
              </a:rPr>
              <a:t>una</a:t>
            </a:r>
            <a:r>
              <a:rPr lang="en-US" sz="1600" dirty="0" smtClean="0">
                <a:solidFill>
                  <a:schemeClr val="bg1"/>
                </a:solidFill>
              </a:rPr>
              <a:t> </a:t>
            </a:r>
            <a:r>
              <a:rPr lang="en-US" sz="1600" dirty="0" err="1" smtClean="0">
                <a:solidFill>
                  <a:schemeClr val="bg1"/>
                </a:solidFill>
              </a:rPr>
              <a:t>institución</a:t>
            </a:r>
            <a:r>
              <a:rPr lang="en-US" sz="1600" dirty="0" smtClean="0">
                <a:solidFill>
                  <a:schemeClr val="bg1"/>
                </a:solidFill>
              </a:rPr>
              <a:t> </a:t>
            </a:r>
            <a:r>
              <a:rPr lang="en-US" sz="1600" dirty="0" err="1" smtClean="0">
                <a:solidFill>
                  <a:schemeClr val="bg1"/>
                </a:solidFill>
              </a:rPr>
              <a:t>educativa</a:t>
            </a:r>
            <a:r>
              <a:rPr lang="en-US" sz="1600" dirty="0" smtClean="0">
                <a:solidFill>
                  <a:schemeClr val="bg1"/>
                </a:solidFill>
              </a:rPr>
              <a:t> </a:t>
            </a:r>
            <a:r>
              <a:rPr lang="en-US" sz="1600" dirty="0" err="1" smtClean="0">
                <a:solidFill>
                  <a:schemeClr val="bg1"/>
                </a:solidFill>
              </a:rPr>
              <a:t>como</a:t>
            </a:r>
            <a:r>
              <a:rPr lang="en-US" sz="1600" dirty="0" smtClean="0">
                <a:solidFill>
                  <a:schemeClr val="bg1"/>
                </a:solidFill>
              </a:rPr>
              <a:t> lo </a:t>
            </a:r>
            <a:r>
              <a:rPr lang="en-US" sz="1600" dirty="0" err="1" smtClean="0">
                <a:solidFill>
                  <a:schemeClr val="bg1"/>
                </a:solidFill>
              </a:rPr>
              <a:t>es</a:t>
            </a:r>
            <a:r>
              <a:rPr lang="en-US" sz="1600" dirty="0" smtClean="0">
                <a:solidFill>
                  <a:schemeClr val="bg1"/>
                </a:solidFill>
              </a:rPr>
              <a:t> la Universidad de California, Davis. </a:t>
            </a:r>
            <a:r>
              <a:rPr lang="en-US" sz="1600" dirty="0" err="1" smtClean="0">
                <a:solidFill>
                  <a:schemeClr val="bg1"/>
                </a:solidFill>
              </a:rPr>
              <a:t>Penoso</a:t>
            </a:r>
            <a:r>
              <a:rPr lang="en-US" sz="1600" dirty="0" smtClean="0">
                <a:solidFill>
                  <a:schemeClr val="bg1"/>
                </a:solidFill>
              </a:rPr>
              <a:t> que las </a:t>
            </a:r>
            <a:r>
              <a:rPr lang="en-US" sz="1600" dirty="0" err="1" smtClean="0">
                <a:solidFill>
                  <a:schemeClr val="bg1"/>
                </a:solidFill>
              </a:rPr>
              <a:t>lecturas</a:t>
            </a:r>
            <a:r>
              <a:rPr lang="en-US" sz="1600" dirty="0" smtClean="0">
                <a:solidFill>
                  <a:schemeClr val="bg1"/>
                </a:solidFill>
              </a:rPr>
              <a:t> </a:t>
            </a:r>
            <a:r>
              <a:rPr lang="en-US" sz="1600" dirty="0" err="1" smtClean="0">
                <a:solidFill>
                  <a:schemeClr val="bg1"/>
                </a:solidFill>
              </a:rPr>
              <a:t>en</a:t>
            </a:r>
            <a:r>
              <a:rPr lang="en-US" sz="1600" dirty="0" smtClean="0">
                <a:solidFill>
                  <a:schemeClr val="bg1"/>
                </a:solidFill>
              </a:rPr>
              <a:t> la </a:t>
            </a:r>
            <a:r>
              <a:rPr lang="en-US" sz="1600" dirty="0" err="1" smtClean="0">
                <a:solidFill>
                  <a:schemeClr val="bg1"/>
                </a:solidFill>
              </a:rPr>
              <a:t>semana</a:t>
            </a:r>
            <a:r>
              <a:rPr lang="en-US" sz="1600" dirty="0" smtClean="0">
                <a:solidFill>
                  <a:schemeClr val="bg1"/>
                </a:solidFill>
              </a:rPr>
              <a:t> </a:t>
            </a:r>
            <a:r>
              <a:rPr lang="en-US" sz="1600" dirty="0" err="1" smtClean="0">
                <a:solidFill>
                  <a:schemeClr val="bg1"/>
                </a:solidFill>
              </a:rPr>
              <a:t>cuatro</a:t>
            </a:r>
            <a:r>
              <a:rPr lang="en-US" sz="1600" dirty="0" smtClean="0">
                <a:solidFill>
                  <a:schemeClr val="bg1"/>
                </a:solidFill>
              </a:rPr>
              <a:t> </a:t>
            </a:r>
            <a:r>
              <a:rPr lang="en-US" sz="1600" dirty="0" err="1" smtClean="0">
                <a:solidFill>
                  <a:schemeClr val="bg1"/>
                </a:solidFill>
              </a:rPr>
              <a:t>sean</a:t>
            </a:r>
            <a:r>
              <a:rPr lang="en-US" sz="1600" dirty="0" smtClean="0">
                <a:solidFill>
                  <a:schemeClr val="bg1"/>
                </a:solidFill>
              </a:rPr>
              <a:t> links a </a:t>
            </a:r>
            <a:r>
              <a:rPr lang="en-US" sz="1600" dirty="0" err="1" smtClean="0">
                <a:solidFill>
                  <a:schemeClr val="bg1"/>
                </a:solidFill>
              </a:rPr>
              <a:t>otros</a:t>
            </a:r>
            <a:r>
              <a:rPr lang="en-US" sz="1600" dirty="0" smtClean="0">
                <a:solidFill>
                  <a:schemeClr val="bg1"/>
                </a:solidFill>
              </a:rPr>
              <a:t> </a:t>
            </a:r>
            <a:r>
              <a:rPr lang="en-US" sz="1600" dirty="0" err="1" smtClean="0">
                <a:solidFill>
                  <a:schemeClr val="bg1"/>
                </a:solidFill>
              </a:rPr>
              <a:t>cursos</a:t>
            </a:r>
            <a:r>
              <a:rPr lang="en-US" sz="1600" dirty="0" smtClean="0">
                <a:solidFill>
                  <a:schemeClr val="bg1"/>
                </a:solidFill>
              </a:rPr>
              <a:t>, no se </a:t>
            </a:r>
            <a:r>
              <a:rPr lang="en-US" sz="1600" dirty="0" err="1" smtClean="0">
                <a:solidFill>
                  <a:schemeClr val="bg1"/>
                </a:solidFill>
              </a:rPr>
              <a:t>molestaron</a:t>
            </a:r>
            <a:r>
              <a:rPr lang="en-US" sz="1600" dirty="0" smtClean="0">
                <a:solidFill>
                  <a:schemeClr val="bg1"/>
                </a:solidFill>
              </a:rPr>
              <a:t> </a:t>
            </a:r>
            <a:r>
              <a:rPr lang="en-US" sz="1600" dirty="0" err="1" smtClean="0">
                <a:solidFill>
                  <a:schemeClr val="bg1"/>
                </a:solidFill>
              </a:rPr>
              <a:t>en</a:t>
            </a:r>
            <a:r>
              <a:rPr lang="en-US" sz="1600" dirty="0" smtClean="0">
                <a:solidFill>
                  <a:schemeClr val="bg1"/>
                </a:solidFill>
              </a:rPr>
              <a:t> </a:t>
            </a:r>
            <a:r>
              <a:rPr lang="en-US" sz="1600" dirty="0" err="1" smtClean="0">
                <a:solidFill>
                  <a:schemeClr val="bg1"/>
                </a:solidFill>
              </a:rPr>
              <a:t>crear</a:t>
            </a:r>
            <a:r>
              <a:rPr lang="en-US" sz="1600" dirty="0" smtClean="0">
                <a:solidFill>
                  <a:schemeClr val="bg1"/>
                </a:solidFill>
              </a:rPr>
              <a:t> material o </a:t>
            </a:r>
            <a:r>
              <a:rPr lang="en-US" sz="1600" dirty="0" err="1" smtClean="0">
                <a:solidFill>
                  <a:schemeClr val="bg1"/>
                </a:solidFill>
              </a:rPr>
              <a:t>si</a:t>
            </a:r>
            <a:r>
              <a:rPr lang="en-US" sz="1600" dirty="0" smtClean="0">
                <a:solidFill>
                  <a:schemeClr val="bg1"/>
                </a:solidFill>
              </a:rPr>
              <a:t> </a:t>
            </a:r>
            <a:r>
              <a:rPr lang="en-US" sz="1600" dirty="0" err="1" smtClean="0">
                <a:solidFill>
                  <a:schemeClr val="bg1"/>
                </a:solidFill>
              </a:rPr>
              <a:t>quiera</a:t>
            </a:r>
            <a:r>
              <a:rPr lang="en-US" sz="1600" dirty="0" smtClean="0">
                <a:solidFill>
                  <a:schemeClr val="bg1"/>
                </a:solidFill>
              </a:rPr>
              <a:t> </a:t>
            </a:r>
            <a:r>
              <a:rPr lang="en-US" sz="1600" dirty="0" err="1" smtClean="0">
                <a:solidFill>
                  <a:schemeClr val="bg1"/>
                </a:solidFill>
              </a:rPr>
              <a:t>referenciarlo</a:t>
            </a:r>
            <a:r>
              <a:rPr lang="en-US" sz="1600" dirty="0" smtClean="0">
                <a:solidFill>
                  <a:schemeClr val="bg1"/>
                </a:solidFill>
              </a:rPr>
              <a:t> de </a:t>
            </a:r>
            <a:r>
              <a:rPr lang="en-US" sz="1600" dirty="0" err="1" smtClean="0">
                <a:solidFill>
                  <a:schemeClr val="bg1"/>
                </a:solidFill>
              </a:rPr>
              <a:t>una</a:t>
            </a:r>
            <a:r>
              <a:rPr lang="en-US" sz="1600" dirty="0" smtClean="0">
                <a:solidFill>
                  <a:schemeClr val="bg1"/>
                </a:solidFill>
              </a:rPr>
              <a:t> </a:t>
            </a:r>
            <a:r>
              <a:rPr lang="en-US" sz="1600" dirty="0" err="1" smtClean="0">
                <a:solidFill>
                  <a:schemeClr val="bg1"/>
                </a:solidFill>
              </a:rPr>
              <a:t>mejor</a:t>
            </a:r>
            <a:r>
              <a:rPr lang="en-US" sz="1600" dirty="0" smtClean="0">
                <a:solidFill>
                  <a:schemeClr val="bg1"/>
                </a:solidFill>
              </a:rPr>
              <a:t> </a:t>
            </a:r>
            <a:r>
              <a:rPr lang="en-US" sz="1600" dirty="0" err="1" smtClean="0">
                <a:solidFill>
                  <a:schemeClr val="bg1"/>
                </a:solidFill>
              </a:rPr>
              <a:t>manera</a:t>
            </a:r>
            <a:r>
              <a:rPr lang="en-US" sz="1600" dirty="0" smtClean="0">
                <a:solidFill>
                  <a:schemeClr val="bg1"/>
                </a:solidFill>
              </a:rPr>
              <a:t>.</a:t>
            </a:r>
          </a:p>
          <a:p>
            <a:r>
              <a:rPr lang="en-US" sz="1600" dirty="0" smtClean="0">
                <a:solidFill>
                  <a:schemeClr val="bg1"/>
                </a:solidFill>
              </a:rPr>
              <a:t>Cero material </a:t>
            </a:r>
            <a:r>
              <a:rPr lang="en-US" sz="1600" dirty="0" err="1" smtClean="0">
                <a:solidFill>
                  <a:schemeClr val="bg1"/>
                </a:solidFill>
              </a:rPr>
              <a:t>es</a:t>
            </a:r>
            <a:r>
              <a:rPr lang="en-US" sz="1600" dirty="0" smtClean="0">
                <a:solidFill>
                  <a:schemeClr val="bg1"/>
                </a:solidFill>
              </a:rPr>
              <a:t> </a:t>
            </a:r>
            <a:r>
              <a:rPr lang="en-US" sz="1600" dirty="0" err="1" smtClean="0">
                <a:solidFill>
                  <a:schemeClr val="bg1"/>
                </a:solidFill>
              </a:rPr>
              <a:t>compartido</a:t>
            </a:r>
            <a:r>
              <a:rPr lang="en-US" sz="1600" dirty="0" smtClean="0">
                <a:solidFill>
                  <a:schemeClr val="bg1"/>
                </a:solidFill>
              </a:rPr>
              <a:t> </a:t>
            </a:r>
            <a:r>
              <a:rPr lang="en-US" sz="1600" dirty="0" err="1" smtClean="0">
                <a:solidFill>
                  <a:schemeClr val="bg1"/>
                </a:solidFill>
              </a:rPr>
              <a:t>en</a:t>
            </a:r>
            <a:r>
              <a:rPr lang="en-US" sz="1600" dirty="0" smtClean="0">
                <a:solidFill>
                  <a:schemeClr val="bg1"/>
                </a:solidFill>
              </a:rPr>
              <a:t> el </a:t>
            </a:r>
            <a:r>
              <a:rPr lang="en-US" sz="1600" dirty="0" err="1" smtClean="0">
                <a:solidFill>
                  <a:schemeClr val="bg1"/>
                </a:solidFill>
              </a:rPr>
              <a:t>desarrollo</a:t>
            </a:r>
            <a:r>
              <a:rPr lang="en-US" sz="1600" dirty="0" smtClean="0">
                <a:solidFill>
                  <a:schemeClr val="bg1"/>
                </a:solidFill>
              </a:rPr>
              <a:t> de la </a:t>
            </a:r>
            <a:r>
              <a:rPr lang="en-US" sz="1600" dirty="0" err="1" smtClean="0">
                <a:solidFill>
                  <a:schemeClr val="bg1"/>
                </a:solidFill>
              </a:rPr>
              <a:t>especialización</a:t>
            </a:r>
            <a:r>
              <a:rPr lang="en-US" sz="1600" dirty="0" smtClean="0">
                <a:solidFill>
                  <a:schemeClr val="bg1"/>
                </a:solidFill>
              </a:rPr>
              <a:t>. </a:t>
            </a:r>
          </a:p>
          <a:p>
            <a:r>
              <a:rPr lang="en-US" sz="1600" dirty="0" err="1" smtClean="0">
                <a:solidFill>
                  <a:schemeClr val="bg1"/>
                </a:solidFill>
              </a:rPr>
              <a:t>Tras</a:t>
            </a:r>
            <a:r>
              <a:rPr lang="en-US" sz="1600" dirty="0" smtClean="0">
                <a:solidFill>
                  <a:schemeClr val="bg1"/>
                </a:solidFill>
              </a:rPr>
              <a:t> </a:t>
            </a:r>
            <a:r>
              <a:rPr lang="en-US" sz="1600" dirty="0" err="1" smtClean="0">
                <a:solidFill>
                  <a:schemeClr val="bg1"/>
                </a:solidFill>
              </a:rPr>
              <a:t>esta</a:t>
            </a:r>
            <a:r>
              <a:rPr lang="en-US" sz="1600" dirty="0" smtClean="0">
                <a:solidFill>
                  <a:schemeClr val="bg1"/>
                </a:solidFill>
              </a:rPr>
              <a:t> </a:t>
            </a:r>
            <a:r>
              <a:rPr lang="en-US" sz="1600" dirty="0" err="1" smtClean="0">
                <a:solidFill>
                  <a:schemeClr val="bg1"/>
                </a:solidFill>
              </a:rPr>
              <a:t>experiencia</a:t>
            </a:r>
            <a:r>
              <a:rPr lang="en-US" sz="1600" dirty="0" smtClean="0">
                <a:solidFill>
                  <a:schemeClr val="bg1"/>
                </a:solidFill>
              </a:rPr>
              <a:t> </a:t>
            </a:r>
            <a:r>
              <a:rPr lang="en-US" sz="1600" dirty="0" err="1" smtClean="0">
                <a:solidFill>
                  <a:schemeClr val="bg1"/>
                </a:solidFill>
              </a:rPr>
              <a:t>creo</a:t>
            </a:r>
            <a:r>
              <a:rPr lang="en-US" sz="1600" dirty="0" smtClean="0">
                <a:solidFill>
                  <a:schemeClr val="bg1"/>
                </a:solidFill>
              </a:rPr>
              <a:t> que no </a:t>
            </a:r>
            <a:r>
              <a:rPr lang="en-US" sz="1600" dirty="0" err="1" smtClean="0">
                <a:solidFill>
                  <a:schemeClr val="bg1"/>
                </a:solidFill>
              </a:rPr>
              <a:t>tomare</a:t>
            </a:r>
            <a:r>
              <a:rPr lang="en-US" sz="1600" dirty="0" smtClean="0">
                <a:solidFill>
                  <a:schemeClr val="bg1"/>
                </a:solidFill>
              </a:rPr>
              <a:t> </a:t>
            </a:r>
            <a:r>
              <a:rPr lang="en-US" sz="1600" dirty="0" err="1" smtClean="0">
                <a:solidFill>
                  <a:schemeClr val="bg1"/>
                </a:solidFill>
              </a:rPr>
              <a:t>algun</a:t>
            </a:r>
            <a:r>
              <a:rPr lang="en-US" sz="1600" dirty="0" smtClean="0">
                <a:solidFill>
                  <a:schemeClr val="bg1"/>
                </a:solidFill>
              </a:rPr>
              <a:t> </a:t>
            </a:r>
            <a:r>
              <a:rPr lang="en-US" sz="1600" dirty="0" err="1" smtClean="0">
                <a:solidFill>
                  <a:schemeClr val="bg1"/>
                </a:solidFill>
              </a:rPr>
              <a:t>otro</a:t>
            </a:r>
            <a:r>
              <a:rPr lang="en-US" sz="1600" dirty="0" smtClean="0">
                <a:solidFill>
                  <a:schemeClr val="bg1"/>
                </a:solidFill>
              </a:rPr>
              <a:t> </a:t>
            </a:r>
            <a:r>
              <a:rPr lang="en-US" sz="1600" dirty="0" err="1" smtClean="0">
                <a:solidFill>
                  <a:schemeClr val="bg1"/>
                </a:solidFill>
              </a:rPr>
              <a:t>curso</a:t>
            </a:r>
            <a:r>
              <a:rPr lang="en-US" sz="1600" dirty="0" smtClean="0">
                <a:solidFill>
                  <a:schemeClr val="bg1"/>
                </a:solidFill>
              </a:rPr>
              <a:t> o </a:t>
            </a:r>
            <a:r>
              <a:rPr lang="en-US" sz="1600" dirty="0" err="1" smtClean="0">
                <a:solidFill>
                  <a:schemeClr val="bg1"/>
                </a:solidFill>
              </a:rPr>
              <a:t>especialización</a:t>
            </a:r>
            <a:r>
              <a:rPr lang="en-US" sz="1600" dirty="0" smtClean="0">
                <a:solidFill>
                  <a:schemeClr val="bg1"/>
                </a:solidFill>
              </a:rPr>
              <a:t> de </a:t>
            </a:r>
            <a:r>
              <a:rPr lang="en-US" sz="1600" dirty="0" err="1" smtClean="0">
                <a:solidFill>
                  <a:schemeClr val="bg1"/>
                </a:solidFill>
              </a:rPr>
              <a:t>esta</a:t>
            </a:r>
            <a:r>
              <a:rPr lang="en-US" sz="1600" dirty="0" smtClean="0">
                <a:solidFill>
                  <a:schemeClr val="bg1"/>
                </a:solidFill>
              </a:rPr>
              <a:t> Universidad, </a:t>
            </a:r>
            <a:r>
              <a:rPr lang="en-US" sz="1600" dirty="0" err="1" smtClean="0">
                <a:solidFill>
                  <a:schemeClr val="bg1"/>
                </a:solidFill>
              </a:rPr>
              <a:t>así</a:t>
            </a:r>
            <a:r>
              <a:rPr lang="en-US" sz="1600" dirty="0" smtClean="0">
                <a:solidFill>
                  <a:schemeClr val="bg1"/>
                </a:solidFill>
              </a:rPr>
              <a:t> </a:t>
            </a:r>
            <a:r>
              <a:rPr lang="en-US" sz="1600" dirty="0" err="1" smtClean="0">
                <a:solidFill>
                  <a:schemeClr val="bg1"/>
                </a:solidFill>
              </a:rPr>
              <a:t>como</a:t>
            </a:r>
            <a:r>
              <a:rPr lang="en-US" sz="1600" dirty="0" smtClean="0">
                <a:solidFill>
                  <a:schemeClr val="bg1"/>
                </a:solidFill>
              </a:rPr>
              <a:t> no </a:t>
            </a:r>
            <a:r>
              <a:rPr lang="en-US" sz="1600" dirty="0" err="1" smtClean="0">
                <a:solidFill>
                  <a:schemeClr val="bg1"/>
                </a:solidFill>
              </a:rPr>
              <a:t>recomendarla</a:t>
            </a:r>
            <a:r>
              <a:rPr lang="en-US" sz="1600" dirty="0" smtClean="0">
                <a:solidFill>
                  <a:schemeClr val="bg1"/>
                </a:solidFill>
              </a:rPr>
              <a:t>, la </a:t>
            </a:r>
            <a:r>
              <a:rPr lang="en-US" sz="1600" dirty="0" err="1" smtClean="0">
                <a:solidFill>
                  <a:schemeClr val="bg1"/>
                </a:solidFill>
              </a:rPr>
              <a:t>terminé</a:t>
            </a:r>
            <a:r>
              <a:rPr lang="en-US" sz="1600" dirty="0" smtClean="0">
                <a:solidFill>
                  <a:schemeClr val="bg1"/>
                </a:solidFill>
              </a:rPr>
              <a:t> tan solo para </a:t>
            </a:r>
            <a:r>
              <a:rPr lang="en-US" sz="1600" dirty="0" err="1" smtClean="0">
                <a:solidFill>
                  <a:schemeClr val="bg1"/>
                </a:solidFill>
              </a:rPr>
              <a:t>recibir</a:t>
            </a:r>
            <a:r>
              <a:rPr lang="en-US" sz="1600" dirty="0" smtClean="0">
                <a:solidFill>
                  <a:schemeClr val="bg1"/>
                </a:solidFill>
              </a:rPr>
              <a:t> el </a:t>
            </a:r>
            <a:r>
              <a:rPr lang="en-US" sz="1600" dirty="0" err="1" smtClean="0">
                <a:solidFill>
                  <a:schemeClr val="bg1"/>
                </a:solidFill>
              </a:rPr>
              <a:t>certificado</a:t>
            </a:r>
            <a:r>
              <a:rPr lang="en-US" sz="1600" dirty="0" smtClean="0">
                <a:solidFill>
                  <a:schemeClr val="bg1"/>
                </a:solidFill>
              </a:rPr>
              <a:t>, </a:t>
            </a:r>
            <a:r>
              <a:rPr lang="en-US" sz="1600" dirty="0" err="1" smtClean="0">
                <a:solidFill>
                  <a:schemeClr val="bg1"/>
                </a:solidFill>
              </a:rPr>
              <a:t>pero</a:t>
            </a:r>
            <a:r>
              <a:rPr lang="en-US" sz="1600" dirty="0" smtClean="0">
                <a:solidFill>
                  <a:schemeClr val="bg1"/>
                </a:solidFill>
              </a:rPr>
              <a:t> </a:t>
            </a:r>
            <a:r>
              <a:rPr lang="en-US" sz="1600" dirty="0" err="1" smtClean="0">
                <a:solidFill>
                  <a:schemeClr val="bg1"/>
                </a:solidFill>
              </a:rPr>
              <a:t>creo</a:t>
            </a:r>
            <a:r>
              <a:rPr lang="en-US" sz="1600" dirty="0" smtClean="0">
                <a:solidFill>
                  <a:schemeClr val="bg1"/>
                </a:solidFill>
              </a:rPr>
              <a:t> que no vale la </a:t>
            </a:r>
            <a:r>
              <a:rPr lang="en-US" sz="1600" dirty="0" err="1" smtClean="0">
                <a:solidFill>
                  <a:schemeClr val="bg1"/>
                </a:solidFill>
              </a:rPr>
              <a:t>pena</a:t>
            </a:r>
            <a:r>
              <a:rPr lang="en-US" sz="1600" dirty="0" smtClean="0">
                <a:solidFill>
                  <a:schemeClr val="bg1"/>
                </a:solidFill>
              </a:rPr>
              <a:t> </a:t>
            </a:r>
            <a:r>
              <a:rPr lang="en-US" sz="1600" dirty="0" err="1" smtClean="0">
                <a:solidFill>
                  <a:schemeClr val="bg1"/>
                </a:solidFill>
              </a:rPr>
              <a:t>gastar</a:t>
            </a:r>
            <a:r>
              <a:rPr lang="en-US" sz="1600" dirty="0" smtClean="0">
                <a:solidFill>
                  <a:schemeClr val="bg1"/>
                </a:solidFill>
              </a:rPr>
              <a:t> </a:t>
            </a:r>
            <a:r>
              <a:rPr lang="en-US" sz="1600" dirty="0" err="1" smtClean="0">
                <a:solidFill>
                  <a:schemeClr val="bg1"/>
                </a:solidFill>
              </a:rPr>
              <a:t>tiempo</a:t>
            </a:r>
            <a:r>
              <a:rPr lang="en-US" sz="1600" dirty="0" smtClean="0">
                <a:solidFill>
                  <a:schemeClr val="bg1"/>
                </a:solidFill>
              </a:rPr>
              <a:t> </a:t>
            </a:r>
            <a:r>
              <a:rPr lang="en-US" sz="1600" dirty="0" err="1" smtClean="0">
                <a:solidFill>
                  <a:schemeClr val="bg1"/>
                </a:solidFill>
              </a:rPr>
              <a:t>en</a:t>
            </a:r>
            <a:r>
              <a:rPr lang="en-US" sz="1600" dirty="0" smtClean="0">
                <a:solidFill>
                  <a:schemeClr val="bg1"/>
                </a:solidFill>
              </a:rPr>
              <a:t> </a:t>
            </a:r>
            <a:r>
              <a:rPr lang="en-US" sz="1600" dirty="0" err="1" smtClean="0">
                <a:solidFill>
                  <a:schemeClr val="bg1"/>
                </a:solidFill>
              </a:rPr>
              <a:t>ella</a:t>
            </a:r>
            <a:r>
              <a:rPr lang="en-US" sz="1600" dirty="0" smtClean="0">
                <a:solidFill>
                  <a:schemeClr val="bg1"/>
                </a:solidFill>
              </a:rPr>
              <a:t>.</a:t>
            </a:r>
            <a:endParaRPr lang="en-US" sz="1600" dirty="0">
              <a:solidFill>
                <a:schemeClr val="bg1"/>
              </a:solidFill>
            </a:endParaRPr>
          </a:p>
        </p:txBody>
      </p:sp>
    </p:spTree>
    <p:extLst>
      <p:ext uri="{BB962C8B-B14F-4D97-AF65-F5344CB8AC3E}">
        <p14:creationId xmlns:p14="http://schemas.microsoft.com/office/powerpoint/2010/main" val="1386865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430824" y="975262"/>
            <a:ext cx="11421208" cy="5355312"/>
          </a:xfrm>
          <a:prstGeom prst="rect">
            <a:avLst/>
          </a:prstGeom>
        </p:spPr>
        <p:txBody>
          <a:bodyPr wrap="square">
            <a:spAutoFit/>
          </a:bodyPr>
          <a:lstStyle/>
          <a:p>
            <a:r>
              <a:rPr lang="en-US" dirty="0">
                <a:solidFill>
                  <a:schemeClr val="bg1"/>
                </a:solidFill>
              </a:rPr>
              <a:t>This is the worst specialization I have taken so far on Coursera, and I have taken several, either from universities or private companies.</a:t>
            </a:r>
          </a:p>
          <a:p>
            <a:r>
              <a:rPr lang="en-US" dirty="0">
                <a:solidFill>
                  <a:schemeClr val="bg1"/>
                </a:solidFill>
              </a:rPr>
              <a:t>The first course is fine for someone who already has SQL knowledge and just needs a refresher, but it is still a course with zero depth in the use of SQL in data science. It is just slides, better explanations of SQL can be found on YouTube.</a:t>
            </a:r>
          </a:p>
          <a:p>
            <a:r>
              <a:rPr lang="en-US" dirty="0">
                <a:solidFill>
                  <a:schemeClr val="bg1"/>
                </a:solidFill>
              </a:rPr>
              <a:t>The second course shows an interesting use of SQL, which is not normally covered. But the structure, assessments, assignments and final project are very open and ambiguous. The explanations are superfluous and you can tell that the course was made in a hurry, with no attention to details and with deficiencies in teaching.</a:t>
            </a:r>
          </a:p>
          <a:p>
            <a:r>
              <a:rPr lang="en-US" dirty="0">
                <a:solidFill>
                  <a:schemeClr val="bg1"/>
                </a:solidFill>
              </a:rPr>
              <a:t>Perhaps the third course is the best, as they present a useful technology and platform.</a:t>
            </a:r>
          </a:p>
          <a:p>
            <a:r>
              <a:rPr lang="en-US" dirty="0">
                <a:solidFill>
                  <a:schemeClr val="bg1"/>
                </a:solidFill>
              </a:rPr>
              <a:t>The final project is a total disappointment, as it is not focused on SQL and its use in Data Science activities, the videos are largely a recycling of those seen in previous courses, so that SQL, which is what the specialization is about, you do not learn something new or have the opportunity to apply it as it really applies in Data Science. Better SQL projects are found on YouTube, but these do not give a certificate endorsed by an educational institution such as the University of California, Davis. Sad that the readings in week four are links to other courses, they did not bother to create material or even reference it in a better way.</a:t>
            </a:r>
          </a:p>
          <a:p>
            <a:r>
              <a:rPr lang="en-US" dirty="0">
                <a:solidFill>
                  <a:schemeClr val="bg1"/>
                </a:solidFill>
              </a:rPr>
              <a:t>Zero material is shared. </a:t>
            </a:r>
          </a:p>
          <a:p>
            <a:r>
              <a:rPr lang="en-US" dirty="0">
                <a:solidFill>
                  <a:schemeClr val="bg1"/>
                </a:solidFill>
              </a:rPr>
              <a:t>After this experience I think I will not take any other course or specialization of this University, as well as not recommend it, I finished it just to receive the certificate, but I think it is not worth spending time on it.</a:t>
            </a:r>
          </a:p>
        </p:txBody>
      </p:sp>
    </p:spTree>
    <p:extLst>
      <p:ext uri="{BB962C8B-B14F-4D97-AF65-F5344CB8AC3E}">
        <p14:creationId xmlns:p14="http://schemas.microsoft.com/office/powerpoint/2010/main" val="496967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25100" y="548900"/>
            <a:ext cx="7685854" cy="770400"/>
          </a:xfrm>
        </p:spPr>
        <p:txBody>
          <a:bodyPr/>
          <a:lstStyle/>
          <a:p>
            <a:r>
              <a:rPr lang="en-US" dirty="0"/>
              <a:t>Step 1: Preparing for Your Proposal</a:t>
            </a:r>
          </a:p>
        </p:txBody>
      </p:sp>
      <p:sp>
        <p:nvSpPr>
          <p:cNvPr id="5" name="Rectángulo 4"/>
          <p:cNvSpPr/>
          <p:nvPr/>
        </p:nvSpPr>
        <p:spPr>
          <a:xfrm>
            <a:off x="825100" y="1518919"/>
            <a:ext cx="6276077" cy="369332"/>
          </a:xfrm>
          <a:prstGeom prst="rect">
            <a:avLst/>
          </a:prstGeom>
        </p:spPr>
        <p:txBody>
          <a:bodyPr wrap="none">
            <a:spAutoFit/>
          </a:bodyPr>
          <a:lstStyle/>
          <a:p>
            <a:r>
              <a:rPr lang="en-US" dirty="0" smtClean="0">
                <a:solidFill>
                  <a:schemeClr val="accent4"/>
                </a:solidFill>
              </a:rPr>
              <a:t>2. </a:t>
            </a:r>
            <a:r>
              <a:rPr lang="en-US" dirty="0">
                <a:solidFill>
                  <a:schemeClr val="accent4"/>
                </a:solidFill>
              </a:rPr>
              <a:t>Describe the steps you took to import and clean the data</a:t>
            </a:r>
            <a:r>
              <a:rPr lang="en-US" dirty="0" smtClean="0">
                <a:solidFill>
                  <a:schemeClr val="accent4"/>
                </a:solidFill>
              </a:rPr>
              <a:t>.</a:t>
            </a:r>
            <a:endParaRPr lang="en-US" dirty="0">
              <a:solidFill>
                <a:schemeClr val="accent4"/>
              </a:solidFill>
            </a:endParaRPr>
          </a:p>
        </p:txBody>
      </p:sp>
      <p:pic>
        <p:nvPicPr>
          <p:cNvPr id="6" name="Imagen 5"/>
          <p:cNvPicPr>
            <a:picLocks noChangeAspect="1"/>
          </p:cNvPicPr>
          <p:nvPr/>
        </p:nvPicPr>
        <p:blipFill>
          <a:blip r:embed="rId2"/>
          <a:stretch>
            <a:fillRect/>
          </a:stretch>
        </p:blipFill>
        <p:spPr>
          <a:xfrm>
            <a:off x="5167428" y="2281301"/>
            <a:ext cx="3867497" cy="3803039"/>
          </a:xfrm>
          <a:prstGeom prst="rect">
            <a:avLst/>
          </a:prstGeom>
        </p:spPr>
      </p:pic>
      <p:sp>
        <p:nvSpPr>
          <p:cNvPr id="7" name="CuadroTexto 6"/>
          <p:cNvSpPr txBox="1"/>
          <p:nvPr/>
        </p:nvSpPr>
        <p:spPr>
          <a:xfrm>
            <a:off x="1343030" y="2281301"/>
            <a:ext cx="3420208" cy="1200329"/>
          </a:xfrm>
          <a:prstGeom prst="rect">
            <a:avLst/>
          </a:prstGeom>
          <a:noFill/>
        </p:spPr>
        <p:txBody>
          <a:bodyPr wrap="square" rtlCol="0">
            <a:spAutoFit/>
          </a:bodyPr>
          <a:lstStyle/>
          <a:p>
            <a:r>
              <a:rPr lang="en-US" dirty="0" smtClean="0">
                <a:solidFill>
                  <a:schemeClr val="bg1"/>
                </a:solidFill>
              </a:rPr>
              <a:t>1. I have used </a:t>
            </a:r>
            <a:r>
              <a:rPr lang="en-US" dirty="0" err="1" smtClean="0">
                <a:solidFill>
                  <a:schemeClr val="bg1"/>
                </a:solidFill>
              </a:rPr>
              <a:t>Databricks</a:t>
            </a:r>
            <a:r>
              <a:rPr lang="en-US" dirty="0" smtClean="0">
                <a:solidFill>
                  <a:schemeClr val="bg1"/>
                </a:solidFill>
              </a:rPr>
              <a:t> </a:t>
            </a:r>
            <a:r>
              <a:rPr lang="en-US" dirty="0">
                <a:solidFill>
                  <a:schemeClr val="bg1"/>
                </a:solidFill>
              </a:rPr>
              <a:t>to upload the </a:t>
            </a:r>
            <a:r>
              <a:rPr lang="en-US" dirty="0" smtClean="0">
                <a:solidFill>
                  <a:schemeClr val="bg1"/>
                </a:solidFill>
              </a:rPr>
              <a:t>athlete_events.csv archive, using the cluster previously created.</a:t>
            </a:r>
            <a:endParaRPr lang="en-US" dirty="0">
              <a:solidFill>
                <a:schemeClr val="bg1"/>
              </a:solidFill>
            </a:endParaRPr>
          </a:p>
        </p:txBody>
      </p:sp>
    </p:spTree>
    <p:extLst>
      <p:ext uri="{BB962C8B-B14F-4D97-AF65-F5344CB8AC3E}">
        <p14:creationId xmlns:p14="http://schemas.microsoft.com/office/powerpoint/2010/main" val="12217696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25100" y="548900"/>
            <a:ext cx="7685854" cy="770400"/>
          </a:xfrm>
        </p:spPr>
        <p:txBody>
          <a:bodyPr/>
          <a:lstStyle/>
          <a:p>
            <a:r>
              <a:rPr lang="en-US" dirty="0"/>
              <a:t>Step 1: Preparing for Your Proposal</a:t>
            </a:r>
          </a:p>
        </p:txBody>
      </p:sp>
      <p:sp>
        <p:nvSpPr>
          <p:cNvPr id="5" name="Rectángulo 4"/>
          <p:cNvSpPr/>
          <p:nvPr/>
        </p:nvSpPr>
        <p:spPr>
          <a:xfrm>
            <a:off x="825100" y="1518919"/>
            <a:ext cx="6276077" cy="369332"/>
          </a:xfrm>
          <a:prstGeom prst="rect">
            <a:avLst/>
          </a:prstGeom>
        </p:spPr>
        <p:txBody>
          <a:bodyPr wrap="none">
            <a:spAutoFit/>
          </a:bodyPr>
          <a:lstStyle/>
          <a:p>
            <a:r>
              <a:rPr lang="en-US" dirty="0" smtClean="0">
                <a:solidFill>
                  <a:schemeClr val="accent4"/>
                </a:solidFill>
              </a:rPr>
              <a:t>2. </a:t>
            </a:r>
            <a:r>
              <a:rPr lang="en-US" dirty="0">
                <a:solidFill>
                  <a:schemeClr val="accent4"/>
                </a:solidFill>
              </a:rPr>
              <a:t>Describe the steps you took to import and clean the data</a:t>
            </a:r>
            <a:r>
              <a:rPr lang="en-US" dirty="0" smtClean="0">
                <a:solidFill>
                  <a:schemeClr val="accent4"/>
                </a:solidFill>
              </a:rPr>
              <a:t>.</a:t>
            </a:r>
            <a:endParaRPr lang="en-US" dirty="0">
              <a:solidFill>
                <a:schemeClr val="accent4"/>
              </a:solidFill>
            </a:endParaRPr>
          </a:p>
        </p:txBody>
      </p:sp>
      <p:sp>
        <p:nvSpPr>
          <p:cNvPr id="7" name="CuadroTexto 6"/>
          <p:cNvSpPr txBox="1"/>
          <p:nvPr/>
        </p:nvSpPr>
        <p:spPr>
          <a:xfrm>
            <a:off x="825099" y="2087870"/>
            <a:ext cx="9672227" cy="923330"/>
          </a:xfrm>
          <a:prstGeom prst="rect">
            <a:avLst/>
          </a:prstGeom>
          <a:noFill/>
        </p:spPr>
        <p:txBody>
          <a:bodyPr wrap="square" rtlCol="0">
            <a:spAutoFit/>
          </a:bodyPr>
          <a:lstStyle/>
          <a:p>
            <a:r>
              <a:rPr lang="en-US" dirty="0" smtClean="0">
                <a:solidFill>
                  <a:schemeClr val="bg1"/>
                </a:solidFill>
              </a:rPr>
              <a:t>2. I have specify the table attributes, using the headers in the document and allowing the program to infer the data schema. The table created is called ‘</a:t>
            </a:r>
            <a:r>
              <a:rPr lang="en-US" dirty="0" err="1" smtClean="0">
                <a:solidFill>
                  <a:schemeClr val="bg1"/>
                </a:solidFill>
              </a:rPr>
              <a:t>athlete_events</a:t>
            </a:r>
            <a:r>
              <a:rPr lang="en-US" dirty="0" smtClean="0">
                <a:solidFill>
                  <a:schemeClr val="bg1"/>
                </a:solidFill>
              </a:rPr>
              <a:t>’ and looks correct.</a:t>
            </a:r>
            <a:endParaRPr lang="en-US" dirty="0">
              <a:solidFill>
                <a:schemeClr val="bg1"/>
              </a:solidFill>
            </a:endParaRPr>
          </a:p>
        </p:txBody>
      </p:sp>
      <p:pic>
        <p:nvPicPr>
          <p:cNvPr id="4" name="Imagen 3"/>
          <p:cNvPicPr>
            <a:picLocks noChangeAspect="1"/>
          </p:cNvPicPr>
          <p:nvPr/>
        </p:nvPicPr>
        <p:blipFill>
          <a:blip r:embed="rId2"/>
          <a:stretch>
            <a:fillRect/>
          </a:stretch>
        </p:blipFill>
        <p:spPr>
          <a:xfrm>
            <a:off x="8510954" y="3119617"/>
            <a:ext cx="3248083" cy="2820704"/>
          </a:xfrm>
          <a:prstGeom prst="rect">
            <a:avLst/>
          </a:prstGeom>
        </p:spPr>
      </p:pic>
      <p:cxnSp>
        <p:nvCxnSpPr>
          <p:cNvPr id="9" name="Conector angular 8"/>
          <p:cNvCxnSpPr>
            <a:stCxn id="10" idx="3"/>
            <a:endCxn id="4" idx="1"/>
          </p:cNvCxnSpPr>
          <p:nvPr/>
        </p:nvCxnSpPr>
        <p:spPr>
          <a:xfrm>
            <a:off x="7728437" y="4299991"/>
            <a:ext cx="782517" cy="229978"/>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pic>
        <p:nvPicPr>
          <p:cNvPr id="10" name="Imagen 9"/>
          <p:cNvPicPr>
            <a:picLocks noChangeAspect="1"/>
          </p:cNvPicPr>
          <p:nvPr/>
        </p:nvPicPr>
        <p:blipFill>
          <a:blip r:embed="rId3"/>
          <a:stretch>
            <a:fillRect/>
          </a:stretch>
        </p:blipFill>
        <p:spPr>
          <a:xfrm>
            <a:off x="472712" y="3347424"/>
            <a:ext cx="7255725" cy="1905134"/>
          </a:xfrm>
          <a:prstGeom prst="rect">
            <a:avLst/>
          </a:prstGeom>
        </p:spPr>
      </p:pic>
    </p:spTree>
    <p:extLst>
      <p:ext uri="{BB962C8B-B14F-4D97-AF65-F5344CB8AC3E}">
        <p14:creationId xmlns:p14="http://schemas.microsoft.com/office/powerpoint/2010/main" val="29425797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25100" y="548900"/>
            <a:ext cx="7685854" cy="770400"/>
          </a:xfrm>
        </p:spPr>
        <p:txBody>
          <a:bodyPr/>
          <a:lstStyle/>
          <a:p>
            <a:r>
              <a:rPr lang="en-US" dirty="0"/>
              <a:t>Step 1: Preparing for Your Proposal</a:t>
            </a:r>
          </a:p>
        </p:txBody>
      </p:sp>
      <p:sp>
        <p:nvSpPr>
          <p:cNvPr id="5" name="Rectángulo 4"/>
          <p:cNvSpPr/>
          <p:nvPr/>
        </p:nvSpPr>
        <p:spPr>
          <a:xfrm>
            <a:off x="825100" y="1518919"/>
            <a:ext cx="6276077" cy="369332"/>
          </a:xfrm>
          <a:prstGeom prst="rect">
            <a:avLst/>
          </a:prstGeom>
        </p:spPr>
        <p:txBody>
          <a:bodyPr wrap="none">
            <a:spAutoFit/>
          </a:bodyPr>
          <a:lstStyle/>
          <a:p>
            <a:r>
              <a:rPr lang="en-US" dirty="0" smtClean="0">
                <a:solidFill>
                  <a:schemeClr val="accent4"/>
                </a:solidFill>
              </a:rPr>
              <a:t>2. </a:t>
            </a:r>
            <a:r>
              <a:rPr lang="en-US" dirty="0">
                <a:solidFill>
                  <a:schemeClr val="accent4"/>
                </a:solidFill>
              </a:rPr>
              <a:t>Describe the steps you took to import and clean the data</a:t>
            </a:r>
            <a:r>
              <a:rPr lang="en-US" dirty="0" smtClean="0">
                <a:solidFill>
                  <a:schemeClr val="accent4"/>
                </a:solidFill>
              </a:rPr>
              <a:t>.</a:t>
            </a:r>
            <a:endParaRPr lang="en-US" dirty="0">
              <a:solidFill>
                <a:schemeClr val="accent4"/>
              </a:solidFill>
            </a:endParaRPr>
          </a:p>
        </p:txBody>
      </p:sp>
      <p:sp>
        <p:nvSpPr>
          <p:cNvPr id="7" name="CuadroTexto 6"/>
          <p:cNvSpPr txBox="1"/>
          <p:nvPr/>
        </p:nvSpPr>
        <p:spPr>
          <a:xfrm>
            <a:off x="825099" y="2087870"/>
            <a:ext cx="9672227" cy="369332"/>
          </a:xfrm>
          <a:prstGeom prst="rect">
            <a:avLst/>
          </a:prstGeom>
          <a:noFill/>
        </p:spPr>
        <p:txBody>
          <a:bodyPr wrap="square" rtlCol="0">
            <a:spAutoFit/>
          </a:bodyPr>
          <a:lstStyle/>
          <a:p>
            <a:r>
              <a:rPr lang="en-US" dirty="0" smtClean="0">
                <a:solidFill>
                  <a:schemeClr val="bg1"/>
                </a:solidFill>
              </a:rPr>
              <a:t>3. Doing the same steps the table ‘</a:t>
            </a:r>
            <a:r>
              <a:rPr lang="en-US" dirty="0" err="1" smtClean="0">
                <a:solidFill>
                  <a:schemeClr val="bg1"/>
                </a:solidFill>
              </a:rPr>
              <a:t>noc_regions</a:t>
            </a:r>
            <a:r>
              <a:rPr lang="en-US" dirty="0" smtClean="0">
                <a:solidFill>
                  <a:schemeClr val="bg1"/>
                </a:solidFill>
              </a:rPr>
              <a:t>’ is created.</a:t>
            </a:r>
            <a:endParaRPr lang="en-US" dirty="0">
              <a:solidFill>
                <a:schemeClr val="bg1"/>
              </a:solidFill>
            </a:endParaRPr>
          </a:p>
        </p:txBody>
      </p:sp>
      <p:cxnSp>
        <p:nvCxnSpPr>
          <p:cNvPr id="9" name="Conector angular 8"/>
          <p:cNvCxnSpPr>
            <a:stCxn id="6" idx="3"/>
            <a:endCxn id="8" idx="1"/>
          </p:cNvCxnSpPr>
          <p:nvPr/>
        </p:nvCxnSpPr>
        <p:spPr>
          <a:xfrm flipV="1">
            <a:off x="6431437" y="4299990"/>
            <a:ext cx="839802" cy="1"/>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pic>
        <p:nvPicPr>
          <p:cNvPr id="6" name="Imagen 5"/>
          <p:cNvPicPr>
            <a:picLocks noChangeAspect="1"/>
          </p:cNvPicPr>
          <p:nvPr/>
        </p:nvPicPr>
        <p:blipFill>
          <a:blip r:embed="rId2"/>
          <a:stretch>
            <a:fillRect/>
          </a:stretch>
        </p:blipFill>
        <p:spPr>
          <a:xfrm>
            <a:off x="934224" y="2756438"/>
            <a:ext cx="5497213" cy="3087105"/>
          </a:xfrm>
          <a:prstGeom prst="rect">
            <a:avLst/>
          </a:prstGeom>
        </p:spPr>
      </p:pic>
      <p:pic>
        <p:nvPicPr>
          <p:cNvPr id="8" name="Imagen 7"/>
          <p:cNvPicPr>
            <a:picLocks noChangeAspect="1"/>
          </p:cNvPicPr>
          <p:nvPr/>
        </p:nvPicPr>
        <p:blipFill>
          <a:blip r:embed="rId3"/>
          <a:stretch>
            <a:fillRect/>
          </a:stretch>
        </p:blipFill>
        <p:spPr>
          <a:xfrm>
            <a:off x="7271239" y="2923627"/>
            <a:ext cx="4391025" cy="2752725"/>
          </a:xfrm>
          <a:prstGeom prst="rect">
            <a:avLst/>
          </a:prstGeom>
        </p:spPr>
      </p:pic>
    </p:spTree>
    <p:extLst>
      <p:ext uri="{BB962C8B-B14F-4D97-AF65-F5344CB8AC3E}">
        <p14:creationId xmlns:p14="http://schemas.microsoft.com/office/powerpoint/2010/main" val="25366562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25100" y="548900"/>
            <a:ext cx="7685854" cy="770400"/>
          </a:xfrm>
        </p:spPr>
        <p:txBody>
          <a:bodyPr/>
          <a:lstStyle/>
          <a:p>
            <a:r>
              <a:rPr lang="en-US" dirty="0"/>
              <a:t>Step 1: Preparing for Your Proposal</a:t>
            </a:r>
          </a:p>
        </p:txBody>
      </p:sp>
      <p:sp>
        <p:nvSpPr>
          <p:cNvPr id="5" name="Rectángulo 4"/>
          <p:cNvSpPr/>
          <p:nvPr/>
        </p:nvSpPr>
        <p:spPr>
          <a:xfrm>
            <a:off x="825100" y="1518919"/>
            <a:ext cx="6276077" cy="369332"/>
          </a:xfrm>
          <a:prstGeom prst="rect">
            <a:avLst/>
          </a:prstGeom>
        </p:spPr>
        <p:txBody>
          <a:bodyPr wrap="none">
            <a:spAutoFit/>
          </a:bodyPr>
          <a:lstStyle/>
          <a:p>
            <a:r>
              <a:rPr lang="en-US" dirty="0" smtClean="0">
                <a:solidFill>
                  <a:schemeClr val="accent4"/>
                </a:solidFill>
              </a:rPr>
              <a:t>2. </a:t>
            </a:r>
            <a:r>
              <a:rPr lang="en-US" dirty="0">
                <a:solidFill>
                  <a:schemeClr val="accent4"/>
                </a:solidFill>
              </a:rPr>
              <a:t>Describe the steps you took to import and clean the data</a:t>
            </a:r>
            <a:r>
              <a:rPr lang="en-US" dirty="0" smtClean="0">
                <a:solidFill>
                  <a:schemeClr val="accent4"/>
                </a:solidFill>
              </a:rPr>
              <a:t>.</a:t>
            </a:r>
            <a:endParaRPr lang="en-US" dirty="0">
              <a:solidFill>
                <a:schemeClr val="accent4"/>
              </a:solidFill>
            </a:endParaRPr>
          </a:p>
        </p:txBody>
      </p:sp>
      <p:sp>
        <p:nvSpPr>
          <p:cNvPr id="7" name="CuadroTexto 6"/>
          <p:cNvSpPr txBox="1"/>
          <p:nvPr/>
        </p:nvSpPr>
        <p:spPr>
          <a:xfrm>
            <a:off x="825099" y="2087870"/>
            <a:ext cx="9672227" cy="369332"/>
          </a:xfrm>
          <a:prstGeom prst="rect">
            <a:avLst/>
          </a:prstGeom>
          <a:noFill/>
        </p:spPr>
        <p:txBody>
          <a:bodyPr wrap="square" rtlCol="0">
            <a:spAutoFit/>
          </a:bodyPr>
          <a:lstStyle/>
          <a:p>
            <a:r>
              <a:rPr lang="en-US" dirty="0" smtClean="0">
                <a:solidFill>
                  <a:schemeClr val="bg1"/>
                </a:solidFill>
              </a:rPr>
              <a:t>4. The notebook ‘</a:t>
            </a:r>
            <a:r>
              <a:rPr lang="en-US" dirty="0" err="1" smtClean="0">
                <a:solidFill>
                  <a:schemeClr val="bg1"/>
                </a:solidFill>
              </a:rPr>
              <a:t>CapstoneProject</a:t>
            </a:r>
            <a:r>
              <a:rPr lang="en-US" dirty="0" smtClean="0">
                <a:solidFill>
                  <a:schemeClr val="bg1"/>
                </a:solidFill>
              </a:rPr>
              <a:t>’ is created, in this is possible to run queries with the tables.</a:t>
            </a:r>
            <a:endParaRPr lang="en-US" dirty="0">
              <a:solidFill>
                <a:schemeClr val="bg1"/>
              </a:solidFill>
            </a:endParaRPr>
          </a:p>
        </p:txBody>
      </p:sp>
      <p:pic>
        <p:nvPicPr>
          <p:cNvPr id="3" name="Imagen 2"/>
          <p:cNvPicPr>
            <a:picLocks noChangeAspect="1"/>
          </p:cNvPicPr>
          <p:nvPr/>
        </p:nvPicPr>
        <p:blipFill>
          <a:blip r:embed="rId2"/>
          <a:stretch>
            <a:fillRect/>
          </a:stretch>
        </p:blipFill>
        <p:spPr>
          <a:xfrm>
            <a:off x="3344446" y="2656821"/>
            <a:ext cx="5166508" cy="3688739"/>
          </a:xfrm>
          <a:prstGeom prst="rect">
            <a:avLst/>
          </a:prstGeom>
        </p:spPr>
      </p:pic>
    </p:spTree>
    <p:extLst>
      <p:ext uri="{BB962C8B-B14F-4D97-AF65-F5344CB8AC3E}">
        <p14:creationId xmlns:p14="http://schemas.microsoft.com/office/powerpoint/2010/main" val="27137474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25100" y="548900"/>
            <a:ext cx="7685854" cy="770400"/>
          </a:xfrm>
        </p:spPr>
        <p:txBody>
          <a:bodyPr/>
          <a:lstStyle/>
          <a:p>
            <a:r>
              <a:rPr lang="en-US" dirty="0"/>
              <a:t>Step 1: Preparing for Your Proposal</a:t>
            </a:r>
          </a:p>
        </p:txBody>
      </p:sp>
      <p:sp>
        <p:nvSpPr>
          <p:cNvPr id="5" name="Rectángulo 4"/>
          <p:cNvSpPr/>
          <p:nvPr/>
        </p:nvSpPr>
        <p:spPr>
          <a:xfrm>
            <a:off x="825100" y="1518919"/>
            <a:ext cx="6276077" cy="369332"/>
          </a:xfrm>
          <a:prstGeom prst="rect">
            <a:avLst/>
          </a:prstGeom>
        </p:spPr>
        <p:txBody>
          <a:bodyPr wrap="none">
            <a:spAutoFit/>
          </a:bodyPr>
          <a:lstStyle/>
          <a:p>
            <a:r>
              <a:rPr lang="en-US" dirty="0" smtClean="0">
                <a:solidFill>
                  <a:schemeClr val="accent4"/>
                </a:solidFill>
              </a:rPr>
              <a:t>2. </a:t>
            </a:r>
            <a:r>
              <a:rPr lang="en-US" dirty="0">
                <a:solidFill>
                  <a:schemeClr val="accent4"/>
                </a:solidFill>
              </a:rPr>
              <a:t>Describe the steps you took to import and clean the data</a:t>
            </a:r>
            <a:r>
              <a:rPr lang="en-US" dirty="0" smtClean="0">
                <a:solidFill>
                  <a:schemeClr val="accent4"/>
                </a:solidFill>
              </a:rPr>
              <a:t>.</a:t>
            </a:r>
            <a:endParaRPr lang="en-US" dirty="0">
              <a:solidFill>
                <a:schemeClr val="accent4"/>
              </a:solidFill>
            </a:endParaRPr>
          </a:p>
        </p:txBody>
      </p:sp>
      <p:sp>
        <p:nvSpPr>
          <p:cNvPr id="7" name="CuadroTexto 6"/>
          <p:cNvSpPr txBox="1"/>
          <p:nvPr/>
        </p:nvSpPr>
        <p:spPr>
          <a:xfrm>
            <a:off x="825100" y="2087870"/>
            <a:ext cx="3096270" cy="369332"/>
          </a:xfrm>
          <a:prstGeom prst="rect">
            <a:avLst/>
          </a:prstGeom>
          <a:noFill/>
        </p:spPr>
        <p:txBody>
          <a:bodyPr wrap="square" rtlCol="0">
            <a:spAutoFit/>
          </a:bodyPr>
          <a:lstStyle/>
          <a:p>
            <a:r>
              <a:rPr lang="en-US" dirty="0">
                <a:solidFill>
                  <a:schemeClr val="bg1"/>
                </a:solidFill>
              </a:rPr>
              <a:t>5</a:t>
            </a:r>
            <a:r>
              <a:rPr lang="en-US" dirty="0" smtClean="0">
                <a:solidFill>
                  <a:schemeClr val="bg1"/>
                </a:solidFill>
              </a:rPr>
              <a:t>. Understanding the data</a:t>
            </a:r>
            <a:endParaRPr lang="en-US" dirty="0">
              <a:solidFill>
                <a:schemeClr val="bg1"/>
              </a:solidFill>
            </a:endParaRPr>
          </a:p>
        </p:txBody>
      </p:sp>
      <p:pic>
        <p:nvPicPr>
          <p:cNvPr id="4" name="Imagen 3"/>
          <p:cNvPicPr>
            <a:picLocks noChangeAspect="1"/>
          </p:cNvPicPr>
          <p:nvPr/>
        </p:nvPicPr>
        <p:blipFill>
          <a:blip r:embed="rId2"/>
          <a:stretch>
            <a:fillRect/>
          </a:stretch>
        </p:blipFill>
        <p:spPr>
          <a:xfrm>
            <a:off x="901664" y="2656822"/>
            <a:ext cx="6765228" cy="2658694"/>
          </a:xfrm>
          <a:prstGeom prst="rect">
            <a:avLst/>
          </a:prstGeom>
        </p:spPr>
      </p:pic>
      <p:sp>
        <p:nvSpPr>
          <p:cNvPr id="6" name="CuadroTexto 5"/>
          <p:cNvSpPr txBox="1"/>
          <p:nvPr/>
        </p:nvSpPr>
        <p:spPr>
          <a:xfrm>
            <a:off x="8247184" y="2656822"/>
            <a:ext cx="3182816" cy="1200329"/>
          </a:xfrm>
          <a:prstGeom prst="rect">
            <a:avLst/>
          </a:prstGeom>
          <a:noFill/>
        </p:spPr>
        <p:txBody>
          <a:bodyPr wrap="square" rtlCol="0">
            <a:spAutoFit/>
          </a:bodyPr>
          <a:lstStyle/>
          <a:p>
            <a:r>
              <a:rPr lang="en-US" dirty="0" smtClean="0">
                <a:solidFill>
                  <a:schemeClr val="bg1"/>
                </a:solidFill>
              </a:rPr>
              <a:t>Querying the tables to see the data, understand it and using the describe command to validate the data types.</a:t>
            </a:r>
          </a:p>
        </p:txBody>
      </p:sp>
      <p:sp>
        <p:nvSpPr>
          <p:cNvPr id="8" name="Rectángulo 7"/>
          <p:cNvSpPr/>
          <p:nvPr/>
        </p:nvSpPr>
        <p:spPr>
          <a:xfrm>
            <a:off x="1160584" y="5452709"/>
            <a:ext cx="9372601" cy="923330"/>
          </a:xfrm>
          <a:prstGeom prst="rect">
            <a:avLst/>
          </a:prstGeom>
        </p:spPr>
        <p:txBody>
          <a:bodyPr wrap="square">
            <a:spAutoFit/>
          </a:bodyPr>
          <a:lstStyle/>
          <a:p>
            <a:r>
              <a:rPr lang="en-US" dirty="0">
                <a:solidFill>
                  <a:schemeClr val="bg1"/>
                </a:solidFill>
                <a:latin typeface="-apple-system"/>
              </a:rPr>
              <a:t>In the '</a:t>
            </a:r>
            <a:r>
              <a:rPr lang="en-US" dirty="0" err="1">
                <a:solidFill>
                  <a:schemeClr val="bg1"/>
                </a:solidFill>
                <a:latin typeface="-apple-system"/>
              </a:rPr>
              <a:t>athlete_events</a:t>
            </a:r>
            <a:r>
              <a:rPr lang="en-US" dirty="0">
                <a:solidFill>
                  <a:schemeClr val="bg1"/>
                </a:solidFill>
                <a:latin typeface="-apple-system"/>
              </a:rPr>
              <a:t>' is ok to:</a:t>
            </a:r>
          </a:p>
          <a:p>
            <a:pPr>
              <a:buFont typeface="Arial" panose="020B0604020202020204" pitchFamily="34" charset="0"/>
              <a:buChar char="•"/>
            </a:pPr>
            <a:r>
              <a:rPr lang="en-US" dirty="0">
                <a:solidFill>
                  <a:schemeClr val="bg1"/>
                </a:solidFill>
                <a:latin typeface="-apple-system"/>
              </a:rPr>
              <a:t>In the Medal attribute is normal to have null values. This are the values with 'NA'</a:t>
            </a:r>
          </a:p>
          <a:p>
            <a:pPr>
              <a:buFont typeface="Arial" panose="020B0604020202020204" pitchFamily="34" charset="0"/>
              <a:buChar char="•"/>
            </a:pPr>
            <a:r>
              <a:rPr lang="en-US" dirty="0">
                <a:solidFill>
                  <a:schemeClr val="bg1"/>
                </a:solidFill>
                <a:latin typeface="-apple-system"/>
              </a:rPr>
              <a:t>Have multiple rows for the same ID and Name.</a:t>
            </a:r>
            <a:endParaRPr lang="en-US" b="0" i="0" dirty="0">
              <a:solidFill>
                <a:schemeClr val="bg1"/>
              </a:solidFill>
              <a:effectLst/>
              <a:latin typeface="-apple-system"/>
            </a:endParaRPr>
          </a:p>
        </p:txBody>
      </p:sp>
    </p:spTree>
    <p:extLst>
      <p:ext uri="{BB962C8B-B14F-4D97-AF65-F5344CB8AC3E}">
        <p14:creationId xmlns:p14="http://schemas.microsoft.com/office/powerpoint/2010/main" val="3805267138"/>
      </p:ext>
    </p:extLst>
  </p:cSld>
  <p:clrMapOvr>
    <a:masterClrMapping/>
  </p:clrMapOvr>
  <p:timing>
    <p:tnLst>
      <p:par>
        <p:cTn id="1" dur="indefinite" restart="never" nodeType="tmRoot"/>
      </p:par>
    </p:tnLst>
  </p:timing>
</p:sld>
</file>

<file path=ppt/theme/theme1.xml><?xml version="1.0" encoding="utf-8"?>
<a:theme xmlns:a="http://schemas.openxmlformats.org/drawingml/2006/main" name="DataScience">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ataScience" id="{12636488-D866-490A-A739-7DD4D6705CF0}" vid="{F76B8517-5446-475C-A52D-F69130BE82DE}"/>
    </a:ext>
  </a:ext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DataScience</Template>
  <TotalTime>1158</TotalTime>
  <Words>3524</Words>
  <Application>Microsoft Office PowerPoint</Application>
  <PresentationFormat>Panorámica</PresentationFormat>
  <Paragraphs>208</Paragraphs>
  <Slides>42</Slides>
  <Notes>0</Notes>
  <HiddenSlides>2</HiddenSlides>
  <MMClips>0</MMClips>
  <ScaleCrop>false</ScaleCrop>
  <HeadingPairs>
    <vt:vector size="6" baseType="variant">
      <vt:variant>
        <vt:lpstr>Fuentes usadas</vt:lpstr>
      </vt:variant>
      <vt:variant>
        <vt:i4>11</vt:i4>
      </vt:variant>
      <vt:variant>
        <vt:lpstr>Tema</vt:lpstr>
      </vt:variant>
      <vt:variant>
        <vt:i4>2</vt:i4>
      </vt:variant>
      <vt:variant>
        <vt:lpstr>Títulos de diapositiva</vt:lpstr>
      </vt:variant>
      <vt:variant>
        <vt:i4>42</vt:i4>
      </vt:variant>
    </vt:vector>
  </HeadingPairs>
  <TitlesOfParts>
    <vt:vector size="55" baseType="lpstr">
      <vt:lpstr>Advent Pro SemiBold</vt:lpstr>
      <vt:lpstr>-apple-system</vt:lpstr>
      <vt:lpstr>Arial</vt:lpstr>
      <vt:lpstr>Fira Sans Condensed Medium</vt:lpstr>
      <vt:lpstr>Fira Sans Extra Condensed Medium</vt:lpstr>
      <vt:lpstr>Livvic Light</vt:lpstr>
      <vt:lpstr>Maven Pro</vt:lpstr>
      <vt:lpstr>Nunito Light</vt:lpstr>
      <vt:lpstr>Proxima Nova</vt:lpstr>
      <vt:lpstr>Proxima Nova Semibold</vt:lpstr>
      <vt:lpstr>Share Tech</vt:lpstr>
      <vt:lpstr>DataScience</vt:lpstr>
      <vt:lpstr>Slidesgo Final Pages</vt:lpstr>
      <vt:lpstr>Capstone SQL</vt:lpstr>
      <vt:lpstr>Initial information</vt:lpstr>
      <vt:lpstr>Data set</vt:lpstr>
      <vt:lpstr>Step 1: Preparing for Your Proposal</vt:lpstr>
      <vt:lpstr>Step 1: Preparing for Your Proposal</vt:lpstr>
      <vt:lpstr>Step 1: Preparing for Your Proposal</vt:lpstr>
      <vt:lpstr>Step 1: Preparing for Your Proposal</vt:lpstr>
      <vt:lpstr>Step 1: Preparing for Your Proposal</vt:lpstr>
      <vt:lpstr>Step 1: Preparing for Your Proposal</vt:lpstr>
      <vt:lpstr>Step 1: Preparing for Your Proposal</vt:lpstr>
      <vt:lpstr>Step 1: Preparing for Your Proposal</vt:lpstr>
      <vt:lpstr>Step 1: Preparing for Your Proposal</vt:lpstr>
      <vt:lpstr>Step 1: Preparing for Your Proposal</vt:lpstr>
      <vt:lpstr>Step 1: Preparing for Your Proposal</vt:lpstr>
      <vt:lpstr>Step 1: Preparing for Your Proposal</vt:lpstr>
      <vt:lpstr>Step 1: Preparing for Your Proposal</vt:lpstr>
      <vt:lpstr>Step 1: Preparing for Your Proposal</vt:lpstr>
      <vt:lpstr>Step 1: Preparing for Your Proposal</vt:lpstr>
      <vt:lpstr>ER diagram for Olympics Dataset</vt:lpstr>
      <vt:lpstr>Step 2: Develop Project Proposal</vt:lpstr>
      <vt:lpstr>Step 2: Develop Project Proposal</vt:lpstr>
      <vt:lpstr>Step 2: Develop Project Proposal</vt:lpstr>
      <vt:lpstr>Step 2: Develop Project Proposal</vt:lpstr>
      <vt:lpstr>Descriptive statistics and hypothesis validation</vt:lpstr>
      <vt:lpstr>Descriptive statistics</vt:lpstr>
      <vt:lpstr>Data Analysis</vt:lpstr>
      <vt:lpstr>Data Analysis</vt:lpstr>
      <vt:lpstr>Data Analysis</vt:lpstr>
      <vt:lpstr>Data Analysis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New variables creation</vt:lpstr>
      <vt:lpstr>Presentación de PowerPoint</vt:lpstr>
      <vt:lpstr>Presentación de PowerPoint</vt:lpstr>
      <vt:lpstr>Conclusion</vt:lpstr>
      <vt:lpstr>Puntuación del curso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SQL</dc:title>
  <dc:creator>Fabian Pedreros Camargo</dc:creator>
  <cp:lastModifiedBy>Fabian Pedreros Camargo</cp:lastModifiedBy>
  <cp:revision>69</cp:revision>
  <dcterms:created xsi:type="dcterms:W3CDTF">2022-08-29T22:32:38Z</dcterms:created>
  <dcterms:modified xsi:type="dcterms:W3CDTF">2022-09-10T03:22:51Z</dcterms:modified>
</cp:coreProperties>
</file>