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37"/>
  </p:notesMasterIdLst>
  <p:handoutMasterIdLst>
    <p:handoutMasterId r:id="rId238"/>
  </p:handoutMasterIdLst>
  <p:sldIdLst>
    <p:sldId id="334" r:id="rId6"/>
    <p:sldId id="397" r:id="rId7"/>
    <p:sldId id="721" r:id="rId8"/>
    <p:sldId id="720" r:id="rId9"/>
    <p:sldId id="409" r:id="rId10"/>
    <p:sldId id="410" r:id="rId11"/>
    <p:sldId id="411" r:id="rId12"/>
    <p:sldId id="408" r:id="rId13"/>
    <p:sldId id="406" r:id="rId14"/>
    <p:sldId id="407" r:id="rId15"/>
    <p:sldId id="438" r:id="rId16"/>
    <p:sldId id="413" r:id="rId17"/>
    <p:sldId id="414" r:id="rId18"/>
    <p:sldId id="415" r:id="rId19"/>
    <p:sldId id="417" r:id="rId20"/>
    <p:sldId id="418" r:id="rId21"/>
    <p:sldId id="419" r:id="rId22"/>
    <p:sldId id="420" r:id="rId23"/>
    <p:sldId id="421" r:id="rId24"/>
    <p:sldId id="440" r:id="rId25"/>
    <p:sldId id="441" r:id="rId26"/>
    <p:sldId id="442" r:id="rId27"/>
    <p:sldId id="443" r:id="rId28"/>
    <p:sldId id="444" r:id="rId29"/>
    <p:sldId id="445" r:id="rId30"/>
    <p:sldId id="446" r:id="rId31"/>
    <p:sldId id="447" r:id="rId32"/>
    <p:sldId id="448" r:id="rId33"/>
    <p:sldId id="449" r:id="rId34"/>
    <p:sldId id="450" r:id="rId35"/>
    <p:sldId id="453" r:id="rId36"/>
    <p:sldId id="468" r:id="rId37"/>
    <p:sldId id="455" r:id="rId38"/>
    <p:sldId id="469" r:id="rId39"/>
    <p:sldId id="470" r:id="rId40"/>
    <p:sldId id="458" r:id="rId41"/>
    <p:sldId id="459" r:id="rId42"/>
    <p:sldId id="460" r:id="rId43"/>
    <p:sldId id="461" r:id="rId44"/>
    <p:sldId id="462" r:id="rId45"/>
    <p:sldId id="463" r:id="rId46"/>
    <p:sldId id="464" r:id="rId47"/>
    <p:sldId id="465"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493" r:id="rId65"/>
    <p:sldId id="494" r:id="rId66"/>
    <p:sldId id="495" r:id="rId67"/>
    <p:sldId id="496" r:id="rId68"/>
    <p:sldId id="497" r:id="rId69"/>
    <p:sldId id="498" r:id="rId70"/>
    <p:sldId id="499" r:id="rId71"/>
    <p:sldId id="500" r:id="rId72"/>
    <p:sldId id="501" r:id="rId73"/>
    <p:sldId id="502" r:id="rId74"/>
    <p:sldId id="503" r:id="rId75"/>
    <p:sldId id="504" r:id="rId76"/>
    <p:sldId id="505" r:id="rId77"/>
    <p:sldId id="506" r:id="rId78"/>
    <p:sldId id="507" r:id="rId79"/>
    <p:sldId id="508" r:id="rId80"/>
    <p:sldId id="509" r:id="rId81"/>
    <p:sldId id="510" r:id="rId82"/>
    <p:sldId id="511" r:id="rId83"/>
    <p:sldId id="512" r:id="rId84"/>
    <p:sldId id="513" r:id="rId85"/>
    <p:sldId id="514" r:id="rId86"/>
    <p:sldId id="515" r:id="rId87"/>
    <p:sldId id="516" r:id="rId88"/>
    <p:sldId id="691" r:id="rId89"/>
    <p:sldId id="522" r:id="rId90"/>
    <p:sldId id="523" r:id="rId91"/>
    <p:sldId id="524" r:id="rId92"/>
    <p:sldId id="525" r:id="rId93"/>
    <p:sldId id="526" r:id="rId94"/>
    <p:sldId id="527" r:id="rId95"/>
    <p:sldId id="528" r:id="rId96"/>
    <p:sldId id="694" r:id="rId97"/>
    <p:sldId id="532" r:id="rId98"/>
    <p:sldId id="533" r:id="rId99"/>
    <p:sldId id="534" r:id="rId100"/>
    <p:sldId id="535" r:id="rId101"/>
    <p:sldId id="536" r:id="rId102"/>
    <p:sldId id="537" r:id="rId103"/>
    <p:sldId id="538" r:id="rId104"/>
    <p:sldId id="539" r:id="rId105"/>
    <p:sldId id="540" r:id="rId106"/>
    <p:sldId id="541" r:id="rId107"/>
    <p:sldId id="712" r:id="rId108"/>
    <p:sldId id="543" r:id="rId109"/>
    <p:sldId id="544" r:id="rId110"/>
    <p:sldId id="545" r:id="rId111"/>
    <p:sldId id="546" r:id="rId112"/>
    <p:sldId id="547" r:id="rId113"/>
    <p:sldId id="548" r:id="rId114"/>
    <p:sldId id="549" r:id="rId115"/>
    <p:sldId id="550" r:id="rId116"/>
    <p:sldId id="551" r:id="rId117"/>
    <p:sldId id="552" r:id="rId118"/>
    <p:sldId id="553" r:id="rId119"/>
    <p:sldId id="554" r:id="rId120"/>
    <p:sldId id="555" r:id="rId121"/>
    <p:sldId id="556" r:id="rId122"/>
    <p:sldId id="557" r:id="rId123"/>
    <p:sldId id="697" r:id="rId124"/>
    <p:sldId id="561" r:id="rId125"/>
    <p:sldId id="562" r:id="rId126"/>
    <p:sldId id="563" r:id="rId127"/>
    <p:sldId id="564" r:id="rId128"/>
    <p:sldId id="565" r:id="rId129"/>
    <p:sldId id="566" r:id="rId130"/>
    <p:sldId id="567" r:id="rId131"/>
    <p:sldId id="568" r:id="rId132"/>
    <p:sldId id="569" r:id="rId133"/>
    <p:sldId id="570" r:id="rId134"/>
    <p:sldId id="571" r:id="rId135"/>
    <p:sldId id="572" r:id="rId136"/>
    <p:sldId id="573" r:id="rId137"/>
    <p:sldId id="574" r:id="rId138"/>
    <p:sldId id="575" r:id="rId139"/>
    <p:sldId id="699" r:id="rId140"/>
    <p:sldId id="579" r:id="rId141"/>
    <p:sldId id="580" r:id="rId142"/>
    <p:sldId id="581" r:id="rId143"/>
    <p:sldId id="701" r:id="rId144"/>
    <p:sldId id="583" r:id="rId145"/>
    <p:sldId id="584" r:id="rId146"/>
    <p:sldId id="585" r:id="rId147"/>
    <p:sldId id="586" r:id="rId148"/>
    <p:sldId id="587" r:id="rId149"/>
    <p:sldId id="588" r:id="rId150"/>
    <p:sldId id="589" r:id="rId151"/>
    <p:sldId id="590" r:id="rId152"/>
    <p:sldId id="591" r:id="rId153"/>
    <p:sldId id="592" r:id="rId154"/>
    <p:sldId id="593" r:id="rId155"/>
    <p:sldId id="594" r:id="rId156"/>
    <p:sldId id="702" r:id="rId157"/>
    <p:sldId id="598" r:id="rId158"/>
    <p:sldId id="599" r:id="rId159"/>
    <p:sldId id="601" r:id="rId160"/>
    <p:sldId id="602" r:id="rId161"/>
    <p:sldId id="603" r:id="rId162"/>
    <p:sldId id="604" r:id="rId163"/>
    <p:sldId id="605" r:id="rId164"/>
    <p:sldId id="606" r:id="rId165"/>
    <p:sldId id="607" r:id="rId166"/>
    <p:sldId id="608" r:id="rId167"/>
    <p:sldId id="609" r:id="rId168"/>
    <p:sldId id="704" r:id="rId169"/>
    <p:sldId id="613" r:id="rId170"/>
    <p:sldId id="614" r:id="rId171"/>
    <p:sldId id="615" r:id="rId172"/>
    <p:sldId id="616" r:id="rId173"/>
    <p:sldId id="705" r:id="rId174"/>
    <p:sldId id="620" r:id="rId175"/>
    <p:sldId id="621" r:id="rId176"/>
    <p:sldId id="622" r:id="rId177"/>
    <p:sldId id="623" r:id="rId178"/>
    <p:sldId id="624" r:id="rId179"/>
    <p:sldId id="625" r:id="rId180"/>
    <p:sldId id="708" r:id="rId181"/>
    <p:sldId id="629" r:id="rId182"/>
    <p:sldId id="630" r:id="rId183"/>
    <p:sldId id="631" r:id="rId184"/>
    <p:sldId id="632" r:id="rId185"/>
    <p:sldId id="633" r:id="rId186"/>
    <p:sldId id="634" r:id="rId187"/>
    <p:sldId id="635" r:id="rId188"/>
    <p:sldId id="636" r:id="rId189"/>
    <p:sldId id="637" r:id="rId190"/>
    <p:sldId id="638" r:id="rId191"/>
    <p:sldId id="639" r:id="rId192"/>
    <p:sldId id="640" r:id="rId193"/>
    <p:sldId id="641" r:id="rId194"/>
    <p:sldId id="642" r:id="rId195"/>
    <p:sldId id="643" r:id="rId196"/>
    <p:sldId id="644" r:id="rId197"/>
    <p:sldId id="645" r:id="rId198"/>
    <p:sldId id="646" r:id="rId199"/>
    <p:sldId id="647" r:id="rId200"/>
    <p:sldId id="648" r:id="rId201"/>
    <p:sldId id="649" r:id="rId202"/>
    <p:sldId id="650" r:id="rId203"/>
    <p:sldId id="651" r:id="rId204"/>
    <p:sldId id="652" r:id="rId205"/>
    <p:sldId id="690" r:id="rId206"/>
    <p:sldId id="656" r:id="rId207"/>
    <p:sldId id="657" r:id="rId208"/>
    <p:sldId id="658" r:id="rId209"/>
    <p:sldId id="659" r:id="rId210"/>
    <p:sldId id="660" r:id="rId211"/>
    <p:sldId id="661" r:id="rId212"/>
    <p:sldId id="662" r:id="rId213"/>
    <p:sldId id="663" r:id="rId214"/>
    <p:sldId id="664" r:id="rId215"/>
    <p:sldId id="665" r:id="rId216"/>
    <p:sldId id="666" r:id="rId217"/>
    <p:sldId id="667" r:id="rId218"/>
    <p:sldId id="668" r:id="rId219"/>
    <p:sldId id="669" r:id="rId220"/>
    <p:sldId id="670" r:id="rId221"/>
    <p:sldId id="671" r:id="rId222"/>
    <p:sldId id="672" r:id="rId223"/>
    <p:sldId id="673" r:id="rId224"/>
    <p:sldId id="675" r:id="rId225"/>
    <p:sldId id="676" r:id="rId226"/>
    <p:sldId id="677" r:id="rId227"/>
    <p:sldId id="678" r:id="rId228"/>
    <p:sldId id="679" r:id="rId229"/>
    <p:sldId id="680" r:id="rId230"/>
    <p:sldId id="681" r:id="rId231"/>
    <p:sldId id="682" r:id="rId232"/>
    <p:sldId id="683" r:id="rId233"/>
    <p:sldId id="684" r:id="rId234"/>
    <p:sldId id="685" r:id="rId235"/>
    <p:sldId id="686" r:id="rId236"/>
  </p:sldIdLst>
  <p:sldSz cx="9144000" cy="6858000" type="screen4x3"/>
  <p:notesSz cx="6808788" cy="9940925"/>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38C"/>
    <a:srgbClr val="8C2350"/>
    <a:srgbClr val="FAAA0A"/>
    <a:srgbClr val="F07D00"/>
    <a:srgbClr val="000000"/>
    <a:srgbClr val="F2F2F2"/>
    <a:srgbClr val="2DAA64"/>
    <a:srgbClr val="A6A6A6"/>
    <a:srgbClr val="4D0B39"/>
    <a:srgbClr val="D99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1825" autoAdjust="0"/>
  </p:normalViewPr>
  <p:slideViewPr>
    <p:cSldViewPr showGuides="1">
      <p:cViewPr varScale="1">
        <p:scale>
          <a:sx n="115" d="100"/>
          <a:sy n="115" d="100"/>
        </p:scale>
        <p:origin x="612" y="108"/>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57" d="100"/>
        <a:sy n="57" d="100"/>
      </p:scale>
      <p:origin x="0" y="2814"/>
    </p:cViewPr>
  </p:sorterViewPr>
  <p:notesViewPr>
    <p:cSldViewPr showGuides="1">
      <p:cViewPr varScale="1">
        <p:scale>
          <a:sx n="49" d="100"/>
          <a:sy n="49" d="100"/>
        </p:scale>
        <p:origin x="-2910" y="-108"/>
      </p:cViewPr>
      <p:guideLst>
        <p:guide orient="horz" pos="3127"/>
        <p:guide pos="2141"/>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slide" Target="slides/slide200.xml"/><Relationship Id="rId226" Type="http://schemas.openxmlformats.org/officeDocument/2006/relationships/slide" Target="slides/slide22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1.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16" Type="http://schemas.openxmlformats.org/officeDocument/2006/relationships/slide" Target="slides/slide211.xml"/><Relationship Id="rId237" Type="http://schemas.openxmlformats.org/officeDocument/2006/relationships/notesMaster" Target="notesMasters/notesMaster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206" Type="http://schemas.openxmlformats.org/officeDocument/2006/relationships/slide" Target="slides/slide201.xml"/><Relationship Id="rId227" Type="http://schemas.openxmlformats.org/officeDocument/2006/relationships/slide" Target="slides/slide222.xml"/><Relationship Id="rId201" Type="http://schemas.openxmlformats.org/officeDocument/2006/relationships/slide" Target="slides/slide196.xml"/><Relationship Id="rId222" Type="http://schemas.openxmlformats.org/officeDocument/2006/relationships/slide" Target="slides/slide217.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217" Type="http://schemas.openxmlformats.org/officeDocument/2006/relationships/slide" Target="slides/slide212.xml"/><Relationship Id="rId1" Type="http://schemas.openxmlformats.org/officeDocument/2006/relationships/customXml" Target="../customXml/item1.xml"/><Relationship Id="rId6" Type="http://schemas.openxmlformats.org/officeDocument/2006/relationships/slide" Target="slides/slide1.xml"/><Relationship Id="rId212" Type="http://schemas.openxmlformats.org/officeDocument/2006/relationships/slide" Target="slides/slide207.xml"/><Relationship Id="rId233" Type="http://schemas.openxmlformats.org/officeDocument/2006/relationships/slide" Target="slides/slide228.xml"/><Relationship Id="rId238" Type="http://schemas.openxmlformats.org/officeDocument/2006/relationships/handoutMaster" Target="handoutMasters/handoutMaster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slide" Target="slides/slide197.xml"/><Relationship Id="rId207" Type="http://schemas.openxmlformats.org/officeDocument/2006/relationships/slide" Target="slides/slide202.xml"/><Relationship Id="rId223" Type="http://schemas.openxmlformats.org/officeDocument/2006/relationships/slide" Target="slides/slide218.xml"/><Relationship Id="rId228" Type="http://schemas.openxmlformats.org/officeDocument/2006/relationships/slide" Target="slides/slide223.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13" Type="http://schemas.openxmlformats.org/officeDocument/2006/relationships/slide" Target="slides/slide208.xml"/><Relationship Id="rId218" Type="http://schemas.openxmlformats.org/officeDocument/2006/relationships/slide" Target="slides/slide213.xml"/><Relationship Id="rId234" Type="http://schemas.openxmlformats.org/officeDocument/2006/relationships/slide" Target="slides/slide229.xml"/><Relationship Id="rId239"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slide" Target="slides/slide203.xml"/><Relationship Id="rId229" Type="http://schemas.openxmlformats.org/officeDocument/2006/relationships/slide" Target="slides/slide224.xml"/><Relationship Id="rId19" Type="http://schemas.openxmlformats.org/officeDocument/2006/relationships/slide" Target="slides/slide14.xml"/><Relationship Id="rId224" Type="http://schemas.openxmlformats.org/officeDocument/2006/relationships/slide" Target="slides/slide219.xml"/><Relationship Id="rId240" Type="http://schemas.openxmlformats.org/officeDocument/2006/relationships/viewProps" Target="viewProps.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219" Type="http://schemas.openxmlformats.org/officeDocument/2006/relationships/slide" Target="slides/slide214.xml"/><Relationship Id="rId3" Type="http://schemas.openxmlformats.org/officeDocument/2006/relationships/customXml" Target="../customXml/item3.xml"/><Relationship Id="rId214" Type="http://schemas.openxmlformats.org/officeDocument/2006/relationships/slide" Target="slides/slide209.xml"/><Relationship Id="rId230" Type="http://schemas.openxmlformats.org/officeDocument/2006/relationships/slide" Target="slides/slide225.xml"/><Relationship Id="rId235" Type="http://schemas.openxmlformats.org/officeDocument/2006/relationships/slide" Target="slides/slide230.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slide" Target="slides/slide204.xml"/><Relationship Id="rId190" Type="http://schemas.openxmlformats.org/officeDocument/2006/relationships/slide" Target="slides/slide185.xml"/><Relationship Id="rId204" Type="http://schemas.openxmlformats.org/officeDocument/2006/relationships/slide" Target="slides/slide199.xml"/><Relationship Id="rId220" Type="http://schemas.openxmlformats.org/officeDocument/2006/relationships/slide" Target="slides/slide215.xml"/><Relationship Id="rId225" Type="http://schemas.openxmlformats.org/officeDocument/2006/relationships/slide" Target="slides/slide220.xml"/><Relationship Id="rId241" Type="http://schemas.openxmlformats.org/officeDocument/2006/relationships/theme" Target="theme/theme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customXml" Target="../customXml/item4.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slide" Target="slides/slide205.xml"/><Relationship Id="rId215" Type="http://schemas.openxmlformats.org/officeDocument/2006/relationships/slide" Target="slides/slide210.xml"/><Relationship Id="rId236" Type="http://schemas.openxmlformats.org/officeDocument/2006/relationships/slide" Target="slides/slide231.xml"/><Relationship Id="rId26" Type="http://schemas.openxmlformats.org/officeDocument/2006/relationships/slide" Target="slides/slide21.xml"/><Relationship Id="rId231" Type="http://schemas.openxmlformats.org/officeDocument/2006/relationships/slide" Target="slides/slide226.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221" Type="http://schemas.openxmlformats.org/officeDocument/2006/relationships/slide" Target="slides/slide216.xml"/><Relationship Id="rId242" Type="http://schemas.openxmlformats.org/officeDocument/2006/relationships/tableStyles" Target="tableStyles.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11" Type="http://schemas.openxmlformats.org/officeDocument/2006/relationships/slide" Target="slides/slide206.xml"/><Relationship Id="rId232" Type="http://schemas.openxmlformats.org/officeDocument/2006/relationships/slide" Target="slides/slide227.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9872565"/>
            <a:ext cx="6808788" cy="68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577" tIns="45789" rIns="91577" bIns="45789" rtlCol="0" anchor="ctr"/>
          <a:lstStyle/>
          <a:p>
            <a:pPr algn="ctr"/>
            <a:endParaRPr lang="en-GB"/>
          </a:p>
        </p:txBody>
      </p:sp>
      <p:sp>
        <p:nvSpPr>
          <p:cNvPr id="3" name="Espace réservé de la date 2"/>
          <p:cNvSpPr>
            <a:spLocks noGrp="1"/>
          </p:cNvSpPr>
          <p:nvPr>
            <p:ph type="dt" sz="quarter" idx="1"/>
          </p:nvPr>
        </p:nvSpPr>
        <p:spPr>
          <a:xfrm>
            <a:off x="0" y="0"/>
            <a:ext cx="2950475" cy="273441"/>
          </a:xfrm>
          <a:prstGeom prst="rect">
            <a:avLst/>
          </a:prstGeom>
        </p:spPr>
        <p:txBody>
          <a:bodyPr vert="horz" lIns="91577" tIns="45789" rIns="91577" bIns="45789" rtlCol="0"/>
          <a:lstStyle>
            <a:lvl1pPr algn="r">
              <a:defRPr sz="1200"/>
            </a:lvl1pPr>
          </a:lstStyle>
          <a:p>
            <a:pPr algn="l"/>
            <a:fld id="{9EF82356-D4C9-4C0A-B88D-E8F497DE8D3D}" type="datetime1">
              <a:rPr lang="fr-FR" smtClean="0"/>
              <a:pPr algn="l"/>
              <a:t>09/02/2018</a:t>
            </a:fld>
            <a:endParaRPr lang="en-GB" dirty="0"/>
          </a:p>
        </p:txBody>
      </p:sp>
      <p:sp>
        <p:nvSpPr>
          <p:cNvPr id="4" name="Espace réservé du pied de page 3"/>
          <p:cNvSpPr>
            <a:spLocks noGrp="1"/>
          </p:cNvSpPr>
          <p:nvPr>
            <p:ph type="ftr" sz="quarter" idx="2"/>
          </p:nvPr>
        </p:nvSpPr>
        <p:spPr>
          <a:xfrm>
            <a:off x="544742" y="9499004"/>
            <a:ext cx="5672554" cy="277923"/>
          </a:xfrm>
          <a:prstGeom prst="rect">
            <a:avLst/>
          </a:prstGeom>
        </p:spPr>
        <p:txBody>
          <a:bodyPr vert="horz" lIns="91577" tIns="45789" rIns="91577" bIns="45789" rtlCol="0" anchor="ctr"/>
          <a:lstStyle>
            <a:lvl1pPr algn="l">
              <a:defRPr sz="1200"/>
            </a:lvl1pPr>
          </a:lstStyle>
          <a:p>
            <a:r>
              <a:rPr lang="fr-FR" sz="1100" dirty="0" err="1" smtClean="0"/>
              <a:t>Titulo</a:t>
            </a:r>
            <a:r>
              <a:rPr lang="fr-FR" sz="1100" dirty="0" smtClean="0"/>
              <a:t> </a:t>
            </a:r>
            <a:r>
              <a:rPr lang="fr-FR" sz="1100" dirty="0"/>
              <a:t>presentation</a:t>
            </a:r>
          </a:p>
        </p:txBody>
      </p:sp>
      <p:sp>
        <p:nvSpPr>
          <p:cNvPr id="5" name="Espace réservé du numéro de diapositive 4"/>
          <p:cNvSpPr>
            <a:spLocks noGrp="1"/>
          </p:cNvSpPr>
          <p:nvPr>
            <p:ph type="sldNum" sz="quarter" idx="3"/>
          </p:nvPr>
        </p:nvSpPr>
        <p:spPr>
          <a:xfrm>
            <a:off x="1" y="9499004"/>
            <a:ext cx="544743" cy="277923"/>
          </a:xfrm>
          <a:prstGeom prst="rect">
            <a:avLst/>
          </a:prstGeom>
        </p:spPr>
        <p:txBody>
          <a:bodyPr vert="horz" lIns="91577" tIns="45789" rIns="91577" bIns="45789" rtlCol="0" anchor="ctr"/>
          <a:lstStyle>
            <a:lvl1pPr algn="r">
              <a:defRPr sz="1200"/>
            </a:lvl1pPr>
          </a:lstStyle>
          <a:p>
            <a:fld id="{305287CA-3E72-4A91-B59B-B69F40801570}" type="slidenum">
              <a:rPr lang="en-GB" sz="1100" smtClean="0"/>
              <a:pPr/>
              <a:t>‹Nº›</a:t>
            </a:fld>
            <a:endParaRPr lang="en-GB" sz="1100" dirty="0"/>
          </a:p>
        </p:txBody>
      </p:sp>
      <p:cxnSp>
        <p:nvCxnSpPr>
          <p:cNvPr id="8" name="Connecteur droit 7"/>
          <p:cNvCxnSpPr/>
          <p:nvPr/>
        </p:nvCxnSpPr>
        <p:spPr>
          <a:xfrm>
            <a:off x="527652" y="9598191"/>
            <a:ext cx="0" cy="10736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83810" y="9538224"/>
            <a:ext cx="298723" cy="218523"/>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image des diapositives 3"/>
          <p:cNvSpPr>
            <a:spLocks noGrp="1" noRot="1" noChangeAspect="1"/>
          </p:cNvSpPr>
          <p:nvPr>
            <p:ph type="sldImg" idx="2"/>
          </p:nvPr>
        </p:nvSpPr>
        <p:spPr>
          <a:xfrm>
            <a:off x="919163" y="746125"/>
            <a:ext cx="4970462" cy="3727450"/>
          </a:xfrm>
          <a:prstGeom prst="rect">
            <a:avLst/>
          </a:prstGeom>
          <a:noFill/>
          <a:ln w="12700">
            <a:solidFill>
              <a:prstClr val="black"/>
            </a:solidFill>
          </a:ln>
        </p:spPr>
        <p:txBody>
          <a:bodyPr vert="horz" lIns="91577" tIns="45789" rIns="91577" bIns="45789" rtlCol="0" anchor="ctr"/>
          <a:lstStyle/>
          <a:p>
            <a:endParaRPr lang="fr-FR"/>
          </a:p>
        </p:txBody>
      </p:sp>
      <p:sp>
        <p:nvSpPr>
          <p:cNvPr id="5" name="Espace réservé des commentaires 4"/>
          <p:cNvSpPr>
            <a:spLocks noGrp="1"/>
          </p:cNvSpPr>
          <p:nvPr>
            <p:ph type="body" sz="quarter" idx="3"/>
          </p:nvPr>
        </p:nvSpPr>
        <p:spPr>
          <a:xfrm>
            <a:off x="879993" y="4721940"/>
            <a:ext cx="5048800" cy="4473416"/>
          </a:xfrm>
          <a:prstGeom prst="rect">
            <a:avLst/>
          </a:prstGeom>
        </p:spPr>
        <p:txBody>
          <a:bodyPr vert="horz" lIns="91577" tIns="45789" rIns="91577" bIns="45789"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1" y="9872565"/>
            <a:ext cx="6808788" cy="68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577" tIns="45789" rIns="91577" bIns="45789" rtlCol="0" anchor="ctr"/>
          <a:lstStyle/>
          <a:p>
            <a:pPr algn="ctr"/>
            <a:endParaRPr lang="en-GB"/>
          </a:p>
        </p:txBody>
      </p:sp>
      <p:sp>
        <p:nvSpPr>
          <p:cNvPr id="11" name="Espace réservé du pied de page 3"/>
          <p:cNvSpPr>
            <a:spLocks noGrp="1"/>
          </p:cNvSpPr>
          <p:nvPr>
            <p:ph type="ftr" sz="quarter" idx="4"/>
          </p:nvPr>
        </p:nvSpPr>
        <p:spPr>
          <a:xfrm>
            <a:off x="544742" y="9499004"/>
            <a:ext cx="5759668" cy="277923"/>
          </a:xfrm>
          <a:prstGeom prst="rect">
            <a:avLst/>
          </a:prstGeom>
        </p:spPr>
        <p:txBody>
          <a:bodyPr vert="horz" lIns="91577" tIns="45789" rIns="91577" bIns="45789" rtlCol="0" anchor="ctr"/>
          <a:lstStyle>
            <a:lvl1pPr algn="l">
              <a:defRPr sz="1100"/>
            </a:lvl1pPr>
          </a:lstStyle>
          <a:p>
            <a:r>
              <a:rPr lang="fr-FR" dirty="0" err="1" smtClean="0"/>
              <a:t>Titulo</a:t>
            </a:r>
            <a:r>
              <a:rPr lang="fr-FR" dirty="0" smtClean="0"/>
              <a:t> presentation</a:t>
            </a:r>
            <a:endParaRPr lang="fr-FR" dirty="0"/>
          </a:p>
        </p:txBody>
      </p:sp>
      <p:sp>
        <p:nvSpPr>
          <p:cNvPr id="15" name="Espace réservé du numéro de diapositive 4"/>
          <p:cNvSpPr>
            <a:spLocks noGrp="1"/>
          </p:cNvSpPr>
          <p:nvPr>
            <p:ph type="sldNum" sz="quarter" idx="5"/>
          </p:nvPr>
        </p:nvSpPr>
        <p:spPr>
          <a:xfrm>
            <a:off x="1" y="9499004"/>
            <a:ext cx="544743" cy="277923"/>
          </a:xfrm>
          <a:prstGeom prst="rect">
            <a:avLst/>
          </a:prstGeom>
        </p:spPr>
        <p:txBody>
          <a:bodyPr vert="horz" lIns="91577" tIns="45789" rIns="91577" bIns="45789" rtlCol="0" anchor="ctr"/>
          <a:lstStyle>
            <a:lvl1pPr algn="r">
              <a:defRPr sz="1200"/>
            </a:lvl1pPr>
          </a:lstStyle>
          <a:p>
            <a:fld id="{305287CA-3E72-4A91-B59B-B69F40801570}" type="slidenum">
              <a:rPr lang="en-GB" sz="1100" smtClean="0"/>
              <a:pPr/>
              <a:t>‹Nº›</a:t>
            </a:fld>
            <a:endParaRPr lang="en-GB" sz="1100" dirty="0"/>
          </a:p>
        </p:txBody>
      </p:sp>
      <p:cxnSp>
        <p:nvCxnSpPr>
          <p:cNvPr id="18" name="Connecteur droit 17"/>
          <p:cNvCxnSpPr/>
          <p:nvPr/>
        </p:nvCxnSpPr>
        <p:spPr>
          <a:xfrm>
            <a:off x="527652" y="9598191"/>
            <a:ext cx="0" cy="10736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974272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0994162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118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65013667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119</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122</a:t>
            </a:fld>
            <a:endParaRPr lang="en-GB" altLang="es-ES" sz="1100" dirty="0" smtClean="0"/>
          </a:p>
        </p:txBody>
      </p:sp>
    </p:spTree>
    <p:extLst>
      <p:ext uri="{BB962C8B-B14F-4D97-AF65-F5344CB8AC3E}">
        <p14:creationId xmlns:p14="http://schemas.microsoft.com/office/powerpoint/2010/main" val="418756316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68360070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129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4184077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135</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136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05104126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137</a:t>
            </a:fld>
            <a:endParaRPr lang="en-GB" altLang="es-ES" sz="1100" dirty="0" smtClean="0"/>
          </a:p>
        </p:txBody>
      </p:sp>
    </p:spTree>
    <p:extLst>
      <p:ext uri="{BB962C8B-B14F-4D97-AF65-F5344CB8AC3E}">
        <p14:creationId xmlns:p14="http://schemas.microsoft.com/office/powerpoint/2010/main" val="262453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37212751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138</a:t>
            </a:fld>
            <a:endParaRPr lang="en-GB" altLang="es-ES" sz="1100" dirty="0" smtClean="0"/>
          </a:p>
        </p:txBody>
      </p:sp>
    </p:spTree>
    <p:extLst>
      <p:ext uri="{BB962C8B-B14F-4D97-AF65-F5344CB8AC3E}">
        <p14:creationId xmlns:p14="http://schemas.microsoft.com/office/powerpoint/2010/main" val="148482344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139</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89474424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149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150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dirty="0"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présentation</a:t>
            </a: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151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1499374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152</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153</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154</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155</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156</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157</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20</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158</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159</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160</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161</a:t>
            </a:fld>
            <a:endParaRPr lang="en-GB" altLang="es-ES" sz="1100" dirty="0" smtClean="0"/>
          </a:p>
        </p:txBody>
      </p:sp>
    </p:spTree>
    <p:extLst>
      <p:ext uri="{BB962C8B-B14F-4D97-AF65-F5344CB8AC3E}">
        <p14:creationId xmlns:p14="http://schemas.microsoft.com/office/powerpoint/2010/main" val="242427216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b="1" smtClean="0">
                <a:ea typeface="ＭＳ Ｐゴシック" pitchFamily="34" charset="-128"/>
              </a:rPr>
              <a:t>Spring</a:t>
            </a:r>
            <a:r>
              <a:rPr lang="es-ES" altLang="es-ES" smtClean="0">
                <a:ea typeface="ＭＳ Ｐゴシック" pitchFamily="34" charset="-128"/>
              </a:rPr>
              <a:t> se basa en el concepto de </a:t>
            </a:r>
            <a:r>
              <a:rPr lang="es-ES" altLang="es-ES" b="1" smtClean="0">
                <a:ea typeface="ＭＳ Ｐゴシック" pitchFamily="34" charset="-128"/>
              </a:rPr>
              <a:t>Inversión de Control</a:t>
            </a:r>
            <a:r>
              <a:rPr lang="es-ES" altLang="es-ES" smtClean="0">
                <a:ea typeface="ＭＳ Ｐゴシック" pitchFamily="34" charset="-128"/>
              </a:rPr>
              <a:t> (</a:t>
            </a:r>
            <a:r>
              <a:rPr lang="es-ES" altLang="es-ES" b="1" smtClean="0">
                <a:ea typeface="ＭＳ Ｐゴシック" pitchFamily="34" charset="-128"/>
              </a:rPr>
              <a:t>IoC</a:t>
            </a:r>
            <a:r>
              <a:rPr lang="es-ES" altLang="es-ES" smtClean="0">
                <a:ea typeface="ＭＳ Ｐゴシック" pitchFamily="34" charset="-128"/>
              </a:rPr>
              <a:t> por sus siglas en inglés), más específicamente en la </a:t>
            </a:r>
            <a:r>
              <a:rPr lang="es-ES" altLang="es-ES" b="1" smtClean="0">
                <a:ea typeface="ＭＳ Ｐゴシック" pitchFamily="34" charset="-128"/>
              </a:rPr>
              <a:t>Inyección de Dependencias</a:t>
            </a:r>
            <a:r>
              <a:rPr lang="es-ES" altLang="es-ES" smtClean="0">
                <a:ea typeface="ＭＳ Ｐゴシック" pitchFamily="34" charset="-128"/>
              </a:rPr>
              <a:t> (</a:t>
            </a:r>
            <a:r>
              <a:rPr lang="es-ES" altLang="es-ES" b="1" smtClean="0">
                <a:ea typeface="ＭＳ Ｐゴシック" pitchFamily="34" charset="-128"/>
              </a:rPr>
              <a:t>DI</a:t>
            </a:r>
            <a:r>
              <a:rPr lang="es-ES" altLang="es-ES" smtClean="0">
                <a:ea typeface="ＭＳ Ｐゴシック" pitchFamily="34" charset="-128"/>
              </a:rPr>
              <a:t>). Este es un proceso en el cual los objetos definen sus </a:t>
            </a:r>
            <a:r>
              <a:rPr lang="es-ES" altLang="es-ES" b="1" smtClean="0">
                <a:ea typeface="ＭＳ Ｐゴシック" pitchFamily="34" charset="-128"/>
              </a:rPr>
              <a:t>dependencias</a:t>
            </a:r>
            <a:r>
              <a:rPr lang="es-ES" altLang="es-ES" smtClean="0">
                <a:ea typeface="ＭＳ Ｐゴシック" pitchFamily="34" charset="-128"/>
              </a:rPr>
              <a:t> (o sea, los otros objetos con los que trabajan) solo a través de los argumentos de su constructor, argumentos a un método de factory, o métodos setter que son invocados después de que el objeto se ha construido. En este caso en vez de ser el mismo objeto quien se encargue de instanciar, o localizar, las dependencias con las que trabaja (usando directamente su constructor o un localizador de servicios), </a:t>
            </a:r>
            <a:r>
              <a:rPr lang="es-ES" altLang="es-ES" b="1" smtClean="0">
                <a:ea typeface="ＭＳ Ｐゴシック" pitchFamily="34" charset="-128"/>
              </a:rPr>
              <a:t>es el contenedor el que inyecta estas dependencias cuando crea al bean</a:t>
            </a:r>
            <a:r>
              <a:rPr lang="es-ES" altLang="es-ES" smtClean="0">
                <a:ea typeface="ＭＳ Ｐゴシック" pitchFamily="34" charset="-128"/>
              </a:rPr>
              <a:t>. Este proceso, como podemos observar, es el inverso al que normalmente se hace, y de ahí el nombre de Inversión de Control (es el framework el que hace el trabajo, no el programador ).</a:t>
            </a:r>
            <a:br>
              <a:rPr lang="es-ES" altLang="es-ES" smtClean="0">
                <a:ea typeface="ＭＳ Ｐゴシック" pitchFamily="34" charset="-128"/>
              </a:rPr>
            </a:br>
            <a:r>
              <a:rPr lang="es-ES" altLang="es-ES" smtClean="0">
                <a:ea typeface="ＭＳ Ｐゴシック" pitchFamily="34" charset="-128"/>
              </a:rPr>
              <a:t/>
            </a:r>
            <a:br>
              <a:rPr lang="es-ES" altLang="es-ES" smtClean="0">
                <a:ea typeface="ＭＳ Ｐゴシック" pitchFamily="34" charset="-128"/>
              </a:rPr>
            </a:br>
            <a:endParaRPr lang="es-ES" altLang="es-ES"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fld id="{52E874C4-6DF3-4171-8D05-987AB171E2C0}" type="datetime1">
              <a:rPr lang="fr-FR" altLang="es-ES" smtClean="0"/>
              <a:pPr/>
              <a:t>09/02/2018</a:t>
            </a:fld>
            <a:endParaRPr lang="fr-FR" altLang="es-ES" smtClean="0"/>
          </a:p>
        </p:txBody>
      </p:sp>
      <p:sp>
        <p:nvSpPr>
          <p:cNvPr id="48133"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s-ES" smtClean="0"/>
              <a:t>Titre de la présentation</a:t>
            </a:r>
          </a:p>
        </p:txBody>
      </p:sp>
      <p:sp>
        <p:nvSpPr>
          <p:cNvPr id="48134"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25485A-F5FE-4149-8336-930A32AA0048}" type="slidenum">
              <a:rPr lang="en-GB" altLang="es-ES" smtClean="0"/>
              <a:pPr/>
              <a:t>162</a:t>
            </a:fld>
            <a:endParaRPr lang="en-GB" altLang="es-ES" smtClean="0"/>
          </a:p>
        </p:txBody>
      </p:sp>
    </p:spTree>
    <p:extLst>
      <p:ext uri="{BB962C8B-B14F-4D97-AF65-F5344CB8AC3E}">
        <p14:creationId xmlns:p14="http://schemas.microsoft.com/office/powerpoint/2010/main" val="363317035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163</a:t>
            </a:fld>
            <a:endParaRPr lang="en-GB" altLang="es-ES" sz="1100" dirty="0" smtClean="0"/>
          </a:p>
        </p:txBody>
      </p:sp>
    </p:spTree>
    <p:extLst>
      <p:ext uri="{BB962C8B-B14F-4D97-AF65-F5344CB8AC3E}">
        <p14:creationId xmlns:p14="http://schemas.microsoft.com/office/powerpoint/2010/main" val="171286736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164</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165</a:t>
            </a:fld>
            <a:endParaRPr lang="en-GB" altLang="es-ES" sz="1100" dirty="0" smtClean="0"/>
          </a:p>
        </p:txBody>
      </p:sp>
    </p:spTree>
    <p:extLst>
      <p:ext uri="{BB962C8B-B14F-4D97-AF65-F5344CB8AC3E}">
        <p14:creationId xmlns:p14="http://schemas.microsoft.com/office/powerpoint/2010/main" val="57527528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166</a:t>
            </a:fld>
            <a:endParaRPr lang="en-GB" altLang="es-ES" sz="1100" dirty="0" smtClean="0"/>
          </a:p>
        </p:txBody>
      </p:sp>
    </p:spTree>
    <p:extLst>
      <p:ext uri="{BB962C8B-B14F-4D97-AF65-F5344CB8AC3E}">
        <p14:creationId xmlns:p14="http://schemas.microsoft.com/office/powerpoint/2010/main" val="241277216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167</a:t>
            </a:fld>
            <a:endParaRPr lang="en-GB" altLang="es-ES" sz="1100" dirty="0" smtClean="0"/>
          </a:p>
        </p:txBody>
      </p:sp>
    </p:spTree>
    <p:extLst>
      <p:ext uri="{BB962C8B-B14F-4D97-AF65-F5344CB8AC3E}">
        <p14:creationId xmlns:p14="http://schemas.microsoft.com/office/powerpoint/2010/main" val="3241833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168</a:t>
            </a:fld>
            <a:endParaRPr lang="en-GB" altLang="es-ES" sz="1100" dirty="0" smtClean="0"/>
          </a:p>
        </p:txBody>
      </p:sp>
    </p:spTree>
    <p:extLst>
      <p:ext uri="{BB962C8B-B14F-4D97-AF65-F5344CB8AC3E}">
        <p14:creationId xmlns:p14="http://schemas.microsoft.com/office/powerpoint/2010/main" val="70632563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169</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170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25108781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171</a:t>
            </a:fld>
            <a:endParaRPr lang="en-GB" altLang="es-ES" sz="1100" dirty="0" smtClean="0"/>
          </a:p>
        </p:txBody>
      </p:sp>
    </p:spTree>
    <p:extLst>
      <p:ext uri="{BB962C8B-B14F-4D97-AF65-F5344CB8AC3E}">
        <p14:creationId xmlns:p14="http://schemas.microsoft.com/office/powerpoint/2010/main" val="216933478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172</a:t>
            </a:fld>
            <a:endParaRPr lang="en-GB" altLang="es-ES" sz="1100" dirty="0" smtClean="0"/>
          </a:p>
        </p:txBody>
      </p:sp>
    </p:spTree>
    <p:extLst>
      <p:ext uri="{BB962C8B-B14F-4D97-AF65-F5344CB8AC3E}">
        <p14:creationId xmlns:p14="http://schemas.microsoft.com/office/powerpoint/2010/main" val="232561612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173</a:t>
            </a:fld>
            <a:endParaRPr lang="en-GB" altLang="es-ES" sz="1100" dirty="0" smtClean="0"/>
          </a:p>
        </p:txBody>
      </p:sp>
    </p:spTree>
    <p:extLst>
      <p:ext uri="{BB962C8B-B14F-4D97-AF65-F5344CB8AC3E}">
        <p14:creationId xmlns:p14="http://schemas.microsoft.com/office/powerpoint/2010/main" val="170889163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174</a:t>
            </a:fld>
            <a:endParaRPr lang="en-GB" altLang="es-ES" sz="1100" dirty="0" smtClean="0"/>
          </a:p>
        </p:txBody>
      </p:sp>
    </p:spTree>
    <p:extLst>
      <p:ext uri="{BB962C8B-B14F-4D97-AF65-F5344CB8AC3E}">
        <p14:creationId xmlns:p14="http://schemas.microsoft.com/office/powerpoint/2010/main" val="26360032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175</a:t>
            </a:fld>
            <a:endParaRPr lang="en-GB" altLang="es-ES" sz="1100" dirty="0" smtClean="0"/>
          </a:p>
        </p:txBody>
      </p:sp>
    </p:spTree>
    <p:extLst>
      <p:ext uri="{BB962C8B-B14F-4D97-AF65-F5344CB8AC3E}">
        <p14:creationId xmlns:p14="http://schemas.microsoft.com/office/powerpoint/2010/main" val="11762243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176</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177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2383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178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82034377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179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69940618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52018308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13957995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70745433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6954462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32296282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92492593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23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75474923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189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24</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199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200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4014661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201</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202</a:t>
            </a:fld>
            <a:endParaRPr lang="en-GB" altLang="es-ES" sz="1100" dirty="0" smtClean="0"/>
          </a:p>
        </p:txBody>
      </p:sp>
    </p:spTree>
    <p:extLst>
      <p:ext uri="{BB962C8B-B14F-4D97-AF65-F5344CB8AC3E}">
        <p14:creationId xmlns:p14="http://schemas.microsoft.com/office/powerpoint/2010/main" val="352968458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203</a:t>
            </a:fld>
            <a:endParaRPr lang="en-GB" altLang="es-ES" sz="1100" dirty="0" smtClean="0"/>
          </a:p>
        </p:txBody>
      </p:sp>
    </p:spTree>
    <p:extLst>
      <p:ext uri="{BB962C8B-B14F-4D97-AF65-F5344CB8AC3E}">
        <p14:creationId xmlns:p14="http://schemas.microsoft.com/office/powerpoint/2010/main" val="260193478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204</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205</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206</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207</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a:p>
        </p:txBody>
      </p:sp>
      <p:sp>
        <p:nvSpPr>
          <p:cNvPr id="4" name="3 Marcador de fecha"/>
          <p:cNvSpPr>
            <a:spLocks noGrp="1"/>
          </p:cNvSpPr>
          <p:nvPr>
            <p:ph type="dt" idx="10"/>
          </p:nvPr>
        </p:nvSpPr>
        <p:spPr>
          <a:xfrm>
            <a:off x="2" y="0"/>
            <a:ext cx="3261410" cy="497046"/>
          </a:xfrm>
          <a:prstGeom prst="rect">
            <a:avLst/>
          </a:prstGeom>
        </p:spPr>
        <p:txBody>
          <a:bodyPr lIns="91577" tIns="45789" rIns="91577" bIns="45789"/>
          <a:lstStyle/>
          <a:p>
            <a:fld id="{94B20651-2502-4EB0-A977-509CB8F6FE9F}" type="datetime1">
              <a:rPr lang="fr-FR" smtClean="0"/>
              <a:pPr/>
              <a:t>09/02/2018</a:t>
            </a:fld>
            <a:endParaRPr lang="fr-FR"/>
          </a:p>
        </p:txBody>
      </p:sp>
      <p:sp>
        <p:nvSpPr>
          <p:cNvPr id="5" name="4 Marcador de pie de página"/>
          <p:cNvSpPr>
            <a:spLocks noGrp="1"/>
          </p:cNvSpPr>
          <p:nvPr>
            <p:ph type="ftr" sz="quarter" idx="11"/>
          </p:nvPr>
        </p:nvSpPr>
        <p:spPr/>
        <p:txBody>
          <a:bodyPr/>
          <a:lstStyle/>
          <a:p>
            <a:r>
              <a:rPr lang="fr-FR" smtClean="0"/>
              <a:t>Titulo presentation</a:t>
            </a:r>
            <a:endParaRPr lang="fr-FR" dirty="0"/>
          </a:p>
        </p:txBody>
      </p:sp>
      <p:sp>
        <p:nvSpPr>
          <p:cNvPr id="6" name="5 Marcador de número de diapositiva"/>
          <p:cNvSpPr>
            <a:spLocks noGrp="1"/>
          </p:cNvSpPr>
          <p:nvPr>
            <p:ph type="sldNum" sz="quarter" idx="12"/>
          </p:nvPr>
        </p:nvSpPr>
        <p:spPr/>
        <p:txBody>
          <a:bodyPr/>
          <a:lstStyle/>
          <a:p>
            <a:fld id="{305287CA-3E72-4A91-B59B-B69F40801570}" type="slidenum">
              <a:rPr lang="en-GB" sz="1100" smtClean="0"/>
              <a:pPr/>
              <a:t>2</a:t>
            </a:fld>
            <a:endParaRPr lang="en-GB" sz="11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25</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208</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209</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210</a:t>
            </a:fld>
            <a:endParaRPr lang="en-GB" altLang="es-ES" sz="1100" dirty="0" smtClean="0"/>
          </a:p>
        </p:txBody>
      </p:sp>
    </p:spTree>
    <p:extLst>
      <p:ext uri="{BB962C8B-B14F-4D97-AF65-F5344CB8AC3E}">
        <p14:creationId xmlns:p14="http://schemas.microsoft.com/office/powerpoint/2010/main" val="369449191"/>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211</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212</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213</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214</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215</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216</a:t>
            </a:fld>
            <a:endParaRPr lang="en-GB" altLang="es-ES" sz="1100" dirty="0" smtClean="0"/>
          </a:p>
        </p:txBody>
      </p:sp>
    </p:spTree>
    <p:extLst>
      <p:ext uri="{BB962C8B-B14F-4D97-AF65-F5344CB8AC3E}">
        <p14:creationId xmlns:p14="http://schemas.microsoft.com/office/powerpoint/2010/main" val="1594149731"/>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217</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26</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218</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219</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220</a:t>
            </a:fld>
            <a:endParaRPr lang="en-GB" altLang="es-ES" sz="1100" dirty="0" smtClean="0"/>
          </a:p>
        </p:txBody>
      </p:sp>
    </p:spTree>
    <p:extLst>
      <p:ext uri="{BB962C8B-B14F-4D97-AF65-F5344CB8AC3E}">
        <p14:creationId xmlns:p14="http://schemas.microsoft.com/office/powerpoint/2010/main" val="2156835989"/>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221</a:t>
            </a:fld>
            <a:endParaRPr lang="en-GB" altLang="es-ES" sz="1100" dirty="0" smtClean="0"/>
          </a:p>
        </p:txBody>
      </p:sp>
    </p:spTree>
    <p:extLst>
      <p:ext uri="{BB962C8B-B14F-4D97-AF65-F5344CB8AC3E}">
        <p14:creationId xmlns:p14="http://schemas.microsoft.com/office/powerpoint/2010/main" val="1489410648"/>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222</a:t>
            </a:fld>
            <a:endParaRPr lang="en-GB" altLang="es-ES" sz="1100" dirty="0" smtClean="0"/>
          </a:p>
        </p:txBody>
      </p:sp>
    </p:spTree>
    <p:extLst>
      <p:ext uri="{BB962C8B-B14F-4D97-AF65-F5344CB8AC3E}">
        <p14:creationId xmlns:p14="http://schemas.microsoft.com/office/powerpoint/2010/main" val="148941064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223</a:t>
            </a:fld>
            <a:endParaRPr lang="en-GB" altLang="es-ES" sz="1100" dirty="0" smtClean="0"/>
          </a:p>
        </p:txBody>
      </p:sp>
    </p:spTree>
    <p:extLst>
      <p:ext uri="{BB962C8B-B14F-4D97-AF65-F5344CB8AC3E}">
        <p14:creationId xmlns:p14="http://schemas.microsoft.com/office/powerpoint/2010/main" val="567648856"/>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224</a:t>
            </a:fld>
            <a:endParaRPr lang="en-GB" altLang="es-ES" sz="1100" dirty="0" smtClean="0"/>
          </a:p>
        </p:txBody>
      </p:sp>
    </p:spTree>
    <p:extLst>
      <p:ext uri="{BB962C8B-B14F-4D97-AF65-F5344CB8AC3E}">
        <p14:creationId xmlns:p14="http://schemas.microsoft.com/office/powerpoint/2010/main" val="56764885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225</a:t>
            </a:fld>
            <a:endParaRPr lang="en-GB" altLang="es-ES" sz="1100" dirty="0" smtClean="0"/>
          </a:p>
        </p:txBody>
      </p:sp>
    </p:spTree>
    <p:extLst>
      <p:ext uri="{BB962C8B-B14F-4D97-AF65-F5344CB8AC3E}">
        <p14:creationId xmlns:p14="http://schemas.microsoft.com/office/powerpoint/2010/main" val="56764885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226</a:t>
            </a:fld>
            <a:endParaRPr lang="en-GB" altLang="es-ES" sz="1100" dirty="0" smtClean="0"/>
          </a:p>
        </p:txBody>
      </p:sp>
    </p:spTree>
    <p:extLst>
      <p:ext uri="{BB962C8B-B14F-4D97-AF65-F5344CB8AC3E}">
        <p14:creationId xmlns:p14="http://schemas.microsoft.com/office/powerpoint/2010/main" val="567648856"/>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227</a:t>
            </a:fld>
            <a:endParaRPr lang="en-GB" altLang="es-ES" sz="1100" dirty="0" smtClean="0"/>
          </a:p>
        </p:txBody>
      </p:sp>
    </p:spTree>
    <p:extLst>
      <p:ext uri="{BB962C8B-B14F-4D97-AF65-F5344CB8AC3E}">
        <p14:creationId xmlns:p14="http://schemas.microsoft.com/office/powerpoint/2010/main" val="567648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27</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228</a:t>
            </a:fld>
            <a:endParaRPr lang="en-GB" altLang="es-ES" sz="1100" dirty="0" smtClean="0"/>
          </a:p>
        </p:txBody>
      </p:sp>
    </p:spTree>
    <p:extLst>
      <p:ext uri="{BB962C8B-B14F-4D97-AF65-F5344CB8AC3E}">
        <p14:creationId xmlns:p14="http://schemas.microsoft.com/office/powerpoint/2010/main" val="3536698430"/>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229</a:t>
            </a:fld>
            <a:endParaRPr lang="en-GB" altLang="es-ES" sz="1100" dirty="0" smtClean="0"/>
          </a:p>
        </p:txBody>
      </p:sp>
    </p:spTree>
    <p:extLst>
      <p:ext uri="{BB962C8B-B14F-4D97-AF65-F5344CB8AC3E}">
        <p14:creationId xmlns:p14="http://schemas.microsoft.com/office/powerpoint/2010/main" val="184870377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230</a:t>
            </a:fld>
            <a:endParaRPr lang="en-GB" altLang="es-ES" sz="1100" dirty="0" smtClean="0"/>
          </a:p>
        </p:txBody>
      </p:sp>
    </p:spTree>
    <p:extLst>
      <p:ext uri="{BB962C8B-B14F-4D97-AF65-F5344CB8AC3E}">
        <p14:creationId xmlns:p14="http://schemas.microsoft.com/office/powerpoint/2010/main" val="289720629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231</a:t>
            </a:fld>
            <a:endParaRPr lang="en-GB" altLang="es-ES" sz="1100" dirty="0" smtClean="0"/>
          </a:p>
        </p:txBody>
      </p:sp>
    </p:spTree>
    <p:extLst>
      <p:ext uri="{BB962C8B-B14F-4D97-AF65-F5344CB8AC3E}">
        <p14:creationId xmlns:p14="http://schemas.microsoft.com/office/powerpoint/2010/main" val="335654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28</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29</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30</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31</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33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50902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None/>
            </a:pPr>
            <a:r>
              <a:rPr lang="es-ES" altLang="es-ES" dirty="0" smtClean="0">
                <a:ea typeface="ＭＳ Ｐゴシック" pitchFamily="34" charset="-128"/>
              </a:rPr>
              <a:t/>
            </a:r>
            <a:br>
              <a:rPr lang="es-ES" altLang="es-ES" dirty="0" smtClean="0">
                <a:ea typeface="ＭＳ Ｐゴシック" pitchFamily="34" charset="-128"/>
              </a:rPr>
            </a:br>
            <a:r>
              <a:rPr lang="es-ES" altLang="es-ES" dirty="0" smtClean="0">
                <a:ea typeface="ＭＳ Ｐゴシック" pitchFamily="34" charset="-128"/>
              </a:rPr>
              <a:t/>
            </a:r>
            <a:br>
              <a:rPr lang="es-ES" altLang="es-ES" dirty="0" smtClean="0">
                <a:ea typeface="ＭＳ Ｐゴシック" pitchFamily="34" charset="-128"/>
              </a:rPr>
            </a:br>
            <a:endParaRPr lang="es-ES"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fld id="{52E874C4-6DF3-4171-8D05-987AB171E2C0}" type="datetime1">
              <a:rPr lang="fr-FR" altLang="es-ES" smtClean="0"/>
              <a:pPr/>
              <a:t>09/02/2018</a:t>
            </a:fld>
            <a:endParaRPr lang="fr-FR" altLang="es-ES" smtClean="0"/>
          </a:p>
        </p:txBody>
      </p:sp>
      <p:sp>
        <p:nvSpPr>
          <p:cNvPr id="48133"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s-ES" smtClean="0"/>
              <a:t>Titre de la présentation</a:t>
            </a:r>
          </a:p>
        </p:txBody>
      </p:sp>
      <p:sp>
        <p:nvSpPr>
          <p:cNvPr id="48134"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25485A-F5FE-4149-8336-930A32AA0048}" type="slidenum">
              <a:rPr lang="en-GB" altLang="es-ES" smtClean="0"/>
              <a:pPr/>
              <a:t>36</a:t>
            </a:fld>
            <a:endParaRPr lang="en-GB" altLang="es-ES" smtClean="0"/>
          </a:p>
        </p:txBody>
      </p:sp>
    </p:spTree>
    <p:extLst>
      <p:ext uri="{BB962C8B-B14F-4D97-AF65-F5344CB8AC3E}">
        <p14:creationId xmlns:p14="http://schemas.microsoft.com/office/powerpoint/2010/main" val="2560503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37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429395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a:p>
        </p:txBody>
      </p:sp>
      <p:sp>
        <p:nvSpPr>
          <p:cNvPr id="4" name="3 Marcador de fecha"/>
          <p:cNvSpPr>
            <a:spLocks noGrp="1"/>
          </p:cNvSpPr>
          <p:nvPr>
            <p:ph type="dt" idx="10"/>
          </p:nvPr>
        </p:nvSpPr>
        <p:spPr>
          <a:xfrm>
            <a:off x="2" y="0"/>
            <a:ext cx="3261410" cy="497046"/>
          </a:xfrm>
          <a:prstGeom prst="rect">
            <a:avLst/>
          </a:prstGeom>
        </p:spPr>
        <p:txBody>
          <a:bodyPr lIns="91577" tIns="45789" rIns="91577" bIns="45789"/>
          <a:lstStyle/>
          <a:p>
            <a:fld id="{94B20651-2502-4EB0-A977-509CB8F6FE9F}" type="datetime1">
              <a:rPr lang="fr-FR" smtClean="0"/>
              <a:pPr/>
              <a:t>09/02/2018</a:t>
            </a:fld>
            <a:endParaRPr lang="fr-FR"/>
          </a:p>
        </p:txBody>
      </p:sp>
      <p:sp>
        <p:nvSpPr>
          <p:cNvPr id="5" name="4 Marcador de pie de página"/>
          <p:cNvSpPr>
            <a:spLocks noGrp="1"/>
          </p:cNvSpPr>
          <p:nvPr>
            <p:ph type="ftr" sz="quarter" idx="11"/>
          </p:nvPr>
        </p:nvSpPr>
        <p:spPr/>
        <p:txBody>
          <a:bodyPr/>
          <a:lstStyle/>
          <a:p>
            <a:r>
              <a:rPr lang="fr-FR" smtClean="0"/>
              <a:t>Titulo presentation</a:t>
            </a:r>
            <a:endParaRPr lang="fr-FR" dirty="0"/>
          </a:p>
        </p:txBody>
      </p:sp>
      <p:sp>
        <p:nvSpPr>
          <p:cNvPr id="6" name="5 Marcador de número de diapositiva"/>
          <p:cNvSpPr>
            <a:spLocks noGrp="1"/>
          </p:cNvSpPr>
          <p:nvPr>
            <p:ph type="sldNum" sz="quarter" idx="12"/>
          </p:nvPr>
        </p:nvSpPr>
        <p:spPr/>
        <p:txBody>
          <a:bodyPr/>
          <a:lstStyle/>
          <a:p>
            <a:fld id="{305287CA-3E72-4A91-B59B-B69F40801570}" type="slidenum">
              <a:rPr lang="en-GB" sz="1100" smtClean="0"/>
              <a:pPr/>
              <a:t>3</a:t>
            </a:fld>
            <a:endParaRPr lang="en-GB" sz="1100" dirty="0"/>
          </a:p>
        </p:txBody>
      </p:sp>
    </p:spTree>
    <p:extLst>
      <p:ext uri="{BB962C8B-B14F-4D97-AF65-F5344CB8AC3E}">
        <p14:creationId xmlns:p14="http://schemas.microsoft.com/office/powerpoint/2010/main" val="2203958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None/>
            </a:pPr>
            <a:endParaRPr lang="es-ES"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fld id="{52E874C4-6DF3-4171-8D05-987AB171E2C0}" type="datetime1">
              <a:rPr lang="fr-FR" altLang="es-ES" smtClean="0"/>
              <a:pPr/>
              <a:t>09/02/2018</a:t>
            </a:fld>
            <a:endParaRPr lang="fr-FR" altLang="es-ES" smtClean="0"/>
          </a:p>
        </p:txBody>
      </p:sp>
      <p:sp>
        <p:nvSpPr>
          <p:cNvPr id="48133"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s-ES" smtClean="0"/>
              <a:t>Titre de la présentation</a:t>
            </a:r>
          </a:p>
        </p:txBody>
      </p:sp>
      <p:sp>
        <p:nvSpPr>
          <p:cNvPr id="48134"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25485A-F5FE-4149-8336-930A32AA0048}" type="slidenum">
              <a:rPr lang="en-GB" altLang="es-ES" smtClean="0"/>
              <a:pPr/>
              <a:t>38</a:t>
            </a:fld>
            <a:endParaRPr lang="en-GB" altLang="es-ES" smtClean="0"/>
          </a:p>
        </p:txBody>
      </p:sp>
    </p:spTree>
    <p:extLst>
      <p:ext uri="{BB962C8B-B14F-4D97-AF65-F5344CB8AC3E}">
        <p14:creationId xmlns:p14="http://schemas.microsoft.com/office/powerpoint/2010/main" val="1029377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39</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40</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41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650136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42</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43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662640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44</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45</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46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991578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47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12868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48</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49</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50</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51</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52</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53</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54</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55</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56</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57</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s-ES_tradnl" altLang="es-ES" smtClean="0">
                <a:ea typeface="ＭＳ Ｐゴシック" pitchFamily="34" charset="-128"/>
              </a:rPr>
              <a:t>Groovy es un lenguaje orientado a objetos para java. Es un lenguaje dynamico similar a Python, Ruby y se puede usar como un lenguaje de scripting para la plataforma Java</a:t>
            </a:r>
            <a:endParaRPr lang="fr-FR" altLang="es-ES" smtClean="0">
              <a:ea typeface="ＭＳ Ｐゴシック" pitchFamily="34" charset="-128"/>
            </a:endParaRPr>
          </a:p>
        </p:txBody>
      </p:sp>
      <p:sp>
        <p:nvSpPr>
          <p:cNvPr id="44036"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44064" indent="-286179"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44715"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602600"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60486"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518372"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76258"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34144"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92029"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A9ECF148-05D7-41BC-A16D-9CCCC8909882}" type="datetime1">
              <a:rPr lang="fr-FR" altLang="es-ES" sz="1200" smtClean="0"/>
              <a:pPr eaLnBrk="1" hangingPunct="1">
                <a:spcBef>
                  <a:spcPct val="0"/>
                </a:spcBef>
                <a:buClrTx/>
                <a:buFontTx/>
                <a:buNone/>
              </a:pPr>
              <a:t>09/02/2018</a:t>
            </a:fld>
            <a:endParaRPr lang="fr-FR" altLang="es-ES" sz="1200" dirty="0" smtClean="0"/>
          </a:p>
        </p:txBody>
      </p:sp>
      <p:sp>
        <p:nvSpPr>
          <p:cNvPr id="44037"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44064" indent="-286179"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44715"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602600"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60486"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518372"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76258"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34144"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92029"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44038"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44064" indent="-286179"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44715"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602600"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60486" indent="-228943"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518372"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76258"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34144"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92029" indent="-228943" defTabSz="914182"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5651A7C9-4D01-497B-808A-5B1A25319655}" type="slidenum">
              <a:rPr lang="en-GB" altLang="es-ES" sz="1100" smtClean="0"/>
              <a:pPr eaLnBrk="1" hangingPunct="1">
                <a:spcBef>
                  <a:spcPct val="0"/>
                </a:spcBef>
                <a:buClrTx/>
                <a:buFontTx/>
                <a:buNone/>
              </a:pPr>
              <a:t>9</a:t>
            </a:fld>
            <a:endParaRPr lang="en-GB" altLang="es-ES" sz="1100" dirty="0" smtClean="0"/>
          </a:p>
        </p:txBody>
      </p:sp>
    </p:spTree>
    <p:extLst>
      <p:ext uri="{BB962C8B-B14F-4D97-AF65-F5344CB8AC3E}">
        <p14:creationId xmlns:p14="http://schemas.microsoft.com/office/powerpoint/2010/main" val="3166764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58</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59</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9"/>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Espace réservé des commentaires 10"/>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dirty="0" smtClean="0">
              <a:ea typeface="ＭＳ Ｐゴシック" pitchFamily="34" charset="-128"/>
            </a:endParaRPr>
          </a:p>
        </p:txBody>
      </p:sp>
      <p:sp>
        <p:nvSpPr>
          <p:cNvPr id="49156" name="Espace réservé du pied de page 13"/>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4064" indent="-286179">
              <a:defRPr>
                <a:solidFill>
                  <a:schemeClr val="tx1"/>
                </a:solidFill>
                <a:latin typeface="Calibri" pitchFamily="34" charset="0"/>
              </a:defRPr>
            </a:lvl2pPr>
            <a:lvl3pPr marL="1144715" indent="-228943">
              <a:defRPr>
                <a:solidFill>
                  <a:schemeClr val="tx1"/>
                </a:solidFill>
                <a:latin typeface="Calibri" pitchFamily="34" charset="0"/>
              </a:defRPr>
            </a:lvl3pPr>
            <a:lvl4pPr marL="1602600" indent="-228943">
              <a:defRPr>
                <a:solidFill>
                  <a:schemeClr val="tx1"/>
                </a:solidFill>
                <a:latin typeface="Calibri" pitchFamily="34" charset="0"/>
              </a:defRPr>
            </a:lvl4pPr>
            <a:lvl5pPr marL="2060486" indent="-228943">
              <a:defRPr>
                <a:solidFill>
                  <a:schemeClr val="tx1"/>
                </a:solidFill>
                <a:latin typeface="Calibri" pitchFamily="34" charset="0"/>
              </a:defRPr>
            </a:lvl5pPr>
            <a:lvl6pPr marL="2518372" indent="-228943" fontAlgn="base">
              <a:spcBef>
                <a:spcPct val="0"/>
              </a:spcBef>
              <a:spcAft>
                <a:spcPct val="0"/>
              </a:spcAft>
              <a:defRPr>
                <a:solidFill>
                  <a:schemeClr val="tx1"/>
                </a:solidFill>
                <a:latin typeface="Calibri" pitchFamily="34" charset="0"/>
              </a:defRPr>
            </a:lvl6pPr>
            <a:lvl7pPr marL="2976258" indent="-228943" fontAlgn="base">
              <a:spcBef>
                <a:spcPct val="0"/>
              </a:spcBef>
              <a:spcAft>
                <a:spcPct val="0"/>
              </a:spcAft>
              <a:defRPr>
                <a:solidFill>
                  <a:schemeClr val="tx1"/>
                </a:solidFill>
                <a:latin typeface="Calibri" pitchFamily="34" charset="0"/>
              </a:defRPr>
            </a:lvl7pPr>
            <a:lvl8pPr marL="3434144" indent="-228943" fontAlgn="base">
              <a:spcBef>
                <a:spcPct val="0"/>
              </a:spcBef>
              <a:spcAft>
                <a:spcPct val="0"/>
              </a:spcAft>
              <a:defRPr>
                <a:solidFill>
                  <a:schemeClr val="tx1"/>
                </a:solidFill>
                <a:latin typeface="Calibri" pitchFamily="34" charset="0"/>
              </a:defRPr>
            </a:lvl8pPr>
            <a:lvl9pPr marL="3892029" indent="-228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49157" name="Espace réservé du numéro de diapositive 1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4064" indent="-286179">
              <a:defRPr>
                <a:solidFill>
                  <a:schemeClr val="tx1"/>
                </a:solidFill>
                <a:latin typeface="Calibri" pitchFamily="34" charset="0"/>
              </a:defRPr>
            </a:lvl2pPr>
            <a:lvl3pPr marL="1144715" indent="-228943">
              <a:defRPr>
                <a:solidFill>
                  <a:schemeClr val="tx1"/>
                </a:solidFill>
                <a:latin typeface="Calibri" pitchFamily="34" charset="0"/>
              </a:defRPr>
            </a:lvl3pPr>
            <a:lvl4pPr marL="1602600" indent="-228943">
              <a:defRPr>
                <a:solidFill>
                  <a:schemeClr val="tx1"/>
                </a:solidFill>
                <a:latin typeface="Calibri" pitchFamily="34" charset="0"/>
              </a:defRPr>
            </a:lvl4pPr>
            <a:lvl5pPr marL="2060486" indent="-228943">
              <a:defRPr>
                <a:solidFill>
                  <a:schemeClr val="tx1"/>
                </a:solidFill>
                <a:latin typeface="Calibri" pitchFamily="34" charset="0"/>
              </a:defRPr>
            </a:lvl5pPr>
            <a:lvl6pPr marL="2518372" indent="-228943" fontAlgn="base">
              <a:spcBef>
                <a:spcPct val="0"/>
              </a:spcBef>
              <a:spcAft>
                <a:spcPct val="0"/>
              </a:spcAft>
              <a:defRPr>
                <a:solidFill>
                  <a:schemeClr val="tx1"/>
                </a:solidFill>
                <a:latin typeface="Calibri" pitchFamily="34" charset="0"/>
              </a:defRPr>
            </a:lvl6pPr>
            <a:lvl7pPr marL="2976258" indent="-228943" fontAlgn="base">
              <a:spcBef>
                <a:spcPct val="0"/>
              </a:spcBef>
              <a:spcAft>
                <a:spcPct val="0"/>
              </a:spcAft>
              <a:defRPr>
                <a:solidFill>
                  <a:schemeClr val="tx1"/>
                </a:solidFill>
                <a:latin typeface="Calibri" pitchFamily="34" charset="0"/>
              </a:defRPr>
            </a:lvl7pPr>
            <a:lvl8pPr marL="3434144" indent="-228943" fontAlgn="base">
              <a:spcBef>
                <a:spcPct val="0"/>
              </a:spcBef>
              <a:spcAft>
                <a:spcPct val="0"/>
              </a:spcAft>
              <a:defRPr>
                <a:solidFill>
                  <a:schemeClr val="tx1"/>
                </a:solidFill>
                <a:latin typeface="Calibri" pitchFamily="34" charset="0"/>
              </a:defRPr>
            </a:lvl8pPr>
            <a:lvl9pPr marL="3892029" indent="-228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483F531-76E7-494E-A16B-00B381B154C5}" type="slidenum">
              <a:rPr lang="en-GB" altLang="es-ES" sz="1100" smtClean="0">
                <a:ea typeface="ＭＳ Ｐゴシック" pitchFamily="34" charset="-128"/>
              </a:rPr>
              <a:pPr fontAlgn="base">
                <a:spcBef>
                  <a:spcPct val="0"/>
                </a:spcBef>
                <a:spcAft>
                  <a:spcPct val="0"/>
                </a:spcAft>
                <a:defRPr/>
              </a:pPr>
              <a:t>10</a:t>
            </a:fld>
            <a:endParaRPr lang="en-GB" altLang="es-ES" sz="1100" dirty="0" smtClean="0">
              <a:ea typeface="ＭＳ Ｐゴシック" pitchFamily="34" charset="-128"/>
            </a:endParaRPr>
          </a:p>
        </p:txBody>
      </p:sp>
      <p:sp>
        <p:nvSpPr>
          <p:cNvPr id="49158" name="Espace réservé de la date 1"/>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44064" indent="-286179">
              <a:defRPr>
                <a:solidFill>
                  <a:schemeClr val="tx1"/>
                </a:solidFill>
                <a:latin typeface="Calibri" pitchFamily="34" charset="0"/>
              </a:defRPr>
            </a:lvl2pPr>
            <a:lvl3pPr marL="1144715" indent="-228943">
              <a:defRPr>
                <a:solidFill>
                  <a:schemeClr val="tx1"/>
                </a:solidFill>
                <a:latin typeface="Calibri" pitchFamily="34" charset="0"/>
              </a:defRPr>
            </a:lvl3pPr>
            <a:lvl4pPr marL="1602600" indent="-228943">
              <a:defRPr>
                <a:solidFill>
                  <a:schemeClr val="tx1"/>
                </a:solidFill>
                <a:latin typeface="Calibri" pitchFamily="34" charset="0"/>
              </a:defRPr>
            </a:lvl4pPr>
            <a:lvl5pPr marL="2060486" indent="-228943">
              <a:defRPr>
                <a:solidFill>
                  <a:schemeClr val="tx1"/>
                </a:solidFill>
                <a:latin typeface="Calibri" pitchFamily="34" charset="0"/>
              </a:defRPr>
            </a:lvl5pPr>
            <a:lvl6pPr marL="2518372" indent="-228943" fontAlgn="base">
              <a:spcBef>
                <a:spcPct val="0"/>
              </a:spcBef>
              <a:spcAft>
                <a:spcPct val="0"/>
              </a:spcAft>
              <a:defRPr>
                <a:solidFill>
                  <a:schemeClr val="tx1"/>
                </a:solidFill>
                <a:latin typeface="Calibri" pitchFamily="34" charset="0"/>
              </a:defRPr>
            </a:lvl6pPr>
            <a:lvl7pPr marL="2976258" indent="-228943" fontAlgn="base">
              <a:spcBef>
                <a:spcPct val="0"/>
              </a:spcBef>
              <a:spcAft>
                <a:spcPct val="0"/>
              </a:spcAft>
              <a:defRPr>
                <a:solidFill>
                  <a:schemeClr val="tx1"/>
                </a:solidFill>
                <a:latin typeface="Calibri" pitchFamily="34" charset="0"/>
              </a:defRPr>
            </a:lvl7pPr>
            <a:lvl8pPr marL="3434144" indent="-228943" fontAlgn="base">
              <a:spcBef>
                <a:spcPct val="0"/>
              </a:spcBef>
              <a:spcAft>
                <a:spcPct val="0"/>
              </a:spcAft>
              <a:defRPr>
                <a:solidFill>
                  <a:schemeClr val="tx1"/>
                </a:solidFill>
                <a:latin typeface="Calibri" pitchFamily="34" charset="0"/>
              </a:defRPr>
            </a:lvl8pPr>
            <a:lvl9pPr marL="3892029" indent="-228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9464EB-3BF6-46C4-8DD3-F60E349FAA01}"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Tree>
    <p:extLst>
      <p:ext uri="{BB962C8B-B14F-4D97-AF65-F5344CB8AC3E}">
        <p14:creationId xmlns:p14="http://schemas.microsoft.com/office/powerpoint/2010/main" val="4041596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69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72</a:t>
            </a:fld>
            <a:endParaRPr lang="en-GB" altLang="es-ES" sz="1100" dirty="0" smtClean="0"/>
          </a:p>
        </p:txBody>
      </p:sp>
    </p:spTree>
    <p:extLst>
      <p:ext uri="{BB962C8B-B14F-4D97-AF65-F5344CB8AC3E}">
        <p14:creationId xmlns:p14="http://schemas.microsoft.com/office/powerpoint/2010/main" val="38469077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76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29866972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77</a:t>
            </a:fld>
            <a:endParaRPr lang="en-GB" altLang="es-ES" sz="1100" dirty="0" smtClean="0"/>
          </a:p>
        </p:txBody>
      </p:sp>
    </p:spTree>
    <p:extLst>
      <p:ext uri="{BB962C8B-B14F-4D97-AF65-F5344CB8AC3E}">
        <p14:creationId xmlns:p14="http://schemas.microsoft.com/office/powerpoint/2010/main" val="199982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11</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78</a:t>
            </a:fld>
            <a:endParaRPr lang="en-GB" altLang="es-ES" sz="1100" dirty="0" smtClean="0"/>
          </a:p>
        </p:txBody>
      </p:sp>
    </p:spTree>
    <p:extLst>
      <p:ext uri="{BB962C8B-B14F-4D97-AF65-F5344CB8AC3E}">
        <p14:creationId xmlns:p14="http://schemas.microsoft.com/office/powerpoint/2010/main" val="28014019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79</a:t>
            </a:fld>
            <a:endParaRPr lang="en-GB" altLang="es-ES" sz="1100" dirty="0" smtClean="0"/>
          </a:p>
        </p:txBody>
      </p:sp>
    </p:spTree>
    <p:extLst>
      <p:ext uri="{BB962C8B-B14F-4D97-AF65-F5344CB8AC3E}">
        <p14:creationId xmlns:p14="http://schemas.microsoft.com/office/powerpoint/2010/main" val="11108214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80</a:t>
            </a:fld>
            <a:endParaRPr lang="en-GB" altLang="es-ES" sz="1100" dirty="0" smtClean="0"/>
          </a:p>
        </p:txBody>
      </p:sp>
    </p:spTree>
    <p:extLst>
      <p:ext uri="{BB962C8B-B14F-4D97-AF65-F5344CB8AC3E}">
        <p14:creationId xmlns:p14="http://schemas.microsoft.com/office/powerpoint/2010/main" val="11722934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81</a:t>
            </a:fld>
            <a:endParaRPr lang="en-GB" altLang="es-ES" sz="1100" dirty="0" smtClean="0"/>
          </a:p>
        </p:txBody>
      </p:sp>
    </p:spTree>
    <p:extLst>
      <p:ext uri="{BB962C8B-B14F-4D97-AF65-F5344CB8AC3E}">
        <p14:creationId xmlns:p14="http://schemas.microsoft.com/office/powerpoint/2010/main" val="40925793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82</a:t>
            </a:fld>
            <a:endParaRPr lang="en-GB" altLang="es-ES" sz="1100" dirty="0" smtClean="0"/>
          </a:p>
        </p:txBody>
      </p:sp>
    </p:spTree>
    <p:extLst>
      <p:ext uri="{BB962C8B-B14F-4D97-AF65-F5344CB8AC3E}">
        <p14:creationId xmlns:p14="http://schemas.microsoft.com/office/powerpoint/2010/main" val="28617736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48132"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18E95391-3089-40ED-A649-DBC5520674B5}" type="datetime1">
              <a:rPr lang="fr-FR" altLang="es-ES" sz="1200" smtClean="0"/>
              <a:pPr eaLnBrk="1" hangingPunct="1">
                <a:spcBef>
                  <a:spcPct val="0"/>
                </a:spcBef>
                <a:buClrTx/>
                <a:buFontTx/>
                <a:buNone/>
                <a:defRPr/>
              </a:pPr>
              <a:t>09/02/2018</a:t>
            </a:fld>
            <a:endParaRPr lang="fr-FR" altLang="es-ES" sz="1200" dirty="0" smtClean="0"/>
          </a:p>
        </p:txBody>
      </p:sp>
      <p:sp>
        <p:nvSpPr>
          <p:cNvPr id="48133"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r>
              <a:rPr lang="en-GB" altLang="es-ES" sz="1100" dirty="0" smtClean="0"/>
              <a:t>Titre de la </a:t>
            </a:r>
            <a:r>
              <a:rPr lang="en-GB" altLang="es-ES" sz="1100" dirty="0" err="1" smtClean="0"/>
              <a:t>présentation</a:t>
            </a:r>
            <a:endParaRPr lang="en-GB" altLang="es-ES" sz="1100" dirty="0" smtClean="0"/>
          </a:p>
        </p:txBody>
      </p:sp>
      <p:sp>
        <p:nvSpPr>
          <p:cNvPr id="48134"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defRPr/>
            </a:pPr>
            <a:fld id="{D5D71E15-6C0B-4F3F-B63A-6F54D699C3E0}" type="slidenum">
              <a:rPr lang="en-GB" altLang="es-ES" sz="1100" smtClean="0"/>
              <a:pPr eaLnBrk="1" hangingPunct="1">
                <a:spcBef>
                  <a:spcPct val="0"/>
                </a:spcBef>
                <a:buClrTx/>
                <a:buFontTx/>
                <a:buNone/>
                <a:defRPr/>
              </a:pPr>
              <a:t>83</a:t>
            </a:fld>
            <a:endParaRPr lang="en-GB" altLang="es-ES" sz="1100" dirty="0" smtClean="0"/>
          </a:p>
        </p:txBody>
      </p:sp>
    </p:spTree>
    <p:extLst>
      <p:ext uri="{BB962C8B-B14F-4D97-AF65-F5344CB8AC3E}">
        <p14:creationId xmlns:p14="http://schemas.microsoft.com/office/powerpoint/2010/main" val="40386163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84</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85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86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87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es-ES_tradnl" altLang="es-ES" dirty="0" smtClean="0">
                <a:ea typeface="ＭＳ Ｐゴシック" pitchFamily="34" charset="-128"/>
              </a:rPr>
              <a:t>Spring divide la funcionalidad en diferentes módulos </a:t>
            </a:r>
          </a:p>
          <a:p>
            <a:pPr eaLnBrk="1" hangingPunct="1">
              <a:spcBef>
                <a:spcPct val="0"/>
              </a:spcBef>
              <a:defRPr/>
            </a:pPr>
            <a:endParaRPr lang="en-US"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Test: gracias a la </a:t>
            </a:r>
            <a:r>
              <a:rPr lang="en-US" altLang="es-ES" dirty="0" err="1" smtClean="0">
                <a:ea typeface="ＭＳ Ｐゴシック" pitchFamily="34" charset="-128"/>
              </a:rPr>
              <a:t>inyección</a:t>
            </a:r>
            <a:r>
              <a:rPr lang="en-US" altLang="es-ES" dirty="0" smtClean="0">
                <a:ea typeface="ＭＳ Ｐゴシック" pitchFamily="34" charset="-128"/>
              </a:rPr>
              <a:t> de </a:t>
            </a:r>
            <a:r>
              <a:rPr lang="en-US" altLang="es-ES" dirty="0" err="1" smtClean="0">
                <a:ea typeface="ＭＳ Ｐゴシック" pitchFamily="34" charset="-128"/>
              </a:rPr>
              <a:t>dependencias</a:t>
            </a:r>
            <a:r>
              <a:rPr lang="en-US" altLang="es-ES" dirty="0" smtClean="0">
                <a:ea typeface="ＭＳ Ｐゴシック" pitchFamily="34" charset="-128"/>
              </a:rPr>
              <a:t> y la </a:t>
            </a:r>
            <a:r>
              <a:rPr lang="en-US" altLang="es-ES" dirty="0" err="1" smtClean="0">
                <a:ea typeface="ＭＳ Ｐゴシック" pitchFamily="34" charset="-128"/>
              </a:rPr>
              <a:t>inversión</a:t>
            </a:r>
            <a:r>
              <a:rPr lang="en-US" altLang="es-ES" dirty="0" smtClean="0">
                <a:ea typeface="ＭＳ Ｐゴシック" pitchFamily="34" charset="-128"/>
              </a:rPr>
              <a:t> de control </a:t>
            </a:r>
            <a:r>
              <a:rPr lang="en-US" altLang="es-ES" dirty="0" err="1" smtClean="0">
                <a:ea typeface="ＭＳ Ｐゴシック" pitchFamily="34" charset="-128"/>
              </a:rPr>
              <a:t>los</a:t>
            </a:r>
            <a:r>
              <a:rPr lang="en-US" altLang="es-ES" dirty="0" smtClean="0">
                <a:ea typeface="ＭＳ Ｐゴシック" pitchFamily="34" charset="-128"/>
              </a:rPr>
              <a:t> tests </a:t>
            </a:r>
            <a:r>
              <a:rPr lang="en-US" altLang="es-ES" dirty="0" err="1" smtClean="0">
                <a:ea typeface="ＭＳ Ｐゴシック" pitchFamily="34" charset="-128"/>
              </a:rPr>
              <a:t>pueden</a:t>
            </a:r>
            <a:r>
              <a:rPr lang="en-US" altLang="es-ES" dirty="0" smtClean="0">
                <a:ea typeface="ＭＳ Ｐゴシック" pitchFamily="34" charset="-128"/>
              </a:rPr>
              <a:t> </a:t>
            </a:r>
            <a:r>
              <a:rPr lang="en-US" altLang="es-ES" dirty="0" err="1" smtClean="0">
                <a:ea typeface="ＭＳ Ｐゴシック" pitchFamily="34" charset="-128"/>
              </a:rPr>
              <a:t>utilizar</a:t>
            </a:r>
            <a:r>
              <a:rPr lang="en-US" altLang="es-ES" dirty="0" smtClean="0">
                <a:ea typeface="ＭＳ Ｐゴシック" pitchFamily="34" charset="-128"/>
              </a:rPr>
              <a:t> </a:t>
            </a:r>
            <a:r>
              <a:rPr lang="en-US" altLang="es-ES" dirty="0" err="1" smtClean="0">
                <a:ea typeface="ＭＳ Ｐゴシック" pitchFamily="34" charset="-128"/>
              </a:rPr>
              <a:t>distintas</a:t>
            </a:r>
            <a:r>
              <a:rPr lang="en-US" altLang="es-ES" dirty="0" smtClean="0">
                <a:ea typeface="ＭＳ Ｐゴシック" pitchFamily="34" charset="-128"/>
              </a:rPr>
              <a:t> </a:t>
            </a:r>
            <a:r>
              <a:rPr lang="en-US" altLang="es-ES" dirty="0" err="1" smtClean="0">
                <a:ea typeface="ＭＳ Ｐゴシック" pitchFamily="34" charset="-128"/>
              </a:rPr>
              <a:t>configuraciones</a:t>
            </a:r>
            <a:r>
              <a:rPr lang="en-US" altLang="es-ES" dirty="0" smtClean="0">
                <a:ea typeface="ＭＳ Ｐゴシック" pitchFamily="34" charset="-128"/>
              </a:rPr>
              <a:t> y mock objects para </a:t>
            </a:r>
            <a:r>
              <a:rPr lang="en-US" altLang="es-ES" dirty="0" err="1" smtClean="0">
                <a:ea typeface="ＭＳ Ｐゴシック" pitchFamily="34" charset="-128"/>
              </a:rPr>
              <a:t>testear</a:t>
            </a:r>
            <a:r>
              <a:rPr lang="en-US" altLang="es-ES" dirty="0" smtClean="0">
                <a:ea typeface="ＭＳ Ｐゴシック" pitchFamily="34" charset="-128"/>
              </a:rPr>
              <a:t> las </a:t>
            </a:r>
            <a:r>
              <a:rPr lang="en-US" altLang="es-ES" dirty="0" err="1" smtClean="0">
                <a:ea typeface="ＭＳ Ｐゴシック" pitchFamily="34" charset="-128"/>
              </a:rPr>
              <a:t>clases</a:t>
            </a:r>
            <a:endParaRPr lang="es-ES_tradnl" altLang="es-ES" dirty="0" smtClean="0">
              <a:ea typeface="ＭＳ Ｐゴシック" pitchFamily="34" charset="-128"/>
            </a:endParaRPr>
          </a:p>
          <a:p>
            <a:pPr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Core </a:t>
            </a:r>
            <a:r>
              <a:rPr lang="es-ES_tradnl" altLang="es-ES" dirty="0" err="1" smtClean="0">
                <a:ea typeface="ＭＳ Ｐゴシック" pitchFamily="34" charset="-128"/>
              </a:rPr>
              <a:t>Container</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Los módulos Core y </a:t>
            </a:r>
            <a:r>
              <a:rPr lang="es-ES_tradnl" altLang="es-ES" dirty="0" err="1" smtClean="0">
                <a:ea typeface="ＭＳ Ｐゴシック" pitchFamily="34" charset="-128"/>
              </a:rPr>
              <a:t>Bean</a:t>
            </a:r>
            <a:r>
              <a:rPr lang="es-ES_tradnl" altLang="es-ES" dirty="0" smtClean="0">
                <a:ea typeface="ＭＳ Ｐゴシック" pitchFamily="34" charset="-128"/>
              </a:rPr>
              <a:t> proporcionan las partes fundamentales del </a:t>
            </a:r>
            <a:r>
              <a:rPr lang="es-ES_tradnl" altLang="es-ES" dirty="0" err="1" smtClean="0">
                <a:ea typeface="ＭＳ Ｐゴシック" pitchFamily="34" charset="-128"/>
              </a:rPr>
              <a:t>framework</a:t>
            </a:r>
            <a:r>
              <a:rPr lang="es-ES_tradnl" altLang="es-ES" dirty="0" smtClean="0">
                <a:ea typeface="ＭＳ Ｐゴシック" pitchFamily="34" charset="-128"/>
              </a:rPr>
              <a:t>, Inversión de control e inyección de dependencias</a:t>
            </a:r>
          </a:p>
          <a:p>
            <a:pPr lvl="1" eaLnBrk="1" hangingPunct="1">
              <a:spcBef>
                <a:spcPct val="0"/>
              </a:spcBef>
              <a:defRPr/>
            </a:pPr>
            <a:r>
              <a:rPr lang="es-ES_tradnl" altLang="es-ES" dirty="0" smtClean="0">
                <a:ea typeface="ＭＳ Ｐゴシック" pitchFamily="34" charset="-128"/>
              </a:rPr>
              <a:t>La clase </a:t>
            </a:r>
            <a:r>
              <a:rPr lang="es-ES_tradnl" altLang="es-ES" dirty="0" err="1" smtClean="0">
                <a:ea typeface="ＭＳ Ｐゴシック" pitchFamily="34" charset="-128"/>
              </a:rPr>
              <a:t>BeanFactory</a:t>
            </a:r>
            <a:r>
              <a:rPr lang="es-ES_tradnl" altLang="es-ES" dirty="0" smtClean="0">
                <a:ea typeface="ＭＳ Ｐゴシック" pitchFamily="34" charset="-128"/>
              </a:rPr>
              <a:t> es la implementación del patrón Factory, permite desacoplar la configuración y la especificación de dependencias de la lógica de programación</a:t>
            </a:r>
          </a:p>
          <a:p>
            <a:pPr lvl="1" eaLnBrk="1" hangingPunct="1">
              <a:spcBef>
                <a:spcPct val="0"/>
              </a:spcBef>
              <a:defRPr/>
            </a:pPr>
            <a:r>
              <a:rPr lang="es-ES_tradnl" altLang="es-ES" dirty="0" smtClean="0">
                <a:ea typeface="ＭＳ Ｐゴシック" pitchFamily="34" charset="-128"/>
              </a:rPr>
              <a:t>El módulo </a:t>
            </a:r>
            <a:r>
              <a:rPr lang="es-ES_tradnl" altLang="es-ES" dirty="0" err="1" smtClean="0">
                <a:ea typeface="ＭＳ Ｐゴシック" pitchFamily="34" charset="-128"/>
              </a:rPr>
              <a:t>Context</a:t>
            </a:r>
            <a:r>
              <a:rPr lang="es-ES_tradnl" altLang="es-ES" dirty="0" smtClean="0">
                <a:ea typeface="ＭＳ Ｐゴシック" pitchFamily="34" charset="-128"/>
              </a:rPr>
              <a:t> permite acceder a los módulos Core y </a:t>
            </a:r>
            <a:r>
              <a:rPr lang="es-ES_tradnl" altLang="es-ES" dirty="0" err="1" smtClean="0">
                <a:ea typeface="ＭＳ Ｐゴシック" pitchFamily="34" charset="-128"/>
              </a:rPr>
              <a:t>Bean</a:t>
            </a:r>
            <a:r>
              <a:rPr lang="es-ES_tradnl" altLang="es-ES" dirty="0" smtClean="0">
                <a:ea typeface="ＭＳ Ｐゴシック" pitchFamily="34" charset="-128"/>
              </a:rPr>
              <a:t> al estilo de los registros JNDI, </a:t>
            </a:r>
            <a:r>
              <a:rPr lang="es-ES_tradnl" altLang="es-ES" dirty="0" err="1" smtClean="0">
                <a:ea typeface="ＭＳ Ｐゴシック" pitchFamily="34" charset="-128"/>
              </a:rPr>
              <a:t>Context</a:t>
            </a:r>
            <a:r>
              <a:rPr lang="es-ES_tradnl" altLang="es-ES" dirty="0" smtClean="0">
                <a:ea typeface="ＭＳ Ｐゴシック" pitchFamily="34" charset="-128"/>
              </a:rPr>
              <a:t> da soporte a la </a:t>
            </a:r>
            <a:r>
              <a:rPr lang="es-ES_tradnl" altLang="es-ES" dirty="0" err="1" smtClean="0">
                <a:ea typeface="ＭＳ Ｐゴシック" pitchFamily="34" charset="-128"/>
              </a:rPr>
              <a:t>internazionalización</a:t>
            </a:r>
            <a:r>
              <a:rPr lang="es-ES_tradnl" altLang="es-ES" dirty="0" smtClean="0">
                <a:ea typeface="ＭＳ Ｐゴシック" pitchFamily="34" charset="-128"/>
              </a:rPr>
              <a:t>, propagación de eventos, cargar los recursos necesarios, crear contextos de ejecución (contenedor </a:t>
            </a:r>
            <a:r>
              <a:rPr lang="es-ES_tradnl" altLang="es-ES" dirty="0" err="1" smtClean="0">
                <a:ea typeface="ＭＳ Ｐゴシック" pitchFamily="34" charset="-128"/>
              </a:rPr>
              <a:t>servlet</a:t>
            </a:r>
            <a:r>
              <a:rPr lang="es-ES_tradnl" altLang="es-ES" dirty="0" smtClean="0">
                <a:ea typeface="ＭＳ Ｐゴシック" pitchFamily="34" charset="-128"/>
              </a:rPr>
              <a:t>) y el acceso a servicios JEE (EJB,JMX), la clase </a:t>
            </a:r>
            <a:r>
              <a:rPr lang="es-ES_tradnl" altLang="es-ES" dirty="0" err="1" smtClean="0">
                <a:ea typeface="ＭＳ Ｐゴシック" pitchFamily="34" charset="-128"/>
              </a:rPr>
              <a:t>AppicationContext</a:t>
            </a:r>
            <a:r>
              <a:rPr lang="es-ES_tradnl" altLang="es-ES" dirty="0" smtClean="0">
                <a:ea typeface="ＭＳ Ｐゴシック" pitchFamily="34" charset="-128"/>
              </a:rPr>
              <a:t> es la clase que hace de interfaz al módulo </a:t>
            </a:r>
            <a:r>
              <a:rPr lang="es-ES_tradnl" altLang="es-ES" dirty="0" err="1" smtClean="0">
                <a:ea typeface="ＭＳ Ｐゴシック" pitchFamily="34" charset="-128"/>
              </a:rPr>
              <a:t>Context</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El módulo </a:t>
            </a:r>
            <a:r>
              <a:rPr lang="es-ES_tradnl" altLang="es-ES" dirty="0" err="1" smtClean="0">
                <a:ea typeface="ＭＳ Ｐゴシック" pitchFamily="34" charset="-128"/>
              </a:rPr>
              <a:t>SpEL</a:t>
            </a:r>
            <a:r>
              <a:rPr lang="es-ES_tradnl" altLang="es-ES" dirty="0" smtClean="0">
                <a:ea typeface="ＭＳ Ｐゴシック" pitchFamily="34" charset="-128"/>
              </a:rPr>
              <a:t> da soporte al lenguaje de expresiones, permite consultar y manipular un gráfico de objetos</a:t>
            </a:r>
          </a:p>
          <a:p>
            <a:pPr lvl="1"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AOP Instrumentation: Aspect Oriented Programing, </a:t>
            </a:r>
            <a:r>
              <a:rPr lang="en-US" altLang="es-ES" dirty="0" err="1" smtClean="0">
                <a:ea typeface="ＭＳ Ｐゴシック" pitchFamily="34" charset="-128"/>
              </a:rPr>
              <a:t>programación</a:t>
            </a:r>
            <a:r>
              <a:rPr lang="en-US" altLang="es-ES" dirty="0" smtClean="0">
                <a:ea typeface="ＭＳ Ｐゴシック" pitchFamily="34" charset="-128"/>
              </a:rPr>
              <a:t> </a:t>
            </a:r>
            <a:r>
              <a:rPr lang="en-US" altLang="es-ES" dirty="0" err="1" smtClean="0">
                <a:ea typeface="ＭＳ Ｐゴシック" pitchFamily="34" charset="-128"/>
              </a:rPr>
              <a:t>orientada</a:t>
            </a:r>
            <a:r>
              <a:rPr lang="en-US" altLang="es-ES" dirty="0" smtClean="0">
                <a:ea typeface="ＭＳ Ｐゴシック" pitchFamily="34" charset="-128"/>
              </a:rPr>
              <a:t> a </a:t>
            </a:r>
            <a:r>
              <a:rPr lang="en-US" altLang="es-ES" dirty="0" err="1" smtClean="0">
                <a:ea typeface="ＭＳ Ｐゴシック" pitchFamily="34" charset="-128"/>
              </a:rPr>
              <a:t>aspectos</a:t>
            </a:r>
            <a:r>
              <a:rPr lang="en-US" altLang="es-ES" dirty="0" smtClean="0">
                <a:ea typeface="ＭＳ Ｐゴシック" pitchFamily="34" charset="-128"/>
              </a:rPr>
              <a:t>, </a:t>
            </a:r>
            <a:r>
              <a:rPr lang="en-US" altLang="es-ES" dirty="0" err="1" smtClean="0">
                <a:ea typeface="ＭＳ Ｐゴシック" pitchFamily="34" charset="-128"/>
              </a:rPr>
              <a:t>interceptores</a:t>
            </a:r>
            <a:r>
              <a:rPr lang="en-US" altLang="es-ES" dirty="0" smtClean="0">
                <a:ea typeface="ＭＳ Ｐゴシック" pitchFamily="34" charset="-128"/>
              </a:rPr>
              <a:t> para </a:t>
            </a:r>
            <a:r>
              <a:rPr lang="en-US" altLang="es-ES" dirty="0" err="1" smtClean="0">
                <a:ea typeface="ＭＳ Ｐゴシック" pitchFamily="34" charset="-128"/>
              </a:rPr>
              <a:t>métodos</a:t>
            </a:r>
            <a:r>
              <a:rPr lang="en-US" altLang="es-ES" dirty="0" smtClean="0">
                <a:ea typeface="ＭＳ Ｐゴシック" pitchFamily="34" charset="-128"/>
              </a:rPr>
              <a:t>, </a:t>
            </a:r>
            <a:r>
              <a:rPr lang="en-US" altLang="es-ES" dirty="0" err="1" smtClean="0">
                <a:ea typeface="ＭＳ Ｐゴシック" pitchFamily="34" charset="-128"/>
              </a:rPr>
              <a:t>nos</a:t>
            </a:r>
            <a:r>
              <a:rPr lang="en-US" altLang="es-ES" dirty="0" smtClean="0">
                <a:ea typeface="ＭＳ Ｐゴシック" pitchFamily="34" charset="-128"/>
              </a:rPr>
              <a:t> </a:t>
            </a:r>
            <a:r>
              <a:rPr lang="en-US" altLang="es-ES" dirty="0" err="1" smtClean="0">
                <a:ea typeface="ＭＳ Ｐゴシック" pitchFamily="34" charset="-128"/>
              </a:rPr>
              <a:t>permite</a:t>
            </a:r>
            <a:r>
              <a:rPr lang="en-US" altLang="es-ES" dirty="0" smtClean="0">
                <a:ea typeface="ＭＳ Ｐゴシック" pitchFamily="34" charset="-128"/>
              </a:rPr>
              <a:t> </a:t>
            </a:r>
            <a:r>
              <a:rPr lang="en-US" altLang="es-ES" dirty="0" err="1" smtClean="0">
                <a:ea typeface="ＭＳ Ｐゴシック" pitchFamily="34" charset="-128"/>
              </a:rPr>
              <a:t>desacoplar</a:t>
            </a:r>
            <a:r>
              <a:rPr lang="en-US" altLang="es-ES" dirty="0" smtClean="0">
                <a:ea typeface="ＭＳ Ｐゴシック" pitchFamily="34" charset="-128"/>
              </a:rPr>
              <a:t> </a:t>
            </a:r>
            <a:r>
              <a:rPr lang="en-US" altLang="es-ES" dirty="0" err="1" smtClean="0">
                <a:ea typeface="ＭＳ Ｐゴシック" pitchFamily="34" charset="-128"/>
              </a:rPr>
              <a:t>código</a:t>
            </a:r>
            <a:r>
              <a:rPr lang="en-US" altLang="es-ES" dirty="0" smtClean="0">
                <a:ea typeface="ＭＳ Ｐゴシック" pitchFamily="34" charset="-128"/>
              </a:rPr>
              <a:t> que </a:t>
            </a:r>
            <a:r>
              <a:rPr lang="en-US" altLang="es-ES" dirty="0" err="1" smtClean="0">
                <a:ea typeface="ＭＳ Ｐゴシック" pitchFamily="34" charset="-128"/>
              </a:rPr>
              <a:t>implementa</a:t>
            </a:r>
            <a:r>
              <a:rPr lang="en-US" altLang="es-ES" dirty="0" smtClean="0">
                <a:ea typeface="ＭＳ Ｐゴシック" pitchFamily="34" charset="-128"/>
              </a:rPr>
              <a:t> </a:t>
            </a:r>
            <a:r>
              <a:rPr lang="en-US" altLang="es-ES" dirty="0" err="1" smtClean="0">
                <a:ea typeface="ＭＳ Ｐゴシック" pitchFamily="34" charset="-128"/>
              </a:rPr>
              <a:t>funcionalidad</a:t>
            </a:r>
            <a:r>
              <a:rPr lang="en-US" altLang="es-ES" dirty="0" smtClean="0">
                <a:ea typeface="ＭＳ Ｐゴシック" pitchFamily="34" charset="-128"/>
              </a:rPr>
              <a:t> que </a:t>
            </a:r>
            <a:r>
              <a:rPr lang="en-US" altLang="es-ES" dirty="0" err="1" smtClean="0">
                <a:ea typeface="ＭＳ Ｐゴシック" pitchFamily="34" charset="-128"/>
              </a:rPr>
              <a:t>debe</a:t>
            </a:r>
            <a:r>
              <a:rPr lang="en-US" altLang="es-ES" dirty="0" smtClean="0">
                <a:ea typeface="ＭＳ Ｐゴシック" pitchFamily="34" charset="-128"/>
              </a:rPr>
              <a:t> </a:t>
            </a:r>
            <a:r>
              <a:rPr lang="en-US" altLang="es-ES" dirty="0" err="1" smtClean="0">
                <a:ea typeface="ＭＳ Ｐゴシック" pitchFamily="34" charset="-128"/>
              </a:rPr>
              <a:t>estar</a:t>
            </a:r>
            <a:r>
              <a:rPr lang="en-US" altLang="es-ES" dirty="0" smtClean="0">
                <a:ea typeface="ＭＳ Ｐゴシック" pitchFamily="34" charset="-128"/>
              </a:rPr>
              <a:t> </a:t>
            </a:r>
            <a:r>
              <a:rPr lang="en-US" altLang="es-ES" dirty="0" err="1" smtClean="0">
                <a:ea typeface="ＭＳ Ｐゴシック" pitchFamily="34" charset="-128"/>
              </a:rPr>
              <a:t>separada</a:t>
            </a:r>
            <a:endParaRPr lang="en-US" altLang="es-ES" dirty="0" smtClean="0">
              <a:ea typeface="ＭＳ Ｐゴシック" pitchFamily="34" charset="-128"/>
            </a:endParaRPr>
          </a:p>
          <a:p>
            <a:pPr eaLnBrk="1" hangingPunct="1">
              <a:spcBef>
                <a:spcPct val="0"/>
              </a:spcBef>
              <a:defRPr/>
            </a:pPr>
            <a:endParaRPr lang="en-US"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Messaging: </a:t>
            </a:r>
            <a:r>
              <a:rPr lang="en-US" altLang="es-ES" dirty="0" err="1" smtClean="0">
                <a:ea typeface="ＭＳ Ｐゴシック" pitchFamily="34" charset="-128"/>
              </a:rPr>
              <a:t>Integración</a:t>
            </a:r>
            <a:r>
              <a:rPr lang="en-US" altLang="es-ES" dirty="0" smtClean="0">
                <a:ea typeface="ＭＳ Ｐゴシック" pitchFamily="34" charset="-128"/>
              </a:rPr>
              <a:t> con </a:t>
            </a:r>
            <a:r>
              <a:rPr lang="en-US" altLang="es-ES" dirty="0" err="1" smtClean="0">
                <a:ea typeface="ＭＳ Ｐゴシック" pitchFamily="34" charset="-128"/>
              </a:rPr>
              <a:t>servicios</a:t>
            </a:r>
            <a:r>
              <a:rPr lang="en-US" altLang="es-ES" dirty="0" smtClean="0">
                <a:ea typeface="ＭＳ Ｐゴシック" pitchFamily="34" charset="-128"/>
              </a:rPr>
              <a:t> de </a:t>
            </a:r>
            <a:r>
              <a:rPr lang="en-US" altLang="es-ES" dirty="0" err="1" smtClean="0">
                <a:ea typeface="ＭＳ Ｐゴシック" pitchFamily="34" charset="-128"/>
              </a:rPr>
              <a:t>comunicación</a:t>
            </a:r>
            <a:r>
              <a:rPr lang="en-US" altLang="es-ES" dirty="0" smtClean="0">
                <a:ea typeface="ＭＳ Ｐゴシック" pitchFamily="34" charset="-128"/>
              </a:rPr>
              <a:t> HTTP, STOMP, </a:t>
            </a:r>
            <a:r>
              <a:rPr lang="en-US" altLang="es-ES" dirty="0" err="1" smtClean="0">
                <a:ea typeface="ＭＳ Ｐゴシック" pitchFamily="34" charset="-128"/>
              </a:rPr>
              <a:t>ahora</a:t>
            </a:r>
            <a:r>
              <a:rPr lang="en-US" altLang="es-ES" dirty="0" smtClean="0">
                <a:ea typeface="ＭＳ Ｐゴシック" pitchFamily="34" charset="-128"/>
              </a:rPr>
              <a:t> la </a:t>
            </a:r>
            <a:r>
              <a:rPr lang="en-US" altLang="es-ES" dirty="0" err="1" smtClean="0">
                <a:ea typeface="ＭＳ Ｐゴシック" pitchFamily="34" charset="-128"/>
              </a:rPr>
              <a:t>anotación</a:t>
            </a:r>
            <a:r>
              <a:rPr lang="en-US" altLang="es-ES" dirty="0" smtClean="0">
                <a:ea typeface="ＭＳ Ｐゴシック" pitchFamily="34" charset="-128"/>
              </a:rPr>
              <a:t> @Controller </a:t>
            </a:r>
            <a:r>
              <a:rPr lang="en-US" altLang="es-ES" dirty="0" err="1" smtClean="0">
                <a:ea typeface="ＭＳ Ｐゴシック" pitchFamily="34" charset="-128"/>
              </a:rPr>
              <a:t>puede</a:t>
            </a:r>
            <a:r>
              <a:rPr lang="en-US" altLang="es-ES" dirty="0" smtClean="0">
                <a:ea typeface="ＭＳ Ｐゴシック" pitchFamily="34" charset="-128"/>
              </a:rPr>
              <a:t> </a:t>
            </a:r>
            <a:r>
              <a:rPr lang="en-US" altLang="es-ES" dirty="0" err="1" smtClean="0">
                <a:ea typeface="ＭＳ Ｐゴシック" pitchFamily="34" charset="-128"/>
              </a:rPr>
              <a:t>contener</a:t>
            </a:r>
            <a:r>
              <a:rPr lang="en-US" altLang="es-ES" dirty="0" smtClean="0">
                <a:ea typeface="ＭＳ Ｐゴシック" pitchFamily="34" charset="-128"/>
              </a:rPr>
              <a:t> </a:t>
            </a:r>
            <a:r>
              <a:rPr lang="en-US" altLang="es-ES" dirty="0" err="1" smtClean="0">
                <a:ea typeface="ＭＳ Ｐゴシック" pitchFamily="34" charset="-128"/>
              </a:rPr>
              <a:t>métodos</a:t>
            </a:r>
            <a:r>
              <a:rPr lang="en-US" altLang="es-ES" dirty="0" smtClean="0">
                <a:ea typeface="ＭＳ Ｐゴシック" pitchFamily="34" charset="-128"/>
              </a:rPr>
              <a:t> @</a:t>
            </a:r>
            <a:r>
              <a:rPr lang="en-US" altLang="es-ES" dirty="0" err="1" smtClean="0">
                <a:ea typeface="ＭＳ Ｐゴシック" pitchFamily="34" charset="-128"/>
              </a:rPr>
              <a:t>RequestMapping</a:t>
            </a:r>
            <a:r>
              <a:rPr lang="en-US" altLang="es-ES" dirty="0" smtClean="0">
                <a:ea typeface="ＭＳ Ｐゴシック" pitchFamily="34" charset="-128"/>
              </a:rPr>
              <a:t> y @</a:t>
            </a:r>
            <a:r>
              <a:rPr lang="en-US" altLang="es-ES" dirty="0" err="1" smtClean="0">
                <a:ea typeface="ＭＳ Ｐゴシック" pitchFamily="34" charset="-128"/>
              </a:rPr>
              <a:t>MessageMapping</a:t>
            </a:r>
            <a:r>
              <a:rPr lang="en-US" altLang="es-ES" dirty="0" smtClean="0">
                <a:ea typeface="ＭＳ Ｐゴシック" pitchFamily="34" charset="-128"/>
              </a:rPr>
              <a:t>, </a:t>
            </a:r>
            <a:r>
              <a:rPr lang="en-US" altLang="es-ES" dirty="0" err="1" smtClean="0">
                <a:ea typeface="ＭＳ Ｐゴシック" pitchFamily="34" charset="-128"/>
              </a:rPr>
              <a:t>también</a:t>
            </a:r>
            <a:r>
              <a:rPr lang="en-US" altLang="es-ES" dirty="0" smtClean="0">
                <a:ea typeface="ＭＳ Ｐゴシック" pitchFamily="34" charset="-128"/>
              </a:rPr>
              <a:t> se </a:t>
            </a:r>
            <a:r>
              <a:rPr lang="en-US" altLang="es-ES" dirty="0" err="1" smtClean="0">
                <a:ea typeface="ＭＳ Ｐゴシック" pitchFamily="34" charset="-128"/>
              </a:rPr>
              <a:t>incluyen</a:t>
            </a:r>
            <a:r>
              <a:rPr lang="en-US" altLang="es-ES" dirty="0" smtClean="0">
                <a:ea typeface="ＭＳ Ｐゴシック" pitchFamily="34" charset="-128"/>
              </a:rPr>
              <a:t> </a:t>
            </a:r>
            <a:r>
              <a:rPr lang="en-US" altLang="es-ES" dirty="0" err="1" smtClean="0">
                <a:ea typeface="ＭＳ Ｐゴシック" pitchFamily="34" charset="-128"/>
              </a:rPr>
              <a:t>abstracciones</a:t>
            </a:r>
            <a:r>
              <a:rPr lang="en-US" altLang="es-ES" dirty="0" smtClean="0">
                <a:ea typeface="ＭＳ Ｐゴシック" pitchFamily="34" charset="-128"/>
              </a:rPr>
              <a:t> clave para </a:t>
            </a:r>
            <a:r>
              <a:rPr lang="en-US" altLang="es-ES" dirty="0" err="1" smtClean="0">
                <a:ea typeface="ＭＳ Ｐゴシック" pitchFamily="34" charset="-128"/>
              </a:rPr>
              <a:t>utilizar</a:t>
            </a:r>
            <a:r>
              <a:rPr lang="en-US" altLang="es-ES" dirty="0" smtClean="0">
                <a:ea typeface="ＭＳ Ｐゴシック" pitchFamily="34" charset="-128"/>
              </a:rPr>
              <a:t> el </a:t>
            </a:r>
            <a:r>
              <a:rPr lang="en-US" altLang="es-ES" dirty="0" err="1" smtClean="0">
                <a:ea typeface="ＭＳ Ｐゴシック" pitchFamily="34" charset="-128"/>
              </a:rPr>
              <a:t>proyecto</a:t>
            </a:r>
            <a:r>
              <a:rPr lang="en-US" altLang="es-ES" dirty="0" smtClean="0">
                <a:ea typeface="ＭＳ Ｐゴシック" pitchFamily="34" charset="-128"/>
              </a:rPr>
              <a:t> Spring Integration (Message, </a:t>
            </a:r>
            <a:r>
              <a:rPr lang="en-US" altLang="es-ES" dirty="0" err="1" smtClean="0">
                <a:ea typeface="ＭＳ Ｐゴシック" pitchFamily="34" charset="-128"/>
              </a:rPr>
              <a:t>MessageChannel</a:t>
            </a:r>
            <a:r>
              <a:rPr lang="en-US" altLang="es-ES" dirty="0" smtClean="0">
                <a:ea typeface="ＭＳ Ｐゴシック" pitchFamily="34" charset="-128"/>
              </a:rPr>
              <a:t>, </a:t>
            </a:r>
            <a:r>
              <a:rPr lang="en-US" altLang="es-ES" dirty="0" err="1" smtClean="0">
                <a:ea typeface="ＭＳ Ｐゴシック" pitchFamily="34" charset="-128"/>
              </a:rPr>
              <a:t>MessageHandler</a:t>
            </a:r>
            <a:r>
              <a:rPr lang="en-US" altLang="es-ES" dirty="0" smtClean="0">
                <a:ea typeface="ＭＳ Ｐゴシック" pitchFamily="34" charset="-128"/>
              </a:rPr>
              <a:t>)</a:t>
            </a:r>
            <a:endParaRPr lang="es-ES_tradnl" altLang="es-ES" dirty="0" smtClean="0">
              <a:ea typeface="ＭＳ Ｐゴシック" pitchFamily="34" charset="-128"/>
            </a:endParaRPr>
          </a:p>
          <a:p>
            <a:pPr lvl="1"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Data Access/</a:t>
            </a:r>
            <a:r>
              <a:rPr lang="es-ES_tradnl" altLang="es-ES" dirty="0" err="1" smtClean="0">
                <a:ea typeface="ＭＳ Ｐゴシック" pitchFamily="34" charset="-128"/>
              </a:rPr>
              <a:t>Integration</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Los módulos de acceso a datos </a:t>
            </a:r>
            <a:r>
              <a:rPr lang="es-ES_tradnl" altLang="es-ES" dirty="0" err="1" smtClean="0">
                <a:ea typeface="ＭＳ Ｐゴシック" pitchFamily="34" charset="-128"/>
              </a:rPr>
              <a:t>pertmiten</a:t>
            </a:r>
            <a:r>
              <a:rPr lang="es-ES_tradnl" altLang="es-ES" dirty="0" smtClean="0">
                <a:ea typeface="ＭＳ Ｐゴシック" pitchFamily="34" charset="-128"/>
              </a:rPr>
              <a:t> gestionar la conexión con fuentes de datos y las transacciones</a:t>
            </a:r>
          </a:p>
          <a:p>
            <a:pPr lvl="1" eaLnBrk="1" hangingPunct="1">
              <a:spcBef>
                <a:spcPct val="0"/>
              </a:spcBef>
              <a:defRPr/>
            </a:pPr>
            <a:r>
              <a:rPr lang="es-ES_tradnl" altLang="es-ES" dirty="0" smtClean="0">
                <a:ea typeface="ＭＳ Ｐゴシック" pitchFamily="34" charset="-128"/>
              </a:rPr>
              <a:t>JDBC: Java </a:t>
            </a:r>
            <a:r>
              <a:rPr lang="es-ES_tradnl" altLang="es-ES" dirty="0" err="1" smtClean="0">
                <a:ea typeface="ＭＳ Ｐゴシック" pitchFamily="34" charset="-128"/>
              </a:rPr>
              <a:t>Database</a:t>
            </a:r>
            <a:r>
              <a:rPr lang="es-ES_tradnl" altLang="es-ES" dirty="0" smtClean="0">
                <a:ea typeface="ＭＳ Ｐゴシック" pitchFamily="34" charset="-128"/>
              </a:rPr>
              <a:t> </a:t>
            </a:r>
            <a:r>
              <a:rPr lang="es-ES_tradnl" altLang="es-ES" dirty="0" err="1" smtClean="0">
                <a:ea typeface="ＭＳ Ｐゴシック" pitchFamily="34" charset="-128"/>
              </a:rPr>
              <a:t>Connection</a:t>
            </a:r>
            <a:r>
              <a:rPr lang="es-ES_tradnl" altLang="es-ES" dirty="0" smtClean="0">
                <a:ea typeface="ＭＳ Ｐゴシック" pitchFamily="34" charset="-128"/>
              </a:rPr>
              <a:t>, permite gestionar el acceso a datos por medio de clases </a:t>
            </a:r>
            <a:r>
              <a:rPr lang="es-ES_tradnl" altLang="es-ES" dirty="0" err="1" smtClean="0">
                <a:ea typeface="ＭＳ Ｐゴシック" pitchFamily="34" charset="-128"/>
              </a:rPr>
              <a:t>wrapper</a:t>
            </a:r>
            <a:r>
              <a:rPr lang="es-ES_tradnl" altLang="es-ES" dirty="0" smtClean="0">
                <a:ea typeface="ＭＳ Ｐゴシック" pitchFamily="34" charset="-128"/>
              </a:rPr>
              <a:t> para el control de la conexión</a:t>
            </a:r>
          </a:p>
          <a:p>
            <a:pPr lvl="1" eaLnBrk="1" hangingPunct="1">
              <a:spcBef>
                <a:spcPct val="0"/>
              </a:spcBef>
              <a:defRPr/>
            </a:pPr>
            <a:r>
              <a:rPr lang="es-ES_tradnl" altLang="es-ES" dirty="0" smtClean="0">
                <a:ea typeface="ＭＳ Ｐゴシック" pitchFamily="34" charset="-128"/>
              </a:rPr>
              <a:t>ORM: módulo para integrar con los </a:t>
            </a:r>
            <a:r>
              <a:rPr lang="es-ES_tradnl" altLang="es-ES" dirty="0" err="1" smtClean="0">
                <a:ea typeface="ＭＳ Ｐゴシック" pitchFamily="34" charset="-128"/>
              </a:rPr>
              <a:t>frameworks</a:t>
            </a:r>
            <a:r>
              <a:rPr lang="es-ES_tradnl" altLang="es-ES" dirty="0" smtClean="0">
                <a:ea typeface="ＭＳ Ｐゴシック" pitchFamily="34" charset="-128"/>
              </a:rPr>
              <a:t> ORM (</a:t>
            </a:r>
            <a:r>
              <a:rPr lang="es-ES_tradnl" altLang="es-ES" dirty="0" err="1" smtClean="0">
                <a:ea typeface="ＭＳ Ｐゴシック" pitchFamily="34" charset="-128"/>
              </a:rPr>
              <a:t>Object-Relational</a:t>
            </a:r>
            <a:r>
              <a:rPr lang="es-ES_tradnl" altLang="es-ES" dirty="0" smtClean="0">
                <a:ea typeface="ＭＳ Ｐゴシック" pitchFamily="34" charset="-128"/>
              </a:rPr>
              <a:t> </a:t>
            </a:r>
            <a:r>
              <a:rPr lang="es-ES_tradnl" altLang="es-ES" dirty="0" err="1" smtClean="0">
                <a:ea typeface="ＭＳ Ｐゴシック" pitchFamily="34" charset="-128"/>
              </a:rPr>
              <a:t>Mapping</a:t>
            </a:r>
            <a:r>
              <a:rPr lang="es-ES_tradnl" altLang="es-ES" dirty="0" smtClean="0">
                <a:ea typeface="ＭＳ Ｐゴシック" pitchFamily="34" charset="-128"/>
              </a:rPr>
              <a:t>) (</a:t>
            </a:r>
            <a:r>
              <a:rPr lang="es-ES_tradnl" altLang="es-ES" dirty="0" err="1" smtClean="0">
                <a:ea typeface="ＭＳ Ｐゴシック" pitchFamily="34" charset="-128"/>
              </a:rPr>
              <a:t>JPA,JDO,Hibernate</a:t>
            </a:r>
            <a:r>
              <a:rPr lang="es-ES_tradnl" altLang="es-ES" dirty="0" smtClean="0">
                <a:ea typeface="ＭＳ Ｐゴシック" pitchFamily="34" charset="-128"/>
              </a:rPr>
              <a:t>)</a:t>
            </a:r>
          </a:p>
          <a:p>
            <a:pPr lvl="1" eaLnBrk="1" hangingPunct="1">
              <a:spcBef>
                <a:spcPct val="0"/>
              </a:spcBef>
              <a:defRPr/>
            </a:pPr>
            <a:r>
              <a:rPr lang="es-ES_tradnl" altLang="es-ES" dirty="0" smtClean="0">
                <a:ea typeface="ＭＳ Ｐゴシック" pitchFamily="34" charset="-128"/>
              </a:rPr>
              <a:t>JPA: Java </a:t>
            </a:r>
            <a:r>
              <a:rPr lang="es-ES_tradnl" altLang="es-ES" dirty="0" err="1" smtClean="0">
                <a:ea typeface="ＭＳ Ｐゴシック" pitchFamily="34" charset="-128"/>
              </a:rPr>
              <a:t>Persistence</a:t>
            </a:r>
            <a:r>
              <a:rPr lang="es-ES_tradnl" altLang="es-ES" dirty="0" smtClean="0">
                <a:ea typeface="ＭＳ Ｐゴシック" pitchFamily="34" charset="-128"/>
              </a:rPr>
              <a:t> API, Java </a:t>
            </a:r>
            <a:r>
              <a:rPr lang="es-ES_tradnl" altLang="es-ES" dirty="0" err="1" smtClean="0">
                <a:ea typeface="ＭＳ Ｐゴシック" pitchFamily="34" charset="-128"/>
              </a:rPr>
              <a:t>Persistence</a:t>
            </a:r>
            <a:r>
              <a:rPr lang="es-ES_tradnl" altLang="es-ES" dirty="0" smtClean="0">
                <a:ea typeface="ＭＳ Ｐゴシック" pitchFamily="34" charset="-128"/>
              </a:rPr>
              <a:t> </a:t>
            </a:r>
            <a:r>
              <a:rPr lang="es-ES_tradnl" altLang="es-ES" dirty="0" err="1" smtClean="0">
                <a:ea typeface="ＭＳ Ｐゴシック" pitchFamily="34" charset="-128"/>
              </a:rPr>
              <a:t>Query</a:t>
            </a:r>
            <a:r>
              <a:rPr lang="es-ES_tradnl" altLang="es-ES" dirty="0" smtClean="0">
                <a:ea typeface="ＭＳ Ｐゴシック" pitchFamily="34" charset="-128"/>
              </a:rPr>
              <a:t> </a:t>
            </a:r>
            <a:r>
              <a:rPr lang="es-ES_tradnl" altLang="es-ES" dirty="0" err="1" smtClean="0">
                <a:ea typeface="ＭＳ Ｐゴシック" pitchFamily="34" charset="-128"/>
              </a:rPr>
              <a:t>Language</a:t>
            </a:r>
            <a:r>
              <a:rPr lang="es-ES_tradnl" altLang="es-ES" dirty="0" smtClean="0">
                <a:ea typeface="ＭＳ Ｐゴシック" pitchFamily="34" charset="-128"/>
              </a:rPr>
              <a:t>, EJB 3.0 implementa JPA</a:t>
            </a:r>
          </a:p>
          <a:p>
            <a:pPr lvl="1" eaLnBrk="1" hangingPunct="1">
              <a:spcBef>
                <a:spcPct val="0"/>
              </a:spcBef>
              <a:defRPr/>
            </a:pPr>
            <a:r>
              <a:rPr lang="es-ES_tradnl" altLang="es-ES" dirty="0" smtClean="0">
                <a:ea typeface="ＭＳ Ｐゴシック" pitchFamily="34" charset="-128"/>
              </a:rPr>
              <a:t>JDO: Java Data </a:t>
            </a:r>
            <a:r>
              <a:rPr lang="es-ES_tradnl" altLang="es-ES" dirty="0" err="1" smtClean="0">
                <a:ea typeface="ＭＳ Ｐゴシック" pitchFamily="34" charset="-128"/>
              </a:rPr>
              <a:t>Object</a:t>
            </a:r>
            <a:endParaRPr lang="es-ES_tradnl" altLang="es-ES" dirty="0" smtClean="0">
              <a:ea typeface="ＭＳ Ｐゴシック" pitchFamily="34" charset="-128"/>
            </a:endParaRPr>
          </a:p>
          <a:p>
            <a:pPr lvl="1" eaLnBrk="1" hangingPunct="1">
              <a:spcBef>
                <a:spcPct val="0"/>
              </a:spcBef>
              <a:defRPr/>
            </a:pPr>
            <a:r>
              <a:rPr lang="es-ES_tradnl" altLang="es-ES" dirty="0" err="1" smtClean="0">
                <a:ea typeface="ＭＳ Ｐゴシック" pitchFamily="34" charset="-128"/>
              </a:rPr>
              <a:t>Hibernate</a:t>
            </a:r>
            <a:r>
              <a:rPr lang="es-ES_tradnl" altLang="es-ES" dirty="0" smtClean="0">
                <a:ea typeface="ＭＳ Ｐゴシック" pitchFamily="34" charset="-128"/>
              </a:rPr>
              <a:t>: </a:t>
            </a:r>
          </a:p>
          <a:p>
            <a:pPr lvl="1" eaLnBrk="1" hangingPunct="1">
              <a:spcBef>
                <a:spcPct val="0"/>
              </a:spcBef>
              <a:defRPr/>
            </a:pPr>
            <a:r>
              <a:rPr lang="es-ES_tradnl" altLang="es-ES" dirty="0" smtClean="0">
                <a:ea typeface="ＭＳ Ｐゴシック" pitchFamily="34" charset="-128"/>
              </a:rPr>
              <a:t>OXM: módulo para integrar con </a:t>
            </a:r>
            <a:r>
              <a:rPr lang="es-ES_tradnl" altLang="es-ES" dirty="0" err="1" smtClean="0">
                <a:ea typeface="ＭＳ Ｐゴシック" pitchFamily="34" charset="-128"/>
              </a:rPr>
              <a:t>APIs</a:t>
            </a:r>
            <a:r>
              <a:rPr lang="es-ES_tradnl" altLang="es-ES" dirty="0" smtClean="0">
                <a:ea typeface="ＭＳ Ｐゴシック" pitchFamily="34" charset="-128"/>
              </a:rPr>
              <a:t> de mapeo XML/</a:t>
            </a:r>
            <a:r>
              <a:rPr lang="es-ES_tradnl" altLang="es-ES" dirty="0" err="1" smtClean="0">
                <a:ea typeface="ＭＳ Ｐゴシック" pitchFamily="34" charset="-128"/>
              </a:rPr>
              <a:t>Object</a:t>
            </a:r>
            <a:r>
              <a:rPr lang="es-ES_tradnl" altLang="es-ES" dirty="0" smtClean="0">
                <a:ea typeface="ＭＳ Ｐゴシック" pitchFamily="34" charset="-128"/>
              </a:rPr>
              <a:t>, JAXB, Castor, </a:t>
            </a:r>
            <a:r>
              <a:rPr lang="es-ES_tradnl" altLang="es-ES" dirty="0" err="1" smtClean="0">
                <a:ea typeface="ＭＳ Ｐゴシック" pitchFamily="34" charset="-128"/>
              </a:rPr>
              <a:t>XMLBeans</a:t>
            </a:r>
            <a:r>
              <a:rPr lang="es-ES_tradnl" altLang="es-ES" dirty="0" smtClean="0">
                <a:ea typeface="ＭＳ Ｐゴシック" pitchFamily="34" charset="-128"/>
              </a:rPr>
              <a:t>, </a:t>
            </a:r>
            <a:r>
              <a:rPr lang="es-ES_tradnl" altLang="es-ES" dirty="0" err="1" smtClean="0">
                <a:ea typeface="ＭＳ Ｐゴシック" pitchFamily="34" charset="-128"/>
              </a:rPr>
              <a:t>JiBX</a:t>
            </a:r>
            <a:r>
              <a:rPr lang="es-ES_tradnl" altLang="es-ES" dirty="0" smtClean="0">
                <a:ea typeface="ＭＳ Ｐゴシック" pitchFamily="34" charset="-128"/>
              </a:rPr>
              <a:t>, </a:t>
            </a:r>
            <a:r>
              <a:rPr lang="es-ES_tradnl" altLang="es-ES" dirty="0" err="1" smtClean="0">
                <a:ea typeface="ＭＳ Ｐゴシック" pitchFamily="34" charset="-128"/>
              </a:rPr>
              <a:t>Xstream</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JMS: integración con el API JMS para modelos publicación subscripción a colas</a:t>
            </a:r>
          </a:p>
          <a:p>
            <a:pPr lvl="1" eaLnBrk="1" hangingPunct="1">
              <a:spcBef>
                <a:spcPct val="0"/>
              </a:spcBef>
              <a:defRPr/>
            </a:pPr>
            <a:r>
              <a:rPr lang="es-ES_tradnl" altLang="es-ES" dirty="0" err="1" smtClean="0">
                <a:ea typeface="ＭＳ Ｐゴシック" pitchFamily="34" charset="-128"/>
              </a:rPr>
              <a:t>Transactions</a:t>
            </a:r>
            <a:r>
              <a:rPr lang="es-ES_tradnl" altLang="es-ES" dirty="0" smtClean="0">
                <a:ea typeface="ＭＳ Ｐゴシック" pitchFamily="34" charset="-128"/>
              </a:rPr>
              <a:t>: Soporte de transacciones distribuidas, </a:t>
            </a:r>
            <a:r>
              <a:rPr lang="es-ES_tradnl" altLang="es-ES" dirty="0" err="1" smtClean="0">
                <a:ea typeface="ＭＳ Ｐゴシック" pitchFamily="34" charset="-128"/>
              </a:rPr>
              <a:t>transaccionalidad</a:t>
            </a:r>
            <a:r>
              <a:rPr lang="es-ES_tradnl" altLang="es-ES" dirty="0" smtClean="0">
                <a:ea typeface="ＭＳ Ｐゴシック" pitchFamily="34" charset="-128"/>
              </a:rPr>
              <a:t> entre distintas </a:t>
            </a:r>
            <a:r>
              <a:rPr lang="es-ES_tradnl" altLang="es-ES" dirty="0" err="1" smtClean="0">
                <a:ea typeface="ＭＳ Ｐゴシック" pitchFamily="34" charset="-128"/>
              </a:rPr>
              <a:t>APIs</a:t>
            </a:r>
            <a:r>
              <a:rPr lang="es-ES_tradnl" altLang="es-ES" dirty="0" smtClean="0">
                <a:ea typeface="ＭＳ Ｐゴシック" pitchFamily="34" charset="-128"/>
              </a:rPr>
              <a:t> de persistencia, soporte de </a:t>
            </a:r>
            <a:r>
              <a:rPr lang="es-ES_tradnl" altLang="es-ES" dirty="0" err="1" smtClean="0">
                <a:ea typeface="ＭＳ Ｐゴシック" pitchFamily="34" charset="-128"/>
              </a:rPr>
              <a:t>transaccionalidad</a:t>
            </a:r>
            <a:r>
              <a:rPr lang="es-ES_tradnl" altLang="es-ES" dirty="0" smtClean="0">
                <a:ea typeface="ＭＳ Ｐゴシック" pitchFamily="34" charset="-128"/>
              </a:rPr>
              <a:t> declarativa</a:t>
            </a:r>
          </a:p>
          <a:p>
            <a:pPr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Web: Módulos para desarrollo de aplicaciones web</a:t>
            </a:r>
          </a:p>
          <a:p>
            <a:pPr lvl="1" eaLnBrk="1" hangingPunct="1">
              <a:spcBef>
                <a:spcPct val="0"/>
              </a:spcBef>
              <a:defRPr/>
            </a:pPr>
            <a:r>
              <a:rPr lang="es-ES_tradnl" altLang="es-ES" dirty="0" err="1" smtClean="0">
                <a:ea typeface="ＭＳ Ｐゴシック" pitchFamily="34" charset="-128"/>
              </a:rPr>
              <a:t>WebSocket</a:t>
            </a:r>
            <a:r>
              <a:rPr lang="es-ES_tradnl" altLang="es-ES" dirty="0" smtClean="0">
                <a:ea typeface="ＭＳ Ｐゴシック" pitchFamily="34" charset="-128"/>
              </a:rPr>
              <a:t>: </a:t>
            </a:r>
            <a:r>
              <a:rPr lang="en-US" altLang="es-ES" dirty="0" smtClean="0">
                <a:ea typeface="ＭＳ Ｐゴシック" pitchFamily="34" charset="-128"/>
              </a:rPr>
              <a:t>full-duplex, two-way communication between client and server. Java applets, </a:t>
            </a:r>
            <a:r>
              <a:rPr lang="en-US" altLang="es-ES" dirty="0" err="1" smtClean="0">
                <a:ea typeface="ＭＳ Ｐゴシック" pitchFamily="34" charset="-128"/>
              </a:rPr>
              <a:t>XMLHttpRequest</a:t>
            </a:r>
            <a:r>
              <a:rPr lang="en-US" altLang="es-ES" dirty="0" smtClean="0">
                <a:ea typeface="ＭＳ Ｐゴシック" pitchFamily="34" charset="-128"/>
              </a:rPr>
              <a:t>, Adobe Flash, </a:t>
            </a:r>
            <a:r>
              <a:rPr lang="en-US" altLang="es-ES" dirty="0" err="1" smtClean="0">
                <a:ea typeface="ＭＳ Ｐゴシック" pitchFamily="34" charset="-128"/>
              </a:rPr>
              <a:t>ActiveXObject</a:t>
            </a:r>
            <a:r>
              <a:rPr lang="en-US" altLang="es-ES" dirty="0" smtClean="0">
                <a:ea typeface="ＭＳ Ｐゴシック" pitchFamily="34" charset="-128"/>
              </a:rPr>
              <a:t>, various Comet techniques, server-sent events, and others</a:t>
            </a:r>
            <a:r>
              <a:rPr lang="es-ES_tradnl" altLang="es-ES" dirty="0" smtClean="0">
                <a:ea typeface="ＭＳ Ｐゴシック" pitchFamily="34" charset="-128"/>
              </a:rPr>
              <a:t> </a:t>
            </a:r>
          </a:p>
          <a:p>
            <a:pPr lvl="1" eaLnBrk="1" hangingPunct="1">
              <a:spcBef>
                <a:spcPct val="0"/>
              </a:spcBef>
              <a:defRPr/>
            </a:pPr>
            <a:r>
              <a:rPr lang="es-ES_tradnl" altLang="es-ES" dirty="0" err="1" smtClean="0">
                <a:ea typeface="ＭＳ Ｐゴシック" pitchFamily="34" charset="-128"/>
              </a:rPr>
              <a:t>Portlet</a:t>
            </a:r>
            <a:r>
              <a:rPr lang="es-ES_tradnl" altLang="es-ES" dirty="0" smtClean="0">
                <a:ea typeface="ＭＳ Ｐゴシック" pitchFamily="34" charset="-128"/>
              </a:rPr>
              <a:t>: el </a:t>
            </a:r>
            <a:r>
              <a:rPr lang="es-ES_tradnl" altLang="es-ES" dirty="0" err="1" smtClean="0">
                <a:ea typeface="ＭＳ Ｐゴシック" pitchFamily="34" charset="-128"/>
              </a:rPr>
              <a:t>workflow</a:t>
            </a:r>
            <a:r>
              <a:rPr lang="es-ES_tradnl" altLang="es-ES" dirty="0" smtClean="0">
                <a:ea typeface="ＭＳ Ｐゴシック" pitchFamily="34" charset="-128"/>
              </a:rPr>
              <a:t> del </a:t>
            </a:r>
            <a:r>
              <a:rPr lang="es-ES_tradnl" altLang="es-ES" dirty="0" err="1" smtClean="0">
                <a:ea typeface="ＭＳ Ｐゴシック" pitchFamily="34" charset="-128"/>
              </a:rPr>
              <a:t>portlet</a:t>
            </a:r>
            <a:r>
              <a:rPr lang="es-ES_tradnl" altLang="es-ES" dirty="0" smtClean="0">
                <a:ea typeface="ＭＳ Ｐゴシック" pitchFamily="34" charset="-128"/>
              </a:rPr>
              <a:t> es diferente al de </a:t>
            </a:r>
            <a:r>
              <a:rPr lang="es-ES_tradnl" altLang="es-ES" dirty="0" err="1" smtClean="0">
                <a:ea typeface="ＭＳ Ｐゴシック" pitchFamily="34" charset="-128"/>
              </a:rPr>
              <a:t>servlet</a:t>
            </a:r>
            <a:r>
              <a:rPr lang="es-ES_tradnl" altLang="es-ES" dirty="0" smtClean="0">
                <a:ea typeface="ＭＳ Ｐゴシック" pitchFamily="34" charset="-128"/>
              </a:rPr>
              <a:t>, el </a:t>
            </a:r>
            <a:r>
              <a:rPr lang="es-ES_tradnl" altLang="es-ES" dirty="0" err="1" smtClean="0">
                <a:ea typeface="ＭＳ Ｐゴシック" pitchFamily="34" charset="-128"/>
              </a:rPr>
              <a:t>request</a:t>
            </a:r>
            <a:r>
              <a:rPr lang="es-ES_tradnl" altLang="es-ES" dirty="0" smtClean="0">
                <a:ea typeface="ＭＳ Ｐゴシック" pitchFamily="34" charset="-128"/>
              </a:rPr>
              <a:t> al </a:t>
            </a:r>
            <a:r>
              <a:rPr lang="es-ES_tradnl" altLang="es-ES" dirty="0" err="1" smtClean="0">
                <a:ea typeface="ＭＳ Ｐゴシック" pitchFamily="34" charset="-128"/>
              </a:rPr>
              <a:t>portlet</a:t>
            </a:r>
            <a:r>
              <a:rPr lang="es-ES_tradnl" altLang="es-ES" dirty="0" smtClean="0">
                <a:ea typeface="ＭＳ Ｐゴシック" pitchFamily="34" charset="-128"/>
              </a:rPr>
              <a:t> puede tener dos fases, la fase de acción y la fase de </a:t>
            </a:r>
            <a:r>
              <a:rPr lang="es-ES_tradnl" altLang="es-ES" dirty="0" err="1" smtClean="0">
                <a:ea typeface="ＭＳ Ｐゴシック" pitchFamily="34" charset="-128"/>
              </a:rPr>
              <a:t>renderizado</a:t>
            </a:r>
            <a:r>
              <a:rPr lang="es-ES_tradnl" altLang="es-ES" dirty="0" smtClean="0">
                <a:ea typeface="ＭＳ Ｐゴシック" pitchFamily="34" charset="-128"/>
              </a:rPr>
              <a:t>, la fase de acción se ejecuta una única vez y el </a:t>
            </a:r>
            <a:r>
              <a:rPr lang="es-ES_tradnl" altLang="es-ES" dirty="0" err="1" smtClean="0">
                <a:ea typeface="ＭＳ Ｐゴシック" pitchFamily="34" charset="-128"/>
              </a:rPr>
              <a:t>renderizado</a:t>
            </a:r>
            <a:r>
              <a:rPr lang="es-ES_tradnl" altLang="es-ES" dirty="0" smtClean="0">
                <a:ea typeface="ＭＳ Ｐゴシック" pitchFamily="34" charset="-128"/>
              </a:rPr>
              <a:t> puede ejecutarse múltiples veces produciendo cambios en lo que visualiza el cliente</a:t>
            </a:r>
          </a:p>
          <a:p>
            <a:pPr lvl="2" eaLnBrk="1" hangingPunct="1">
              <a:spcBef>
                <a:spcPct val="0"/>
              </a:spcBef>
              <a:defRPr/>
            </a:pPr>
            <a:r>
              <a:rPr lang="es-ES_tradnl" altLang="es-ES" dirty="0" smtClean="0">
                <a:ea typeface="ＭＳ Ｐゴシック" pitchFamily="34" charset="-128"/>
              </a:rPr>
              <a:t> Especificación </a:t>
            </a:r>
            <a:r>
              <a:rPr lang="en-US" altLang="es-ES" dirty="0" smtClean="0">
                <a:ea typeface="ＭＳ Ｐゴシック" pitchFamily="34" charset="-128"/>
              </a:rPr>
              <a:t>JSR-168 The Java Portlet Specification</a:t>
            </a:r>
          </a:p>
          <a:p>
            <a:pPr lvl="1" eaLnBrk="1" hangingPunct="1">
              <a:spcBef>
                <a:spcPct val="0"/>
              </a:spcBef>
              <a:defRPr/>
            </a:pPr>
            <a:r>
              <a:rPr lang="en-US" altLang="es-ES" dirty="0" err="1" smtClean="0">
                <a:ea typeface="ＭＳ Ｐゴシック" pitchFamily="34" charset="-128"/>
              </a:rPr>
              <a:t>Tecnologías</a:t>
            </a:r>
            <a:r>
              <a:rPr lang="en-US" altLang="es-ES" dirty="0" smtClean="0">
                <a:ea typeface="ＭＳ Ｐゴシック" pitchFamily="34" charset="-128"/>
              </a:rPr>
              <a:t> de Vista: JSP y JSTL</a:t>
            </a:r>
          </a:p>
          <a:p>
            <a:pPr lvl="1" eaLnBrk="1" hangingPunct="1">
              <a:spcBef>
                <a:spcPct val="0"/>
              </a:spcBef>
              <a:defRPr/>
            </a:pPr>
            <a:r>
              <a:rPr lang="en-US" altLang="es-ES" dirty="0" smtClean="0">
                <a:ea typeface="ＭＳ Ｐゴシック" pitchFamily="34" charset="-128"/>
              </a:rPr>
              <a:t>Web Integration: </a:t>
            </a:r>
            <a:r>
              <a:rPr lang="en-US" altLang="es-ES" dirty="0" err="1" smtClean="0">
                <a:ea typeface="ＭＳ Ｐゴシック" pitchFamily="34" charset="-128"/>
              </a:rPr>
              <a:t>Sprring</a:t>
            </a:r>
            <a:r>
              <a:rPr lang="en-US" altLang="es-ES" dirty="0" smtClean="0">
                <a:ea typeface="ＭＳ Ｐゴシック" pitchFamily="34" charset="-128"/>
              </a:rPr>
              <a:t> Web Flow, JSF, Struts 2.x, Tapestry 5.x</a:t>
            </a:r>
          </a:p>
          <a:p>
            <a:pPr lvl="1" eaLnBrk="1" hangingPunct="1">
              <a:spcBef>
                <a:spcPct val="0"/>
              </a:spcBef>
              <a:defRPr/>
            </a:pPr>
            <a:r>
              <a:rPr lang="en-US" altLang="es-ES" dirty="0" smtClean="0">
                <a:ea typeface="ＭＳ Ｐゴシック" pitchFamily="34" charset="-128"/>
              </a:rPr>
              <a:t>Servlet: </a:t>
            </a:r>
            <a:r>
              <a:rPr lang="en-US" altLang="es-ES" dirty="0" err="1" smtClean="0">
                <a:ea typeface="ＭＳ Ｐゴシック" pitchFamily="34" charset="-128"/>
              </a:rPr>
              <a:t>soporta</a:t>
            </a:r>
            <a:r>
              <a:rPr lang="en-US" altLang="es-ES" dirty="0" smtClean="0">
                <a:ea typeface="ＭＳ Ｐゴシック" pitchFamily="34" charset="-128"/>
              </a:rPr>
              <a:t> la </a:t>
            </a:r>
            <a:r>
              <a:rPr lang="en-US" altLang="es-ES" dirty="0" err="1" smtClean="0">
                <a:ea typeface="ＭＳ Ｐゴシック" pitchFamily="34" charset="-128"/>
              </a:rPr>
              <a:t>especificación</a:t>
            </a:r>
            <a:r>
              <a:rPr lang="en-US" altLang="es-ES" dirty="0" smtClean="0">
                <a:ea typeface="ＭＳ Ｐゴシック" pitchFamily="34" charset="-128"/>
              </a:rPr>
              <a:t> Java Servlet</a:t>
            </a:r>
          </a:p>
          <a:p>
            <a:pPr lvl="1" eaLnBrk="1" hangingPunct="1">
              <a:spcBef>
                <a:spcPct val="0"/>
              </a:spcBef>
              <a:defRPr/>
            </a:pPr>
            <a:endParaRPr lang="en-US" altLang="es-ES" dirty="0" smtClean="0">
              <a:ea typeface="ＭＳ Ｐゴシック" pitchFamily="34" charset="-128"/>
            </a:endParaRPr>
          </a:p>
          <a:p>
            <a:pPr lvl="1" eaLnBrk="1" hangingPunct="1">
              <a:spcBef>
                <a:spcPct val="0"/>
              </a:spcBef>
              <a:defRPr/>
            </a:pPr>
            <a:endParaRPr lang="en-US" altLang="es-ES" dirty="0" smtClean="0">
              <a:ea typeface="ＭＳ Ｐゴシック" pitchFamily="34" charset="-128"/>
            </a:endParaRPr>
          </a:p>
          <a:p>
            <a:pPr lvl="1" eaLnBrk="1" hangingPunct="1">
              <a:spcBef>
                <a:spcPct val="0"/>
              </a:spcBef>
              <a:defRPr/>
            </a:pPr>
            <a:r>
              <a:rPr lang="en-US" altLang="es-ES" dirty="0" smtClean="0">
                <a:ea typeface="ＭＳ Ｐゴシック" pitchFamily="34" charset="-128"/>
              </a:rPr>
              <a:t>-----------</a:t>
            </a:r>
          </a:p>
          <a:p>
            <a:pPr>
              <a:defRPr/>
            </a:pPr>
            <a:r>
              <a:rPr lang="es-ES" dirty="0" smtClean="0"/>
              <a:t>Spring se compone de distintos módulos, permitiendo seleccionar solo algunos de ellos o todos, dependiendo de la naturaleza de la aplicación. En la figura podemos  observar algunos de los módulos principales del Framework de Spring. </a:t>
            </a:r>
          </a:p>
          <a:p>
            <a:pPr>
              <a:defRPr/>
            </a:pPr>
            <a:endParaRPr lang="es-ES" dirty="0" smtClean="0"/>
          </a:p>
          <a:p>
            <a:pPr>
              <a:defRPr/>
            </a:pPr>
            <a:r>
              <a:rPr lang="es-ES" b="1" dirty="0" smtClean="0"/>
              <a:t>1. Spring Core</a:t>
            </a:r>
            <a:r>
              <a:rPr lang="es-ES" dirty="0" smtClean="0"/>
              <a:t>: Este módulo provee la funcionalidad básica de la fábrica de Spring. El componente principal es </a:t>
            </a:r>
            <a:r>
              <a:rPr lang="es-ES" dirty="0" err="1" smtClean="0"/>
              <a:t>BeanFactory</a:t>
            </a:r>
            <a:r>
              <a:rPr lang="es-ES" dirty="0" smtClean="0"/>
              <a:t>, el cual aplica el concepto de </a:t>
            </a:r>
            <a:r>
              <a:rPr lang="es-ES" dirty="0" err="1" smtClean="0"/>
              <a:t>Inversion</a:t>
            </a:r>
            <a:r>
              <a:rPr lang="es-ES" dirty="0" smtClean="0"/>
              <a:t> of Control (</a:t>
            </a:r>
            <a:r>
              <a:rPr lang="es-ES" dirty="0" err="1" smtClean="0"/>
              <a:t>IoC</a:t>
            </a:r>
            <a:r>
              <a:rPr lang="es-ES" dirty="0" smtClean="0"/>
              <a:t>) o también conocido como </a:t>
            </a:r>
            <a:r>
              <a:rPr lang="es-ES" dirty="0" err="1" smtClean="0"/>
              <a:t>Dependency</a:t>
            </a:r>
            <a:r>
              <a:rPr lang="es-ES" dirty="0" smtClean="0"/>
              <a:t> </a:t>
            </a:r>
            <a:r>
              <a:rPr lang="es-ES" dirty="0" err="1" smtClean="0"/>
              <a:t>Injection</a:t>
            </a:r>
            <a:r>
              <a:rPr lang="es-ES" dirty="0" smtClean="0"/>
              <a:t> (DI).</a:t>
            </a:r>
          </a:p>
          <a:p>
            <a:pPr>
              <a:defRPr/>
            </a:pPr>
            <a:endParaRPr lang="es-ES" b="1" dirty="0" smtClean="0"/>
          </a:p>
          <a:p>
            <a:pPr>
              <a:defRPr/>
            </a:pPr>
            <a:r>
              <a:rPr lang="es-ES" b="1" dirty="0" smtClean="0"/>
              <a:t>2. Spring </a:t>
            </a:r>
            <a:r>
              <a:rPr lang="es-ES" b="1" dirty="0" err="1" smtClean="0"/>
              <a:t>Context</a:t>
            </a:r>
            <a:r>
              <a:rPr lang="es-ES" dirty="0" smtClean="0"/>
              <a:t>: Aquí es donde se realiza la configuración del </a:t>
            </a:r>
            <a:r>
              <a:rPr lang="es-ES" dirty="0" err="1" smtClean="0"/>
              <a:t>framework</a:t>
            </a:r>
            <a:r>
              <a:rPr lang="es-ES" dirty="0" smtClean="0"/>
              <a:t>. Incluye la configuración de servicios empresariales tales como JNDI, EJB,</a:t>
            </a:r>
          </a:p>
          <a:p>
            <a:pPr marL="0" indent="0">
              <a:buNone/>
              <a:defRPr/>
            </a:pPr>
            <a:r>
              <a:rPr lang="es-ES" dirty="0" smtClean="0"/>
              <a:t>  Internacionalización, validación, entre varios más.</a:t>
            </a:r>
          </a:p>
          <a:p>
            <a:pPr>
              <a:defRPr/>
            </a:pPr>
            <a:endParaRPr lang="es-ES" b="1" dirty="0" smtClean="0"/>
          </a:p>
          <a:p>
            <a:pPr>
              <a:defRPr/>
            </a:pPr>
            <a:r>
              <a:rPr lang="es-ES" b="1" dirty="0" smtClean="0"/>
              <a:t>3. Spring AOP</a:t>
            </a:r>
            <a:r>
              <a:rPr lang="es-ES" dirty="0" smtClean="0"/>
              <a:t>: Permite aplicar los conceptos de Programación Orientada a Aspectos (AOP), además incluye clases de soporte para el manejo transaccional, la seguridad, entre varias clases más, permitiendo desacoplar estas características de nuestra aplicación.</a:t>
            </a:r>
          </a:p>
          <a:p>
            <a:pPr>
              <a:defRPr/>
            </a:pPr>
            <a:endParaRPr lang="es-ES" b="1" dirty="0" smtClean="0"/>
          </a:p>
          <a:p>
            <a:pPr>
              <a:defRPr/>
            </a:pPr>
            <a:endParaRPr lang="es-ES" b="1" dirty="0" smtClean="0"/>
          </a:p>
          <a:p>
            <a:pPr>
              <a:defRPr/>
            </a:pPr>
            <a:r>
              <a:rPr lang="es-ES" b="1" dirty="0" smtClean="0"/>
              <a:t>4. Spring DAO</a:t>
            </a:r>
            <a:r>
              <a:rPr lang="es-ES" dirty="0" smtClean="0"/>
              <a:t>: Permite aplicar conceptos de la capa de datos Data Access </a:t>
            </a:r>
            <a:r>
              <a:rPr lang="es-ES" dirty="0" err="1" smtClean="0"/>
              <a:t>Object</a:t>
            </a:r>
            <a:r>
              <a:rPr lang="es-ES" dirty="0" smtClean="0"/>
              <a:t> (DAO) a través de </a:t>
            </a:r>
            <a:r>
              <a:rPr lang="es-ES" dirty="0" err="1" smtClean="0"/>
              <a:t>POJOs</a:t>
            </a:r>
            <a:r>
              <a:rPr lang="es-ES" dirty="0" smtClean="0"/>
              <a:t> (</a:t>
            </a:r>
            <a:r>
              <a:rPr lang="es-ES" dirty="0" err="1" smtClean="0"/>
              <a:t>Plain</a:t>
            </a:r>
            <a:r>
              <a:rPr lang="es-ES" dirty="0" smtClean="0"/>
              <a:t> Old Java </a:t>
            </a:r>
            <a:r>
              <a:rPr lang="es-ES" dirty="0" err="1" smtClean="0"/>
              <a:t>Object</a:t>
            </a:r>
            <a:r>
              <a:rPr lang="es-ES" dirty="0" smtClean="0"/>
              <a:t>), abstrayendo la complejidad, permitiendo crear un código JDBC más limpio y simple.</a:t>
            </a:r>
          </a:p>
          <a:p>
            <a:pPr>
              <a:defRPr/>
            </a:pPr>
            <a:endParaRPr lang="es-ES" b="1" dirty="0" smtClean="0"/>
          </a:p>
          <a:p>
            <a:pPr>
              <a:defRPr/>
            </a:pPr>
            <a:endParaRPr lang="es-ES" b="1" dirty="0" smtClean="0"/>
          </a:p>
          <a:p>
            <a:pPr>
              <a:defRPr/>
            </a:pPr>
            <a:r>
              <a:rPr lang="es-ES" b="1" dirty="0" smtClean="0"/>
              <a:t>5. Spring ORM</a:t>
            </a:r>
            <a:r>
              <a:rPr lang="es-ES" dirty="0" smtClean="0"/>
              <a:t>: Permite integrarse con tecnologías tales como JPA, </a:t>
            </a:r>
            <a:r>
              <a:rPr lang="es-ES" dirty="0" err="1" smtClean="0"/>
              <a:t>Hibernate</a:t>
            </a:r>
            <a:r>
              <a:rPr lang="es-ES" dirty="0" smtClean="0"/>
              <a:t>, entre otras.</a:t>
            </a:r>
          </a:p>
          <a:p>
            <a:pPr>
              <a:defRPr/>
            </a:pPr>
            <a:endParaRPr lang="es-ES" dirty="0" smtClean="0"/>
          </a:p>
          <a:p>
            <a:pPr>
              <a:defRPr/>
            </a:pPr>
            <a:r>
              <a:rPr lang="es-ES" b="1" dirty="0" smtClean="0"/>
              <a:t>6. Spring Web</a:t>
            </a:r>
            <a:r>
              <a:rPr lang="es-ES" dirty="0" smtClean="0"/>
              <a:t>: Permite el desarrollo y la integración con tecnologías como </a:t>
            </a:r>
            <a:r>
              <a:rPr lang="es-ES" dirty="0" err="1" smtClean="0"/>
              <a:t>Struts,JSF</a:t>
            </a:r>
            <a:r>
              <a:rPr lang="es-ES" dirty="0" smtClean="0"/>
              <a:t>, </a:t>
            </a:r>
            <a:r>
              <a:rPr lang="es-ES" dirty="0" err="1" smtClean="0"/>
              <a:t>Tapestry</a:t>
            </a:r>
            <a:r>
              <a:rPr lang="es-ES" dirty="0" smtClean="0"/>
              <a:t>, entre otros.</a:t>
            </a:r>
          </a:p>
          <a:p>
            <a:pPr>
              <a:defRPr/>
            </a:pPr>
            <a:endParaRPr lang="es-ES" dirty="0" smtClean="0"/>
          </a:p>
          <a:p>
            <a:pPr>
              <a:defRPr/>
            </a:pPr>
            <a:r>
              <a:rPr lang="es-ES" b="1" dirty="0" smtClean="0"/>
              <a:t>7. Spring MVC</a:t>
            </a:r>
            <a:r>
              <a:rPr lang="es-ES" dirty="0" smtClean="0"/>
              <a:t>: Este módulo implementa el patrón MVC para ser utilizado en la capa de presentación.</a:t>
            </a:r>
            <a:endParaRPr lang="en-US" altLang="es-ES" dirty="0" smtClean="0">
              <a:ea typeface="ＭＳ Ｐゴシック" pitchFamily="34" charset="-128"/>
            </a:endParaRPr>
          </a:p>
          <a:p>
            <a:pPr lvl="1" eaLnBrk="1" hangingPunct="1">
              <a:spcBef>
                <a:spcPct val="0"/>
              </a:spcBef>
              <a:defRPr/>
            </a:pPr>
            <a:endParaRPr lang="en-US" altLang="es-ES" dirty="0" smtClean="0">
              <a:ea typeface="ＭＳ Ｐゴシック" pitchFamily="34" charset="-128"/>
            </a:endParaRPr>
          </a:p>
        </p:txBody>
      </p:sp>
      <p:sp>
        <p:nvSpPr>
          <p:cNvPr id="46084"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800B85F0-5FCF-4011-8BA0-6A19E67DA4E7}" type="datetime1">
              <a:rPr lang="fr-FR" altLang="es-ES" sz="1200" smtClean="0"/>
              <a:pPr eaLnBrk="1" hangingPunct="1">
                <a:spcBef>
                  <a:spcPct val="0"/>
                </a:spcBef>
                <a:buClrTx/>
                <a:buFontTx/>
                <a:buNone/>
              </a:pPr>
              <a:t>09/02/2018</a:t>
            </a:fld>
            <a:endParaRPr lang="fr-FR" altLang="es-ES" sz="1200" dirty="0" smtClean="0"/>
          </a:p>
        </p:txBody>
      </p:sp>
      <p:sp>
        <p:nvSpPr>
          <p:cNvPr id="46085"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46086"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030D684A-635E-46A7-90D8-5A18D0D6A41E}" type="slidenum">
              <a:rPr lang="en-GB" altLang="es-ES" sz="1100" smtClean="0"/>
              <a:pPr eaLnBrk="1" hangingPunct="1">
                <a:spcBef>
                  <a:spcPct val="0"/>
                </a:spcBef>
                <a:buClrTx/>
                <a:buFontTx/>
                <a:buNone/>
              </a:pPr>
              <a:t>12</a:t>
            </a:fld>
            <a:endParaRPr lang="en-GB" altLang="es-ES" sz="1100" dirty="0" smtClean="0"/>
          </a:p>
        </p:txBody>
      </p:sp>
    </p:spTree>
    <p:extLst>
      <p:ext uri="{BB962C8B-B14F-4D97-AF65-F5344CB8AC3E}">
        <p14:creationId xmlns:p14="http://schemas.microsoft.com/office/powerpoint/2010/main" val="4678329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88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89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6501366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90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36501366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91</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a:xfrm>
            <a:off x="2" y="0"/>
            <a:ext cx="3261410" cy="497046"/>
          </a:xfrm>
          <a:prstGeom prst="rect">
            <a:avLst/>
          </a:prstGeom>
        </p:spPr>
        <p:txBody>
          <a:bodyPr lIns="91577" tIns="45789" rIns="91577" bIns="45789"/>
          <a:lstStyle/>
          <a:p>
            <a:fld id="{26766887-C42D-41B0-B77A-16A46D02A46B}" type="datetime1">
              <a:rPr lang="fr-FR" smtClean="0"/>
              <a:pPr/>
              <a:t>09/02/2018</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92</a:t>
            </a:fld>
            <a:endParaRPr lang="en-GB" sz="1100" dirty="0"/>
          </a:p>
        </p:txBody>
      </p:sp>
      <p:sp>
        <p:nvSpPr>
          <p:cNvPr id="7" name="Espace réservé du pied de page 6"/>
          <p:cNvSpPr>
            <a:spLocks noGrp="1"/>
          </p:cNvSpPr>
          <p:nvPr>
            <p:ph type="ftr" sz="quarter" idx="13"/>
          </p:nvPr>
        </p:nvSpPr>
        <p:spPr/>
        <p:txBody>
          <a:bodyPr/>
          <a:lstStyle/>
          <a:p>
            <a:r>
              <a:rPr lang="fr-FR" dirty="0" err="1" smtClean="0"/>
              <a:t>Titulo</a:t>
            </a:r>
            <a:r>
              <a:rPr lang="fr-FR" dirty="0" smtClean="0"/>
              <a:t> </a:t>
            </a:r>
            <a:r>
              <a:rPr lang="fr-FR" dirty="0" err="1" smtClean="0"/>
              <a:t>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93</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94</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s-ES_tradnl" altLang="es-ES" dirty="0" smtClean="0">
              <a:ea typeface="ＭＳ Ｐゴシック" pitchFamily="34" charset="-128"/>
            </a:endParaRPr>
          </a:p>
        </p:txBody>
      </p:sp>
      <p:sp>
        <p:nvSpPr>
          <p:cNvPr id="52228"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F2D4CE79-A53C-49C7-90DE-C04D2F0B8AF5}" type="datetime1">
              <a:rPr lang="fr-FR" altLang="es-ES" sz="1200" smtClean="0"/>
              <a:pPr eaLnBrk="1" hangingPunct="1">
                <a:spcBef>
                  <a:spcPct val="0"/>
                </a:spcBef>
                <a:buClrTx/>
                <a:buFontTx/>
                <a:buNone/>
              </a:pPr>
              <a:t>09/02/2018</a:t>
            </a:fld>
            <a:endParaRPr lang="fr-FR" altLang="es-ES" sz="1200" dirty="0" smtClean="0"/>
          </a:p>
        </p:txBody>
      </p:sp>
      <p:sp>
        <p:nvSpPr>
          <p:cNvPr id="52229"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52230"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31865FCD-104A-4667-A713-080131E846BF}" type="slidenum">
              <a:rPr lang="en-GB" altLang="es-ES" sz="1100" smtClean="0"/>
              <a:pPr eaLnBrk="1" hangingPunct="1">
                <a:spcBef>
                  <a:spcPct val="0"/>
                </a:spcBef>
                <a:buClrTx/>
                <a:buFontTx/>
                <a:buNone/>
              </a:pPr>
              <a:t>95</a:t>
            </a:fld>
            <a:endParaRPr lang="en-GB" altLang="es-ES" sz="1100" dirty="0" smtClean="0"/>
          </a:p>
        </p:txBody>
      </p:sp>
    </p:spTree>
    <p:extLst>
      <p:ext uri="{BB962C8B-B14F-4D97-AF65-F5344CB8AC3E}">
        <p14:creationId xmlns:p14="http://schemas.microsoft.com/office/powerpoint/2010/main" val="21854295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96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97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es-ES_tradnl" altLang="es-ES" dirty="0" smtClean="0">
                <a:ea typeface="ＭＳ Ｐゴシック" pitchFamily="34" charset="-128"/>
              </a:rPr>
              <a:t>Spring divide la funcionalidad en diferentes módulos </a:t>
            </a:r>
          </a:p>
          <a:p>
            <a:pPr eaLnBrk="1" hangingPunct="1">
              <a:spcBef>
                <a:spcPct val="0"/>
              </a:spcBef>
              <a:defRPr/>
            </a:pPr>
            <a:endParaRPr lang="en-US"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Test: gracias a la </a:t>
            </a:r>
            <a:r>
              <a:rPr lang="en-US" altLang="es-ES" dirty="0" err="1" smtClean="0">
                <a:ea typeface="ＭＳ Ｐゴシック" pitchFamily="34" charset="-128"/>
              </a:rPr>
              <a:t>inyección</a:t>
            </a:r>
            <a:r>
              <a:rPr lang="en-US" altLang="es-ES" dirty="0" smtClean="0">
                <a:ea typeface="ＭＳ Ｐゴシック" pitchFamily="34" charset="-128"/>
              </a:rPr>
              <a:t> de </a:t>
            </a:r>
            <a:r>
              <a:rPr lang="en-US" altLang="es-ES" dirty="0" err="1" smtClean="0">
                <a:ea typeface="ＭＳ Ｐゴシック" pitchFamily="34" charset="-128"/>
              </a:rPr>
              <a:t>dependencias</a:t>
            </a:r>
            <a:r>
              <a:rPr lang="en-US" altLang="es-ES" dirty="0" smtClean="0">
                <a:ea typeface="ＭＳ Ｐゴシック" pitchFamily="34" charset="-128"/>
              </a:rPr>
              <a:t> y la </a:t>
            </a:r>
            <a:r>
              <a:rPr lang="en-US" altLang="es-ES" dirty="0" err="1" smtClean="0">
                <a:ea typeface="ＭＳ Ｐゴシック" pitchFamily="34" charset="-128"/>
              </a:rPr>
              <a:t>inversión</a:t>
            </a:r>
            <a:r>
              <a:rPr lang="en-US" altLang="es-ES" dirty="0" smtClean="0">
                <a:ea typeface="ＭＳ Ｐゴシック" pitchFamily="34" charset="-128"/>
              </a:rPr>
              <a:t> de control </a:t>
            </a:r>
            <a:r>
              <a:rPr lang="en-US" altLang="es-ES" dirty="0" err="1" smtClean="0">
                <a:ea typeface="ＭＳ Ｐゴシック" pitchFamily="34" charset="-128"/>
              </a:rPr>
              <a:t>los</a:t>
            </a:r>
            <a:r>
              <a:rPr lang="en-US" altLang="es-ES" dirty="0" smtClean="0">
                <a:ea typeface="ＭＳ Ｐゴシック" pitchFamily="34" charset="-128"/>
              </a:rPr>
              <a:t> tests </a:t>
            </a:r>
            <a:r>
              <a:rPr lang="en-US" altLang="es-ES" dirty="0" err="1" smtClean="0">
                <a:ea typeface="ＭＳ Ｐゴシック" pitchFamily="34" charset="-128"/>
              </a:rPr>
              <a:t>pueden</a:t>
            </a:r>
            <a:r>
              <a:rPr lang="en-US" altLang="es-ES" dirty="0" smtClean="0">
                <a:ea typeface="ＭＳ Ｐゴシック" pitchFamily="34" charset="-128"/>
              </a:rPr>
              <a:t> </a:t>
            </a:r>
            <a:r>
              <a:rPr lang="en-US" altLang="es-ES" dirty="0" err="1" smtClean="0">
                <a:ea typeface="ＭＳ Ｐゴシック" pitchFamily="34" charset="-128"/>
              </a:rPr>
              <a:t>utilizar</a:t>
            </a:r>
            <a:r>
              <a:rPr lang="en-US" altLang="es-ES" dirty="0" smtClean="0">
                <a:ea typeface="ＭＳ Ｐゴシック" pitchFamily="34" charset="-128"/>
              </a:rPr>
              <a:t> </a:t>
            </a:r>
            <a:r>
              <a:rPr lang="en-US" altLang="es-ES" dirty="0" err="1" smtClean="0">
                <a:ea typeface="ＭＳ Ｐゴシック" pitchFamily="34" charset="-128"/>
              </a:rPr>
              <a:t>distintas</a:t>
            </a:r>
            <a:r>
              <a:rPr lang="en-US" altLang="es-ES" dirty="0" smtClean="0">
                <a:ea typeface="ＭＳ Ｐゴシック" pitchFamily="34" charset="-128"/>
              </a:rPr>
              <a:t> </a:t>
            </a:r>
            <a:r>
              <a:rPr lang="en-US" altLang="es-ES" dirty="0" err="1" smtClean="0">
                <a:ea typeface="ＭＳ Ｐゴシック" pitchFamily="34" charset="-128"/>
              </a:rPr>
              <a:t>configuraciones</a:t>
            </a:r>
            <a:r>
              <a:rPr lang="en-US" altLang="es-ES" dirty="0" smtClean="0">
                <a:ea typeface="ＭＳ Ｐゴシック" pitchFamily="34" charset="-128"/>
              </a:rPr>
              <a:t> y mock objects para </a:t>
            </a:r>
            <a:r>
              <a:rPr lang="en-US" altLang="es-ES" dirty="0" err="1" smtClean="0">
                <a:ea typeface="ＭＳ Ｐゴシック" pitchFamily="34" charset="-128"/>
              </a:rPr>
              <a:t>testear</a:t>
            </a:r>
            <a:r>
              <a:rPr lang="en-US" altLang="es-ES" dirty="0" smtClean="0">
                <a:ea typeface="ＭＳ Ｐゴシック" pitchFamily="34" charset="-128"/>
              </a:rPr>
              <a:t> las </a:t>
            </a:r>
            <a:r>
              <a:rPr lang="en-US" altLang="es-ES" dirty="0" err="1" smtClean="0">
                <a:ea typeface="ＭＳ Ｐゴシック" pitchFamily="34" charset="-128"/>
              </a:rPr>
              <a:t>clases</a:t>
            </a:r>
            <a:endParaRPr lang="es-ES_tradnl" altLang="es-ES" dirty="0" smtClean="0">
              <a:ea typeface="ＭＳ Ｐゴシック" pitchFamily="34" charset="-128"/>
            </a:endParaRPr>
          </a:p>
          <a:p>
            <a:pPr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Core </a:t>
            </a:r>
            <a:r>
              <a:rPr lang="es-ES_tradnl" altLang="es-ES" dirty="0" err="1" smtClean="0">
                <a:ea typeface="ＭＳ Ｐゴシック" pitchFamily="34" charset="-128"/>
              </a:rPr>
              <a:t>Container</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Los módulos Core y </a:t>
            </a:r>
            <a:r>
              <a:rPr lang="es-ES_tradnl" altLang="es-ES" dirty="0" err="1" smtClean="0">
                <a:ea typeface="ＭＳ Ｐゴシック" pitchFamily="34" charset="-128"/>
              </a:rPr>
              <a:t>Bean</a:t>
            </a:r>
            <a:r>
              <a:rPr lang="es-ES_tradnl" altLang="es-ES" dirty="0" smtClean="0">
                <a:ea typeface="ＭＳ Ｐゴシック" pitchFamily="34" charset="-128"/>
              </a:rPr>
              <a:t> proporcionan las partes fundamentales del </a:t>
            </a:r>
            <a:r>
              <a:rPr lang="es-ES_tradnl" altLang="es-ES" dirty="0" err="1" smtClean="0">
                <a:ea typeface="ＭＳ Ｐゴシック" pitchFamily="34" charset="-128"/>
              </a:rPr>
              <a:t>framework</a:t>
            </a:r>
            <a:r>
              <a:rPr lang="es-ES_tradnl" altLang="es-ES" dirty="0" smtClean="0">
                <a:ea typeface="ＭＳ Ｐゴシック" pitchFamily="34" charset="-128"/>
              </a:rPr>
              <a:t>, Inversión de control e inyección de dependencias</a:t>
            </a:r>
          </a:p>
          <a:p>
            <a:pPr lvl="1" eaLnBrk="1" hangingPunct="1">
              <a:spcBef>
                <a:spcPct val="0"/>
              </a:spcBef>
              <a:defRPr/>
            </a:pPr>
            <a:r>
              <a:rPr lang="es-ES_tradnl" altLang="es-ES" dirty="0" smtClean="0">
                <a:ea typeface="ＭＳ Ｐゴシック" pitchFamily="34" charset="-128"/>
              </a:rPr>
              <a:t>La clase </a:t>
            </a:r>
            <a:r>
              <a:rPr lang="es-ES_tradnl" altLang="es-ES" dirty="0" err="1" smtClean="0">
                <a:ea typeface="ＭＳ Ｐゴシック" pitchFamily="34" charset="-128"/>
              </a:rPr>
              <a:t>BeanFactory</a:t>
            </a:r>
            <a:r>
              <a:rPr lang="es-ES_tradnl" altLang="es-ES" dirty="0" smtClean="0">
                <a:ea typeface="ＭＳ Ｐゴシック" pitchFamily="34" charset="-128"/>
              </a:rPr>
              <a:t> es la implementación del patrón Factory, permite desacoplar la configuración y la especificación de dependencias de la lógica de programación</a:t>
            </a:r>
          </a:p>
          <a:p>
            <a:pPr lvl="1" eaLnBrk="1" hangingPunct="1">
              <a:spcBef>
                <a:spcPct val="0"/>
              </a:spcBef>
              <a:defRPr/>
            </a:pPr>
            <a:r>
              <a:rPr lang="es-ES_tradnl" altLang="es-ES" dirty="0" smtClean="0">
                <a:ea typeface="ＭＳ Ｐゴシック" pitchFamily="34" charset="-128"/>
              </a:rPr>
              <a:t>El módulo </a:t>
            </a:r>
            <a:r>
              <a:rPr lang="es-ES_tradnl" altLang="es-ES" dirty="0" err="1" smtClean="0">
                <a:ea typeface="ＭＳ Ｐゴシック" pitchFamily="34" charset="-128"/>
              </a:rPr>
              <a:t>Context</a:t>
            </a:r>
            <a:r>
              <a:rPr lang="es-ES_tradnl" altLang="es-ES" dirty="0" smtClean="0">
                <a:ea typeface="ＭＳ Ｐゴシック" pitchFamily="34" charset="-128"/>
              </a:rPr>
              <a:t> permite acceder a los módulos Core y </a:t>
            </a:r>
            <a:r>
              <a:rPr lang="es-ES_tradnl" altLang="es-ES" dirty="0" err="1" smtClean="0">
                <a:ea typeface="ＭＳ Ｐゴシック" pitchFamily="34" charset="-128"/>
              </a:rPr>
              <a:t>Bean</a:t>
            </a:r>
            <a:r>
              <a:rPr lang="es-ES_tradnl" altLang="es-ES" dirty="0" smtClean="0">
                <a:ea typeface="ＭＳ Ｐゴシック" pitchFamily="34" charset="-128"/>
              </a:rPr>
              <a:t> al estilo de los registros JNDI, </a:t>
            </a:r>
            <a:r>
              <a:rPr lang="es-ES_tradnl" altLang="es-ES" dirty="0" err="1" smtClean="0">
                <a:ea typeface="ＭＳ Ｐゴシック" pitchFamily="34" charset="-128"/>
              </a:rPr>
              <a:t>Context</a:t>
            </a:r>
            <a:r>
              <a:rPr lang="es-ES_tradnl" altLang="es-ES" dirty="0" smtClean="0">
                <a:ea typeface="ＭＳ Ｐゴシック" pitchFamily="34" charset="-128"/>
              </a:rPr>
              <a:t> da soporte a la </a:t>
            </a:r>
            <a:r>
              <a:rPr lang="es-ES_tradnl" altLang="es-ES" dirty="0" err="1" smtClean="0">
                <a:ea typeface="ＭＳ Ｐゴシック" pitchFamily="34" charset="-128"/>
              </a:rPr>
              <a:t>internazionalización</a:t>
            </a:r>
            <a:r>
              <a:rPr lang="es-ES_tradnl" altLang="es-ES" dirty="0" smtClean="0">
                <a:ea typeface="ＭＳ Ｐゴシック" pitchFamily="34" charset="-128"/>
              </a:rPr>
              <a:t>, propagación de eventos, cargar los recursos necesarios, crear contextos de ejecución (contenedor </a:t>
            </a:r>
            <a:r>
              <a:rPr lang="es-ES_tradnl" altLang="es-ES" dirty="0" err="1" smtClean="0">
                <a:ea typeface="ＭＳ Ｐゴシック" pitchFamily="34" charset="-128"/>
              </a:rPr>
              <a:t>servlet</a:t>
            </a:r>
            <a:r>
              <a:rPr lang="es-ES_tradnl" altLang="es-ES" dirty="0" smtClean="0">
                <a:ea typeface="ＭＳ Ｐゴシック" pitchFamily="34" charset="-128"/>
              </a:rPr>
              <a:t>) y el acceso a servicios JEE (EJB,JMX), la clase </a:t>
            </a:r>
            <a:r>
              <a:rPr lang="es-ES_tradnl" altLang="es-ES" dirty="0" err="1" smtClean="0">
                <a:ea typeface="ＭＳ Ｐゴシック" pitchFamily="34" charset="-128"/>
              </a:rPr>
              <a:t>AppicationContext</a:t>
            </a:r>
            <a:r>
              <a:rPr lang="es-ES_tradnl" altLang="es-ES" dirty="0" smtClean="0">
                <a:ea typeface="ＭＳ Ｐゴシック" pitchFamily="34" charset="-128"/>
              </a:rPr>
              <a:t> es la clase que hace de interfaz al módulo </a:t>
            </a:r>
            <a:r>
              <a:rPr lang="es-ES_tradnl" altLang="es-ES" dirty="0" err="1" smtClean="0">
                <a:ea typeface="ＭＳ Ｐゴシック" pitchFamily="34" charset="-128"/>
              </a:rPr>
              <a:t>Context</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El módulo </a:t>
            </a:r>
            <a:r>
              <a:rPr lang="es-ES_tradnl" altLang="es-ES" dirty="0" err="1" smtClean="0">
                <a:ea typeface="ＭＳ Ｐゴシック" pitchFamily="34" charset="-128"/>
              </a:rPr>
              <a:t>SpEL</a:t>
            </a:r>
            <a:r>
              <a:rPr lang="es-ES_tradnl" altLang="es-ES" dirty="0" smtClean="0">
                <a:ea typeface="ＭＳ Ｐゴシック" pitchFamily="34" charset="-128"/>
              </a:rPr>
              <a:t> da soporte al lenguaje de expresiones, permite consultar y manipular un gráfico de objetos</a:t>
            </a:r>
          </a:p>
          <a:p>
            <a:pPr lvl="1"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AOP Instrumentation: Aspect Oriented Programing, </a:t>
            </a:r>
            <a:r>
              <a:rPr lang="en-US" altLang="es-ES" dirty="0" err="1" smtClean="0">
                <a:ea typeface="ＭＳ Ｐゴシック" pitchFamily="34" charset="-128"/>
              </a:rPr>
              <a:t>programación</a:t>
            </a:r>
            <a:r>
              <a:rPr lang="en-US" altLang="es-ES" dirty="0" smtClean="0">
                <a:ea typeface="ＭＳ Ｐゴシック" pitchFamily="34" charset="-128"/>
              </a:rPr>
              <a:t> </a:t>
            </a:r>
            <a:r>
              <a:rPr lang="en-US" altLang="es-ES" dirty="0" err="1" smtClean="0">
                <a:ea typeface="ＭＳ Ｐゴシック" pitchFamily="34" charset="-128"/>
              </a:rPr>
              <a:t>orientada</a:t>
            </a:r>
            <a:r>
              <a:rPr lang="en-US" altLang="es-ES" dirty="0" smtClean="0">
                <a:ea typeface="ＭＳ Ｐゴシック" pitchFamily="34" charset="-128"/>
              </a:rPr>
              <a:t> a </a:t>
            </a:r>
            <a:r>
              <a:rPr lang="en-US" altLang="es-ES" dirty="0" err="1" smtClean="0">
                <a:ea typeface="ＭＳ Ｐゴシック" pitchFamily="34" charset="-128"/>
              </a:rPr>
              <a:t>aspectos</a:t>
            </a:r>
            <a:r>
              <a:rPr lang="en-US" altLang="es-ES" dirty="0" smtClean="0">
                <a:ea typeface="ＭＳ Ｐゴシック" pitchFamily="34" charset="-128"/>
              </a:rPr>
              <a:t>, </a:t>
            </a:r>
            <a:r>
              <a:rPr lang="en-US" altLang="es-ES" dirty="0" err="1" smtClean="0">
                <a:ea typeface="ＭＳ Ｐゴシック" pitchFamily="34" charset="-128"/>
              </a:rPr>
              <a:t>interceptores</a:t>
            </a:r>
            <a:r>
              <a:rPr lang="en-US" altLang="es-ES" dirty="0" smtClean="0">
                <a:ea typeface="ＭＳ Ｐゴシック" pitchFamily="34" charset="-128"/>
              </a:rPr>
              <a:t> para </a:t>
            </a:r>
            <a:r>
              <a:rPr lang="en-US" altLang="es-ES" dirty="0" err="1" smtClean="0">
                <a:ea typeface="ＭＳ Ｐゴシック" pitchFamily="34" charset="-128"/>
              </a:rPr>
              <a:t>métodos</a:t>
            </a:r>
            <a:r>
              <a:rPr lang="en-US" altLang="es-ES" dirty="0" smtClean="0">
                <a:ea typeface="ＭＳ Ｐゴシック" pitchFamily="34" charset="-128"/>
              </a:rPr>
              <a:t>, </a:t>
            </a:r>
            <a:r>
              <a:rPr lang="en-US" altLang="es-ES" dirty="0" err="1" smtClean="0">
                <a:ea typeface="ＭＳ Ｐゴシック" pitchFamily="34" charset="-128"/>
              </a:rPr>
              <a:t>nos</a:t>
            </a:r>
            <a:r>
              <a:rPr lang="en-US" altLang="es-ES" dirty="0" smtClean="0">
                <a:ea typeface="ＭＳ Ｐゴシック" pitchFamily="34" charset="-128"/>
              </a:rPr>
              <a:t> </a:t>
            </a:r>
            <a:r>
              <a:rPr lang="en-US" altLang="es-ES" dirty="0" err="1" smtClean="0">
                <a:ea typeface="ＭＳ Ｐゴシック" pitchFamily="34" charset="-128"/>
              </a:rPr>
              <a:t>permite</a:t>
            </a:r>
            <a:r>
              <a:rPr lang="en-US" altLang="es-ES" dirty="0" smtClean="0">
                <a:ea typeface="ＭＳ Ｐゴシック" pitchFamily="34" charset="-128"/>
              </a:rPr>
              <a:t> </a:t>
            </a:r>
            <a:r>
              <a:rPr lang="en-US" altLang="es-ES" dirty="0" err="1" smtClean="0">
                <a:ea typeface="ＭＳ Ｐゴシック" pitchFamily="34" charset="-128"/>
              </a:rPr>
              <a:t>desacoplar</a:t>
            </a:r>
            <a:r>
              <a:rPr lang="en-US" altLang="es-ES" dirty="0" smtClean="0">
                <a:ea typeface="ＭＳ Ｐゴシック" pitchFamily="34" charset="-128"/>
              </a:rPr>
              <a:t> </a:t>
            </a:r>
            <a:r>
              <a:rPr lang="en-US" altLang="es-ES" dirty="0" err="1" smtClean="0">
                <a:ea typeface="ＭＳ Ｐゴシック" pitchFamily="34" charset="-128"/>
              </a:rPr>
              <a:t>código</a:t>
            </a:r>
            <a:r>
              <a:rPr lang="en-US" altLang="es-ES" dirty="0" smtClean="0">
                <a:ea typeface="ＭＳ Ｐゴシック" pitchFamily="34" charset="-128"/>
              </a:rPr>
              <a:t> que </a:t>
            </a:r>
            <a:r>
              <a:rPr lang="en-US" altLang="es-ES" dirty="0" err="1" smtClean="0">
                <a:ea typeface="ＭＳ Ｐゴシック" pitchFamily="34" charset="-128"/>
              </a:rPr>
              <a:t>implementa</a:t>
            </a:r>
            <a:r>
              <a:rPr lang="en-US" altLang="es-ES" dirty="0" smtClean="0">
                <a:ea typeface="ＭＳ Ｐゴシック" pitchFamily="34" charset="-128"/>
              </a:rPr>
              <a:t> </a:t>
            </a:r>
            <a:r>
              <a:rPr lang="en-US" altLang="es-ES" dirty="0" err="1" smtClean="0">
                <a:ea typeface="ＭＳ Ｐゴシック" pitchFamily="34" charset="-128"/>
              </a:rPr>
              <a:t>funcionalidad</a:t>
            </a:r>
            <a:r>
              <a:rPr lang="en-US" altLang="es-ES" dirty="0" smtClean="0">
                <a:ea typeface="ＭＳ Ｐゴシック" pitchFamily="34" charset="-128"/>
              </a:rPr>
              <a:t> que </a:t>
            </a:r>
            <a:r>
              <a:rPr lang="en-US" altLang="es-ES" dirty="0" err="1" smtClean="0">
                <a:ea typeface="ＭＳ Ｐゴシック" pitchFamily="34" charset="-128"/>
              </a:rPr>
              <a:t>debe</a:t>
            </a:r>
            <a:r>
              <a:rPr lang="en-US" altLang="es-ES" dirty="0" smtClean="0">
                <a:ea typeface="ＭＳ Ｐゴシック" pitchFamily="34" charset="-128"/>
              </a:rPr>
              <a:t> </a:t>
            </a:r>
            <a:r>
              <a:rPr lang="en-US" altLang="es-ES" dirty="0" err="1" smtClean="0">
                <a:ea typeface="ＭＳ Ｐゴシック" pitchFamily="34" charset="-128"/>
              </a:rPr>
              <a:t>estar</a:t>
            </a:r>
            <a:r>
              <a:rPr lang="en-US" altLang="es-ES" dirty="0" smtClean="0">
                <a:ea typeface="ＭＳ Ｐゴシック" pitchFamily="34" charset="-128"/>
              </a:rPr>
              <a:t> </a:t>
            </a:r>
            <a:r>
              <a:rPr lang="en-US" altLang="es-ES" dirty="0" err="1" smtClean="0">
                <a:ea typeface="ＭＳ Ｐゴシック" pitchFamily="34" charset="-128"/>
              </a:rPr>
              <a:t>separada</a:t>
            </a:r>
            <a:endParaRPr lang="en-US" altLang="es-ES" dirty="0" smtClean="0">
              <a:ea typeface="ＭＳ Ｐゴシック" pitchFamily="34" charset="-128"/>
            </a:endParaRPr>
          </a:p>
          <a:p>
            <a:pPr eaLnBrk="1" hangingPunct="1">
              <a:spcBef>
                <a:spcPct val="0"/>
              </a:spcBef>
              <a:defRPr/>
            </a:pPr>
            <a:endParaRPr lang="en-US" altLang="es-ES" dirty="0" smtClean="0">
              <a:ea typeface="ＭＳ Ｐゴシック" pitchFamily="34" charset="-128"/>
            </a:endParaRPr>
          </a:p>
          <a:p>
            <a:pPr eaLnBrk="1" hangingPunct="1">
              <a:spcBef>
                <a:spcPct val="0"/>
              </a:spcBef>
              <a:defRPr/>
            </a:pPr>
            <a:r>
              <a:rPr lang="en-US" altLang="es-ES" dirty="0" smtClean="0">
                <a:ea typeface="ＭＳ Ｐゴシック" pitchFamily="34" charset="-128"/>
              </a:rPr>
              <a:t>Messaging: </a:t>
            </a:r>
            <a:r>
              <a:rPr lang="en-US" altLang="es-ES" dirty="0" err="1" smtClean="0">
                <a:ea typeface="ＭＳ Ｐゴシック" pitchFamily="34" charset="-128"/>
              </a:rPr>
              <a:t>Integración</a:t>
            </a:r>
            <a:r>
              <a:rPr lang="en-US" altLang="es-ES" dirty="0" smtClean="0">
                <a:ea typeface="ＭＳ Ｐゴシック" pitchFamily="34" charset="-128"/>
              </a:rPr>
              <a:t> con </a:t>
            </a:r>
            <a:r>
              <a:rPr lang="en-US" altLang="es-ES" dirty="0" err="1" smtClean="0">
                <a:ea typeface="ＭＳ Ｐゴシック" pitchFamily="34" charset="-128"/>
              </a:rPr>
              <a:t>servicios</a:t>
            </a:r>
            <a:r>
              <a:rPr lang="en-US" altLang="es-ES" dirty="0" smtClean="0">
                <a:ea typeface="ＭＳ Ｐゴシック" pitchFamily="34" charset="-128"/>
              </a:rPr>
              <a:t> de </a:t>
            </a:r>
            <a:r>
              <a:rPr lang="en-US" altLang="es-ES" dirty="0" err="1" smtClean="0">
                <a:ea typeface="ＭＳ Ｐゴシック" pitchFamily="34" charset="-128"/>
              </a:rPr>
              <a:t>comunicación</a:t>
            </a:r>
            <a:r>
              <a:rPr lang="en-US" altLang="es-ES" dirty="0" smtClean="0">
                <a:ea typeface="ＭＳ Ｐゴシック" pitchFamily="34" charset="-128"/>
              </a:rPr>
              <a:t> HTTP, STOMP, </a:t>
            </a:r>
            <a:r>
              <a:rPr lang="en-US" altLang="es-ES" dirty="0" err="1" smtClean="0">
                <a:ea typeface="ＭＳ Ｐゴシック" pitchFamily="34" charset="-128"/>
              </a:rPr>
              <a:t>ahora</a:t>
            </a:r>
            <a:r>
              <a:rPr lang="en-US" altLang="es-ES" dirty="0" smtClean="0">
                <a:ea typeface="ＭＳ Ｐゴシック" pitchFamily="34" charset="-128"/>
              </a:rPr>
              <a:t> la </a:t>
            </a:r>
            <a:r>
              <a:rPr lang="en-US" altLang="es-ES" dirty="0" err="1" smtClean="0">
                <a:ea typeface="ＭＳ Ｐゴシック" pitchFamily="34" charset="-128"/>
              </a:rPr>
              <a:t>anotación</a:t>
            </a:r>
            <a:r>
              <a:rPr lang="en-US" altLang="es-ES" dirty="0" smtClean="0">
                <a:ea typeface="ＭＳ Ｐゴシック" pitchFamily="34" charset="-128"/>
              </a:rPr>
              <a:t> @Controller </a:t>
            </a:r>
            <a:r>
              <a:rPr lang="en-US" altLang="es-ES" dirty="0" err="1" smtClean="0">
                <a:ea typeface="ＭＳ Ｐゴシック" pitchFamily="34" charset="-128"/>
              </a:rPr>
              <a:t>puede</a:t>
            </a:r>
            <a:r>
              <a:rPr lang="en-US" altLang="es-ES" dirty="0" smtClean="0">
                <a:ea typeface="ＭＳ Ｐゴシック" pitchFamily="34" charset="-128"/>
              </a:rPr>
              <a:t> </a:t>
            </a:r>
            <a:r>
              <a:rPr lang="en-US" altLang="es-ES" dirty="0" err="1" smtClean="0">
                <a:ea typeface="ＭＳ Ｐゴシック" pitchFamily="34" charset="-128"/>
              </a:rPr>
              <a:t>contener</a:t>
            </a:r>
            <a:r>
              <a:rPr lang="en-US" altLang="es-ES" dirty="0" smtClean="0">
                <a:ea typeface="ＭＳ Ｐゴシック" pitchFamily="34" charset="-128"/>
              </a:rPr>
              <a:t> </a:t>
            </a:r>
            <a:r>
              <a:rPr lang="en-US" altLang="es-ES" dirty="0" err="1" smtClean="0">
                <a:ea typeface="ＭＳ Ｐゴシック" pitchFamily="34" charset="-128"/>
              </a:rPr>
              <a:t>métodos</a:t>
            </a:r>
            <a:r>
              <a:rPr lang="en-US" altLang="es-ES" dirty="0" smtClean="0">
                <a:ea typeface="ＭＳ Ｐゴシック" pitchFamily="34" charset="-128"/>
              </a:rPr>
              <a:t> @</a:t>
            </a:r>
            <a:r>
              <a:rPr lang="en-US" altLang="es-ES" dirty="0" err="1" smtClean="0">
                <a:ea typeface="ＭＳ Ｐゴシック" pitchFamily="34" charset="-128"/>
              </a:rPr>
              <a:t>RequestMapping</a:t>
            </a:r>
            <a:r>
              <a:rPr lang="en-US" altLang="es-ES" dirty="0" smtClean="0">
                <a:ea typeface="ＭＳ Ｐゴシック" pitchFamily="34" charset="-128"/>
              </a:rPr>
              <a:t> y @</a:t>
            </a:r>
            <a:r>
              <a:rPr lang="en-US" altLang="es-ES" dirty="0" err="1" smtClean="0">
                <a:ea typeface="ＭＳ Ｐゴシック" pitchFamily="34" charset="-128"/>
              </a:rPr>
              <a:t>MessageMapping</a:t>
            </a:r>
            <a:r>
              <a:rPr lang="en-US" altLang="es-ES" dirty="0" smtClean="0">
                <a:ea typeface="ＭＳ Ｐゴシック" pitchFamily="34" charset="-128"/>
              </a:rPr>
              <a:t>, </a:t>
            </a:r>
            <a:r>
              <a:rPr lang="en-US" altLang="es-ES" dirty="0" err="1" smtClean="0">
                <a:ea typeface="ＭＳ Ｐゴシック" pitchFamily="34" charset="-128"/>
              </a:rPr>
              <a:t>también</a:t>
            </a:r>
            <a:r>
              <a:rPr lang="en-US" altLang="es-ES" dirty="0" smtClean="0">
                <a:ea typeface="ＭＳ Ｐゴシック" pitchFamily="34" charset="-128"/>
              </a:rPr>
              <a:t> se </a:t>
            </a:r>
            <a:r>
              <a:rPr lang="en-US" altLang="es-ES" dirty="0" err="1" smtClean="0">
                <a:ea typeface="ＭＳ Ｐゴシック" pitchFamily="34" charset="-128"/>
              </a:rPr>
              <a:t>incluyen</a:t>
            </a:r>
            <a:r>
              <a:rPr lang="en-US" altLang="es-ES" dirty="0" smtClean="0">
                <a:ea typeface="ＭＳ Ｐゴシック" pitchFamily="34" charset="-128"/>
              </a:rPr>
              <a:t> </a:t>
            </a:r>
            <a:r>
              <a:rPr lang="en-US" altLang="es-ES" dirty="0" err="1" smtClean="0">
                <a:ea typeface="ＭＳ Ｐゴシック" pitchFamily="34" charset="-128"/>
              </a:rPr>
              <a:t>abstracciones</a:t>
            </a:r>
            <a:r>
              <a:rPr lang="en-US" altLang="es-ES" dirty="0" smtClean="0">
                <a:ea typeface="ＭＳ Ｐゴシック" pitchFamily="34" charset="-128"/>
              </a:rPr>
              <a:t> clave para </a:t>
            </a:r>
            <a:r>
              <a:rPr lang="en-US" altLang="es-ES" dirty="0" err="1" smtClean="0">
                <a:ea typeface="ＭＳ Ｐゴシック" pitchFamily="34" charset="-128"/>
              </a:rPr>
              <a:t>utilizar</a:t>
            </a:r>
            <a:r>
              <a:rPr lang="en-US" altLang="es-ES" dirty="0" smtClean="0">
                <a:ea typeface="ＭＳ Ｐゴシック" pitchFamily="34" charset="-128"/>
              </a:rPr>
              <a:t> el </a:t>
            </a:r>
            <a:r>
              <a:rPr lang="en-US" altLang="es-ES" dirty="0" err="1" smtClean="0">
                <a:ea typeface="ＭＳ Ｐゴシック" pitchFamily="34" charset="-128"/>
              </a:rPr>
              <a:t>proyecto</a:t>
            </a:r>
            <a:r>
              <a:rPr lang="en-US" altLang="es-ES" dirty="0" smtClean="0">
                <a:ea typeface="ＭＳ Ｐゴシック" pitchFamily="34" charset="-128"/>
              </a:rPr>
              <a:t> Spring Integration (Message, </a:t>
            </a:r>
            <a:r>
              <a:rPr lang="en-US" altLang="es-ES" dirty="0" err="1" smtClean="0">
                <a:ea typeface="ＭＳ Ｐゴシック" pitchFamily="34" charset="-128"/>
              </a:rPr>
              <a:t>MessageChannel</a:t>
            </a:r>
            <a:r>
              <a:rPr lang="en-US" altLang="es-ES" dirty="0" smtClean="0">
                <a:ea typeface="ＭＳ Ｐゴシック" pitchFamily="34" charset="-128"/>
              </a:rPr>
              <a:t>, </a:t>
            </a:r>
            <a:r>
              <a:rPr lang="en-US" altLang="es-ES" dirty="0" err="1" smtClean="0">
                <a:ea typeface="ＭＳ Ｐゴシック" pitchFamily="34" charset="-128"/>
              </a:rPr>
              <a:t>MessageHandler</a:t>
            </a:r>
            <a:r>
              <a:rPr lang="en-US" altLang="es-ES" dirty="0" smtClean="0">
                <a:ea typeface="ＭＳ Ｐゴシック" pitchFamily="34" charset="-128"/>
              </a:rPr>
              <a:t>)</a:t>
            </a:r>
            <a:endParaRPr lang="es-ES_tradnl" altLang="es-ES" dirty="0" smtClean="0">
              <a:ea typeface="ＭＳ Ｐゴシック" pitchFamily="34" charset="-128"/>
            </a:endParaRPr>
          </a:p>
          <a:p>
            <a:pPr lvl="1"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Data Access/</a:t>
            </a:r>
            <a:r>
              <a:rPr lang="es-ES_tradnl" altLang="es-ES" dirty="0" err="1" smtClean="0">
                <a:ea typeface="ＭＳ Ｐゴシック" pitchFamily="34" charset="-128"/>
              </a:rPr>
              <a:t>Integration</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Los módulos de acceso a datos </a:t>
            </a:r>
            <a:r>
              <a:rPr lang="es-ES_tradnl" altLang="es-ES" dirty="0" err="1" smtClean="0">
                <a:ea typeface="ＭＳ Ｐゴシック" pitchFamily="34" charset="-128"/>
              </a:rPr>
              <a:t>pertmiten</a:t>
            </a:r>
            <a:r>
              <a:rPr lang="es-ES_tradnl" altLang="es-ES" dirty="0" smtClean="0">
                <a:ea typeface="ＭＳ Ｐゴシック" pitchFamily="34" charset="-128"/>
              </a:rPr>
              <a:t> gestionar la conexión con fuentes de datos y las transacciones</a:t>
            </a:r>
          </a:p>
          <a:p>
            <a:pPr lvl="1" eaLnBrk="1" hangingPunct="1">
              <a:spcBef>
                <a:spcPct val="0"/>
              </a:spcBef>
              <a:defRPr/>
            </a:pPr>
            <a:r>
              <a:rPr lang="es-ES_tradnl" altLang="es-ES" dirty="0" smtClean="0">
                <a:ea typeface="ＭＳ Ｐゴシック" pitchFamily="34" charset="-128"/>
              </a:rPr>
              <a:t>JDBC: Java </a:t>
            </a:r>
            <a:r>
              <a:rPr lang="es-ES_tradnl" altLang="es-ES" dirty="0" err="1" smtClean="0">
                <a:ea typeface="ＭＳ Ｐゴシック" pitchFamily="34" charset="-128"/>
              </a:rPr>
              <a:t>Database</a:t>
            </a:r>
            <a:r>
              <a:rPr lang="es-ES_tradnl" altLang="es-ES" dirty="0" smtClean="0">
                <a:ea typeface="ＭＳ Ｐゴシック" pitchFamily="34" charset="-128"/>
              </a:rPr>
              <a:t> </a:t>
            </a:r>
            <a:r>
              <a:rPr lang="es-ES_tradnl" altLang="es-ES" dirty="0" err="1" smtClean="0">
                <a:ea typeface="ＭＳ Ｐゴシック" pitchFamily="34" charset="-128"/>
              </a:rPr>
              <a:t>Connection</a:t>
            </a:r>
            <a:r>
              <a:rPr lang="es-ES_tradnl" altLang="es-ES" dirty="0" smtClean="0">
                <a:ea typeface="ＭＳ Ｐゴシック" pitchFamily="34" charset="-128"/>
              </a:rPr>
              <a:t>, permite gestionar el acceso a datos por medio de clases </a:t>
            </a:r>
            <a:r>
              <a:rPr lang="es-ES_tradnl" altLang="es-ES" dirty="0" err="1" smtClean="0">
                <a:ea typeface="ＭＳ Ｐゴシック" pitchFamily="34" charset="-128"/>
              </a:rPr>
              <a:t>wrapper</a:t>
            </a:r>
            <a:r>
              <a:rPr lang="es-ES_tradnl" altLang="es-ES" dirty="0" smtClean="0">
                <a:ea typeface="ＭＳ Ｐゴシック" pitchFamily="34" charset="-128"/>
              </a:rPr>
              <a:t> para el control de la conexión</a:t>
            </a:r>
          </a:p>
          <a:p>
            <a:pPr lvl="1" eaLnBrk="1" hangingPunct="1">
              <a:spcBef>
                <a:spcPct val="0"/>
              </a:spcBef>
              <a:defRPr/>
            </a:pPr>
            <a:r>
              <a:rPr lang="es-ES_tradnl" altLang="es-ES" dirty="0" smtClean="0">
                <a:ea typeface="ＭＳ Ｐゴシック" pitchFamily="34" charset="-128"/>
              </a:rPr>
              <a:t>ORM: módulo para integrar con los </a:t>
            </a:r>
            <a:r>
              <a:rPr lang="es-ES_tradnl" altLang="es-ES" dirty="0" err="1" smtClean="0">
                <a:ea typeface="ＭＳ Ｐゴシック" pitchFamily="34" charset="-128"/>
              </a:rPr>
              <a:t>frameworks</a:t>
            </a:r>
            <a:r>
              <a:rPr lang="es-ES_tradnl" altLang="es-ES" dirty="0" smtClean="0">
                <a:ea typeface="ＭＳ Ｐゴシック" pitchFamily="34" charset="-128"/>
              </a:rPr>
              <a:t> ORM (</a:t>
            </a:r>
            <a:r>
              <a:rPr lang="es-ES_tradnl" altLang="es-ES" dirty="0" err="1" smtClean="0">
                <a:ea typeface="ＭＳ Ｐゴシック" pitchFamily="34" charset="-128"/>
              </a:rPr>
              <a:t>Object-Relational</a:t>
            </a:r>
            <a:r>
              <a:rPr lang="es-ES_tradnl" altLang="es-ES" dirty="0" smtClean="0">
                <a:ea typeface="ＭＳ Ｐゴシック" pitchFamily="34" charset="-128"/>
              </a:rPr>
              <a:t> </a:t>
            </a:r>
            <a:r>
              <a:rPr lang="es-ES_tradnl" altLang="es-ES" dirty="0" err="1" smtClean="0">
                <a:ea typeface="ＭＳ Ｐゴシック" pitchFamily="34" charset="-128"/>
              </a:rPr>
              <a:t>Mapping</a:t>
            </a:r>
            <a:r>
              <a:rPr lang="es-ES_tradnl" altLang="es-ES" dirty="0" smtClean="0">
                <a:ea typeface="ＭＳ Ｐゴシック" pitchFamily="34" charset="-128"/>
              </a:rPr>
              <a:t>) (</a:t>
            </a:r>
            <a:r>
              <a:rPr lang="es-ES_tradnl" altLang="es-ES" dirty="0" err="1" smtClean="0">
                <a:ea typeface="ＭＳ Ｐゴシック" pitchFamily="34" charset="-128"/>
              </a:rPr>
              <a:t>JPA,JDO,Hibernate</a:t>
            </a:r>
            <a:r>
              <a:rPr lang="es-ES_tradnl" altLang="es-ES" dirty="0" smtClean="0">
                <a:ea typeface="ＭＳ Ｐゴシック" pitchFamily="34" charset="-128"/>
              </a:rPr>
              <a:t>)</a:t>
            </a:r>
          </a:p>
          <a:p>
            <a:pPr lvl="1" eaLnBrk="1" hangingPunct="1">
              <a:spcBef>
                <a:spcPct val="0"/>
              </a:spcBef>
              <a:defRPr/>
            </a:pPr>
            <a:r>
              <a:rPr lang="es-ES_tradnl" altLang="es-ES" dirty="0" smtClean="0">
                <a:ea typeface="ＭＳ Ｐゴシック" pitchFamily="34" charset="-128"/>
              </a:rPr>
              <a:t>JPA: Java </a:t>
            </a:r>
            <a:r>
              <a:rPr lang="es-ES_tradnl" altLang="es-ES" dirty="0" err="1" smtClean="0">
                <a:ea typeface="ＭＳ Ｐゴシック" pitchFamily="34" charset="-128"/>
              </a:rPr>
              <a:t>Persistence</a:t>
            </a:r>
            <a:r>
              <a:rPr lang="es-ES_tradnl" altLang="es-ES" dirty="0" smtClean="0">
                <a:ea typeface="ＭＳ Ｐゴシック" pitchFamily="34" charset="-128"/>
              </a:rPr>
              <a:t> API, Java </a:t>
            </a:r>
            <a:r>
              <a:rPr lang="es-ES_tradnl" altLang="es-ES" dirty="0" err="1" smtClean="0">
                <a:ea typeface="ＭＳ Ｐゴシック" pitchFamily="34" charset="-128"/>
              </a:rPr>
              <a:t>Persistence</a:t>
            </a:r>
            <a:r>
              <a:rPr lang="es-ES_tradnl" altLang="es-ES" dirty="0" smtClean="0">
                <a:ea typeface="ＭＳ Ｐゴシック" pitchFamily="34" charset="-128"/>
              </a:rPr>
              <a:t> </a:t>
            </a:r>
            <a:r>
              <a:rPr lang="es-ES_tradnl" altLang="es-ES" dirty="0" err="1" smtClean="0">
                <a:ea typeface="ＭＳ Ｐゴシック" pitchFamily="34" charset="-128"/>
              </a:rPr>
              <a:t>Query</a:t>
            </a:r>
            <a:r>
              <a:rPr lang="es-ES_tradnl" altLang="es-ES" dirty="0" smtClean="0">
                <a:ea typeface="ＭＳ Ｐゴシック" pitchFamily="34" charset="-128"/>
              </a:rPr>
              <a:t> </a:t>
            </a:r>
            <a:r>
              <a:rPr lang="es-ES_tradnl" altLang="es-ES" dirty="0" err="1" smtClean="0">
                <a:ea typeface="ＭＳ Ｐゴシック" pitchFamily="34" charset="-128"/>
              </a:rPr>
              <a:t>Language</a:t>
            </a:r>
            <a:r>
              <a:rPr lang="es-ES_tradnl" altLang="es-ES" dirty="0" smtClean="0">
                <a:ea typeface="ＭＳ Ｐゴシック" pitchFamily="34" charset="-128"/>
              </a:rPr>
              <a:t>, EJB 3.0 implementa JPA</a:t>
            </a:r>
          </a:p>
          <a:p>
            <a:pPr lvl="1" eaLnBrk="1" hangingPunct="1">
              <a:spcBef>
                <a:spcPct val="0"/>
              </a:spcBef>
              <a:defRPr/>
            </a:pPr>
            <a:r>
              <a:rPr lang="es-ES_tradnl" altLang="es-ES" dirty="0" smtClean="0">
                <a:ea typeface="ＭＳ Ｐゴシック" pitchFamily="34" charset="-128"/>
              </a:rPr>
              <a:t>JDO: Java Data </a:t>
            </a:r>
            <a:r>
              <a:rPr lang="es-ES_tradnl" altLang="es-ES" dirty="0" err="1" smtClean="0">
                <a:ea typeface="ＭＳ Ｐゴシック" pitchFamily="34" charset="-128"/>
              </a:rPr>
              <a:t>Object</a:t>
            </a:r>
            <a:endParaRPr lang="es-ES_tradnl" altLang="es-ES" dirty="0" smtClean="0">
              <a:ea typeface="ＭＳ Ｐゴシック" pitchFamily="34" charset="-128"/>
            </a:endParaRPr>
          </a:p>
          <a:p>
            <a:pPr lvl="1" eaLnBrk="1" hangingPunct="1">
              <a:spcBef>
                <a:spcPct val="0"/>
              </a:spcBef>
              <a:defRPr/>
            </a:pPr>
            <a:r>
              <a:rPr lang="es-ES_tradnl" altLang="es-ES" dirty="0" err="1" smtClean="0">
                <a:ea typeface="ＭＳ Ｐゴシック" pitchFamily="34" charset="-128"/>
              </a:rPr>
              <a:t>Hibernate</a:t>
            </a:r>
            <a:r>
              <a:rPr lang="es-ES_tradnl" altLang="es-ES" dirty="0" smtClean="0">
                <a:ea typeface="ＭＳ Ｐゴシック" pitchFamily="34" charset="-128"/>
              </a:rPr>
              <a:t>: </a:t>
            </a:r>
          </a:p>
          <a:p>
            <a:pPr lvl="1" eaLnBrk="1" hangingPunct="1">
              <a:spcBef>
                <a:spcPct val="0"/>
              </a:spcBef>
              <a:defRPr/>
            </a:pPr>
            <a:r>
              <a:rPr lang="es-ES_tradnl" altLang="es-ES" dirty="0" smtClean="0">
                <a:ea typeface="ＭＳ Ｐゴシック" pitchFamily="34" charset="-128"/>
              </a:rPr>
              <a:t>OXM: módulo para integrar con </a:t>
            </a:r>
            <a:r>
              <a:rPr lang="es-ES_tradnl" altLang="es-ES" dirty="0" err="1" smtClean="0">
                <a:ea typeface="ＭＳ Ｐゴシック" pitchFamily="34" charset="-128"/>
              </a:rPr>
              <a:t>APIs</a:t>
            </a:r>
            <a:r>
              <a:rPr lang="es-ES_tradnl" altLang="es-ES" dirty="0" smtClean="0">
                <a:ea typeface="ＭＳ Ｐゴシック" pitchFamily="34" charset="-128"/>
              </a:rPr>
              <a:t> de mapeo XML/</a:t>
            </a:r>
            <a:r>
              <a:rPr lang="es-ES_tradnl" altLang="es-ES" dirty="0" err="1" smtClean="0">
                <a:ea typeface="ＭＳ Ｐゴシック" pitchFamily="34" charset="-128"/>
              </a:rPr>
              <a:t>Object</a:t>
            </a:r>
            <a:r>
              <a:rPr lang="es-ES_tradnl" altLang="es-ES" dirty="0" smtClean="0">
                <a:ea typeface="ＭＳ Ｐゴシック" pitchFamily="34" charset="-128"/>
              </a:rPr>
              <a:t>, JAXB, Castor, </a:t>
            </a:r>
            <a:r>
              <a:rPr lang="es-ES_tradnl" altLang="es-ES" dirty="0" err="1" smtClean="0">
                <a:ea typeface="ＭＳ Ｐゴシック" pitchFamily="34" charset="-128"/>
              </a:rPr>
              <a:t>XMLBeans</a:t>
            </a:r>
            <a:r>
              <a:rPr lang="es-ES_tradnl" altLang="es-ES" dirty="0" smtClean="0">
                <a:ea typeface="ＭＳ Ｐゴシック" pitchFamily="34" charset="-128"/>
              </a:rPr>
              <a:t>, </a:t>
            </a:r>
            <a:r>
              <a:rPr lang="es-ES_tradnl" altLang="es-ES" dirty="0" err="1" smtClean="0">
                <a:ea typeface="ＭＳ Ｐゴシック" pitchFamily="34" charset="-128"/>
              </a:rPr>
              <a:t>JiBX</a:t>
            </a:r>
            <a:r>
              <a:rPr lang="es-ES_tradnl" altLang="es-ES" dirty="0" smtClean="0">
                <a:ea typeface="ＭＳ Ｐゴシック" pitchFamily="34" charset="-128"/>
              </a:rPr>
              <a:t>, </a:t>
            </a:r>
            <a:r>
              <a:rPr lang="es-ES_tradnl" altLang="es-ES" dirty="0" err="1" smtClean="0">
                <a:ea typeface="ＭＳ Ｐゴシック" pitchFamily="34" charset="-128"/>
              </a:rPr>
              <a:t>Xstream</a:t>
            </a:r>
            <a:endParaRPr lang="es-ES_tradnl" altLang="es-ES" dirty="0" smtClean="0">
              <a:ea typeface="ＭＳ Ｐゴシック" pitchFamily="34" charset="-128"/>
            </a:endParaRPr>
          </a:p>
          <a:p>
            <a:pPr lvl="1" eaLnBrk="1" hangingPunct="1">
              <a:spcBef>
                <a:spcPct val="0"/>
              </a:spcBef>
              <a:defRPr/>
            </a:pPr>
            <a:r>
              <a:rPr lang="es-ES_tradnl" altLang="es-ES" dirty="0" smtClean="0">
                <a:ea typeface="ＭＳ Ｐゴシック" pitchFamily="34" charset="-128"/>
              </a:rPr>
              <a:t>JMS: integración con el API JMS para modelos publicación subscripción a colas</a:t>
            </a:r>
          </a:p>
          <a:p>
            <a:pPr lvl="1" eaLnBrk="1" hangingPunct="1">
              <a:spcBef>
                <a:spcPct val="0"/>
              </a:spcBef>
              <a:defRPr/>
            </a:pPr>
            <a:r>
              <a:rPr lang="es-ES_tradnl" altLang="es-ES" dirty="0" err="1" smtClean="0">
                <a:ea typeface="ＭＳ Ｐゴシック" pitchFamily="34" charset="-128"/>
              </a:rPr>
              <a:t>Transactions</a:t>
            </a:r>
            <a:r>
              <a:rPr lang="es-ES_tradnl" altLang="es-ES" dirty="0" smtClean="0">
                <a:ea typeface="ＭＳ Ｐゴシック" pitchFamily="34" charset="-128"/>
              </a:rPr>
              <a:t>: Soporte de transacciones distribuidas, </a:t>
            </a:r>
            <a:r>
              <a:rPr lang="es-ES_tradnl" altLang="es-ES" dirty="0" err="1" smtClean="0">
                <a:ea typeface="ＭＳ Ｐゴシック" pitchFamily="34" charset="-128"/>
              </a:rPr>
              <a:t>transaccionalidad</a:t>
            </a:r>
            <a:r>
              <a:rPr lang="es-ES_tradnl" altLang="es-ES" dirty="0" smtClean="0">
                <a:ea typeface="ＭＳ Ｐゴシック" pitchFamily="34" charset="-128"/>
              </a:rPr>
              <a:t> entre distintas </a:t>
            </a:r>
            <a:r>
              <a:rPr lang="es-ES_tradnl" altLang="es-ES" dirty="0" err="1" smtClean="0">
                <a:ea typeface="ＭＳ Ｐゴシック" pitchFamily="34" charset="-128"/>
              </a:rPr>
              <a:t>APIs</a:t>
            </a:r>
            <a:r>
              <a:rPr lang="es-ES_tradnl" altLang="es-ES" dirty="0" smtClean="0">
                <a:ea typeface="ＭＳ Ｐゴシック" pitchFamily="34" charset="-128"/>
              </a:rPr>
              <a:t> de persistencia, soporte de </a:t>
            </a:r>
            <a:r>
              <a:rPr lang="es-ES_tradnl" altLang="es-ES" dirty="0" err="1" smtClean="0">
                <a:ea typeface="ＭＳ Ｐゴシック" pitchFamily="34" charset="-128"/>
              </a:rPr>
              <a:t>transaccionalidad</a:t>
            </a:r>
            <a:r>
              <a:rPr lang="es-ES_tradnl" altLang="es-ES" dirty="0" smtClean="0">
                <a:ea typeface="ＭＳ Ｐゴシック" pitchFamily="34" charset="-128"/>
              </a:rPr>
              <a:t> declarativa</a:t>
            </a:r>
          </a:p>
          <a:p>
            <a:pPr eaLnBrk="1" hangingPunct="1">
              <a:spcBef>
                <a:spcPct val="0"/>
              </a:spcBef>
              <a:defRPr/>
            </a:pPr>
            <a:endParaRPr lang="es-ES_tradnl" altLang="es-ES" dirty="0" smtClean="0">
              <a:ea typeface="ＭＳ Ｐゴシック" pitchFamily="34" charset="-128"/>
            </a:endParaRPr>
          </a:p>
          <a:p>
            <a:pPr eaLnBrk="1" hangingPunct="1">
              <a:spcBef>
                <a:spcPct val="0"/>
              </a:spcBef>
              <a:defRPr/>
            </a:pPr>
            <a:r>
              <a:rPr lang="es-ES_tradnl" altLang="es-ES" dirty="0" smtClean="0">
                <a:ea typeface="ＭＳ Ｐゴシック" pitchFamily="34" charset="-128"/>
              </a:rPr>
              <a:t>Web: Módulos para desarrollo de aplicaciones web</a:t>
            </a:r>
          </a:p>
          <a:p>
            <a:pPr lvl="1" eaLnBrk="1" hangingPunct="1">
              <a:spcBef>
                <a:spcPct val="0"/>
              </a:spcBef>
              <a:defRPr/>
            </a:pPr>
            <a:r>
              <a:rPr lang="es-ES_tradnl" altLang="es-ES" dirty="0" err="1" smtClean="0">
                <a:ea typeface="ＭＳ Ｐゴシック" pitchFamily="34" charset="-128"/>
              </a:rPr>
              <a:t>WebSocket</a:t>
            </a:r>
            <a:r>
              <a:rPr lang="es-ES_tradnl" altLang="es-ES" dirty="0" smtClean="0">
                <a:ea typeface="ＭＳ Ｐゴシック" pitchFamily="34" charset="-128"/>
              </a:rPr>
              <a:t>: </a:t>
            </a:r>
            <a:r>
              <a:rPr lang="en-US" altLang="es-ES" dirty="0" smtClean="0">
                <a:ea typeface="ＭＳ Ｐゴシック" pitchFamily="34" charset="-128"/>
              </a:rPr>
              <a:t>full-duplex, two-way communication between client and server. Java applets, </a:t>
            </a:r>
            <a:r>
              <a:rPr lang="en-US" altLang="es-ES" dirty="0" err="1" smtClean="0">
                <a:ea typeface="ＭＳ Ｐゴシック" pitchFamily="34" charset="-128"/>
              </a:rPr>
              <a:t>XMLHttpRequest</a:t>
            </a:r>
            <a:r>
              <a:rPr lang="en-US" altLang="es-ES" dirty="0" smtClean="0">
                <a:ea typeface="ＭＳ Ｐゴシック" pitchFamily="34" charset="-128"/>
              </a:rPr>
              <a:t>, Adobe Flash, </a:t>
            </a:r>
            <a:r>
              <a:rPr lang="en-US" altLang="es-ES" dirty="0" err="1" smtClean="0">
                <a:ea typeface="ＭＳ Ｐゴシック" pitchFamily="34" charset="-128"/>
              </a:rPr>
              <a:t>ActiveXObject</a:t>
            </a:r>
            <a:r>
              <a:rPr lang="en-US" altLang="es-ES" dirty="0" smtClean="0">
                <a:ea typeface="ＭＳ Ｐゴシック" pitchFamily="34" charset="-128"/>
              </a:rPr>
              <a:t>, various Comet techniques, server-sent events, and others</a:t>
            </a:r>
            <a:r>
              <a:rPr lang="es-ES_tradnl" altLang="es-ES" dirty="0" smtClean="0">
                <a:ea typeface="ＭＳ Ｐゴシック" pitchFamily="34" charset="-128"/>
              </a:rPr>
              <a:t> </a:t>
            </a:r>
          </a:p>
          <a:p>
            <a:pPr lvl="1" eaLnBrk="1" hangingPunct="1">
              <a:spcBef>
                <a:spcPct val="0"/>
              </a:spcBef>
              <a:defRPr/>
            </a:pPr>
            <a:r>
              <a:rPr lang="es-ES_tradnl" altLang="es-ES" dirty="0" err="1" smtClean="0">
                <a:ea typeface="ＭＳ Ｐゴシック" pitchFamily="34" charset="-128"/>
              </a:rPr>
              <a:t>Portlet</a:t>
            </a:r>
            <a:r>
              <a:rPr lang="es-ES_tradnl" altLang="es-ES" dirty="0" smtClean="0">
                <a:ea typeface="ＭＳ Ｐゴシック" pitchFamily="34" charset="-128"/>
              </a:rPr>
              <a:t>: el </a:t>
            </a:r>
            <a:r>
              <a:rPr lang="es-ES_tradnl" altLang="es-ES" dirty="0" err="1" smtClean="0">
                <a:ea typeface="ＭＳ Ｐゴシック" pitchFamily="34" charset="-128"/>
              </a:rPr>
              <a:t>workflow</a:t>
            </a:r>
            <a:r>
              <a:rPr lang="es-ES_tradnl" altLang="es-ES" dirty="0" smtClean="0">
                <a:ea typeface="ＭＳ Ｐゴシック" pitchFamily="34" charset="-128"/>
              </a:rPr>
              <a:t> del </a:t>
            </a:r>
            <a:r>
              <a:rPr lang="es-ES_tradnl" altLang="es-ES" dirty="0" err="1" smtClean="0">
                <a:ea typeface="ＭＳ Ｐゴシック" pitchFamily="34" charset="-128"/>
              </a:rPr>
              <a:t>portlet</a:t>
            </a:r>
            <a:r>
              <a:rPr lang="es-ES_tradnl" altLang="es-ES" dirty="0" smtClean="0">
                <a:ea typeface="ＭＳ Ｐゴシック" pitchFamily="34" charset="-128"/>
              </a:rPr>
              <a:t> es diferente al de </a:t>
            </a:r>
            <a:r>
              <a:rPr lang="es-ES_tradnl" altLang="es-ES" dirty="0" err="1" smtClean="0">
                <a:ea typeface="ＭＳ Ｐゴシック" pitchFamily="34" charset="-128"/>
              </a:rPr>
              <a:t>servlet</a:t>
            </a:r>
            <a:r>
              <a:rPr lang="es-ES_tradnl" altLang="es-ES" dirty="0" smtClean="0">
                <a:ea typeface="ＭＳ Ｐゴシック" pitchFamily="34" charset="-128"/>
              </a:rPr>
              <a:t>, el </a:t>
            </a:r>
            <a:r>
              <a:rPr lang="es-ES_tradnl" altLang="es-ES" dirty="0" err="1" smtClean="0">
                <a:ea typeface="ＭＳ Ｐゴシック" pitchFamily="34" charset="-128"/>
              </a:rPr>
              <a:t>request</a:t>
            </a:r>
            <a:r>
              <a:rPr lang="es-ES_tradnl" altLang="es-ES" dirty="0" smtClean="0">
                <a:ea typeface="ＭＳ Ｐゴシック" pitchFamily="34" charset="-128"/>
              </a:rPr>
              <a:t> al </a:t>
            </a:r>
            <a:r>
              <a:rPr lang="es-ES_tradnl" altLang="es-ES" dirty="0" err="1" smtClean="0">
                <a:ea typeface="ＭＳ Ｐゴシック" pitchFamily="34" charset="-128"/>
              </a:rPr>
              <a:t>portlet</a:t>
            </a:r>
            <a:r>
              <a:rPr lang="es-ES_tradnl" altLang="es-ES" dirty="0" smtClean="0">
                <a:ea typeface="ＭＳ Ｐゴシック" pitchFamily="34" charset="-128"/>
              </a:rPr>
              <a:t> puede tener dos fases, la fase de acción y la fase de </a:t>
            </a:r>
            <a:r>
              <a:rPr lang="es-ES_tradnl" altLang="es-ES" dirty="0" err="1" smtClean="0">
                <a:ea typeface="ＭＳ Ｐゴシック" pitchFamily="34" charset="-128"/>
              </a:rPr>
              <a:t>renderizado</a:t>
            </a:r>
            <a:r>
              <a:rPr lang="es-ES_tradnl" altLang="es-ES" dirty="0" smtClean="0">
                <a:ea typeface="ＭＳ Ｐゴシック" pitchFamily="34" charset="-128"/>
              </a:rPr>
              <a:t>, la fase de acción se ejecuta una única vez y el </a:t>
            </a:r>
            <a:r>
              <a:rPr lang="es-ES_tradnl" altLang="es-ES" dirty="0" err="1" smtClean="0">
                <a:ea typeface="ＭＳ Ｐゴシック" pitchFamily="34" charset="-128"/>
              </a:rPr>
              <a:t>renderizado</a:t>
            </a:r>
            <a:r>
              <a:rPr lang="es-ES_tradnl" altLang="es-ES" dirty="0" smtClean="0">
                <a:ea typeface="ＭＳ Ｐゴシック" pitchFamily="34" charset="-128"/>
              </a:rPr>
              <a:t> puede ejecutarse múltiples veces produciendo cambios en lo que visualiza el cliente</a:t>
            </a:r>
          </a:p>
          <a:p>
            <a:pPr lvl="2" eaLnBrk="1" hangingPunct="1">
              <a:spcBef>
                <a:spcPct val="0"/>
              </a:spcBef>
              <a:defRPr/>
            </a:pPr>
            <a:r>
              <a:rPr lang="es-ES_tradnl" altLang="es-ES" dirty="0" smtClean="0">
                <a:ea typeface="ＭＳ Ｐゴシック" pitchFamily="34" charset="-128"/>
              </a:rPr>
              <a:t> Especificación </a:t>
            </a:r>
            <a:r>
              <a:rPr lang="en-US" altLang="es-ES" dirty="0" smtClean="0">
                <a:ea typeface="ＭＳ Ｐゴシック" pitchFamily="34" charset="-128"/>
              </a:rPr>
              <a:t>JSR-168 The Java Portlet Specification</a:t>
            </a:r>
          </a:p>
          <a:p>
            <a:pPr lvl="1" eaLnBrk="1" hangingPunct="1">
              <a:spcBef>
                <a:spcPct val="0"/>
              </a:spcBef>
              <a:defRPr/>
            </a:pPr>
            <a:r>
              <a:rPr lang="en-US" altLang="es-ES" dirty="0" err="1" smtClean="0">
                <a:ea typeface="ＭＳ Ｐゴシック" pitchFamily="34" charset="-128"/>
              </a:rPr>
              <a:t>Tecnologías</a:t>
            </a:r>
            <a:r>
              <a:rPr lang="en-US" altLang="es-ES" dirty="0" smtClean="0">
                <a:ea typeface="ＭＳ Ｐゴシック" pitchFamily="34" charset="-128"/>
              </a:rPr>
              <a:t> de Vista: JSP y JSTL</a:t>
            </a:r>
          </a:p>
          <a:p>
            <a:pPr lvl="1" eaLnBrk="1" hangingPunct="1">
              <a:spcBef>
                <a:spcPct val="0"/>
              </a:spcBef>
              <a:defRPr/>
            </a:pPr>
            <a:r>
              <a:rPr lang="en-US" altLang="es-ES" dirty="0" smtClean="0">
                <a:ea typeface="ＭＳ Ｐゴシック" pitchFamily="34" charset="-128"/>
              </a:rPr>
              <a:t>Web Integration: </a:t>
            </a:r>
            <a:r>
              <a:rPr lang="en-US" altLang="es-ES" dirty="0" err="1" smtClean="0">
                <a:ea typeface="ＭＳ Ｐゴシック" pitchFamily="34" charset="-128"/>
              </a:rPr>
              <a:t>Sprring</a:t>
            </a:r>
            <a:r>
              <a:rPr lang="en-US" altLang="es-ES" dirty="0" smtClean="0">
                <a:ea typeface="ＭＳ Ｐゴシック" pitchFamily="34" charset="-128"/>
              </a:rPr>
              <a:t> Web Flow, JSF, Struts 2.x, Tapestry 5.x</a:t>
            </a:r>
          </a:p>
          <a:p>
            <a:pPr lvl="1" eaLnBrk="1" hangingPunct="1">
              <a:spcBef>
                <a:spcPct val="0"/>
              </a:spcBef>
              <a:defRPr/>
            </a:pPr>
            <a:r>
              <a:rPr lang="en-US" altLang="es-ES" dirty="0" smtClean="0">
                <a:ea typeface="ＭＳ Ｐゴシック" pitchFamily="34" charset="-128"/>
              </a:rPr>
              <a:t>Servlet: </a:t>
            </a:r>
            <a:r>
              <a:rPr lang="en-US" altLang="es-ES" dirty="0" err="1" smtClean="0">
                <a:ea typeface="ＭＳ Ｐゴシック" pitchFamily="34" charset="-128"/>
              </a:rPr>
              <a:t>soporta</a:t>
            </a:r>
            <a:r>
              <a:rPr lang="en-US" altLang="es-ES" dirty="0" smtClean="0">
                <a:ea typeface="ＭＳ Ｐゴシック" pitchFamily="34" charset="-128"/>
              </a:rPr>
              <a:t> la </a:t>
            </a:r>
            <a:r>
              <a:rPr lang="en-US" altLang="es-ES" dirty="0" err="1" smtClean="0">
                <a:ea typeface="ＭＳ Ｐゴシック" pitchFamily="34" charset="-128"/>
              </a:rPr>
              <a:t>especificación</a:t>
            </a:r>
            <a:r>
              <a:rPr lang="en-US" altLang="es-ES" dirty="0" smtClean="0">
                <a:ea typeface="ＭＳ Ｐゴシック" pitchFamily="34" charset="-128"/>
              </a:rPr>
              <a:t> Java Servlet</a:t>
            </a:r>
          </a:p>
          <a:p>
            <a:pPr lvl="1" eaLnBrk="1" hangingPunct="1">
              <a:spcBef>
                <a:spcPct val="0"/>
              </a:spcBef>
              <a:defRPr/>
            </a:pPr>
            <a:endParaRPr lang="en-US" altLang="es-ES" dirty="0" smtClean="0">
              <a:ea typeface="ＭＳ Ｐゴシック" pitchFamily="34" charset="-128"/>
            </a:endParaRPr>
          </a:p>
          <a:p>
            <a:pPr lvl="1" eaLnBrk="1" hangingPunct="1">
              <a:spcBef>
                <a:spcPct val="0"/>
              </a:spcBef>
              <a:defRPr/>
            </a:pPr>
            <a:endParaRPr lang="en-US" altLang="es-ES" dirty="0" smtClean="0">
              <a:ea typeface="ＭＳ Ｐゴシック" pitchFamily="34" charset="-128"/>
            </a:endParaRPr>
          </a:p>
          <a:p>
            <a:pPr lvl="1" eaLnBrk="1" hangingPunct="1">
              <a:spcBef>
                <a:spcPct val="0"/>
              </a:spcBef>
              <a:defRPr/>
            </a:pPr>
            <a:r>
              <a:rPr lang="en-US" altLang="es-ES" dirty="0" smtClean="0">
                <a:ea typeface="ＭＳ Ｐゴシック" pitchFamily="34" charset="-128"/>
              </a:rPr>
              <a:t>-----------</a:t>
            </a:r>
          </a:p>
          <a:p>
            <a:pPr>
              <a:defRPr/>
            </a:pPr>
            <a:r>
              <a:rPr lang="es-ES" dirty="0" smtClean="0"/>
              <a:t>Spring se compone de distintos módulos, permitiendo seleccionar solo algunos de ellos o todos, dependiendo de la naturaleza de la aplicación. En la figura podemos  observar algunos de los módulos principales del Framework de Spring. </a:t>
            </a:r>
          </a:p>
          <a:p>
            <a:pPr>
              <a:defRPr/>
            </a:pPr>
            <a:endParaRPr lang="es-ES" dirty="0" smtClean="0"/>
          </a:p>
          <a:p>
            <a:pPr>
              <a:defRPr/>
            </a:pPr>
            <a:r>
              <a:rPr lang="es-ES" b="1" dirty="0" smtClean="0"/>
              <a:t>1. Spring Core</a:t>
            </a:r>
            <a:r>
              <a:rPr lang="es-ES" dirty="0" smtClean="0"/>
              <a:t>: Este módulo provee la funcionalidad básica de la fábrica de Spring. El componente principal es </a:t>
            </a:r>
            <a:r>
              <a:rPr lang="es-ES" dirty="0" err="1" smtClean="0"/>
              <a:t>BeanFactory</a:t>
            </a:r>
            <a:r>
              <a:rPr lang="es-ES" dirty="0" smtClean="0"/>
              <a:t>, el cual aplica el concepto de </a:t>
            </a:r>
            <a:r>
              <a:rPr lang="es-ES" dirty="0" err="1" smtClean="0"/>
              <a:t>Inversion</a:t>
            </a:r>
            <a:r>
              <a:rPr lang="es-ES" dirty="0" smtClean="0"/>
              <a:t> of Control (</a:t>
            </a:r>
            <a:r>
              <a:rPr lang="es-ES" dirty="0" err="1" smtClean="0"/>
              <a:t>IoC</a:t>
            </a:r>
            <a:r>
              <a:rPr lang="es-ES" dirty="0" smtClean="0"/>
              <a:t>) o también conocido como </a:t>
            </a:r>
            <a:r>
              <a:rPr lang="es-ES" dirty="0" err="1" smtClean="0"/>
              <a:t>Dependency</a:t>
            </a:r>
            <a:r>
              <a:rPr lang="es-ES" dirty="0" smtClean="0"/>
              <a:t> </a:t>
            </a:r>
            <a:r>
              <a:rPr lang="es-ES" dirty="0" err="1" smtClean="0"/>
              <a:t>Injection</a:t>
            </a:r>
            <a:r>
              <a:rPr lang="es-ES" dirty="0" smtClean="0"/>
              <a:t> (DI).</a:t>
            </a:r>
          </a:p>
          <a:p>
            <a:pPr>
              <a:defRPr/>
            </a:pPr>
            <a:endParaRPr lang="es-ES" b="1" dirty="0" smtClean="0"/>
          </a:p>
          <a:p>
            <a:pPr>
              <a:defRPr/>
            </a:pPr>
            <a:r>
              <a:rPr lang="es-ES" b="1" dirty="0" smtClean="0"/>
              <a:t>2. Spring </a:t>
            </a:r>
            <a:r>
              <a:rPr lang="es-ES" b="1" dirty="0" err="1" smtClean="0"/>
              <a:t>Context</a:t>
            </a:r>
            <a:r>
              <a:rPr lang="es-ES" dirty="0" smtClean="0"/>
              <a:t>: Aquí es donde se realiza la configuración del </a:t>
            </a:r>
            <a:r>
              <a:rPr lang="es-ES" dirty="0" err="1" smtClean="0"/>
              <a:t>framework</a:t>
            </a:r>
            <a:r>
              <a:rPr lang="es-ES" dirty="0" smtClean="0"/>
              <a:t>. Incluye la configuración de servicios empresariales tales como JNDI, EJB,</a:t>
            </a:r>
          </a:p>
          <a:p>
            <a:pPr marL="0" indent="0">
              <a:buNone/>
              <a:defRPr/>
            </a:pPr>
            <a:r>
              <a:rPr lang="es-ES" dirty="0" smtClean="0"/>
              <a:t>  Internacionalización, validación, entre varios más.</a:t>
            </a:r>
          </a:p>
          <a:p>
            <a:pPr>
              <a:defRPr/>
            </a:pPr>
            <a:endParaRPr lang="es-ES" b="1" dirty="0" smtClean="0"/>
          </a:p>
          <a:p>
            <a:pPr>
              <a:defRPr/>
            </a:pPr>
            <a:r>
              <a:rPr lang="es-ES" b="1" dirty="0" smtClean="0"/>
              <a:t>3. Spring AOP</a:t>
            </a:r>
            <a:r>
              <a:rPr lang="es-ES" dirty="0" smtClean="0"/>
              <a:t>: Permite aplicar los conceptos de Programación Orientada a Aspectos (AOP), además incluye clases de soporte para el manejo transaccional, la seguridad, entre varias clases más, permitiendo desacoplar estas características de nuestra aplicación.</a:t>
            </a:r>
          </a:p>
          <a:p>
            <a:pPr>
              <a:defRPr/>
            </a:pPr>
            <a:endParaRPr lang="es-ES" b="1" dirty="0" smtClean="0"/>
          </a:p>
          <a:p>
            <a:pPr>
              <a:defRPr/>
            </a:pPr>
            <a:endParaRPr lang="es-ES" b="1" dirty="0" smtClean="0"/>
          </a:p>
          <a:p>
            <a:pPr>
              <a:defRPr/>
            </a:pPr>
            <a:r>
              <a:rPr lang="es-ES" b="1" dirty="0" smtClean="0"/>
              <a:t>4. Spring DAO</a:t>
            </a:r>
            <a:r>
              <a:rPr lang="es-ES" dirty="0" smtClean="0"/>
              <a:t>: Permite aplicar conceptos de la capa de datos Data Access </a:t>
            </a:r>
            <a:r>
              <a:rPr lang="es-ES" dirty="0" err="1" smtClean="0"/>
              <a:t>Object</a:t>
            </a:r>
            <a:r>
              <a:rPr lang="es-ES" dirty="0" smtClean="0"/>
              <a:t> (DAO) a través de </a:t>
            </a:r>
            <a:r>
              <a:rPr lang="es-ES" dirty="0" err="1" smtClean="0"/>
              <a:t>POJOs</a:t>
            </a:r>
            <a:r>
              <a:rPr lang="es-ES" dirty="0" smtClean="0"/>
              <a:t> (</a:t>
            </a:r>
            <a:r>
              <a:rPr lang="es-ES" dirty="0" err="1" smtClean="0"/>
              <a:t>Plain</a:t>
            </a:r>
            <a:r>
              <a:rPr lang="es-ES" dirty="0" smtClean="0"/>
              <a:t> Old Java </a:t>
            </a:r>
            <a:r>
              <a:rPr lang="es-ES" dirty="0" err="1" smtClean="0"/>
              <a:t>Object</a:t>
            </a:r>
            <a:r>
              <a:rPr lang="es-ES" dirty="0" smtClean="0"/>
              <a:t>), abstrayendo la complejidad, permitiendo crear un código JDBC más limpio y simple.</a:t>
            </a:r>
          </a:p>
          <a:p>
            <a:pPr>
              <a:defRPr/>
            </a:pPr>
            <a:endParaRPr lang="es-ES" b="1" dirty="0" smtClean="0"/>
          </a:p>
          <a:p>
            <a:pPr>
              <a:defRPr/>
            </a:pPr>
            <a:endParaRPr lang="es-ES" b="1" dirty="0" smtClean="0"/>
          </a:p>
          <a:p>
            <a:pPr>
              <a:defRPr/>
            </a:pPr>
            <a:r>
              <a:rPr lang="es-ES" b="1" dirty="0" smtClean="0"/>
              <a:t>5. Spring ORM</a:t>
            </a:r>
            <a:r>
              <a:rPr lang="es-ES" dirty="0" smtClean="0"/>
              <a:t>: Permite integrarse con tecnologías tales como JPA, </a:t>
            </a:r>
            <a:r>
              <a:rPr lang="es-ES" dirty="0" err="1" smtClean="0"/>
              <a:t>Hibernate</a:t>
            </a:r>
            <a:r>
              <a:rPr lang="es-ES" dirty="0" smtClean="0"/>
              <a:t>, entre otras.</a:t>
            </a:r>
          </a:p>
          <a:p>
            <a:pPr>
              <a:defRPr/>
            </a:pPr>
            <a:endParaRPr lang="es-ES" dirty="0" smtClean="0"/>
          </a:p>
          <a:p>
            <a:pPr>
              <a:defRPr/>
            </a:pPr>
            <a:r>
              <a:rPr lang="es-ES" b="1" dirty="0" smtClean="0"/>
              <a:t>6. Spring Web</a:t>
            </a:r>
            <a:r>
              <a:rPr lang="es-ES" dirty="0" smtClean="0"/>
              <a:t>: Permite el desarrollo y la integración con tecnologías como </a:t>
            </a:r>
            <a:r>
              <a:rPr lang="es-ES" dirty="0" err="1" smtClean="0"/>
              <a:t>Struts,JSF</a:t>
            </a:r>
            <a:r>
              <a:rPr lang="es-ES" dirty="0" smtClean="0"/>
              <a:t>, </a:t>
            </a:r>
            <a:r>
              <a:rPr lang="es-ES" dirty="0" err="1" smtClean="0"/>
              <a:t>Tapestry</a:t>
            </a:r>
            <a:r>
              <a:rPr lang="es-ES" dirty="0" smtClean="0"/>
              <a:t>, entre otros.</a:t>
            </a:r>
          </a:p>
          <a:p>
            <a:pPr>
              <a:defRPr/>
            </a:pPr>
            <a:endParaRPr lang="es-ES" dirty="0" smtClean="0"/>
          </a:p>
          <a:p>
            <a:pPr>
              <a:defRPr/>
            </a:pPr>
            <a:r>
              <a:rPr lang="es-ES" b="1" dirty="0" smtClean="0"/>
              <a:t>7. Spring MVC</a:t>
            </a:r>
            <a:r>
              <a:rPr lang="es-ES" dirty="0" smtClean="0"/>
              <a:t>: Este módulo implementa el patrón MVC para ser utilizado en la capa de presentación.</a:t>
            </a:r>
            <a:endParaRPr lang="en-US" altLang="es-ES" dirty="0" smtClean="0">
              <a:ea typeface="ＭＳ Ｐゴシック" pitchFamily="34" charset="-128"/>
            </a:endParaRPr>
          </a:p>
          <a:p>
            <a:pPr lvl="1" eaLnBrk="1" hangingPunct="1">
              <a:spcBef>
                <a:spcPct val="0"/>
              </a:spcBef>
              <a:defRPr/>
            </a:pPr>
            <a:endParaRPr lang="en-US" altLang="es-ES" dirty="0" smtClean="0">
              <a:ea typeface="ＭＳ Ｐゴシック" pitchFamily="34" charset="-128"/>
            </a:endParaRPr>
          </a:p>
        </p:txBody>
      </p:sp>
      <p:sp>
        <p:nvSpPr>
          <p:cNvPr id="46084" name="3 Marcador de fecha"/>
          <p:cNvSpPr>
            <a:spLocks noGrp="1"/>
          </p:cNvSpPr>
          <p:nvPr>
            <p:ph type="dt" sz="quarter" idx="1"/>
          </p:nvPr>
        </p:nvSpPr>
        <p:spPr bwMode="auto">
          <a:xfrm>
            <a:off x="2" y="0"/>
            <a:ext cx="3261410" cy="497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800B85F0-5FCF-4011-8BA0-6A19E67DA4E7}" type="datetime1">
              <a:rPr lang="fr-FR" altLang="es-ES" sz="1200" smtClean="0"/>
              <a:pPr eaLnBrk="1" hangingPunct="1">
                <a:spcBef>
                  <a:spcPct val="0"/>
                </a:spcBef>
                <a:buClrTx/>
                <a:buFontTx/>
                <a:buNone/>
              </a:pPr>
              <a:t>09/02/2018</a:t>
            </a:fld>
            <a:endParaRPr lang="fr-FR" altLang="es-ES" sz="1200" dirty="0" smtClean="0"/>
          </a:p>
        </p:txBody>
      </p:sp>
      <p:sp>
        <p:nvSpPr>
          <p:cNvPr id="46085"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GB" altLang="es-ES" sz="1100" dirty="0" smtClean="0"/>
              <a:t>Titre de la </a:t>
            </a:r>
            <a:r>
              <a:rPr lang="en-GB" altLang="es-ES" sz="1100" dirty="0" err="1" smtClean="0"/>
              <a:t>présentation</a:t>
            </a:r>
            <a:endParaRPr lang="en-GB" altLang="es-ES" sz="1100" dirty="0" smtClean="0"/>
          </a:p>
        </p:txBody>
      </p:sp>
      <p:sp>
        <p:nvSpPr>
          <p:cNvPr id="46086" name="5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lr>
                <a:schemeClr val="accent1"/>
              </a:buClr>
              <a:buFont typeface="Arial" charset="0"/>
              <a:buChar char="•"/>
              <a:defRPr sz="800">
                <a:solidFill>
                  <a:schemeClr val="tx1"/>
                </a:solidFill>
                <a:latin typeface="Calibri" pitchFamily="34" charset="0"/>
                <a:ea typeface="ＭＳ Ｐゴシック" pitchFamily="34" charset="-128"/>
              </a:defRPr>
            </a:lvl1pPr>
            <a:lvl2pPr marL="738026" indent="-283857" eaLnBrk="0" hangingPunct="0">
              <a:spcBef>
                <a:spcPct val="30000"/>
              </a:spcBef>
              <a:buFont typeface="Arial" charset="0"/>
              <a:buChar char="•"/>
              <a:defRPr sz="800">
                <a:solidFill>
                  <a:schemeClr val="tx1"/>
                </a:solidFill>
                <a:latin typeface="Calibri" pitchFamily="34" charset="0"/>
                <a:ea typeface="ＭＳ Ｐゴシック" pitchFamily="34" charset="-128"/>
              </a:defRPr>
            </a:lvl2pPr>
            <a:lvl3pPr marL="1135427"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3pPr>
            <a:lvl4pPr marL="158959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4pPr>
            <a:lvl5pPr marL="2043766" indent="-227085" eaLnBrk="0" hangingPunct="0">
              <a:spcBef>
                <a:spcPct val="30000"/>
              </a:spcBef>
              <a:buClr>
                <a:srgbClr val="BFBFBF"/>
              </a:buClr>
              <a:buFont typeface="Arial" charset="0"/>
              <a:buChar char="•"/>
              <a:defRPr sz="800">
                <a:solidFill>
                  <a:schemeClr val="tx1"/>
                </a:solidFill>
                <a:latin typeface="Calibri" pitchFamily="34" charset="0"/>
                <a:ea typeface="ＭＳ Ｐゴシック" pitchFamily="34" charset="-128"/>
              </a:defRPr>
            </a:lvl5pPr>
            <a:lvl6pPr marL="2497937"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6pPr>
            <a:lvl7pPr marL="295210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7pPr>
            <a:lvl8pPr marL="340627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8pPr>
            <a:lvl9pPr marL="3860448" indent="-227085" defTabSz="906764" eaLnBrk="0" fontAlgn="base" hangingPunct="0">
              <a:spcBef>
                <a:spcPct val="30000"/>
              </a:spcBef>
              <a:spcAft>
                <a:spcPct val="0"/>
              </a:spcAft>
              <a:buClr>
                <a:srgbClr val="BFBFBF"/>
              </a:buClr>
              <a:buFont typeface="Arial" charset="0"/>
              <a:buChar char="•"/>
              <a:defRPr sz="800">
                <a:solidFill>
                  <a:schemeClr val="tx1"/>
                </a:solidFill>
                <a:latin typeface="Calibri" pitchFamily="34" charset="0"/>
                <a:ea typeface="ＭＳ Ｐゴシック" pitchFamily="34" charset="-128"/>
              </a:defRPr>
            </a:lvl9pPr>
          </a:lstStyle>
          <a:p>
            <a:pPr eaLnBrk="1" hangingPunct="1">
              <a:spcBef>
                <a:spcPct val="0"/>
              </a:spcBef>
              <a:buClrTx/>
              <a:buFontTx/>
              <a:buNone/>
            </a:pPr>
            <a:fld id="{030D684A-635E-46A7-90D8-5A18D0D6A41E}" type="slidenum">
              <a:rPr lang="en-GB" altLang="es-ES" sz="1100" smtClean="0"/>
              <a:pPr eaLnBrk="1" hangingPunct="1">
                <a:spcBef>
                  <a:spcPct val="0"/>
                </a:spcBef>
                <a:buClrTx/>
                <a:buFontTx/>
                <a:buNone/>
              </a:pPr>
              <a:t>14</a:t>
            </a:fld>
            <a:endParaRPr lang="en-GB" altLang="es-ES" sz="1100" dirty="0" smtClean="0"/>
          </a:p>
        </p:txBody>
      </p:sp>
    </p:spTree>
    <p:extLst>
      <p:ext uri="{BB962C8B-B14F-4D97-AF65-F5344CB8AC3E}">
        <p14:creationId xmlns:p14="http://schemas.microsoft.com/office/powerpoint/2010/main" val="13875309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98</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99</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100</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101</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102</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103</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104</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105</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106</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s-ES" dirty="0" smtClean="0">
              <a:ea typeface="ＭＳ Ｐゴシック" pitchFamily="34" charset="-128"/>
            </a:endParaRPr>
          </a:p>
        </p:txBody>
      </p:sp>
      <p:sp>
        <p:nvSpPr>
          <p:cNvPr id="34820" name="3 Marcador de fecha"/>
          <p:cNvSpPr>
            <a:spLocks noGrp="1"/>
          </p:cNvSpPr>
          <p:nvPr>
            <p:ph type="dt" sz="quarter" idx="1"/>
          </p:nvPr>
        </p:nvSpPr>
        <p:spPr bwMode="auto">
          <a:xfrm>
            <a:off x="2" y="0"/>
            <a:ext cx="3261410" cy="497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77" tIns="45789" rIns="91577" bIns="45789" numCol="1" anchor="t"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35690C-0405-4314-B246-32F009B0F9C7}" type="datetime1">
              <a:rPr lang="fr-FR" altLang="es-ES" smtClean="0">
                <a:ea typeface="ＭＳ Ｐゴシック" pitchFamily="34" charset="-128"/>
              </a:rPr>
              <a:pPr fontAlgn="base">
                <a:spcBef>
                  <a:spcPct val="0"/>
                </a:spcBef>
                <a:spcAft>
                  <a:spcPct val="0"/>
                </a:spcAft>
                <a:defRPr/>
              </a:pPr>
              <a:t>09/02/2018</a:t>
            </a:fld>
            <a:endParaRPr lang="fr-FR" altLang="es-ES" smtClean="0">
              <a:ea typeface="ＭＳ Ｐゴシック" pitchFamily="34" charset="-128"/>
            </a:endParaRPr>
          </a:p>
        </p:txBody>
      </p:sp>
      <p:sp>
        <p:nvSpPr>
          <p:cNvPr id="34821"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GB" altLang="es-ES" dirty="0" smtClean="0">
                <a:ea typeface="ＭＳ Ｐゴシック" pitchFamily="34" charset="-128"/>
              </a:rPr>
              <a:t>Titre de la </a:t>
            </a:r>
            <a:r>
              <a:rPr lang="en-GB" altLang="es-ES" dirty="0" err="1" smtClean="0">
                <a:ea typeface="ＭＳ Ｐゴシック" pitchFamily="34" charset="-128"/>
              </a:rPr>
              <a:t>présentation</a:t>
            </a:r>
            <a:endParaRPr lang="en-GB" altLang="es-ES" dirty="0" smtClean="0">
              <a:ea typeface="ＭＳ Ｐゴシック" pitchFamily="34" charset="-128"/>
            </a:endParaRPr>
          </a:p>
        </p:txBody>
      </p:sp>
      <p:sp>
        <p:nvSpPr>
          <p:cNvPr id="34822" name="5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8026" indent="-283857">
              <a:defRPr>
                <a:solidFill>
                  <a:schemeClr val="tx1"/>
                </a:solidFill>
                <a:latin typeface="Calibri" pitchFamily="34" charset="0"/>
              </a:defRPr>
            </a:lvl2pPr>
            <a:lvl3pPr marL="1135427" indent="-227085">
              <a:defRPr>
                <a:solidFill>
                  <a:schemeClr val="tx1"/>
                </a:solidFill>
                <a:latin typeface="Calibri" pitchFamily="34" charset="0"/>
              </a:defRPr>
            </a:lvl3pPr>
            <a:lvl4pPr marL="1589596" indent="-227085">
              <a:defRPr>
                <a:solidFill>
                  <a:schemeClr val="tx1"/>
                </a:solidFill>
                <a:latin typeface="Calibri" pitchFamily="34" charset="0"/>
              </a:defRPr>
            </a:lvl4pPr>
            <a:lvl5pPr marL="2043766" indent="-227085">
              <a:defRPr>
                <a:solidFill>
                  <a:schemeClr val="tx1"/>
                </a:solidFill>
                <a:latin typeface="Calibri" pitchFamily="34" charset="0"/>
              </a:defRPr>
            </a:lvl5pPr>
            <a:lvl6pPr marL="2497937" indent="-227085" fontAlgn="base">
              <a:spcBef>
                <a:spcPct val="0"/>
              </a:spcBef>
              <a:spcAft>
                <a:spcPct val="0"/>
              </a:spcAft>
              <a:defRPr>
                <a:solidFill>
                  <a:schemeClr val="tx1"/>
                </a:solidFill>
                <a:latin typeface="Calibri" pitchFamily="34" charset="0"/>
              </a:defRPr>
            </a:lvl6pPr>
            <a:lvl7pPr marL="2952108" indent="-227085" fontAlgn="base">
              <a:spcBef>
                <a:spcPct val="0"/>
              </a:spcBef>
              <a:spcAft>
                <a:spcPct val="0"/>
              </a:spcAft>
              <a:defRPr>
                <a:solidFill>
                  <a:schemeClr val="tx1"/>
                </a:solidFill>
                <a:latin typeface="Calibri" pitchFamily="34" charset="0"/>
              </a:defRPr>
            </a:lvl7pPr>
            <a:lvl8pPr marL="3406278" indent="-227085" fontAlgn="base">
              <a:spcBef>
                <a:spcPct val="0"/>
              </a:spcBef>
              <a:spcAft>
                <a:spcPct val="0"/>
              </a:spcAft>
              <a:defRPr>
                <a:solidFill>
                  <a:schemeClr val="tx1"/>
                </a:solidFill>
                <a:latin typeface="Calibri" pitchFamily="34" charset="0"/>
              </a:defRPr>
            </a:lvl8pPr>
            <a:lvl9pPr marL="3860448" indent="-22708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AB7BCA-D91B-49A3-9C8E-B9F9C86D56FB}" type="slidenum">
              <a:rPr lang="en-GB" altLang="es-ES" sz="1100" smtClean="0">
                <a:ea typeface="ＭＳ Ｐゴシック" pitchFamily="34" charset="-128"/>
              </a:rPr>
              <a:pPr fontAlgn="base">
                <a:spcBef>
                  <a:spcPct val="0"/>
                </a:spcBef>
                <a:spcAft>
                  <a:spcPct val="0"/>
                </a:spcAft>
                <a:defRPr/>
              </a:pPr>
              <a:t>107</a:t>
            </a:fld>
            <a:endParaRPr lang="en-GB" altLang="es-ES" sz="1100" dirty="0" smtClean="0">
              <a:ea typeface="ＭＳ Ｐゴシック" pitchFamily="34" charset="-128"/>
            </a:endParaRPr>
          </a:p>
        </p:txBody>
      </p:sp>
    </p:spTree>
    <p:extLst>
      <p:ext uri="{BB962C8B-B14F-4D97-AF65-F5344CB8AC3E}">
        <p14:creationId xmlns:p14="http://schemas.microsoft.com/office/powerpoint/2010/main" val="1379468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‹Nº›</a:t>
            </a:fld>
            <a:endParaRPr lang="fr-FR" dirty="0"/>
          </a:p>
        </p:txBody>
      </p:sp>
      <p:sp>
        <p:nvSpPr>
          <p:cNvPr id="11" name="ZoneTexte 10"/>
          <p:cNvSpPr txBox="1"/>
          <p:nvPr userDrawn="1"/>
        </p:nvSpPr>
        <p:spPr>
          <a:xfrm>
            <a:off x="418356" y="6444784"/>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r>
              <a:rPr lang="fr-FR" sz="1200" dirty="0" smtClean="0">
                <a:solidFill>
                  <a:schemeClr val="accent1"/>
                </a:solidFill>
              </a:rPr>
              <a:t>.</a:t>
            </a:r>
            <a:endParaRPr lang="fr-FR" sz="1200" dirty="0">
              <a:solidFill>
                <a:schemeClr val="accent1"/>
              </a:solidFill>
            </a:endParaRPr>
          </a:p>
        </p:txBody>
      </p:sp>
      <p:pic>
        <p:nvPicPr>
          <p:cNvPr id="13" name="Picture 34"/>
          <p:cNvPicPr>
            <a:picLocks noChangeAspect="1" noChangeArrowheads="1"/>
          </p:cNvPicPr>
          <p:nvPr userDrawn="1"/>
        </p:nvPicPr>
        <p:blipFill>
          <a:blip r:embed="rId2"/>
          <a:stretch>
            <a:fillRect/>
          </a:stretch>
        </p:blipFill>
        <p:spPr bwMode="auto">
          <a:xfrm>
            <a:off x="6779534" y="6161905"/>
            <a:ext cx="2027798" cy="65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53D23BA2-2EB7-4384-A3EB-096C12161351}"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21" name="Espace réservé du contenu 2"/>
          <p:cNvSpPr>
            <a:spLocks noGrp="1"/>
          </p:cNvSpPr>
          <p:nvPr>
            <p:ph idx="13" hasCustomPrompt="1"/>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2" name="Espace réservé du contenu 2"/>
          <p:cNvSpPr>
            <a:spLocks noGrp="1"/>
          </p:cNvSpPr>
          <p:nvPr>
            <p:ph idx="14" hasCustomPrompt="1"/>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3" name="Espace réservé du contenu 2"/>
          <p:cNvSpPr>
            <a:spLocks noGrp="1"/>
          </p:cNvSpPr>
          <p:nvPr>
            <p:ph idx="15" hasCustomPrompt="1"/>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E912FAFC-1575-403C-9C5A-1532BBED6E3E}"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21" name="Espace réservé du contenu 2"/>
          <p:cNvSpPr>
            <a:spLocks noGrp="1"/>
          </p:cNvSpPr>
          <p:nvPr>
            <p:ph idx="13" hasCustomPrompt="1"/>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22" name="Espace réservé du contenu 2"/>
          <p:cNvSpPr>
            <a:spLocks noGrp="1"/>
          </p:cNvSpPr>
          <p:nvPr>
            <p:ph idx="14" hasCustomPrompt="1"/>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4BF6D726-EEB4-426E-B623-7F4D856946E1}"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14" name="Espace réservé du contenu 2"/>
          <p:cNvSpPr>
            <a:spLocks noGrp="1"/>
          </p:cNvSpPr>
          <p:nvPr>
            <p:ph idx="13" hasCustomPrompt="1"/>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15" name="Espace réservé du contenu 2"/>
          <p:cNvSpPr>
            <a:spLocks noGrp="1"/>
          </p:cNvSpPr>
          <p:nvPr>
            <p:ph idx="14" hasCustomPrompt="1"/>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dirty="0" smtClean="0"/>
              <a:t>Title</a:t>
            </a:r>
            <a:endParaRPr lang="fr-FR" dirty="0"/>
          </a:p>
        </p:txBody>
      </p:sp>
      <p:sp>
        <p:nvSpPr>
          <p:cNvPr id="3" name="Espace réservé de la date 2"/>
          <p:cNvSpPr>
            <a:spLocks noGrp="1"/>
          </p:cNvSpPr>
          <p:nvPr>
            <p:ph type="dt" sz="half" idx="10"/>
          </p:nvPr>
        </p:nvSpPr>
        <p:spPr bwMode="gray"/>
        <p:txBody>
          <a:bodyPr/>
          <a:lstStyle/>
          <a:p>
            <a:fld id="{04ABBD50-6BCB-40FC-8102-11D00210E0F5}" type="datetime1">
              <a:rPr lang="fr-FR" smtClean="0"/>
              <a:pPr/>
              <a:t>09/02/2018</a:t>
            </a:fld>
            <a:endParaRPr lang="fr-FR"/>
          </a:p>
        </p:txBody>
      </p:sp>
      <p:sp>
        <p:nvSpPr>
          <p:cNvPr id="4" name="Espace réservé du pied de page 3"/>
          <p:cNvSpPr>
            <a:spLocks noGrp="1"/>
          </p:cNvSpPr>
          <p:nvPr>
            <p:ph type="ftr" sz="quarter" idx="11"/>
          </p:nvPr>
        </p:nvSpPr>
        <p:spPr bwMode="gray"/>
        <p:txBody>
          <a:bodyPr/>
          <a:lstStyle/>
          <a:p>
            <a:r>
              <a:rPr lang="fr-FR" smtClean="0"/>
              <a:t>Spring Framework</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‹Nº›</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fld id="{32E9A410-332D-41DF-8F87-5EAE80A6899A}" type="datetime1">
              <a:rPr lang="fr-FR" smtClean="0"/>
              <a:pPr/>
              <a:t>09/02/2018</a:t>
            </a:fld>
            <a:endParaRPr lang="fr-FR"/>
          </a:p>
        </p:txBody>
      </p:sp>
      <p:sp>
        <p:nvSpPr>
          <p:cNvPr id="3" name="Espace réservé du pied de page 2"/>
          <p:cNvSpPr>
            <a:spLocks noGrp="1"/>
          </p:cNvSpPr>
          <p:nvPr>
            <p:ph type="ftr" sz="quarter" idx="11"/>
          </p:nvPr>
        </p:nvSpPr>
        <p:spPr bwMode="gray"/>
        <p:txBody>
          <a:bodyPr/>
          <a:lstStyle/>
          <a:p>
            <a:r>
              <a:rPr lang="fr-FR" smtClean="0"/>
              <a:t>Spring Framework</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‹Nº›</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3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4195" y="6345501"/>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B1B04332-79B0-40C5-B30F-44E9651D3A8D}" type="datetime1">
              <a:rPr lang="fr-FR" smtClean="0"/>
              <a:pPr/>
              <a:t>09/02/2018</a:t>
            </a:fld>
            <a:endParaRPr lang="fr-FR"/>
          </a:p>
        </p:txBody>
      </p:sp>
      <p:sp>
        <p:nvSpPr>
          <p:cNvPr id="4" name="Espace réservé du pied de page 3"/>
          <p:cNvSpPr>
            <a:spLocks noGrp="1"/>
          </p:cNvSpPr>
          <p:nvPr>
            <p:ph type="ftr" sz="quarter" idx="11"/>
          </p:nvPr>
        </p:nvSpPr>
        <p:spPr bwMode="gray"/>
        <p:txBody>
          <a:bodyPr/>
          <a:lstStyle/>
          <a:p>
            <a:r>
              <a:rPr lang="fr-FR" smtClean="0"/>
              <a:t>Spring Framework</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‹Nº›</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CONTACTOS</a:t>
            </a:r>
            <a:endParaRPr lang="it-IT" sz="2800" b="0" dirty="0">
              <a:solidFill>
                <a:schemeClr val="bg1"/>
              </a:solidFill>
              <a:latin typeface="+mn-lt"/>
            </a:endParaRP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170A0A37-01FD-4100-B6ED-438B587F9865}" type="datetime1">
              <a:rPr lang="fr-FR" smtClean="0"/>
              <a:pPr/>
              <a:t>09/02/2018</a:t>
            </a:fld>
            <a:endParaRPr lang="fr-FR"/>
          </a:p>
        </p:txBody>
      </p:sp>
      <p:sp>
        <p:nvSpPr>
          <p:cNvPr id="4" name="Espace réservé du pied de page 3"/>
          <p:cNvSpPr>
            <a:spLocks noGrp="1"/>
          </p:cNvSpPr>
          <p:nvPr>
            <p:ph type="ftr" sz="quarter" idx="11"/>
          </p:nvPr>
        </p:nvSpPr>
        <p:spPr bwMode="gray"/>
        <p:txBody>
          <a:bodyPr/>
          <a:lstStyle/>
          <a:p>
            <a:r>
              <a:rPr lang="fr-FR" smtClean="0"/>
              <a:t>Spring Framework</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‹Nº›</a:t>
            </a:fld>
            <a:endParaRPr lang="fr-FR"/>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515938" y="1484312"/>
            <a:ext cx="8088511" cy="4681537"/>
          </a:xfrm>
          <a:prstGeom prst="rect">
            <a:avLst/>
          </a:prstGeom>
        </p:spPr>
        <p:txBody>
          <a:bodyPr/>
          <a:lstStyle>
            <a:lvl1pPr>
              <a:defRPr baseline="0"/>
            </a:lvl1pPr>
            <a:lvl2pPr>
              <a:defRPr baseline="0"/>
            </a:lvl2pPr>
            <a:lvl3pPr>
              <a:defRPr/>
            </a:lvl3pPr>
          </a:lstStyle>
          <a:p>
            <a:pPr lvl="0"/>
            <a:r>
              <a:rPr lang="es-ES_tradnl" noProof="0" dirty="0" smtClean="0"/>
              <a:t>Modifica los estilos del texto de la máscara</a:t>
            </a:r>
          </a:p>
          <a:p>
            <a:pPr lvl="1"/>
            <a:r>
              <a:rPr lang="es-ES_tradnl" noProof="0" dirty="0" smtClean="0"/>
              <a:t>Segundo nivel</a:t>
            </a:r>
          </a:p>
          <a:p>
            <a:pPr lvl="2"/>
            <a:r>
              <a:rPr lang="es-ES_tradnl" noProof="0" dirty="0" smtClean="0"/>
              <a:t>Tercer nivel</a:t>
            </a:r>
          </a:p>
        </p:txBody>
      </p:sp>
      <p:sp>
        <p:nvSpPr>
          <p:cNvPr id="8" name="Titre 7"/>
          <p:cNvSpPr>
            <a:spLocks noGrp="1"/>
          </p:cNvSpPr>
          <p:nvPr>
            <p:ph type="title" hasCustomPrompt="1"/>
          </p:nvPr>
        </p:nvSpPr>
        <p:spPr>
          <a:xfrm>
            <a:off x="544439" y="316180"/>
            <a:ext cx="8045374" cy="332546"/>
          </a:xfrm>
        </p:spPr>
        <p:txBody>
          <a:bodyPr anchor="ctr"/>
          <a:lstStyle>
            <a:lvl1pPr>
              <a:defRPr baseline="0"/>
            </a:lvl1pPr>
          </a:lstStyle>
          <a:p>
            <a:r>
              <a:rPr lang="es-ES_tradnl" noProof="0" dirty="0" smtClean="0"/>
              <a:t>Modifica el estilo del título</a:t>
            </a:r>
            <a:endParaRPr lang="es-ES_tradnl" noProof="0" dirty="0"/>
          </a:p>
        </p:txBody>
      </p:sp>
      <p:sp>
        <p:nvSpPr>
          <p:cNvPr id="9" name="Espace réservé de la date 8"/>
          <p:cNvSpPr>
            <a:spLocks noGrp="1"/>
          </p:cNvSpPr>
          <p:nvPr>
            <p:ph type="dt" sz="half" idx="10"/>
          </p:nvPr>
        </p:nvSpPr>
        <p:spPr/>
        <p:txBody>
          <a:bodyPr/>
          <a:lstStyle/>
          <a:p>
            <a:fld id="{027363D7-E0E6-4BAF-8DD2-55518935DFAD}" type="datetime1">
              <a:rPr lang="fr-FR" smtClean="0"/>
              <a:pPr/>
              <a:t>09/02/2018</a:t>
            </a:fld>
            <a:endParaRPr lang="fr-FR" dirty="0"/>
          </a:p>
        </p:txBody>
      </p:sp>
      <p:sp>
        <p:nvSpPr>
          <p:cNvPr id="10" name="Espace réservé du pied de page 9"/>
          <p:cNvSpPr>
            <a:spLocks noGrp="1"/>
          </p:cNvSpPr>
          <p:nvPr>
            <p:ph type="ftr" sz="quarter" idx="11"/>
          </p:nvPr>
        </p:nvSpPr>
        <p:spPr/>
        <p:txBody>
          <a:bodyPr/>
          <a:lstStyle>
            <a:lvl1pPr>
              <a:defRPr/>
            </a:lvl1pPr>
          </a:lstStyle>
          <a:p>
            <a:r>
              <a:rPr lang="es-ES_tradnl" smtClean="0"/>
              <a:t>Spring Framework</a:t>
            </a:r>
            <a:endParaRPr lang="es-ES_tradnl"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‹Nº›</a:t>
            </a:fld>
            <a:endParaRPr lang="fr-FR" dirty="0"/>
          </a:p>
        </p:txBody>
      </p:sp>
      <p:sp>
        <p:nvSpPr>
          <p:cNvPr id="4" name="Espace réservé du texte 3"/>
          <p:cNvSpPr>
            <a:spLocks noGrp="1"/>
          </p:cNvSpPr>
          <p:nvPr>
            <p:ph type="body" sz="quarter" idx="13" hasCustomPrompt="1"/>
          </p:nvPr>
        </p:nvSpPr>
        <p:spPr>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baseline="0"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s-ES_tradnl" noProof="0" dirty="0" smtClean="0"/>
              <a:t>Modifica los estilos del texto de la máscara</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4CA00F0C-3C5B-44D0-BB42-1E354D3ED950}" type="datetime1">
              <a:rPr lang="fr-FR" smtClean="0"/>
              <a:pPr/>
              <a:t>09/02/2018</a:t>
            </a:fld>
            <a:endParaRPr lang="fr-FR" dirty="0"/>
          </a:p>
        </p:txBody>
      </p:sp>
      <p:sp>
        <p:nvSpPr>
          <p:cNvPr id="4" name="3 Marcador de pie de página"/>
          <p:cNvSpPr>
            <a:spLocks noGrp="1"/>
          </p:cNvSpPr>
          <p:nvPr>
            <p:ph type="ftr" sz="quarter" idx="11"/>
          </p:nvPr>
        </p:nvSpPr>
        <p:spPr/>
        <p:txBody>
          <a:bodyPr/>
          <a:lstStyle/>
          <a:p>
            <a:r>
              <a:rPr lang="fr-FR" smtClean="0"/>
              <a:t>Spring Framework</a:t>
            </a:r>
            <a:endParaRPr lang="fr-FR"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‹Nº›</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Consulting">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AF43E6FD-AB27-4108-A2FC-346BB5F75E3F}" type="slidenum">
              <a:rPr lang="fr-FR" smtClean="0"/>
              <a:pPr/>
              <a:t>‹Nº›</a:t>
            </a:fld>
            <a:endParaRPr lang="fr-FR" dirty="0"/>
          </a:p>
        </p:txBody>
      </p:sp>
      <p:sp>
        <p:nvSpPr>
          <p:cNvPr id="11" name="ZoneTexte 10"/>
          <p:cNvSpPr txBox="1"/>
          <p:nvPr userDrawn="1"/>
        </p:nvSpPr>
        <p:spPr>
          <a:xfrm>
            <a:off x="418356" y="6444784"/>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r>
              <a:rPr lang="fr-FR" sz="1200" dirty="0" smtClean="0">
                <a:solidFill>
                  <a:schemeClr val="accent1"/>
                </a:solidFill>
              </a:rPr>
              <a:t>.</a:t>
            </a:r>
            <a:endParaRPr lang="fr-FR" sz="1200" dirty="0">
              <a:solidFill>
                <a:schemeClr val="accent1"/>
              </a:solidFill>
            </a:endParaRPr>
          </a:p>
        </p:txBody>
      </p:sp>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opra HR Softwar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AF43E6FD-AB27-4108-A2FC-346BB5F75E3F}" type="slidenum">
              <a:rPr lang="fr-FR" smtClean="0"/>
              <a:pPr/>
              <a:t>‹Nº›</a:t>
            </a:fld>
            <a:endParaRPr lang="fr-FR" dirty="0"/>
          </a:p>
        </p:txBody>
      </p:sp>
      <p:sp>
        <p:nvSpPr>
          <p:cNvPr id="11" name="ZoneTexte 10"/>
          <p:cNvSpPr txBox="1"/>
          <p:nvPr userDrawn="1"/>
        </p:nvSpPr>
        <p:spPr>
          <a:xfrm>
            <a:off x="418356" y="6444784"/>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r>
              <a:rPr lang="fr-FR" sz="1200" dirty="0" smtClean="0">
                <a:solidFill>
                  <a:schemeClr val="accent1"/>
                </a:solidFill>
              </a:rPr>
              <a:t>.</a:t>
            </a:r>
            <a:endParaRPr lang="fr-FR" sz="1200" dirty="0">
              <a:solidFill>
                <a:schemeClr val="accent1"/>
              </a:solidFill>
            </a:endParaRPr>
          </a:p>
        </p:txBody>
      </p:sp>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B0CEABEB-EBDB-42B1-A5F1-547717FBF669}"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12" name="Espace réservé du contenu 11"/>
          <p:cNvSpPr>
            <a:spLocks noGrp="1"/>
          </p:cNvSpPr>
          <p:nvPr>
            <p:ph sz="quarter" idx="13" hasCustomPrompt="1"/>
          </p:nvPr>
        </p:nvSpPr>
        <p:spPr bwMode="gray">
          <a:xfrm>
            <a:off x="515938" y="1484313"/>
            <a:ext cx="8088312" cy="4681537"/>
          </a:xfr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hasCustomPrompt="1"/>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r>
              <a:rPr lang="en-GB" noProof="0" dirty="0" smtClean="0"/>
              <a:t>Chapter title</a:t>
            </a:r>
          </a:p>
          <a:p>
            <a:pPr lvl="1"/>
            <a:r>
              <a:rPr lang="en-GB" noProof="0" dirty="0" smtClean="0"/>
              <a:t>Chapter title in bold </a:t>
            </a:r>
          </a:p>
        </p:txBody>
      </p:sp>
      <p:sp>
        <p:nvSpPr>
          <p:cNvPr id="3" name="Espace réservé de la date 2"/>
          <p:cNvSpPr>
            <a:spLocks noGrp="1"/>
          </p:cNvSpPr>
          <p:nvPr>
            <p:ph type="dt" sz="half" idx="10"/>
          </p:nvPr>
        </p:nvSpPr>
        <p:spPr bwMode="gray"/>
        <p:txBody>
          <a:bodyPr/>
          <a:lstStyle/>
          <a:p>
            <a:fld id="{D9EBB382-B2C0-40EB-9D98-2F0517D24BB9}" type="datetime1">
              <a:rPr lang="fr-FR" smtClean="0"/>
              <a:pPr/>
              <a:t>09/02/2018</a:t>
            </a:fld>
            <a:endParaRPr lang="fr-FR"/>
          </a:p>
        </p:txBody>
      </p:sp>
      <p:sp>
        <p:nvSpPr>
          <p:cNvPr id="4" name="Espace réservé du pied de page 3"/>
          <p:cNvSpPr>
            <a:spLocks noGrp="1"/>
          </p:cNvSpPr>
          <p:nvPr>
            <p:ph type="ftr" sz="quarter" idx="11"/>
          </p:nvPr>
        </p:nvSpPr>
        <p:spPr bwMode="gray"/>
        <p:txBody>
          <a:bodyPr/>
          <a:lstStyle/>
          <a:p>
            <a:r>
              <a:rPr lang="fr-FR" smtClean="0"/>
              <a:t>Spring Framework</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‹Nº›</a:t>
            </a:fld>
            <a:endParaRPr lang="fr-FR"/>
          </a:p>
        </p:txBody>
      </p:sp>
      <p:sp>
        <p:nvSpPr>
          <p:cNvPr id="10" name="ZoneTexte 9"/>
          <p:cNvSpPr txBox="1"/>
          <p:nvPr userDrawn="1"/>
        </p:nvSpPr>
        <p:spPr bwMode="gray">
          <a:xfrm>
            <a:off x="461432" y="776615"/>
            <a:ext cx="3750528" cy="523220"/>
          </a:xfrm>
          <a:prstGeom prst="rect">
            <a:avLst/>
          </a:prstGeom>
          <a:noFill/>
        </p:spPr>
        <p:txBody>
          <a:bodyPr wrap="square" rtlCol="0">
            <a:spAutoFit/>
          </a:bodyPr>
          <a:lstStyle/>
          <a:p>
            <a:r>
              <a:rPr lang="it-IT" sz="2800" b="0" dirty="0" smtClean="0">
                <a:solidFill>
                  <a:schemeClr val="bg1"/>
                </a:solidFill>
                <a:latin typeface="+mn-lt"/>
              </a:rPr>
              <a:t>ÍNDICE DE CONTENIDOS</a:t>
            </a:r>
            <a:endParaRPr lang="it-IT" sz="28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smtClean="0"/>
              <a:t>Click on the icon to insert a picture</a:t>
            </a:r>
          </a:p>
          <a:p>
            <a:endParaRPr lang="fr-FR" dirty="0"/>
          </a:p>
        </p:txBody>
      </p:sp>
      <p:sp>
        <p:nvSpPr>
          <p:cNvPr id="15" name="Espace réservé de la date 14"/>
          <p:cNvSpPr>
            <a:spLocks noGrp="1"/>
          </p:cNvSpPr>
          <p:nvPr>
            <p:ph type="dt" sz="half" idx="12"/>
          </p:nvPr>
        </p:nvSpPr>
        <p:spPr bwMode="gray"/>
        <p:txBody>
          <a:bodyPr/>
          <a:lstStyle/>
          <a:p>
            <a:fld id="{C89216BB-FB97-4C71-8DF3-900ABD12852A}" type="datetime1">
              <a:rPr lang="fr-FR" smtClean="0"/>
              <a:pPr/>
              <a:t>09/02/2018</a:t>
            </a:fld>
            <a:endParaRPr lang="fr-FR" dirty="0"/>
          </a:p>
        </p:txBody>
      </p:sp>
      <p:sp>
        <p:nvSpPr>
          <p:cNvPr id="16" name="Espace réservé du pied de page 15"/>
          <p:cNvSpPr>
            <a:spLocks noGrp="1"/>
          </p:cNvSpPr>
          <p:nvPr>
            <p:ph type="ftr" sz="quarter" idx="13"/>
          </p:nvPr>
        </p:nvSpPr>
        <p:spPr bwMode="gray"/>
        <p:txBody>
          <a:bodyPr/>
          <a:lstStyle/>
          <a:p>
            <a:r>
              <a:rPr lang="fr-FR" smtClean="0"/>
              <a:t>Spring Framework</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‹Nº›</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hasCustomPrompt="1"/>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25" name="Sous-titre 2"/>
          <p:cNvSpPr>
            <a:spLocks noGrp="1"/>
          </p:cNvSpPr>
          <p:nvPr>
            <p:ph type="subTitle" idx="1" hasCustomPrompt="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pic>
        <p:nvPicPr>
          <p:cNvPr id="21" name="Picture 3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9534" y="6139564"/>
            <a:ext cx="2027798" cy="69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8088511" cy="4681537"/>
          </a:xfrm>
          <a:prstGeom prst="rect">
            <a:avLst/>
          </a:prstGeo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a:xfrm>
            <a:off x="544439" y="316180"/>
            <a:ext cx="8045374" cy="332546"/>
          </a:xfrm>
        </p:spPr>
        <p:txBody>
          <a:bodyPr anchor="ct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D28E583D-8D38-408D-928B-A2E89D4421D3}"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4" name="Espace réservé du texte 3"/>
          <p:cNvSpPr>
            <a:spLocks noGrp="1"/>
          </p:cNvSpPr>
          <p:nvPr>
            <p:ph type="body" sz="quarter" idx="13" hasCustomPrompt="1"/>
          </p:nvPr>
        </p:nvSpPr>
        <p:spPr bwMode="gray">
          <a:xfrm>
            <a:off x="544439" y="656624"/>
            <a:ext cx="8045450" cy="269875"/>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n-GB" noProof="0" dirty="0" smtClean="0"/>
              <a:t>Subtitle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hasCustomPrompt="1"/>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3" name="Espace réservé du contenu 2"/>
          <p:cNvSpPr>
            <a:spLocks noGrp="1"/>
          </p:cNvSpPr>
          <p:nvPr>
            <p:ph idx="1" hasCustomPrompt="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71ED7BE0-5AF0-4A9F-956D-5206AE835CC4}"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9C60F5C8-E79B-465F-B848-94E37AC22F68}" type="datetime1">
              <a:rPr lang="fr-FR" smtClean="0"/>
              <a:pPr/>
              <a:t>09/02/2018</a:t>
            </a:fld>
            <a:endParaRPr lang="fr-FR" dirty="0"/>
          </a:p>
        </p:txBody>
      </p:sp>
      <p:sp>
        <p:nvSpPr>
          <p:cNvPr id="10" name="Espace réservé du pied de page 9"/>
          <p:cNvSpPr>
            <a:spLocks noGrp="1"/>
          </p:cNvSpPr>
          <p:nvPr>
            <p:ph type="ftr" sz="quarter" idx="11"/>
          </p:nvPr>
        </p:nvSpPr>
        <p:spPr bwMode="gray"/>
        <p:txBody>
          <a:bodyPr/>
          <a:lstStyle/>
          <a:p>
            <a:r>
              <a:rPr lang="fr-FR" smtClean="0"/>
              <a:t>Spring Framework</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‹Nº›</a:t>
            </a:fld>
            <a:endParaRPr lang="fr-FR" dirty="0"/>
          </a:p>
        </p:txBody>
      </p:sp>
      <p:sp>
        <p:nvSpPr>
          <p:cNvPr id="4" name="Espace réservé pour une image  3"/>
          <p:cNvSpPr>
            <a:spLocks noGrp="1"/>
          </p:cNvSpPr>
          <p:nvPr>
            <p:ph type="pic" sz="quarter" idx="13" hasCustomPrompt="1"/>
          </p:nvPr>
        </p:nvSpPr>
        <p:spPr bwMode="gray">
          <a:xfrm>
            <a:off x="4788024" y="1474788"/>
            <a:ext cx="4355975" cy="4691063"/>
          </a:xfrm>
          <a:prstGeom prst="rect">
            <a:avLst/>
          </a:prstGeom>
        </p:spPr>
        <p:txBody>
          <a:bodyPr/>
          <a:lstStyle/>
          <a:p>
            <a:r>
              <a:rPr lang="en-GB" dirty="0" smtClean="0"/>
              <a:t>Click on the icon to insert a picture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en-GB" noProof="0" dirty="0" smtClean="0"/>
              <a:t>Title</a:t>
            </a:r>
            <a:endParaRPr lang="fr-FR" dirty="0"/>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fld id="{504FF9F8-09A2-40D3-A10C-01D823129B09}" type="datetime1">
              <a:rPr lang="fr-FR" smtClean="0"/>
              <a:pPr/>
              <a:t>09/02/2018</a:t>
            </a:fld>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r>
              <a:rPr lang="fr-FR" smtClean="0"/>
              <a:t>Spring Framework</a:t>
            </a:r>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‹Nº›</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en-GB" noProof="0" dirty="0" smtClean="0"/>
              <a:t>Text level one</a:t>
            </a:r>
          </a:p>
          <a:p>
            <a:pPr lvl="1"/>
            <a:r>
              <a:rPr lang="en-GB" noProof="0" dirty="0" smtClean="0"/>
              <a:t>Text level two</a:t>
            </a:r>
          </a:p>
          <a:p>
            <a:pPr lvl="2"/>
            <a:r>
              <a:rPr lang="en-GB" noProof="0" dirty="0" smtClean="0"/>
              <a:t>Text level three</a:t>
            </a:r>
          </a:p>
        </p:txBody>
      </p:sp>
      <p:pic>
        <p:nvPicPr>
          <p:cNvPr id="12" name="Picture 3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434195" y="6345501"/>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3" r:id="rId17"/>
    <p:sldLayoutId id="2147483676" r:id="rId18"/>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21"/>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10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0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21.png"/><Relationship Id="rId2" Type="http://schemas.openxmlformats.org/officeDocument/2006/relationships/notesSlide" Target="../notesSlides/notesSlide110.xml"/><Relationship Id="rId1" Type="http://schemas.openxmlformats.org/officeDocument/2006/relationships/slideLayout" Target="../slideLayouts/slideLayout17.xml"/><Relationship Id="rId6" Type="http://schemas.openxmlformats.org/officeDocument/2006/relationships/image" Target="../media/image20.jpeg"/><Relationship Id="rId11" Type="http://schemas.openxmlformats.org/officeDocument/2006/relationships/image" Target="../media/image10.jpeg"/><Relationship Id="rId5" Type="http://schemas.openxmlformats.org/officeDocument/2006/relationships/image" Target="../media/image18.jpeg"/><Relationship Id="rId10" Type="http://schemas.openxmlformats.org/officeDocument/2006/relationships/image" Target="../media/image7.jpeg"/><Relationship Id="rId4" Type="http://schemas.openxmlformats.org/officeDocument/2006/relationships/image" Target="../media/image9.png"/><Relationship Id="rId9" Type="http://schemas.openxmlformats.org/officeDocument/2006/relationships/image" Target="../media/image23.jpeg"/></Relationships>
</file>

<file path=ppt/slides/_rels/slide1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5" Type="http://schemas.openxmlformats.org/officeDocument/2006/relationships/image" Target="../media/image14.jpeg"/><Relationship Id="rId4" Type="http://schemas.openxmlformats.org/officeDocument/2006/relationships/image" Target="../media/image11.png"/><Relationship Id="rId9" Type="http://schemas.openxmlformats.org/officeDocument/2006/relationships/image" Target="../media/image10.jpeg"/></Relationships>
</file>

<file path=ppt/slides/_rels/slide12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1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2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1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2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2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2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13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10.jpeg"/><Relationship Id="rId2" Type="http://schemas.openxmlformats.org/officeDocument/2006/relationships/notesSlide" Target="../notesSlides/notesSlide122.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24.png"/><Relationship Id="rId4" Type="http://schemas.openxmlformats.org/officeDocument/2006/relationships/image" Target="../media/image9.png"/></Relationships>
</file>

<file path=ppt/slides/_rels/slide13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10.jpeg"/><Relationship Id="rId2" Type="http://schemas.openxmlformats.org/officeDocument/2006/relationships/notesSlide" Target="../notesSlides/notesSlide123.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24.png"/><Relationship Id="rId4" Type="http://schemas.openxmlformats.org/officeDocument/2006/relationships/image" Target="../media/image9.png"/></Relationships>
</file>

<file path=ppt/slides/_rels/slide13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10.jpeg"/><Relationship Id="rId2" Type="http://schemas.openxmlformats.org/officeDocument/2006/relationships/notesSlide" Target="../notesSlides/notesSlide124.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24.png"/><Relationship Id="rId4" Type="http://schemas.openxmlformats.org/officeDocument/2006/relationships/image" Target="../media/image9.png"/></Relationships>
</file>

<file path=ppt/slides/_rels/slide13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10.jpeg"/><Relationship Id="rId2" Type="http://schemas.openxmlformats.org/officeDocument/2006/relationships/notesSlide" Target="../notesSlides/notesSlide125.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24.png"/><Relationship Id="rId4" Type="http://schemas.openxmlformats.org/officeDocument/2006/relationships/image" Target="../media/image9.png"/></Relationships>
</file>

<file path=ppt/slides/_rels/slide13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0.jpeg"/><Relationship Id="rId2" Type="http://schemas.openxmlformats.org/officeDocument/2006/relationships/notesSlide" Target="../notesSlides/notesSlide126.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3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2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5" Type="http://schemas.openxmlformats.org/officeDocument/2006/relationships/image" Target="../media/image15.jpeg"/><Relationship Id="rId4" Type="http://schemas.openxmlformats.org/officeDocument/2006/relationships/image" Target="../media/image11.png"/><Relationship Id="rId9" Type="http://schemas.openxmlformats.org/officeDocument/2006/relationships/image" Target="../media/image10.jpeg"/></Relationships>
</file>

<file path=ppt/slides/_rels/slide14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27.jpeg"/><Relationship Id="rId2" Type="http://schemas.openxmlformats.org/officeDocument/2006/relationships/notesSlide" Target="../notesSlides/notesSlide136.xml"/><Relationship Id="rId1" Type="http://schemas.openxmlformats.org/officeDocument/2006/relationships/slideLayout" Target="../slideLayouts/slideLayout17.xml"/><Relationship Id="rId6" Type="http://schemas.openxmlformats.org/officeDocument/2006/relationships/image" Target="../media/image26.jpeg"/><Relationship Id="rId11" Type="http://schemas.openxmlformats.org/officeDocument/2006/relationships/image" Target="../media/image10.jpeg"/><Relationship Id="rId5" Type="http://schemas.openxmlformats.org/officeDocument/2006/relationships/hyperlink" Target="http://www.google.es/url?sa=i&amp;rct=j&amp;q=&amp;esrc=s&amp;frm=1&amp;source=images&amp;cd=&amp;cad=rja&amp;uact=8&amp;ved=0CAcQjRxqFQoTCL7L1N_o7scCFQU8GgodSqsMSA&amp;url=http://www.canstockphoto.es/programador-silueta-trabajando-el-suyo-21735459.html&amp;psig=AFQjCNHbqwrJzgl5xu-Fmt6_pgbOQVyemQ&amp;ust=1442055285926177" TargetMode="External"/><Relationship Id="rId10" Type="http://schemas.openxmlformats.org/officeDocument/2006/relationships/image" Target="../media/image7.jpeg"/><Relationship Id="rId4" Type="http://schemas.openxmlformats.org/officeDocument/2006/relationships/image" Target="../media/image9.png"/><Relationship Id="rId9" Type="http://schemas.openxmlformats.org/officeDocument/2006/relationships/image" Target="../media/image29.jpeg"/></Relationships>
</file>

<file path=ppt/slides/_rels/slide14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4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5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4.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53.xml.rels><?xml version="1.0" encoding="UTF-8" standalone="yes"?>
<Relationships xmlns="http://schemas.openxmlformats.org/package/2006/relationships"><Relationship Id="rId8"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145.xml"/><Relationship Id="rId1" Type="http://schemas.openxmlformats.org/officeDocument/2006/relationships/slideLayout" Target="../slideLayouts/slideLayout17.xml"/><Relationship Id="rId6"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1" Type="http://schemas.openxmlformats.org/officeDocument/2006/relationships/image" Target="../media/image10.jpeg"/><Relationship Id="rId5" Type="http://schemas.openxmlformats.org/officeDocument/2006/relationships/image" Target="../media/image30.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9.png"/></Relationships>
</file>

<file path=ppt/slides/_rels/slide15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6.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5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7.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5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8.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5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9.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5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50.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5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51.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16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52.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4" Type="http://schemas.openxmlformats.org/officeDocument/2006/relationships/image" Target="../media/image11.png"/></Relationships>
</file>

<file path=ppt/slides/_rels/slide16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53.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0"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7.jpeg"/></Relationships>
</file>

<file path=ppt/slides/_rels/slide162.xml.rels><?xml version="1.0" encoding="UTF-8" standalone="yes"?>
<Relationships xmlns="http://schemas.openxmlformats.org/package/2006/relationships"><Relationship Id="rId8"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154.xml"/><Relationship Id="rId1" Type="http://schemas.openxmlformats.org/officeDocument/2006/relationships/slideLayout" Target="../slideLayouts/slideLayout17.xml"/><Relationship Id="rId6"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5" Type="http://schemas.openxmlformats.org/officeDocument/2006/relationships/image" Target="../media/image32.jpe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9.png"/></Relationships>
</file>

<file path=ppt/slides/_rels/slide163.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8.jpeg"/><Relationship Id="rId1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33.jpeg"/><Relationship Id="rId12" Type="http://schemas.openxmlformats.org/officeDocument/2006/relationships/image" Target="../media/image37.png"/><Relationship Id="rId17" Type="http://schemas.openxmlformats.org/officeDocument/2006/relationships/image" Target="../media/image9.png"/><Relationship Id="rId2" Type="http://schemas.openxmlformats.org/officeDocument/2006/relationships/notesSlide" Target="../notesSlides/notesSlide155.xml"/><Relationship Id="rId16"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6" Type="http://schemas.openxmlformats.org/officeDocument/2006/relationships/image" Target="../media/image31.png"/><Relationship Id="rId11" Type="http://schemas.openxmlformats.org/officeDocument/2006/relationships/image" Target="../media/image36.jpeg"/><Relationship Id="rId5" Type="http://schemas.openxmlformats.org/officeDocument/2006/relationships/hyperlink" Target="http://www.google.es/url?sa=i&amp;rct=j&amp;q=&amp;esrc=s&amp;frm=1&amp;source=images&amp;cd=&amp;cad=rja&amp;uact=8&amp;ved=0CAcQjRxqFQoTCNGO2r6YsscCFcnWGgod3AgMaQ&amp;url=http://design.jboss.org/hibernate/&amp;ei=yunSVdEBya1r3JGwyAY&amp;psig=AFQjCNGdAOcgN3JgcJqx8TZAAQYgY6XZWQ&amp;ust=1439972163527691" TargetMode="External"/><Relationship Id="rId15" Type="http://schemas.openxmlformats.org/officeDocument/2006/relationships/image" Target="../media/image39.jpeg"/><Relationship Id="rId10" Type="http://schemas.openxmlformats.org/officeDocument/2006/relationships/image" Target="../media/image35.jpeg"/><Relationship Id="rId19" Type="http://schemas.openxmlformats.org/officeDocument/2006/relationships/image" Target="../media/image10.jpeg"/><Relationship Id="rId4" Type="http://schemas.openxmlformats.org/officeDocument/2006/relationships/image" Target="../media/image11.png"/><Relationship Id="rId9" Type="http://schemas.openxmlformats.org/officeDocument/2006/relationships/image" Target="../media/image34.png"/><Relationship Id="rId14" Type="http://schemas.openxmlformats.org/officeDocument/2006/relationships/hyperlink" Target="http://www.google.es/url?sa=i&amp;rct=j&amp;q=&amp;esrc=s&amp;frm=1&amp;source=images&amp;cd=&amp;cad=rja&amp;uact=8&amp;ved=0CAcQjRxqFQoTCM_j3I2No8cCFcfrGgoddTYLWQ&amp;url=http://singasug.com/spring-training/&amp;ei=lgDLVc_AGcfXa_XsrMgF&amp;psig=AFQjCNGV2prFiq2ueC-b0aPBH7TGKnNemQ&amp;ust=1439453669279527" TargetMode="External"/></Relationships>
</file>

<file path=ppt/slides/_rels/slide1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6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5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6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5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6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5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6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7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6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7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7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7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7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7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1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7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6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7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7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177.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178.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18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7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8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8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9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19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9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19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2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0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hyperlink" Target="http://tools.ietf.org/html/rfc6570" TargetMode="External"/><Relationship Id="rId2" Type="http://schemas.openxmlformats.org/officeDocument/2006/relationships/notesSlide" Target="../notesSlides/notesSlide20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 Id="rId9" Type="http://schemas.openxmlformats.org/officeDocument/2006/relationships/image" Target="../media/image10.jpeg"/></Relationships>
</file>

<file path=ppt/slides/_rels/slide2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40.jpeg"/><Relationship Id="rId2" Type="http://schemas.openxmlformats.org/officeDocument/2006/relationships/notesSlide" Target="../notesSlides/notesSlide20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 Id="rId9" Type="http://schemas.openxmlformats.org/officeDocument/2006/relationships/image" Target="../media/image10.jpeg"/></Relationships>
</file>

<file path=ppt/slides/_rels/slide2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2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2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2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3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2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3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41.jpeg"/><Relationship Id="rId2" Type="http://schemas.openxmlformats.org/officeDocument/2006/relationships/notesSlide" Target="../notesSlides/notesSlide22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 Id="rId9" Type="http://schemas.openxmlformats.org/officeDocument/2006/relationships/image" Target="../media/image10.jpeg"/></Relationships>
</file>

<file path=ppt/slides/_rels/slide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4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3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0.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1.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5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1.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6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6.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6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1.xml"/><Relationship Id="rId1" Type="http://schemas.openxmlformats.org/officeDocument/2006/relationships/slideLayout" Target="../slideLayouts/slideLayout1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2.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3.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4.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5.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5.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7.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7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8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20.jpeg"/><Relationship Id="rId2" Type="http://schemas.openxmlformats.org/officeDocument/2006/relationships/notesSlide" Target="../notesSlides/notesSlide81.xml"/><Relationship Id="rId1" Type="http://schemas.openxmlformats.org/officeDocument/2006/relationships/slideLayout" Target="../slideLayouts/slideLayout1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7" Type="http://schemas.openxmlformats.org/officeDocument/2006/relationships/image" Target="../media/image21.png"/><Relationship Id="rId2" Type="http://schemas.openxmlformats.org/officeDocument/2006/relationships/notesSlide" Target="../notesSlides/notesSlide82.xml"/><Relationship Id="rId1" Type="http://schemas.openxmlformats.org/officeDocument/2006/relationships/slideLayout" Target="../slideLayouts/slideLayout17.xml"/><Relationship Id="rId6" Type="http://schemas.openxmlformats.org/officeDocument/2006/relationships/image" Target="../media/image20.jpeg"/><Relationship Id="rId11" Type="http://schemas.openxmlformats.org/officeDocument/2006/relationships/image" Target="../media/image10.jpeg"/><Relationship Id="rId5" Type="http://schemas.openxmlformats.org/officeDocument/2006/relationships/image" Target="../media/image18.jpeg"/><Relationship Id="rId10" Type="http://schemas.openxmlformats.org/officeDocument/2006/relationships/image" Target="../media/image7.jpeg"/><Relationship Id="rId4" Type="http://schemas.openxmlformats.org/officeDocument/2006/relationships/image" Target="../media/image9.png"/><Relationship Id="rId9" Type="http://schemas.openxmlformats.org/officeDocument/2006/relationships/image" Target="../media/image23.jpeg"/></Relationships>
</file>

<file path=ppt/slides/_rels/slide9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8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8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9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8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9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8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4" Type="http://schemas.openxmlformats.org/officeDocument/2006/relationships/image" Target="../media/image11.png"/></Relationships>
</file>

<file path=ppt/slides/_rels/slide96.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88.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89.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0.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hyperlink" Target="https://www.google.es/url?sa=i&amp;rct=j&amp;q=&amp;esrc=s&amp;frm=1&amp;source=images&amp;cd=&amp;cad=rja&amp;uact=8&amp;ved=0CAcQjRxqFQoTCLKnurSNo8cCFQsTGgodKJINVw&amp;url=https://plus.google.com/+LubosKrnacGeek&amp;ei=5wDLVfKXJ4umaKiktrgF&amp;psig=AFQjCNGV2prFiq2ueC-b0aPBH7TGKnNemQ&amp;ust=1439453669279527" TargetMode="External"/><Relationship Id="rId2" Type="http://schemas.openxmlformats.org/officeDocument/2006/relationships/notesSlide" Target="../notesSlides/notesSlide9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rofiles\jmsanjuan\Desktop\SOPRASTERIA_ACADEMY_logo_CMJN_exe.jpg"/>
          <p:cNvPicPr>
            <a:picLocks noChangeAspect="1" noChangeArrowheads="1"/>
          </p:cNvPicPr>
          <p:nvPr/>
        </p:nvPicPr>
        <p:blipFill>
          <a:blip r:embed="rId3"/>
          <a:srcRect/>
          <a:stretch>
            <a:fillRect/>
          </a:stretch>
        </p:blipFill>
        <p:spPr bwMode="auto">
          <a:xfrm>
            <a:off x="6591495" y="6165305"/>
            <a:ext cx="2408489" cy="692696"/>
          </a:xfrm>
          <a:prstGeom prst="rect">
            <a:avLst/>
          </a:prstGeom>
          <a:noFill/>
        </p:spPr>
      </p:pic>
      <p:pic>
        <p:nvPicPr>
          <p:cNvPr id="1027" name="Picture 3" descr="d:\Profiles\jmsanjuan\Desktop\spring-by-pivotal.png"/>
          <p:cNvPicPr>
            <a:picLocks noChangeAspect="1" noChangeArrowheads="1"/>
          </p:cNvPicPr>
          <p:nvPr/>
        </p:nvPicPr>
        <p:blipFill>
          <a:blip r:embed="rId4"/>
          <a:srcRect/>
          <a:stretch>
            <a:fillRect/>
          </a:stretch>
        </p:blipFill>
        <p:spPr bwMode="auto">
          <a:xfrm>
            <a:off x="971600" y="3645024"/>
            <a:ext cx="6899920" cy="2242474"/>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3"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D4FF5BE3-2CBF-43B4-B745-178CAE9559E4}" type="slidenum">
              <a:rPr lang="fr-FR" altLang="es-ES" sz="1100" smtClean="0">
                <a:solidFill>
                  <a:srgbClr val="464646"/>
                </a:solidFill>
                <a:ea typeface="ＭＳ Ｐゴシック" pitchFamily="34" charset="-128"/>
              </a:rPr>
              <a:pPr fontAlgn="base">
                <a:spcBef>
                  <a:spcPct val="0"/>
                </a:spcBef>
                <a:spcAft>
                  <a:spcPct val="0"/>
                </a:spcAft>
                <a:buFontTx/>
                <a:buNone/>
                <a:defRPr/>
              </a:pPr>
              <a:t>10</a:t>
            </a:fld>
            <a:endParaRPr lang="fr-FR" altLang="es-ES" sz="1100" dirty="0" smtClean="0">
              <a:solidFill>
                <a:srgbClr val="464646"/>
              </a:solidFill>
              <a:ea typeface="ＭＳ Ｐゴシック" pitchFamily="34" charset="-128"/>
            </a:endParaRPr>
          </a:p>
        </p:txBody>
      </p:sp>
      <p:sp>
        <p:nvSpPr>
          <p:cNvPr id="10" name="Espace réservé du texte 9"/>
          <p:cNvSpPr>
            <a:spLocks noGrp="1"/>
          </p:cNvSpPr>
          <p:nvPr>
            <p:ph type="body" sz="quarter" idx="13"/>
          </p:nvPr>
        </p:nvSpPr>
        <p:spPr>
          <a:xfrm>
            <a:off x="544513" y="699872"/>
            <a:ext cx="8045450" cy="269875"/>
          </a:xfrm>
        </p:spPr>
        <p:txBody>
          <a:bodyPr/>
          <a:lstStyle/>
          <a:p>
            <a:pPr>
              <a:defRPr/>
            </a:pPr>
            <a:r>
              <a:rPr lang="en-GB" sz="2200" dirty="0">
                <a:solidFill>
                  <a:schemeClr val="tx1"/>
                </a:solidFill>
                <a:latin typeface="Tahoma" panose="020B0604030504040204" pitchFamily="34" charset="0"/>
                <a:ea typeface="Tahoma" panose="020B0604030504040204" pitchFamily="34" charset="0"/>
                <a:cs typeface="Tahoma" panose="020B0604030504040204" pitchFamily="34" charset="0"/>
              </a:rPr>
              <a:t>VERSIONES </a:t>
            </a: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SPRING 4 </a:t>
            </a:r>
            <a:r>
              <a:rPr lang="es-ES_tradnl" sz="2200" dirty="0" err="1">
                <a:solidFill>
                  <a:schemeClr val="tx1"/>
                </a:solidFill>
                <a:latin typeface="Tahoma" panose="020B0604030504040204" pitchFamily="34" charset="0"/>
                <a:ea typeface="Tahoma" panose="020B0604030504040204" pitchFamily="34" charset="0"/>
                <a:cs typeface="Tahoma" panose="020B0604030504040204" pitchFamily="34" charset="0"/>
              </a:rPr>
              <a:t>release</a:t>
            </a:r>
            <a:endPar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8 Rectángulo"/>
          <p:cNvSpPr/>
          <p:nvPr/>
        </p:nvSpPr>
        <p:spPr>
          <a:xfrm>
            <a:off x="4340077" y="1806196"/>
            <a:ext cx="4422775" cy="3789648"/>
          </a:xfrm>
          <a:prstGeom prst="rect">
            <a:avLst/>
          </a:prstGeom>
          <a:solidFill>
            <a:schemeClr val="accent4">
              <a:lumMod val="20000"/>
              <a:lumOff val="80000"/>
            </a:schemeClr>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s-ES" sz="1400" dirty="0">
              <a:solidFill>
                <a:schemeClr val="tx1"/>
              </a:solidFill>
            </a:endParaRPr>
          </a:p>
        </p:txBody>
      </p:sp>
      <p:sp>
        <p:nvSpPr>
          <p:cNvPr id="21511" name="Rectangle 2"/>
          <p:cNvSpPr txBox="1">
            <a:spLocks/>
          </p:cNvSpPr>
          <p:nvPr/>
        </p:nvSpPr>
        <p:spPr bwMode="auto">
          <a:xfrm>
            <a:off x="4932040" y="2348880"/>
            <a:ext cx="338437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1463" indent="-271463" eaLnBrk="0" hangingPunct="0">
              <a:spcBef>
                <a:spcPct val="20000"/>
              </a:spcBef>
              <a:buFont typeface="Arial" pitchFamily="34" charset="0"/>
              <a:buChar char="•"/>
              <a:defRPr sz="3200">
                <a:solidFill>
                  <a:schemeClr val="tx1"/>
                </a:solidFill>
                <a:latin typeface="Calibri" pitchFamily="34" charset="0"/>
              </a:defRPr>
            </a:lvl1pPr>
            <a:lvl2pPr marL="715963" indent="-242888"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0" indent="0" defTabSz="914400" fontAlgn="base">
              <a:spcBef>
                <a:spcPct val="0"/>
              </a:spcBef>
              <a:spcAft>
                <a:spcPct val="0"/>
              </a:spcAft>
              <a:buNone/>
            </a:pPr>
            <a:r>
              <a:rPr lang="es-ES_tradnl" sz="1100" b="1" dirty="0" smtClean="0">
                <a:solidFill>
                  <a:srgbClr val="C00000"/>
                </a:solidFill>
              </a:rPr>
              <a:t>●</a:t>
            </a:r>
            <a:r>
              <a:rPr lang="es-ES" altLang="es-ES" sz="1100" b="1" dirty="0" smtClean="0">
                <a:solidFill>
                  <a:srgbClr val="4183C4"/>
                </a:solidFill>
                <a:latin typeface="Helvetica" panose="020B0604020202020204" pitchFamily="34" charset="0"/>
              </a:rPr>
              <a:t>  </a:t>
            </a:r>
            <a:r>
              <a:rPr lang="es-ES" sz="1100" b="1" dirty="0" smtClean="0"/>
              <a:t> </a:t>
            </a:r>
            <a:r>
              <a:rPr lang="es-ES" sz="1200" b="1" dirty="0"/>
              <a:t>Mejorada experiencia de comienzo de </a:t>
            </a:r>
            <a:r>
              <a:rPr lang="es-ES" sz="1200" b="1" dirty="0" smtClean="0"/>
              <a:t>usuario</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Mejora de calidad de </a:t>
            </a:r>
            <a:r>
              <a:rPr lang="es-ES" sz="1200" b="1" dirty="0" smtClean="0"/>
              <a:t>código</a:t>
            </a:r>
            <a:endParaRPr lang="es-ES" altLang="es-ES" sz="1200" b="1" dirty="0">
              <a:latin typeface="Helvetica" panose="020B0604020202020204" pitchFamily="34" charset="0"/>
            </a:endParaRPr>
          </a:p>
          <a:p>
            <a:pPr marL="0" lv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Soporte a muchas de las características de Java </a:t>
            </a:r>
            <a:r>
              <a:rPr lang="es-ES" sz="1200" b="1" dirty="0" smtClean="0"/>
              <a:t>8</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Java EE 6 and </a:t>
            </a:r>
            <a:r>
              <a:rPr lang="es-ES" sz="1200" b="1" dirty="0" smtClean="0"/>
              <a:t>7</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Definiciones de </a:t>
            </a:r>
            <a:r>
              <a:rPr lang="es-ES" sz="1200" b="1" dirty="0" err="1"/>
              <a:t>Bean</a:t>
            </a:r>
            <a:r>
              <a:rPr lang="es-ES" sz="1200" b="1" dirty="0"/>
              <a:t> </a:t>
            </a:r>
            <a:r>
              <a:rPr lang="es-ES" sz="1200" b="1" dirty="0" err="1"/>
              <a:t>Groovy</a:t>
            </a:r>
            <a:r>
              <a:rPr lang="es-ES" sz="1200" b="1" dirty="0"/>
              <a:t> </a:t>
            </a:r>
            <a:r>
              <a:rPr lang="es-ES" sz="1200" b="1" dirty="0" smtClean="0"/>
              <a:t>DSL</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Mejoras dentro del contenedor </a:t>
            </a:r>
            <a:r>
              <a:rPr lang="es-ES" sz="1200" b="1" dirty="0" smtClean="0"/>
              <a:t>central</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lvl="0" indent="0" defTabSz="914400" fontAlgn="base">
              <a:spcBef>
                <a:spcPct val="0"/>
              </a:spcBef>
              <a:spcAft>
                <a:spcPct val="0"/>
              </a:spcAft>
              <a:buNone/>
            </a:pPr>
            <a:r>
              <a:rPr lang="es-ES_tradnl" sz="1200" b="1" dirty="0" smtClean="0">
                <a:solidFill>
                  <a:srgbClr val="C00000"/>
                </a:solidFill>
              </a:rPr>
              <a:t>●     </a:t>
            </a:r>
            <a:r>
              <a:rPr lang="es-ES" sz="1200" b="1" dirty="0"/>
              <a:t>Mejoras generales sobre web</a:t>
            </a:r>
            <a:endParaRPr lang="es-ES" altLang="es-ES" sz="1200" b="1" dirty="0">
              <a:latin typeface="Helvetica" panose="020B0604020202020204" pitchFamily="34" charset="0"/>
            </a:endParaRPr>
          </a:p>
          <a:p>
            <a:pPr marL="0" lv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altLang="es-ES" sz="1200" b="1" dirty="0" smtClean="0">
                <a:latin typeface="Helvetica" panose="020B0604020202020204" pitchFamily="34" charset="0"/>
              </a:rPr>
              <a:t> </a:t>
            </a:r>
            <a:r>
              <a:rPr lang="en-US" sz="1200" b="1" dirty="0" err="1"/>
              <a:t>WebSocket</a:t>
            </a:r>
            <a:r>
              <a:rPr lang="en-US" sz="1200" b="1" dirty="0"/>
              <a:t>, </a:t>
            </a:r>
            <a:r>
              <a:rPr lang="en-US" sz="1200" b="1" dirty="0" err="1"/>
              <a:t>SockJS</a:t>
            </a:r>
            <a:r>
              <a:rPr lang="en-US" sz="1200" b="1" dirty="0"/>
              <a:t>, and STOMP </a:t>
            </a:r>
            <a:r>
              <a:rPr lang="en-US" sz="1200" b="1" dirty="0" smtClean="0"/>
              <a:t>Messaging</a:t>
            </a:r>
          </a:p>
          <a:p>
            <a:pPr marL="0" indent="0" defTabSz="914400" fontAlgn="base">
              <a:spcBef>
                <a:spcPct val="0"/>
              </a:spcBef>
              <a:spcAft>
                <a:spcPct val="0"/>
              </a:spcAft>
              <a:buNone/>
            </a:pPr>
            <a:endParaRPr lang="es-ES" altLang="es-ES" sz="1200" b="1" dirty="0" smtClean="0">
              <a:latin typeface="Helvetica" panose="020B0604020202020204" pitchFamily="34" charset="0"/>
            </a:endParaRPr>
          </a:p>
          <a:p>
            <a:pPr marL="0" indent="0" defTabSz="914400" fontAlgn="base">
              <a:spcBef>
                <a:spcPct val="0"/>
              </a:spcBef>
              <a:spcAft>
                <a:spcPct val="0"/>
              </a:spcAft>
              <a:buNone/>
            </a:pPr>
            <a:r>
              <a:rPr lang="es-ES_tradnl" sz="1200" b="1" dirty="0" smtClean="0">
                <a:solidFill>
                  <a:srgbClr val="C00000"/>
                </a:solidFill>
              </a:rPr>
              <a:t>●      </a:t>
            </a:r>
            <a:r>
              <a:rPr lang="es-ES" sz="1200" b="1" dirty="0"/>
              <a:t>Mejoras de </a:t>
            </a:r>
            <a:r>
              <a:rPr lang="es-ES" sz="1200" b="1" dirty="0" smtClean="0"/>
              <a:t>pruebas</a:t>
            </a:r>
            <a:endParaRPr lang="es-ES" altLang="es-ES" sz="1400" dirty="0">
              <a:latin typeface="Arial" panose="020B0604020202020204" pitchFamily="34" charset="0"/>
            </a:endParaRPr>
          </a:p>
        </p:txBody>
      </p:sp>
      <p:pic>
        <p:nvPicPr>
          <p:cNvPr id="21513" name="Picture 2" descr="d:\Profiles\jmsanjuan\Desktop\ultimas-noticias-sector-fotovoltaic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94475"/>
            <a:ext cx="3988252" cy="429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1 CuadroTexto"/>
          <p:cNvSpPr txBox="1">
            <a:spLocks noChangeArrowheads="1"/>
          </p:cNvSpPr>
          <p:nvPr/>
        </p:nvSpPr>
        <p:spPr bwMode="auto">
          <a:xfrm rot="-2057158">
            <a:off x="1788493" y="4551393"/>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s-ES_tradnl" altLang="es-ES" sz="1100" b="1" dirty="0"/>
              <a:t>La versión actual </a:t>
            </a:r>
            <a:r>
              <a:rPr lang="es-ES_tradnl" altLang="es-ES" sz="1200" b="1" dirty="0"/>
              <a:t>Spring</a:t>
            </a:r>
            <a:r>
              <a:rPr lang="es-ES_tradnl" altLang="es-ES" sz="1100" b="1" dirty="0"/>
              <a:t> 4.0.4, </a:t>
            </a:r>
            <a:r>
              <a:rPr lang="es-ES_tradnl" altLang="es-ES" sz="1100" b="1" dirty="0" err="1"/>
              <a:t>release</a:t>
            </a:r>
            <a:r>
              <a:rPr lang="es-ES_tradnl" altLang="es-ES" sz="1100" b="1" dirty="0"/>
              <a:t> liberada en Marzo de 2014 </a:t>
            </a:r>
          </a:p>
        </p:txBody>
      </p:sp>
      <p:sp>
        <p:nvSpPr>
          <p:cNvPr id="12" name="20507 CuadroTexto"/>
          <p:cNvSpPr txBox="1"/>
          <p:nvPr/>
        </p:nvSpPr>
        <p:spPr>
          <a:xfrm>
            <a:off x="5819334" y="1313556"/>
            <a:ext cx="1464260" cy="307777"/>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lgn="ctr">
              <a:defRPr/>
            </a:pPr>
            <a:r>
              <a:rPr lang="es-ES_tradnl" sz="1400" b="1" dirty="0" smtClean="0">
                <a:solidFill>
                  <a:srgbClr val="C00000"/>
                </a:solidFill>
              </a:rPr>
              <a:t>Spring 4.0</a:t>
            </a:r>
            <a:endParaRPr lang="es-ES_tradnl" sz="1400" b="1" dirty="0">
              <a:solidFill>
                <a:srgbClr val="C00000"/>
              </a:solidFill>
            </a:endParaRPr>
          </a:p>
        </p:txBody>
      </p:sp>
      <p:pic>
        <p:nvPicPr>
          <p:cNvPr id="11"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5"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242210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227440"/>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Resource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634098"/>
            <a:ext cx="8320167" cy="1015663"/>
          </a:xfrm>
          <a:prstGeom prst="rect">
            <a:avLst/>
          </a:prstGeom>
          <a:noFill/>
          <a:ln>
            <a:noFill/>
            <a:prstDash val="dash"/>
          </a:ln>
          <a:effectLst/>
        </p:spPr>
        <p:txBody>
          <a:bodyPr wrap="square" rtlCol="0">
            <a:spAutoFit/>
          </a:bodyPr>
          <a:lstStyle/>
          <a:p>
            <a:pPr fontAlgn="t"/>
            <a:r>
              <a:rPr lang="es-ES" sz="1200" dirty="0"/>
              <a:t>Esta anotación se utiliza para eliminar </a:t>
            </a:r>
            <a:r>
              <a:rPr lang="es-ES" sz="1200" dirty="0" smtClean="0"/>
              <a:t>ambigüedades </a:t>
            </a:r>
            <a:r>
              <a:rPr lang="es-ES" sz="1200" dirty="0"/>
              <a:t>a la hora de inyectar dependencias automáticamente, sobre todo si se aplica la anotación </a:t>
            </a:r>
            <a:r>
              <a:rPr lang="es-ES" sz="1200" b="1" dirty="0"/>
              <a:t>@</a:t>
            </a:r>
            <a:r>
              <a:rPr lang="es-ES" sz="1200" b="1" dirty="0" err="1"/>
              <a:t>Autowired</a:t>
            </a:r>
            <a:r>
              <a:rPr lang="es-ES" sz="1200" b="1" dirty="0"/>
              <a:t> </a:t>
            </a:r>
            <a:r>
              <a:rPr lang="es-ES" sz="1200" dirty="0"/>
              <a:t>en propiedades que tienen como tipo una interface, ya que clases distintas pueden implementar una misma interface.</a:t>
            </a:r>
          </a:p>
          <a:p>
            <a:pPr fontAlgn="t"/>
            <a:r>
              <a:rPr lang="es-ES" sz="1200" dirty="0"/>
              <a:t>Utiliza los identificadores de los </a:t>
            </a:r>
            <a:r>
              <a:rPr lang="es-ES" sz="1200" b="1" dirty="0" err="1"/>
              <a:t>beans</a:t>
            </a:r>
            <a:r>
              <a:rPr lang="es-ES" sz="1200" dirty="0"/>
              <a:t> para resolver las dependencias. Pertenece a la especificación estándar de Java, en vez de a </a:t>
            </a:r>
            <a:r>
              <a:rPr lang="es-ES" sz="1200" b="1" dirty="0"/>
              <a:t>Spring</a:t>
            </a:r>
            <a:r>
              <a:rPr lang="es-ES" sz="1200" dirty="0"/>
              <a:t>, por lo que requiere añadir la misma dependencia de </a:t>
            </a:r>
            <a:r>
              <a:rPr lang="es-ES" sz="1200" b="1" dirty="0" err="1"/>
              <a:t>Mave</a:t>
            </a:r>
            <a:r>
              <a:rPr lang="es-ES" sz="1200" dirty="0" err="1"/>
              <a:t>n</a:t>
            </a:r>
            <a:r>
              <a:rPr lang="es-ES" sz="1200" dirty="0"/>
              <a:t> indicada para la anotación </a:t>
            </a:r>
            <a:r>
              <a:rPr lang="es-ES" sz="1200" b="1" dirty="0"/>
              <a:t>@</a:t>
            </a:r>
            <a:r>
              <a:rPr lang="es-ES" sz="1200" b="1" dirty="0" err="1"/>
              <a:t>Inject</a:t>
            </a:r>
            <a:r>
              <a:rPr lang="es-ES" sz="1200" dirty="0"/>
              <a:t>.</a:t>
            </a:r>
          </a:p>
        </p:txBody>
      </p:sp>
      <p:sp>
        <p:nvSpPr>
          <p:cNvPr id="12" name="4 CuadroTexto"/>
          <p:cNvSpPr txBox="1"/>
          <p:nvPr/>
        </p:nvSpPr>
        <p:spPr>
          <a:xfrm>
            <a:off x="247765" y="163409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759919" y="2803176"/>
            <a:ext cx="8200274"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id="volante" </a:t>
            </a:r>
            <a:r>
              <a:rPr lang="es-ES" sz="1050" dirty="0" err="1"/>
              <a:t>class</a:t>
            </a:r>
            <a:r>
              <a:rPr lang="es-ES" sz="1050" dirty="0"/>
              <a:t>="</a:t>
            </a:r>
            <a:r>
              <a:rPr lang="es-ES" sz="1050" dirty="0" err="1"/>
              <a:t>com.empresa.Pieza</a:t>
            </a:r>
            <a:r>
              <a:rPr lang="es-ES" sz="1050" dirty="0"/>
              <a:t>"/&gt;</a:t>
            </a:r>
          </a:p>
          <a:p>
            <a:pPr fontAlgn="t"/>
            <a:r>
              <a:rPr lang="es-ES" sz="1050" dirty="0"/>
              <a:t>&lt;</a:t>
            </a:r>
            <a:r>
              <a:rPr lang="es-ES" sz="1050" dirty="0" err="1"/>
              <a:t>bean</a:t>
            </a:r>
            <a:r>
              <a:rPr lang="es-ES" sz="1050" dirty="0"/>
              <a:t> id="retrovisor" </a:t>
            </a:r>
            <a:r>
              <a:rPr lang="es-ES" sz="1050" dirty="0" err="1"/>
              <a:t>class</a:t>
            </a:r>
            <a:r>
              <a:rPr lang="es-ES" sz="1050" dirty="0"/>
              <a:t>="</a:t>
            </a:r>
            <a:r>
              <a:rPr lang="es-ES" sz="1050" dirty="0" err="1"/>
              <a:t>com.empresa.Pieza</a:t>
            </a:r>
            <a:r>
              <a:rPr lang="es-ES" sz="1050" dirty="0"/>
              <a:t>"/&gt;</a:t>
            </a:r>
          </a:p>
        </p:txBody>
      </p:sp>
      <p:sp>
        <p:nvSpPr>
          <p:cNvPr id="14" name="16 CuadroTexto"/>
          <p:cNvSpPr txBox="1"/>
          <p:nvPr/>
        </p:nvSpPr>
        <p:spPr>
          <a:xfrm>
            <a:off x="759919" y="3501008"/>
            <a:ext cx="8236909"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a:t>
            </a:r>
            <a:r>
              <a:rPr lang="es-ES" sz="1050" dirty="0" err="1"/>
              <a:t>Autowired</a:t>
            </a:r>
            <a:r>
              <a:rPr lang="es-ES" sz="1050" dirty="0"/>
              <a:t/>
            </a:r>
            <a:br>
              <a:rPr lang="es-ES" sz="1050" dirty="0"/>
            </a:br>
            <a:r>
              <a:rPr lang="es-ES" sz="1050" dirty="0"/>
              <a:t>@</a:t>
            </a:r>
            <a:r>
              <a:rPr lang="es-ES" sz="1050" dirty="0" err="1"/>
              <a:t>Resource</a:t>
            </a:r>
            <a:r>
              <a:rPr lang="es-ES" sz="1050" dirty="0"/>
              <a:t>(</a:t>
            </a:r>
            <a:r>
              <a:rPr lang="es-ES" sz="1050" dirty="0" err="1"/>
              <a:t>name</a:t>
            </a:r>
            <a:r>
              <a:rPr lang="es-ES" sz="1050" dirty="0"/>
              <a:t>="volante")</a:t>
            </a:r>
            <a:br>
              <a:rPr lang="es-ES" sz="1050" dirty="0"/>
            </a:br>
            <a:r>
              <a:rPr lang="es-ES" sz="1050" dirty="0" err="1"/>
              <a:t>private</a:t>
            </a:r>
            <a:r>
              <a:rPr lang="es-ES" sz="1050" dirty="0"/>
              <a:t> Pieza volante;</a:t>
            </a:r>
          </a:p>
          <a:p>
            <a:pPr fontAlgn="t"/>
            <a:r>
              <a:rPr lang="es-ES" sz="1050" dirty="0"/>
              <a:t>@</a:t>
            </a:r>
            <a:r>
              <a:rPr lang="es-ES" sz="1050" dirty="0" err="1"/>
              <a:t>Autowired</a:t>
            </a:r>
            <a:r>
              <a:rPr lang="es-ES" sz="1050" dirty="0"/>
              <a:t/>
            </a:r>
            <a:br>
              <a:rPr lang="es-ES" sz="1050" dirty="0"/>
            </a:br>
            <a:r>
              <a:rPr lang="es-ES" sz="1050" dirty="0"/>
              <a:t>@</a:t>
            </a:r>
            <a:r>
              <a:rPr lang="es-ES" sz="1050" dirty="0" err="1"/>
              <a:t>Resource</a:t>
            </a:r>
            <a:r>
              <a:rPr lang="es-ES" sz="1050" dirty="0"/>
              <a:t>(</a:t>
            </a:r>
            <a:r>
              <a:rPr lang="es-ES" sz="1050" dirty="0" err="1"/>
              <a:t>name</a:t>
            </a:r>
            <a:r>
              <a:rPr lang="es-ES" sz="1050" dirty="0"/>
              <a:t>="retrovisor")</a:t>
            </a:r>
            <a:br>
              <a:rPr lang="es-ES" sz="1050" dirty="0"/>
            </a:br>
            <a:r>
              <a:rPr lang="es-ES" sz="1050" dirty="0" err="1"/>
              <a:t>private</a:t>
            </a:r>
            <a:r>
              <a:rPr lang="es-ES" sz="1050" dirty="0"/>
              <a:t> Pieza retrovisor;</a:t>
            </a:r>
          </a:p>
        </p:txBody>
      </p:sp>
      <p:sp>
        <p:nvSpPr>
          <p:cNvPr id="15" name="16 CuadroTexto"/>
          <p:cNvSpPr txBox="1"/>
          <p:nvPr/>
        </p:nvSpPr>
        <p:spPr>
          <a:xfrm>
            <a:off x="775831" y="4883729"/>
            <a:ext cx="8320167" cy="461665"/>
          </a:xfrm>
          <a:prstGeom prst="rect">
            <a:avLst/>
          </a:prstGeom>
          <a:noFill/>
          <a:ln>
            <a:noFill/>
            <a:prstDash val="dash"/>
          </a:ln>
          <a:effectLst/>
        </p:spPr>
        <p:txBody>
          <a:bodyPr wrap="square" rtlCol="0">
            <a:spAutoFit/>
          </a:bodyPr>
          <a:lstStyle/>
          <a:p>
            <a:pPr fontAlgn="t"/>
            <a:r>
              <a:rPr lang="es-ES" sz="1200" dirty="0"/>
              <a:t>Si se omite el valor del parámetro </a:t>
            </a:r>
            <a:r>
              <a:rPr lang="es-ES" sz="1200" b="1" dirty="0" err="1"/>
              <a:t>name</a:t>
            </a:r>
            <a:r>
              <a:rPr lang="es-ES" sz="1200" dirty="0"/>
              <a:t> se intenta resolver la dependencia buscando un </a:t>
            </a:r>
            <a:r>
              <a:rPr lang="es-ES" sz="1200" b="1" dirty="0" err="1"/>
              <a:t>bean</a:t>
            </a:r>
            <a:r>
              <a:rPr lang="es-ES" sz="1200" dirty="0"/>
              <a:t> que tenga el mismo nombre de la propiedad a la que se ha aplicado la anotación. Y si no se encuentra un </a:t>
            </a:r>
            <a:r>
              <a:rPr lang="es-ES" sz="1200" b="1" dirty="0" err="1"/>
              <a:t>bean</a:t>
            </a:r>
            <a:r>
              <a:rPr lang="es-ES" sz="1200" dirty="0"/>
              <a:t> que case se intenta resolver por tipo.</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916961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227440"/>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Qualifier</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634098"/>
            <a:ext cx="8320167" cy="1569660"/>
          </a:xfrm>
          <a:prstGeom prst="rect">
            <a:avLst/>
          </a:prstGeom>
          <a:noFill/>
          <a:ln>
            <a:noFill/>
            <a:prstDash val="dash"/>
          </a:ln>
          <a:effectLst/>
        </p:spPr>
        <p:txBody>
          <a:bodyPr wrap="square" rtlCol="0">
            <a:spAutoFit/>
          </a:bodyPr>
          <a:lstStyle/>
          <a:p>
            <a:pPr fontAlgn="t"/>
            <a:r>
              <a:rPr lang="es-ES" sz="1200" dirty="0"/>
              <a:t>Esta anotación tiene un comportamiento similar a la anterior </a:t>
            </a:r>
            <a:r>
              <a:rPr lang="es-ES" sz="1200" b="1" dirty="0"/>
              <a:t>@</a:t>
            </a:r>
            <a:r>
              <a:rPr lang="es-ES" sz="1200" b="1" dirty="0" err="1"/>
              <a:t>Resource</a:t>
            </a:r>
            <a:r>
              <a:rPr lang="es-ES" sz="1200" dirty="0"/>
              <a:t>, pero utiliza los roles de los </a:t>
            </a:r>
            <a:r>
              <a:rPr lang="es-ES" sz="1200" b="1" dirty="0" err="1"/>
              <a:t>beans</a:t>
            </a:r>
            <a:r>
              <a:rPr lang="es-ES" sz="1200" dirty="0"/>
              <a:t> en vez de sus identificadores para resolver las dependencias.</a:t>
            </a:r>
          </a:p>
          <a:p>
            <a:pPr fontAlgn="t"/>
            <a:r>
              <a:rPr lang="es-ES" sz="1200" dirty="0"/>
              <a:t>Su uso más común es aplicarla usando el valor de alguna característica semántica de los </a:t>
            </a:r>
            <a:r>
              <a:rPr lang="es-ES" sz="1200" b="1" dirty="0" err="1"/>
              <a:t>beans</a:t>
            </a:r>
            <a:r>
              <a:rPr lang="es-ES" sz="1200" dirty="0"/>
              <a:t> definidos en la configuración. Vale, así dicho asusta un poco, pero la "característica semántica" es simplemente el valor de la etiqueta </a:t>
            </a:r>
            <a:r>
              <a:rPr lang="es-ES" sz="1200" b="1" dirty="0" err="1"/>
              <a:t>qualifier</a:t>
            </a:r>
            <a:r>
              <a:rPr lang="es-ES" sz="1200" dirty="0"/>
              <a:t> que tiene un </a:t>
            </a:r>
            <a:r>
              <a:rPr lang="es-ES" sz="1200" b="1" dirty="0" err="1"/>
              <a:t>bean</a:t>
            </a:r>
            <a:r>
              <a:rPr lang="es-ES" sz="1200" dirty="0"/>
              <a:t> dentro del fichero</a:t>
            </a:r>
            <a:r>
              <a:rPr lang="es-ES" sz="1200" b="1" dirty="0"/>
              <a:t> XML</a:t>
            </a:r>
            <a:r>
              <a:rPr lang="es-ES" sz="1200" dirty="0"/>
              <a:t>, y que se usa para indicar el "rol" que tiene un </a:t>
            </a:r>
            <a:r>
              <a:rPr lang="es-ES" sz="1200" b="1" dirty="0" err="1"/>
              <a:t>bean</a:t>
            </a:r>
            <a:r>
              <a:rPr lang="es-ES" sz="1200" dirty="0"/>
              <a:t> dentro de la aplicación.</a:t>
            </a:r>
          </a:p>
          <a:p>
            <a:pPr fontAlgn="t"/>
            <a:r>
              <a:rPr lang="es-ES" sz="1200" dirty="0"/>
              <a:t>Supongamos la siguiente configuración de ejemplo donde los </a:t>
            </a:r>
            <a:r>
              <a:rPr lang="es-ES" sz="1200" b="1" dirty="0" err="1"/>
              <a:t>beans</a:t>
            </a:r>
            <a:r>
              <a:rPr lang="es-ES" sz="1200" dirty="0"/>
              <a:t> representan piezas de un coche que se clasifican en función de su posición:</a:t>
            </a:r>
          </a:p>
          <a:p>
            <a:pPr fontAlgn="t"/>
            <a:r>
              <a:rPr lang="es-ES" sz="1200" dirty="0" smtClean="0"/>
              <a:t>.</a:t>
            </a:r>
            <a:endParaRPr lang="es-ES" sz="1200" dirty="0"/>
          </a:p>
        </p:txBody>
      </p:sp>
      <p:sp>
        <p:nvSpPr>
          <p:cNvPr id="12" name="4 CuadroTexto"/>
          <p:cNvSpPr txBox="1"/>
          <p:nvPr/>
        </p:nvSpPr>
        <p:spPr>
          <a:xfrm>
            <a:off x="247765" y="163409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759919" y="3022211"/>
            <a:ext cx="8200274" cy="15465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id="faros" </a:t>
            </a:r>
            <a:r>
              <a:rPr lang="es-ES" sz="1050" dirty="0" err="1"/>
              <a:t>class</a:t>
            </a:r>
            <a:r>
              <a:rPr lang="es-ES" sz="1050" dirty="0"/>
              <a:t>="</a:t>
            </a:r>
            <a:r>
              <a:rPr lang="es-ES" sz="1050" dirty="0" err="1"/>
              <a:t>com.empresa.Pieza</a:t>
            </a:r>
            <a:r>
              <a:rPr lang="es-ES" sz="1050" dirty="0"/>
              <a:t>"&gt;</a:t>
            </a:r>
            <a:br>
              <a:rPr lang="es-ES" sz="1050" dirty="0"/>
            </a:br>
            <a:r>
              <a:rPr lang="es-ES" sz="1050" dirty="0"/>
              <a:t>&lt;</a:t>
            </a:r>
            <a:r>
              <a:rPr lang="es-ES" sz="1050" dirty="0" err="1"/>
              <a:t>qualifier</a:t>
            </a:r>
            <a:r>
              <a:rPr lang="es-ES" sz="1050" dirty="0"/>
              <a:t> </a:t>
            </a:r>
            <a:r>
              <a:rPr lang="es-ES" sz="1050" dirty="0" err="1"/>
              <a:t>value</a:t>
            </a:r>
            <a:r>
              <a:rPr lang="es-ES" sz="1050" dirty="0"/>
              <a:t>="frontal"/&gt;</a:t>
            </a:r>
            <a:br>
              <a:rPr lang="es-ES" sz="1050" dirty="0"/>
            </a:br>
            <a:r>
              <a:rPr lang="es-ES" sz="1050" dirty="0"/>
              <a:t>&lt;/</a:t>
            </a:r>
            <a:r>
              <a:rPr lang="es-ES" sz="1050" dirty="0" err="1"/>
              <a:t>bean</a:t>
            </a:r>
            <a:r>
              <a:rPr lang="es-ES" sz="1050" dirty="0"/>
              <a:t>&gt;</a:t>
            </a:r>
          </a:p>
          <a:p>
            <a:pPr fontAlgn="t"/>
            <a:r>
              <a:rPr lang="es-ES" sz="1050" dirty="0"/>
              <a:t>&lt;</a:t>
            </a:r>
            <a:r>
              <a:rPr lang="es-ES" sz="1050" dirty="0" err="1"/>
              <a:t>bean</a:t>
            </a:r>
            <a:r>
              <a:rPr lang="es-ES" sz="1050" dirty="0"/>
              <a:t> id="</a:t>
            </a:r>
            <a:r>
              <a:rPr lang="es-ES" sz="1050" dirty="0" err="1"/>
              <a:t>parachoque</a:t>
            </a:r>
            <a:r>
              <a:rPr lang="es-ES" sz="1050" dirty="0"/>
              <a:t>" </a:t>
            </a:r>
            <a:r>
              <a:rPr lang="es-ES" sz="1050" dirty="0" err="1"/>
              <a:t>class</a:t>
            </a:r>
            <a:r>
              <a:rPr lang="es-ES" sz="1050" dirty="0"/>
              <a:t>="</a:t>
            </a:r>
            <a:r>
              <a:rPr lang="es-ES" sz="1050" dirty="0" err="1"/>
              <a:t>com.empresa.Pieza</a:t>
            </a:r>
            <a:r>
              <a:rPr lang="es-ES" sz="1050" dirty="0"/>
              <a:t>"&gt;</a:t>
            </a:r>
            <a:br>
              <a:rPr lang="es-ES" sz="1050" dirty="0"/>
            </a:br>
            <a:r>
              <a:rPr lang="es-ES" sz="1050" dirty="0"/>
              <a:t>&lt;</a:t>
            </a:r>
            <a:r>
              <a:rPr lang="es-ES" sz="1050" dirty="0" err="1"/>
              <a:t>qualifier</a:t>
            </a:r>
            <a:r>
              <a:rPr lang="es-ES" sz="1050" dirty="0"/>
              <a:t> </a:t>
            </a:r>
            <a:r>
              <a:rPr lang="es-ES" sz="1050" dirty="0" err="1"/>
              <a:t>value</a:t>
            </a:r>
            <a:r>
              <a:rPr lang="es-ES" sz="1050" dirty="0"/>
              <a:t>="frontal"/&gt;</a:t>
            </a:r>
            <a:br>
              <a:rPr lang="es-ES" sz="1050" dirty="0"/>
            </a:br>
            <a:r>
              <a:rPr lang="es-ES" sz="1050" dirty="0"/>
              <a:t>&lt;/</a:t>
            </a:r>
            <a:r>
              <a:rPr lang="es-ES" sz="1050" dirty="0" err="1"/>
              <a:t>bean</a:t>
            </a:r>
            <a:r>
              <a:rPr lang="es-ES" sz="1050" dirty="0"/>
              <a:t>&gt;</a:t>
            </a:r>
          </a:p>
          <a:p>
            <a:pPr fontAlgn="t"/>
            <a:r>
              <a:rPr lang="es-ES" sz="1050" dirty="0"/>
              <a:t>&lt;</a:t>
            </a:r>
            <a:r>
              <a:rPr lang="es-ES" sz="1050" dirty="0" err="1"/>
              <a:t>bean</a:t>
            </a:r>
            <a:r>
              <a:rPr lang="es-ES" sz="1050" dirty="0"/>
              <a:t> id="maletero" </a:t>
            </a:r>
            <a:r>
              <a:rPr lang="es-ES" sz="1050" dirty="0" err="1"/>
              <a:t>class</a:t>
            </a:r>
            <a:r>
              <a:rPr lang="es-ES" sz="1050" dirty="0"/>
              <a:t>="</a:t>
            </a:r>
            <a:r>
              <a:rPr lang="es-ES" sz="1050" dirty="0" err="1"/>
              <a:t>com.empresa.Pieza</a:t>
            </a:r>
            <a:r>
              <a:rPr lang="es-ES" sz="1050" dirty="0"/>
              <a:t>"&gt;</a:t>
            </a:r>
            <a:br>
              <a:rPr lang="es-ES" sz="1050" dirty="0"/>
            </a:br>
            <a:r>
              <a:rPr lang="es-ES" sz="1050" dirty="0"/>
              <a:t>&lt;</a:t>
            </a:r>
            <a:r>
              <a:rPr lang="es-ES" sz="1050" dirty="0" err="1"/>
              <a:t>qualifier</a:t>
            </a:r>
            <a:r>
              <a:rPr lang="es-ES" sz="1050" dirty="0"/>
              <a:t> </a:t>
            </a:r>
            <a:r>
              <a:rPr lang="es-ES" sz="1050" dirty="0" err="1"/>
              <a:t>value</a:t>
            </a:r>
            <a:r>
              <a:rPr lang="es-ES" sz="1050" dirty="0"/>
              <a:t>="posterior"/&gt;</a:t>
            </a:r>
            <a:br>
              <a:rPr lang="es-ES" sz="1050" dirty="0"/>
            </a:br>
            <a:r>
              <a:rPr lang="es-ES" sz="1050" dirty="0"/>
              <a:t>&lt;/</a:t>
            </a:r>
            <a:r>
              <a:rPr lang="es-ES" sz="1050" dirty="0" err="1"/>
              <a:t>bean</a:t>
            </a:r>
            <a:r>
              <a:rPr lang="es-ES" sz="1050" dirty="0"/>
              <a:t>&gt;</a:t>
            </a:r>
          </a:p>
        </p:txBody>
      </p:sp>
      <p:sp>
        <p:nvSpPr>
          <p:cNvPr id="15" name="16 CuadroTexto"/>
          <p:cNvSpPr txBox="1"/>
          <p:nvPr/>
        </p:nvSpPr>
        <p:spPr>
          <a:xfrm>
            <a:off x="775148" y="4833290"/>
            <a:ext cx="8320167" cy="461665"/>
          </a:xfrm>
          <a:prstGeom prst="rect">
            <a:avLst/>
          </a:prstGeom>
          <a:noFill/>
          <a:ln>
            <a:noFill/>
            <a:prstDash val="dash"/>
          </a:ln>
          <a:effectLst/>
        </p:spPr>
        <p:txBody>
          <a:bodyPr wrap="square" rtlCol="0">
            <a:spAutoFit/>
          </a:bodyPr>
          <a:lstStyle/>
          <a:p>
            <a:pPr fontAlgn="t"/>
            <a:r>
              <a:rPr lang="es-ES" sz="1200" dirty="0"/>
              <a:t>Utilizando la anotación </a:t>
            </a:r>
            <a:r>
              <a:rPr lang="es-ES" sz="1200" b="1" dirty="0"/>
              <a:t>@</a:t>
            </a:r>
            <a:r>
              <a:rPr lang="es-ES" sz="1200" b="1" dirty="0" err="1"/>
              <a:t>Qualifier</a:t>
            </a:r>
            <a:r>
              <a:rPr lang="es-ES" sz="1200" b="1" dirty="0"/>
              <a:t> </a:t>
            </a:r>
            <a:r>
              <a:rPr lang="es-ES" sz="1200" dirty="0"/>
              <a:t>se puede eliminar la </a:t>
            </a:r>
            <a:r>
              <a:rPr lang="es-ES" sz="1200" dirty="0" smtClean="0"/>
              <a:t>ambigüedad </a:t>
            </a:r>
            <a:r>
              <a:rPr lang="es-ES" sz="1200" dirty="0"/>
              <a:t>a la hora de resolver las dependencias de forma automática, incluso cuando se aplican a colecciones:</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367213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227440"/>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102</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ANOTACIONES@Qualifier</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5" name="16 CuadroTexto"/>
          <p:cNvSpPr txBox="1"/>
          <p:nvPr/>
        </p:nvSpPr>
        <p:spPr>
          <a:xfrm>
            <a:off x="565950" y="1700808"/>
            <a:ext cx="8200274"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a:t>
            </a:r>
            <a:r>
              <a:rPr lang="es-ES" sz="1050" dirty="0" err="1"/>
              <a:t>Autowired</a:t>
            </a:r>
            <a:r>
              <a:rPr lang="es-ES" sz="1050" dirty="0"/>
              <a:t/>
            </a:r>
            <a:br>
              <a:rPr lang="es-ES" sz="1050" dirty="0"/>
            </a:br>
            <a:r>
              <a:rPr lang="es-ES" sz="1050" dirty="0"/>
              <a:t>@</a:t>
            </a:r>
            <a:r>
              <a:rPr lang="es-ES" sz="1050" dirty="0" err="1"/>
              <a:t>Qualifier</a:t>
            </a:r>
            <a:r>
              <a:rPr lang="es-ES" sz="1050" dirty="0"/>
              <a:t>("posterior")</a:t>
            </a:r>
            <a:br>
              <a:rPr lang="es-ES" sz="1050" dirty="0"/>
            </a:br>
            <a:r>
              <a:rPr lang="es-ES" sz="1050" dirty="0" err="1"/>
              <a:t>private</a:t>
            </a:r>
            <a:r>
              <a:rPr lang="es-ES" sz="1050" dirty="0"/>
              <a:t> Pieza maletero;</a:t>
            </a:r>
          </a:p>
        </p:txBody>
      </p:sp>
      <p:sp>
        <p:nvSpPr>
          <p:cNvPr id="14" name="16 CuadroTexto"/>
          <p:cNvSpPr txBox="1"/>
          <p:nvPr/>
        </p:nvSpPr>
        <p:spPr>
          <a:xfrm>
            <a:off x="561217" y="2564904"/>
            <a:ext cx="8200274"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a:t>
            </a:r>
            <a:r>
              <a:rPr lang="es-ES" sz="1050" dirty="0" err="1"/>
              <a:t>Autowired</a:t>
            </a:r>
            <a:r>
              <a:rPr lang="es-ES" sz="1050" dirty="0"/>
              <a:t/>
            </a:r>
            <a:br>
              <a:rPr lang="es-ES" sz="1050" dirty="0"/>
            </a:br>
            <a:r>
              <a:rPr lang="es-ES" sz="1050" dirty="0"/>
              <a:t>@</a:t>
            </a:r>
            <a:r>
              <a:rPr lang="es-ES" sz="1050" dirty="0" err="1"/>
              <a:t>Qualifier</a:t>
            </a:r>
            <a:r>
              <a:rPr lang="es-ES" sz="1050" dirty="0"/>
              <a:t>("frontal")</a:t>
            </a:r>
            <a:br>
              <a:rPr lang="es-ES" sz="1050" dirty="0"/>
            </a:br>
            <a:r>
              <a:rPr lang="es-ES" sz="1050" dirty="0" err="1"/>
              <a:t>private</a:t>
            </a:r>
            <a:r>
              <a:rPr lang="es-ES" sz="1050" dirty="0"/>
              <a:t> </a:t>
            </a:r>
            <a:r>
              <a:rPr lang="es-ES" sz="1050" dirty="0" err="1"/>
              <a:t>List</a:t>
            </a:r>
            <a:r>
              <a:rPr lang="es-ES" sz="1050" dirty="0"/>
              <a:t>&lt;Pieza&gt; morro;</a:t>
            </a:r>
          </a:p>
        </p:txBody>
      </p:sp>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5566548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Component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646331"/>
          </a:xfrm>
          <a:prstGeom prst="rect">
            <a:avLst/>
          </a:prstGeom>
          <a:noFill/>
          <a:ln>
            <a:noFill/>
            <a:prstDash val="dash"/>
          </a:ln>
          <a:effectLst/>
        </p:spPr>
        <p:txBody>
          <a:bodyPr wrap="square" rtlCol="0">
            <a:spAutoFit/>
          </a:bodyPr>
          <a:lstStyle/>
          <a:p>
            <a:r>
              <a:rPr lang="es-ES" sz="1200" dirty="0" smtClean="0"/>
              <a:t>La anotación </a:t>
            </a:r>
            <a:r>
              <a:rPr lang="es-ES" sz="1200" b="1" dirty="0" smtClean="0"/>
              <a:t>@</a:t>
            </a:r>
            <a:r>
              <a:rPr lang="es-ES" sz="1200" b="1" dirty="0" err="1" smtClean="0"/>
              <a:t>Component</a:t>
            </a:r>
            <a:r>
              <a:rPr lang="es-ES" sz="1200" b="1" dirty="0" smtClean="0"/>
              <a:t> </a:t>
            </a:r>
            <a:r>
              <a:rPr lang="es-ES" sz="1200" dirty="0"/>
              <a:t>anotación marca una clase java como un </a:t>
            </a:r>
            <a:r>
              <a:rPr lang="es-ES" sz="1200" b="1" dirty="0" err="1" smtClean="0"/>
              <a:t>bean</a:t>
            </a:r>
            <a:r>
              <a:rPr lang="es-ES" sz="1200" dirty="0" smtClean="0"/>
              <a:t> </a:t>
            </a:r>
            <a:r>
              <a:rPr lang="es-ES" sz="1200" dirty="0"/>
              <a:t>de </a:t>
            </a:r>
            <a:r>
              <a:rPr lang="es-ES" sz="1200" dirty="0" smtClean="0"/>
              <a:t>forma que el componente </a:t>
            </a:r>
            <a:r>
              <a:rPr lang="es-ES" sz="1200" dirty="0"/>
              <a:t>de exploración de </a:t>
            </a:r>
            <a:r>
              <a:rPr lang="es-ES" sz="1200" dirty="0" smtClean="0"/>
              <a:t>Spring </a:t>
            </a:r>
            <a:r>
              <a:rPr lang="es-ES" sz="1200" dirty="0"/>
              <a:t>puede recogerlo y </a:t>
            </a:r>
            <a:r>
              <a:rPr lang="es-ES" sz="1200" dirty="0" smtClean="0"/>
              <a:t>ponerlo en </a:t>
            </a:r>
            <a:r>
              <a:rPr lang="es-ES" sz="1200" dirty="0"/>
              <a:t>el contexto de aplicación. </a:t>
            </a:r>
            <a:endParaRPr lang="es-ES" sz="1200" dirty="0" smtClean="0"/>
          </a:p>
          <a:p>
            <a:r>
              <a:rPr lang="es-ES" sz="1200" dirty="0" smtClean="0"/>
              <a:t> </a:t>
            </a:r>
            <a:r>
              <a:rPr lang="es-ES" sz="1200" dirty="0"/>
              <a:t>Para utilizar esta anotación, </a:t>
            </a:r>
            <a:r>
              <a:rPr lang="es-ES" sz="1200" dirty="0" smtClean="0"/>
              <a:t>hay que aplicarla </a:t>
            </a:r>
            <a:r>
              <a:rPr lang="es-ES" sz="1200" dirty="0"/>
              <a:t>sobre la clase de la siguiente manera: </a:t>
            </a: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683755" y="3717032"/>
            <a:ext cx="8320167" cy="830997"/>
          </a:xfrm>
          <a:prstGeom prst="rect">
            <a:avLst/>
          </a:prstGeom>
          <a:noFill/>
          <a:ln>
            <a:noFill/>
            <a:prstDash val="dash"/>
          </a:ln>
          <a:effectLst/>
        </p:spPr>
        <p:txBody>
          <a:bodyPr wrap="square" rtlCol="0">
            <a:spAutoFit/>
          </a:bodyPr>
          <a:lstStyle/>
          <a:p>
            <a:r>
              <a:rPr lang="es-ES" sz="1200" dirty="0" smtClean="0"/>
              <a:t>Aunque este uso de la anotación </a:t>
            </a:r>
            <a:r>
              <a:rPr lang="es-ES" sz="1200" b="1" dirty="0" smtClean="0"/>
              <a:t>@</a:t>
            </a:r>
            <a:r>
              <a:rPr lang="es-ES" sz="1200" b="1" dirty="0" err="1" smtClean="0"/>
              <a:t>Component</a:t>
            </a:r>
            <a:r>
              <a:rPr lang="es-ES" sz="1200" b="1" dirty="0" smtClean="0"/>
              <a:t> </a:t>
            </a:r>
            <a:r>
              <a:rPr lang="es-ES" sz="1200" dirty="0" smtClean="0"/>
              <a:t>es correcto, se podría utilizar otra anotación  más adecuada que proporciona funcionalidad específica para </a:t>
            </a:r>
            <a:r>
              <a:rPr lang="es-ES" sz="1200" b="1" dirty="0" err="1" smtClean="0"/>
              <a:t>DAOs</a:t>
            </a:r>
            <a:r>
              <a:rPr lang="es-ES" sz="1200" dirty="0" smtClean="0"/>
              <a:t>, llamada </a:t>
            </a:r>
            <a:r>
              <a:rPr lang="es-ES" sz="1200" b="1" dirty="0" smtClean="0"/>
              <a:t>@</a:t>
            </a:r>
            <a:r>
              <a:rPr lang="es-ES" sz="1200" b="1" dirty="0" err="1" smtClean="0"/>
              <a:t>Repository</a:t>
            </a:r>
            <a:r>
              <a:rPr lang="es-ES" sz="1200" dirty="0" smtClean="0"/>
              <a:t> . Esta anotación es una especialización de </a:t>
            </a:r>
            <a:r>
              <a:rPr lang="es-ES" sz="1200" dirty="0" err="1" smtClean="0"/>
              <a:t>Component</a:t>
            </a:r>
            <a:r>
              <a:rPr lang="es-ES" sz="1200" dirty="0" smtClean="0"/>
              <a:t> que además de añadir el </a:t>
            </a:r>
            <a:r>
              <a:rPr lang="es-ES" sz="1200" dirty="0" err="1" smtClean="0"/>
              <a:t>bean</a:t>
            </a:r>
            <a:r>
              <a:rPr lang="es-ES" sz="1200" dirty="0" smtClean="0"/>
              <a:t> al contexto hace que las excepciones no comprobadas lanzadas desde los métodos de la clase puedan convertirse por </a:t>
            </a:r>
            <a:r>
              <a:rPr lang="es-ES" sz="1200" dirty="0" err="1" smtClean="0"/>
              <a:t>String</a:t>
            </a:r>
            <a:r>
              <a:rPr lang="es-ES" sz="1200" dirty="0" smtClean="0"/>
              <a:t> en </a:t>
            </a:r>
            <a:r>
              <a:rPr lang="es-ES" sz="1200" b="1" dirty="0" err="1" smtClean="0"/>
              <a:t>DataAccessExceptions</a:t>
            </a:r>
            <a:r>
              <a:rPr lang="es-ES" sz="1200" dirty="0" smtClean="0"/>
              <a:t>.</a:t>
            </a:r>
          </a:p>
        </p:txBody>
      </p:sp>
      <p:sp>
        <p:nvSpPr>
          <p:cNvPr id="25" name="16 CuadroTexto"/>
          <p:cNvSpPr txBox="1"/>
          <p:nvPr/>
        </p:nvSpPr>
        <p:spPr>
          <a:xfrm>
            <a:off x="683568" y="2780928"/>
            <a:ext cx="5040585" cy="5078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algn="just" defTabSz="914400" eaLnBrk="0" fontAlgn="base" hangingPunct="0">
              <a:spcBef>
                <a:spcPct val="0"/>
              </a:spcBef>
              <a:spcAft>
                <a:spcPct val="0"/>
              </a:spcAft>
            </a:pPr>
            <a:r>
              <a:rPr lang="en-US" sz="900" dirty="0"/>
              <a:t>@Component </a:t>
            </a:r>
            <a:endParaRPr lang="en-US" sz="900" dirty="0" smtClean="0"/>
          </a:p>
          <a:p>
            <a:pPr lvl="0" algn="just" defTabSz="914400" eaLnBrk="0" fontAlgn="base" hangingPunct="0">
              <a:spcBef>
                <a:spcPct val="0"/>
              </a:spcBef>
              <a:spcAft>
                <a:spcPct val="0"/>
              </a:spcAft>
            </a:pPr>
            <a:r>
              <a:rPr lang="en-US" sz="900" dirty="0" smtClean="0"/>
              <a:t>public </a:t>
            </a:r>
            <a:r>
              <a:rPr lang="en-US" sz="900" dirty="0"/>
              <a:t>class </a:t>
            </a:r>
            <a:r>
              <a:rPr lang="en-US" sz="900" dirty="0" err="1"/>
              <a:t>EmployeeDAOImpl</a:t>
            </a:r>
            <a:r>
              <a:rPr lang="en-US" sz="900" dirty="0"/>
              <a:t> implements </a:t>
            </a:r>
            <a:r>
              <a:rPr lang="en-US" sz="900" dirty="0" err="1" smtClean="0"/>
              <a:t>EmployeeDAO</a:t>
            </a:r>
            <a:endParaRPr lang="en-US" sz="900" dirty="0" smtClean="0"/>
          </a:p>
          <a:p>
            <a:pPr lvl="0" algn="just" defTabSz="914400" eaLnBrk="0" fontAlgn="base" hangingPunct="0">
              <a:spcBef>
                <a:spcPct val="0"/>
              </a:spcBef>
              <a:spcAft>
                <a:spcPct val="0"/>
              </a:spcAft>
            </a:pPr>
            <a:r>
              <a:rPr lang="en-US" sz="900" dirty="0" smtClean="0"/>
              <a:t> </a:t>
            </a:r>
            <a:r>
              <a:rPr lang="en-US" sz="900" dirty="0"/>
              <a:t>{ ... } </a:t>
            </a:r>
            <a:endParaRPr lang="es-ES" altLang="es-ES" sz="900" dirty="0">
              <a:latin typeface="Arial" panose="020B0604020202020204" pitchFamily="34" charset="0"/>
            </a:endParaRP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9535483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Named</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461665"/>
          </a:xfrm>
          <a:prstGeom prst="rect">
            <a:avLst/>
          </a:prstGeom>
          <a:noFill/>
          <a:ln>
            <a:noFill/>
            <a:prstDash val="dash"/>
          </a:ln>
          <a:effectLst/>
        </p:spPr>
        <p:txBody>
          <a:bodyPr wrap="square" rtlCol="0">
            <a:spAutoFit/>
          </a:bodyPr>
          <a:lstStyle/>
          <a:p>
            <a:r>
              <a:rPr lang="es-ES" sz="1200" dirty="0"/>
              <a:t>Esta anotación es similar a la anterior </a:t>
            </a:r>
            <a:r>
              <a:rPr lang="es-ES" sz="1200" b="1" dirty="0"/>
              <a:t>@</a:t>
            </a:r>
            <a:r>
              <a:rPr lang="es-ES" sz="1200" b="1" dirty="0" err="1"/>
              <a:t>Component</a:t>
            </a:r>
            <a:r>
              <a:rPr lang="es-ES" sz="1200" dirty="0"/>
              <a:t>, pero pertenece a la especificación estándar de Java, en vez de a </a:t>
            </a:r>
            <a:r>
              <a:rPr lang="es-ES" sz="1200" b="1" dirty="0"/>
              <a:t>Spring</a:t>
            </a:r>
            <a:r>
              <a:rPr lang="es-ES" sz="1200" dirty="0"/>
              <a:t>, por lo que requiere añadir la misma dependencia de </a:t>
            </a:r>
            <a:r>
              <a:rPr lang="es-ES" sz="1200" b="1" dirty="0" err="1"/>
              <a:t>Maven</a:t>
            </a:r>
            <a:r>
              <a:rPr lang="es-ES" sz="1200" dirty="0"/>
              <a:t> indicada para la anotación </a:t>
            </a:r>
            <a:r>
              <a:rPr lang="es-ES" sz="1200" b="1" dirty="0"/>
              <a:t>@</a:t>
            </a:r>
            <a:r>
              <a:rPr lang="es-ES" sz="1200" b="1" dirty="0" err="1"/>
              <a:t>Inject</a:t>
            </a:r>
            <a:r>
              <a:rPr lang="es-ES" sz="1200" dirty="0"/>
              <a:t>.</a:t>
            </a: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683567" y="2384778"/>
            <a:ext cx="504058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import </a:t>
            </a:r>
            <a:r>
              <a:rPr lang="en-US" sz="1050" dirty="0" err="1"/>
              <a:t>javax.inject.Named</a:t>
            </a:r>
            <a:r>
              <a:rPr lang="en-US" sz="1050" dirty="0"/>
              <a:t>;</a:t>
            </a:r>
          </a:p>
          <a:p>
            <a:pPr fontAlgn="t"/>
            <a:r>
              <a:rPr lang="en-US" sz="1050" b="1" dirty="0"/>
              <a:t>@Named</a:t>
            </a:r>
            <a:br>
              <a:rPr lang="en-US" sz="1050" b="1" dirty="0"/>
            </a:br>
            <a:r>
              <a:rPr lang="en-US" sz="1050" dirty="0"/>
              <a:t>public class Motor {</a:t>
            </a:r>
            <a:br>
              <a:rPr lang="en-US" sz="1050" dirty="0"/>
            </a:br>
            <a:r>
              <a:rPr lang="en-US" sz="1050" dirty="0"/>
              <a: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74065524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538638" y="6447155"/>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27482" y="6418832"/>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764704"/>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Autodetección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1015663"/>
          </a:xfrm>
          <a:prstGeom prst="rect">
            <a:avLst/>
          </a:prstGeom>
          <a:noFill/>
          <a:ln>
            <a:noFill/>
            <a:prstDash val="dash"/>
          </a:ln>
          <a:effectLst/>
        </p:spPr>
        <p:txBody>
          <a:bodyPr wrap="square" rtlCol="0">
            <a:spAutoFit/>
          </a:bodyPr>
          <a:lstStyle/>
          <a:p>
            <a:pPr fontAlgn="t"/>
            <a:r>
              <a:rPr lang="es-ES" sz="1200" dirty="0"/>
              <a:t>Hasta ahora todos los ejemplos vistos en esta serie han implicado siempre tener que declarar los </a:t>
            </a:r>
            <a:r>
              <a:rPr lang="es-ES" sz="1200" b="1" dirty="0" err="1"/>
              <a:t>beans</a:t>
            </a:r>
            <a:r>
              <a:rPr lang="es-ES" sz="1200" dirty="0"/>
              <a:t> en el fichero </a:t>
            </a:r>
            <a:r>
              <a:rPr lang="es-ES" sz="1200" b="1" dirty="0"/>
              <a:t>applicationContext.xml</a:t>
            </a:r>
            <a:r>
              <a:rPr lang="es-ES" sz="1200" dirty="0"/>
              <a:t>. Sin embargo, gracias a las anotaciones de tipo componente las declaraciones se pueden omitir y dejar que Spring detecte automáticamente los </a:t>
            </a:r>
            <a:r>
              <a:rPr lang="es-ES" sz="1200" b="1" dirty="0" err="1"/>
              <a:t>beans</a:t>
            </a:r>
            <a:r>
              <a:rPr lang="es-ES" sz="1200" dirty="0"/>
              <a:t>.</a:t>
            </a:r>
          </a:p>
          <a:p>
            <a:pPr fontAlgn="t"/>
            <a:endParaRPr lang="es-ES" sz="1200" dirty="0" smtClean="0"/>
          </a:p>
          <a:p>
            <a:pPr fontAlgn="t"/>
            <a:r>
              <a:rPr lang="es-ES" sz="1200" dirty="0" smtClean="0"/>
              <a:t>Supongamos </a:t>
            </a:r>
            <a:r>
              <a:rPr lang="es-ES" sz="1200" dirty="0"/>
              <a:t>las siguientes clases de ejemplo de una biblioteca</a:t>
            </a:r>
          </a:p>
        </p:txBody>
      </p:sp>
      <p:sp>
        <p:nvSpPr>
          <p:cNvPr id="12" name="4 CuadroTexto"/>
          <p:cNvSpPr txBox="1"/>
          <p:nvPr/>
        </p:nvSpPr>
        <p:spPr>
          <a:xfrm>
            <a:off x="388869" y="178798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710048" y="2803649"/>
            <a:ext cx="5040585" cy="347787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00" dirty="0" err="1"/>
              <a:t>public</a:t>
            </a:r>
            <a:r>
              <a:rPr lang="es-ES" sz="1000" dirty="0"/>
              <a:t> </a:t>
            </a:r>
            <a:r>
              <a:rPr lang="es-ES" sz="1000" dirty="0" err="1"/>
              <a:t>class</a:t>
            </a:r>
            <a:r>
              <a:rPr lang="es-ES" sz="1000" dirty="0"/>
              <a:t> Libro {</a:t>
            </a:r>
            <a:br>
              <a:rPr lang="es-ES" sz="1000" dirty="0"/>
            </a:br>
            <a:r>
              <a:rPr lang="es-ES" sz="1000" dirty="0"/>
              <a:t>}</a:t>
            </a:r>
          </a:p>
          <a:p>
            <a:pPr fontAlgn="t"/>
            <a:r>
              <a:rPr lang="es-ES" sz="1000" dirty="0" err="1"/>
              <a:t>public</a:t>
            </a:r>
            <a:r>
              <a:rPr lang="es-ES" sz="1000" dirty="0"/>
              <a:t> interface </a:t>
            </a:r>
            <a:r>
              <a:rPr lang="es-ES" sz="1000" dirty="0" err="1"/>
              <a:t>LibroDao</a:t>
            </a:r>
            <a:r>
              <a:rPr lang="es-ES" sz="1000" dirty="0"/>
              <a:t> {</a:t>
            </a:r>
          </a:p>
          <a:p>
            <a:pPr fontAlgn="t"/>
            <a:r>
              <a:rPr lang="es-ES" sz="1000" dirty="0"/>
              <a:t>Libro </a:t>
            </a:r>
            <a:r>
              <a:rPr lang="es-ES" sz="1000" dirty="0" err="1"/>
              <a:t>getLibro</a:t>
            </a:r>
            <a:r>
              <a:rPr lang="es-ES" sz="1000" dirty="0"/>
              <a:t>();</a:t>
            </a:r>
            <a:br>
              <a:rPr lang="es-ES" sz="1000" dirty="0"/>
            </a:br>
            <a:r>
              <a:rPr lang="es-ES" sz="1000" dirty="0"/>
              <a:t>}</a:t>
            </a:r>
          </a:p>
          <a:p>
            <a:pPr fontAlgn="t"/>
            <a:r>
              <a:rPr lang="es-ES" sz="1000" b="1" dirty="0">
                <a:solidFill>
                  <a:srgbClr val="C00000"/>
                </a:solidFill>
              </a:rPr>
              <a:t>@</a:t>
            </a:r>
            <a:r>
              <a:rPr lang="es-ES" sz="1000" b="1" dirty="0" err="1">
                <a:solidFill>
                  <a:srgbClr val="C00000"/>
                </a:solidFill>
              </a:rPr>
              <a:t>Repository</a:t>
            </a:r>
            <a:r>
              <a:rPr lang="es-ES" sz="1000" dirty="0"/>
              <a:t/>
            </a:r>
            <a:br>
              <a:rPr lang="es-ES" sz="1000" dirty="0"/>
            </a:br>
            <a:r>
              <a:rPr lang="es-ES" sz="1000" dirty="0" err="1"/>
              <a:t>public</a:t>
            </a:r>
            <a:r>
              <a:rPr lang="es-ES" sz="1000" dirty="0"/>
              <a:t> </a:t>
            </a:r>
            <a:r>
              <a:rPr lang="es-ES" sz="1000" dirty="0" err="1"/>
              <a:t>class</a:t>
            </a:r>
            <a:r>
              <a:rPr lang="es-ES" sz="1000" dirty="0"/>
              <a:t> </a:t>
            </a:r>
            <a:r>
              <a:rPr lang="es-ES" sz="1000" dirty="0" err="1"/>
              <a:t>LibroDaoImpl</a:t>
            </a:r>
            <a:r>
              <a:rPr lang="es-ES" sz="1000" dirty="0"/>
              <a:t> </a:t>
            </a:r>
            <a:r>
              <a:rPr lang="es-ES" sz="1000" dirty="0" err="1"/>
              <a:t>implements</a:t>
            </a:r>
            <a:r>
              <a:rPr lang="es-ES" sz="1000" dirty="0"/>
              <a:t> </a:t>
            </a:r>
            <a:r>
              <a:rPr lang="es-ES" sz="1000" dirty="0" err="1"/>
              <a:t>LibroDao</a:t>
            </a:r>
            <a:r>
              <a:rPr lang="es-ES" sz="1000" dirty="0"/>
              <a:t> {</a:t>
            </a:r>
          </a:p>
          <a:p>
            <a:pPr fontAlgn="t"/>
            <a:r>
              <a:rPr lang="es-ES" sz="1000" dirty="0" err="1"/>
              <a:t>public</a:t>
            </a:r>
            <a:r>
              <a:rPr lang="es-ES" sz="1000" dirty="0"/>
              <a:t> Libro </a:t>
            </a:r>
            <a:r>
              <a:rPr lang="es-ES" sz="1000" dirty="0" err="1"/>
              <a:t>getLibro</a:t>
            </a:r>
            <a:r>
              <a:rPr lang="es-ES" sz="1000" dirty="0"/>
              <a:t>() {</a:t>
            </a:r>
            <a:br>
              <a:rPr lang="es-ES" sz="1000" dirty="0"/>
            </a:br>
            <a:r>
              <a:rPr lang="es-ES" sz="1000" dirty="0" err="1"/>
              <a:t>return</a:t>
            </a:r>
            <a:r>
              <a:rPr lang="es-ES" sz="1000" dirty="0"/>
              <a:t> new Libro();</a:t>
            </a:r>
            <a:br>
              <a:rPr lang="es-ES" sz="1000" dirty="0"/>
            </a:br>
            <a:r>
              <a:rPr lang="es-ES" sz="1000" dirty="0"/>
              <a:t>}</a:t>
            </a:r>
            <a:br>
              <a:rPr lang="es-ES" sz="1000" dirty="0"/>
            </a:br>
            <a:r>
              <a:rPr lang="es-ES" sz="1000" dirty="0"/>
              <a:t>}</a:t>
            </a:r>
          </a:p>
          <a:p>
            <a:pPr fontAlgn="t"/>
            <a:r>
              <a:rPr lang="es-ES" sz="1000" b="1" dirty="0">
                <a:solidFill>
                  <a:srgbClr val="C00000"/>
                </a:solidFill>
              </a:rPr>
              <a:t>@</a:t>
            </a:r>
            <a:r>
              <a:rPr lang="es-ES" sz="1000" b="1" dirty="0" err="1">
                <a:solidFill>
                  <a:srgbClr val="C00000"/>
                </a:solidFill>
              </a:rPr>
              <a:t>Service</a:t>
            </a:r>
            <a:r>
              <a:rPr lang="es-ES" sz="1000" dirty="0"/>
              <a:t/>
            </a:r>
            <a:br>
              <a:rPr lang="es-ES" sz="1000" dirty="0"/>
            </a:br>
            <a:r>
              <a:rPr lang="es-ES" sz="1000" dirty="0" err="1"/>
              <a:t>public</a:t>
            </a:r>
            <a:r>
              <a:rPr lang="es-ES" sz="1000" dirty="0"/>
              <a:t> </a:t>
            </a:r>
            <a:r>
              <a:rPr lang="es-ES" sz="1000" dirty="0" err="1"/>
              <a:t>class</a:t>
            </a:r>
            <a:r>
              <a:rPr lang="es-ES" sz="1000" dirty="0"/>
              <a:t> Biblioteca {</a:t>
            </a:r>
          </a:p>
          <a:p>
            <a:pPr fontAlgn="t"/>
            <a:r>
              <a:rPr lang="es-ES" sz="1000" dirty="0" err="1"/>
              <a:t>private</a:t>
            </a:r>
            <a:r>
              <a:rPr lang="es-ES" sz="1000" dirty="0"/>
              <a:t> </a:t>
            </a:r>
            <a:r>
              <a:rPr lang="es-ES" sz="1000" dirty="0" err="1"/>
              <a:t>LibroDao</a:t>
            </a:r>
            <a:r>
              <a:rPr lang="es-ES" sz="1000" dirty="0"/>
              <a:t> </a:t>
            </a:r>
            <a:r>
              <a:rPr lang="es-ES" sz="1000" dirty="0" err="1"/>
              <a:t>libroDao</a:t>
            </a:r>
            <a:r>
              <a:rPr lang="es-ES" sz="1000" dirty="0"/>
              <a:t>;</a:t>
            </a:r>
          </a:p>
          <a:p>
            <a:pPr fontAlgn="t"/>
            <a:r>
              <a:rPr lang="es-ES" sz="1000" b="1" dirty="0">
                <a:solidFill>
                  <a:srgbClr val="C00000"/>
                </a:solidFill>
              </a:rPr>
              <a:t>@</a:t>
            </a:r>
            <a:r>
              <a:rPr lang="es-ES" sz="1000" b="1" dirty="0" err="1">
                <a:solidFill>
                  <a:srgbClr val="C00000"/>
                </a:solidFill>
              </a:rPr>
              <a:t>Autowired</a:t>
            </a:r>
            <a:r>
              <a:rPr lang="es-ES" sz="1000" dirty="0"/>
              <a:t/>
            </a:r>
            <a:br>
              <a:rPr lang="es-ES" sz="1000" dirty="0"/>
            </a:br>
            <a:r>
              <a:rPr lang="es-ES" sz="1000" dirty="0" err="1"/>
              <a:t>public</a:t>
            </a:r>
            <a:r>
              <a:rPr lang="es-ES" sz="1000" dirty="0"/>
              <a:t> </a:t>
            </a:r>
            <a:r>
              <a:rPr lang="es-ES" sz="1000" dirty="0" err="1"/>
              <a:t>void</a:t>
            </a:r>
            <a:r>
              <a:rPr lang="es-ES" sz="1000" dirty="0"/>
              <a:t> </a:t>
            </a:r>
            <a:r>
              <a:rPr lang="es-ES" sz="1000" dirty="0" err="1"/>
              <a:t>setLibroDao</a:t>
            </a:r>
            <a:r>
              <a:rPr lang="es-ES" sz="1000" dirty="0"/>
              <a:t>(</a:t>
            </a:r>
            <a:r>
              <a:rPr lang="es-ES" sz="1000" dirty="0" err="1"/>
              <a:t>LibroDao</a:t>
            </a:r>
            <a:r>
              <a:rPr lang="es-ES" sz="1000" dirty="0"/>
              <a:t> </a:t>
            </a:r>
            <a:r>
              <a:rPr lang="es-ES" sz="1000" dirty="0" err="1"/>
              <a:t>libroDao</a:t>
            </a:r>
            <a:r>
              <a:rPr lang="es-ES" sz="1000" dirty="0"/>
              <a:t>) {</a:t>
            </a:r>
            <a:br>
              <a:rPr lang="es-ES" sz="1000" dirty="0"/>
            </a:br>
            <a:r>
              <a:rPr lang="es-ES" sz="1000" dirty="0" err="1"/>
              <a:t>this.libroDao</a:t>
            </a:r>
            <a:r>
              <a:rPr lang="es-ES" sz="1000" dirty="0"/>
              <a:t> = </a:t>
            </a:r>
            <a:r>
              <a:rPr lang="es-ES" sz="1000" dirty="0" err="1"/>
              <a:t>libroDao</a:t>
            </a:r>
            <a:r>
              <a:rPr lang="es-ES" sz="1000" dirty="0"/>
              <a:t>;</a:t>
            </a:r>
            <a:br>
              <a:rPr lang="es-ES" sz="1000" dirty="0"/>
            </a:br>
            <a:r>
              <a:rPr lang="es-ES" sz="1000" dirty="0"/>
              <a:t>}</a:t>
            </a:r>
          </a:p>
          <a:p>
            <a:pPr fontAlgn="t"/>
            <a:r>
              <a:rPr lang="es-ES" sz="1000" dirty="0" err="1"/>
              <a:t>public</a:t>
            </a:r>
            <a:r>
              <a:rPr lang="es-ES" sz="1000" dirty="0"/>
              <a:t> Libro </a:t>
            </a:r>
            <a:r>
              <a:rPr lang="es-ES" sz="1000" dirty="0" err="1"/>
              <a:t>getLibro</a:t>
            </a:r>
            <a:r>
              <a:rPr lang="es-ES" sz="1000" dirty="0"/>
              <a:t>() {</a:t>
            </a:r>
            <a:br>
              <a:rPr lang="es-ES" sz="1000" dirty="0"/>
            </a:br>
            <a:r>
              <a:rPr lang="es-ES" sz="1000" dirty="0" err="1"/>
              <a:t>return</a:t>
            </a:r>
            <a:r>
              <a:rPr lang="es-ES" sz="1000" dirty="0"/>
              <a:t> </a:t>
            </a:r>
            <a:r>
              <a:rPr lang="es-ES" sz="1000" dirty="0" err="1"/>
              <a:t>libroDao.getLibro</a:t>
            </a:r>
            <a:r>
              <a:rPr lang="es-ES" sz="1000" dirty="0"/>
              <a:t>();</a:t>
            </a:r>
            <a:br>
              <a:rPr lang="es-ES" sz="1000" dirty="0"/>
            </a:br>
            <a:r>
              <a:rPr lang="es-ES" sz="1000" dirty="0"/>
              <a:t>}</a:t>
            </a:r>
            <a:br>
              <a:rPr lang="es-ES" sz="1000" dirty="0"/>
            </a:br>
            <a:r>
              <a:rPr lang="es-ES" sz="1000" dirty="0"/>
              <a: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1658618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Autodetección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7" y="1618707"/>
            <a:ext cx="8320167" cy="646331"/>
          </a:xfrm>
          <a:prstGeom prst="rect">
            <a:avLst/>
          </a:prstGeom>
          <a:noFill/>
          <a:ln>
            <a:noFill/>
            <a:prstDash val="dash"/>
          </a:ln>
          <a:effectLst/>
        </p:spPr>
        <p:txBody>
          <a:bodyPr wrap="square" rtlCol="0">
            <a:spAutoFit/>
          </a:bodyPr>
          <a:lstStyle/>
          <a:p>
            <a:pPr fontAlgn="t"/>
            <a:r>
              <a:rPr lang="es-ES" sz="1200" dirty="0"/>
              <a:t>En este ejemplo hay dos componentes que nos interesa dejar que sea Spring quien los gestione automáticamente. Por una parte el repositorio de libros, y por otra parte el servicio de biblioteca. Para conseguir este propósito se define el fichero applicationContext.xml de la siguiente forma:</a:t>
            </a:r>
          </a:p>
        </p:txBody>
      </p:sp>
      <p:sp>
        <p:nvSpPr>
          <p:cNvPr id="12" name="4 CuadroTexto"/>
          <p:cNvSpPr txBox="1"/>
          <p:nvPr/>
        </p:nvSpPr>
        <p:spPr>
          <a:xfrm>
            <a:off x="388868" y="161870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714825" y="2280380"/>
            <a:ext cx="7534360" cy="178510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a:t>
            </a:r>
            <a:br>
              <a:rPr lang="es-ES" sz="1000" dirty="0"/>
            </a:br>
            <a:r>
              <a:rPr lang="es-ES" sz="1000" dirty="0"/>
              <a:t>&lt;</a:t>
            </a:r>
            <a:r>
              <a:rPr lang="es-ES" sz="1000" dirty="0" err="1"/>
              <a:t>beans</a:t>
            </a:r>
            <a:r>
              <a:rPr lang="es-ES" sz="1000" dirty="0"/>
              <a:t> </a:t>
            </a:r>
            <a:r>
              <a:rPr lang="es-ES" sz="1000" dirty="0" err="1"/>
              <a:t>xmlns</a:t>
            </a:r>
            <a:r>
              <a:rPr lang="es-ES" sz="1000" dirty="0"/>
              <a:t>="http://www.springframework.org/schema/beans"</a:t>
            </a:r>
            <a:br>
              <a:rPr lang="es-ES" sz="1000" dirty="0"/>
            </a:br>
            <a:r>
              <a:rPr lang="es-ES" sz="1000" dirty="0" err="1"/>
              <a:t>xmlns:context</a:t>
            </a:r>
            <a:r>
              <a:rPr lang="es-ES" sz="1000" dirty="0"/>
              <a:t>="http://www.springframework.org/schema/context"</a:t>
            </a:r>
            <a:br>
              <a:rPr lang="es-ES" sz="1000" dirty="0"/>
            </a:br>
            <a:r>
              <a:rPr lang="es-ES" sz="1000" dirty="0" err="1"/>
              <a:t>xmlns:xsi</a:t>
            </a:r>
            <a:r>
              <a:rPr lang="es-ES" sz="1000" dirty="0"/>
              <a:t>="http://www.w3.org/2001/XMLSchema-instance"</a:t>
            </a:r>
            <a:br>
              <a:rPr lang="es-ES" sz="1000" dirty="0"/>
            </a:br>
            <a:r>
              <a:rPr lang="es-ES" sz="1000" dirty="0" err="1"/>
              <a:t>xsi:schemaLocation</a:t>
            </a:r>
            <a:r>
              <a:rPr lang="es-ES" sz="1000" dirty="0"/>
              <a:t>="</a:t>
            </a:r>
            <a:br>
              <a:rPr lang="es-ES" sz="1000" dirty="0"/>
            </a:br>
            <a:r>
              <a:rPr lang="es-ES" sz="1000" dirty="0"/>
              <a:t>http://www.springframework.org/schema/beans</a:t>
            </a:r>
            <a:br>
              <a:rPr lang="es-ES" sz="1000" dirty="0"/>
            </a:br>
            <a:r>
              <a:rPr lang="es-ES" sz="1000" dirty="0"/>
              <a:t>http://www.springframework.org/schema/beans/spring-beans-3.1.xsd</a:t>
            </a:r>
            <a:br>
              <a:rPr lang="es-ES" sz="1000" dirty="0"/>
            </a:br>
            <a:r>
              <a:rPr lang="es-ES" sz="1000" dirty="0"/>
              <a:t>http://www.springframework.org/schema/context</a:t>
            </a:r>
            <a:br>
              <a:rPr lang="es-ES" sz="1000" dirty="0"/>
            </a:br>
            <a:r>
              <a:rPr lang="es-ES" sz="1000" dirty="0"/>
              <a:t>http://www.springframework.org/schema/context/spring-context-3.1.xsd"&gt;</a:t>
            </a:r>
          </a:p>
          <a:p>
            <a:pPr fontAlgn="t"/>
            <a:r>
              <a:rPr lang="es-ES" sz="1000" dirty="0"/>
              <a:t>&lt;</a:t>
            </a:r>
            <a:r>
              <a:rPr lang="es-ES" sz="1000" dirty="0" err="1"/>
              <a:t>context:component-scan</a:t>
            </a:r>
            <a:r>
              <a:rPr lang="es-ES" sz="1000" dirty="0"/>
              <a:t> base-</a:t>
            </a:r>
            <a:r>
              <a:rPr lang="es-ES" sz="1000" dirty="0" err="1"/>
              <a:t>package</a:t>
            </a:r>
            <a:r>
              <a:rPr lang="es-ES" sz="1000" dirty="0"/>
              <a:t>="</a:t>
            </a:r>
            <a:r>
              <a:rPr lang="es-ES" sz="1000" dirty="0" err="1"/>
              <a:t>com.empresa</a:t>
            </a:r>
            <a:r>
              <a:rPr lang="es-ES" sz="1000" dirty="0"/>
              <a:t>"/&gt;</a:t>
            </a:r>
          </a:p>
          <a:p>
            <a:pPr fontAlgn="t"/>
            <a:r>
              <a:rPr lang="es-ES" sz="1000" dirty="0"/>
              <a:t>&lt;/</a:t>
            </a:r>
            <a:r>
              <a:rPr lang="es-ES" sz="1000" dirty="0" err="1"/>
              <a:t>beans</a:t>
            </a:r>
            <a:r>
              <a:rPr lang="es-ES" sz="1000" dirty="0"/>
              <a:t>&gt;</a:t>
            </a:r>
          </a:p>
        </p:txBody>
      </p:sp>
      <p:sp>
        <p:nvSpPr>
          <p:cNvPr id="14" name="16 CuadroTexto"/>
          <p:cNvSpPr txBox="1"/>
          <p:nvPr/>
        </p:nvSpPr>
        <p:spPr>
          <a:xfrm>
            <a:off x="683568" y="4149080"/>
            <a:ext cx="8320167" cy="1015663"/>
          </a:xfrm>
          <a:prstGeom prst="rect">
            <a:avLst/>
          </a:prstGeom>
          <a:noFill/>
          <a:ln>
            <a:noFill/>
            <a:prstDash val="dash"/>
          </a:ln>
          <a:effectLst/>
        </p:spPr>
        <p:txBody>
          <a:bodyPr wrap="square" rtlCol="0">
            <a:spAutoFit/>
          </a:bodyPr>
          <a:lstStyle/>
          <a:p>
            <a:pPr fontAlgn="t"/>
            <a:r>
              <a:rPr lang="es-ES" sz="1200" dirty="0"/>
              <a:t>Es decir, se utiliza la etiqueta </a:t>
            </a:r>
            <a:r>
              <a:rPr lang="es-ES" sz="1200" b="1" dirty="0" err="1"/>
              <a:t>context:component-scan</a:t>
            </a:r>
            <a:r>
              <a:rPr lang="es-ES" sz="1200" dirty="0"/>
              <a:t>, con el nombre del paquete donde se encuentran las clases, para dejar que Spring se encargue de escanearlo por si solo, y que extraiga la definición de los </a:t>
            </a:r>
            <a:r>
              <a:rPr lang="es-ES" sz="1200" b="1" dirty="0" err="1"/>
              <a:t>beans</a:t>
            </a:r>
            <a:r>
              <a:rPr lang="es-ES" sz="1200" dirty="0"/>
              <a:t> evitando tener que hacerlo manualmente.</a:t>
            </a:r>
          </a:p>
          <a:p>
            <a:pPr fontAlgn="t"/>
            <a:r>
              <a:rPr lang="es-ES" sz="1200" dirty="0"/>
              <a:t>Para comprobar su correcto funcionamiento se pueden ejecutar las siguientes líneas de código donde se observa como un </a:t>
            </a:r>
            <a:r>
              <a:rPr lang="es-ES" sz="1200" dirty="0" err="1"/>
              <a:t>bean</a:t>
            </a:r>
            <a:r>
              <a:rPr lang="es-ES" sz="1200" dirty="0"/>
              <a:t> llamado "biblioteca" es automáticamente creado por Spring, a la par que todas sus dependencias han sido correctamente inyectadas:</a:t>
            </a:r>
          </a:p>
        </p:txBody>
      </p:sp>
      <p:sp>
        <p:nvSpPr>
          <p:cNvPr id="15" name="16 CuadroTexto"/>
          <p:cNvSpPr txBox="1"/>
          <p:nvPr/>
        </p:nvSpPr>
        <p:spPr>
          <a:xfrm>
            <a:off x="767059" y="5202622"/>
            <a:ext cx="7534360"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00" dirty="0"/>
              <a:t>Biblioteca </a:t>
            </a:r>
            <a:r>
              <a:rPr lang="es-ES" sz="1000" dirty="0" err="1"/>
              <a:t>biblioteca</a:t>
            </a:r>
            <a:r>
              <a:rPr lang="es-ES" sz="1000" dirty="0"/>
              <a:t> = </a:t>
            </a:r>
            <a:r>
              <a:rPr lang="es-ES" sz="1000" dirty="0" err="1"/>
              <a:t>context.getBean</a:t>
            </a:r>
            <a:r>
              <a:rPr lang="es-ES" sz="1000" dirty="0"/>
              <a:t>("biblioteca", </a:t>
            </a:r>
            <a:r>
              <a:rPr lang="es-ES" sz="1000" dirty="0" err="1"/>
              <a:t>Biblioteca.class</a:t>
            </a:r>
            <a:r>
              <a:rPr lang="es-ES" sz="1000" dirty="0"/>
              <a:t>);</a:t>
            </a:r>
          </a:p>
          <a:p>
            <a:pPr fontAlgn="t"/>
            <a:r>
              <a:rPr lang="es-ES" sz="1000" dirty="0" err="1"/>
              <a:t>biblioteca.getLibro</a:t>
            </a:r>
            <a:r>
              <a:rPr lang="es-ES" sz="1000" dirty="0"/>
              <a: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965630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Autodetección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7" y="1618707"/>
            <a:ext cx="8320167" cy="1015663"/>
          </a:xfrm>
          <a:prstGeom prst="rect">
            <a:avLst/>
          </a:prstGeom>
          <a:noFill/>
          <a:ln>
            <a:noFill/>
            <a:prstDash val="dash"/>
          </a:ln>
          <a:effectLst/>
        </p:spPr>
        <p:txBody>
          <a:bodyPr wrap="square" rtlCol="0">
            <a:spAutoFit/>
          </a:bodyPr>
          <a:lstStyle/>
          <a:p>
            <a:pPr fontAlgn="t"/>
            <a:r>
              <a:rPr lang="es-ES" sz="1200" dirty="0"/>
              <a:t>Cuando se usa la etiqueta </a:t>
            </a:r>
            <a:r>
              <a:rPr lang="es-ES" sz="1200" dirty="0" err="1"/>
              <a:t>context:component-scan</a:t>
            </a:r>
            <a:r>
              <a:rPr lang="es-ES" sz="1200" dirty="0"/>
              <a:t> para escanear componentes no es necesario incluir también la etiqueta </a:t>
            </a:r>
            <a:r>
              <a:rPr lang="es-ES" sz="1200" dirty="0" err="1"/>
              <a:t>context:annotation-config</a:t>
            </a:r>
            <a:r>
              <a:rPr lang="es-ES" sz="1200" dirty="0"/>
              <a:t> para detectar anotaciones, esta última está incluida por defecto en el comportamiento de la primera.</a:t>
            </a:r>
          </a:p>
          <a:p>
            <a:pPr fontAlgn="t"/>
            <a:r>
              <a:rPr lang="es-ES" sz="1200" dirty="0"/>
              <a:t>Por último, comentar que si se quieren excluir algunas clases de ser automáticamente detectadas por Spring se pueden establecer filtros en la misma etiqueta usando nombres de clases, interfaces y anotaciones, e incluso expresiones regulares y filtros </a:t>
            </a:r>
            <a:r>
              <a:rPr lang="es-ES" sz="1200" dirty="0" smtClean="0"/>
              <a:t>personalizados.</a:t>
            </a:r>
            <a:endParaRPr lang="es-ES" sz="1200" dirty="0"/>
          </a:p>
        </p:txBody>
      </p:sp>
      <p:sp>
        <p:nvSpPr>
          <p:cNvPr id="12" name="4 CuadroTexto"/>
          <p:cNvSpPr txBox="1"/>
          <p:nvPr/>
        </p:nvSpPr>
        <p:spPr>
          <a:xfrm>
            <a:off x="388868" y="161870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035342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Configuration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y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646331"/>
          </a:xfrm>
          <a:prstGeom prst="rect">
            <a:avLst/>
          </a:prstGeom>
          <a:noFill/>
          <a:ln>
            <a:noFill/>
            <a:prstDash val="dash"/>
          </a:ln>
          <a:effectLst/>
        </p:spPr>
        <p:txBody>
          <a:bodyPr wrap="square" rtlCol="0">
            <a:spAutoFit/>
          </a:bodyPr>
          <a:lstStyle/>
          <a:p>
            <a:pPr fontAlgn="t"/>
            <a:r>
              <a:rPr lang="es-ES" sz="1200" dirty="0"/>
              <a:t>La anotación @</a:t>
            </a:r>
            <a:r>
              <a:rPr lang="es-ES" sz="1200" dirty="0" err="1"/>
              <a:t>Configuration</a:t>
            </a:r>
            <a:r>
              <a:rPr lang="es-ES" sz="1200" dirty="0"/>
              <a:t> indica que la clase sobre la que se encuentra aplicada debe ser usada como parte de la configuración de Spring. La anotación @</a:t>
            </a:r>
            <a:r>
              <a:rPr lang="es-ES" sz="1200" dirty="0" err="1"/>
              <a:t>Bean</a:t>
            </a:r>
            <a:r>
              <a:rPr lang="es-ES" sz="1200" dirty="0"/>
              <a:t> indica que el elemento sobre el que se encuentra aplicada define un </a:t>
            </a:r>
            <a:r>
              <a:rPr lang="es-ES" sz="1200" dirty="0" err="1"/>
              <a:t>bean</a:t>
            </a:r>
            <a:r>
              <a:rPr lang="es-ES" sz="1200" dirty="0"/>
              <a:t>.</a:t>
            </a:r>
          </a:p>
          <a:p>
            <a:pPr fontAlgn="t"/>
            <a:r>
              <a:rPr lang="es-ES" sz="1200" dirty="0"/>
              <a:t>Consideremos un ejemplo sencillo de una aplicación que implementa un único servicio de reparación de coches:</a:t>
            </a:r>
          </a:p>
        </p:txBody>
      </p:sp>
      <p:sp>
        <p:nvSpPr>
          <p:cNvPr id="12" name="4 CuadroTexto"/>
          <p:cNvSpPr txBox="1"/>
          <p:nvPr/>
        </p:nvSpPr>
        <p:spPr>
          <a:xfrm>
            <a:off x="404935" y="179483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685804" y="2584678"/>
            <a:ext cx="5040585" cy="267765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Coche {</a:t>
            </a:r>
            <a:br>
              <a:rPr lang="es-ES" sz="1050" dirty="0"/>
            </a:br>
            <a:r>
              <a:rPr lang="es-ES" sz="1050" dirty="0"/>
              <a:t>}</a:t>
            </a:r>
          </a:p>
          <a:p>
            <a:pPr fontAlgn="t"/>
            <a:r>
              <a:rPr lang="es-ES" sz="1050" dirty="0" err="1"/>
              <a:t>public</a:t>
            </a:r>
            <a:r>
              <a:rPr lang="es-ES" sz="1050" dirty="0"/>
              <a:t> interface </a:t>
            </a:r>
            <a:r>
              <a:rPr lang="es-ES" sz="1050" dirty="0" err="1"/>
              <a:t>Garage</a:t>
            </a:r>
            <a:r>
              <a:rPr lang="es-ES" sz="1050" dirty="0"/>
              <a:t> {</a:t>
            </a:r>
          </a:p>
          <a:p>
            <a:pPr fontAlgn="t"/>
            <a:r>
              <a:rPr lang="es-ES" sz="1050" dirty="0" err="1"/>
              <a:t>void</a:t>
            </a:r>
            <a:r>
              <a:rPr lang="es-ES" sz="1050" dirty="0"/>
              <a:t> repara(Coche coche);</a:t>
            </a:r>
            <a:br>
              <a:rPr lang="es-ES" sz="1050" dirty="0"/>
            </a:br>
            <a:r>
              <a:rPr lang="es-ES" sz="1050" dirty="0"/>
              <a:t>}</a:t>
            </a:r>
          </a:p>
          <a:p>
            <a:pPr fontAlgn="t"/>
            <a:r>
              <a:rPr lang="es-ES" sz="1050" dirty="0" err="1"/>
              <a:t>public</a:t>
            </a:r>
            <a:r>
              <a:rPr lang="es-ES" sz="1050" dirty="0"/>
              <a:t> </a:t>
            </a:r>
            <a:r>
              <a:rPr lang="es-ES" sz="1050" dirty="0" err="1"/>
              <a:t>class</a:t>
            </a:r>
            <a:r>
              <a:rPr lang="es-ES" sz="1050" dirty="0"/>
              <a:t> </a:t>
            </a:r>
            <a:r>
              <a:rPr lang="es-ES" sz="1050" dirty="0" err="1"/>
              <a:t>GarageImpl</a:t>
            </a:r>
            <a:r>
              <a:rPr lang="es-ES" sz="1050" dirty="0"/>
              <a:t> </a:t>
            </a:r>
            <a:r>
              <a:rPr lang="es-ES" sz="1050" dirty="0" err="1"/>
              <a:t>implements</a:t>
            </a:r>
            <a:r>
              <a:rPr lang="es-ES" sz="1050" dirty="0"/>
              <a:t> </a:t>
            </a:r>
            <a:r>
              <a:rPr lang="es-ES" sz="1050" dirty="0" err="1"/>
              <a:t>Garage</a:t>
            </a:r>
            <a:r>
              <a:rPr lang="es-ES" sz="1050" dirty="0"/>
              <a:t> {</a:t>
            </a:r>
          </a:p>
          <a:p>
            <a:pPr fontAlgn="t"/>
            <a:r>
              <a:rPr lang="es-ES" sz="1050" dirty="0" err="1"/>
              <a:t>public</a:t>
            </a:r>
            <a:r>
              <a:rPr lang="es-ES" sz="1050" dirty="0"/>
              <a:t> </a:t>
            </a:r>
            <a:r>
              <a:rPr lang="es-ES" sz="1050" dirty="0" err="1"/>
              <a:t>void</a:t>
            </a:r>
            <a:r>
              <a:rPr lang="es-ES" sz="1050" dirty="0"/>
              <a:t> repara(Coche coche) {</a:t>
            </a:r>
            <a:br>
              <a:rPr lang="es-ES" sz="1050" dirty="0"/>
            </a:br>
            <a:r>
              <a:rPr lang="es-ES" sz="1050" dirty="0"/>
              <a:t>}</a:t>
            </a:r>
            <a:br>
              <a:rPr lang="es-ES" sz="1050" dirty="0"/>
            </a:br>
            <a:r>
              <a:rPr lang="es-ES" sz="1050" dirty="0"/>
              <a:t>}</a:t>
            </a:r>
          </a:p>
          <a:p>
            <a:pPr fontAlgn="t"/>
            <a:r>
              <a:rPr lang="es-ES" sz="1050" b="1" dirty="0">
                <a:solidFill>
                  <a:srgbClr val="C00000"/>
                </a:solidFill>
              </a:rPr>
              <a:t>@</a:t>
            </a:r>
            <a:r>
              <a:rPr lang="es-ES" sz="1050" b="1" dirty="0" err="1">
                <a:solidFill>
                  <a:srgbClr val="C00000"/>
                </a:solidFill>
              </a:rPr>
              <a:t>Configuration</a:t>
            </a:r>
            <a:r>
              <a:rPr lang="es-ES" sz="1050" dirty="0"/>
              <a:t/>
            </a:r>
            <a:br>
              <a:rPr lang="es-ES" sz="1050" dirty="0"/>
            </a:br>
            <a:r>
              <a:rPr lang="es-ES" sz="1050" dirty="0" err="1"/>
              <a:t>public</a:t>
            </a:r>
            <a:r>
              <a:rPr lang="es-ES" sz="1050" dirty="0"/>
              <a:t> </a:t>
            </a:r>
            <a:r>
              <a:rPr lang="es-ES" sz="1050" dirty="0" err="1"/>
              <a:t>class</a:t>
            </a:r>
            <a:r>
              <a:rPr lang="es-ES" sz="1050" dirty="0"/>
              <a:t> </a:t>
            </a:r>
            <a:r>
              <a:rPr lang="es-ES" sz="1050" dirty="0" err="1"/>
              <a:t>AppConfig</a:t>
            </a:r>
            <a:r>
              <a:rPr lang="es-ES" sz="1050" dirty="0"/>
              <a:t> {</a:t>
            </a:r>
          </a:p>
          <a:p>
            <a:pPr fontAlgn="t"/>
            <a:r>
              <a:rPr lang="es-ES" sz="1050" b="1" dirty="0">
                <a:solidFill>
                  <a:srgbClr val="C00000"/>
                </a:solidFill>
              </a:rPr>
              <a:t>@</a:t>
            </a:r>
            <a:r>
              <a:rPr lang="es-ES" sz="1050" b="1" dirty="0" err="1">
                <a:solidFill>
                  <a:srgbClr val="C00000"/>
                </a:solidFill>
              </a:rPr>
              <a:t>Bean</a:t>
            </a:r>
            <a:r>
              <a:rPr lang="es-ES" sz="1050" dirty="0"/>
              <a:t/>
            </a:r>
            <a:br>
              <a:rPr lang="es-ES" sz="1050" dirty="0"/>
            </a:br>
            <a:r>
              <a:rPr lang="es-ES" sz="1050" dirty="0" err="1"/>
              <a:t>public</a:t>
            </a:r>
            <a:r>
              <a:rPr lang="es-ES" sz="1050" dirty="0"/>
              <a:t> </a:t>
            </a:r>
            <a:r>
              <a:rPr lang="es-ES" sz="1050" dirty="0" err="1"/>
              <a:t>Garage</a:t>
            </a:r>
            <a:r>
              <a:rPr lang="es-ES" sz="1050" dirty="0"/>
              <a:t> </a:t>
            </a:r>
            <a:r>
              <a:rPr lang="es-ES" sz="1050" dirty="0" err="1"/>
              <a:t>garageBean</a:t>
            </a:r>
            <a:r>
              <a:rPr lang="es-ES" sz="1050" dirty="0"/>
              <a:t>() {</a:t>
            </a:r>
            <a:br>
              <a:rPr lang="es-ES" sz="1050" dirty="0"/>
            </a:br>
            <a:r>
              <a:rPr lang="es-ES" sz="1050" dirty="0" err="1"/>
              <a:t>return</a:t>
            </a:r>
            <a:r>
              <a:rPr lang="es-ES" sz="1050" dirty="0"/>
              <a:t> new </a:t>
            </a:r>
            <a:r>
              <a:rPr lang="es-ES" sz="1050" dirty="0" err="1"/>
              <a:t>GarageImpl</a:t>
            </a:r>
            <a:r>
              <a:rPr lang="es-ES" sz="1050" dirty="0"/>
              <a:t>();</a:t>
            </a:r>
            <a:br>
              <a:rPr lang="es-ES" sz="1050" dirty="0"/>
            </a:br>
            <a:r>
              <a:rPr lang="es-ES" sz="1050" dirty="0"/>
              <a:t>}</a:t>
            </a:r>
            <a:br>
              <a:rPr lang="es-ES" sz="1050" dirty="0"/>
            </a:br>
            <a:r>
              <a:rPr lang="es-ES" sz="1050" dirty="0"/>
              <a:t>}</a:t>
            </a:r>
          </a:p>
        </p:txBody>
      </p:sp>
      <p:sp>
        <p:nvSpPr>
          <p:cNvPr id="13" name="16 CuadroTexto"/>
          <p:cNvSpPr txBox="1"/>
          <p:nvPr/>
        </p:nvSpPr>
        <p:spPr>
          <a:xfrm>
            <a:off x="683567" y="5517232"/>
            <a:ext cx="8320167" cy="646331"/>
          </a:xfrm>
          <a:prstGeom prst="rect">
            <a:avLst/>
          </a:prstGeom>
          <a:noFill/>
          <a:ln>
            <a:noFill/>
            <a:prstDash val="dash"/>
          </a:ln>
          <a:effectLst/>
        </p:spPr>
        <p:txBody>
          <a:bodyPr wrap="square" rtlCol="0">
            <a:spAutoFit/>
          </a:bodyPr>
          <a:lstStyle/>
          <a:p>
            <a:pPr fontAlgn="t"/>
            <a:r>
              <a:rPr lang="es-ES" sz="1200" dirty="0"/>
              <a:t>Lo interesante de esta definición de clases es que no requiere crear un fichero applicationContext.xml para que Spring funcione. Lo único que hay que hacer es cambiar el método </a:t>
            </a:r>
            <a:r>
              <a:rPr lang="es-ES" sz="1200" dirty="0" err="1"/>
              <a:t>main</a:t>
            </a:r>
            <a:r>
              <a:rPr lang="es-ES" sz="1200" dirty="0"/>
              <a:t> que estábamos utilizando desde el principio, para indicar que se quiere utilizar una clase de configuración en vez de un fichero</a:t>
            </a: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464038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109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Configuration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y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5" name="16 CuadroTexto"/>
          <p:cNvSpPr txBox="1"/>
          <p:nvPr/>
        </p:nvSpPr>
        <p:spPr>
          <a:xfrm>
            <a:off x="704473" y="1794833"/>
            <a:ext cx="7827967"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AnnotationConfigApplicationContext</a:t>
            </a:r>
            <a:r>
              <a:rPr lang="es-ES" sz="1050" dirty="0"/>
              <a:t> </a:t>
            </a:r>
            <a:r>
              <a:rPr lang="es-ES" sz="1050" dirty="0" err="1"/>
              <a:t>context</a:t>
            </a:r>
            <a:r>
              <a:rPr lang="es-ES" sz="1050" dirty="0"/>
              <a:t> =</a:t>
            </a:r>
            <a:br>
              <a:rPr lang="es-ES" sz="1050" dirty="0"/>
            </a:br>
            <a:r>
              <a:rPr lang="es-ES" sz="1050" dirty="0"/>
              <a:t>new </a:t>
            </a:r>
            <a:r>
              <a:rPr lang="es-ES" sz="1050" dirty="0" err="1"/>
              <a:t>AnnotationConfigApplicationContext</a:t>
            </a:r>
            <a:r>
              <a:rPr lang="es-ES" sz="1050" dirty="0"/>
              <a:t>(</a:t>
            </a:r>
            <a:r>
              <a:rPr lang="es-ES" sz="1050" dirty="0" err="1"/>
              <a:t>AppConfig.class</a:t>
            </a:r>
            <a:r>
              <a:rPr lang="es-ES" sz="1050" dirty="0"/>
              <a:t>); </a:t>
            </a:r>
          </a:p>
          <a:p>
            <a:pPr fontAlgn="t"/>
            <a:r>
              <a:rPr lang="es-ES" sz="1050" dirty="0" err="1"/>
              <a:t>Garage</a:t>
            </a:r>
            <a:r>
              <a:rPr lang="es-ES" sz="1050" dirty="0"/>
              <a:t> </a:t>
            </a:r>
            <a:r>
              <a:rPr lang="es-ES" sz="1050" dirty="0" err="1"/>
              <a:t>garage</a:t>
            </a:r>
            <a:r>
              <a:rPr lang="es-ES" sz="1050" dirty="0"/>
              <a:t> = </a:t>
            </a:r>
            <a:r>
              <a:rPr lang="es-ES" sz="1050" dirty="0" err="1" smtClean="0"/>
              <a:t>context.getBean</a:t>
            </a:r>
            <a:r>
              <a:rPr lang="es-ES" sz="1050" dirty="0" smtClean="0"/>
              <a:t>(</a:t>
            </a:r>
            <a:r>
              <a:rPr lang="es-ES" sz="1050" dirty="0" err="1" smtClean="0"/>
              <a:t>G</a:t>
            </a:r>
            <a:r>
              <a:rPr lang="es-ES" sz="1050" dirty="0" err="1"/>
              <a:t>La</a:t>
            </a:r>
            <a:r>
              <a:rPr lang="es-ES" sz="1050" dirty="0"/>
              <a:t> clase </a:t>
            </a:r>
            <a:r>
              <a:rPr lang="es-ES" sz="1050" dirty="0" err="1"/>
              <a:t>AppConfig</a:t>
            </a:r>
            <a:r>
              <a:rPr lang="es-ES" sz="1050" dirty="0"/>
              <a:t> es equivalente al siguiente fichero de </a:t>
            </a:r>
            <a:r>
              <a:rPr lang="es-ES" sz="1050" dirty="0" err="1"/>
              <a:t>configuración:</a:t>
            </a:r>
            <a:r>
              <a:rPr lang="es-ES" sz="1050" dirty="0" err="1" smtClean="0"/>
              <a:t>arage.class</a:t>
            </a:r>
            <a:r>
              <a:rPr lang="es-ES" sz="1050" dirty="0"/>
              <a:t>);</a:t>
            </a:r>
          </a:p>
        </p:txBody>
      </p:sp>
      <p:sp>
        <p:nvSpPr>
          <p:cNvPr id="13" name="16 CuadroTexto"/>
          <p:cNvSpPr txBox="1"/>
          <p:nvPr/>
        </p:nvSpPr>
        <p:spPr>
          <a:xfrm>
            <a:off x="683566" y="2564904"/>
            <a:ext cx="8320167" cy="276999"/>
          </a:xfrm>
          <a:prstGeom prst="rect">
            <a:avLst/>
          </a:prstGeom>
          <a:noFill/>
          <a:ln>
            <a:noFill/>
            <a:prstDash val="dash"/>
          </a:ln>
          <a:effectLst/>
        </p:spPr>
        <p:txBody>
          <a:bodyPr wrap="square" rtlCol="0">
            <a:spAutoFit/>
          </a:bodyPr>
          <a:lstStyle/>
          <a:p>
            <a:pPr fontAlgn="t"/>
            <a:r>
              <a:rPr lang="es-ES" sz="1200" dirty="0"/>
              <a:t>La clase </a:t>
            </a:r>
            <a:r>
              <a:rPr lang="es-ES" sz="1200" b="1" dirty="0" err="1"/>
              <a:t>AppConfig</a:t>
            </a:r>
            <a:r>
              <a:rPr lang="es-ES" sz="1200" dirty="0"/>
              <a:t> es equivalente al siguiente fichero de configuración:</a:t>
            </a:r>
          </a:p>
        </p:txBody>
      </p:sp>
      <p:sp>
        <p:nvSpPr>
          <p:cNvPr id="14" name="16 CuadroTexto"/>
          <p:cNvSpPr txBox="1"/>
          <p:nvPr/>
        </p:nvSpPr>
        <p:spPr>
          <a:xfrm>
            <a:off x="724740" y="2881201"/>
            <a:ext cx="7827967" cy="25391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a:t>
            </a:r>
            <a:r>
              <a:rPr lang="es-ES" sz="1050" dirty="0" err="1" smtClean="0"/>
              <a:t>garageBean</a:t>
            </a:r>
            <a:r>
              <a:rPr lang="es-ES" sz="1050" dirty="0"/>
              <a:t>" </a:t>
            </a:r>
            <a:r>
              <a:rPr lang="es-ES" sz="1050" dirty="0" err="1"/>
              <a:t>class</a:t>
            </a:r>
            <a:r>
              <a:rPr lang="es-ES" sz="1050" dirty="0"/>
              <a:t>="</a:t>
            </a:r>
            <a:r>
              <a:rPr lang="es-ES" sz="1050" dirty="0" err="1"/>
              <a:t>com.empresa.GarageImpl</a:t>
            </a:r>
            <a:r>
              <a:rPr lang="es-ES" sz="1050" dirty="0"/>
              <a:t>"/&gt;</a:t>
            </a:r>
          </a:p>
        </p:txBody>
      </p:sp>
      <p:sp>
        <p:nvSpPr>
          <p:cNvPr id="15" name="16 CuadroTexto"/>
          <p:cNvSpPr txBox="1"/>
          <p:nvPr/>
        </p:nvSpPr>
        <p:spPr>
          <a:xfrm>
            <a:off x="729589" y="3356992"/>
            <a:ext cx="8320167" cy="461665"/>
          </a:xfrm>
          <a:prstGeom prst="rect">
            <a:avLst/>
          </a:prstGeom>
          <a:noFill/>
          <a:ln>
            <a:noFill/>
            <a:prstDash val="dash"/>
          </a:ln>
          <a:effectLst/>
        </p:spPr>
        <p:txBody>
          <a:bodyPr wrap="square" rtlCol="0">
            <a:spAutoFit/>
          </a:bodyPr>
          <a:lstStyle/>
          <a:p>
            <a:pPr fontAlgn="t"/>
            <a:r>
              <a:rPr lang="es-ES" sz="1200" dirty="0"/>
              <a:t>Los atributos que normalmente se utilizan sobre un </a:t>
            </a:r>
            <a:r>
              <a:rPr lang="es-ES" sz="1200" dirty="0" err="1"/>
              <a:t>bean</a:t>
            </a:r>
            <a:r>
              <a:rPr lang="es-ES" sz="1200" dirty="0"/>
              <a:t> en un fichero de configuración pueden añadirse dentro de la anotación </a:t>
            </a:r>
            <a:r>
              <a:rPr lang="es-ES" sz="1200" b="1" dirty="0"/>
              <a:t>@</a:t>
            </a:r>
            <a:r>
              <a:rPr lang="es-ES" sz="1200" b="1" dirty="0" err="1"/>
              <a:t>Bean</a:t>
            </a:r>
            <a:r>
              <a:rPr lang="es-ES" sz="1200" dirty="0"/>
              <a:t>:</a:t>
            </a:r>
          </a:p>
        </p:txBody>
      </p:sp>
      <p:sp>
        <p:nvSpPr>
          <p:cNvPr id="16" name="16 CuadroTexto"/>
          <p:cNvSpPr txBox="1"/>
          <p:nvPr/>
        </p:nvSpPr>
        <p:spPr>
          <a:xfrm>
            <a:off x="731941" y="3912315"/>
            <a:ext cx="7827967"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solidFill>
                  <a:srgbClr val="C00000"/>
                </a:solidFill>
              </a:rPr>
              <a:t>@</a:t>
            </a:r>
            <a:r>
              <a:rPr lang="es-ES" sz="1050" b="1" dirty="0" err="1">
                <a:solidFill>
                  <a:srgbClr val="C00000"/>
                </a:solidFill>
              </a:rPr>
              <a:t>Bean</a:t>
            </a:r>
            <a:r>
              <a:rPr lang="es-ES" sz="1050" dirty="0"/>
              <a:t>(</a:t>
            </a:r>
            <a:r>
              <a:rPr lang="es-ES" sz="1050" dirty="0" err="1"/>
              <a:t>name</a:t>
            </a:r>
            <a:r>
              <a:rPr lang="es-ES" sz="1050" dirty="0"/>
              <a:t>="Chapuzas S.A.", </a:t>
            </a:r>
            <a:r>
              <a:rPr lang="es-ES" sz="1050" dirty="0" err="1"/>
              <a:t>initMethod</a:t>
            </a:r>
            <a:r>
              <a:rPr lang="es-ES" sz="1050" dirty="0"/>
              <a:t>="</a:t>
            </a:r>
            <a:r>
              <a:rPr lang="es-ES" sz="1050" dirty="0" err="1"/>
              <a:t>init</a:t>
            </a:r>
            <a:r>
              <a:rPr lang="es-ES" sz="1050" dirty="0"/>
              <a:t>", </a:t>
            </a:r>
            <a:r>
              <a:rPr lang="es-ES" sz="1050" dirty="0" err="1"/>
              <a:t>destroyMethod</a:t>
            </a:r>
            <a:r>
              <a:rPr lang="es-ES" sz="1050" dirty="0"/>
              <a:t>="</a:t>
            </a:r>
            <a:r>
              <a:rPr lang="es-ES" sz="1050" dirty="0" err="1"/>
              <a:t>exit</a:t>
            </a:r>
            <a:r>
              <a:rPr lang="es-ES" sz="1050" dirty="0"/>
              <a:t>")</a:t>
            </a:r>
            <a:br>
              <a:rPr lang="es-ES" sz="1050" dirty="0"/>
            </a:br>
            <a:r>
              <a:rPr lang="es-ES" sz="1050" dirty="0" err="1"/>
              <a:t>public</a:t>
            </a:r>
            <a:r>
              <a:rPr lang="es-ES" sz="1050" dirty="0"/>
              <a:t> </a:t>
            </a:r>
            <a:r>
              <a:rPr lang="es-ES" sz="1050" dirty="0" err="1"/>
              <a:t>Garage</a:t>
            </a:r>
            <a:r>
              <a:rPr lang="es-ES" sz="1050" dirty="0"/>
              <a:t> </a:t>
            </a:r>
            <a:r>
              <a:rPr lang="es-ES" sz="1050" dirty="0" err="1"/>
              <a:t>garageBean</a:t>
            </a:r>
            <a:r>
              <a:rPr lang="es-ES" sz="1050" dirty="0"/>
              <a:t>() {</a:t>
            </a:r>
            <a:br>
              <a:rPr lang="es-ES" sz="1050" dirty="0"/>
            </a:br>
            <a:r>
              <a:rPr lang="es-ES" sz="1050" dirty="0"/>
              <a:t>...</a:t>
            </a:r>
          </a:p>
        </p:txBody>
      </p:sp>
      <p:sp>
        <p:nvSpPr>
          <p:cNvPr id="17" name="16 CuadroTexto"/>
          <p:cNvSpPr txBox="1"/>
          <p:nvPr/>
        </p:nvSpPr>
        <p:spPr>
          <a:xfrm>
            <a:off x="823833" y="4581128"/>
            <a:ext cx="8320167" cy="830997"/>
          </a:xfrm>
          <a:prstGeom prst="rect">
            <a:avLst/>
          </a:prstGeom>
          <a:noFill/>
          <a:ln>
            <a:noFill/>
            <a:prstDash val="dash"/>
          </a:ln>
          <a:effectLst/>
        </p:spPr>
        <p:txBody>
          <a:bodyPr wrap="square" rtlCol="0">
            <a:spAutoFit/>
          </a:bodyPr>
          <a:lstStyle/>
          <a:p>
            <a:pPr fontAlgn="t"/>
            <a:r>
              <a:rPr lang="es-ES" sz="1200" dirty="0"/>
              <a:t>La propia clase de configuración queda registrada como un </a:t>
            </a:r>
            <a:r>
              <a:rPr lang="es-ES" sz="1200" dirty="0" err="1"/>
              <a:t>bean</a:t>
            </a:r>
            <a:r>
              <a:rPr lang="es-ES" sz="1200" dirty="0"/>
              <a:t>, así como cualquier otra clase marcada con el estereotipo de componente, y sobre ellas las anotaciones de inyección de dependencias automáticas se aplican de la forma habitual.</a:t>
            </a:r>
          </a:p>
          <a:p>
            <a:pPr fontAlgn="t"/>
            <a:r>
              <a:rPr lang="es-ES" sz="1200" dirty="0"/>
              <a:t>Además, se pueden añadir tantas clases al contexto como se quiera. Ya sea inyectándolas como parámetros en el constructor, o registrándolas más tarde por código en tiempo de ejecución:</a:t>
            </a:r>
          </a:p>
        </p:txBody>
      </p:sp>
      <p:sp>
        <p:nvSpPr>
          <p:cNvPr id="18" name="16 CuadroTexto"/>
          <p:cNvSpPr txBox="1"/>
          <p:nvPr/>
        </p:nvSpPr>
        <p:spPr>
          <a:xfrm>
            <a:off x="759742" y="5525788"/>
            <a:ext cx="7827967"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context.register</a:t>
            </a:r>
            <a:r>
              <a:rPr lang="es-ES" sz="1050" dirty="0"/>
              <a:t>(</a:t>
            </a:r>
            <a:r>
              <a:rPr lang="es-ES" sz="1050" dirty="0" err="1"/>
              <a:t>Configuracion.class</a:t>
            </a:r>
            <a:r>
              <a:rPr lang="es-ES" sz="1050" dirty="0"/>
              <a:t>);</a:t>
            </a:r>
            <a:br>
              <a:rPr lang="es-ES" sz="1050" dirty="0"/>
            </a:br>
            <a:r>
              <a:rPr lang="es-ES" sz="1050" dirty="0" err="1"/>
              <a:t>context.register</a:t>
            </a:r>
            <a:r>
              <a:rPr lang="es-ES" sz="1050" dirty="0"/>
              <a:t>(</a:t>
            </a:r>
            <a:r>
              <a:rPr lang="es-ES" sz="1050" dirty="0" err="1"/>
              <a:t>Componente.class</a:t>
            </a:r>
            <a:r>
              <a:rPr lang="es-ES" sz="1050" dirty="0"/>
              <a:t>);</a:t>
            </a:r>
            <a:br>
              <a:rPr lang="es-ES" sz="1050" dirty="0"/>
            </a:br>
            <a:r>
              <a:rPr lang="es-ES" sz="1050" dirty="0" err="1"/>
              <a:t>context.refresh</a:t>
            </a:r>
            <a:r>
              <a:rPr lang="es-ES" sz="1050" dirty="0"/>
              <a:t>();</a:t>
            </a:r>
          </a:p>
        </p:txBody>
      </p:sp>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08743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fr-FR" dirty="0" err="1" smtClean="0"/>
              <a:t>Módulos</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Configuration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y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6 CuadroTexto"/>
          <p:cNvSpPr txBox="1"/>
          <p:nvPr/>
        </p:nvSpPr>
        <p:spPr>
          <a:xfrm>
            <a:off x="680082" y="1772816"/>
            <a:ext cx="8320167" cy="461665"/>
          </a:xfrm>
          <a:prstGeom prst="rect">
            <a:avLst/>
          </a:prstGeom>
          <a:noFill/>
          <a:ln>
            <a:noFill/>
            <a:prstDash val="dash"/>
          </a:ln>
          <a:effectLst/>
        </p:spPr>
        <p:txBody>
          <a:bodyPr wrap="square" rtlCol="0">
            <a:spAutoFit/>
          </a:bodyPr>
          <a:lstStyle/>
          <a:p>
            <a:pPr fontAlgn="t"/>
            <a:r>
              <a:rPr lang="es-ES" sz="1200" dirty="0"/>
              <a:t>También se le puede dejar a Spring la tarea de escanear un paquete de clases, de igual forma que ocurre cuando se específica la etiqueta </a:t>
            </a:r>
            <a:r>
              <a:rPr lang="es-ES" sz="1200" dirty="0" err="1"/>
              <a:t>context:component-scan</a:t>
            </a:r>
            <a:r>
              <a:rPr lang="es-ES" sz="1200" dirty="0"/>
              <a:t> en los ficheros XML:</a:t>
            </a:r>
          </a:p>
        </p:txBody>
      </p:sp>
      <p:sp>
        <p:nvSpPr>
          <p:cNvPr id="14" name="16 CuadroTexto"/>
          <p:cNvSpPr txBox="1"/>
          <p:nvPr/>
        </p:nvSpPr>
        <p:spPr>
          <a:xfrm>
            <a:off x="705386" y="2262354"/>
            <a:ext cx="7827967"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context.scan</a:t>
            </a:r>
            <a:r>
              <a:rPr lang="es-ES" sz="1050" dirty="0"/>
              <a:t>("</a:t>
            </a:r>
            <a:r>
              <a:rPr lang="es-ES" sz="1050" dirty="0" err="1"/>
              <a:t>com.empresa</a:t>
            </a:r>
            <a:r>
              <a:rPr lang="es-ES" sz="1050" dirty="0"/>
              <a:t>");</a:t>
            </a:r>
            <a:br>
              <a:rPr lang="es-ES" sz="1050" dirty="0"/>
            </a:br>
            <a:r>
              <a:rPr lang="es-ES" sz="1050" dirty="0" err="1"/>
              <a:t>context.refresh</a:t>
            </a:r>
            <a:r>
              <a:rPr lang="es-ES" sz="1050" dirty="0"/>
              <a:t>();</a:t>
            </a:r>
          </a:p>
        </p:txBody>
      </p:sp>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2726216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Import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6 CuadroTexto"/>
          <p:cNvSpPr txBox="1"/>
          <p:nvPr/>
        </p:nvSpPr>
        <p:spPr>
          <a:xfrm>
            <a:off x="680082" y="1772816"/>
            <a:ext cx="8320167" cy="461665"/>
          </a:xfrm>
          <a:prstGeom prst="rect">
            <a:avLst/>
          </a:prstGeom>
          <a:noFill/>
          <a:ln>
            <a:noFill/>
            <a:prstDash val="dash"/>
          </a:ln>
          <a:effectLst/>
        </p:spPr>
        <p:txBody>
          <a:bodyPr wrap="square" rtlCol="0">
            <a:spAutoFit/>
          </a:bodyPr>
          <a:lstStyle/>
          <a:p>
            <a:pPr fontAlgn="t"/>
            <a:r>
              <a:rPr lang="es-ES" sz="1200" dirty="0"/>
              <a:t>Esta anotación permite que una clase de configuración incluya a otra. Esto evitar tener que registrarlas una a una. Basta con hacer una principal que incluya a todas las demás:</a:t>
            </a:r>
          </a:p>
        </p:txBody>
      </p:sp>
      <p:sp>
        <p:nvSpPr>
          <p:cNvPr id="14" name="16 CuadroTexto"/>
          <p:cNvSpPr txBox="1"/>
          <p:nvPr/>
        </p:nvSpPr>
        <p:spPr>
          <a:xfrm>
            <a:off x="705386" y="2348880"/>
            <a:ext cx="7827967"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solidFill>
                  <a:srgbClr val="C00000"/>
                </a:solidFill>
              </a:rPr>
              <a:t>@Configuration</a:t>
            </a:r>
            <a:r>
              <a:rPr lang="en-US" sz="1050" dirty="0"/>
              <a:t/>
            </a:r>
            <a:br>
              <a:rPr lang="en-US" sz="1050" dirty="0"/>
            </a:br>
            <a:r>
              <a:rPr lang="en-US" sz="1050" b="1" dirty="0">
                <a:solidFill>
                  <a:srgbClr val="C00000"/>
                </a:solidFill>
              </a:rPr>
              <a:t>@Import</a:t>
            </a:r>
            <a:r>
              <a:rPr lang="en-US" sz="1050" dirty="0"/>
              <a:t>(</a:t>
            </a:r>
            <a:r>
              <a:rPr lang="en-US" sz="1050" dirty="0" err="1"/>
              <a:t>AppConfigAuxiliar.class</a:t>
            </a:r>
            <a:r>
              <a:rPr lang="en-US" sz="1050" dirty="0"/>
              <a:t>)</a:t>
            </a:r>
            <a:br>
              <a:rPr lang="en-US" sz="1050" dirty="0"/>
            </a:br>
            <a:r>
              <a:rPr lang="en-US" sz="1050" dirty="0"/>
              <a:t>public class </a:t>
            </a:r>
            <a:r>
              <a:rPr lang="en-US" sz="1050" dirty="0" err="1"/>
              <a:t>AppConfig</a:t>
            </a:r>
            <a:r>
              <a:rPr lang="en-US" sz="1050" dirty="0"/>
              <a:t> {</a:t>
            </a:r>
            <a:br>
              <a:rPr lang="en-US" sz="1050" dirty="0"/>
            </a:br>
            <a:r>
              <a:rPr lang="en-US" sz="1050" dirty="0"/>
              <a:t>...</a:t>
            </a:r>
            <a:endParaRPr lang="es-ES" sz="1050" dirty="0"/>
          </a:p>
        </p:txBody>
      </p:sp>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9470649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112</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ImportResource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6 CuadroTexto"/>
          <p:cNvSpPr txBox="1"/>
          <p:nvPr/>
        </p:nvSpPr>
        <p:spPr>
          <a:xfrm>
            <a:off x="680082" y="1772816"/>
            <a:ext cx="8320167" cy="276999"/>
          </a:xfrm>
          <a:prstGeom prst="rect">
            <a:avLst/>
          </a:prstGeom>
          <a:noFill/>
          <a:ln>
            <a:noFill/>
            <a:prstDash val="dash"/>
          </a:ln>
          <a:effectLst/>
        </p:spPr>
        <p:txBody>
          <a:bodyPr wrap="square" rtlCol="0">
            <a:spAutoFit/>
          </a:bodyPr>
          <a:lstStyle/>
          <a:p>
            <a:pPr fontAlgn="t"/>
            <a:r>
              <a:rPr lang="es-ES" sz="1200" dirty="0"/>
              <a:t>Esta anotación es similar a la anterior, pero permite especificar el nombre de un fichero (recurso) en vez de una clase</a:t>
            </a:r>
            <a:r>
              <a:rPr lang="es-ES" sz="1200" dirty="0" smtClean="0"/>
              <a:t>:</a:t>
            </a:r>
            <a:endParaRPr lang="es-ES" sz="1200" dirty="0"/>
          </a:p>
        </p:txBody>
      </p:sp>
      <p:sp>
        <p:nvSpPr>
          <p:cNvPr id="14" name="16 CuadroTexto"/>
          <p:cNvSpPr txBox="1"/>
          <p:nvPr/>
        </p:nvSpPr>
        <p:spPr>
          <a:xfrm>
            <a:off x="711295" y="2204864"/>
            <a:ext cx="7827967"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solidFill>
                  <a:srgbClr val="C00000"/>
                </a:solidFill>
              </a:rPr>
              <a:t>@Configuration</a:t>
            </a:r>
            <a:r>
              <a:rPr lang="en-US" sz="1050" dirty="0"/>
              <a:t/>
            </a:r>
            <a:br>
              <a:rPr lang="en-US" sz="1050" dirty="0"/>
            </a:br>
            <a:r>
              <a:rPr lang="en-US" sz="1050" b="1" dirty="0">
                <a:solidFill>
                  <a:srgbClr val="C00000"/>
                </a:solidFill>
              </a:rPr>
              <a:t>@</a:t>
            </a:r>
            <a:r>
              <a:rPr lang="en-US" sz="1050" b="1" dirty="0" err="1">
                <a:solidFill>
                  <a:srgbClr val="C00000"/>
                </a:solidFill>
              </a:rPr>
              <a:t>ImportResource</a:t>
            </a:r>
            <a:r>
              <a:rPr lang="en-US" sz="1050" dirty="0"/>
              <a:t>("</a:t>
            </a:r>
            <a:r>
              <a:rPr lang="en-US" sz="1050" dirty="0" err="1"/>
              <a:t>classpath:beans.xml</a:t>
            </a:r>
            <a:r>
              <a:rPr lang="en-US" sz="1050" dirty="0"/>
              <a:t>")</a:t>
            </a:r>
            <a:br>
              <a:rPr lang="en-US" sz="1050" dirty="0"/>
            </a:br>
            <a:r>
              <a:rPr lang="en-US" sz="1050" dirty="0"/>
              <a:t>public class </a:t>
            </a:r>
            <a:r>
              <a:rPr lang="en-US" sz="1050" dirty="0" err="1"/>
              <a:t>AppConfig</a:t>
            </a:r>
            <a:r>
              <a:rPr lang="en-US" sz="1050" dirty="0"/>
              <a:t> {</a:t>
            </a:r>
            <a:br>
              <a:rPr lang="en-US" sz="1050" dirty="0"/>
            </a:br>
            <a:r>
              <a:rPr lang="en-US" sz="1050" dirty="0"/>
              <a:t>...</a:t>
            </a:r>
            <a:endParaRPr lang="es-ES" sz="1050" dirty="0"/>
          </a:p>
        </p:txBody>
      </p:sp>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230684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8661" y="6436313"/>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51519" y="6477081"/>
            <a:ext cx="252511" cy="1973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ANOTACIONES@Scope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6 CuadroTexto"/>
          <p:cNvSpPr txBox="1"/>
          <p:nvPr/>
        </p:nvSpPr>
        <p:spPr>
          <a:xfrm>
            <a:off x="680082" y="1772816"/>
            <a:ext cx="8320167" cy="461665"/>
          </a:xfrm>
          <a:prstGeom prst="rect">
            <a:avLst/>
          </a:prstGeom>
          <a:noFill/>
          <a:ln>
            <a:noFill/>
            <a:prstDash val="dash"/>
          </a:ln>
          <a:effectLst/>
        </p:spPr>
        <p:txBody>
          <a:bodyPr wrap="square" rtlCol="0">
            <a:spAutoFit/>
          </a:bodyPr>
          <a:lstStyle/>
          <a:p>
            <a:pPr fontAlgn="t"/>
            <a:r>
              <a:rPr lang="es-ES" sz="1200" dirty="0"/>
              <a:t>Este anotación permite especificar el tipo de un </a:t>
            </a:r>
            <a:r>
              <a:rPr lang="es-ES" sz="1200" dirty="0" err="1"/>
              <a:t>bean</a:t>
            </a:r>
            <a:r>
              <a:rPr lang="es-ES" sz="1200" dirty="0"/>
              <a:t>. Es decir, el alcance de su definición, de igual forma que la etiqueta </a:t>
            </a:r>
            <a:r>
              <a:rPr lang="es-ES" sz="1200" dirty="0" err="1"/>
              <a:t>scope</a:t>
            </a:r>
            <a:r>
              <a:rPr lang="es-ES" sz="1200" dirty="0"/>
              <a:t> en los ficheros XML:</a:t>
            </a:r>
          </a:p>
        </p:txBody>
      </p:sp>
      <p:sp>
        <p:nvSpPr>
          <p:cNvPr id="14" name="16 CuadroTexto"/>
          <p:cNvSpPr txBox="1"/>
          <p:nvPr/>
        </p:nvSpPr>
        <p:spPr>
          <a:xfrm>
            <a:off x="711295" y="2234481"/>
            <a:ext cx="7827967"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Bean</a:t>
            </a:r>
            <a:r>
              <a:rPr lang="es-ES" sz="1050" dirty="0"/>
              <a:t/>
            </a:r>
            <a:br>
              <a:rPr lang="es-ES" sz="1050" dirty="0"/>
            </a:br>
            <a:r>
              <a:rPr lang="es-ES" sz="1050" b="1" dirty="0"/>
              <a:t>@</a:t>
            </a:r>
            <a:r>
              <a:rPr lang="es-ES" sz="1050" b="1" dirty="0" err="1"/>
              <a:t>Scope</a:t>
            </a:r>
            <a:r>
              <a:rPr lang="es-ES" sz="1050" dirty="0"/>
              <a:t>("</a:t>
            </a:r>
            <a:r>
              <a:rPr lang="es-ES" sz="1050" dirty="0" err="1"/>
              <a:t>prototype</a:t>
            </a:r>
            <a:r>
              <a:rPr lang="es-ES" sz="1050" dirty="0"/>
              <a:t>")</a:t>
            </a:r>
            <a:br>
              <a:rPr lang="es-ES" sz="1050" dirty="0"/>
            </a:br>
            <a:r>
              <a:rPr lang="es-ES" sz="1050" dirty="0" err="1"/>
              <a:t>public</a:t>
            </a:r>
            <a:r>
              <a:rPr lang="es-ES" sz="1050" dirty="0"/>
              <a:t> Coche </a:t>
            </a:r>
            <a:r>
              <a:rPr lang="es-ES" sz="1050" dirty="0" err="1"/>
              <a:t>cocheBean</a:t>
            </a:r>
            <a:r>
              <a:rPr lang="es-ES" sz="1050" dirty="0"/>
              <a:t>() {</a:t>
            </a:r>
            <a:br>
              <a:rPr lang="es-ES" sz="1050" dirty="0"/>
            </a:br>
            <a:r>
              <a:rPr lang="es-ES" sz="1050" dirty="0"/>
              <a:t>...</a:t>
            </a:r>
          </a:p>
        </p:txBody>
      </p:sp>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37555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40772"/>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120032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 altLang="es-ES" sz="1200" b="1" dirty="0">
                <a:solidFill>
                  <a:srgbClr val="000000"/>
                </a:solidFill>
                <a:latin typeface="Calibri (Cuerpo)"/>
                <a:cs typeface="Courier New" panose="02070309020205020404" pitchFamily="49" charset="0"/>
              </a:rPr>
              <a:t>@</a:t>
            </a:r>
            <a:r>
              <a:rPr lang="es-ES" altLang="es-ES" sz="1200" b="1" dirty="0" err="1">
                <a:solidFill>
                  <a:srgbClr val="000000"/>
                </a:solidFill>
                <a:latin typeface="Calibri (Cuerpo)"/>
                <a:cs typeface="Courier New" panose="02070309020205020404" pitchFamily="49" charset="0"/>
              </a:rPr>
              <a:t>Bean</a:t>
            </a:r>
            <a:r>
              <a:rPr lang="es-ES" altLang="es-ES" sz="1200" dirty="0">
                <a:solidFill>
                  <a:srgbClr val="000000"/>
                </a:solidFill>
                <a:latin typeface="Calibri (Cuerpo)"/>
              </a:rPr>
              <a:t> Es una anotación a nivel de método y un análogo directo del XML </a:t>
            </a:r>
            <a:r>
              <a:rPr lang="es-ES" altLang="es-ES" sz="1200" dirty="0">
                <a:solidFill>
                  <a:srgbClr val="000000"/>
                </a:solidFill>
                <a:latin typeface="Calibri (Cuerpo)"/>
                <a:cs typeface="Courier New" panose="02070309020205020404" pitchFamily="49" charset="0"/>
              </a:rPr>
              <a:t>&lt;</a:t>
            </a:r>
            <a:r>
              <a:rPr lang="es-ES" altLang="es-ES" sz="1200" dirty="0" err="1">
                <a:solidFill>
                  <a:srgbClr val="000000"/>
                </a:solidFill>
                <a:latin typeface="Calibri (Cuerpo)"/>
                <a:cs typeface="Courier New" panose="02070309020205020404" pitchFamily="49" charset="0"/>
              </a:rPr>
              <a:t>bean</a:t>
            </a:r>
            <a:r>
              <a:rPr lang="es-ES" altLang="es-ES" sz="1200" dirty="0">
                <a:solidFill>
                  <a:srgbClr val="000000"/>
                </a:solidFill>
                <a:latin typeface="Calibri (Cuerpo)"/>
                <a:cs typeface="Courier New" panose="02070309020205020404" pitchFamily="49" charset="0"/>
              </a:rPr>
              <a:t>/&gt;</a:t>
            </a:r>
            <a:r>
              <a:rPr lang="es-ES" altLang="es-ES" sz="1200" dirty="0">
                <a:solidFill>
                  <a:srgbClr val="000000"/>
                </a:solidFill>
                <a:latin typeface="Calibri (Cuerpo)"/>
              </a:rPr>
              <a:t> elemento. La anotación es compatible con la mayoría de los atributos que ofrece </a:t>
            </a:r>
            <a:r>
              <a:rPr lang="es-ES" altLang="es-ES" sz="1200" dirty="0">
                <a:solidFill>
                  <a:srgbClr val="000000"/>
                </a:solidFill>
                <a:latin typeface="Calibri (Cuerpo)"/>
                <a:cs typeface="Courier New" panose="02070309020205020404" pitchFamily="49" charset="0"/>
              </a:rPr>
              <a:t>&lt;</a:t>
            </a:r>
            <a:r>
              <a:rPr lang="es-ES" altLang="es-ES" sz="1200" dirty="0" err="1">
                <a:solidFill>
                  <a:srgbClr val="000000"/>
                </a:solidFill>
                <a:latin typeface="Calibri (Cuerpo)"/>
                <a:cs typeface="Courier New" panose="02070309020205020404" pitchFamily="49" charset="0"/>
              </a:rPr>
              <a:t>bean</a:t>
            </a:r>
            <a:r>
              <a:rPr lang="es-ES" altLang="es-ES" sz="1200" dirty="0">
                <a:solidFill>
                  <a:srgbClr val="000000"/>
                </a:solidFill>
                <a:latin typeface="Calibri (Cuerpo)"/>
                <a:cs typeface="Courier New" panose="02070309020205020404" pitchFamily="49" charset="0"/>
              </a:rPr>
              <a:t>/&gt;</a:t>
            </a:r>
            <a:r>
              <a:rPr lang="es-ES" altLang="es-ES" sz="1200" dirty="0">
                <a:solidFill>
                  <a:srgbClr val="000000"/>
                </a:solidFill>
                <a:latin typeface="Calibri (Cuerpo)"/>
              </a:rPr>
              <a:t> como </a:t>
            </a:r>
            <a:r>
              <a:rPr lang="es-ES" altLang="es-ES" sz="1200" dirty="0" err="1">
                <a:solidFill>
                  <a:srgbClr val="000000"/>
                </a:solidFill>
                <a:latin typeface="Calibri (Cuerpo)"/>
                <a:cs typeface="Courier New" panose="02070309020205020404" pitchFamily="49" charset="0"/>
              </a:rPr>
              <a:t>init-method</a:t>
            </a:r>
            <a:r>
              <a:rPr lang="es-ES" altLang="es-ES" sz="1200" dirty="0">
                <a:solidFill>
                  <a:srgbClr val="000000"/>
                </a:solidFill>
                <a:latin typeface="Calibri (Cuerpo)"/>
              </a:rPr>
              <a:t> </a:t>
            </a:r>
            <a:r>
              <a:rPr lang="es-ES" altLang="es-ES" sz="1200" dirty="0" err="1" smtClean="0">
                <a:solidFill>
                  <a:srgbClr val="000000"/>
                </a:solidFill>
                <a:latin typeface="Calibri (Cuerpo)"/>
                <a:cs typeface="Courier New" panose="02070309020205020404" pitchFamily="49" charset="0"/>
              </a:rPr>
              <a:t>destroy-method</a:t>
            </a:r>
            <a:r>
              <a:rPr lang="es-ES" altLang="es-ES" sz="1200" dirty="0" smtClean="0">
                <a:solidFill>
                  <a:srgbClr val="000000"/>
                </a:solidFill>
                <a:latin typeface="Calibri (Cuerpo)"/>
              </a:rPr>
              <a:t> </a:t>
            </a:r>
            <a:r>
              <a:rPr lang="es-ES" altLang="es-ES" sz="1200" dirty="0" err="1" smtClean="0">
                <a:solidFill>
                  <a:srgbClr val="000000"/>
                </a:solidFill>
                <a:latin typeface="Calibri (Cuerpo)"/>
                <a:cs typeface="Courier New" panose="02070309020205020404" pitchFamily="49" charset="0"/>
              </a:rPr>
              <a:t>autowiring</a:t>
            </a:r>
            <a:r>
              <a:rPr lang="es-ES" altLang="es-ES" sz="1200" dirty="0">
                <a:solidFill>
                  <a:srgbClr val="000000"/>
                </a:solidFill>
                <a:latin typeface="Calibri (Cuerpo)"/>
              </a:rPr>
              <a:t> </a:t>
            </a:r>
            <a:r>
              <a:rPr lang="es-ES" altLang="es-ES" sz="1200" dirty="0" err="1">
                <a:solidFill>
                  <a:srgbClr val="000000"/>
                </a:solidFill>
                <a:latin typeface="Calibri (Cuerpo)"/>
                <a:cs typeface="Courier New" panose="02070309020205020404" pitchFamily="49" charset="0"/>
              </a:rPr>
              <a:t>lazy-init</a:t>
            </a:r>
            <a:r>
              <a:rPr lang="es-ES" altLang="es-ES" sz="1200" dirty="0">
                <a:solidFill>
                  <a:srgbClr val="000000"/>
                </a:solidFill>
                <a:latin typeface="Calibri (Cuerpo)"/>
              </a:rPr>
              <a:t> </a:t>
            </a:r>
            <a:r>
              <a:rPr lang="es-ES" altLang="es-ES" sz="1200" dirty="0" err="1">
                <a:solidFill>
                  <a:srgbClr val="000000"/>
                </a:solidFill>
                <a:latin typeface="Calibri (Cuerpo)"/>
                <a:cs typeface="Courier New" panose="02070309020205020404" pitchFamily="49" charset="0"/>
              </a:rPr>
              <a:t>dependency-checkdepends-on</a:t>
            </a:r>
            <a:r>
              <a:rPr lang="es-ES" altLang="es-ES" sz="1200" dirty="0">
                <a:solidFill>
                  <a:srgbClr val="000000"/>
                </a:solidFill>
                <a:latin typeface="Calibri (Cuerpo)"/>
              </a:rPr>
              <a:t> y </a:t>
            </a:r>
            <a:r>
              <a:rPr lang="es-ES" altLang="es-ES" sz="1200" dirty="0" err="1">
                <a:solidFill>
                  <a:srgbClr val="000000"/>
                </a:solidFill>
                <a:latin typeface="Calibri (Cuerpo)"/>
                <a:cs typeface="Courier New" panose="02070309020205020404" pitchFamily="49" charset="0"/>
              </a:rPr>
              <a:t>scope</a:t>
            </a:r>
            <a:r>
              <a:rPr lang="es-ES" altLang="es-ES" sz="1200" dirty="0">
                <a:latin typeface="Calibri (Cuerpo)"/>
              </a:rPr>
              <a:t> </a:t>
            </a:r>
            <a:endParaRPr lang="es-ES" altLang="es-ES" sz="1200" dirty="0" smtClean="0">
              <a:latin typeface="Calibri (Cuerpo)"/>
            </a:endParaRPr>
          </a:p>
          <a:p>
            <a:pPr lvl="0" algn="just" defTabSz="914400" eaLnBrk="0" fontAlgn="base" hangingPunct="0">
              <a:spcBef>
                <a:spcPct val="0"/>
              </a:spcBef>
              <a:spcAft>
                <a:spcPct val="0"/>
              </a:spcAft>
            </a:pPr>
            <a:endParaRPr lang="es-ES" altLang="es-ES" sz="1200" dirty="0">
              <a:latin typeface="Calibri (Cuerpo)"/>
            </a:endParaRPr>
          </a:p>
          <a:p>
            <a:pPr lvl="0" algn="just" defTabSz="914400" eaLnBrk="0" fontAlgn="base" hangingPunct="0">
              <a:spcBef>
                <a:spcPct val="0"/>
              </a:spcBef>
              <a:spcAft>
                <a:spcPct val="0"/>
              </a:spcAft>
            </a:pPr>
            <a:endParaRPr lang="es-ES" altLang="es-ES" sz="1200" dirty="0" smtClean="0">
              <a:latin typeface="Calibri (Cuerpo)"/>
            </a:endParaRPr>
          </a:p>
          <a:p>
            <a:pPr lvl="0" algn="just" defTabSz="914400" eaLnBrk="0" fontAlgn="base" hangingPunct="0">
              <a:spcBef>
                <a:spcPct val="0"/>
              </a:spcBef>
              <a:spcAft>
                <a:spcPct val="0"/>
              </a:spcAft>
            </a:pP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556915" y="2751872"/>
            <a:ext cx="8320167" cy="1015663"/>
          </a:xfrm>
          <a:prstGeom prst="rect">
            <a:avLst/>
          </a:prstGeom>
          <a:noFill/>
          <a:ln>
            <a:noFill/>
            <a:prstDash val="dash"/>
          </a:ln>
          <a:effectLst/>
        </p:spPr>
        <p:txBody>
          <a:bodyPr wrap="square" rtlCol="0">
            <a:spAutoFit/>
          </a:bodyPr>
          <a:lstStyle/>
          <a:p>
            <a:pPr marL="171450" lvl="0" indent="-171450" algn="just" defTabSz="914400" eaLnBrk="0" fontAlgn="base" hangingPunct="0">
              <a:spcBef>
                <a:spcPct val="0"/>
              </a:spcBef>
              <a:spcAft>
                <a:spcPct val="0"/>
              </a:spcAft>
              <a:buFontTx/>
              <a:buChar char="-"/>
            </a:pPr>
            <a:r>
              <a:rPr lang="es-ES" altLang="es-ES" sz="1200" b="1" dirty="0" smtClean="0">
                <a:solidFill>
                  <a:srgbClr val="000000"/>
                </a:solidFill>
                <a:latin typeface="Calibri (Cuerpo)"/>
                <a:cs typeface="Times New Roman" panose="02020603050405020304" pitchFamily="18" charset="0"/>
              </a:rPr>
              <a:t>Declarar </a:t>
            </a:r>
            <a:r>
              <a:rPr lang="es-ES" altLang="es-ES" sz="1200" b="1" dirty="0">
                <a:solidFill>
                  <a:srgbClr val="000000"/>
                </a:solidFill>
                <a:latin typeface="Calibri (Cuerpo)"/>
                <a:cs typeface="Times New Roman" panose="02020603050405020304" pitchFamily="18" charset="0"/>
              </a:rPr>
              <a:t>un </a:t>
            </a:r>
            <a:r>
              <a:rPr lang="es-ES" altLang="es-ES" sz="1200" b="1" dirty="0" err="1" smtClean="0">
                <a:solidFill>
                  <a:srgbClr val="000000"/>
                </a:solidFill>
                <a:latin typeface="Calibri (Cuerpo)"/>
                <a:cs typeface="Times New Roman" panose="02020603050405020304" pitchFamily="18" charset="0"/>
              </a:rPr>
              <a:t>Bean</a:t>
            </a:r>
            <a:r>
              <a:rPr lang="es-ES" altLang="es-ES" sz="1200" b="1" dirty="0" smtClean="0">
                <a:solidFill>
                  <a:srgbClr val="000000"/>
                </a:solidFill>
                <a:latin typeface="Calibri (Cuerpo)"/>
                <a:cs typeface="Times New Roman" panose="02020603050405020304" pitchFamily="18" charset="0"/>
              </a:rPr>
              <a:t>.</a:t>
            </a:r>
          </a:p>
          <a:p>
            <a:pPr marL="171450" lvl="0" indent="-171450" algn="just" defTabSz="914400" eaLnBrk="0" fontAlgn="base" hangingPunct="0">
              <a:spcBef>
                <a:spcPct val="0"/>
              </a:spcBef>
              <a:spcAft>
                <a:spcPct val="0"/>
              </a:spcAft>
              <a:buFontTx/>
              <a:buChar char="-"/>
            </a:pPr>
            <a:endParaRPr lang="es-ES" altLang="es-ES" sz="1200" b="1" dirty="0">
              <a:solidFill>
                <a:srgbClr val="000000"/>
              </a:solidFill>
              <a:latin typeface="Calibri (Cuerpo)"/>
              <a:cs typeface="Times New Roman" panose="02020603050405020304" pitchFamily="18" charset="0"/>
            </a:endParaRPr>
          </a:p>
          <a:p>
            <a:pPr marL="171450" indent="-171450" algn="just" defTabSz="914400" eaLnBrk="0" fontAlgn="base" hangingPunct="0">
              <a:spcBef>
                <a:spcPct val="0"/>
              </a:spcBef>
              <a:spcAft>
                <a:spcPct val="0"/>
              </a:spcAft>
              <a:buFontTx/>
              <a:buChar char="-"/>
            </a:pPr>
            <a:r>
              <a:rPr lang="es-ES" altLang="es-ES" sz="1200" dirty="0" smtClean="0">
                <a:solidFill>
                  <a:srgbClr val="000000"/>
                </a:solidFill>
                <a:latin typeface="Calibri (Cuerpo)"/>
              </a:rPr>
              <a:t>Declarar un </a:t>
            </a:r>
            <a:r>
              <a:rPr lang="es-ES" altLang="es-ES" sz="1200" dirty="0" err="1" smtClean="0">
                <a:solidFill>
                  <a:srgbClr val="000000"/>
                </a:solidFill>
                <a:latin typeface="Calibri (Cuerpo)"/>
              </a:rPr>
              <a:t>bean</a:t>
            </a:r>
            <a:r>
              <a:rPr lang="es-ES" altLang="es-ES" sz="1200" dirty="0" smtClean="0">
                <a:solidFill>
                  <a:srgbClr val="000000"/>
                </a:solidFill>
                <a:latin typeface="Calibri (Cuerpo)"/>
              </a:rPr>
              <a:t>, simplemente anotar un método con </a:t>
            </a:r>
            <a:r>
              <a:rPr lang="es-ES" altLang="es-ES" sz="1200" dirty="0" smtClean="0">
                <a:solidFill>
                  <a:srgbClr val="000000"/>
                </a:solidFill>
                <a:latin typeface="Calibri (Cuerpo)"/>
                <a:cs typeface="Courier New" panose="02070309020205020404" pitchFamily="49" charset="0"/>
              </a:rPr>
              <a:t>@</a:t>
            </a:r>
            <a:r>
              <a:rPr lang="es-ES" altLang="es-ES" sz="1200" dirty="0" err="1" smtClean="0">
                <a:solidFill>
                  <a:srgbClr val="000000"/>
                </a:solidFill>
                <a:latin typeface="Calibri (Cuerpo)"/>
                <a:cs typeface="Courier New" panose="02070309020205020404" pitchFamily="49" charset="0"/>
              </a:rPr>
              <a:t>Bean</a:t>
            </a:r>
            <a:r>
              <a:rPr lang="es-ES" altLang="es-ES" sz="1200" dirty="0" smtClean="0">
                <a:solidFill>
                  <a:srgbClr val="000000"/>
                </a:solidFill>
                <a:latin typeface="Calibri (Cuerpo)"/>
              </a:rPr>
              <a:t> anotación. Cuando </a:t>
            </a:r>
            <a:r>
              <a:rPr lang="es-ES" altLang="es-ES" sz="1200" dirty="0" err="1" smtClean="0">
                <a:solidFill>
                  <a:srgbClr val="000000"/>
                </a:solidFill>
                <a:latin typeface="Calibri (Cuerpo)"/>
              </a:rPr>
              <a:t>JavaConfig</a:t>
            </a:r>
            <a:r>
              <a:rPr lang="es-ES" altLang="es-ES" sz="1200" dirty="0" smtClean="0">
                <a:solidFill>
                  <a:srgbClr val="000000"/>
                </a:solidFill>
                <a:latin typeface="Calibri (Cuerpo)"/>
              </a:rPr>
              <a:t> encuentra un método de este tipo, ejecutará ese método y registrar el valor de retorno como un grano en un </a:t>
            </a:r>
            <a:r>
              <a:rPr lang="es-ES" altLang="es-ES" sz="1200" dirty="0" err="1" smtClean="0">
                <a:solidFill>
                  <a:srgbClr val="000000"/>
                </a:solidFill>
                <a:latin typeface="Calibri (Cuerpo)"/>
                <a:cs typeface="Courier New" panose="02070309020205020404" pitchFamily="49" charset="0"/>
              </a:rPr>
              <a:t>BeanFactory</a:t>
            </a:r>
            <a:r>
              <a:rPr lang="es-ES" altLang="es-ES" sz="1200" dirty="0" smtClean="0">
                <a:solidFill>
                  <a:srgbClr val="000000"/>
                </a:solidFill>
                <a:latin typeface="Calibri (Cuerpo)"/>
              </a:rPr>
              <a:t> Por defecto, el nombre de </a:t>
            </a:r>
            <a:r>
              <a:rPr lang="es-ES" altLang="es-ES" sz="1200" dirty="0" err="1" smtClean="0">
                <a:solidFill>
                  <a:srgbClr val="000000"/>
                </a:solidFill>
                <a:latin typeface="Calibri (Cuerpo)"/>
              </a:rPr>
              <a:t>bean</a:t>
            </a:r>
            <a:r>
              <a:rPr lang="es-ES" altLang="es-ES" sz="1200" dirty="0" smtClean="0">
                <a:solidFill>
                  <a:srgbClr val="000000"/>
                </a:solidFill>
                <a:latin typeface="Calibri (Cuerpo)"/>
              </a:rPr>
              <a:t> será la del nombre del método</a:t>
            </a:r>
            <a:endParaRPr lang="es-ES" altLang="es-ES" sz="1200" b="1" dirty="0">
              <a:solidFill>
                <a:srgbClr val="000000"/>
              </a:solidFill>
              <a:latin typeface="Calibri (Cuerpo)"/>
              <a:cs typeface="Times New Roman" panose="02020603050405020304" pitchFamily="18" charset="0"/>
            </a:endParaRPr>
          </a:p>
        </p:txBody>
      </p:sp>
      <p:sp>
        <p:nvSpPr>
          <p:cNvPr id="25" name="16 CuadroTexto"/>
          <p:cNvSpPr txBox="1"/>
          <p:nvPr/>
        </p:nvSpPr>
        <p:spPr>
          <a:xfrm>
            <a:off x="827584" y="3923506"/>
            <a:ext cx="5040585"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Configuration</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public</a:t>
            </a:r>
            <a:r>
              <a:rPr lang="es-ES" altLang="es-ES" sz="900" dirty="0" smtClean="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class</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AppConfig</a:t>
            </a:r>
            <a:r>
              <a:rPr lang="es-ES" altLang="es-ES" sz="900" dirty="0">
                <a:solidFill>
                  <a:srgbClr val="000000"/>
                </a:solidFill>
                <a:latin typeface="Arial Unicode MS" panose="020B0604020202020204" pitchFamily="34" charset="-128"/>
              </a:rPr>
              <a:t> {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Bean</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public</a:t>
            </a:r>
            <a:r>
              <a:rPr lang="es-ES" altLang="es-ES" sz="900" dirty="0" smtClean="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return</a:t>
            </a:r>
            <a:r>
              <a:rPr lang="es-ES" altLang="es-ES" sz="900" dirty="0" smtClean="0">
                <a:solidFill>
                  <a:srgbClr val="000000"/>
                </a:solidFill>
                <a:latin typeface="Arial Unicode MS" panose="020B0604020202020204" pitchFamily="34" charset="-128"/>
              </a:rPr>
              <a:t> </a:t>
            </a: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new </a:t>
            </a:r>
            <a:r>
              <a:rPr lang="es-ES" altLang="es-ES" sz="900" dirty="0" err="1">
                <a:solidFill>
                  <a:srgbClr val="000000"/>
                </a:solidFill>
                <a:latin typeface="Arial Unicode MS" panose="020B0604020202020204" pitchFamily="34" charset="-128"/>
              </a:rPr>
              <a:t>TransferServiceImpl</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smtClean="0"/>
              <a:t> </a:t>
            </a:r>
            <a:endParaRPr lang="es-ES" altLang="es-ES" sz="900" dirty="0">
              <a:latin typeface="Arial" panose="020B0604020202020204" pitchFamily="34" charset="0"/>
            </a:endParaRPr>
          </a:p>
        </p:txBody>
      </p:sp>
      <p:sp>
        <p:nvSpPr>
          <p:cNvPr id="16" name="16 CuadroTexto"/>
          <p:cNvSpPr txBox="1"/>
          <p:nvPr/>
        </p:nvSpPr>
        <p:spPr>
          <a:xfrm>
            <a:off x="556915" y="5316805"/>
            <a:ext cx="8320167"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 altLang="es-ES" sz="1200" dirty="0">
                <a:solidFill>
                  <a:srgbClr val="000000"/>
                </a:solidFill>
                <a:latin typeface="Calibri (Cuerpo)"/>
                <a:cs typeface="Times New Roman" panose="02020603050405020304" pitchFamily="18" charset="0"/>
              </a:rPr>
              <a:t>Lo anterior es exactamente equivalente a la siguiente </a:t>
            </a:r>
            <a:r>
              <a:rPr lang="es-ES" altLang="es-ES" sz="1200" dirty="0">
                <a:solidFill>
                  <a:srgbClr val="000000"/>
                </a:solidFill>
                <a:latin typeface="Calibri (Cuerpo)"/>
              </a:rPr>
              <a:t>appConfig.xml</a:t>
            </a:r>
            <a:r>
              <a:rPr lang="es-ES" altLang="es-ES" sz="1200" dirty="0">
                <a:latin typeface="Calibri (Cuerpo)"/>
              </a:rPr>
              <a:t> </a:t>
            </a:r>
          </a:p>
        </p:txBody>
      </p:sp>
      <p:sp>
        <p:nvSpPr>
          <p:cNvPr id="19" name="16 CuadroTexto"/>
          <p:cNvSpPr txBox="1"/>
          <p:nvPr/>
        </p:nvSpPr>
        <p:spPr>
          <a:xfrm>
            <a:off x="827583" y="5719992"/>
            <a:ext cx="5040585" cy="2308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algn="just" defTabSz="914400" eaLnBrk="0" fontAlgn="base" hangingPunct="0">
              <a:spcBef>
                <a:spcPct val="0"/>
              </a:spcBef>
              <a:spcAft>
                <a:spcPct val="0"/>
              </a:spcAft>
            </a:pPr>
            <a:r>
              <a:rPr lang="es-ES" altLang="es-ES" sz="900" dirty="0">
                <a:solidFill>
                  <a:srgbClr val="000000"/>
                </a:solidFill>
                <a:latin typeface="Arial Unicode MS" panose="020B0604020202020204" pitchFamily="34" charset="-128"/>
              </a:rPr>
              <a:t>&lt;</a:t>
            </a:r>
            <a:r>
              <a:rPr lang="es-ES" altLang="es-ES" sz="900" dirty="0" err="1">
                <a:solidFill>
                  <a:srgbClr val="000000"/>
                </a:solidFill>
                <a:latin typeface="Arial Unicode MS" panose="020B0604020202020204" pitchFamily="34" charset="-128"/>
              </a:rPr>
              <a:t>beans</a:t>
            </a:r>
            <a:r>
              <a:rPr lang="es-ES" altLang="es-ES" sz="900" dirty="0">
                <a:solidFill>
                  <a:srgbClr val="000000"/>
                </a:solidFill>
                <a:latin typeface="Arial Unicode MS" panose="020B0604020202020204" pitchFamily="34" charset="-128"/>
              </a:rPr>
              <a:t>&gt; &lt;</a:t>
            </a:r>
            <a:r>
              <a:rPr lang="es-ES" altLang="es-ES" sz="900" dirty="0" err="1">
                <a:solidFill>
                  <a:srgbClr val="000000"/>
                </a:solidFill>
                <a:latin typeface="Arial Unicode MS" panose="020B0604020202020204" pitchFamily="34" charset="-128"/>
              </a:rPr>
              <a:t>bean</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name</a:t>
            </a:r>
            <a:r>
              <a:rPr lang="es-ES" altLang="es-ES" sz="900" dirty="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class</a:t>
            </a:r>
            <a:r>
              <a:rPr lang="es-ES" altLang="es-ES" sz="900" dirty="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com.acme.TransferServiceImpl</a:t>
            </a:r>
            <a:r>
              <a:rPr lang="es-ES" altLang="es-ES" sz="900" dirty="0">
                <a:solidFill>
                  <a:srgbClr val="000000"/>
                </a:solidFill>
                <a:latin typeface="Arial Unicode MS" panose="020B0604020202020204" pitchFamily="34" charset="-128"/>
              </a:rPr>
              <a:t>"/&gt; &lt;/</a:t>
            </a:r>
            <a:r>
              <a:rPr lang="es-ES" altLang="es-ES" sz="900" dirty="0" err="1">
                <a:solidFill>
                  <a:srgbClr val="000000"/>
                </a:solidFill>
                <a:latin typeface="Arial Unicode MS" panose="020B0604020202020204" pitchFamily="34" charset="-128"/>
              </a:rPr>
              <a:t>beans</a:t>
            </a:r>
            <a:r>
              <a:rPr lang="es-ES" altLang="es-ES" sz="900" dirty="0">
                <a:solidFill>
                  <a:srgbClr val="000000"/>
                </a:solidFill>
                <a:latin typeface="Arial Unicode MS" panose="020B0604020202020204" pitchFamily="34" charset="-128"/>
              </a:rPr>
              <a:t>&gt;</a:t>
            </a:r>
            <a:r>
              <a:rPr lang="es-ES" altLang="es-ES" sz="500" dirty="0"/>
              <a:t> </a:t>
            </a:r>
            <a:endParaRPr lang="es-ES" altLang="es-ES" sz="1600" dirty="0">
              <a:latin typeface="Arial" panose="020B0604020202020204" pitchFamily="34" charset="0"/>
            </a:endParaRP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2948946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1015663"/>
          </a:xfrm>
          <a:prstGeom prst="rect">
            <a:avLst/>
          </a:prstGeom>
          <a:noFill/>
          <a:ln>
            <a:noFill/>
            <a:prstDash val="dash"/>
          </a:ln>
          <a:effectLst/>
        </p:spPr>
        <p:txBody>
          <a:bodyPr wrap="square" rtlCol="0">
            <a:spAutoFit/>
          </a:bodyPr>
          <a:lstStyle/>
          <a:p>
            <a:r>
              <a:rPr lang="es-ES" sz="1200" b="1" dirty="0"/>
              <a:t>@</a:t>
            </a:r>
            <a:r>
              <a:rPr lang="es-ES" sz="1200" b="1" dirty="0" err="1"/>
              <a:t>Bean</a:t>
            </a:r>
            <a:r>
              <a:rPr lang="es-ES" sz="1200" dirty="0"/>
              <a:t>: Anotar un método de esta manera es equivalente a usar &lt;</a:t>
            </a:r>
            <a:r>
              <a:rPr lang="es-ES" sz="1200" dirty="0" err="1"/>
              <a:t>bean</a:t>
            </a:r>
            <a:r>
              <a:rPr lang="es-ES" sz="1200" dirty="0"/>
              <a:t>&gt; en un fichero de configuración tradicional de Spring. Además no es imprescindible para poder usar esta </a:t>
            </a:r>
            <a:r>
              <a:rPr lang="es-ES" sz="1200" dirty="0" smtClean="0"/>
              <a:t>anotación </a:t>
            </a:r>
            <a:r>
              <a:rPr lang="es-ES" sz="1200" dirty="0"/>
              <a:t>que la clase sea anotada con @</a:t>
            </a:r>
            <a:r>
              <a:rPr lang="es-ES" sz="1200" dirty="0" err="1"/>
              <a:t>Configuration</a:t>
            </a:r>
            <a:r>
              <a:rPr lang="es-ES" sz="1200" dirty="0"/>
              <a:t>, sino que también serán “entendidas” aquellas que aparezcan en otras clases @</a:t>
            </a:r>
            <a:r>
              <a:rPr lang="es-ES" sz="1200" dirty="0" err="1"/>
              <a:t>Component</a:t>
            </a:r>
            <a:r>
              <a:rPr lang="es-ES" sz="1200" dirty="0"/>
              <a:t> (y por ende @</a:t>
            </a:r>
            <a:r>
              <a:rPr lang="es-ES" sz="1200" dirty="0" err="1"/>
              <a:t>Service</a:t>
            </a:r>
            <a:r>
              <a:rPr lang="es-ES" sz="1200" dirty="0"/>
              <a:t>, @</a:t>
            </a:r>
            <a:r>
              <a:rPr lang="es-ES" sz="1200" dirty="0" err="1"/>
              <a:t>Repository</a:t>
            </a:r>
            <a:r>
              <a:rPr lang="es-ES" sz="1200" dirty="0"/>
              <a:t> o @</a:t>
            </a:r>
            <a:r>
              <a:rPr lang="es-ES" sz="1200" dirty="0" err="1" smtClean="0"/>
              <a:t>Controller</a:t>
            </a:r>
            <a:r>
              <a:rPr lang="es-ES" sz="1200" dirty="0" smtClean="0"/>
              <a:t>)</a:t>
            </a:r>
            <a:endParaRPr lang="es-ES" sz="1200" dirty="0"/>
          </a:p>
          <a:p>
            <a:pPr lvl="0" algn="just" defTabSz="914400" eaLnBrk="0" fontAlgn="base" hangingPunct="0">
              <a:spcBef>
                <a:spcPct val="0"/>
              </a:spcBef>
              <a:spcAft>
                <a:spcPct val="0"/>
              </a:spcAft>
            </a:pPr>
            <a:endParaRPr lang="es-ES" altLang="es-ES" sz="1200" dirty="0" smtClean="0">
              <a:latin typeface="Calibri (Cuerpo)"/>
            </a:endParaRPr>
          </a:p>
          <a:p>
            <a:pPr lvl="0" algn="just" defTabSz="914400" eaLnBrk="0" fontAlgn="base" hangingPunct="0">
              <a:spcBef>
                <a:spcPct val="0"/>
              </a:spcBef>
              <a:spcAft>
                <a:spcPct val="0"/>
              </a:spcAft>
            </a:pP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556915" y="2751872"/>
            <a:ext cx="8320167" cy="830997"/>
          </a:xfrm>
          <a:prstGeom prst="rect">
            <a:avLst/>
          </a:prstGeom>
          <a:noFill/>
          <a:ln>
            <a:noFill/>
            <a:prstDash val="dash"/>
          </a:ln>
          <a:effectLst/>
        </p:spPr>
        <p:txBody>
          <a:bodyPr wrap="square" rtlCol="0">
            <a:spAutoFit/>
          </a:bodyPr>
          <a:lstStyle/>
          <a:p>
            <a:r>
              <a:rPr lang="es-ES" sz="1200" dirty="0"/>
              <a:t>Por otro lado, la anotación @</a:t>
            </a:r>
            <a:r>
              <a:rPr lang="es-ES" sz="1200" dirty="0" err="1"/>
              <a:t>Bean</a:t>
            </a:r>
            <a:r>
              <a:rPr lang="es-ES" sz="1200" dirty="0"/>
              <a:t> recibe diversos parámetros para configurar los nombres del “</a:t>
            </a:r>
            <a:r>
              <a:rPr lang="es-ES" sz="1200" dirty="0" err="1"/>
              <a:t>Bean</a:t>
            </a:r>
            <a:r>
              <a:rPr lang="es-ES" sz="1200" dirty="0"/>
              <a:t>”, los métodos del ciclo de vida (</a:t>
            </a:r>
            <a:r>
              <a:rPr lang="es-ES" sz="1200" dirty="0" err="1"/>
              <a:t>init</a:t>
            </a:r>
            <a:r>
              <a:rPr lang="es-ES" sz="1200" dirty="0"/>
              <a:t> y </a:t>
            </a:r>
            <a:r>
              <a:rPr lang="es-ES" sz="1200" dirty="0" err="1"/>
              <a:t>destroy</a:t>
            </a:r>
            <a:r>
              <a:rPr lang="es-ES" sz="1200" dirty="0"/>
              <a:t>), y si queremos usar </a:t>
            </a:r>
            <a:r>
              <a:rPr lang="es-ES" sz="1200" dirty="0" err="1"/>
              <a:t>autowire</a:t>
            </a:r>
            <a:r>
              <a:rPr lang="es-ES" sz="1200" dirty="0"/>
              <a:t> en las propiedades del “</a:t>
            </a:r>
            <a:r>
              <a:rPr lang="es-ES" sz="1200" dirty="0" err="1"/>
              <a:t>Bean</a:t>
            </a:r>
            <a:r>
              <a:rPr lang="es-ES" sz="1200" dirty="0"/>
              <a:t>”.Usar el método “</a:t>
            </a:r>
            <a:r>
              <a:rPr lang="es-ES" sz="1200" dirty="0" err="1"/>
              <a:t>init</a:t>
            </a:r>
            <a:r>
              <a:rPr lang="es-ES" sz="1200" dirty="0"/>
              <a:t>” no tiene ya demasiado sentido porque se puede realizar después de la instanciación.</a:t>
            </a:r>
            <a:br>
              <a:rPr lang="es-ES" sz="1200" dirty="0"/>
            </a:br>
            <a:r>
              <a:rPr lang="es-ES" sz="1200" dirty="0"/>
              <a:t>Además si queremos modificar el ámbito del “</a:t>
            </a:r>
            <a:r>
              <a:rPr lang="es-ES" sz="1200" dirty="0" err="1"/>
              <a:t>Bean</a:t>
            </a:r>
            <a:r>
              <a:rPr lang="es-ES" sz="1200" dirty="0"/>
              <a:t>”, bastaría con usar la anotación @</a:t>
            </a:r>
            <a:r>
              <a:rPr lang="es-ES" sz="1200" dirty="0" err="1"/>
              <a:t>Scope</a:t>
            </a:r>
            <a:r>
              <a:rPr lang="es-ES" sz="1200" dirty="0"/>
              <a:t>:</a:t>
            </a:r>
          </a:p>
        </p:txBody>
      </p:sp>
      <p:sp>
        <p:nvSpPr>
          <p:cNvPr id="25" name="16 CuadroTexto"/>
          <p:cNvSpPr txBox="1"/>
          <p:nvPr/>
        </p:nvSpPr>
        <p:spPr>
          <a:xfrm>
            <a:off x="827584" y="3923506"/>
            <a:ext cx="5040585"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Configuration</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public</a:t>
            </a:r>
            <a:r>
              <a:rPr lang="es-ES" altLang="es-ES" sz="900" dirty="0" smtClean="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class</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AppConfig</a:t>
            </a:r>
            <a:r>
              <a:rPr lang="es-ES" altLang="es-ES" sz="900" dirty="0">
                <a:solidFill>
                  <a:srgbClr val="000000"/>
                </a:solidFill>
                <a:latin typeface="Arial Unicode MS" panose="020B0604020202020204" pitchFamily="34" charset="-128"/>
              </a:rPr>
              <a:t> {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Bean</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public</a:t>
            </a:r>
            <a:r>
              <a:rPr lang="es-ES" altLang="es-ES" sz="900" dirty="0" smtClean="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err="1" smtClean="0">
                <a:solidFill>
                  <a:srgbClr val="000000"/>
                </a:solidFill>
                <a:latin typeface="Arial Unicode MS" panose="020B0604020202020204" pitchFamily="34" charset="-128"/>
              </a:rPr>
              <a:t>return</a:t>
            </a:r>
            <a:r>
              <a:rPr lang="es-ES" altLang="es-ES" sz="900" dirty="0" smtClean="0">
                <a:solidFill>
                  <a:srgbClr val="000000"/>
                </a:solidFill>
                <a:latin typeface="Arial Unicode MS" panose="020B0604020202020204" pitchFamily="34" charset="-128"/>
              </a:rPr>
              <a:t> </a:t>
            </a: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new </a:t>
            </a:r>
            <a:r>
              <a:rPr lang="es-ES" altLang="es-ES" sz="900" dirty="0" err="1">
                <a:solidFill>
                  <a:srgbClr val="000000"/>
                </a:solidFill>
                <a:latin typeface="Arial Unicode MS" panose="020B0604020202020204" pitchFamily="34" charset="-128"/>
              </a:rPr>
              <a:t>TransferServiceImpl</a:t>
            </a:r>
            <a:r>
              <a:rPr lang="es-ES" altLang="es-ES" sz="900" dirty="0">
                <a:solidFill>
                  <a:srgbClr val="000000"/>
                </a:solidFill>
                <a:latin typeface="Arial Unicode MS" panose="020B0604020202020204" pitchFamily="34" charset="-128"/>
              </a:rPr>
              <a:t>(); </a:t>
            </a:r>
            <a:endParaRPr lang="es-ES" altLang="es-ES" sz="900" dirty="0" smtClean="0">
              <a:solidFill>
                <a:srgbClr val="000000"/>
              </a:solidFill>
              <a:latin typeface="Arial Unicode MS" panose="020B0604020202020204" pitchFamily="34" charset="-128"/>
            </a:endParaRP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p>
          <a:p>
            <a:pPr lvl="0" algn="just" defTabSz="914400" eaLnBrk="0" fontAlgn="base" hangingPunct="0">
              <a:spcBef>
                <a:spcPct val="0"/>
              </a:spcBef>
              <a:spcAft>
                <a:spcPct val="0"/>
              </a:spcAft>
            </a:pPr>
            <a:r>
              <a:rPr lang="es-ES" altLang="es-ES" sz="900" dirty="0" smtClean="0">
                <a:solidFill>
                  <a:srgbClr val="000000"/>
                </a:solidFill>
                <a:latin typeface="Arial Unicode MS" panose="020B0604020202020204" pitchFamily="34" charset="-128"/>
              </a:rPr>
              <a:t>}</a:t>
            </a:r>
            <a:r>
              <a:rPr lang="es-ES" altLang="es-ES" sz="900" dirty="0" smtClean="0"/>
              <a:t> </a:t>
            </a:r>
            <a:endParaRPr lang="es-ES" altLang="es-ES" sz="900" dirty="0">
              <a:latin typeface="Arial" panose="020B0604020202020204" pitchFamily="34" charset="0"/>
            </a:endParaRP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6" name="16 CuadroTexto"/>
          <p:cNvSpPr txBox="1"/>
          <p:nvPr/>
        </p:nvSpPr>
        <p:spPr>
          <a:xfrm>
            <a:off x="556915" y="5316805"/>
            <a:ext cx="8320167"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 altLang="es-ES" sz="1200" dirty="0">
                <a:solidFill>
                  <a:srgbClr val="000000"/>
                </a:solidFill>
                <a:latin typeface="Calibri (Cuerpo)"/>
                <a:cs typeface="Times New Roman" panose="02020603050405020304" pitchFamily="18" charset="0"/>
              </a:rPr>
              <a:t>Lo anterior es exactamente equivalente a la siguiente </a:t>
            </a:r>
            <a:r>
              <a:rPr lang="es-ES" altLang="es-ES" sz="1200" dirty="0">
                <a:solidFill>
                  <a:srgbClr val="000000"/>
                </a:solidFill>
                <a:latin typeface="Calibri (Cuerpo)"/>
              </a:rPr>
              <a:t>appConfig.xml</a:t>
            </a:r>
            <a:r>
              <a:rPr lang="es-ES" altLang="es-ES" sz="1200" dirty="0">
                <a:latin typeface="Calibri (Cuerpo)"/>
              </a:rPr>
              <a:t> </a:t>
            </a:r>
          </a:p>
        </p:txBody>
      </p:sp>
      <p:sp>
        <p:nvSpPr>
          <p:cNvPr id="19" name="16 CuadroTexto"/>
          <p:cNvSpPr txBox="1"/>
          <p:nvPr/>
        </p:nvSpPr>
        <p:spPr>
          <a:xfrm>
            <a:off x="827583" y="5719992"/>
            <a:ext cx="5040585" cy="2308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algn="just" defTabSz="914400" eaLnBrk="0" fontAlgn="base" hangingPunct="0">
              <a:spcBef>
                <a:spcPct val="0"/>
              </a:spcBef>
              <a:spcAft>
                <a:spcPct val="0"/>
              </a:spcAft>
            </a:pPr>
            <a:r>
              <a:rPr lang="es-ES" altLang="es-ES" sz="900" dirty="0">
                <a:solidFill>
                  <a:srgbClr val="000000"/>
                </a:solidFill>
                <a:latin typeface="Arial Unicode MS" panose="020B0604020202020204" pitchFamily="34" charset="-128"/>
              </a:rPr>
              <a:t>&lt;</a:t>
            </a:r>
            <a:r>
              <a:rPr lang="es-ES" altLang="es-ES" sz="900" dirty="0" err="1">
                <a:solidFill>
                  <a:srgbClr val="000000"/>
                </a:solidFill>
                <a:latin typeface="Arial Unicode MS" panose="020B0604020202020204" pitchFamily="34" charset="-128"/>
              </a:rPr>
              <a:t>beans</a:t>
            </a:r>
            <a:r>
              <a:rPr lang="es-ES" altLang="es-ES" sz="900" dirty="0">
                <a:solidFill>
                  <a:srgbClr val="000000"/>
                </a:solidFill>
                <a:latin typeface="Arial Unicode MS" panose="020B0604020202020204" pitchFamily="34" charset="-128"/>
              </a:rPr>
              <a:t>&gt; &lt;</a:t>
            </a:r>
            <a:r>
              <a:rPr lang="es-ES" altLang="es-ES" sz="900" dirty="0" err="1">
                <a:solidFill>
                  <a:srgbClr val="000000"/>
                </a:solidFill>
                <a:latin typeface="Arial Unicode MS" panose="020B0604020202020204" pitchFamily="34" charset="-128"/>
              </a:rPr>
              <a:t>bean</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name</a:t>
            </a:r>
            <a:r>
              <a:rPr lang="es-ES" altLang="es-ES" sz="900" dirty="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transferService</a:t>
            </a:r>
            <a:r>
              <a:rPr lang="es-ES" altLang="es-ES" sz="900" dirty="0">
                <a:solidFill>
                  <a:srgbClr val="000000"/>
                </a:solidFill>
                <a:latin typeface="Arial Unicode MS" panose="020B0604020202020204" pitchFamily="34" charset="-128"/>
              </a:rPr>
              <a:t>" </a:t>
            </a:r>
            <a:r>
              <a:rPr lang="es-ES" altLang="es-ES" sz="900" dirty="0" err="1">
                <a:solidFill>
                  <a:srgbClr val="000000"/>
                </a:solidFill>
                <a:latin typeface="Arial Unicode MS" panose="020B0604020202020204" pitchFamily="34" charset="-128"/>
              </a:rPr>
              <a:t>class</a:t>
            </a:r>
            <a:r>
              <a:rPr lang="es-ES" altLang="es-ES" sz="900" dirty="0">
                <a:solidFill>
                  <a:srgbClr val="000000"/>
                </a:solidFill>
                <a:latin typeface="Arial Unicode MS" panose="020B0604020202020204" pitchFamily="34" charset="-128"/>
              </a:rPr>
              <a:t>="</a:t>
            </a:r>
            <a:r>
              <a:rPr lang="es-ES" altLang="es-ES" sz="900" dirty="0" err="1">
                <a:solidFill>
                  <a:srgbClr val="000000"/>
                </a:solidFill>
                <a:latin typeface="Arial Unicode MS" panose="020B0604020202020204" pitchFamily="34" charset="-128"/>
              </a:rPr>
              <a:t>com.acme.TransferServiceImpl</a:t>
            </a:r>
            <a:r>
              <a:rPr lang="es-ES" altLang="es-ES" sz="900" dirty="0">
                <a:solidFill>
                  <a:srgbClr val="000000"/>
                </a:solidFill>
                <a:latin typeface="Arial Unicode MS" panose="020B0604020202020204" pitchFamily="34" charset="-128"/>
              </a:rPr>
              <a:t>"/&gt; &lt;/</a:t>
            </a:r>
            <a:r>
              <a:rPr lang="es-ES" altLang="es-ES" sz="900" dirty="0" err="1">
                <a:solidFill>
                  <a:srgbClr val="000000"/>
                </a:solidFill>
                <a:latin typeface="Arial Unicode MS" panose="020B0604020202020204" pitchFamily="34" charset="-128"/>
              </a:rPr>
              <a:t>beans</a:t>
            </a:r>
            <a:r>
              <a:rPr lang="es-ES" altLang="es-ES" sz="900" dirty="0">
                <a:solidFill>
                  <a:srgbClr val="000000"/>
                </a:solidFill>
                <a:latin typeface="Arial Unicode MS" panose="020B0604020202020204" pitchFamily="34" charset="-128"/>
              </a:rPr>
              <a:t>&gt;</a:t>
            </a:r>
            <a:r>
              <a:rPr lang="es-ES" altLang="es-ES" sz="500" dirty="0"/>
              <a:t> </a:t>
            </a:r>
            <a:endParaRPr lang="es-ES" altLang="es-ES" sz="1600" dirty="0">
              <a:latin typeface="Arial" panose="020B0604020202020204" pitchFamily="34" charset="0"/>
            </a:endParaRP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981644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Controller</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830997"/>
          </a:xfrm>
          <a:prstGeom prst="rect">
            <a:avLst/>
          </a:prstGeom>
          <a:noFill/>
          <a:ln>
            <a:noFill/>
            <a:prstDash val="dash"/>
          </a:ln>
          <a:effectLst/>
        </p:spPr>
        <p:txBody>
          <a:bodyPr wrap="square" rtlCol="0">
            <a:spAutoFit/>
          </a:bodyPr>
          <a:lstStyle/>
          <a:p>
            <a:r>
              <a:rPr lang="es-ES" sz="1200" b="1" dirty="0"/>
              <a:t>@</a:t>
            </a:r>
            <a:r>
              <a:rPr lang="es-ES" sz="1200" b="1" dirty="0" err="1"/>
              <a:t>Controller</a:t>
            </a:r>
            <a:r>
              <a:rPr lang="es-ES" sz="1200" b="1" dirty="0"/>
              <a:t> </a:t>
            </a:r>
            <a:r>
              <a:rPr lang="es-ES" sz="1200" dirty="0"/>
              <a:t>anotación marca una clase como un controlador de primavera </a:t>
            </a:r>
            <a:r>
              <a:rPr lang="es-ES" sz="1200" b="1" dirty="0"/>
              <a:t>Web </a:t>
            </a:r>
            <a:r>
              <a:rPr lang="es-ES" sz="1200" b="1" dirty="0" smtClean="0"/>
              <a:t>MVC</a:t>
            </a:r>
            <a:r>
              <a:rPr lang="es-ES" sz="1200" dirty="0" smtClean="0"/>
              <a:t>. </a:t>
            </a:r>
            <a:r>
              <a:rPr lang="es-ES" sz="1200" dirty="0"/>
              <a:t>También es </a:t>
            </a:r>
            <a:r>
              <a:rPr lang="es-ES" sz="1200" b="1" dirty="0"/>
              <a:t>@</a:t>
            </a:r>
            <a:r>
              <a:rPr lang="es-ES" sz="1200" b="1" dirty="0" err="1"/>
              <a:t>Component</a:t>
            </a:r>
            <a:r>
              <a:rPr lang="es-ES" sz="1200" b="1" dirty="0"/>
              <a:t> </a:t>
            </a:r>
            <a:r>
              <a:rPr lang="es-ES" sz="1200" dirty="0"/>
              <a:t>especialización, por lo que los </a:t>
            </a:r>
            <a:r>
              <a:rPr lang="es-ES" sz="1200" b="1" dirty="0" err="1" smtClean="0"/>
              <a:t>beans</a:t>
            </a:r>
            <a:r>
              <a:rPr lang="es-ES" sz="1200" dirty="0" smtClean="0"/>
              <a:t> </a:t>
            </a:r>
            <a:r>
              <a:rPr lang="es-ES" sz="1200" dirty="0"/>
              <a:t>marcados con ello se importan automáticamente en el contenedor de DI</a:t>
            </a:r>
            <a:r>
              <a:rPr lang="es-ES" sz="1200" dirty="0" smtClean="0"/>
              <a:t>. </a:t>
            </a:r>
            <a:r>
              <a:rPr lang="es-ES" sz="1200" dirty="0"/>
              <a:t>Cuando se agrega </a:t>
            </a:r>
            <a:r>
              <a:rPr lang="es-ES" sz="1200" b="1" dirty="0"/>
              <a:t>@</a:t>
            </a:r>
            <a:r>
              <a:rPr lang="es-ES" sz="1200" b="1" dirty="0" err="1"/>
              <a:t>Controller</a:t>
            </a:r>
            <a:r>
              <a:rPr lang="es-ES" sz="1200" b="1" dirty="0"/>
              <a:t> </a:t>
            </a:r>
            <a:r>
              <a:rPr lang="es-ES" sz="1200" dirty="0"/>
              <a:t>anotación a una clase, puede utilizar otra es decir </a:t>
            </a:r>
            <a:r>
              <a:rPr lang="es-ES" sz="1200" b="1" dirty="0"/>
              <a:t>@</a:t>
            </a:r>
            <a:r>
              <a:rPr lang="es-ES" sz="1200" b="1" dirty="0" err="1" smtClean="0"/>
              <a:t>RequestMapping</a:t>
            </a:r>
            <a:r>
              <a:rPr lang="es-ES" sz="1200" dirty="0" smtClean="0"/>
              <a:t>. </a:t>
            </a:r>
            <a:r>
              <a:rPr lang="es-ES" sz="1200" dirty="0"/>
              <a:t>para asignar direcciones URL a los métodos de instancia de una clase</a:t>
            </a: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683568" y="2780928"/>
            <a:ext cx="5040585" cy="203132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900" dirty="0" err="1"/>
              <a:t>package</a:t>
            </a:r>
            <a:r>
              <a:rPr lang="es-ES" sz="900" dirty="0"/>
              <a:t> </a:t>
            </a:r>
            <a:r>
              <a:rPr lang="es-ES" sz="900" dirty="0" err="1"/>
              <a:t>com.arquitecturajava</a:t>
            </a:r>
            <a:r>
              <a:rPr lang="es-ES" sz="900" dirty="0"/>
              <a:t>;</a:t>
            </a:r>
          </a:p>
          <a:p>
            <a:r>
              <a:rPr lang="es-ES" sz="900" dirty="0" err="1"/>
              <a:t>import</a:t>
            </a:r>
            <a:r>
              <a:rPr lang="es-ES" sz="900" dirty="0"/>
              <a:t> </a:t>
            </a:r>
            <a:r>
              <a:rPr lang="es-ES" sz="900" dirty="0" err="1"/>
              <a:t>org.springframework.stereotype.Controller</a:t>
            </a:r>
            <a:r>
              <a:rPr lang="es-ES" sz="900" dirty="0"/>
              <a:t>;</a:t>
            </a:r>
          </a:p>
          <a:p>
            <a:r>
              <a:rPr lang="es-ES" sz="900" dirty="0" err="1"/>
              <a:t>import</a:t>
            </a:r>
            <a:r>
              <a:rPr lang="es-ES" sz="900" dirty="0"/>
              <a:t> </a:t>
            </a:r>
            <a:r>
              <a:rPr lang="es-ES" sz="900" dirty="0" err="1"/>
              <a:t>org.springframework.web.bind.annotation.RequestMapping</a:t>
            </a:r>
            <a:r>
              <a:rPr lang="es-ES" sz="900" dirty="0"/>
              <a:t>;</a:t>
            </a:r>
          </a:p>
          <a:p>
            <a:r>
              <a:rPr lang="es-ES" sz="900" dirty="0"/>
              <a:t>@</a:t>
            </a:r>
            <a:r>
              <a:rPr lang="es-ES" sz="900" dirty="0" err="1"/>
              <a:t>Controller</a:t>
            </a:r>
            <a:endParaRPr lang="es-ES" sz="900" dirty="0"/>
          </a:p>
          <a:p>
            <a:r>
              <a:rPr lang="es-ES" sz="900" dirty="0" err="1"/>
              <a:t>public</a:t>
            </a:r>
            <a:r>
              <a:rPr lang="es-ES" sz="900" dirty="0"/>
              <a:t> </a:t>
            </a:r>
            <a:r>
              <a:rPr lang="es-ES" sz="900" dirty="0" err="1"/>
              <a:t>class</a:t>
            </a:r>
            <a:r>
              <a:rPr lang="es-ES" sz="900" dirty="0"/>
              <a:t> </a:t>
            </a:r>
            <a:r>
              <a:rPr lang="es-ES" sz="900" dirty="0" err="1"/>
              <a:t>PersonaController</a:t>
            </a:r>
            <a:r>
              <a:rPr lang="es-ES" sz="900" dirty="0"/>
              <a:t> {</a:t>
            </a:r>
          </a:p>
          <a:p>
            <a:r>
              <a:rPr lang="es-ES" sz="900" dirty="0"/>
              <a:t>@</a:t>
            </a:r>
            <a:r>
              <a:rPr lang="es-ES" sz="900" dirty="0" err="1"/>
              <a:t>RequestMapping</a:t>
            </a:r>
            <a:r>
              <a:rPr lang="es-ES" sz="900" dirty="0"/>
              <a:t>("/Lista")</a:t>
            </a:r>
          </a:p>
          <a:p>
            <a:r>
              <a:rPr lang="es-ES" sz="900" dirty="0" err="1"/>
              <a:t>public</a:t>
            </a:r>
            <a:r>
              <a:rPr lang="es-ES" sz="900" dirty="0"/>
              <a:t> </a:t>
            </a:r>
            <a:r>
              <a:rPr lang="es-ES" sz="900" dirty="0" err="1"/>
              <a:t>String</a:t>
            </a:r>
            <a:r>
              <a:rPr lang="es-ES" sz="900" dirty="0"/>
              <a:t> Lista() {</a:t>
            </a:r>
          </a:p>
          <a:p>
            <a:r>
              <a:rPr lang="es-ES" sz="900" dirty="0" err="1"/>
              <a:t>return</a:t>
            </a:r>
            <a:r>
              <a:rPr lang="es-ES" sz="900" dirty="0"/>
              <a:t> "Lista";</a:t>
            </a:r>
          </a:p>
          <a:p>
            <a:r>
              <a:rPr lang="es-ES" sz="900" dirty="0"/>
              <a:t>}</a:t>
            </a:r>
          </a:p>
          <a:p>
            <a:r>
              <a:rPr lang="es-ES" sz="900" dirty="0"/>
              <a:t>@</a:t>
            </a:r>
            <a:r>
              <a:rPr lang="es-ES" sz="900" dirty="0" err="1"/>
              <a:t>RequestMapping</a:t>
            </a:r>
            <a:r>
              <a:rPr lang="es-ES" sz="900" dirty="0"/>
              <a:t>("/Formulario")</a:t>
            </a:r>
          </a:p>
          <a:p>
            <a:r>
              <a:rPr lang="es-ES" sz="900" dirty="0" err="1"/>
              <a:t>public</a:t>
            </a:r>
            <a:r>
              <a:rPr lang="es-ES" sz="900" dirty="0"/>
              <a:t> </a:t>
            </a:r>
            <a:r>
              <a:rPr lang="es-ES" sz="900" dirty="0" err="1"/>
              <a:t>String</a:t>
            </a:r>
            <a:r>
              <a:rPr lang="es-ES" sz="900" dirty="0"/>
              <a:t> Formulario() {</a:t>
            </a:r>
          </a:p>
          <a:p>
            <a:r>
              <a:rPr lang="es-ES" sz="900" dirty="0" err="1"/>
              <a:t>return</a:t>
            </a:r>
            <a:r>
              <a:rPr lang="es-ES" sz="900" dirty="0"/>
              <a:t> "Formulario";</a:t>
            </a:r>
          </a:p>
          <a:p>
            <a:r>
              <a:rPr lang="es-ES" sz="900" dirty="0"/>
              <a:t>}</a:t>
            </a:r>
          </a:p>
          <a:p>
            <a:r>
              <a:rPr lang="es-ES" sz="900" dirty="0"/>
              <a:t>}</a:t>
            </a:r>
            <a:endParaRPr lang="es-ES" sz="900" dirty="0">
              <a:effectLst/>
            </a:endParaRP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2287592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Repository</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646331"/>
          </a:xfrm>
          <a:prstGeom prst="rect">
            <a:avLst/>
          </a:prstGeom>
          <a:noFill/>
          <a:ln>
            <a:noFill/>
            <a:prstDash val="dash"/>
          </a:ln>
          <a:effectLst/>
        </p:spPr>
        <p:txBody>
          <a:bodyPr wrap="square" rtlCol="0">
            <a:spAutoFit/>
          </a:bodyPr>
          <a:lstStyle/>
          <a:p>
            <a:r>
              <a:rPr lang="es-ES" sz="1200" b="1" dirty="0"/>
              <a:t>@</a:t>
            </a:r>
            <a:r>
              <a:rPr lang="es-ES" sz="1200" b="1" dirty="0" err="1"/>
              <a:t>Repository</a:t>
            </a:r>
            <a:r>
              <a:rPr lang="es-ES" sz="1200" b="1" dirty="0"/>
              <a:t> </a:t>
            </a:r>
            <a:r>
              <a:rPr lang="es-ES" sz="1200" dirty="0"/>
              <a:t>anotación es una especialización de </a:t>
            </a:r>
            <a:r>
              <a:rPr lang="es-ES" sz="1200" b="1" dirty="0"/>
              <a:t>@</a:t>
            </a:r>
            <a:r>
              <a:rPr lang="es-ES" sz="1200" b="1" dirty="0" err="1"/>
              <a:t>Component</a:t>
            </a:r>
            <a:r>
              <a:rPr lang="es-ES" sz="1200" b="1" dirty="0"/>
              <a:t> </a:t>
            </a:r>
            <a:r>
              <a:rPr lang="es-ES" sz="1200" dirty="0"/>
              <a:t>anotación con el uso y funcionalidad similar. </a:t>
            </a:r>
            <a:r>
              <a:rPr lang="es-ES" sz="1200" dirty="0" smtClean="0"/>
              <a:t>Además </a:t>
            </a:r>
            <a:r>
              <a:rPr lang="es-ES" sz="1200" dirty="0"/>
              <a:t>de importar los </a:t>
            </a:r>
            <a:r>
              <a:rPr lang="es-ES" sz="1200" dirty="0" err="1"/>
              <a:t>DAOs</a:t>
            </a:r>
            <a:r>
              <a:rPr lang="es-ES" sz="1200" dirty="0"/>
              <a:t> en el contenedor </a:t>
            </a:r>
            <a:r>
              <a:rPr lang="es-ES" sz="1200" b="1" dirty="0"/>
              <a:t>DI,</a:t>
            </a:r>
            <a:r>
              <a:rPr lang="es-ES" sz="1200" dirty="0"/>
              <a:t> también hace que </a:t>
            </a:r>
            <a:r>
              <a:rPr lang="es-ES" sz="1200" b="1" dirty="0"/>
              <a:t>las excepciones no comprobadas (lanzados desde métodos DAO) elegibles para la traducción en</a:t>
            </a:r>
            <a:r>
              <a:rPr lang="es-ES" sz="1200" dirty="0"/>
              <a:t> la primavera </a:t>
            </a:r>
            <a:r>
              <a:rPr lang="es-ES" sz="1200" dirty="0" err="1"/>
              <a:t>DataAccessException</a:t>
            </a: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683568" y="2780928"/>
            <a:ext cx="5040585"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900" smtClean="0"/>
              <a:t>package com.arquitecturajava;</a:t>
            </a:r>
          </a:p>
          <a:p>
            <a:pPr fontAlgn="t"/>
            <a:r>
              <a:rPr lang="es-ES" sz="900" smtClean="0"/>
              <a:t>@Repository</a:t>
            </a:r>
            <a:br>
              <a:rPr lang="es-ES" sz="900" smtClean="0"/>
            </a:br>
            <a:r>
              <a:rPr lang="es-ES" sz="900" smtClean="0"/>
              <a:t>public class LibroDaoImpl implements LibroDao {</a:t>
            </a:r>
          </a:p>
          <a:p>
            <a:pPr fontAlgn="t"/>
            <a:r>
              <a:rPr lang="es-ES" sz="900" smtClean="0"/>
              <a:t>public Libro getLibro() {</a:t>
            </a:r>
            <a:br>
              <a:rPr lang="es-ES" sz="900" smtClean="0"/>
            </a:br>
            <a:r>
              <a:rPr lang="es-ES" sz="900" smtClean="0"/>
              <a:t>return new Libro();</a:t>
            </a:r>
            <a:br>
              <a:rPr lang="es-ES" sz="900" smtClean="0"/>
            </a:br>
            <a:r>
              <a:rPr lang="es-ES" sz="900" smtClean="0"/>
              <a:t>}</a:t>
            </a:r>
            <a:br>
              <a:rPr lang="es-ES" sz="900" smtClean="0"/>
            </a:br>
            <a:r>
              <a:rPr lang="es-ES" sz="900" smtClean="0"/>
              <a:t>}</a:t>
            </a:r>
            <a:endParaRPr lang="es-ES" sz="900" dirty="0"/>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757373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118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55575" y="1423580"/>
            <a:ext cx="8928992" cy="4525699"/>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2" descr="Resultado de imagen de silueta de un programador informa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1" name="Rectangle 9"/>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5" name="20507 CuadroTexto"/>
          <p:cNvSpPr txBox="1"/>
          <p:nvPr/>
        </p:nvSpPr>
        <p:spPr>
          <a:xfrm>
            <a:off x="155575" y="1340768"/>
            <a:ext cx="8808913" cy="307777"/>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1400" dirty="0" smtClean="0"/>
              <a:t>CONTENEDOR</a:t>
            </a:r>
            <a:endParaRPr lang="es-ES" altLang="es-ES" sz="900" dirty="0"/>
          </a:p>
        </p:txBody>
      </p:sp>
      <p:sp>
        <p:nvSpPr>
          <p:cNvPr id="28" name="20507 CuadroTexto"/>
          <p:cNvSpPr txBox="1"/>
          <p:nvPr/>
        </p:nvSpPr>
        <p:spPr>
          <a:xfrm>
            <a:off x="523927" y="4340673"/>
            <a:ext cx="1944216" cy="646331"/>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900" dirty="0"/>
              <a:t>Para que Spring tenga en cuenta las anotaciones hay que añadir la etiqueta </a:t>
            </a:r>
            <a:r>
              <a:rPr lang="es-ES" sz="900" b="1" dirty="0" err="1"/>
              <a:t>annotation-config</a:t>
            </a:r>
            <a:r>
              <a:rPr lang="es-ES" sz="900" dirty="0"/>
              <a:t> en el fichero </a:t>
            </a:r>
            <a:r>
              <a:rPr lang="es-ES" sz="900" b="1" dirty="0"/>
              <a:t>applicationContext.xml</a:t>
            </a:r>
          </a:p>
        </p:txBody>
      </p:sp>
      <p:sp>
        <p:nvSpPr>
          <p:cNvPr id="27" name="AutoShape 4" descr="Resultado de imagen de dibujo de una caja"/>
          <p:cNvSpPr>
            <a:spLocks noChangeAspect="1" noChangeArrowheads="1"/>
          </p:cNvSpPr>
          <p:nvPr/>
        </p:nvSpPr>
        <p:spPr bwMode="auto">
          <a:xfrm>
            <a:off x="1349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3" name="Picture 5" descr="D:\Profiles\jmsanjuan\Pictures\werrw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76872"/>
            <a:ext cx="2380953" cy="1923810"/>
          </a:xfrm>
          <a:prstGeom prst="rect">
            <a:avLst/>
          </a:prstGeom>
          <a:noFill/>
          <a:extLst>
            <a:ext uri="{909E8E84-426E-40DD-AFC4-6F175D3DCCD1}">
              <a14:hiddenFill xmlns:a14="http://schemas.microsoft.com/office/drawing/2010/main">
                <a:solidFill>
                  <a:srgbClr val="FFFFFF"/>
                </a:solidFill>
              </a14:hiddenFill>
            </a:ext>
          </a:extLst>
        </p:spPr>
      </p:pic>
      <p:sp>
        <p:nvSpPr>
          <p:cNvPr id="35" name="34 CuadroTexto"/>
          <p:cNvSpPr txBox="1"/>
          <p:nvPr/>
        </p:nvSpPr>
        <p:spPr>
          <a:xfrm rot="21054164">
            <a:off x="1755669" y="2939433"/>
            <a:ext cx="1039922" cy="215444"/>
          </a:xfrm>
          <a:prstGeom prst="rect">
            <a:avLst/>
          </a:prstGeom>
          <a:noFill/>
        </p:spPr>
        <p:txBody>
          <a:bodyPr wrap="square" rtlCol="0">
            <a:spAutoFit/>
          </a:bodyPr>
          <a:lstStyle/>
          <a:p>
            <a:r>
              <a:rPr lang="fr-FR" altLang="es-ES" sz="800" b="1" dirty="0">
                <a:ea typeface="ＭＳ Ｐゴシック" pitchFamily="34" charset="-128"/>
              </a:rPr>
              <a:t>Application </a:t>
            </a:r>
            <a:r>
              <a:rPr lang="fr-FR" altLang="es-ES" sz="800" b="1" dirty="0" err="1">
                <a:ea typeface="ＭＳ Ｐゴシック" pitchFamily="34" charset="-128"/>
              </a:rPr>
              <a:t>Context</a:t>
            </a:r>
            <a:endParaRPr lang="es-ES" sz="800" dirty="0"/>
          </a:p>
        </p:txBody>
      </p:sp>
      <p:sp>
        <p:nvSpPr>
          <p:cNvPr id="47" name="46 CuadroTexto"/>
          <p:cNvSpPr txBox="1"/>
          <p:nvPr/>
        </p:nvSpPr>
        <p:spPr>
          <a:xfrm rot="534766">
            <a:off x="623565" y="2926020"/>
            <a:ext cx="1039922" cy="215444"/>
          </a:xfrm>
          <a:prstGeom prst="rect">
            <a:avLst/>
          </a:prstGeom>
          <a:noFill/>
        </p:spPr>
        <p:txBody>
          <a:bodyPr wrap="square" rtlCol="0">
            <a:spAutoFit/>
          </a:bodyPr>
          <a:lstStyle/>
          <a:p>
            <a:r>
              <a:rPr lang="fr-FR" altLang="es-ES" sz="800" b="1" dirty="0">
                <a:ea typeface="ＭＳ Ｐゴシック" pitchFamily="34" charset="-128"/>
              </a:rPr>
              <a:t>Application </a:t>
            </a:r>
            <a:r>
              <a:rPr lang="fr-FR" altLang="es-ES" sz="800" b="1" dirty="0" err="1">
                <a:ea typeface="ＭＳ Ｐゴシック" pitchFamily="34" charset="-128"/>
              </a:rPr>
              <a:t>Context</a:t>
            </a:r>
            <a:endParaRPr lang="es-ES" sz="800" dirty="0"/>
          </a:p>
        </p:txBody>
      </p:sp>
      <p:pic>
        <p:nvPicPr>
          <p:cNvPr id="2055" name="Picture 7" descr="D:\Profiles\jmsanjuan\Pictures\_318-4526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9796" y="2479890"/>
            <a:ext cx="2663746" cy="266374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Profiles\jmsanjuan\Pictures\untitledwerw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9952" y="3432269"/>
            <a:ext cx="531354" cy="531354"/>
          </a:xfrm>
          <a:prstGeom prst="rect">
            <a:avLst/>
          </a:prstGeom>
          <a:noFill/>
          <a:extLst>
            <a:ext uri="{909E8E84-426E-40DD-AFC4-6F175D3DCCD1}">
              <a14:hiddenFill xmlns:a14="http://schemas.microsoft.com/office/drawing/2010/main">
                <a:solidFill>
                  <a:srgbClr val="FFFFFF"/>
                </a:solidFill>
              </a14:hiddenFill>
            </a:ext>
          </a:extLst>
        </p:spPr>
      </p:pic>
      <p:sp>
        <p:nvSpPr>
          <p:cNvPr id="57" name="20507 CuadroTexto"/>
          <p:cNvSpPr txBox="1"/>
          <p:nvPr/>
        </p:nvSpPr>
        <p:spPr>
          <a:xfrm>
            <a:off x="4281337" y="4861880"/>
            <a:ext cx="828092" cy="230832"/>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900" dirty="0" smtClean="0"/>
              <a:t>APLICACIÓN </a:t>
            </a:r>
            <a:endParaRPr lang="es-ES" altLang="es-ES" sz="900" dirty="0"/>
          </a:p>
        </p:txBody>
      </p:sp>
      <p:pic>
        <p:nvPicPr>
          <p:cNvPr id="4098" name="Picture 2" descr="D:\Profiles\jmsanjuan\Pictures\ghttyr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362" y="3239199"/>
            <a:ext cx="635673" cy="649990"/>
          </a:xfrm>
          <a:prstGeom prst="rect">
            <a:avLst/>
          </a:prstGeom>
          <a:noFill/>
          <a:extLst>
            <a:ext uri="{909E8E84-426E-40DD-AFC4-6F175D3DCCD1}">
              <a14:hiddenFill xmlns:a14="http://schemas.microsoft.com/office/drawing/2010/main">
                <a:solidFill>
                  <a:srgbClr val="FFFFFF"/>
                </a:solidFill>
              </a14:hiddenFill>
            </a:ext>
          </a:extLst>
        </p:spPr>
      </p:pic>
      <p:sp>
        <p:nvSpPr>
          <p:cNvPr id="5" name="4 Esquina doblada"/>
          <p:cNvSpPr/>
          <p:nvPr/>
        </p:nvSpPr>
        <p:spPr>
          <a:xfrm>
            <a:off x="7291882" y="2141655"/>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4099"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675" y="2390574"/>
            <a:ext cx="502940" cy="502940"/>
          </a:xfrm>
          <a:prstGeom prst="rect">
            <a:avLst/>
          </a:prstGeom>
          <a:noFill/>
          <a:extLst>
            <a:ext uri="{909E8E84-426E-40DD-AFC4-6F175D3DCCD1}">
              <a14:hiddenFill xmlns:a14="http://schemas.microsoft.com/office/drawing/2010/main">
                <a:solidFill>
                  <a:srgbClr val="FFFFFF"/>
                </a:solidFill>
              </a14:hiddenFill>
            </a:ext>
          </a:extLst>
        </p:spPr>
      </p:pic>
      <p:sp>
        <p:nvSpPr>
          <p:cNvPr id="33" name="32 Esquina doblada"/>
          <p:cNvSpPr/>
          <p:nvPr/>
        </p:nvSpPr>
        <p:spPr>
          <a:xfrm>
            <a:off x="7291882" y="3396358"/>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34"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2108" y="3645219"/>
            <a:ext cx="502940" cy="502940"/>
          </a:xfrm>
          <a:prstGeom prst="rect">
            <a:avLst/>
          </a:prstGeom>
          <a:noFill/>
          <a:extLst>
            <a:ext uri="{909E8E84-426E-40DD-AFC4-6F175D3DCCD1}">
              <a14:hiddenFill xmlns:a14="http://schemas.microsoft.com/office/drawing/2010/main">
                <a:solidFill>
                  <a:srgbClr val="FFFFFF"/>
                </a:solidFill>
              </a14:hiddenFill>
            </a:ext>
          </a:extLst>
        </p:spPr>
      </p:pic>
      <p:sp>
        <p:nvSpPr>
          <p:cNvPr id="36" name="35 Esquina doblada"/>
          <p:cNvSpPr/>
          <p:nvPr/>
        </p:nvSpPr>
        <p:spPr>
          <a:xfrm>
            <a:off x="7291882" y="4650149"/>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41"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675" y="4854151"/>
            <a:ext cx="502940" cy="50294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10 Conector recto de flecha"/>
          <p:cNvCxnSpPr/>
          <p:nvPr/>
        </p:nvCxnSpPr>
        <p:spPr>
          <a:xfrm flipV="1">
            <a:off x="5940152" y="2708920"/>
            <a:ext cx="1152128" cy="511802"/>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6660232" y="4146861"/>
            <a:ext cx="504056"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6228184" y="4977296"/>
            <a:ext cx="936104" cy="338285"/>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841328" y="3579596"/>
            <a:ext cx="866576"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 descr="d:\Profiles\jmsanjuan\Desktop\SOPRASTERIA_ACADEMY_logo_CMJN_exe.jpg"/>
          <p:cNvPicPr>
            <a:picLocks noChangeAspect="1" noChangeArrowheads="1"/>
          </p:cNvPicPr>
          <p:nvPr/>
        </p:nvPicPr>
        <p:blipFill>
          <a:blip r:embed="rId10"/>
          <a:srcRect/>
          <a:stretch>
            <a:fillRect/>
          </a:stretch>
        </p:blipFill>
        <p:spPr bwMode="auto">
          <a:xfrm>
            <a:off x="7236296" y="6237312"/>
            <a:ext cx="1763688" cy="507247"/>
          </a:xfrm>
          <a:prstGeom prst="rect">
            <a:avLst/>
          </a:prstGeom>
          <a:noFill/>
        </p:spPr>
      </p:pic>
      <p:pic>
        <p:nvPicPr>
          <p:cNvPr id="32" name="Picture 3" descr="F:\8870e72ba6efca292e6825d1fe08733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829124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smtClean="0"/>
              <a:t> test</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7413"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A6ACA1FA-D29E-483E-9E86-37407A3AB0A7}" type="slidenum">
              <a:rPr lang="fr-FR" altLang="es-ES" sz="1100" smtClean="0">
                <a:solidFill>
                  <a:srgbClr val="464646"/>
                </a:solidFill>
              </a:rPr>
              <a:pPr eaLnBrk="1" hangingPunct="1">
                <a:spcBef>
                  <a:spcPct val="0"/>
                </a:spcBef>
                <a:buClrTx/>
                <a:buSzTx/>
                <a:buFontTx/>
                <a:buNone/>
              </a:pPr>
              <a:t>12</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7"/>
            <a:ext cx="3744416" cy="278098"/>
          </a:xfrm>
        </p:spPr>
        <p:txBody>
          <a:bodyPr/>
          <a:lstStyle/>
          <a:p>
            <a:pPr>
              <a:lnSpc>
                <a:spcPct val="90000"/>
              </a:lnSpc>
              <a:spcBef>
                <a:spcPct val="0"/>
              </a:spcBef>
              <a:defRPr/>
            </a:pPr>
            <a:r>
              <a:rPr lang="es-ES_tradnl"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MÓDULOS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9" y="1412776"/>
            <a:ext cx="8102505" cy="475252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rc_mi" descr="http://lkrnac.net/wp-stuff/uploads/2014/12/spring-framework-logo-604x270.pn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7" name="Picture 2" descr="d:\Profiles\jmsanjuan\Desktop\SOPRASTERIA_ACADEMY_logo_CMJN_exe.jpg"/>
          <p:cNvPicPr>
            <a:picLocks noChangeAspect="1" noChangeArrowheads="1"/>
          </p:cNvPicPr>
          <p:nvPr/>
        </p:nvPicPr>
        <p:blipFill>
          <a:blip r:embed="rId8"/>
          <a:srcRect/>
          <a:stretch>
            <a:fillRect/>
          </a:stretch>
        </p:blipFill>
        <p:spPr bwMode="auto">
          <a:xfrm>
            <a:off x="7236296" y="6237312"/>
            <a:ext cx="1763688" cy="507247"/>
          </a:xfrm>
          <a:prstGeom prst="rect">
            <a:avLst/>
          </a:prstGeom>
          <a:noFill/>
        </p:spPr>
      </p:pic>
      <p:pic>
        <p:nvPicPr>
          <p:cNvPr id="8" name="Picture 3" descr="F:\8870e72ba6efca292e6825d1fe08733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5374417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UNITARIOS Utilidades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6" name="16 CuadroTexto"/>
          <p:cNvSpPr txBox="1"/>
          <p:nvPr/>
        </p:nvSpPr>
        <p:spPr>
          <a:xfrm>
            <a:off x="652593" y="2828123"/>
            <a:ext cx="8320167" cy="646331"/>
          </a:xfrm>
          <a:prstGeom prst="rect">
            <a:avLst/>
          </a:prstGeom>
          <a:noFill/>
          <a:ln>
            <a:noFill/>
            <a:prstDash val="dash"/>
          </a:ln>
          <a:effectLst/>
        </p:spPr>
        <p:txBody>
          <a:bodyPr wrap="square" rtlCol="0">
            <a:spAutoFit/>
          </a:bodyPr>
          <a:lstStyle/>
          <a:p>
            <a:pPr fontAlgn="t"/>
            <a:r>
              <a:rPr lang="es-ES_tradnl" sz="1200" b="1" dirty="0" smtClean="0"/>
              <a:t>- </a:t>
            </a:r>
            <a:r>
              <a:rPr lang="es-ES" sz="1200" dirty="0"/>
              <a:t>Spring, como complemento a las facilidades ofrecidas por </a:t>
            </a:r>
            <a:r>
              <a:rPr lang="es-ES" sz="1200" b="1" dirty="0" err="1"/>
              <a:t>librerias</a:t>
            </a:r>
            <a:r>
              <a:rPr lang="es-ES" sz="1200" dirty="0"/>
              <a:t> como </a:t>
            </a:r>
            <a:r>
              <a:rPr lang="es-ES" sz="1200" b="1" dirty="0" err="1"/>
              <a:t>JUnit</a:t>
            </a:r>
            <a:r>
              <a:rPr lang="es-ES" sz="1200" dirty="0"/>
              <a:t>, proporciona una clase de utilidades </a:t>
            </a:r>
            <a:r>
              <a:rPr lang="es-ES" sz="1200" b="1" dirty="0" err="1"/>
              <a:t>ReflectionTestUtils</a:t>
            </a:r>
            <a:r>
              <a:rPr lang="es-ES" sz="1200" dirty="0"/>
              <a:t> que sirve para acceder a propiedades o invocar métodos privados de una clase:</a:t>
            </a:r>
          </a:p>
          <a:p>
            <a:pPr fontAlgn="t"/>
            <a:r>
              <a:rPr lang="es-ES" sz="1200" dirty="0"/>
              <a:t>Por ejemplo, para los casos de clases con propiedades privadas que no exponen un </a:t>
            </a:r>
            <a:r>
              <a:rPr lang="es-ES" sz="1200" b="1" i="1" dirty="0" err="1"/>
              <a:t>getter</a:t>
            </a:r>
            <a:r>
              <a:rPr lang="es-ES" sz="1200" b="1" dirty="0"/>
              <a:t>:</a:t>
            </a:r>
          </a:p>
        </p:txBody>
      </p:sp>
      <p:sp>
        <p:nvSpPr>
          <p:cNvPr id="17" name="4 CuadroTexto"/>
          <p:cNvSpPr txBox="1"/>
          <p:nvPr/>
        </p:nvSpPr>
        <p:spPr>
          <a:xfrm>
            <a:off x="238738" y="278872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760844" y="3493639"/>
            <a:ext cx="5040585" cy="5078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900" dirty="0"/>
              <a:t>public class </a:t>
            </a:r>
            <a:r>
              <a:rPr lang="en-US" sz="900" dirty="0" err="1"/>
              <a:t>Documento</a:t>
            </a:r>
            <a:r>
              <a:rPr lang="en-US" sz="900" dirty="0"/>
              <a:t>{</a:t>
            </a:r>
          </a:p>
          <a:p>
            <a:pPr fontAlgn="t"/>
            <a:r>
              <a:rPr lang="en-US" sz="900" dirty="0"/>
              <a:t>private String </a:t>
            </a:r>
            <a:r>
              <a:rPr lang="en-US" sz="900" dirty="0" err="1"/>
              <a:t>secreto</a:t>
            </a:r>
            <a:r>
              <a:rPr lang="en-US" sz="900" dirty="0"/>
              <a:t>;</a:t>
            </a:r>
            <a:br>
              <a:rPr lang="en-US" sz="900" dirty="0"/>
            </a:br>
            <a:r>
              <a:rPr lang="en-US" sz="900" dirty="0"/>
              <a:t>...</a:t>
            </a:r>
          </a:p>
        </p:txBody>
      </p:sp>
      <p:sp>
        <p:nvSpPr>
          <p:cNvPr id="19" name="16 CuadroTexto"/>
          <p:cNvSpPr txBox="1"/>
          <p:nvPr/>
        </p:nvSpPr>
        <p:spPr>
          <a:xfrm>
            <a:off x="739634" y="4256298"/>
            <a:ext cx="8320167"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Utilizando la clase de utilidades es posible acceder a la propiedad de forma externa desde dentro de un método de prueba:</a:t>
            </a:r>
          </a:p>
        </p:txBody>
      </p:sp>
      <p:sp>
        <p:nvSpPr>
          <p:cNvPr id="20" name="16 CuadroTexto"/>
          <p:cNvSpPr txBox="1"/>
          <p:nvPr/>
        </p:nvSpPr>
        <p:spPr>
          <a:xfrm>
            <a:off x="760844" y="4643348"/>
            <a:ext cx="5040585"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900" dirty="0"/>
              <a:t>Documento </a:t>
            </a:r>
            <a:r>
              <a:rPr lang="es-ES" sz="900" dirty="0" err="1"/>
              <a:t>documento</a:t>
            </a:r>
            <a:r>
              <a:rPr lang="es-ES" sz="900" dirty="0"/>
              <a:t> = new Documento();</a:t>
            </a:r>
          </a:p>
          <a:p>
            <a:pPr fontAlgn="t"/>
            <a:r>
              <a:rPr lang="es-ES" sz="900" dirty="0" err="1"/>
              <a:t>String</a:t>
            </a:r>
            <a:r>
              <a:rPr lang="es-ES" sz="900" dirty="0"/>
              <a:t> secreto = </a:t>
            </a:r>
            <a:r>
              <a:rPr lang="es-ES" sz="900" dirty="0" err="1"/>
              <a:t>ReflectionTestUtils.getField</a:t>
            </a:r>
            <a:r>
              <a:rPr lang="es-ES" sz="900" dirty="0"/>
              <a:t>(documento, "secreto");</a:t>
            </a:r>
          </a:p>
        </p:txBody>
      </p:sp>
      <p:sp>
        <p:nvSpPr>
          <p:cNvPr id="21" name="16 CuadroTexto"/>
          <p:cNvSpPr txBox="1"/>
          <p:nvPr/>
        </p:nvSpPr>
        <p:spPr>
          <a:xfrm>
            <a:off x="791071" y="5229200"/>
            <a:ext cx="8181690"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De igual forma, para las aplicaciones web, Spring ofrece la clase </a:t>
            </a:r>
            <a:r>
              <a:rPr lang="es-ES" sz="1200" b="1" dirty="0" err="1"/>
              <a:t>ModelAndViewAssert</a:t>
            </a:r>
            <a:r>
              <a:rPr lang="es-ES" sz="1200" dirty="0"/>
              <a:t> que sirve para probar objetos de tipo </a:t>
            </a:r>
            <a:r>
              <a:rPr lang="es-ES" sz="1200" b="1" dirty="0" err="1"/>
              <a:t>ModelAndView</a:t>
            </a:r>
            <a:r>
              <a:rPr lang="es-ES" sz="1200" dirty="0"/>
              <a:t>, una pieza clave en el funcionamiento de este tipo de aplicaciones basadas en </a:t>
            </a:r>
            <a:r>
              <a:rPr lang="es-ES" sz="1200" b="1" dirty="0"/>
              <a:t>Spring MVC</a:t>
            </a:r>
            <a:r>
              <a:rPr lang="es-ES" sz="1200" dirty="0"/>
              <a:t>.</a:t>
            </a:r>
          </a:p>
        </p:txBody>
      </p:sp>
      <p:sp>
        <p:nvSpPr>
          <p:cNvPr id="14" name="16 CuadroTexto"/>
          <p:cNvSpPr txBox="1"/>
          <p:nvPr/>
        </p:nvSpPr>
        <p:spPr>
          <a:xfrm>
            <a:off x="701378" y="1941874"/>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proporciona cierta infraestructura que facilita la escritura y ejecución de pruebas, sobre todo para las de tipo unitario y de integración.</a:t>
            </a:r>
            <a:endParaRPr lang="es-ES_tradnl" altLang="es-ES" sz="1200" dirty="0"/>
          </a:p>
        </p:txBody>
      </p:sp>
      <p:sp>
        <p:nvSpPr>
          <p:cNvPr id="15" name="4 CuadroTexto"/>
          <p:cNvSpPr txBox="1"/>
          <p:nvPr/>
        </p:nvSpPr>
        <p:spPr>
          <a:xfrm>
            <a:off x="247764" y="192648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88299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UNITARIOS MOCK´S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6" name="16 CuadroTexto"/>
          <p:cNvSpPr txBox="1"/>
          <p:nvPr/>
        </p:nvSpPr>
        <p:spPr>
          <a:xfrm>
            <a:off x="704031" y="1748003"/>
            <a:ext cx="8320167" cy="1015663"/>
          </a:xfrm>
          <a:prstGeom prst="rect">
            <a:avLst/>
          </a:prstGeom>
          <a:noFill/>
          <a:ln>
            <a:noFill/>
            <a:prstDash val="dash"/>
          </a:ln>
          <a:effectLst/>
        </p:spPr>
        <p:txBody>
          <a:bodyPr wrap="square" rtlCol="0">
            <a:spAutoFit/>
          </a:bodyPr>
          <a:lstStyle/>
          <a:p>
            <a:pPr marL="171450" indent="-171450" fontAlgn="t">
              <a:buFontTx/>
              <a:buChar char="-"/>
            </a:pPr>
            <a:r>
              <a:rPr lang="es-ES" sz="1200" dirty="0" smtClean="0"/>
              <a:t>Los </a:t>
            </a:r>
            <a:r>
              <a:rPr lang="es-ES" sz="1200" dirty="0"/>
              <a:t>objetos </a:t>
            </a:r>
            <a:r>
              <a:rPr lang="es-ES" sz="1200" b="1" dirty="0" err="1"/>
              <a:t>Mocks</a:t>
            </a:r>
            <a:r>
              <a:rPr lang="es-ES" sz="1200" dirty="0"/>
              <a:t> son objetos que simulan el comportamiento de otros, como los muñecos que se utilizan para simular accidentes de coche</a:t>
            </a:r>
            <a:r>
              <a:rPr lang="es-ES" sz="1200" dirty="0" smtClean="0"/>
              <a:t>.</a:t>
            </a:r>
          </a:p>
          <a:p>
            <a:pPr fontAlgn="t"/>
            <a:endParaRPr lang="es-ES" sz="1200" dirty="0"/>
          </a:p>
          <a:p>
            <a:pPr fontAlgn="t"/>
            <a:r>
              <a:rPr lang="es-ES" sz="1200" dirty="0"/>
              <a:t>Spring proporciona tres paquetes que permiten ejecutar el código de producción y el de pruebas utilizando una misma configuración:</a:t>
            </a:r>
          </a:p>
        </p:txBody>
      </p:sp>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60310" y="2924944"/>
            <a:ext cx="5040585" cy="5078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900" dirty="0"/>
              <a:t>- </a:t>
            </a:r>
            <a:r>
              <a:rPr lang="es-ES" sz="900" dirty="0" err="1"/>
              <a:t>org.springframework.mock.jndi</a:t>
            </a:r>
            <a:r>
              <a:rPr lang="es-ES" sz="900" dirty="0"/>
              <a:t>,</a:t>
            </a:r>
            <a:br>
              <a:rPr lang="es-ES" sz="900" dirty="0"/>
            </a:br>
            <a:r>
              <a:rPr lang="es-ES" sz="900" dirty="0"/>
              <a:t>- </a:t>
            </a:r>
            <a:r>
              <a:rPr lang="es-ES" sz="900" dirty="0" err="1"/>
              <a:t>org.springframework.mock.web</a:t>
            </a:r>
            <a:r>
              <a:rPr lang="es-ES" sz="900" dirty="0"/>
              <a:t/>
            </a:r>
            <a:br>
              <a:rPr lang="es-ES" sz="900" dirty="0"/>
            </a:br>
            <a:r>
              <a:rPr lang="es-ES" sz="900" dirty="0"/>
              <a:t>- </a:t>
            </a:r>
            <a:r>
              <a:rPr lang="es-ES" sz="900" dirty="0" err="1"/>
              <a:t>org.springframework.mock.web.portlet</a:t>
            </a:r>
            <a:endParaRPr lang="en-US" sz="900" dirty="0"/>
          </a:p>
        </p:txBody>
      </p:sp>
      <p:sp>
        <p:nvSpPr>
          <p:cNvPr id="21" name="16 CuadroTexto"/>
          <p:cNvSpPr txBox="1"/>
          <p:nvPr/>
        </p:nvSpPr>
        <p:spPr>
          <a:xfrm>
            <a:off x="755576" y="3789040"/>
            <a:ext cx="8064896"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El uso de estos objetos normalmente es mejor realizarlo en conjunción con alguna librería especializada, como </a:t>
            </a:r>
            <a:r>
              <a:rPr lang="es-ES" sz="1200" b="1" dirty="0" err="1"/>
              <a:t>EasyMock</a:t>
            </a:r>
            <a:r>
              <a:rPr lang="es-ES" sz="1200" dirty="0"/>
              <a:t> por ejemplo</a:t>
            </a:r>
            <a:r>
              <a:rPr lang="es-ES" sz="1200" dirty="0" smtClean="0"/>
              <a:t>.</a:t>
            </a:r>
            <a:endParaRPr lang="es-ES" sz="1200" dirty="0"/>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9634623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122</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HERRAMIENTAS PARA PRUEBAS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UNITARIAS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4"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graphicFrame>
        <p:nvGraphicFramePr>
          <p:cNvPr id="15" name="14 Tabla"/>
          <p:cNvGraphicFramePr>
            <a:graphicFrameLocks noGrp="1"/>
          </p:cNvGraphicFramePr>
          <p:nvPr>
            <p:extLst>
              <p:ext uri="{D42A27DB-BD31-4B8C-83A1-F6EECF244321}">
                <p14:modId xmlns:p14="http://schemas.microsoft.com/office/powerpoint/2010/main" val="1258500286"/>
              </p:ext>
            </p:extLst>
          </p:nvPr>
        </p:nvGraphicFramePr>
        <p:xfrm>
          <a:off x="323204" y="1512467"/>
          <a:ext cx="8497268" cy="3954786"/>
        </p:xfrm>
        <a:graphic>
          <a:graphicData uri="http://schemas.openxmlformats.org/drawingml/2006/table">
            <a:tbl>
              <a:tblPr>
                <a:effectLst>
                  <a:outerShdw blurRad="50800" dist="38100" dir="18900000" algn="bl" rotWithShape="0">
                    <a:prstClr val="black">
                      <a:alpha val="40000"/>
                    </a:prstClr>
                  </a:outerShdw>
                </a:effectLst>
              </a:tblPr>
              <a:tblGrid>
                <a:gridCol w="201654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1844525">
                <a:tc>
                  <a:txBody>
                    <a:bodyPr/>
                    <a:lstStyle/>
                    <a:p>
                      <a:pPr algn="ctr"/>
                      <a:endParaRPr lang="es-ES" sz="1000" b="1" dirty="0"/>
                    </a:p>
                  </a:txBody>
                  <a:tcPr marL="37754" marR="37754" marT="18877" marB="18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s-ES" sz="1000" b="1" dirty="0" smtClean="0"/>
                    </a:p>
                    <a:p>
                      <a:pPr algn="l"/>
                      <a:r>
                        <a:rPr lang="es-ES" sz="1000" b="1" dirty="0" err="1" smtClean="0"/>
                        <a:t>JUnit</a:t>
                      </a:r>
                      <a:r>
                        <a:rPr lang="es-ES" sz="1000" b="1" dirty="0" smtClean="0"/>
                        <a:t> </a:t>
                      </a:r>
                      <a:r>
                        <a:rPr lang="es-ES" sz="1000" dirty="0" smtClean="0"/>
                        <a:t>es un conjunto de clases (</a:t>
                      </a:r>
                      <a:r>
                        <a:rPr lang="es-ES" sz="1000" b="1" i="1" dirty="0" err="1" smtClean="0"/>
                        <a:t>framework</a:t>
                      </a:r>
                      <a:r>
                        <a:rPr lang="es-ES" sz="1000" dirty="0" smtClean="0"/>
                        <a:t>) que permite realizar la ejecución de clases Java de manera controlada, para poder evaluar si el funcionamiento de cada uno de los métodos de la clase se comporta como se espera. Es decir, en función de algún valor de entrada se evalúa el valor de retorno esperado; si la clase cumple con la especificación, entonces </a:t>
                      </a:r>
                      <a:r>
                        <a:rPr lang="es-ES" sz="1000" b="1" dirty="0" err="1" smtClean="0"/>
                        <a:t>JUnit</a:t>
                      </a:r>
                      <a:r>
                        <a:rPr lang="es-ES" sz="1000" dirty="0" smtClean="0"/>
                        <a:t> devolverá que el método de la clase pasó exitosamente la prueba; en caso de que el valor esperado sea diferente al que regresó el método durante la ejecución, </a:t>
                      </a:r>
                      <a:r>
                        <a:rPr lang="es-ES" sz="1000" b="1" dirty="0" err="1" smtClean="0"/>
                        <a:t>JUnit</a:t>
                      </a:r>
                      <a:r>
                        <a:rPr lang="es-ES" sz="1000" b="1" dirty="0" smtClean="0"/>
                        <a:t> </a:t>
                      </a:r>
                      <a:r>
                        <a:rPr lang="es-ES" sz="1000" dirty="0" smtClean="0"/>
                        <a:t>devolverá un fallo en el método correspondiente.</a:t>
                      </a:r>
                    </a:p>
                    <a:p>
                      <a:pPr algn="l"/>
                      <a:endParaRPr lang="es-ES_tradnl" sz="1000" b="1" dirty="0" smtClean="0"/>
                    </a:p>
                    <a:p>
                      <a:pPr algn="l"/>
                      <a:r>
                        <a:rPr lang="es-ES" sz="1000" b="1" dirty="0" err="1" smtClean="0"/>
                        <a:t>JUnit</a:t>
                      </a:r>
                      <a:r>
                        <a:rPr lang="es-ES" sz="1000" dirty="0" smtClean="0"/>
                        <a:t> es también un medio de controlar </a:t>
                      </a:r>
                      <a:r>
                        <a:rPr lang="es-ES" sz="1000" b="1" dirty="0" smtClean="0"/>
                        <a:t>las pruebas de regresión</a:t>
                      </a:r>
                      <a:r>
                        <a:rPr lang="es-ES" sz="1000" dirty="0" smtClean="0"/>
                        <a:t>, necesarias cuando una parte del código ha sido modificado y se desea ver que el nuevo código cumple con los requerimientos anteriores y que no se ha alterado su funcionalidad después de la nueva modificación.</a:t>
                      </a:r>
                    </a:p>
                    <a:p>
                      <a:pPr algn="l"/>
                      <a:endParaRPr lang="es-ES_tradnl" sz="1000" b="1" dirty="0" smtClean="0"/>
                    </a:p>
                    <a:p>
                      <a:pPr algn="l"/>
                      <a:endParaRPr lang="es-ES" sz="1000" b="1" dirty="0"/>
                    </a:p>
                  </a:txBody>
                  <a:tcPr marL="37754" marR="37754" marT="18877" marB="188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88232">
                <a:tc>
                  <a:txBody>
                    <a:bodyPr/>
                    <a:lstStyle/>
                    <a:p>
                      <a:endParaRPr lang="es-ES" sz="1000" b="1" dirty="0"/>
                    </a:p>
                  </a:txBody>
                  <a:tcPr marL="37754" marR="37754" marT="18877" marB="18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smtClean="0"/>
                        <a:t>Es un código abierto marco de pruebas</a:t>
                      </a:r>
                      <a:r>
                        <a:rPr lang="es-ES" sz="1000" baseline="0" dirty="0" smtClean="0"/>
                        <a:t> </a:t>
                      </a:r>
                      <a:r>
                        <a:rPr lang="es-ES" sz="1000" dirty="0" smtClean="0"/>
                        <a:t>de Java publicado bajo la licencia MIT.  El </a:t>
                      </a:r>
                      <a:r>
                        <a:rPr lang="es-ES" sz="1000" dirty="0" err="1" smtClean="0"/>
                        <a:t>framework</a:t>
                      </a:r>
                      <a:r>
                        <a:rPr lang="es-ES" sz="1000" baseline="0" dirty="0" smtClean="0"/>
                        <a:t> </a:t>
                      </a:r>
                      <a:r>
                        <a:rPr lang="es-ES" sz="1000" dirty="0" smtClean="0"/>
                        <a:t> permite la creación de dobles</a:t>
                      </a:r>
                      <a:r>
                        <a:rPr lang="es-ES" sz="1000" baseline="0" dirty="0" smtClean="0"/>
                        <a:t> de </a:t>
                      </a:r>
                      <a:r>
                        <a:rPr lang="es-ES" sz="1000" dirty="0" smtClean="0"/>
                        <a:t>prueba objetos (objetos simulados)</a:t>
                      </a:r>
                      <a:r>
                        <a:rPr lang="es-ES" sz="1000" baseline="0" dirty="0" smtClean="0"/>
                        <a:t>  </a:t>
                      </a:r>
                      <a:r>
                        <a:rPr lang="es-ES" sz="1000" dirty="0" smtClean="0"/>
                        <a:t>en pruebas unitarias  automatizadas</a:t>
                      </a:r>
                      <a:r>
                        <a:rPr lang="es-ES" sz="1000" baseline="0" dirty="0" smtClean="0"/>
                        <a:t> </a:t>
                      </a:r>
                      <a:r>
                        <a:rPr lang="es-ES" sz="1000" dirty="0" smtClean="0"/>
                        <a:t>con el propósito de desarrollo impulsado por la prueba</a:t>
                      </a:r>
                      <a:r>
                        <a:rPr lang="es-ES" sz="1000" baseline="0" dirty="0" smtClean="0"/>
                        <a:t> </a:t>
                      </a:r>
                      <a:r>
                        <a:rPr lang="es-ES" sz="1000" b="1" dirty="0" smtClean="0"/>
                        <a:t>(TDD) </a:t>
                      </a:r>
                      <a:r>
                        <a:rPr lang="es-ES" sz="1000" dirty="0" smtClean="0"/>
                        <a:t>o </a:t>
                      </a:r>
                      <a:r>
                        <a:rPr lang="es-ES" sz="1000" b="1" dirty="0" err="1" smtClean="0"/>
                        <a:t>Driven</a:t>
                      </a:r>
                      <a:r>
                        <a:rPr lang="es-ES" sz="1000" b="1" dirty="0" smtClean="0"/>
                        <a:t> </a:t>
                      </a:r>
                      <a:r>
                        <a:rPr lang="es-ES" sz="1000" b="1" dirty="0" err="1" smtClean="0"/>
                        <a:t>Development</a:t>
                      </a:r>
                      <a:r>
                        <a:rPr lang="es-ES" sz="1000" b="1" dirty="0" smtClean="0"/>
                        <a:t> </a:t>
                      </a:r>
                      <a:r>
                        <a:rPr lang="es-ES" sz="1000" dirty="0" smtClean="0"/>
                        <a:t>comportamiento </a:t>
                      </a:r>
                      <a:r>
                        <a:rPr lang="es-ES" sz="1000" b="1" dirty="0" smtClean="0"/>
                        <a:t>(BDD).</a:t>
                      </a:r>
                    </a:p>
                    <a:p>
                      <a:endParaRPr lang="es-ES_tradnl" sz="1000" dirty="0" smtClean="0"/>
                    </a:p>
                    <a:p>
                      <a:r>
                        <a:rPr lang="es-ES" sz="1000" dirty="0" smtClean="0"/>
                        <a:t>Permitir a los desarrolladores para verificar el comportamiento del sistema bajo prueba (SUT) sin establecer expectativas de antemano.</a:t>
                      </a:r>
                    </a:p>
                    <a:p>
                      <a:endParaRPr lang="es-ES_tradnl" sz="1000" dirty="0" smtClean="0"/>
                    </a:p>
                    <a:p>
                      <a:r>
                        <a:rPr lang="es-ES" sz="1000" dirty="0" err="1" smtClean="0">
                          <a:effectLst/>
                        </a:rPr>
                        <a:t>Mockito</a:t>
                      </a:r>
                      <a:r>
                        <a:rPr lang="es-ES" sz="1000" dirty="0" smtClean="0">
                          <a:effectLst/>
                        </a:rPr>
                        <a:t> es la novena biblioteca más popular Java.</a:t>
                      </a:r>
                    </a:p>
                    <a:p>
                      <a:endParaRPr lang="es-ES_tradnl" sz="1000" dirty="0" smtClean="0">
                        <a:effectLst/>
                      </a:endParaRPr>
                    </a:p>
                    <a:p>
                      <a:r>
                        <a:rPr lang="es-ES" sz="1000" dirty="0" smtClean="0"/>
                        <a:t>Desde </a:t>
                      </a:r>
                      <a:r>
                        <a:rPr lang="es-ES" sz="1000" dirty="0" err="1" smtClean="0"/>
                        <a:t>Mockito</a:t>
                      </a:r>
                      <a:r>
                        <a:rPr lang="es-ES" sz="1000" dirty="0" smtClean="0"/>
                        <a:t> se intenta eliminar el patrón de esperar-gestión verificar  mediante la eliminación de la especificación de las expectativas, el acoplamiento se reduce o minimiza. El resultado de esta característica distintiva es más simple código de prueba que debería ser más fácil de leer y modificar. </a:t>
                      </a:r>
                      <a:r>
                        <a:rPr lang="es-ES" sz="1000" dirty="0" err="1" smtClean="0"/>
                        <a:t>Mockito</a:t>
                      </a:r>
                      <a:r>
                        <a:rPr lang="es-ES" sz="1000" dirty="0" smtClean="0"/>
                        <a:t> también proporciona algunas anotaciones útiles para reducir el código repetitivo</a:t>
                      </a:r>
                      <a:endParaRPr lang="es-ES" sz="1000" dirty="0"/>
                    </a:p>
                  </a:txBody>
                  <a:tcPr marL="37754" marR="37754" marT="18877" marB="188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6" name="Picture 3" descr="D:\Profiles\jmsanjuan\Pictures\Junit-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59" y="1876967"/>
            <a:ext cx="1625741" cy="650296"/>
          </a:xfrm>
          <a:prstGeom prst="rect">
            <a:avLst/>
          </a:prstGeom>
          <a:noFill/>
          <a:extLst>
            <a:ext uri="{909E8E84-426E-40DD-AFC4-6F175D3DCCD1}">
              <a14:hiddenFill xmlns:a14="http://schemas.microsoft.com/office/drawing/2010/main">
                <a:solidFill>
                  <a:srgbClr val="FFFFFF"/>
                </a:solidFill>
              </a14:hiddenFill>
            </a:ext>
          </a:extLst>
        </p:spPr>
      </p:pic>
      <p:sp>
        <p:nvSpPr>
          <p:cNvPr id="17" name="16 CuadroTexto"/>
          <p:cNvSpPr txBox="1"/>
          <p:nvPr/>
        </p:nvSpPr>
        <p:spPr>
          <a:xfrm>
            <a:off x="441517" y="2925153"/>
            <a:ext cx="180310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smtClean="0">
                <a:solidFill>
                  <a:srgbClr val="C00000"/>
                </a:solidFill>
              </a:rPr>
              <a:t>Última Versión 4.12</a:t>
            </a:r>
            <a:endParaRPr lang="es-ES" sz="1400" dirty="0">
              <a:solidFill>
                <a:srgbClr val="C00000"/>
              </a:solidFill>
            </a:endParaRPr>
          </a:p>
        </p:txBody>
      </p:sp>
      <p:pic>
        <p:nvPicPr>
          <p:cNvPr id="18" name="Picture 5" descr="D:\Profiles\jmsanjuan\Pictures\logo@2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890" y="3561512"/>
            <a:ext cx="1865784" cy="815807"/>
          </a:xfrm>
          <a:prstGeom prst="rect">
            <a:avLst/>
          </a:prstGeom>
          <a:noFill/>
          <a:extLst>
            <a:ext uri="{909E8E84-426E-40DD-AFC4-6F175D3DCCD1}">
              <a14:hiddenFill xmlns:a14="http://schemas.microsoft.com/office/drawing/2010/main">
                <a:solidFill>
                  <a:srgbClr val="FFFFFF"/>
                </a:solidFill>
              </a14:hiddenFill>
            </a:ext>
          </a:extLst>
        </p:spPr>
      </p:pic>
      <p:sp>
        <p:nvSpPr>
          <p:cNvPr id="19" name="18 CuadroTexto"/>
          <p:cNvSpPr txBox="1"/>
          <p:nvPr/>
        </p:nvSpPr>
        <p:spPr>
          <a:xfrm>
            <a:off x="415792" y="4653136"/>
            <a:ext cx="1803109" cy="67710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n-US" sz="1400" b="1" dirty="0" smtClean="0">
                <a:solidFill>
                  <a:srgbClr val="C00000"/>
                </a:solidFill>
              </a:rPr>
              <a:t>ULTIMA VERSIÓN</a:t>
            </a:r>
          </a:p>
          <a:p>
            <a:r>
              <a:rPr lang="en-US" sz="1200" b="1" dirty="0" err="1" smtClean="0"/>
              <a:t>mockito</a:t>
            </a:r>
            <a:r>
              <a:rPr lang="en-US" sz="1200" b="1" dirty="0" smtClean="0"/>
              <a:t>-all </a:t>
            </a:r>
            <a:r>
              <a:rPr lang="en-US" sz="1200" b="1" dirty="0"/>
              <a:t>2.0.2-beta</a:t>
            </a:r>
            <a:endParaRPr lang="es-ES" sz="1200" b="1" dirty="0"/>
          </a:p>
          <a:p>
            <a:r>
              <a:rPr lang="en-US" sz="1200" b="1" dirty="0" err="1"/>
              <a:t>mockito</a:t>
            </a:r>
            <a:r>
              <a:rPr lang="en-US" sz="1200" b="1" dirty="0"/>
              <a:t>-core 2.0.31-beta</a:t>
            </a:r>
            <a:endParaRPr lang="es-ES" sz="1200" b="1" dirty="0"/>
          </a:p>
        </p:txBody>
      </p:sp>
      <p:pic>
        <p:nvPicPr>
          <p:cNvPr id="11"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8668776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764704"/>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6" name="16 CuadroTexto"/>
          <p:cNvSpPr txBox="1"/>
          <p:nvPr/>
        </p:nvSpPr>
        <p:spPr>
          <a:xfrm>
            <a:off x="704031" y="1748003"/>
            <a:ext cx="8320167" cy="646331"/>
          </a:xfrm>
          <a:prstGeom prst="rect">
            <a:avLst/>
          </a:prstGeom>
          <a:noFill/>
          <a:ln>
            <a:noFill/>
            <a:prstDash val="dash"/>
          </a:ln>
          <a:effectLst/>
        </p:spPr>
        <p:txBody>
          <a:bodyPr wrap="square" rtlCol="0">
            <a:spAutoFit/>
          </a:bodyPr>
          <a:lstStyle/>
          <a:p>
            <a:pPr marL="171450" indent="-171450" fontAlgn="t">
              <a:buFontTx/>
              <a:buChar char="-"/>
            </a:pPr>
            <a:r>
              <a:rPr lang="es-ES" sz="1200" dirty="0"/>
              <a:t>Spring proporciona un conjunto de anotaciones para poder realizar </a:t>
            </a:r>
            <a:r>
              <a:rPr lang="es-ES" sz="1200" dirty="0" err="1"/>
              <a:t>tests</a:t>
            </a:r>
            <a:r>
              <a:rPr lang="es-ES" sz="1200" dirty="0"/>
              <a:t> de integración, con el objeto de poder probar una aplicación sin tener que desplegarla o establecer conexiones reales con algún otro sistema, como una base de datos por ejemplo.</a:t>
            </a:r>
          </a:p>
        </p:txBody>
      </p:sp>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983345" y="3540766"/>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t>@</a:t>
            </a:r>
            <a:r>
              <a:rPr lang="en-US" sz="1050" b="1" dirty="0" err="1"/>
              <a:t>ContextConfiguration</a:t>
            </a:r>
            <a:r>
              <a:rPr lang="en-US" sz="1050" b="1" dirty="0"/>
              <a:t>(locations="</a:t>
            </a:r>
            <a:r>
              <a:rPr lang="en-US" sz="1050" b="1" dirty="0" err="1"/>
              <a:t>classpath:testConfig.xml</a:t>
            </a:r>
            <a:r>
              <a:rPr lang="en-US" sz="1050" b="1" dirty="0"/>
              <a:t>")</a:t>
            </a:r>
            <a:br>
              <a:rPr lang="en-US" sz="1050" b="1" dirty="0"/>
            </a:br>
            <a:r>
              <a:rPr lang="en-US" sz="1050" dirty="0"/>
              <a:t>public class Tests {</a:t>
            </a:r>
            <a:br>
              <a:rPr lang="en-US" sz="1050" dirty="0"/>
            </a:br>
            <a:r>
              <a:rPr lang="en-US" sz="1050" dirty="0"/>
              <a:t>...</a:t>
            </a:r>
          </a:p>
        </p:txBody>
      </p:sp>
      <p:sp>
        <p:nvSpPr>
          <p:cNvPr id="19" name="16 CuadroTexto"/>
          <p:cNvSpPr txBox="1"/>
          <p:nvPr/>
        </p:nvSpPr>
        <p:spPr>
          <a:xfrm>
            <a:off x="971600" y="2921108"/>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especificar de donde obtener la configuración del contexto concreto a utilizar para una clase de </a:t>
            </a:r>
            <a:r>
              <a:rPr lang="es-ES" sz="1200" dirty="0" smtClean="0"/>
              <a:t>pruebas. Como </a:t>
            </a:r>
            <a:r>
              <a:rPr lang="es-ES" sz="1200" dirty="0"/>
              <a:t>atributo se puede indicar la ubicación de ficheros XML:</a:t>
            </a:r>
          </a:p>
        </p:txBody>
      </p:sp>
      <p:sp>
        <p:nvSpPr>
          <p:cNvPr id="20" name="16 CuadroTexto"/>
          <p:cNvSpPr txBox="1"/>
          <p:nvPr/>
        </p:nvSpPr>
        <p:spPr>
          <a:xfrm>
            <a:off x="1043595" y="4653136"/>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ContextConfiguration</a:t>
            </a:r>
            <a:r>
              <a:rPr lang="es-ES" sz="1050" b="1" dirty="0"/>
              <a:t>(</a:t>
            </a:r>
            <a:r>
              <a:rPr lang="es-ES" sz="1050" b="1" dirty="0" err="1"/>
              <a:t>classes</a:t>
            </a:r>
            <a:r>
              <a:rPr lang="es-ES" sz="1050" b="1" dirty="0"/>
              <a:t>=</a:t>
            </a:r>
            <a:r>
              <a:rPr lang="es-ES" sz="1050" b="1" dirty="0" err="1"/>
              <a:t>TestConfig.class</a:t>
            </a:r>
            <a:r>
              <a:rPr lang="es-ES" sz="1050" b="1" dirty="0"/>
              <a:t>)</a:t>
            </a:r>
            <a:br>
              <a:rPr lang="es-ES" sz="1050" b="1" dirty="0"/>
            </a:br>
            <a:r>
              <a:rPr lang="es-ES" sz="1050" dirty="0" err="1"/>
              <a:t>public</a:t>
            </a:r>
            <a:r>
              <a:rPr lang="es-ES" sz="1050" dirty="0"/>
              <a:t> </a:t>
            </a:r>
            <a:r>
              <a:rPr lang="es-ES" sz="1050" dirty="0" err="1"/>
              <a:t>class</a:t>
            </a:r>
            <a:r>
              <a:rPr lang="es-ES" sz="1050" dirty="0"/>
              <a:t> </a:t>
            </a:r>
            <a:r>
              <a:rPr lang="es-ES" sz="1050" dirty="0" err="1"/>
              <a:t>Tests</a:t>
            </a:r>
            <a:r>
              <a:rPr lang="es-ES" sz="1050" dirty="0"/>
              <a:t> {</a:t>
            </a:r>
            <a:br>
              <a:rPr lang="es-ES" sz="1050" dirty="0"/>
            </a:br>
            <a:r>
              <a:rPr lang="es-ES" sz="1050" dirty="0"/>
              <a:t>...</a:t>
            </a:r>
          </a:p>
        </p:txBody>
      </p:sp>
      <p:sp>
        <p:nvSpPr>
          <p:cNvPr id="21" name="16 CuadroTexto"/>
          <p:cNvSpPr txBox="1"/>
          <p:nvPr/>
        </p:nvSpPr>
        <p:spPr>
          <a:xfrm>
            <a:off x="971600" y="4235022"/>
            <a:ext cx="8181690"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O clases que tengan el atributo </a:t>
            </a:r>
            <a:r>
              <a:rPr lang="es-ES" sz="1200" b="1" dirty="0"/>
              <a:t>@</a:t>
            </a:r>
            <a:r>
              <a:rPr lang="es-ES" sz="1200" b="1" dirty="0" err="1"/>
              <a:t>Configuration</a:t>
            </a:r>
            <a:r>
              <a:rPr lang="es-ES" sz="1200" b="1" dirty="0"/>
              <a:t>:</a:t>
            </a:r>
          </a:p>
        </p:txBody>
      </p:sp>
      <p:sp>
        <p:nvSpPr>
          <p:cNvPr id="14" name="13 CuadroTexto"/>
          <p:cNvSpPr txBox="1"/>
          <p:nvPr/>
        </p:nvSpPr>
        <p:spPr>
          <a:xfrm>
            <a:off x="971600" y="2440359"/>
            <a:ext cx="259228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ContextConfiguration</a:t>
            </a:r>
            <a:endParaRPr lang="es-ES" b="1" dirty="0">
              <a:solidFill>
                <a:srgbClr val="C00000"/>
              </a:solidFill>
            </a:endParaRPr>
          </a:p>
        </p:txBody>
      </p:sp>
      <p:sp>
        <p:nvSpPr>
          <p:cNvPr id="15" name="16 CuadroTexto"/>
          <p:cNvSpPr txBox="1"/>
          <p:nvPr/>
        </p:nvSpPr>
        <p:spPr>
          <a:xfrm>
            <a:off x="1073206" y="5517232"/>
            <a:ext cx="7950992"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Las anotaciones en las clases son heredadas, por lo que se pueden construir jerarquías de clases para realizar configuraciones especializadas.</a:t>
            </a:r>
            <a:endParaRPr lang="es-ES" sz="1200" b="1" dirty="0"/>
          </a:p>
        </p:txBody>
      </p:sp>
      <p:pic>
        <p:nvPicPr>
          <p:cNvPr id="2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0550425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971600" y="2564904"/>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t>@</a:t>
            </a:r>
            <a:r>
              <a:rPr lang="en-US" sz="1050" b="1" dirty="0" err="1"/>
              <a:t>ActiveProfiles</a:t>
            </a:r>
            <a:r>
              <a:rPr lang="en-US" sz="1050" b="1" dirty="0"/>
              <a:t>("</a:t>
            </a:r>
            <a:r>
              <a:rPr lang="en-US" sz="1050" dirty="0"/>
              <a:t>dev")</a:t>
            </a:r>
            <a:br>
              <a:rPr lang="en-US" sz="1050" dirty="0"/>
            </a:br>
            <a:r>
              <a:rPr lang="en-US" sz="1050" dirty="0"/>
              <a:t>public class Tests {</a:t>
            </a:r>
            <a:br>
              <a:rPr lang="en-US" sz="1050" dirty="0"/>
            </a:br>
            <a:r>
              <a:rPr lang="en-US" sz="1050" dirty="0"/>
              <a:t>...</a:t>
            </a:r>
            <a:r>
              <a:rPr lang="en-US" sz="1050" dirty="0" smtClean="0"/>
              <a:t>...</a:t>
            </a:r>
            <a:endParaRPr lang="en-US" sz="1050" dirty="0"/>
          </a:p>
        </p:txBody>
      </p:sp>
      <p:sp>
        <p:nvSpPr>
          <p:cNvPr id="19" name="16 CuadroTexto"/>
          <p:cNvSpPr txBox="1"/>
          <p:nvPr/>
        </p:nvSpPr>
        <p:spPr>
          <a:xfrm>
            <a:off x="906622" y="2204864"/>
            <a:ext cx="8082501"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especificar qué perfil tienen que tener los </a:t>
            </a:r>
            <a:r>
              <a:rPr lang="es-ES" sz="1200" b="1" dirty="0" err="1"/>
              <a:t>beans</a:t>
            </a:r>
            <a:r>
              <a:rPr lang="es-ES" sz="1200" dirty="0"/>
              <a:t> a utilizar por una clase de pruebas:</a:t>
            </a:r>
          </a:p>
        </p:txBody>
      </p:sp>
      <p:sp>
        <p:nvSpPr>
          <p:cNvPr id="20" name="16 CuadroTexto"/>
          <p:cNvSpPr txBox="1"/>
          <p:nvPr/>
        </p:nvSpPr>
        <p:spPr>
          <a:xfrm>
            <a:off x="1021045" y="4076055"/>
            <a:ext cx="5040585"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interface </a:t>
            </a:r>
            <a:r>
              <a:rPr lang="es-ES" sz="1050" dirty="0" err="1"/>
              <a:t>Vehiculo</a:t>
            </a:r>
            <a:r>
              <a:rPr lang="es-ES" sz="1050" dirty="0"/>
              <a:t> {</a:t>
            </a:r>
            <a:br>
              <a:rPr lang="es-ES" sz="1050" dirty="0"/>
            </a:br>
            <a:r>
              <a:rPr lang="es-ES" sz="1050" dirty="0"/>
              <a:t>}</a:t>
            </a:r>
          </a:p>
          <a:p>
            <a:pPr fontAlgn="t"/>
            <a:r>
              <a:rPr lang="es-ES" sz="1050" dirty="0" err="1"/>
              <a:t>public</a:t>
            </a:r>
            <a:r>
              <a:rPr lang="es-ES" sz="1050" dirty="0"/>
              <a:t> </a:t>
            </a:r>
            <a:r>
              <a:rPr lang="es-ES" sz="1050" dirty="0" err="1"/>
              <a:t>class</a:t>
            </a:r>
            <a:r>
              <a:rPr lang="es-ES" sz="1050" dirty="0"/>
              <a:t> </a:t>
            </a:r>
            <a:r>
              <a:rPr lang="es-ES" sz="1050" dirty="0" err="1"/>
              <a:t>Camion</a:t>
            </a:r>
            <a:r>
              <a:rPr lang="es-ES" sz="1050" dirty="0"/>
              <a:t> </a:t>
            </a:r>
            <a:r>
              <a:rPr lang="es-ES" sz="1050" dirty="0" err="1"/>
              <a:t>implements</a:t>
            </a:r>
            <a:r>
              <a:rPr lang="es-ES" sz="1050" dirty="0"/>
              <a:t> </a:t>
            </a:r>
            <a:r>
              <a:rPr lang="es-ES" sz="1050" dirty="0" err="1"/>
              <a:t>Vehiculo</a:t>
            </a:r>
            <a:r>
              <a:rPr lang="es-ES" sz="1050" dirty="0"/>
              <a:t> {</a:t>
            </a:r>
            <a:br>
              <a:rPr lang="es-ES" sz="1050" dirty="0"/>
            </a:br>
            <a:r>
              <a:rPr lang="es-ES" sz="1050" dirty="0"/>
              <a:t>}</a:t>
            </a:r>
          </a:p>
          <a:p>
            <a:pPr fontAlgn="t"/>
            <a:r>
              <a:rPr lang="es-ES" sz="1050" dirty="0" err="1"/>
              <a:t>public</a:t>
            </a:r>
            <a:r>
              <a:rPr lang="es-ES" sz="1050" dirty="0"/>
              <a:t> </a:t>
            </a:r>
            <a:r>
              <a:rPr lang="es-ES" sz="1050" dirty="0" err="1"/>
              <a:t>class</a:t>
            </a:r>
            <a:r>
              <a:rPr lang="es-ES" sz="1050" dirty="0"/>
              <a:t> Camioneta </a:t>
            </a:r>
            <a:r>
              <a:rPr lang="es-ES" sz="1050" dirty="0" err="1"/>
              <a:t>implements</a:t>
            </a:r>
            <a:r>
              <a:rPr lang="es-ES" sz="1050" dirty="0"/>
              <a:t> </a:t>
            </a:r>
            <a:r>
              <a:rPr lang="es-ES" sz="1050" dirty="0" err="1"/>
              <a:t>Vehiculo</a:t>
            </a:r>
            <a:r>
              <a:rPr lang="es-ES" sz="1050" dirty="0"/>
              <a:t> {</a:t>
            </a:r>
            <a:br>
              <a:rPr lang="es-ES" sz="1050" dirty="0"/>
            </a:br>
            <a:r>
              <a:rPr lang="es-ES" sz="1050" dirty="0"/>
              <a:t>}</a:t>
            </a:r>
          </a:p>
        </p:txBody>
      </p:sp>
      <p:sp>
        <p:nvSpPr>
          <p:cNvPr id="21" name="16 CuadroTexto"/>
          <p:cNvSpPr txBox="1"/>
          <p:nvPr/>
        </p:nvSpPr>
        <p:spPr>
          <a:xfrm>
            <a:off x="971600" y="3356992"/>
            <a:ext cx="8181690" cy="646331"/>
          </a:xfrm>
          <a:prstGeom prst="rect">
            <a:avLst/>
          </a:prstGeom>
          <a:noFill/>
          <a:ln>
            <a:noFill/>
            <a:prstDash val="dash"/>
          </a:ln>
          <a:effectLst/>
        </p:spPr>
        <p:txBody>
          <a:bodyPr wrap="square" rtlCol="0">
            <a:spAutoFit/>
          </a:bodyPr>
          <a:lstStyle/>
          <a:p>
            <a:pPr fontAlgn="t"/>
            <a:r>
              <a:rPr lang="es-ES_tradnl" sz="1200" b="1" dirty="0" smtClean="0"/>
              <a:t>- </a:t>
            </a:r>
            <a:r>
              <a:rPr lang="es-ES" sz="1200" dirty="0"/>
              <a:t>Los perfiles se definen utilizando la etiqueta </a:t>
            </a:r>
            <a:r>
              <a:rPr lang="es-ES" sz="1200" dirty="0" err="1"/>
              <a:t>profile</a:t>
            </a:r>
            <a:r>
              <a:rPr lang="es-ES" sz="1200" dirty="0"/>
              <a:t> en los ficheros de configuración XML, o la anotación </a:t>
            </a:r>
            <a:r>
              <a:rPr lang="es-ES" sz="1200" b="1" dirty="0"/>
              <a:t>@</a:t>
            </a:r>
            <a:r>
              <a:rPr lang="es-ES" sz="1200" b="1" dirty="0" err="1"/>
              <a:t>Profile</a:t>
            </a:r>
            <a:r>
              <a:rPr lang="es-ES" sz="1200" b="1" dirty="0"/>
              <a:t> </a:t>
            </a:r>
            <a:r>
              <a:rPr lang="es-ES" sz="1200" dirty="0"/>
              <a:t>directamente sobre las clases.</a:t>
            </a:r>
          </a:p>
          <a:p>
            <a:pPr fontAlgn="t"/>
            <a:r>
              <a:rPr lang="es-ES" sz="1200" dirty="0"/>
              <a:t>Supongamos por ejemplo el siguiente sencillo esquema de clases:</a:t>
            </a:r>
          </a:p>
        </p:txBody>
      </p:sp>
      <p:sp>
        <p:nvSpPr>
          <p:cNvPr id="14" name="13 CuadroTexto"/>
          <p:cNvSpPr txBox="1"/>
          <p:nvPr/>
        </p:nvSpPr>
        <p:spPr>
          <a:xfrm>
            <a:off x="950389" y="1708609"/>
            <a:ext cx="259228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ActiveProfiles</a:t>
            </a:r>
            <a:endParaRPr lang="es-ES" b="1" dirty="0">
              <a:solidFill>
                <a:srgbClr val="C00000"/>
              </a:solidFill>
            </a:endParaRP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842808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589714" y="6447155"/>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51913" y="641767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13698" y="2753196"/>
            <a:ext cx="5040585"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beans</a:t>
            </a:r>
            <a:r>
              <a:rPr lang="es-ES" sz="1050" dirty="0"/>
              <a:t> </a:t>
            </a:r>
            <a:r>
              <a:rPr lang="es-ES" sz="1050" dirty="0" err="1"/>
              <a:t>profile</a:t>
            </a:r>
            <a:r>
              <a:rPr lang="es-ES" sz="1050" dirty="0"/>
              <a:t>="</a:t>
            </a:r>
            <a:r>
              <a:rPr lang="es-ES" sz="1050" dirty="0" err="1"/>
              <a:t>production</a:t>
            </a:r>
            <a:r>
              <a:rPr lang="es-ES" sz="1050" dirty="0"/>
              <a:t>"&gt;</a:t>
            </a:r>
            <a:br>
              <a:rPr lang="es-ES" sz="1050" dirty="0"/>
            </a:br>
            <a:r>
              <a:rPr lang="es-ES" sz="1050" dirty="0"/>
              <a:t>&lt;</a:t>
            </a:r>
            <a:r>
              <a:rPr lang="es-ES" sz="1050" dirty="0" err="1"/>
              <a:t>bean</a:t>
            </a:r>
            <a:r>
              <a:rPr lang="es-ES" sz="1050" dirty="0"/>
              <a:t> id="</a:t>
            </a:r>
            <a:r>
              <a:rPr lang="es-ES" sz="1050" dirty="0" err="1"/>
              <a:t>vehiculo</a:t>
            </a:r>
            <a:r>
              <a:rPr lang="es-ES" sz="1050" dirty="0"/>
              <a:t>" </a:t>
            </a:r>
            <a:r>
              <a:rPr lang="es-ES" sz="1050" dirty="0" err="1"/>
              <a:t>class</a:t>
            </a:r>
            <a:r>
              <a:rPr lang="es-ES" sz="1050" dirty="0"/>
              <a:t>="</a:t>
            </a:r>
            <a:r>
              <a:rPr lang="es-ES" sz="1050" dirty="0" err="1"/>
              <a:t>com.empresa.Camion</a:t>
            </a:r>
            <a:r>
              <a:rPr lang="es-ES" sz="1050" dirty="0"/>
              <a:t>"/&gt;</a:t>
            </a:r>
            <a:br>
              <a:rPr lang="es-ES" sz="1050" dirty="0"/>
            </a:br>
            <a:r>
              <a:rPr lang="es-ES" sz="1050" dirty="0"/>
              <a:t>&lt;/</a:t>
            </a:r>
            <a:r>
              <a:rPr lang="es-ES" sz="1050" dirty="0" err="1"/>
              <a:t>beans</a:t>
            </a:r>
            <a:r>
              <a:rPr lang="es-ES" sz="1050" dirty="0"/>
              <a:t>&gt;</a:t>
            </a:r>
          </a:p>
          <a:p>
            <a:pPr fontAlgn="t"/>
            <a:r>
              <a:rPr lang="es-ES" sz="1050" dirty="0"/>
              <a:t>&lt;</a:t>
            </a:r>
            <a:r>
              <a:rPr lang="es-ES" sz="1050" dirty="0" err="1"/>
              <a:t>beans</a:t>
            </a:r>
            <a:r>
              <a:rPr lang="es-ES" sz="1050" dirty="0"/>
              <a:t> </a:t>
            </a:r>
            <a:r>
              <a:rPr lang="es-ES" sz="1050" dirty="0" err="1"/>
              <a:t>profile</a:t>
            </a:r>
            <a:r>
              <a:rPr lang="es-ES" sz="1050" dirty="0"/>
              <a:t>="</a:t>
            </a:r>
            <a:r>
              <a:rPr lang="es-ES" sz="1050" dirty="0" err="1"/>
              <a:t>dev</a:t>
            </a:r>
            <a:r>
              <a:rPr lang="es-ES" sz="1050" dirty="0"/>
              <a:t>"&gt;</a:t>
            </a:r>
            <a:br>
              <a:rPr lang="es-ES" sz="1050" dirty="0"/>
            </a:br>
            <a:r>
              <a:rPr lang="es-ES" sz="1050" dirty="0"/>
              <a:t>&lt;</a:t>
            </a:r>
            <a:r>
              <a:rPr lang="es-ES" sz="1050" dirty="0" err="1"/>
              <a:t>bean</a:t>
            </a:r>
            <a:r>
              <a:rPr lang="es-ES" sz="1050" dirty="0"/>
              <a:t> id="</a:t>
            </a:r>
            <a:r>
              <a:rPr lang="es-ES" sz="1050" dirty="0" err="1"/>
              <a:t>vehiculo</a:t>
            </a:r>
            <a:r>
              <a:rPr lang="es-ES" sz="1050" dirty="0"/>
              <a:t>" </a:t>
            </a:r>
            <a:r>
              <a:rPr lang="es-ES" sz="1050" dirty="0" err="1"/>
              <a:t>class</a:t>
            </a:r>
            <a:r>
              <a:rPr lang="es-ES" sz="1050" dirty="0"/>
              <a:t>="</a:t>
            </a:r>
            <a:r>
              <a:rPr lang="es-ES" sz="1050" dirty="0" err="1"/>
              <a:t>com.empresa.Camioneta</a:t>
            </a:r>
            <a:r>
              <a:rPr lang="es-ES" sz="1050" dirty="0"/>
              <a:t>"/&gt;</a:t>
            </a:r>
            <a:br>
              <a:rPr lang="es-ES" sz="1050" dirty="0"/>
            </a:br>
            <a:r>
              <a:rPr lang="es-ES" sz="1050" dirty="0"/>
              <a:t>&lt;/</a:t>
            </a:r>
            <a:r>
              <a:rPr lang="es-ES" sz="1050" dirty="0" err="1"/>
              <a:t>beans</a:t>
            </a:r>
            <a:r>
              <a:rPr lang="es-ES" sz="1050" dirty="0"/>
              <a:t>&gt;</a:t>
            </a:r>
          </a:p>
        </p:txBody>
      </p:sp>
      <p:sp>
        <p:nvSpPr>
          <p:cNvPr id="19" name="16 CuadroTexto"/>
          <p:cNvSpPr txBox="1"/>
          <p:nvPr/>
        </p:nvSpPr>
        <p:spPr>
          <a:xfrm>
            <a:off x="906622" y="2204864"/>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En el fichero de configuración se podría indicar que la clase </a:t>
            </a:r>
            <a:r>
              <a:rPr lang="es-ES" sz="1200" dirty="0" smtClean="0"/>
              <a:t>Camión </a:t>
            </a:r>
            <a:r>
              <a:rPr lang="es-ES" sz="1200" dirty="0"/>
              <a:t>se quiere utilizar en entornos de producción, y la clase Camioneta en entornos de desarrollo:</a:t>
            </a:r>
          </a:p>
        </p:txBody>
      </p:sp>
      <p:sp>
        <p:nvSpPr>
          <p:cNvPr id="20" name="16 CuadroTexto"/>
          <p:cNvSpPr txBox="1"/>
          <p:nvPr/>
        </p:nvSpPr>
        <p:spPr>
          <a:xfrm>
            <a:off x="1030151" y="4365104"/>
            <a:ext cx="5040585"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context.getEnvironment</a:t>
            </a:r>
            <a:r>
              <a:rPr lang="es-ES" sz="1050" dirty="0"/>
              <a:t>().</a:t>
            </a:r>
            <a:r>
              <a:rPr lang="es-ES" sz="1050" dirty="0" err="1"/>
              <a:t>setActiveProfiles</a:t>
            </a:r>
            <a:r>
              <a:rPr lang="es-ES" sz="1050" dirty="0"/>
              <a:t>("</a:t>
            </a:r>
            <a:r>
              <a:rPr lang="es-ES" sz="1050" dirty="0" err="1"/>
              <a:t>dev</a:t>
            </a:r>
            <a:r>
              <a:rPr lang="es-ES" sz="1050" dirty="0"/>
              <a:t>");</a:t>
            </a:r>
            <a:br>
              <a:rPr lang="es-ES" sz="1050" dirty="0"/>
            </a:br>
            <a:r>
              <a:rPr lang="es-ES" sz="1050" dirty="0" err="1"/>
              <a:t>context.refresh</a:t>
            </a:r>
            <a:r>
              <a:rPr lang="es-ES" sz="1050" dirty="0"/>
              <a:t>();</a:t>
            </a:r>
          </a:p>
        </p:txBody>
      </p:sp>
      <p:sp>
        <p:nvSpPr>
          <p:cNvPr id="21" name="16 CuadroTexto"/>
          <p:cNvSpPr txBox="1"/>
          <p:nvPr/>
        </p:nvSpPr>
        <p:spPr>
          <a:xfrm>
            <a:off x="991592" y="4005064"/>
            <a:ext cx="8181690"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El código equivalente manipulando directamente el contexto sería similar al siguiente</a:t>
            </a:r>
          </a:p>
        </p:txBody>
      </p:sp>
      <p:sp>
        <p:nvSpPr>
          <p:cNvPr id="14" name="13 CuadroTexto"/>
          <p:cNvSpPr txBox="1"/>
          <p:nvPr/>
        </p:nvSpPr>
        <p:spPr>
          <a:xfrm>
            <a:off x="950389" y="1708609"/>
            <a:ext cx="259228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ActiveProfiles</a:t>
            </a:r>
            <a:endParaRPr lang="es-ES" b="1" dirty="0">
              <a:solidFill>
                <a:srgbClr val="C00000"/>
              </a:solidFill>
            </a:endParaRP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086973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589714"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46160"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13698" y="2753196"/>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DirtiesContext</a:t>
            </a:r>
            <a:r>
              <a:rPr lang="es-ES" sz="1050" dirty="0"/>
              <a:t/>
            </a:r>
            <a:br>
              <a:rPr lang="es-ES" sz="1050" dirty="0"/>
            </a:br>
            <a:r>
              <a:rPr lang="es-ES" sz="1050" dirty="0" err="1"/>
              <a:t>public</a:t>
            </a:r>
            <a:r>
              <a:rPr lang="es-ES" sz="1050" dirty="0"/>
              <a:t> </a:t>
            </a:r>
            <a:r>
              <a:rPr lang="es-ES" sz="1050" dirty="0" err="1"/>
              <a:t>class</a:t>
            </a:r>
            <a:r>
              <a:rPr lang="es-ES" sz="1050" dirty="0"/>
              <a:t> </a:t>
            </a:r>
            <a:r>
              <a:rPr lang="es-ES" sz="1050" dirty="0" err="1"/>
              <a:t>Tests</a:t>
            </a:r>
            <a:r>
              <a:rPr lang="es-ES" sz="1050" dirty="0"/>
              <a:t> {</a:t>
            </a:r>
            <a:br>
              <a:rPr lang="es-ES" sz="1050" dirty="0"/>
            </a:br>
            <a:r>
              <a:rPr lang="es-ES" sz="1050" dirty="0"/>
              <a:t>...</a:t>
            </a:r>
          </a:p>
        </p:txBody>
      </p:sp>
      <p:sp>
        <p:nvSpPr>
          <p:cNvPr id="19" name="16 CuadroTexto"/>
          <p:cNvSpPr txBox="1"/>
          <p:nvPr/>
        </p:nvSpPr>
        <p:spPr>
          <a:xfrm>
            <a:off x="906622" y="2204864"/>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sirve para indicar que el contexto utilizado por una clase de prueba se va a modificar o corromper teniendo que ser cerrado y descartado al terminar la prueba:</a:t>
            </a:r>
          </a:p>
        </p:txBody>
      </p:sp>
      <p:sp>
        <p:nvSpPr>
          <p:cNvPr id="20" name="16 CuadroTexto"/>
          <p:cNvSpPr txBox="1"/>
          <p:nvPr/>
        </p:nvSpPr>
        <p:spPr>
          <a:xfrm>
            <a:off x="1030151" y="4157355"/>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DirtiesContext</a:t>
            </a:r>
            <a:r>
              <a:rPr lang="es-ES" sz="1050" b="1" dirty="0"/>
              <a:t>(</a:t>
            </a:r>
            <a:r>
              <a:rPr lang="es-ES" sz="1050" b="1" dirty="0" err="1"/>
              <a:t>classMode</a:t>
            </a:r>
            <a:r>
              <a:rPr lang="es-ES" sz="1050" b="1" dirty="0"/>
              <a:t>=</a:t>
            </a:r>
            <a:r>
              <a:rPr lang="es-ES" sz="1050" b="1" dirty="0" err="1"/>
              <a:t>ClassMode.AFTER_EACH_TEST_METHOD</a:t>
            </a:r>
            <a:r>
              <a:rPr lang="es-ES" sz="1050" dirty="0"/>
              <a:t>)</a:t>
            </a:r>
            <a:br>
              <a:rPr lang="es-ES" sz="1050" dirty="0"/>
            </a:br>
            <a:r>
              <a:rPr lang="es-ES" sz="1050" dirty="0" err="1"/>
              <a:t>public</a:t>
            </a:r>
            <a:r>
              <a:rPr lang="es-ES" sz="1050" dirty="0"/>
              <a:t> </a:t>
            </a:r>
            <a:r>
              <a:rPr lang="es-ES" sz="1050" dirty="0" err="1"/>
              <a:t>class</a:t>
            </a:r>
            <a:r>
              <a:rPr lang="es-ES" sz="1050" dirty="0"/>
              <a:t> </a:t>
            </a:r>
            <a:r>
              <a:rPr lang="es-ES" sz="1050" dirty="0" err="1"/>
              <a:t>Tests</a:t>
            </a:r>
            <a:r>
              <a:rPr lang="es-ES" sz="1050" dirty="0"/>
              <a:t>{</a:t>
            </a:r>
            <a:br>
              <a:rPr lang="es-ES" sz="1050" dirty="0"/>
            </a:br>
            <a:r>
              <a:rPr lang="es-ES" sz="1050" dirty="0"/>
              <a:t>...</a:t>
            </a:r>
          </a:p>
        </p:txBody>
      </p:sp>
      <p:sp>
        <p:nvSpPr>
          <p:cNvPr id="21" name="16 CuadroTexto"/>
          <p:cNvSpPr txBox="1"/>
          <p:nvPr/>
        </p:nvSpPr>
        <p:spPr>
          <a:xfrm>
            <a:off x="996746" y="3554311"/>
            <a:ext cx="8181690"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La anotación admite un parámetro que permite establecer cuando se tiene que descartar el contexto, por ejemplo cada vez que se ejecuta un método de la clase:</a:t>
            </a:r>
          </a:p>
        </p:txBody>
      </p:sp>
      <p:sp>
        <p:nvSpPr>
          <p:cNvPr id="14" name="13 CuadroTexto"/>
          <p:cNvSpPr txBox="1"/>
          <p:nvPr/>
        </p:nvSpPr>
        <p:spPr>
          <a:xfrm>
            <a:off x="950389" y="1708609"/>
            <a:ext cx="259228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DirtiesContext</a:t>
            </a:r>
            <a:endParaRPr lang="es-ES" b="1" dirty="0">
              <a:solidFill>
                <a:srgbClr val="C00000"/>
              </a:solidFill>
            </a:endParaRPr>
          </a:p>
        </p:txBody>
      </p:sp>
      <p:sp>
        <p:nvSpPr>
          <p:cNvPr id="15" name="16 CuadroTexto"/>
          <p:cNvSpPr txBox="1"/>
          <p:nvPr/>
        </p:nvSpPr>
        <p:spPr>
          <a:xfrm>
            <a:off x="1047219" y="5085184"/>
            <a:ext cx="8181690"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Spring mantiene internamente una cache de contextos, para evitar tener que instanciarlos por cada prueba, por lo que esta anotación resulta de utilidad para eliminar contextos de la cache.</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420843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13698" y="2753196"/>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TestExecutionListeners</a:t>
            </a:r>
            <a:r>
              <a:rPr lang="es-ES" sz="1050" b="1" dirty="0"/>
              <a:t>(</a:t>
            </a:r>
            <a:r>
              <a:rPr lang="es-ES" sz="1050" b="1" dirty="0" err="1"/>
              <a:t>TestListener.class</a:t>
            </a:r>
            <a:r>
              <a:rPr lang="es-ES" sz="1050" b="1" dirty="0"/>
              <a:t>)</a:t>
            </a:r>
            <a:br>
              <a:rPr lang="es-ES" sz="1050" b="1" dirty="0"/>
            </a:br>
            <a:r>
              <a:rPr lang="es-ES" sz="1050" dirty="0" err="1"/>
              <a:t>public</a:t>
            </a:r>
            <a:r>
              <a:rPr lang="es-ES" sz="1050" dirty="0"/>
              <a:t> </a:t>
            </a:r>
            <a:r>
              <a:rPr lang="es-ES" sz="1050" dirty="0" err="1"/>
              <a:t>class</a:t>
            </a:r>
            <a:r>
              <a:rPr lang="es-ES" sz="1050" dirty="0"/>
              <a:t> </a:t>
            </a:r>
            <a:r>
              <a:rPr lang="es-ES" sz="1050" dirty="0" err="1"/>
              <a:t>Tests</a:t>
            </a:r>
            <a:r>
              <a:rPr lang="es-ES" sz="1050" dirty="0"/>
              <a:t>{</a:t>
            </a:r>
            <a:br>
              <a:rPr lang="es-ES" sz="1050" dirty="0"/>
            </a:br>
            <a:r>
              <a:rPr lang="es-ES" sz="1050" dirty="0"/>
              <a:t>...</a:t>
            </a:r>
          </a:p>
        </p:txBody>
      </p:sp>
      <p:sp>
        <p:nvSpPr>
          <p:cNvPr id="19" name="16 CuadroTexto"/>
          <p:cNvSpPr txBox="1"/>
          <p:nvPr/>
        </p:nvSpPr>
        <p:spPr>
          <a:xfrm>
            <a:off x="906622" y="2204864"/>
            <a:ext cx="8082501"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configurar </a:t>
            </a:r>
            <a:r>
              <a:rPr lang="es-ES" sz="1200" i="1" dirty="0" err="1"/>
              <a:t>listeners</a:t>
            </a:r>
            <a:r>
              <a:rPr lang="es-ES" sz="1200" dirty="0"/>
              <a:t> para un contexto de pruebas:</a:t>
            </a:r>
          </a:p>
        </p:txBody>
      </p:sp>
      <p:sp>
        <p:nvSpPr>
          <p:cNvPr id="20" name="16 CuadroTexto"/>
          <p:cNvSpPr txBox="1"/>
          <p:nvPr/>
        </p:nvSpPr>
        <p:spPr>
          <a:xfrm>
            <a:off x="1030151" y="4005064"/>
            <a:ext cx="5040585" cy="122341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interface </a:t>
            </a:r>
            <a:r>
              <a:rPr lang="es-ES" sz="1050" dirty="0" err="1"/>
              <a:t>TestExecutionListener</a:t>
            </a:r>
            <a:r>
              <a:rPr lang="es-ES" sz="1050" dirty="0"/>
              <a:t> {</a:t>
            </a:r>
          </a:p>
          <a:p>
            <a:pPr fontAlgn="t"/>
            <a:r>
              <a:rPr lang="es-ES" sz="1050" dirty="0" err="1"/>
              <a:t>void</a:t>
            </a:r>
            <a:r>
              <a:rPr lang="es-ES" sz="1050" dirty="0"/>
              <a:t> </a:t>
            </a:r>
            <a:r>
              <a:rPr lang="es-ES" sz="1050" dirty="0" err="1"/>
              <a:t>beforeTestClass</a:t>
            </a:r>
            <a:r>
              <a:rPr lang="es-ES" sz="1050" dirty="0"/>
              <a:t>(</a:t>
            </a:r>
            <a:r>
              <a:rPr lang="es-ES" sz="1050" dirty="0" err="1"/>
              <a:t>TestContext</a:t>
            </a:r>
            <a:r>
              <a:rPr lang="es-ES" sz="1050" dirty="0"/>
              <a:t> </a:t>
            </a:r>
            <a:r>
              <a:rPr lang="es-ES" sz="1050" dirty="0" err="1"/>
              <a:t>testContext</a:t>
            </a:r>
            <a:r>
              <a:rPr lang="es-ES" sz="1050" dirty="0"/>
              <a:t>) </a:t>
            </a:r>
            <a:r>
              <a:rPr lang="es-ES" sz="1050" dirty="0" err="1"/>
              <a:t>throws</a:t>
            </a:r>
            <a:r>
              <a:rPr lang="es-ES" sz="1050" dirty="0"/>
              <a:t> </a:t>
            </a:r>
            <a:r>
              <a:rPr lang="es-ES" sz="1050" dirty="0" err="1"/>
              <a:t>Exception</a:t>
            </a:r>
            <a:r>
              <a:rPr lang="es-ES" sz="1050" dirty="0"/>
              <a:t>;</a:t>
            </a:r>
          </a:p>
          <a:p>
            <a:pPr fontAlgn="t"/>
            <a:r>
              <a:rPr lang="es-ES" sz="1050" dirty="0" err="1"/>
              <a:t>void</a:t>
            </a:r>
            <a:r>
              <a:rPr lang="es-ES" sz="1050" dirty="0"/>
              <a:t> </a:t>
            </a:r>
            <a:r>
              <a:rPr lang="es-ES" sz="1050" dirty="0" err="1"/>
              <a:t>prepareTestInstance</a:t>
            </a:r>
            <a:r>
              <a:rPr lang="es-ES" sz="1050" dirty="0"/>
              <a:t>(</a:t>
            </a:r>
            <a:r>
              <a:rPr lang="es-ES" sz="1050" dirty="0" err="1"/>
              <a:t>TestContext</a:t>
            </a:r>
            <a:r>
              <a:rPr lang="es-ES" sz="1050" dirty="0"/>
              <a:t> </a:t>
            </a:r>
            <a:r>
              <a:rPr lang="es-ES" sz="1050" dirty="0" err="1"/>
              <a:t>testContext</a:t>
            </a:r>
            <a:r>
              <a:rPr lang="es-ES" sz="1050" dirty="0"/>
              <a:t>) </a:t>
            </a:r>
            <a:r>
              <a:rPr lang="es-ES" sz="1050" dirty="0" err="1"/>
              <a:t>throws</a:t>
            </a:r>
            <a:r>
              <a:rPr lang="es-ES" sz="1050" dirty="0"/>
              <a:t> </a:t>
            </a:r>
            <a:r>
              <a:rPr lang="es-ES" sz="1050" dirty="0" err="1"/>
              <a:t>Exception</a:t>
            </a:r>
            <a:r>
              <a:rPr lang="es-ES" sz="1050" dirty="0"/>
              <a:t>;</a:t>
            </a:r>
          </a:p>
          <a:p>
            <a:pPr fontAlgn="t"/>
            <a:r>
              <a:rPr lang="es-ES" sz="1050" dirty="0" err="1"/>
              <a:t>void</a:t>
            </a:r>
            <a:r>
              <a:rPr lang="es-ES" sz="1050" dirty="0"/>
              <a:t> </a:t>
            </a:r>
            <a:r>
              <a:rPr lang="es-ES" sz="1050" dirty="0" err="1"/>
              <a:t>beforeTestMethod</a:t>
            </a:r>
            <a:r>
              <a:rPr lang="es-ES" sz="1050" dirty="0"/>
              <a:t>(</a:t>
            </a:r>
            <a:r>
              <a:rPr lang="es-ES" sz="1050" dirty="0" err="1"/>
              <a:t>TestContext</a:t>
            </a:r>
            <a:r>
              <a:rPr lang="es-ES" sz="1050" dirty="0"/>
              <a:t> </a:t>
            </a:r>
            <a:r>
              <a:rPr lang="es-ES" sz="1050" dirty="0" err="1"/>
              <a:t>testContext</a:t>
            </a:r>
            <a:r>
              <a:rPr lang="es-ES" sz="1050" dirty="0"/>
              <a:t>) </a:t>
            </a:r>
            <a:r>
              <a:rPr lang="es-ES" sz="1050" dirty="0" err="1"/>
              <a:t>throws</a:t>
            </a:r>
            <a:r>
              <a:rPr lang="es-ES" sz="1050" dirty="0"/>
              <a:t> </a:t>
            </a:r>
            <a:r>
              <a:rPr lang="es-ES" sz="1050" dirty="0" err="1"/>
              <a:t>Exception</a:t>
            </a:r>
            <a:r>
              <a:rPr lang="es-ES" sz="1050" dirty="0"/>
              <a:t>;</a:t>
            </a:r>
          </a:p>
          <a:p>
            <a:pPr fontAlgn="t"/>
            <a:r>
              <a:rPr lang="es-ES" sz="1050" dirty="0" err="1"/>
              <a:t>void</a:t>
            </a:r>
            <a:r>
              <a:rPr lang="es-ES" sz="1050" dirty="0"/>
              <a:t> </a:t>
            </a:r>
            <a:r>
              <a:rPr lang="es-ES" sz="1050" dirty="0" err="1"/>
              <a:t>afterTestMethod</a:t>
            </a:r>
            <a:r>
              <a:rPr lang="es-ES" sz="1050" dirty="0"/>
              <a:t>(</a:t>
            </a:r>
            <a:r>
              <a:rPr lang="es-ES" sz="1050" dirty="0" err="1"/>
              <a:t>TestContext</a:t>
            </a:r>
            <a:r>
              <a:rPr lang="es-ES" sz="1050" dirty="0"/>
              <a:t> </a:t>
            </a:r>
            <a:r>
              <a:rPr lang="es-ES" sz="1050" dirty="0" err="1"/>
              <a:t>testContext</a:t>
            </a:r>
            <a:r>
              <a:rPr lang="es-ES" sz="1050" dirty="0"/>
              <a:t>) </a:t>
            </a:r>
            <a:r>
              <a:rPr lang="es-ES" sz="1050" dirty="0" err="1"/>
              <a:t>throws</a:t>
            </a:r>
            <a:r>
              <a:rPr lang="es-ES" sz="1050" dirty="0"/>
              <a:t> </a:t>
            </a:r>
            <a:r>
              <a:rPr lang="es-ES" sz="1050" dirty="0" err="1"/>
              <a:t>Exception</a:t>
            </a:r>
            <a:r>
              <a:rPr lang="es-ES" sz="1050" dirty="0"/>
              <a:t>;</a:t>
            </a:r>
          </a:p>
          <a:p>
            <a:pPr fontAlgn="t"/>
            <a:r>
              <a:rPr lang="es-ES" sz="1050" dirty="0" err="1"/>
              <a:t>void</a:t>
            </a:r>
            <a:r>
              <a:rPr lang="es-ES" sz="1050" dirty="0"/>
              <a:t> </a:t>
            </a:r>
            <a:r>
              <a:rPr lang="es-ES" sz="1050" dirty="0" err="1"/>
              <a:t>afterTestClass</a:t>
            </a:r>
            <a:r>
              <a:rPr lang="es-ES" sz="1050" dirty="0"/>
              <a:t>(</a:t>
            </a:r>
            <a:r>
              <a:rPr lang="es-ES" sz="1050" dirty="0" err="1"/>
              <a:t>TestContext</a:t>
            </a:r>
            <a:r>
              <a:rPr lang="es-ES" sz="1050" dirty="0"/>
              <a:t> </a:t>
            </a:r>
            <a:r>
              <a:rPr lang="es-ES" sz="1050" dirty="0" err="1"/>
              <a:t>testContext</a:t>
            </a:r>
            <a:r>
              <a:rPr lang="es-ES" sz="1050" dirty="0"/>
              <a:t>) </a:t>
            </a:r>
            <a:r>
              <a:rPr lang="es-ES" sz="1050" dirty="0" err="1"/>
              <a:t>throws</a:t>
            </a:r>
            <a:r>
              <a:rPr lang="es-ES" sz="1050" dirty="0"/>
              <a:t> </a:t>
            </a:r>
            <a:r>
              <a:rPr lang="es-ES" sz="1050" dirty="0" err="1"/>
              <a:t>Exception</a:t>
            </a:r>
            <a:r>
              <a:rPr lang="es-ES" sz="1050" dirty="0"/>
              <a:t>;</a:t>
            </a:r>
            <a:br>
              <a:rPr lang="es-ES" sz="1050" dirty="0"/>
            </a:br>
            <a:r>
              <a:rPr lang="es-ES" sz="1050" dirty="0"/>
              <a:t>}</a:t>
            </a:r>
          </a:p>
        </p:txBody>
      </p:sp>
      <p:sp>
        <p:nvSpPr>
          <p:cNvPr id="21" name="16 CuadroTexto"/>
          <p:cNvSpPr txBox="1"/>
          <p:nvPr/>
        </p:nvSpPr>
        <p:spPr>
          <a:xfrm>
            <a:off x="996746" y="3554311"/>
            <a:ext cx="8181690"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Una clase que quiera actuar como </a:t>
            </a:r>
            <a:r>
              <a:rPr lang="es-ES" sz="1200" i="1" dirty="0" err="1"/>
              <a:t>listener</a:t>
            </a:r>
            <a:r>
              <a:rPr lang="es-ES" sz="1200" dirty="0"/>
              <a:t> tiene que implementar la interface </a:t>
            </a:r>
            <a:r>
              <a:rPr lang="es-ES" sz="1200" dirty="0" err="1"/>
              <a:t>TestExecutionListener</a:t>
            </a:r>
            <a:r>
              <a:rPr lang="es-ES" sz="1200" dirty="0"/>
              <a:t>:</a:t>
            </a:r>
          </a:p>
        </p:txBody>
      </p:sp>
      <p:sp>
        <p:nvSpPr>
          <p:cNvPr id="14" name="13 CuadroTexto"/>
          <p:cNvSpPr txBox="1"/>
          <p:nvPr/>
        </p:nvSpPr>
        <p:spPr>
          <a:xfrm>
            <a:off x="950389" y="1708609"/>
            <a:ext cx="259228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TestExecutionListeners</a:t>
            </a:r>
            <a:endParaRPr lang="es-ES" b="1" dirty="0">
              <a:solidFill>
                <a:srgbClr val="C00000"/>
              </a:solidFill>
            </a:endParaRP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054129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30150" y="2636912"/>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t>@</a:t>
            </a:r>
            <a:r>
              <a:rPr lang="en-US" sz="1050" b="1" dirty="0" err="1"/>
              <a:t>TransactionConfiguration</a:t>
            </a:r>
            <a:r>
              <a:rPr lang="en-US" sz="1050" b="1" dirty="0"/>
              <a:t>(</a:t>
            </a:r>
            <a:r>
              <a:rPr lang="en-US" sz="1050" b="1" dirty="0" err="1"/>
              <a:t>transactionManager</a:t>
            </a:r>
            <a:r>
              <a:rPr lang="en-US" sz="1050" b="1" dirty="0"/>
              <a:t>="</a:t>
            </a:r>
            <a:r>
              <a:rPr lang="en-US" sz="1050" b="1" dirty="0" err="1"/>
              <a:t>gestorTransacciones</a:t>
            </a:r>
            <a:r>
              <a:rPr lang="en-US" sz="1050" b="1" dirty="0"/>
              <a:t>")</a:t>
            </a:r>
            <a:br>
              <a:rPr lang="en-US" sz="1050" b="1" dirty="0"/>
            </a:br>
            <a:r>
              <a:rPr lang="en-US" sz="1050" dirty="0"/>
              <a:t>public class Tests {</a:t>
            </a:r>
            <a:br>
              <a:rPr lang="en-US" sz="1050" dirty="0"/>
            </a:br>
            <a:r>
              <a:rPr lang="en-US" sz="1050" dirty="0"/>
              <a:t>...</a:t>
            </a:r>
            <a:endParaRPr lang="es-ES" sz="1050" dirty="0"/>
          </a:p>
        </p:txBody>
      </p:sp>
      <p:sp>
        <p:nvSpPr>
          <p:cNvPr id="19" name="16 CuadroTexto"/>
          <p:cNvSpPr txBox="1"/>
          <p:nvPr/>
        </p:nvSpPr>
        <p:spPr>
          <a:xfrm>
            <a:off x="906622" y="2204864"/>
            <a:ext cx="8082501"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se utiliza para indicar el nombre del </a:t>
            </a:r>
            <a:r>
              <a:rPr lang="es-ES" sz="1200" dirty="0" err="1"/>
              <a:t>bean</a:t>
            </a:r>
            <a:r>
              <a:rPr lang="es-ES" sz="1200" dirty="0"/>
              <a:t> que debe actuar como gestor de transacciones</a:t>
            </a:r>
            <a:r>
              <a:rPr lang="es-ES" sz="1200" dirty="0" smtClean="0"/>
              <a:t>:</a:t>
            </a:r>
            <a:endParaRPr lang="es-ES" sz="1200" dirty="0"/>
          </a:p>
        </p:txBody>
      </p:sp>
      <p:sp>
        <p:nvSpPr>
          <p:cNvPr id="20" name="16 CuadroTexto"/>
          <p:cNvSpPr txBox="1"/>
          <p:nvPr/>
        </p:nvSpPr>
        <p:spPr>
          <a:xfrm>
            <a:off x="1030150" y="5297959"/>
            <a:ext cx="5040585" cy="76174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fontAlgn="base">
              <a:spcBef>
                <a:spcPct val="0"/>
              </a:spcBef>
              <a:spcAft>
                <a:spcPct val="0"/>
              </a:spcAft>
            </a:pPr>
            <a:r>
              <a:rPr lang="es-ES" altLang="es-ES" sz="1050" b="1" dirty="0">
                <a:latin typeface="Arial Unicode MS" pitchFamily="34" charset="-128"/>
                <a:cs typeface="Arial" pitchFamily="34" charset="0"/>
              </a:rPr>
              <a:t>@Test</a:t>
            </a:r>
            <a:br>
              <a:rPr lang="es-ES" altLang="es-ES" sz="1050" b="1" dirty="0">
                <a:latin typeface="Arial Unicode MS" pitchFamily="34" charset="-128"/>
                <a:cs typeface="Arial" pitchFamily="34" charset="0"/>
              </a:rPr>
            </a:br>
            <a:r>
              <a:rPr lang="es-ES" altLang="es-ES" sz="1050" b="1" dirty="0">
                <a:latin typeface="Arial Unicode MS" pitchFamily="34" charset="-128"/>
                <a:cs typeface="Arial" pitchFamily="34" charset="0"/>
              </a:rPr>
              <a:t>@</a:t>
            </a:r>
            <a:r>
              <a:rPr lang="es-ES" altLang="es-ES" sz="1050" b="1" dirty="0" err="1">
                <a:latin typeface="Arial Unicode MS" pitchFamily="34" charset="-128"/>
                <a:cs typeface="Arial" pitchFamily="34" charset="0"/>
              </a:rPr>
              <a:t>Rollback</a:t>
            </a:r>
            <a:r>
              <a:rPr lang="es-ES" altLang="es-ES" sz="1050" b="1" dirty="0">
                <a:latin typeface="Arial Unicode MS" pitchFamily="34" charset="-128"/>
                <a:cs typeface="Arial" pitchFamily="34" charset="0"/>
              </a:rPr>
              <a:t>(false)</a:t>
            </a:r>
            <a:br>
              <a:rPr lang="es-ES" altLang="es-ES" sz="1050" b="1" dirty="0">
                <a:latin typeface="Arial Unicode MS" pitchFamily="34" charset="-128"/>
                <a:cs typeface="Arial" pitchFamily="34" charset="0"/>
              </a:rPr>
            </a:br>
            <a:r>
              <a:rPr lang="es-ES" altLang="es-ES" sz="1050" dirty="0" err="1">
                <a:latin typeface="Arial Unicode MS" pitchFamily="34" charset="-128"/>
                <a:cs typeface="Arial" pitchFamily="34" charset="0"/>
              </a:rPr>
              <a:t>public</a:t>
            </a:r>
            <a:r>
              <a:rPr lang="es-ES" altLang="es-ES" sz="1050" dirty="0">
                <a:latin typeface="Arial Unicode MS" pitchFamily="34" charset="-128"/>
                <a:cs typeface="Arial" pitchFamily="34" charset="0"/>
              </a:rPr>
              <a:t> </a:t>
            </a:r>
            <a:r>
              <a:rPr lang="es-ES" altLang="es-ES" sz="1050" dirty="0" err="1">
                <a:latin typeface="Arial Unicode MS" pitchFamily="34" charset="-128"/>
                <a:cs typeface="Arial" pitchFamily="34" charset="0"/>
              </a:rPr>
              <a:t>void</a:t>
            </a:r>
            <a:r>
              <a:rPr lang="es-ES" altLang="es-ES" sz="1050" dirty="0">
                <a:latin typeface="Arial Unicode MS" pitchFamily="34" charset="-128"/>
                <a:cs typeface="Arial" pitchFamily="34" charset="0"/>
              </a:rPr>
              <a:t> test() {</a:t>
            </a:r>
            <a:br>
              <a:rPr lang="es-ES" altLang="es-ES" sz="1050" dirty="0">
                <a:latin typeface="Arial Unicode MS" pitchFamily="34" charset="-128"/>
                <a:cs typeface="Arial" pitchFamily="34" charset="0"/>
              </a:rPr>
            </a:br>
            <a:r>
              <a:rPr lang="es-ES" altLang="es-ES" sz="1050" dirty="0">
                <a:latin typeface="Arial Unicode MS" pitchFamily="34" charset="-128"/>
                <a:cs typeface="Arial" pitchFamily="34" charset="0"/>
              </a:rPr>
              <a:t>...</a:t>
            </a:r>
            <a:r>
              <a:rPr lang="es-ES" altLang="es-ES" sz="1200" dirty="0">
                <a:latin typeface="Arial" pitchFamily="34" charset="0"/>
                <a:cs typeface="Arial" pitchFamily="34" charset="0"/>
              </a:rPr>
              <a:t> </a:t>
            </a:r>
            <a:endParaRPr lang="es-ES" altLang="es-ES" sz="2000" dirty="0">
              <a:latin typeface="Arial" pitchFamily="34" charset="0"/>
              <a:cs typeface="Arial" pitchFamily="34" charset="0"/>
            </a:endParaRPr>
          </a:p>
        </p:txBody>
      </p:sp>
      <p:sp>
        <p:nvSpPr>
          <p:cNvPr id="21" name="16 CuadroTexto"/>
          <p:cNvSpPr txBox="1"/>
          <p:nvPr/>
        </p:nvSpPr>
        <p:spPr>
          <a:xfrm>
            <a:off x="999243" y="3349281"/>
            <a:ext cx="8181690"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Sólo tiene sentido si se quiere utilizar un </a:t>
            </a:r>
            <a:r>
              <a:rPr lang="es-ES" sz="1200" dirty="0" err="1"/>
              <a:t>bean</a:t>
            </a:r>
            <a:r>
              <a:rPr lang="es-ES" sz="1200" dirty="0"/>
              <a:t> distinto al que se proporciona por defecto y que tiene por nombre "</a:t>
            </a:r>
            <a:r>
              <a:rPr lang="es-ES" sz="1200" dirty="0" err="1"/>
              <a:t>transactionManager</a:t>
            </a:r>
            <a:r>
              <a:rPr lang="es-ES" sz="1200" dirty="0"/>
              <a:t>".</a:t>
            </a:r>
          </a:p>
        </p:txBody>
      </p:sp>
      <p:sp>
        <p:nvSpPr>
          <p:cNvPr id="14" name="13 CuadroTexto"/>
          <p:cNvSpPr txBox="1"/>
          <p:nvPr/>
        </p:nvSpPr>
        <p:spPr>
          <a:xfrm>
            <a:off x="950388" y="1708609"/>
            <a:ext cx="2829523"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TransactionConfiguration</a:t>
            </a:r>
            <a:endParaRPr lang="es-ES" b="1" dirty="0">
              <a:solidFill>
                <a:srgbClr val="C00000"/>
              </a:solidFill>
            </a:endParaRPr>
          </a:p>
        </p:txBody>
      </p:sp>
      <p:sp>
        <p:nvSpPr>
          <p:cNvPr id="15" name="14 CuadroTexto"/>
          <p:cNvSpPr txBox="1"/>
          <p:nvPr/>
        </p:nvSpPr>
        <p:spPr>
          <a:xfrm>
            <a:off x="999243" y="4005064"/>
            <a:ext cx="2829523"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Rollback</a:t>
            </a:r>
            <a:endParaRPr lang="es-ES" b="1" dirty="0">
              <a:solidFill>
                <a:srgbClr val="C00000"/>
              </a:solidFill>
            </a:endParaRPr>
          </a:p>
        </p:txBody>
      </p:sp>
      <p:sp>
        <p:nvSpPr>
          <p:cNvPr id="16" name="16 CuadroTexto"/>
          <p:cNvSpPr txBox="1"/>
          <p:nvPr/>
        </p:nvSpPr>
        <p:spPr>
          <a:xfrm>
            <a:off x="990502" y="4509120"/>
            <a:ext cx="7901978" cy="646331"/>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sirve para modificar la acción realizada por defecto con las transacciones al terminar un método, que consiste en ejecutar un </a:t>
            </a:r>
            <a:r>
              <a:rPr lang="es-ES" sz="1200" i="1" dirty="0" err="1"/>
              <a:t>rollback</a:t>
            </a:r>
            <a:r>
              <a:rPr lang="es-ES" sz="1200" dirty="0"/>
              <a:t> para deshacerlas.</a:t>
            </a:r>
          </a:p>
          <a:p>
            <a:pPr fontAlgn="t"/>
            <a:r>
              <a:rPr lang="es-ES" sz="1200" dirty="0"/>
              <a:t>Se puede utilizar un argumento en la anotación para que no se ejecute el </a:t>
            </a:r>
            <a:r>
              <a:rPr lang="es-ES" sz="1200" i="1" dirty="0" err="1"/>
              <a:t>rollback</a:t>
            </a:r>
            <a:r>
              <a:rPr lang="es-ES" sz="1200" dirty="0"/>
              <a:t>:</a:t>
            </a:r>
          </a:p>
        </p:txBody>
      </p:sp>
      <p:pic>
        <p:nvPicPr>
          <p:cNvPr id="2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7681228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129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TEST DE INTEGRACIÓN (ANOTACIONES)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7" name="4 CuadroTexto"/>
          <p:cNvSpPr txBox="1"/>
          <p:nvPr/>
        </p:nvSpPr>
        <p:spPr>
          <a:xfrm>
            <a:off x="290176" y="17086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30149" y="2737384"/>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BeforeTransaction</a:t>
            </a:r>
            <a:r>
              <a:rPr lang="es-ES" sz="1050" b="1" dirty="0"/>
              <a:t/>
            </a:r>
            <a:br>
              <a:rPr lang="es-ES" sz="1050" b="1" dirty="0"/>
            </a:br>
            <a:r>
              <a:rPr lang="es-ES" sz="1050" dirty="0" err="1"/>
              <a:t>public</a:t>
            </a:r>
            <a:r>
              <a:rPr lang="es-ES" sz="1050" dirty="0"/>
              <a:t> </a:t>
            </a:r>
            <a:r>
              <a:rPr lang="es-ES" sz="1050" dirty="0" err="1"/>
              <a:t>void</a:t>
            </a:r>
            <a:r>
              <a:rPr lang="es-ES" sz="1050" dirty="0"/>
              <a:t> antes() {</a:t>
            </a:r>
            <a:br>
              <a:rPr lang="es-ES" sz="1050" dirty="0"/>
            </a:br>
            <a:r>
              <a:rPr lang="es-ES" sz="1050" dirty="0"/>
              <a:t>...</a:t>
            </a:r>
          </a:p>
        </p:txBody>
      </p:sp>
      <p:sp>
        <p:nvSpPr>
          <p:cNvPr id="19" name="16 CuadroTexto"/>
          <p:cNvSpPr txBox="1"/>
          <p:nvPr/>
        </p:nvSpPr>
        <p:spPr>
          <a:xfrm>
            <a:off x="906622" y="2204864"/>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marcar un método para que sea ejecutado antes de crear la transacción utilizada para la ejecución de las pruebas de la clase:</a:t>
            </a:r>
          </a:p>
        </p:txBody>
      </p:sp>
      <p:sp>
        <p:nvSpPr>
          <p:cNvPr id="20" name="16 CuadroTexto"/>
          <p:cNvSpPr txBox="1"/>
          <p:nvPr/>
        </p:nvSpPr>
        <p:spPr>
          <a:xfrm>
            <a:off x="1031326" y="4797152"/>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fontAlgn="base">
              <a:spcBef>
                <a:spcPct val="0"/>
              </a:spcBef>
              <a:spcAft>
                <a:spcPct val="0"/>
              </a:spcAft>
            </a:pPr>
            <a:r>
              <a:rPr lang="es-ES" sz="1050" b="1" dirty="0"/>
              <a:t>@</a:t>
            </a:r>
            <a:r>
              <a:rPr lang="es-ES" sz="1050" b="1" dirty="0" err="1"/>
              <a:t>AfterTransaction</a:t>
            </a:r>
            <a:r>
              <a:rPr lang="es-ES" sz="1050" b="1" dirty="0"/>
              <a:t/>
            </a:r>
            <a:br>
              <a:rPr lang="es-ES" sz="1050" b="1" dirty="0"/>
            </a:br>
            <a:r>
              <a:rPr lang="es-ES" sz="1050" dirty="0" err="1"/>
              <a:t>public</a:t>
            </a:r>
            <a:r>
              <a:rPr lang="es-ES" sz="1050" dirty="0"/>
              <a:t> </a:t>
            </a:r>
            <a:r>
              <a:rPr lang="es-ES" sz="1050" dirty="0" err="1"/>
              <a:t>void</a:t>
            </a:r>
            <a:r>
              <a:rPr lang="es-ES" sz="1050" dirty="0"/>
              <a:t> </a:t>
            </a:r>
            <a:r>
              <a:rPr lang="es-ES" sz="1050" dirty="0" err="1"/>
              <a:t>despues</a:t>
            </a:r>
            <a:r>
              <a:rPr lang="es-ES" sz="1050" dirty="0"/>
              <a:t>() {</a:t>
            </a:r>
            <a:br>
              <a:rPr lang="es-ES" sz="1050" dirty="0"/>
            </a:br>
            <a:r>
              <a:rPr lang="es-ES" sz="1050" dirty="0"/>
              <a:t>...</a:t>
            </a:r>
            <a:endParaRPr lang="es-ES" altLang="es-ES" sz="2000" dirty="0">
              <a:latin typeface="Arial" pitchFamily="34" charset="0"/>
              <a:cs typeface="Arial" pitchFamily="34" charset="0"/>
            </a:endParaRPr>
          </a:p>
        </p:txBody>
      </p:sp>
      <p:sp>
        <p:nvSpPr>
          <p:cNvPr id="14" name="13 CuadroTexto"/>
          <p:cNvSpPr txBox="1"/>
          <p:nvPr/>
        </p:nvSpPr>
        <p:spPr>
          <a:xfrm>
            <a:off x="950388" y="1708609"/>
            <a:ext cx="2829523"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BeforeTransaction</a:t>
            </a:r>
            <a:endParaRPr lang="es-ES" b="1" dirty="0">
              <a:solidFill>
                <a:srgbClr val="C00000"/>
              </a:solidFill>
            </a:endParaRPr>
          </a:p>
        </p:txBody>
      </p:sp>
      <p:sp>
        <p:nvSpPr>
          <p:cNvPr id="15" name="14 CuadroTexto"/>
          <p:cNvSpPr txBox="1"/>
          <p:nvPr/>
        </p:nvSpPr>
        <p:spPr>
          <a:xfrm>
            <a:off x="1001972" y="3646644"/>
            <a:ext cx="2829523"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AfterTransaction</a:t>
            </a:r>
            <a:endParaRPr lang="es-ES" b="1" dirty="0">
              <a:solidFill>
                <a:srgbClr val="C00000"/>
              </a:solidFill>
            </a:endParaRPr>
          </a:p>
        </p:txBody>
      </p:sp>
      <p:sp>
        <p:nvSpPr>
          <p:cNvPr id="16" name="16 CuadroTexto"/>
          <p:cNvSpPr txBox="1"/>
          <p:nvPr/>
        </p:nvSpPr>
        <p:spPr>
          <a:xfrm>
            <a:off x="990502" y="4198378"/>
            <a:ext cx="8181690"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marcar un método para que sea ejecutado después de terminar la transacción utilizada para la ejecución de las pruebas de la clase:</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9372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pPr defTabSz="912813" fontAlgn="base">
              <a:spcBef>
                <a:spcPct val="0"/>
              </a:spcBef>
              <a:spcAft>
                <a:spcPct val="0"/>
              </a:spcAft>
              <a:defRPr/>
            </a:pPr>
            <a:r>
              <a:rPr lang="fr-FR" smtClean="0"/>
              <a:t>Spring Framework</a:t>
            </a:r>
            <a:endParaRPr lang="fr-FR" dirty="0"/>
          </a:p>
        </p:txBody>
      </p:sp>
      <p:sp>
        <p:nvSpPr>
          <p:cNvPr id="5" name="Marcador de número de diapositiva 4"/>
          <p:cNvSpPr>
            <a:spLocks noGrp="1"/>
          </p:cNvSpPr>
          <p:nvPr>
            <p:ph type="sldNum" sz="quarter" idx="12"/>
          </p:nvPr>
        </p:nvSpPr>
        <p:spPr/>
        <p:txBody>
          <a:bodyPr/>
          <a:lstStyle/>
          <a:p>
            <a:fld id="{AF43E6FD-AB27-4108-A2FC-346BB5F75E3F}" type="slidenum">
              <a:rPr lang="fr-FR" smtClean="0"/>
              <a:pPr/>
              <a:t>13</a:t>
            </a:fld>
            <a:endParaRPr lang="fr-FR" dirty="0"/>
          </a:p>
        </p:txBody>
      </p:sp>
      <p:sp>
        <p:nvSpPr>
          <p:cNvPr id="6" name="Marcador de texto 5"/>
          <p:cNvSpPr>
            <a:spLocks noGrp="1"/>
          </p:cNvSpPr>
          <p:nvPr>
            <p:ph type="body" sz="quarter" idx="13"/>
          </p:nvPr>
        </p:nvSpPr>
        <p:spPr>
          <a:xfrm>
            <a:off x="547773" y="692696"/>
            <a:ext cx="8045450" cy="269875"/>
          </a:xfrm>
        </p:spPr>
        <p:txBody>
          <a:bodyPr/>
          <a:lstStyle/>
          <a:p>
            <a:pPr>
              <a:lnSpc>
                <a:spcPct val="90000"/>
              </a:lnSpc>
              <a:spcBef>
                <a:spcPct val="0"/>
              </a:spcBef>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MÓDULOS (DETALLE)</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0" y="1227447"/>
            <a:ext cx="9144000" cy="5081873"/>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9" name="Rectángulo redondeado 8"/>
          <p:cNvSpPr/>
          <p:nvPr/>
        </p:nvSpPr>
        <p:spPr>
          <a:xfrm>
            <a:off x="251521" y="1374453"/>
            <a:ext cx="4141590" cy="2434877"/>
          </a:xfrm>
          <a:prstGeom prst="roundRect">
            <a:avLst/>
          </a:prstGeom>
          <a:solidFill>
            <a:schemeClr val="bg1">
              <a:lumMod val="9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0" name="Rectángulo redondeado 9"/>
          <p:cNvSpPr/>
          <p:nvPr/>
        </p:nvSpPr>
        <p:spPr>
          <a:xfrm>
            <a:off x="4570498" y="1416507"/>
            <a:ext cx="4253346" cy="2409372"/>
          </a:xfrm>
          <a:prstGeom prst="roundRect">
            <a:avLst/>
          </a:prstGeom>
          <a:solidFill>
            <a:schemeClr val="bg1">
              <a:lumMod val="8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1" name="Rectángulo redondeado 10"/>
          <p:cNvSpPr/>
          <p:nvPr/>
        </p:nvSpPr>
        <p:spPr>
          <a:xfrm>
            <a:off x="309625" y="3923554"/>
            <a:ext cx="1913648" cy="64580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s-ES" b="1" dirty="0" smtClean="0">
              <a:solidFill>
                <a:schemeClr val="tx1"/>
              </a:solidFill>
            </a:endParaRPr>
          </a:p>
          <a:p>
            <a:pPr algn="ctr"/>
            <a:r>
              <a:rPr lang="es-ES" b="1" dirty="0" smtClean="0">
                <a:solidFill>
                  <a:schemeClr val="tx1"/>
                </a:solidFill>
              </a:rPr>
              <a:t>AOP</a:t>
            </a:r>
          </a:p>
          <a:p>
            <a:pPr algn="ctr"/>
            <a:r>
              <a:rPr lang="es-ES" sz="1000" b="1" dirty="0" err="1">
                <a:solidFill>
                  <a:schemeClr val="tx1"/>
                </a:solidFill>
              </a:rPr>
              <a:t>Aspect</a:t>
            </a:r>
            <a:r>
              <a:rPr lang="es-ES" sz="1000" b="1" dirty="0">
                <a:solidFill>
                  <a:schemeClr val="tx1"/>
                </a:solidFill>
              </a:rPr>
              <a:t> </a:t>
            </a:r>
            <a:r>
              <a:rPr lang="es-ES" sz="1000" b="1" dirty="0" err="1">
                <a:solidFill>
                  <a:schemeClr val="tx1"/>
                </a:solidFill>
              </a:rPr>
              <a:t>Oriented</a:t>
            </a:r>
            <a:r>
              <a:rPr lang="es-ES" sz="1000" b="1" dirty="0">
                <a:solidFill>
                  <a:schemeClr val="tx1"/>
                </a:solidFill>
              </a:rPr>
              <a:t> </a:t>
            </a:r>
            <a:r>
              <a:rPr lang="es-ES" sz="1000" b="1" dirty="0" err="1">
                <a:solidFill>
                  <a:schemeClr val="tx1"/>
                </a:solidFill>
              </a:rPr>
              <a:t>Programming</a:t>
            </a:r>
            <a:endParaRPr lang="es-ES" sz="1000" b="1" dirty="0">
              <a:solidFill>
                <a:schemeClr val="tx1"/>
              </a:solidFill>
            </a:endParaRPr>
          </a:p>
          <a:p>
            <a:pPr algn="ctr"/>
            <a:endParaRPr lang="es-ES" sz="1000" b="1" dirty="0" smtClean="0">
              <a:solidFill>
                <a:schemeClr val="tx1"/>
              </a:solidFill>
            </a:endParaRPr>
          </a:p>
        </p:txBody>
      </p:sp>
      <p:sp>
        <p:nvSpPr>
          <p:cNvPr id="15" name="Rectángulo redondeado 14"/>
          <p:cNvSpPr/>
          <p:nvPr/>
        </p:nvSpPr>
        <p:spPr>
          <a:xfrm>
            <a:off x="296295" y="4666239"/>
            <a:ext cx="8496944" cy="932690"/>
          </a:xfrm>
          <a:prstGeom prst="round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6" name="Rectángulo redondeado 15"/>
          <p:cNvSpPr/>
          <p:nvPr/>
        </p:nvSpPr>
        <p:spPr>
          <a:xfrm>
            <a:off x="389901" y="4965927"/>
            <a:ext cx="1913648" cy="53577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err="1" smtClean="0">
                <a:solidFill>
                  <a:schemeClr val="tx1"/>
                </a:solidFill>
              </a:rPr>
              <a:t>Beans</a:t>
            </a:r>
            <a:endParaRPr lang="es-ES" dirty="0" smtClean="0">
              <a:solidFill>
                <a:schemeClr val="tx1"/>
              </a:solidFill>
            </a:endParaRPr>
          </a:p>
        </p:txBody>
      </p:sp>
      <p:sp>
        <p:nvSpPr>
          <p:cNvPr id="17" name="Rectángulo redondeado 16"/>
          <p:cNvSpPr/>
          <p:nvPr/>
        </p:nvSpPr>
        <p:spPr>
          <a:xfrm>
            <a:off x="2498281" y="4969114"/>
            <a:ext cx="1894830" cy="53577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dirty="0" smtClean="0">
                <a:solidFill>
                  <a:schemeClr val="tx1"/>
                </a:solidFill>
              </a:rPr>
              <a:t>Core</a:t>
            </a:r>
          </a:p>
        </p:txBody>
      </p:sp>
      <p:sp>
        <p:nvSpPr>
          <p:cNvPr id="18" name="Rectángulo redondeado 17"/>
          <p:cNvSpPr/>
          <p:nvPr/>
        </p:nvSpPr>
        <p:spPr>
          <a:xfrm>
            <a:off x="4600511" y="4969114"/>
            <a:ext cx="1913648" cy="53577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err="1" smtClean="0">
                <a:solidFill>
                  <a:schemeClr val="tx1"/>
                </a:solidFill>
              </a:rPr>
              <a:t>Context</a:t>
            </a:r>
            <a:endParaRPr lang="es-ES" dirty="0" smtClean="0">
              <a:solidFill>
                <a:schemeClr val="tx1"/>
              </a:solidFill>
            </a:endParaRPr>
          </a:p>
          <a:p>
            <a:pPr algn="ctr"/>
            <a:r>
              <a:rPr lang="es-ES_tradnl" sz="1000" dirty="0" smtClean="0">
                <a:solidFill>
                  <a:schemeClr val="tx1"/>
                </a:solidFill>
              </a:rPr>
              <a:t>(Contexto)</a:t>
            </a:r>
            <a:endParaRPr lang="es-ES" sz="1000" dirty="0" smtClean="0">
              <a:solidFill>
                <a:schemeClr val="tx1"/>
              </a:solidFill>
            </a:endParaRPr>
          </a:p>
        </p:txBody>
      </p:sp>
      <p:sp>
        <p:nvSpPr>
          <p:cNvPr id="19" name="Rectángulo redondeado 18"/>
          <p:cNvSpPr/>
          <p:nvPr/>
        </p:nvSpPr>
        <p:spPr>
          <a:xfrm>
            <a:off x="6686261" y="4963702"/>
            <a:ext cx="1913648" cy="53577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solidFill>
                  <a:schemeClr val="tx1"/>
                </a:solidFill>
              </a:rPr>
              <a:t>SPEL</a:t>
            </a:r>
          </a:p>
          <a:p>
            <a:pPr algn="ctr"/>
            <a:r>
              <a:rPr lang="es-ES_tradnl" sz="1000" b="1" dirty="0" smtClean="0">
                <a:solidFill>
                  <a:schemeClr val="tx1"/>
                </a:solidFill>
              </a:rPr>
              <a:t>(Lenguaje de Expresiones)</a:t>
            </a:r>
            <a:endParaRPr lang="es-ES" sz="1000" b="1" dirty="0" smtClean="0">
              <a:solidFill>
                <a:schemeClr val="tx1"/>
              </a:solidFill>
            </a:endParaRPr>
          </a:p>
        </p:txBody>
      </p:sp>
      <p:sp>
        <p:nvSpPr>
          <p:cNvPr id="20" name="Rectángulo redondeado 19"/>
          <p:cNvSpPr/>
          <p:nvPr/>
        </p:nvSpPr>
        <p:spPr>
          <a:xfrm>
            <a:off x="326900" y="5732726"/>
            <a:ext cx="8496944" cy="36057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s-ES" b="1" dirty="0" smtClean="0">
                <a:solidFill>
                  <a:schemeClr val="tx1"/>
                </a:solidFill>
              </a:rPr>
              <a:t>Test</a:t>
            </a:r>
            <a:endParaRPr lang="es-ES" dirty="0" smtClean="0"/>
          </a:p>
        </p:txBody>
      </p:sp>
      <p:sp>
        <p:nvSpPr>
          <p:cNvPr id="21" name="Rectángulo redondeado 20"/>
          <p:cNvSpPr/>
          <p:nvPr/>
        </p:nvSpPr>
        <p:spPr>
          <a:xfrm>
            <a:off x="359613" y="1944594"/>
            <a:ext cx="1925147" cy="481671"/>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smtClean="0">
                <a:solidFill>
                  <a:schemeClr val="tx1"/>
                </a:solidFill>
              </a:rPr>
              <a:t>JDBC</a:t>
            </a:r>
          </a:p>
          <a:p>
            <a:pPr algn="ctr"/>
            <a:r>
              <a:rPr lang="es-ES" sz="1000" dirty="0" smtClean="0">
                <a:solidFill>
                  <a:schemeClr val="tx1"/>
                </a:solidFill>
              </a:rPr>
              <a:t>(J</a:t>
            </a:r>
            <a:r>
              <a:rPr lang="es-ES" sz="1000" b="1" i="1" dirty="0" smtClean="0">
                <a:solidFill>
                  <a:schemeClr val="tx1"/>
                </a:solidFill>
              </a:rPr>
              <a:t>ava </a:t>
            </a:r>
            <a:r>
              <a:rPr lang="es-ES" sz="1000" b="1" i="1" dirty="0" err="1" smtClean="0">
                <a:solidFill>
                  <a:schemeClr val="tx1"/>
                </a:solidFill>
              </a:rPr>
              <a:t>Database</a:t>
            </a:r>
            <a:r>
              <a:rPr lang="es-ES" sz="1000" b="1" i="1" dirty="0" smtClean="0">
                <a:solidFill>
                  <a:schemeClr val="tx1"/>
                </a:solidFill>
              </a:rPr>
              <a:t> </a:t>
            </a:r>
            <a:r>
              <a:rPr lang="es-ES" sz="1000" b="1" i="1" dirty="0" err="1" smtClean="0">
                <a:solidFill>
                  <a:schemeClr val="tx1"/>
                </a:solidFill>
              </a:rPr>
              <a:t>Connectivity</a:t>
            </a:r>
            <a:r>
              <a:rPr lang="es-ES" sz="1050" dirty="0" smtClean="0">
                <a:solidFill>
                  <a:schemeClr val="tx1"/>
                </a:solidFill>
              </a:rPr>
              <a:t>)</a:t>
            </a:r>
          </a:p>
        </p:txBody>
      </p:sp>
      <p:sp>
        <p:nvSpPr>
          <p:cNvPr id="23" name="Rectángulo redondeado 22"/>
          <p:cNvSpPr/>
          <p:nvPr/>
        </p:nvSpPr>
        <p:spPr>
          <a:xfrm>
            <a:off x="2335376" y="1965907"/>
            <a:ext cx="1856439" cy="4816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ORM</a:t>
            </a:r>
          </a:p>
          <a:p>
            <a:pPr algn="ctr"/>
            <a:r>
              <a:rPr lang="es-ES" sz="1000" b="1" dirty="0" err="1">
                <a:solidFill>
                  <a:schemeClr val="tx1"/>
                </a:solidFill>
              </a:rPr>
              <a:t>Object</a:t>
            </a:r>
            <a:r>
              <a:rPr lang="es-ES" sz="1000" b="1" dirty="0">
                <a:solidFill>
                  <a:schemeClr val="tx1"/>
                </a:solidFill>
              </a:rPr>
              <a:t> </a:t>
            </a:r>
            <a:r>
              <a:rPr lang="es-ES" sz="1000" b="1" dirty="0" err="1">
                <a:solidFill>
                  <a:schemeClr val="tx1"/>
                </a:solidFill>
              </a:rPr>
              <a:t>Relational</a:t>
            </a:r>
            <a:r>
              <a:rPr lang="es-ES" sz="1000" b="1" dirty="0">
                <a:solidFill>
                  <a:schemeClr val="tx1"/>
                </a:solidFill>
              </a:rPr>
              <a:t> </a:t>
            </a:r>
            <a:r>
              <a:rPr lang="es-ES" sz="1000" b="1" dirty="0" err="1">
                <a:solidFill>
                  <a:schemeClr val="tx1"/>
                </a:solidFill>
              </a:rPr>
              <a:t>Mapping</a:t>
            </a:r>
            <a:endParaRPr lang="es-ES" sz="1000" b="1" dirty="0">
              <a:solidFill>
                <a:schemeClr val="tx1"/>
              </a:solidFill>
            </a:endParaRPr>
          </a:p>
          <a:p>
            <a:pPr algn="ctr"/>
            <a:endParaRPr lang="es-ES" sz="1000" dirty="0" smtClean="0">
              <a:solidFill>
                <a:schemeClr val="tx1"/>
              </a:solidFill>
            </a:endParaRPr>
          </a:p>
        </p:txBody>
      </p:sp>
      <p:sp>
        <p:nvSpPr>
          <p:cNvPr id="24" name="Rectángulo redondeado 23"/>
          <p:cNvSpPr/>
          <p:nvPr/>
        </p:nvSpPr>
        <p:spPr>
          <a:xfrm>
            <a:off x="368066" y="2578401"/>
            <a:ext cx="1916694" cy="48167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OXM</a:t>
            </a:r>
          </a:p>
          <a:p>
            <a:pPr algn="ctr"/>
            <a:r>
              <a:rPr lang="es-ES" sz="1000" dirty="0" err="1">
                <a:solidFill>
                  <a:schemeClr val="tx1"/>
                </a:solidFill>
              </a:rPr>
              <a:t>Object</a:t>
            </a:r>
            <a:r>
              <a:rPr lang="es-ES" sz="1000" dirty="0">
                <a:solidFill>
                  <a:schemeClr val="tx1"/>
                </a:solidFill>
              </a:rPr>
              <a:t>/XML </a:t>
            </a:r>
            <a:r>
              <a:rPr lang="es-ES" sz="1000" dirty="0" err="1">
                <a:solidFill>
                  <a:schemeClr val="tx1"/>
                </a:solidFill>
              </a:rPr>
              <a:t>mapping</a:t>
            </a:r>
            <a:endParaRPr lang="es-ES" sz="1000" dirty="0">
              <a:solidFill>
                <a:schemeClr val="tx1"/>
              </a:solidFill>
            </a:endParaRPr>
          </a:p>
          <a:p>
            <a:pPr algn="ctr"/>
            <a:endParaRPr lang="es-ES" sz="1400" dirty="0" smtClean="0">
              <a:solidFill>
                <a:schemeClr val="tx1"/>
              </a:solidFill>
            </a:endParaRPr>
          </a:p>
        </p:txBody>
      </p:sp>
      <p:sp>
        <p:nvSpPr>
          <p:cNvPr id="25" name="Rectángulo redondeado 24"/>
          <p:cNvSpPr/>
          <p:nvPr/>
        </p:nvSpPr>
        <p:spPr>
          <a:xfrm>
            <a:off x="2359285" y="2555795"/>
            <a:ext cx="1856438" cy="48167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b="1" dirty="0" smtClean="0">
                <a:solidFill>
                  <a:schemeClr val="tx1"/>
                </a:solidFill>
              </a:rPr>
              <a:t>JMS</a:t>
            </a:r>
          </a:p>
          <a:p>
            <a:pPr algn="ctr"/>
            <a:r>
              <a:rPr lang="es-ES" sz="1000" dirty="0"/>
              <a:t> </a:t>
            </a:r>
            <a:r>
              <a:rPr lang="es-ES" sz="1000" b="1" dirty="0">
                <a:solidFill>
                  <a:schemeClr val="tx1"/>
                </a:solidFill>
              </a:rPr>
              <a:t>Java </a:t>
            </a:r>
            <a:r>
              <a:rPr lang="es-ES" sz="1000" b="1" dirty="0" err="1">
                <a:solidFill>
                  <a:schemeClr val="tx1"/>
                </a:solidFill>
              </a:rPr>
              <a:t>Message</a:t>
            </a:r>
            <a:r>
              <a:rPr lang="es-ES" sz="1000" b="1" dirty="0">
                <a:solidFill>
                  <a:schemeClr val="tx1"/>
                </a:solidFill>
              </a:rPr>
              <a:t> </a:t>
            </a:r>
            <a:r>
              <a:rPr lang="es-ES" sz="1000" b="1" dirty="0" err="1">
                <a:solidFill>
                  <a:schemeClr val="tx1"/>
                </a:solidFill>
              </a:rPr>
              <a:t>Service</a:t>
            </a:r>
            <a:endParaRPr lang="es-ES" sz="1000" dirty="0" smtClean="0">
              <a:solidFill>
                <a:schemeClr val="tx1"/>
              </a:solidFill>
            </a:endParaRPr>
          </a:p>
        </p:txBody>
      </p:sp>
      <p:sp>
        <p:nvSpPr>
          <p:cNvPr id="26" name="Rectángulo redondeado 25"/>
          <p:cNvSpPr/>
          <p:nvPr/>
        </p:nvSpPr>
        <p:spPr>
          <a:xfrm>
            <a:off x="359613" y="3148195"/>
            <a:ext cx="3885452" cy="4816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b="1" dirty="0" smtClean="0">
                <a:solidFill>
                  <a:schemeClr val="tx1"/>
                </a:solidFill>
              </a:rPr>
              <a:t>TRANSACTIONS</a:t>
            </a:r>
          </a:p>
          <a:p>
            <a:pPr algn="ctr"/>
            <a:r>
              <a:rPr lang="es-ES" sz="1000" b="1" dirty="0" smtClean="0">
                <a:solidFill>
                  <a:schemeClr val="tx1"/>
                </a:solidFill>
              </a:rPr>
              <a:t>(Transacciones)</a:t>
            </a:r>
          </a:p>
        </p:txBody>
      </p:sp>
      <p:sp>
        <p:nvSpPr>
          <p:cNvPr id="28" name="Rectángulo redondeado 27"/>
          <p:cNvSpPr/>
          <p:nvPr/>
        </p:nvSpPr>
        <p:spPr>
          <a:xfrm>
            <a:off x="534838" y="1543905"/>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DATA ACCESS/INTEGRATION</a:t>
            </a:r>
          </a:p>
        </p:txBody>
      </p:sp>
      <p:sp>
        <p:nvSpPr>
          <p:cNvPr id="29" name="Rectángulo redondeado 28"/>
          <p:cNvSpPr/>
          <p:nvPr/>
        </p:nvSpPr>
        <p:spPr>
          <a:xfrm>
            <a:off x="4706339" y="1938857"/>
            <a:ext cx="1913648" cy="639544"/>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s-ES" sz="1400" b="1" dirty="0" err="1" smtClean="0">
                <a:solidFill>
                  <a:schemeClr val="bg1"/>
                </a:solidFill>
              </a:rPr>
              <a:t>WebSocket</a:t>
            </a:r>
            <a:endParaRPr lang="es-ES" sz="1400" b="1" dirty="0" smtClean="0">
              <a:solidFill>
                <a:schemeClr val="bg1"/>
              </a:solidFill>
            </a:endParaRPr>
          </a:p>
        </p:txBody>
      </p:sp>
      <p:sp>
        <p:nvSpPr>
          <p:cNvPr id="30" name="Rectángulo redondeado 29"/>
          <p:cNvSpPr/>
          <p:nvPr/>
        </p:nvSpPr>
        <p:spPr>
          <a:xfrm>
            <a:off x="6777436" y="1917544"/>
            <a:ext cx="1913648" cy="638251"/>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b="1" dirty="0" err="1" smtClean="0">
                <a:solidFill>
                  <a:schemeClr val="bg1"/>
                </a:solidFill>
              </a:rPr>
              <a:t>Servlet</a:t>
            </a:r>
            <a:endParaRPr lang="es-ES" sz="1400" b="1" dirty="0" smtClean="0">
              <a:solidFill>
                <a:schemeClr val="bg1"/>
              </a:solidFill>
            </a:endParaRPr>
          </a:p>
        </p:txBody>
      </p:sp>
      <p:sp>
        <p:nvSpPr>
          <p:cNvPr id="31" name="Rectángulo redondeado 30"/>
          <p:cNvSpPr/>
          <p:nvPr/>
        </p:nvSpPr>
        <p:spPr>
          <a:xfrm>
            <a:off x="4731669" y="2808720"/>
            <a:ext cx="1913648" cy="63954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ES" sz="1400" b="1" dirty="0" smtClean="0">
                <a:solidFill>
                  <a:schemeClr val="tx1"/>
                </a:solidFill>
              </a:rPr>
              <a:t>Web</a:t>
            </a:r>
          </a:p>
        </p:txBody>
      </p:sp>
      <p:sp>
        <p:nvSpPr>
          <p:cNvPr id="32" name="Rectángulo redondeado 31"/>
          <p:cNvSpPr/>
          <p:nvPr/>
        </p:nvSpPr>
        <p:spPr>
          <a:xfrm>
            <a:off x="6806488" y="2763096"/>
            <a:ext cx="1913648" cy="63954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s-ES" sz="1400" b="1" dirty="0" err="1" smtClean="0">
                <a:solidFill>
                  <a:schemeClr val="tx1"/>
                </a:solidFill>
              </a:rPr>
              <a:t>Portlet</a:t>
            </a:r>
            <a:endParaRPr lang="es-ES" sz="1400" b="1" dirty="0" smtClean="0">
              <a:solidFill>
                <a:schemeClr val="tx1"/>
              </a:solidFill>
            </a:endParaRPr>
          </a:p>
        </p:txBody>
      </p:sp>
      <p:sp>
        <p:nvSpPr>
          <p:cNvPr id="33" name="Rectángulo redondeado 32"/>
          <p:cNvSpPr/>
          <p:nvPr/>
        </p:nvSpPr>
        <p:spPr>
          <a:xfrm>
            <a:off x="4807166" y="1476356"/>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WEB</a:t>
            </a:r>
          </a:p>
        </p:txBody>
      </p:sp>
      <p:sp>
        <p:nvSpPr>
          <p:cNvPr id="34" name="Rectángulo redondeado 33"/>
          <p:cNvSpPr/>
          <p:nvPr/>
        </p:nvSpPr>
        <p:spPr>
          <a:xfrm>
            <a:off x="2525490" y="3943127"/>
            <a:ext cx="1913648" cy="639807"/>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ES" b="1" dirty="0" smtClean="0">
              <a:solidFill>
                <a:schemeClr val="tx1"/>
              </a:solidFill>
            </a:endParaRPr>
          </a:p>
          <a:p>
            <a:pPr algn="ctr"/>
            <a:r>
              <a:rPr lang="es-ES" b="1" dirty="0" err="1" smtClean="0">
                <a:solidFill>
                  <a:schemeClr val="tx1"/>
                </a:solidFill>
              </a:rPr>
              <a:t>Aspects</a:t>
            </a:r>
            <a:endParaRPr lang="es-ES" b="1" dirty="0" smtClean="0">
              <a:solidFill>
                <a:schemeClr val="tx1"/>
              </a:solidFill>
            </a:endParaRPr>
          </a:p>
          <a:p>
            <a:pPr algn="ctr"/>
            <a:r>
              <a:rPr lang="es-ES" sz="1000" b="1" dirty="0" smtClean="0">
                <a:solidFill>
                  <a:schemeClr val="tx1"/>
                </a:solidFill>
              </a:rPr>
              <a:t>Aspectos</a:t>
            </a:r>
            <a:endParaRPr lang="es-ES" sz="1000" b="1" dirty="0">
              <a:solidFill>
                <a:schemeClr val="tx1"/>
              </a:solidFill>
            </a:endParaRPr>
          </a:p>
          <a:p>
            <a:pPr algn="ctr"/>
            <a:endParaRPr lang="es-ES" sz="1000" b="1" dirty="0" smtClean="0">
              <a:solidFill>
                <a:schemeClr val="tx1"/>
              </a:solidFill>
            </a:endParaRPr>
          </a:p>
        </p:txBody>
      </p:sp>
      <p:sp>
        <p:nvSpPr>
          <p:cNvPr id="35" name="Rectángulo redondeado 34"/>
          <p:cNvSpPr/>
          <p:nvPr/>
        </p:nvSpPr>
        <p:spPr>
          <a:xfrm>
            <a:off x="4661757" y="3923553"/>
            <a:ext cx="1913648" cy="639807"/>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dirty="0" smtClean="0">
              <a:solidFill>
                <a:schemeClr val="bg1"/>
              </a:solidFill>
            </a:endParaRPr>
          </a:p>
          <a:p>
            <a:pPr algn="ctr"/>
            <a:r>
              <a:rPr lang="es-ES" b="1" dirty="0" err="1" smtClean="0">
                <a:solidFill>
                  <a:schemeClr val="bg1"/>
                </a:solidFill>
              </a:rPr>
              <a:t>Instrumentation</a:t>
            </a:r>
            <a:endParaRPr lang="es-ES" b="1" dirty="0" smtClean="0">
              <a:solidFill>
                <a:schemeClr val="bg1"/>
              </a:solidFill>
            </a:endParaRPr>
          </a:p>
          <a:p>
            <a:pPr algn="ctr"/>
            <a:r>
              <a:rPr lang="es-ES" sz="1000" b="1" dirty="0">
                <a:solidFill>
                  <a:schemeClr val="tx1"/>
                </a:solidFill>
              </a:rPr>
              <a:t> </a:t>
            </a:r>
            <a:r>
              <a:rPr lang="es-ES" sz="1000" b="1" dirty="0" smtClean="0">
                <a:solidFill>
                  <a:schemeClr val="tx1"/>
                </a:solidFill>
              </a:rPr>
              <a:t>  </a:t>
            </a:r>
          </a:p>
          <a:p>
            <a:pPr algn="ctr"/>
            <a:endParaRPr lang="es-ES" sz="1000" b="1" dirty="0" smtClean="0">
              <a:solidFill>
                <a:schemeClr val="tx1"/>
              </a:solidFill>
            </a:endParaRPr>
          </a:p>
        </p:txBody>
      </p:sp>
      <p:sp>
        <p:nvSpPr>
          <p:cNvPr id="36" name="Rectángulo redondeado 35"/>
          <p:cNvSpPr/>
          <p:nvPr/>
        </p:nvSpPr>
        <p:spPr>
          <a:xfrm>
            <a:off x="6844014" y="3923553"/>
            <a:ext cx="1913648" cy="63980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b="1" dirty="0" smtClean="0">
              <a:solidFill>
                <a:schemeClr val="tx1"/>
              </a:solidFill>
            </a:endParaRPr>
          </a:p>
          <a:p>
            <a:pPr algn="ctr"/>
            <a:r>
              <a:rPr lang="es-ES" b="1" dirty="0" err="1" smtClean="0">
                <a:solidFill>
                  <a:schemeClr val="tx1"/>
                </a:solidFill>
              </a:rPr>
              <a:t>Messaging</a:t>
            </a:r>
            <a:endParaRPr lang="es-ES" b="1" dirty="0" smtClean="0">
              <a:solidFill>
                <a:schemeClr val="tx1"/>
              </a:solidFill>
            </a:endParaRPr>
          </a:p>
          <a:p>
            <a:pPr algn="ctr"/>
            <a:r>
              <a:rPr lang="es-ES" sz="1000" b="1" dirty="0" err="1" smtClean="0">
                <a:solidFill>
                  <a:schemeClr val="bg1"/>
                </a:solidFill>
              </a:rPr>
              <a:t>Asp</a:t>
            </a:r>
            <a:endParaRPr lang="es-ES" sz="1000" b="1" dirty="0">
              <a:solidFill>
                <a:schemeClr val="tx1"/>
              </a:solidFill>
            </a:endParaRPr>
          </a:p>
          <a:p>
            <a:pPr algn="ctr"/>
            <a:endParaRPr lang="es-ES" sz="1000" b="1" dirty="0" smtClean="0">
              <a:solidFill>
                <a:schemeClr val="tx1"/>
              </a:solidFill>
            </a:endParaRPr>
          </a:p>
        </p:txBody>
      </p:sp>
      <p:sp>
        <p:nvSpPr>
          <p:cNvPr id="38" name="Rectángulo redondeado 37"/>
          <p:cNvSpPr/>
          <p:nvPr/>
        </p:nvSpPr>
        <p:spPr>
          <a:xfrm>
            <a:off x="2525490" y="4649690"/>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CORE CONTAINER</a:t>
            </a:r>
          </a:p>
        </p:txBody>
      </p:sp>
      <p:pic>
        <p:nvPicPr>
          <p:cNvPr id="41"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37" name="Picture 2" descr="d:\Profiles\jmsanjuan\Desktop\SOPRASTERIA_ACADEMY_logo_CMJN_exe.jpg"/>
          <p:cNvPicPr>
            <a:picLocks noChangeAspect="1" noChangeArrowheads="1"/>
          </p:cNvPicPr>
          <p:nvPr/>
        </p:nvPicPr>
        <p:blipFill>
          <a:blip r:embed="rId4"/>
          <a:srcRect/>
          <a:stretch>
            <a:fillRect/>
          </a:stretch>
        </p:blipFill>
        <p:spPr bwMode="auto">
          <a:xfrm>
            <a:off x="7236296" y="6350753"/>
            <a:ext cx="1763688" cy="507247"/>
          </a:xfrm>
          <a:prstGeom prst="rect">
            <a:avLst/>
          </a:prstGeom>
          <a:noFill/>
        </p:spPr>
      </p:pic>
      <p:pic>
        <p:nvPicPr>
          <p:cNvPr id="39"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4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7178197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y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JUnit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4 CuadroTexto"/>
          <p:cNvSpPr txBox="1"/>
          <p:nvPr/>
        </p:nvSpPr>
        <p:spPr>
          <a:xfrm>
            <a:off x="385038" y="178555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1065646" y="3140968"/>
            <a:ext cx="504058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b="1" dirty="0"/>
              <a:t>@</a:t>
            </a:r>
            <a:r>
              <a:rPr lang="en-US" sz="1050" b="1" dirty="0" err="1"/>
              <a:t>RunWith</a:t>
            </a:r>
            <a:r>
              <a:rPr lang="en-US" sz="1050" b="1" dirty="0"/>
              <a:t>(SpringJUnit4ClassRunner.class)</a:t>
            </a:r>
            <a:br>
              <a:rPr lang="en-US" sz="1050" b="1" dirty="0"/>
            </a:br>
            <a:r>
              <a:rPr lang="en-US" sz="1050" b="1" dirty="0"/>
              <a:t>@</a:t>
            </a:r>
            <a:r>
              <a:rPr lang="en-US" sz="1050" b="1" dirty="0" err="1"/>
              <a:t>TestExecutionListeners</a:t>
            </a:r>
            <a:r>
              <a:rPr lang="en-US" sz="1050" b="1" dirty="0"/>
              <a:t>({})</a:t>
            </a:r>
            <a:br>
              <a:rPr lang="en-US" sz="1050" b="1" dirty="0"/>
            </a:br>
            <a:r>
              <a:rPr lang="en-US" sz="1050" dirty="0"/>
              <a:t>public class Tests {</a:t>
            </a:r>
            <a:br>
              <a:rPr lang="en-US" sz="1050" dirty="0"/>
            </a:br>
            <a:r>
              <a:rPr lang="en-US" sz="1050" dirty="0"/>
              <a:t>...</a:t>
            </a:r>
            <a:endParaRPr lang="es-ES" sz="1050" dirty="0"/>
          </a:p>
        </p:txBody>
      </p:sp>
      <p:sp>
        <p:nvSpPr>
          <p:cNvPr id="19" name="16 CuadroTexto"/>
          <p:cNvSpPr txBox="1"/>
          <p:nvPr/>
        </p:nvSpPr>
        <p:spPr>
          <a:xfrm>
            <a:off x="906621" y="1785553"/>
            <a:ext cx="8082501" cy="1200329"/>
          </a:xfrm>
          <a:prstGeom prst="rect">
            <a:avLst/>
          </a:prstGeom>
          <a:noFill/>
          <a:ln>
            <a:noFill/>
            <a:prstDash val="dash"/>
          </a:ln>
          <a:effectLst/>
        </p:spPr>
        <p:txBody>
          <a:bodyPr wrap="square" rtlCol="0">
            <a:spAutoFit/>
          </a:bodyPr>
          <a:lstStyle/>
          <a:p>
            <a:pPr fontAlgn="t"/>
            <a:r>
              <a:rPr lang="es-ES_tradnl" sz="1200" b="1" dirty="0" smtClean="0"/>
              <a:t>- </a:t>
            </a:r>
            <a:r>
              <a:rPr lang="es-ES" sz="1200" dirty="0"/>
              <a:t>El </a:t>
            </a:r>
            <a:r>
              <a:rPr lang="es-ES" sz="1200" b="1" dirty="0" err="1"/>
              <a:t>framework</a:t>
            </a:r>
            <a:r>
              <a:rPr lang="es-ES" sz="1200" dirty="0"/>
              <a:t> de pruebas de </a:t>
            </a:r>
            <a:r>
              <a:rPr lang="es-ES" sz="1200" b="1" dirty="0"/>
              <a:t>Spring</a:t>
            </a:r>
            <a:r>
              <a:rPr lang="es-ES" sz="1200" dirty="0"/>
              <a:t> está completamente integrado con </a:t>
            </a:r>
            <a:r>
              <a:rPr lang="es-ES" sz="1200" b="1" dirty="0" err="1"/>
              <a:t>JUnit</a:t>
            </a:r>
            <a:r>
              <a:rPr lang="es-ES" sz="1200" dirty="0"/>
              <a:t>, de forma que se pueden implementar clases de prueba de la forma habitual con </a:t>
            </a:r>
            <a:r>
              <a:rPr lang="es-ES" sz="1200" b="1" dirty="0" err="1"/>
              <a:t>JUnit</a:t>
            </a:r>
            <a:r>
              <a:rPr lang="es-ES" sz="1200" dirty="0"/>
              <a:t>, y además sacar partido de las capacidades de Spring para gestionar contextos, dependencias, transacciones y demás características.</a:t>
            </a:r>
          </a:p>
          <a:p>
            <a:pPr fontAlgn="t"/>
            <a:r>
              <a:rPr lang="es-ES" sz="1200" dirty="0"/>
              <a:t>La configuración mínima que hay que realizar para utilizar el </a:t>
            </a:r>
            <a:r>
              <a:rPr lang="es-ES" sz="1200" b="1" dirty="0" err="1"/>
              <a:t>framework</a:t>
            </a:r>
            <a:r>
              <a:rPr lang="es-ES" sz="1200" dirty="0"/>
              <a:t> de pruebas de </a:t>
            </a:r>
            <a:r>
              <a:rPr lang="es-ES" sz="1200" b="1" dirty="0"/>
              <a:t>Spring</a:t>
            </a:r>
            <a:r>
              <a:rPr lang="es-ES" sz="1200" dirty="0"/>
              <a:t> con </a:t>
            </a:r>
            <a:r>
              <a:rPr lang="es-ES" sz="1200" b="1" dirty="0" err="1"/>
              <a:t>JUnit</a:t>
            </a:r>
            <a:r>
              <a:rPr lang="es-ES" sz="1200" dirty="0"/>
              <a:t> es aplicar la anotación </a:t>
            </a:r>
            <a:r>
              <a:rPr lang="es-ES" sz="1200" b="1" dirty="0"/>
              <a:t>@</a:t>
            </a:r>
            <a:r>
              <a:rPr lang="es-ES" sz="1200" b="1" dirty="0" err="1"/>
              <a:t>RunWith</a:t>
            </a:r>
            <a:r>
              <a:rPr lang="es-ES" sz="1200" b="1" dirty="0"/>
              <a:t>(SpringJUnit4ClassRunner.class</a:t>
            </a:r>
            <a:r>
              <a:rPr lang="es-ES" sz="1200" dirty="0"/>
              <a:t>) sobre las clases de prueba. Y la anotación </a:t>
            </a:r>
            <a:r>
              <a:rPr lang="es-ES" sz="1200" b="1" dirty="0"/>
              <a:t>@</a:t>
            </a:r>
            <a:r>
              <a:rPr lang="es-ES" sz="1200" b="1" dirty="0" err="1"/>
              <a:t>TestExecutionListeners</a:t>
            </a:r>
            <a:r>
              <a:rPr lang="es-ES" sz="1200" b="1" dirty="0"/>
              <a:t> </a:t>
            </a:r>
            <a:r>
              <a:rPr lang="es-ES" sz="1200" dirty="0"/>
              <a:t>con una lista vacía:</a:t>
            </a:r>
          </a:p>
        </p:txBody>
      </p:sp>
      <p:sp>
        <p:nvSpPr>
          <p:cNvPr id="20" name="16 CuadroTexto"/>
          <p:cNvSpPr txBox="1"/>
          <p:nvPr/>
        </p:nvSpPr>
        <p:spPr>
          <a:xfrm>
            <a:off x="1065646" y="5229200"/>
            <a:ext cx="5040585" cy="56169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fontAlgn="base">
              <a:spcBef>
                <a:spcPct val="0"/>
              </a:spcBef>
              <a:spcAft>
                <a:spcPct val="0"/>
              </a:spcAft>
            </a:pPr>
            <a:r>
              <a:rPr lang="en-US" sz="1050" dirty="0"/>
              <a:t>public abstract class Tests extends AbstractJUnit4SpringContextTests {</a:t>
            </a:r>
            <a:br>
              <a:rPr lang="en-US" sz="1050" dirty="0"/>
            </a:br>
            <a:endParaRPr lang="es-ES" altLang="es-ES" sz="2000" dirty="0">
              <a:latin typeface="Arial" pitchFamily="34" charset="0"/>
              <a:cs typeface="Arial" pitchFamily="34" charset="0"/>
            </a:endParaRPr>
          </a:p>
        </p:txBody>
      </p:sp>
      <p:sp>
        <p:nvSpPr>
          <p:cNvPr id="16" name="16 CuadroTexto"/>
          <p:cNvSpPr txBox="1"/>
          <p:nvPr/>
        </p:nvSpPr>
        <p:spPr>
          <a:xfrm>
            <a:off x="978307" y="4077072"/>
            <a:ext cx="8181690" cy="1015663"/>
          </a:xfrm>
          <a:prstGeom prst="rect">
            <a:avLst/>
          </a:prstGeom>
          <a:noFill/>
          <a:ln>
            <a:noFill/>
            <a:prstDash val="dash"/>
          </a:ln>
          <a:effectLst/>
        </p:spPr>
        <p:txBody>
          <a:bodyPr wrap="square" rtlCol="0">
            <a:spAutoFit/>
          </a:bodyPr>
          <a:lstStyle/>
          <a:p>
            <a:pPr fontAlgn="t"/>
            <a:r>
              <a:rPr lang="es-ES_tradnl" sz="1200" b="1" dirty="0" smtClean="0"/>
              <a:t>- </a:t>
            </a:r>
            <a:r>
              <a:rPr lang="es-ES" sz="1200" dirty="0"/>
              <a:t>La lista vacía es necesaria para evitar que se eleve una excepción, ya que </a:t>
            </a:r>
            <a:r>
              <a:rPr lang="es-ES" sz="1200" b="1" dirty="0"/>
              <a:t>Spring</a:t>
            </a:r>
            <a:r>
              <a:rPr lang="es-ES" sz="1200" dirty="0"/>
              <a:t> intenta cargar un contexto para configurar los </a:t>
            </a:r>
            <a:r>
              <a:rPr lang="es-ES" sz="1200" b="1" i="1" dirty="0" err="1"/>
              <a:t>listeners</a:t>
            </a:r>
            <a:r>
              <a:rPr lang="es-ES" sz="1200" dirty="0"/>
              <a:t> por defecto, lo que requiere que exista una configuración para dicho contexto, que no existe. Aunque si lo que se quiere es utilizar un contexto en concreto, se puede especificar con la anotación </a:t>
            </a:r>
            <a:r>
              <a:rPr lang="es-ES" sz="1200" b="1" dirty="0"/>
              <a:t>@</a:t>
            </a:r>
            <a:r>
              <a:rPr lang="es-ES" sz="1200" b="1" dirty="0" err="1"/>
              <a:t>ContextConfiguration</a:t>
            </a:r>
            <a:r>
              <a:rPr lang="es-ES" sz="1200" b="1" dirty="0"/>
              <a:t> </a:t>
            </a:r>
            <a:r>
              <a:rPr lang="es-ES" sz="1200" dirty="0"/>
              <a:t>vista anteriormente.</a:t>
            </a:r>
          </a:p>
          <a:p>
            <a:pPr fontAlgn="t"/>
            <a:r>
              <a:rPr lang="es-ES" sz="1200" dirty="0"/>
              <a:t>Otra forma conveniente de configurar las clases de pruebas es heredar de algunas de las clases de ayuda que ofrece </a:t>
            </a:r>
            <a:r>
              <a:rPr lang="es-ES" sz="1200" b="1" dirty="0"/>
              <a:t>Spring</a:t>
            </a:r>
            <a:r>
              <a:rPr lang="es-ES" sz="1200" dirty="0"/>
              <a:t>, como </a:t>
            </a:r>
            <a:r>
              <a:rPr lang="es-ES" sz="1200" b="1" dirty="0"/>
              <a:t>AbstractJUnit4SpringContextTests</a:t>
            </a:r>
            <a:r>
              <a:rPr lang="es-ES" sz="1200" dirty="0"/>
              <a:t>:</a:t>
            </a:r>
          </a:p>
        </p:txBody>
      </p:sp>
      <p:sp>
        <p:nvSpPr>
          <p:cNvPr id="21" name="4 CuadroTexto"/>
          <p:cNvSpPr txBox="1"/>
          <p:nvPr/>
        </p:nvSpPr>
        <p:spPr>
          <a:xfrm>
            <a:off x="387669" y="407707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3"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4" name="Picture 3" descr="D:\Profiles\jmsanjuan\Pictures\Juni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336" y="303061"/>
            <a:ext cx="974088" cy="3896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7771080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y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JUnit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4 CuadroTexto"/>
          <p:cNvSpPr txBox="1"/>
          <p:nvPr/>
        </p:nvSpPr>
        <p:spPr>
          <a:xfrm>
            <a:off x="385038" y="178555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16 CuadroTexto"/>
          <p:cNvSpPr txBox="1"/>
          <p:nvPr/>
        </p:nvSpPr>
        <p:spPr>
          <a:xfrm>
            <a:off x="906621" y="1785553"/>
            <a:ext cx="8082501"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La ventaja de esta aproximación es que proporciona una propiedad </a:t>
            </a:r>
            <a:r>
              <a:rPr lang="es-ES" sz="1200" b="1" dirty="0" err="1"/>
              <a:t>applicationContext</a:t>
            </a:r>
            <a:r>
              <a:rPr lang="es-ES" sz="1200" dirty="0"/>
              <a:t> con la que se puede acceder directamente al contexto. La desventaja es que añade una dependencia por código con </a:t>
            </a:r>
            <a:r>
              <a:rPr lang="es-ES" sz="1200" b="1" dirty="0"/>
              <a:t>Spring</a:t>
            </a:r>
            <a:r>
              <a:rPr lang="es-ES" sz="1200" dirty="0"/>
              <a:t>.</a:t>
            </a:r>
          </a:p>
          <a:p>
            <a:pPr fontAlgn="t"/>
            <a:r>
              <a:rPr lang="es-ES" sz="1200" dirty="0"/>
              <a:t>Una clase similar a la anterior, de la que también se puede heredar, es AbstractTransactionalJUnit4SpringContextTests, que además de acceso al contexto proporciona una propiedad </a:t>
            </a:r>
            <a:r>
              <a:rPr lang="es-ES" sz="1200" b="1" dirty="0" err="1"/>
              <a:t>simpleJdbcTemplate</a:t>
            </a:r>
            <a:r>
              <a:rPr lang="es-ES" sz="1200" dirty="0"/>
              <a:t> para la ejecución de sentencias </a:t>
            </a:r>
            <a:r>
              <a:rPr lang="es-ES" sz="1200" b="1" dirty="0"/>
              <a:t>SQL</a:t>
            </a:r>
            <a:r>
              <a:rPr lang="es-ES" sz="1200" dirty="0"/>
              <a:t>.</a:t>
            </a:r>
          </a:p>
        </p:txBody>
      </p:sp>
      <p:pic>
        <p:nvPicPr>
          <p:cNvPr id="12"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3" descr="D:\Profiles\jmsanjuan\Pictures\Juni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336" y="303061"/>
            <a:ext cx="974088" cy="3896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2279096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132</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y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Junit</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(ANOTACIONES)</a:t>
            </a:r>
          </a:p>
        </p:txBody>
      </p:sp>
      <p:sp>
        <p:nvSpPr>
          <p:cNvPr id="17" name="4 CuadroTexto"/>
          <p:cNvSpPr txBox="1"/>
          <p:nvPr/>
        </p:nvSpPr>
        <p:spPr>
          <a:xfrm>
            <a:off x="385038" y="178555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16 CuadroTexto"/>
          <p:cNvSpPr txBox="1"/>
          <p:nvPr/>
        </p:nvSpPr>
        <p:spPr>
          <a:xfrm>
            <a:off x="727092" y="2276872"/>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condicionar la ejecución de pruebas en función de los valores concretos de las variables del sistema.</a:t>
            </a:r>
          </a:p>
          <a:p>
            <a:pPr fontAlgn="t"/>
            <a:r>
              <a:rPr lang="es-ES" sz="1200" dirty="0"/>
              <a:t>Por ejemplo, se puede condicionar que una determinada prueba se ejecute sólo si realiza en una máquina con Windows 7</a:t>
            </a:r>
            <a:r>
              <a:rPr lang="es-ES" sz="1200" dirty="0" smtClean="0"/>
              <a:t>:</a:t>
            </a:r>
            <a:endParaRPr lang="es-ES" sz="1200" dirty="0"/>
          </a:p>
        </p:txBody>
      </p:sp>
      <p:sp>
        <p:nvSpPr>
          <p:cNvPr id="11" name="10 CuadroTexto"/>
          <p:cNvSpPr txBox="1"/>
          <p:nvPr/>
        </p:nvSpPr>
        <p:spPr>
          <a:xfrm>
            <a:off x="755576" y="1785553"/>
            <a:ext cx="2829523"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IfProfileValue</a:t>
            </a:r>
            <a:endParaRPr lang="es-ES" b="1" dirty="0">
              <a:solidFill>
                <a:srgbClr val="C00000"/>
              </a:solidFill>
            </a:endParaRPr>
          </a:p>
        </p:txBody>
      </p:sp>
      <p:sp>
        <p:nvSpPr>
          <p:cNvPr id="12" name="16 CuadroTexto"/>
          <p:cNvSpPr txBox="1"/>
          <p:nvPr/>
        </p:nvSpPr>
        <p:spPr>
          <a:xfrm>
            <a:off x="755576" y="2924944"/>
            <a:ext cx="504058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@Test</a:t>
            </a:r>
            <a:br>
              <a:rPr lang="en-US" sz="1050" dirty="0"/>
            </a:br>
            <a:r>
              <a:rPr lang="en-US" sz="1050" dirty="0"/>
              <a:t>@</a:t>
            </a:r>
            <a:r>
              <a:rPr lang="en-US" sz="1050" dirty="0" err="1"/>
              <a:t>IfProfileValue</a:t>
            </a:r>
            <a:r>
              <a:rPr lang="en-US" sz="1050" dirty="0"/>
              <a:t>(name="os.name", value="Windows 7")</a:t>
            </a:r>
            <a:br>
              <a:rPr lang="en-US" sz="1050" dirty="0"/>
            </a:br>
            <a:r>
              <a:rPr lang="en-US" sz="1050" dirty="0"/>
              <a:t>public void test() {</a:t>
            </a:r>
            <a:br>
              <a:rPr lang="en-US" sz="1050" dirty="0"/>
            </a:br>
            <a:r>
              <a:rPr lang="en-US" sz="1050" dirty="0"/>
              <a:t>...</a:t>
            </a:r>
            <a:endParaRPr lang="es-ES" sz="1050" dirty="0"/>
          </a:p>
        </p:txBody>
      </p:sp>
      <p:sp>
        <p:nvSpPr>
          <p:cNvPr id="13" name="16 CuadroTexto"/>
          <p:cNvSpPr txBox="1"/>
          <p:nvPr/>
        </p:nvSpPr>
        <p:spPr>
          <a:xfrm>
            <a:off x="777542" y="4437112"/>
            <a:ext cx="8082501"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especificar el número de veces que debe ejecutarse un método de prueba:</a:t>
            </a:r>
          </a:p>
        </p:txBody>
      </p:sp>
      <p:sp>
        <p:nvSpPr>
          <p:cNvPr id="14" name="13 CuadroTexto"/>
          <p:cNvSpPr txBox="1"/>
          <p:nvPr/>
        </p:nvSpPr>
        <p:spPr>
          <a:xfrm>
            <a:off x="806026" y="3945793"/>
            <a:ext cx="3693966"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Repeat</a:t>
            </a:r>
            <a:endParaRPr lang="es-ES" b="1" dirty="0">
              <a:solidFill>
                <a:srgbClr val="C00000"/>
              </a:solidFill>
            </a:endParaRPr>
          </a:p>
        </p:txBody>
      </p:sp>
      <p:sp>
        <p:nvSpPr>
          <p:cNvPr id="15" name="16 CuadroTexto"/>
          <p:cNvSpPr txBox="1"/>
          <p:nvPr/>
        </p:nvSpPr>
        <p:spPr>
          <a:xfrm>
            <a:off x="806026" y="4869160"/>
            <a:ext cx="504058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@Test</a:t>
            </a:r>
            <a:br>
              <a:rPr lang="en-US" sz="1050" dirty="0"/>
            </a:br>
            <a:r>
              <a:rPr lang="en-US" sz="1050" dirty="0"/>
              <a:t>@Repeat(value=10)</a:t>
            </a:r>
            <a:br>
              <a:rPr lang="en-US" sz="1050" dirty="0"/>
            </a:br>
            <a:r>
              <a:rPr lang="en-US" sz="1050" dirty="0"/>
              <a:t>public void test() {</a:t>
            </a:r>
            <a:br>
              <a:rPr lang="en-US" sz="1050" dirty="0"/>
            </a:br>
            <a:r>
              <a:rPr lang="en-US" sz="1050" dirty="0"/>
              <a:t>...</a:t>
            </a:r>
            <a:endParaRPr lang="es-ES" sz="1050" dirty="0"/>
          </a:p>
        </p:txBody>
      </p:sp>
      <p:pic>
        <p:nvPicPr>
          <p:cNvPr id="1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0" name="Picture 3" descr="D:\Profiles\jmsanjuan\Pictures\Juni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336" y="303061"/>
            <a:ext cx="974088" cy="38963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7584646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y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Junit</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(ANOTACIONES)</a:t>
            </a:r>
          </a:p>
        </p:txBody>
      </p:sp>
      <p:sp>
        <p:nvSpPr>
          <p:cNvPr id="17" name="4 CuadroTexto"/>
          <p:cNvSpPr txBox="1"/>
          <p:nvPr/>
        </p:nvSpPr>
        <p:spPr>
          <a:xfrm>
            <a:off x="385038" y="178555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16 CuadroTexto"/>
          <p:cNvSpPr txBox="1"/>
          <p:nvPr/>
        </p:nvSpPr>
        <p:spPr>
          <a:xfrm>
            <a:off x="727092" y="2276872"/>
            <a:ext cx="8082501"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se utiliza para modificar el comportamiento por defecto de la anterior. Sirve para especificar de donde deben tomarse los valores utilizados en la anotación @</a:t>
            </a:r>
            <a:r>
              <a:rPr lang="es-ES" sz="1200" dirty="0" err="1"/>
              <a:t>IfProfileValue</a:t>
            </a:r>
            <a:r>
              <a:rPr lang="es-ES" sz="1200" dirty="0"/>
              <a:t>.</a:t>
            </a:r>
          </a:p>
          <a:p>
            <a:pPr fontAlgn="t"/>
            <a:r>
              <a:rPr lang="es-ES" sz="1200" dirty="0"/>
              <a:t>Por defecto los valores se toman usando la clase </a:t>
            </a:r>
            <a:r>
              <a:rPr lang="es-ES" sz="1200" dirty="0" err="1"/>
              <a:t>SystemProfileValueSource</a:t>
            </a:r>
            <a:r>
              <a:rPr lang="es-ES" sz="1200" dirty="0"/>
              <a:t>, que toma los valores de las propiedades del sistema, pero se puede indicar que se utilice cualquier otra clase:</a:t>
            </a:r>
          </a:p>
        </p:txBody>
      </p:sp>
      <p:sp>
        <p:nvSpPr>
          <p:cNvPr id="11" name="10 CuadroTexto"/>
          <p:cNvSpPr txBox="1"/>
          <p:nvPr/>
        </p:nvSpPr>
        <p:spPr>
          <a:xfrm>
            <a:off x="755576" y="1785553"/>
            <a:ext cx="3744416"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ProfileValueSourceConfiguration</a:t>
            </a:r>
            <a:endParaRPr lang="es-ES" b="1" dirty="0">
              <a:solidFill>
                <a:srgbClr val="C00000"/>
              </a:solidFill>
            </a:endParaRPr>
          </a:p>
        </p:txBody>
      </p:sp>
      <p:sp>
        <p:nvSpPr>
          <p:cNvPr id="12" name="16 CuadroTexto"/>
          <p:cNvSpPr txBox="1"/>
          <p:nvPr/>
        </p:nvSpPr>
        <p:spPr>
          <a:xfrm>
            <a:off x="817089" y="3192951"/>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a:t>
            </a:r>
            <a:r>
              <a:rPr lang="es-ES" sz="1050" dirty="0" err="1"/>
              <a:t>ProfileValueSourceConfiguration</a:t>
            </a:r>
            <a:r>
              <a:rPr lang="es-ES" sz="1050" dirty="0"/>
              <a:t>(</a:t>
            </a:r>
            <a:r>
              <a:rPr lang="es-ES" sz="1050" dirty="0" err="1"/>
              <a:t>Valores.class</a:t>
            </a:r>
            <a:r>
              <a:rPr lang="es-ES" sz="1050" dirty="0"/>
              <a:t>)</a:t>
            </a:r>
            <a:br>
              <a:rPr lang="es-ES" sz="1050" dirty="0"/>
            </a:br>
            <a:r>
              <a:rPr lang="es-ES" sz="1050" dirty="0" err="1"/>
              <a:t>public</a:t>
            </a:r>
            <a:r>
              <a:rPr lang="es-ES" sz="1050" dirty="0"/>
              <a:t> </a:t>
            </a:r>
            <a:r>
              <a:rPr lang="es-ES" sz="1050" dirty="0" err="1"/>
              <a:t>class</a:t>
            </a:r>
            <a:r>
              <a:rPr lang="es-ES" sz="1050" dirty="0"/>
              <a:t> </a:t>
            </a:r>
            <a:r>
              <a:rPr lang="es-ES" sz="1050" dirty="0" err="1"/>
              <a:t>Tests</a:t>
            </a:r>
            <a:r>
              <a:rPr lang="es-ES" sz="1050" dirty="0"/>
              <a:t> {</a:t>
            </a:r>
            <a:br>
              <a:rPr lang="es-ES" sz="1050" dirty="0"/>
            </a:br>
            <a:r>
              <a:rPr lang="es-ES" sz="1050" dirty="0"/>
              <a:t>...</a:t>
            </a:r>
            <a:r>
              <a:rPr lang="en-US" sz="1050" dirty="0" smtClean="0"/>
              <a:t>...</a:t>
            </a:r>
            <a:endParaRPr lang="es-ES" sz="1050" dirty="0"/>
          </a:p>
        </p:txBody>
      </p:sp>
      <p:sp>
        <p:nvSpPr>
          <p:cNvPr id="13" name="16 CuadroTexto"/>
          <p:cNvSpPr txBox="1"/>
          <p:nvPr/>
        </p:nvSpPr>
        <p:spPr>
          <a:xfrm>
            <a:off x="755576" y="3933056"/>
            <a:ext cx="8082501" cy="276999"/>
          </a:xfrm>
          <a:prstGeom prst="rect">
            <a:avLst/>
          </a:prstGeom>
          <a:noFill/>
          <a:ln>
            <a:noFill/>
            <a:prstDash val="dash"/>
          </a:ln>
          <a:effectLst/>
        </p:spPr>
        <p:txBody>
          <a:bodyPr wrap="square" rtlCol="0">
            <a:spAutoFit/>
          </a:bodyPr>
          <a:lstStyle/>
          <a:p>
            <a:pPr fontAlgn="t"/>
            <a:r>
              <a:rPr lang="es-ES_tradnl" sz="1200" b="1" dirty="0" smtClean="0"/>
              <a:t>- </a:t>
            </a:r>
            <a:r>
              <a:rPr lang="es-ES" sz="1200" dirty="0"/>
              <a:t>Una clase que quiera ser el origen de los valores debe implementar la interface </a:t>
            </a:r>
            <a:r>
              <a:rPr lang="es-ES" sz="1200" dirty="0" err="1"/>
              <a:t>ProfileValueSource</a:t>
            </a:r>
            <a:r>
              <a:rPr lang="es-ES" sz="1200" dirty="0"/>
              <a:t>:</a:t>
            </a:r>
          </a:p>
        </p:txBody>
      </p:sp>
      <p:sp>
        <p:nvSpPr>
          <p:cNvPr id="15" name="16 CuadroTexto"/>
          <p:cNvSpPr txBox="1"/>
          <p:nvPr/>
        </p:nvSpPr>
        <p:spPr>
          <a:xfrm>
            <a:off x="817089" y="4483405"/>
            <a:ext cx="5040585"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public interface </a:t>
            </a:r>
            <a:r>
              <a:rPr lang="en-US" sz="1050" dirty="0" err="1"/>
              <a:t>ProfileValueSource</a:t>
            </a:r>
            <a:r>
              <a:rPr lang="en-US" sz="1050" dirty="0"/>
              <a:t> {</a:t>
            </a:r>
          </a:p>
          <a:p>
            <a:pPr fontAlgn="t"/>
            <a:r>
              <a:rPr lang="en-US" sz="1050" dirty="0"/>
              <a:t>String get(String key);</a:t>
            </a:r>
            <a:br>
              <a:rPr lang="en-US" sz="1050" dirty="0"/>
            </a:br>
            <a:r>
              <a:rPr lang="en-US" sz="1050" dirty="0"/>
              <a:t>}</a:t>
            </a:r>
          </a:p>
        </p:txBody>
      </p:sp>
      <p:pic>
        <p:nvPicPr>
          <p:cNvPr id="1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0" name="Picture 3" descr="D:\Profiles\jmsanjuan\Pictures\Juni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336" y="303061"/>
            <a:ext cx="974088" cy="3896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121442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y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Junit</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(ANOTACIONES)</a:t>
            </a:r>
          </a:p>
        </p:txBody>
      </p:sp>
      <p:sp>
        <p:nvSpPr>
          <p:cNvPr id="17" name="4 CuadroTexto"/>
          <p:cNvSpPr txBox="1"/>
          <p:nvPr/>
        </p:nvSpPr>
        <p:spPr>
          <a:xfrm>
            <a:off x="385038" y="178555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16 CuadroTexto"/>
          <p:cNvSpPr txBox="1"/>
          <p:nvPr/>
        </p:nvSpPr>
        <p:spPr>
          <a:xfrm>
            <a:off x="727092" y="2276872"/>
            <a:ext cx="8082501"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Esta anotación permite indicar el tiempo máximo dentro del que debería completarse una prueba, considerándose que la prueba falla si se supera dicho tiempo máximo.</a:t>
            </a:r>
          </a:p>
        </p:txBody>
      </p:sp>
      <p:pic>
        <p:nvPicPr>
          <p:cNvPr id="22" name="Picture 3" descr="D:\Profiles\jmsanjuan\Pictures\Juni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336" y="303061"/>
            <a:ext cx="974088" cy="389635"/>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755576" y="1785553"/>
            <a:ext cx="3744416"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t>@</a:t>
            </a:r>
            <a:r>
              <a:rPr lang="es-ES" b="1" dirty="0" err="1"/>
              <a:t>Timed</a:t>
            </a:r>
            <a:endParaRPr lang="es-ES" b="1" dirty="0">
              <a:solidFill>
                <a:srgbClr val="C00000"/>
              </a:solidFill>
            </a:endParaRPr>
          </a:p>
        </p:txBody>
      </p:sp>
      <p:sp>
        <p:nvSpPr>
          <p:cNvPr id="12" name="16 CuadroTexto"/>
          <p:cNvSpPr txBox="1"/>
          <p:nvPr/>
        </p:nvSpPr>
        <p:spPr>
          <a:xfrm>
            <a:off x="772547" y="2823619"/>
            <a:ext cx="504058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@Test</a:t>
            </a:r>
            <a:br>
              <a:rPr lang="en-US" sz="1050" dirty="0"/>
            </a:br>
            <a:r>
              <a:rPr lang="en-US" sz="1050" dirty="0"/>
              <a:t>@Timed(</a:t>
            </a:r>
            <a:r>
              <a:rPr lang="en-US" sz="1050" dirty="0" err="1"/>
              <a:t>millis</a:t>
            </a:r>
            <a:r>
              <a:rPr lang="en-US" sz="1050" dirty="0"/>
              <a:t>=50)</a:t>
            </a:r>
            <a:br>
              <a:rPr lang="en-US" sz="1050" dirty="0"/>
            </a:br>
            <a:r>
              <a:rPr lang="en-US" sz="1050" dirty="0"/>
              <a:t>public void test() {</a:t>
            </a:r>
            <a:br>
              <a:rPr lang="en-US" sz="1050" dirty="0"/>
            </a:br>
            <a:r>
              <a:rPr lang="en-US" sz="1050" dirty="0"/>
              <a:t>...</a:t>
            </a:r>
            <a:endParaRPr lang="es-ES" sz="1050" dirty="0"/>
          </a:p>
        </p:txBody>
      </p:sp>
      <p:sp>
        <p:nvSpPr>
          <p:cNvPr id="13" name="16 CuadroTexto"/>
          <p:cNvSpPr txBox="1"/>
          <p:nvPr/>
        </p:nvSpPr>
        <p:spPr>
          <a:xfrm>
            <a:off x="755576" y="3717032"/>
            <a:ext cx="8082501"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En la documentación oficial de referencia se indica que la anotación @</a:t>
            </a:r>
            <a:r>
              <a:rPr lang="es-ES" sz="1200" dirty="0" err="1"/>
              <a:t>Timed</a:t>
            </a:r>
            <a:r>
              <a:rPr lang="es-ES" sz="1200" dirty="0"/>
              <a:t> propia de Spring tiene un criterio distinto a la de </a:t>
            </a:r>
            <a:r>
              <a:rPr lang="es-ES" sz="1200" dirty="0" err="1"/>
              <a:t>JUnit</a:t>
            </a:r>
            <a:r>
              <a:rPr lang="es-ES" sz="1200" dirty="0"/>
              <a:t>. Concretamente la anotación de Spring considera el tiempo total en realizar la prueba incluida todas sus repeticiones, mientras que la de </a:t>
            </a:r>
            <a:r>
              <a:rPr lang="es-ES" sz="1200" dirty="0" err="1"/>
              <a:t>JUnit</a:t>
            </a:r>
            <a:r>
              <a:rPr lang="es-ES" sz="1200" dirty="0"/>
              <a:t> considera el tiempo en realizar cada repetición de forma individual. Además, la anotación de Spring espera a que la prueba termine su ejecución por completo antes de indicar que ha fallado por </a:t>
            </a:r>
            <a:r>
              <a:rPr lang="es-ES" sz="1200" i="1" dirty="0" err="1"/>
              <a:t>timeout</a:t>
            </a:r>
            <a:r>
              <a:rPr lang="es-ES" sz="1200" dirty="0"/>
              <a:t> en vez de abortarla.</a:t>
            </a:r>
          </a:p>
        </p:txBody>
      </p:sp>
      <p:pic>
        <p:nvPicPr>
          <p:cNvPr id="15"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4"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535274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smtClean="0"/>
              <a:t>Data Access </a:t>
            </a:r>
            <a:r>
              <a:rPr lang="es-ES_tradnl" dirty="0" err="1" smtClean="0"/>
              <a:t>Integration</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136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MÓDULO DAO (Base de Datos)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5" name="Rectángulo redondeado 8"/>
          <p:cNvSpPr/>
          <p:nvPr/>
        </p:nvSpPr>
        <p:spPr>
          <a:xfrm>
            <a:off x="145652" y="2490017"/>
            <a:ext cx="4141590" cy="2434877"/>
          </a:xfrm>
          <a:prstGeom prst="roundRect">
            <a:avLst/>
          </a:prstGeom>
          <a:solidFill>
            <a:schemeClr val="bg1">
              <a:lumMod val="9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6" name="Rectángulo redondeado 20"/>
          <p:cNvSpPr/>
          <p:nvPr/>
        </p:nvSpPr>
        <p:spPr>
          <a:xfrm>
            <a:off x="253744" y="3073649"/>
            <a:ext cx="1925147" cy="481671"/>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smtClean="0">
                <a:solidFill>
                  <a:schemeClr val="tx1"/>
                </a:solidFill>
              </a:rPr>
              <a:t>JDBC</a:t>
            </a:r>
          </a:p>
          <a:p>
            <a:pPr algn="ctr"/>
            <a:r>
              <a:rPr lang="es-ES" sz="1000" dirty="0" smtClean="0">
                <a:solidFill>
                  <a:schemeClr val="tx1"/>
                </a:solidFill>
              </a:rPr>
              <a:t>(J</a:t>
            </a:r>
            <a:r>
              <a:rPr lang="es-ES" sz="1000" b="1" i="1" dirty="0" smtClean="0">
                <a:solidFill>
                  <a:schemeClr val="tx1"/>
                </a:solidFill>
              </a:rPr>
              <a:t>ava </a:t>
            </a:r>
            <a:r>
              <a:rPr lang="es-ES" sz="1000" b="1" i="1" dirty="0" err="1" smtClean="0">
                <a:solidFill>
                  <a:schemeClr val="tx1"/>
                </a:solidFill>
              </a:rPr>
              <a:t>Database</a:t>
            </a:r>
            <a:r>
              <a:rPr lang="es-ES" sz="1000" b="1" i="1" dirty="0" smtClean="0">
                <a:solidFill>
                  <a:schemeClr val="tx1"/>
                </a:solidFill>
              </a:rPr>
              <a:t> </a:t>
            </a:r>
            <a:r>
              <a:rPr lang="es-ES" sz="1000" b="1" i="1" dirty="0" err="1" smtClean="0">
                <a:solidFill>
                  <a:schemeClr val="tx1"/>
                </a:solidFill>
              </a:rPr>
              <a:t>Connectivity</a:t>
            </a:r>
            <a:r>
              <a:rPr lang="es-ES" sz="1050" dirty="0" smtClean="0">
                <a:solidFill>
                  <a:schemeClr val="tx1"/>
                </a:solidFill>
              </a:rPr>
              <a:t>)</a:t>
            </a:r>
          </a:p>
        </p:txBody>
      </p:sp>
      <p:sp>
        <p:nvSpPr>
          <p:cNvPr id="27" name="Rectángulo redondeado 22"/>
          <p:cNvSpPr/>
          <p:nvPr/>
        </p:nvSpPr>
        <p:spPr>
          <a:xfrm>
            <a:off x="2229507" y="3094962"/>
            <a:ext cx="1856439" cy="4816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ORM</a:t>
            </a:r>
          </a:p>
          <a:p>
            <a:pPr algn="ctr"/>
            <a:r>
              <a:rPr lang="es-ES" sz="1000" b="1" dirty="0" err="1">
                <a:solidFill>
                  <a:schemeClr val="tx1"/>
                </a:solidFill>
              </a:rPr>
              <a:t>Object</a:t>
            </a:r>
            <a:r>
              <a:rPr lang="es-ES" sz="1000" b="1" dirty="0">
                <a:solidFill>
                  <a:schemeClr val="tx1"/>
                </a:solidFill>
              </a:rPr>
              <a:t> </a:t>
            </a:r>
            <a:r>
              <a:rPr lang="es-ES" sz="1000" b="1" dirty="0" err="1">
                <a:solidFill>
                  <a:schemeClr val="tx1"/>
                </a:solidFill>
              </a:rPr>
              <a:t>Relational</a:t>
            </a:r>
            <a:r>
              <a:rPr lang="es-ES" sz="1000" b="1" dirty="0">
                <a:solidFill>
                  <a:schemeClr val="tx1"/>
                </a:solidFill>
              </a:rPr>
              <a:t> </a:t>
            </a:r>
            <a:r>
              <a:rPr lang="es-ES" sz="1000" b="1" dirty="0" err="1">
                <a:solidFill>
                  <a:schemeClr val="tx1"/>
                </a:solidFill>
              </a:rPr>
              <a:t>Mapping</a:t>
            </a:r>
            <a:endParaRPr lang="es-ES" sz="1000" b="1" dirty="0">
              <a:solidFill>
                <a:schemeClr val="tx1"/>
              </a:solidFill>
            </a:endParaRPr>
          </a:p>
          <a:p>
            <a:pPr algn="ctr"/>
            <a:endParaRPr lang="es-ES" sz="1000" dirty="0" smtClean="0">
              <a:solidFill>
                <a:schemeClr val="tx1"/>
              </a:solidFill>
            </a:endParaRPr>
          </a:p>
        </p:txBody>
      </p:sp>
      <p:sp>
        <p:nvSpPr>
          <p:cNvPr id="28" name="Rectángulo redondeado 23"/>
          <p:cNvSpPr/>
          <p:nvPr/>
        </p:nvSpPr>
        <p:spPr>
          <a:xfrm>
            <a:off x="262197" y="3707456"/>
            <a:ext cx="1916694" cy="48167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OXM</a:t>
            </a:r>
          </a:p>
          <a:p>
            <a:pPr algn="ctr"/>
            <a:r>
              <a:rPr lang="es-ES" sz="1000" dirty="0" err="1">
                <a:solidFill>
                  <a:schemeClr val="tx1"/>
                </a:solidFill>
              </a:rPr>
              <a:t>Object</a:t>
            </a:r>
            <a:r>
              <a:rPr lang="es-ES" sz="1000" dirty="0">
                <a:solidFill>
                  <a:schemeClr val="tx1"/>
                </a:solidFill>
              </a:rPr>
              <a:t>/XML </a:t>
            </a:r>
            <a:r>
              <a:rPr lang="es-ES" sz="1000" dirty="0" err="1">
                <a:solidFill>
                  <a:schemeClr val="tx1"/>
                </a:solidFill>
              </a:rPr>
              <a:t>mapping</a:t>
            </a:r>
            <a:endParaRPr lang="es-ES" sz="1000" dirty="0">
              <a:solidFill>
                <a:schemeClr val="tx1"/>
              </a:solidFill>
            </a:endParaRPr>
          </a:p>
          <a:p>
            <a:pPr algn="ctr"/>
            <a:endParaRPr lang="es-ES" sz="1400" dirty="0" smtClean="0">
              <a:solidFill>
                <a:schemeClr val="tx1"/>
              </a:solidFill>
            </a:endParaRPr>
          </a:p>
        </p:txBody>
      </p:sp>
      <p:sp>
        <p:nvSpPr>
          <p:cNvPr id="29" name="Rectángulo redondeado 24"/>
          <p:cNvSpPr/>
          <p:nvPr/>
        </p:nvSpPr>
        <p:spPr>
          <a:xfrm>
            <a:off x="2253416" y="3684850"/>
            <a:ext cx="1856438" cy="48167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b="1" dirty="0" smtClean="0">
                <a:solidFill>
                  <a:schemeClr val="tx1"/>
                </a:solidFill>
              </a:rPr>
              <a:t>JMS</a:t>
            </a:r>
          </a:p>
          <a:p>
            <a:pPr algn="ctr"/>
            <a:r>
              <a:rPr lang="es-ES" sz="1000" dirty="0"/>
              <a:t> </a:t>
            </a:r>
            <a:r>
              <a:rPr lang="es-ES" sz="1000" b="1" dirty="0">
                <a:solidFill>
                  <a:schemeClr val="tx1"/>
                </a:solidFill>
              </a:rPr>
              <a:t>Java </a:t>
            </a:r>
            <a:r>
              <a:rPr lang="es-ES" sz="1000" b="1" dirty="0" err="1">
                <a:solidFill>
                  <a:schemeClr val="tx1"/>
                </a:solidFill>
              </a:rPr>
              <a:t>Message</a:t>
            </a:r>
            <a:r>
              <a:rPr lang="es-ES" sz="1000" b="1" dirty="0">
                <a:solidFill>
                  <a:schemeClr val="tx1"/>
                </a:solidFill>
              </a:rPr>
              <a:t> </a:t>
            </a:r>
            <a:r>
              <a:rPr lang="es-ES" sz="1000" b="1" dirty="0" err="1">
                <a:solidFill>
                  <a:schemeClr val="tx1"/>
                </a:solidFill>
              </a:rPr>
              <a:t>Service</a:t>
            </a:r>
            <a:endParaRPr lang="es-ES" sz="1000" dirty="0" smtClean="0">
              <a:solidFill>
                <a:schemeClr val="tx1"/>
              </a:solidFill>
            </a:endParaRPr>
          </a:p>
        </p:txBody>
      </p:sp>
      <p:sp>
        <p:nvSpPr>
          <p:cNvPr id="30" name="Rectángulo redondeado 25"/>
          <p:cNvSpPr/>
          <p:nvPr/>
        </p:nvSpPr>
        <p:spPr>
          <a:xfrm>
            <a:off x="253744" y="4277250"/>
            <a:ext cx="3885452" cy="4816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b="1" dirty="0" smtClean="0">
                <a:solidFill>
                  <a:schemeClr val="tx1"/>
                </a:solidFill>
              </a:rPr>
              <a:t>TRANSACTIONS</a:t>
            </a:r>
          </a:p>
          <a:p>
            <a:pPr algn="ctr"/>
            <a:r>
              <a:rPr lang="es-ES" sz="1000" b="1" dirty="0" smtClean="0">
                <a:solidFill>
                  <a:schemeClr val="tx1"/>
                </a:solidFill>
              </a:rPr>
              <a:t>(Transacciones)</a:t>
            </a:r>
          </a:p>
        </p:txBody>
      </p:sp>
      <p:sp>
        <p:nvSpPr>
          <p:cNvPr id="31" name="Rectángulo redondeado 27"/>
          <p:cNvSpPr/>
          <p:nvPr/>
        </p:nvSpPr>
        <p:spPr>
          <a:xfrm>
            <a:off x="549468" y="2609203"/>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DATA ACCESS/INTEGRATION</a:t>
            </a:r>
          </a:p>
        </p:txBody>
      </p:sp>
      <p:sp>
        <p:nvSpPr>
          <p:cNvPr id="33" name="16 CuadroTexto"/>
          <p:cNvSpPr txBox="1"/>
          <p:nvPr/>
        </p:nvSpPr>
        <p:spPr>
          <a:xfrm>
            <a:off x="4520629" y="3132683"/>
            <a:ext cx="4411710" cy="132343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dirty="0"/>
              <a:t>El grupo </a:t>
            </a:r>
            <a:r>
              <a:rPr lang="es-ES" sz="1000" b="1" dirty="0"/>
              <a:t>Data Access/</a:t>
            </a:r>
            <a:r>
              <a:rPr lang="es-ES" sz="1000" b="1" dirty="0" err="1"/>
              <a:t>Integration</a:t>
            </a:r>
            <a:r>
              <a:rPr lang="es-ES" sz="1000" dirty="0"/>
              <a:t> facilita el acceso a (base de) datos e integración. Contiene los módulos </a:t>
            </a:r>
            <a:endParaRPr lang="es-ES" sz="1000" dirty="0" smtClean="0"/>
          </a:p>
          <a:p>
            <a:r>
              <a:rPr lang="es-ES" sz="1000" dirty="0" smtClean="0"/>
              <a:t>"</a:t>
            </a:r>
            <a:r>
              <a:rPr lang="es-ES" sz="1000" b="1" dirty="0"/>
              <a:t>JDBC</a:t>
            </a:r>
            <a:r>
              <a:rPr lang="es-ES" sz="1000" dirty="0"/>
              <a:t>", </a:t>
            </a:r>
            <a:endParaRPr lang="es-ES" sz="1000" dirty="0" smtClean="0"/>
          </a:p>
          <a:p>
            <a:r>
              <a:rPr lang="es-ES" sz="1000" dirty="0" smtClean="0"/>
              <a:t>"</a:t>
            </a:r>
            <a:r>
              <a:rPr lang="es-ES" sz="1000" b="1" dirty="0"/>
              <a:t>ORM</a:t>
            </a:r>
            <a:r>
              <a:rPr lang="es-ES" sz="1000" dirty="0"/>
              <a:t>", </a:t>
            </a:r>
            <a:endParaRPr lang="es-ES" sz="1000" dirty="0" smtClean="0"/>
          </a:p>
          <a:p>
            <a:r>
              <a:rPr lang="es-ES" sz="1000" dirty="0" smtClean="0"/>
              <a:t>"</a:t>
            </a:r>
            <a:r>
              <a:rPr lang="es-ES" sz="1000" b="1" dirty="0"/>
              <a:t>OXM</a:t>
            </a:r>
            <a:r>
              <a:rPr lang="es-ES" sz="1000" dirty="0"/>
              <a:t>", </a:t>
            </a:r>
            <a:endParaRPr lang="es-ES" sz="1000" dirty="0" smtClean="0"/>
          </a:p>
          <a:p>
            <a:r>
              <a:rPr lang="es-ES" sz="1000" dirty="0" smtClean="0"/>
              <a:t>"</a:t>
            </a:r>
            <a:r>
              <a:rPr lang="es-ES" sz="1000" b="1" dirty="0" smtClean="0"/>
              <a:t>JMS</a:t>
            </a:r>
            <a:r>
              <a:rPr lang="es-ES" sz="1000" dirty="0" smtClean="0"/>
              <a:t>“</a:t>
            </a:r>
          </a:p>
          <a:p>
            <a:r>
              <a:rPr lang="es-ES" sz="1000" dirty="0" smtClean="0"/>
              <a:t>"</a:t>
            </a:r>
            <a:r>
              <a:rPr lang="es-ES" sz="1000" b="1" dirty="0" err="1"/>
              <a:t>Transaction</a:t>
            </a:r>
            <a:r>
              <a:rPr lang="es-ES" sz="1000" b="1" dirty="0"/>
              <a:t>"</a:t>
            </a:r>
            <a:r>
              <a:rPr lang="es-ES" sz="1000" dirty="0"/>
              <a:t>. </a:t>
            </a:r>
            <a:endParaRPr lang="es-ES" sz="1000" dirty="0" smtClean="0"/>
          </a:p>
          <a:p>
            <a:endParaRPr lang="es-ES_tradnl" sz="1000" b="1" dirty="0" smtClean="0"/>
          </a:p>
        </p:txBody>
      </p:sp>
      <p:sp>
        <p:nvSpPr>
          <p:cNvPr id="35" name="16 CuadroTexto"/>
          <p:cNvSpPr txBox="1"/>
          <p:nvPr/>
        </p:nvSpPr>
        <p:spPr>
          <a:xfrm>
            <a:off x="4520392" y="2560016"/>
            <a:ext cx="3475552"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 DATA ACCESS/INTEGRATION</a:t>
            </a:r>
            <a:endParaRPr lang="es-ES" b="1" dirty="0">
              <a:solidFill>
                <a:srgbClr val="C00000"/>
              </a:solidFill>
            </a:endParaRPr>
          </a:p>
        </p:txBody>
      </p:sp>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93699045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137</a:t>
            </a:fld>
            <a:endParaRPr lang="fr-FR" altLang="es-ES" sz="1100" smtClean="0">
              <a:solidFill>
                <a:srgbClr val="464646"/>
              </a:solidFill>
            </a:endParaRPr>
          </a:p>
        </p:txBody>
      </p:sp>
      <p:sp>
        <p:nvSpPr>
          <p:cNvPr id="6" name="5 Marcador de texto"/>
          <p:cNvSpPr>
            <a:spLocks noGrp="1"/>
          </p:cNvSpPr>
          <p:nvPr>
            <p:ph type="body" sz="quarter" idx="13"/>
          </p:nvPr>
        </p:nvSpPr>
        <p:spPr>
          <a:xfrm>
            <a:off x="611560" y="692696"/>
            <a:ext cx="3667447"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ACCESS INTEGRATION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Rectángulo 11"/>
          <p:cNvSpPr/>
          <p:nvPr/>
        </p:nvSpPr>
        <p:spPr>
          <a:xfrm>
            <a:off x="170153" y="1339476"/>
            <a:ext cx="8914258" cy="4549084"/>
          </a:xfrm>
          <a:prstGeom prst="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 name="Rectángulo 1"/>
          <p:cNvSpPr/>
          <p:nvPr/>
        </p:nvSpPr>
        <p:spPr>
          <a:xfrm>
            <a:off x="1023614" y="1690950"/>
            <a:ext cx="1512168" cy="599137"/>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1" name="Rectángulo 10"/>
          <p:cNvSpPr/>
          <p:nvPr/>
        </p:nvSpPr>
        <p:spPr>
          <a:xfrm>
            <a:off x="3669907" y="1731244"/>
            <a:ext cx="1653951" cy="504056"/>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b="1" dirty="0" smtClean="0">
                <a:solidFill>
                  <a:srgbClr val="C00000"/>
                </a:solidFill>
              </a:rPr>
              <a:t>                      </a:t>
            </a:r>
            <a:endParaRPr lang="es-ES" sz="2800" dirty="0">
              <a:solidFill>
                <a:srgbClr val="C00000"/>
              </a:solidFill>
            </a:endParaRPr>
          </a:p>
        </p:txBody>
      </p:sp>
      <p:sp>
        <p:nvSpPr>
          <p:cNvPr id="13" name="Rectángulo 12"/>
          <p:cNvSpPr/>
          <p:nvPr/>
        </p:nvSpPr>
        <p:spPr>
          <a:xfrm>
            <a:off x="3669908" y="2880090"/>
            <a:ext cx="1512168" cy="576064"/>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4" name="Rectángulo 13"/>
          <p:cNvSpPr/>
          <p:nvPr/>
        </p:nvSpPr>
        <p:spPr>
          <a:xfrm>
            <a:off x="750824" y="4509119"/>
            <a:ext cx="1512168" cy="547463"/>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5" name="Rectángulo 14"/>
          <p:cNvSpPr/>
          <p:nvPr/>
        </p:nvSpPr>
        <p:spPr>
          <a:xfrm>
            <a:off x="2913824" y="4483418"/>
            <a:ext cx="1512168" cy="573165"/>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6" name="Rectángulo 15"/>
          <p:cNvSpPr/>
          <p:nvPr/>
        </p:nvSpPr>
        <p:spPr>
          <a:xfrm>
            <a:off x="5076825" y="4483418"/>
            <a:ext cx="1512168" cy="573163"/>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7" name="Rectángulo 16"/>
          <p:cNvSpPr/>
          <p:nvPr/>
        </p:nvSpPr>
        <p:spPr>
          <a:xfrm>
            <a:off x="7093660" y="4483419"/>
            <a:ext cx="1512168" cy="573162"/>
          </a:xfrm>
          <a:prstGeom prst="rect">
            <a:avLst/>
          </a:prstGeom>
          <a:solidFill>
            <a:schemeClr val="bg1"/>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5" name="Conector recto de flecha 4"/>
          <p:cNvCxnSpPr/>
          <p:nvPr/>
        </p:nvCxnSpPr>
        <p:spPr>
          <a:xfrm flipV="1">
            <a:off x="1763688" y="3454702"/>
            <a:ext cx="2212762" cy="1054418"/>
          </a:xfrm>
          <a:prstGeom prst="straightConnector1">
            <a:avLst/>
          </a:prstGeom>
          <a:ln w="3175">
            <a:solidFill>
              <a:srgbClr val="CF022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5" idx="0"/>
          </p:cNvCxnSpPr>
          <p:nvPr/>
        </p:nvCxnSpPr>
        <p:spPr>
          <a:xfrm flipV="1">
            <a:off x="3669908" y="3441854"/>
            <a:ext cx="539668" cy="1041564"/>
          </a:xfrm>
          <a:prstGeom prst="straightConnector1">
            <a:avLst/>
          </a:prstGeom>
          <a:ln w="3175">
            <a:solidFill>
              <a:srgbClr val="CF022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flipV="1">
            <a:off x="4627282" y="3454703"/>
            <a:ext cx="1024838" cy="1028716"/>
          </a:xfrm>
          <a:prstGeom prst="straightConnector1">
            <a:avLst/>
          </a:prstGeom>
          <a:ln w="3175">
            <a:solidFill>
              <a:srgbClr val="CF022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stCxn id="17" idx="0"/>
          </p:cNvCxnSpPr>
          <p:nvPr/>
        </p:nvCxnSpPr>
        <p:spPr>
          <a:xfrm flipH="1" flipV="1">
            <a:off x="4965660" y="3454703"/>
            <a:ext cx="2884084" cy="1028716"/>
          </a:xfrm>
          <a:prstGeom prst="straightConnector1">
            <a:avLst/>
          </a:prstGeom>
          <a:ln w="3175">
            <a:solidFill>
              <a:srgbClr val="CF022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a:stCxn id="2" idx="3"/>
            <a:endCxn id="11" idx="1"/>
          </p:cNvCxnSpPr>
          <p:nvPr/>
        </p:nvCxnSpPr>
        <p:spPr>
          <a:xfrm flipV="1">
            <a:off x="2535782" y="1983272"/>
            <a:ext cx="1134125" cy="724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13" idx="0"/>
          </p:cNvCxnSpPr>
          <p:nvPr/>
        </p:nvCxnSpPr>
        <p:spPr>
          <a:xfrm flipV="1">
            <a:off x="4425992" y="2280954"/>
            <a:ext cx="0" cy="599136"/>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39" name="16 CuadroTexto"/>
          <p:cNvSpPr txBox="1"/>
          <p:nvPr/>
        </p:nvSpPr>
        <p:spPr>
          <a:xfrm>
            <a:off x="1380361" y="1790463"/>
            <a:ext cx="798674"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err="1" smtClean="0"/>
              <a:t>Service</a:t>
            </a:r>
            <a:r>
              <a:rPr lang="es-ES" sz="1000" b="1" dirty="0" smtClean="0"/>
              <a:t> </a:t>
            </a:r>
            <a:r>
              <a:rPr lang="es-ES" sz="1000" b="1" dirty="0" err="1" smtClean="0"/>
              <a:t>Object</a:t>
            </a:r>
            <a:endParaRPr lang="es-ES" sz="1000" b="1" dirty="0"/>
          </a:p>
        </p:txBody>
      </p:sp>
      <p:sp>
        <p:nvSpPr>
          <p:cNvPr id="40" name="16 CuadroTexto"/>
          <p:cNvSpPr txBox="1"/>
          <p:nvPr/>
        </p:nvSpPr>
        <p:spPr>
          <a:xfrm>
            <a:off x="3969747" y="1779784"/>
            <a:ext cx="934129"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DAO</a:t>
            </a:r>
          </a:p>
          <a:p>
            <a:pPr algn="ctr"/>
            <a:r>
              <a:rPr lang="es-ES" sz="1000" b="1" dirty="0" smtClean="0"/>
              <a:t>Interface</a:t>
            </a:r>
            <a:endParaRPr lang="es-ES" sz="1000" b="1" dirty="0"/>
          </a:p>
        </p:txBody>
      </p:sp>
      <p:sp>
        <p:nvSpPr>
          <p:cNvPr id="42" name="16 CuadroTexto"/>
          <p:cNvSpPr txBox="1"/>
          <p:nvPr/>
        </p:nvSpPr>
        <p:spPr>
          <a:xfrm>
            <a:off x="988176" y="4568626"/>
            <a:ext cx="1018100"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&lt;</a:t>
            </a:r>
            <a:r>
              <a:rPr lang="es-ES" sz="1000" b="1" dirty="0" err="1" smtClean="0"/>
              <a:t>sterotype</a:t>
            </a:r>
            <a:r>
              <a:rPr lang="es-ES" sz="1000" b="1" dirty="0" smtClean="0"/>
              <a:t>&gt;</a:t>
            </a:r>
          </a:p>
          <a:p>
            <a:pPr algn="ctr"/>
            <a:r>
              <a:rPr lang="es-ES" sz="1000" b="1" dirty="0" smtClean="0"/>
              <a:t>JDBC</a:t>
            </a:r>
            <a:endParaRPr lang="es-ES" sz="1000" b="1" dirty="0"/>
          </a:p>
        </p:txBody>
      </p:sp>
      <p:sp>
        <p:nvSpPr>
          <p:cNvPr id="47" name="16 CuadroTexto"/>
          <p:cNvSpPr txBox="1"/>
          <p:nvPr/>
        </p:nvSpPr>
        <p:spPr>
          <a:xfrm>
            <a:off x="3825994" y="2963284"/>
            <a:ext cx="1199995"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DAO</a:t>
            </a:r>
          </a:p>
          <a:p>
            <a:pPr algn="ctr"/>
            <a:r>
              <a:rPr lang="es-ES" sz="1000" b="1" dirty="0" err="1" smtClean="0"/>
              <a:t>Implementation</a:t>
            </a:r>
            <a:endParaRPr lang="es-ES" sz="1000" b="1" dirty="0"/>
          </a:p>
        </p:txBody>
      </p:sp>
      <p:sp>
        <p:nvSpPr>
          <p:cNvPr id="48" name="16 CuadroTexto"/>
          <p:cNvSpPr txBox="1"/>
          <p:nvPr/>
        </p:nvSpPr>
        <p:spPr>
          <a:xfrm>
            <a:off x="3160858" y="4543745"/>
            <a:ext cx="1018100"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&lt;</a:t>
            </a:r>
            <a:r>
              <a:rPr lang="es-ES" sz="1000" b="1" dirty="0" err="1" smtClean="0"/>
              <a:t>sterotype</a:t>
            </a:r>
            <a:r>
              <a:rPr lang="es-ES" sz="1000" b="1" dirty="0" smtClean="0"/>
              <a:t>&gt;</a:t>
            </a:r>
          </a:p>
          <a:p>
            <a:pPr algn="ctr"/>
            <a:r>
              <a:rPr lang="es-ES" sz="1000" b="1" dirty="0" smtClean="0"/>
              <a:t>JPA</a:t>
            </a:r>
            <a:endParaRPr lang="es-ES" sz="1000" b="1" dirty="0"/>
          </a:p>
        </p:txBody>
      </p:sp>
      <p:sp>
        <p:nvSpPr>
          <p:cNvPr id="49" name="16 CuadroTexto"/>
          <p:cNvSpPr txBox="1"/>
          <p:nvPr/>
        </p:nvSpPr>
        <p:spPr>
          <a:xfrm>
            <a:off x="5323859" y="4568626"/>
            <a:ext cx="1018100"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&lt;</a:t>
            </a:r>
            <a:r>
              <a:rPr lang="es-ES" sz="1000" b="1" dirty="0" err="1" smtClean="0"/>
              <a:t>sterotype</a:t>
            </a:r>
            <a:r>
              <a:rPr lang="es-ES" sz="1000" b="1" dirty="0" smtClean="0"/>
              <a:t>&gt;</a:t>
            </a:r>
          </a:p>
          <a:p>
            <a:pPr algn="ctr"/>
            <a:r>
              <a:rPr lang="es-ES" sz="1000" b="1" dirty="0" smtClean="0"/>
              <a:t>JDO</a:t>
            </a:r>
            <a:endParaRPr lang="es-ES" sz="1000" b="1" dirty="0"/>
          </a:p>
        </p:txBody>
      </p:sp>
      <p:sp>
        <p:nvSpPr>
          <p:cNvPr id="50" name="16 CuadroTexto"/>
          <p:cNvSpPr txBox="1"/>
          <p:nvPr/>
        </p:nvSpPr>
        <p:spPr>
          <a:xfrm>
            <a:off x="7393967" y="4568626"/>
            <a:ext cx="1018100"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&lt;</a:t>
            </a:r>
            <a:r>
              <a:rPr lang="es-ES" sz="1000" b="1" dirty="0" err="1" smtClean="0"/>
              <a:t>sterotype</a:t>
            </a:r>
            <a:r>
              <a:rPr lang="es-ES" sz="1000" b="1" dirty="0" smtClean="0"/>
              <a:t>&gt;</a:t>
            </a:r>
          </a:p>
          <a:p>
            <a:pPr algn="ctr"/>
            <a:r>
              <a:rPr lang="es-ES" sz="1000" b="1" dirty="0" err="1" smtClean="0"/>
              <a:t>Hibernate</a:t>
            </a:r>
            <a:endParaRPr lang="es-ES" sz="1000" b="1" dirty="0"/>
          </a:p>
        </p:txBody>
      </p:sp>
      <p:sp>
        <p:nvSpPr>
          <p:cNvPr id="28" name="Elipse 27"/>
          <p:cNvSpPr/>
          <p:nvPr/>
        </p:nvSpPr>
        <p:spPr>
          <a:xfrm>
            <a:off x="4965660" y="1844824"/>
            <a:ext cx="254412" cy="216024"/>
          </a:xfrm>
          <a:prstGeom prst="ellipse">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32" name="Conector recto 31"/>
          <p:cNvCxnSpPr/>
          <p:nvPr/>
        </p:nvCxnSpPr>
        <p:spPr>
          <a:xfrm>
            <a:off x="5076825" y="2060848"/>
            <a:ext cx="0" cy="119046"/>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7325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138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la capa de persistencia</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83568" y="1664875"/>
            <a:ext cx="6750942" cy="276999"/>
          </a:xfrm>
          <a:prstGeom prst="rect">
            <a:avLst/>
          </a:prstGeom>
          <a:noFill/>
          <a:ln>
            <a:noFill/>
            <a:prstDash val="dash"/>
          </a:ln>
          <a:effectLst/>
        </p:spPr>
        <p:txBody>
          <a:bodyPr wrap="square" rtlCol="0">
            <a:spAutoFit/>
          </a:bodyPr>
          <a:lstStyle/>
          <a:p>
            <a:pPr>
              <a:spcBef>
                <a:spcPct val="0"/>
              </a:spcBef>
              <a:defRPr/>
            </a:pPr>
            <a:r>
              <a:rPr lang="es-ES" sz="1200" dirty="0" smtClean="0"/>
              <a:t>- Proporciona </a:t>
            </a:r>
            <a:r>
              <a:rPr lang="es-ES" sz="1200" dirty="0"/>
              <a:t>una serie de plantillas para trabajar con </a:t>
            </a:r>
            <a:r>
              <a:rPr lang="es-ES" sz="1200" b="1" dirty="0"/>
              <a:t>JDBC</a:t>
            </a:r>
            <a:r>
              <a:rPr lang="es-ES" sz="1200" dirty="0"/>
              <a:t> y los </a:t>
            </a:r>
            <a:r>
              <a:rPr lang="es-ES" sz="1200" b="1" dirty="0"/>
              <a:t>ORM</a:t>
            </a:r>
            <a:r>
              <a:rPr lang="es-ES" sz="1200" dirty="0"/>
              <a:t> más extendidos (</a:t>
            </a:r>
            <a:r>
              <a:rPr lang="es-ES" sz="1200" b="1" dirty="0" err="1"/>
              <a:t>Hibernate</a:t>
            </a:r>
            <a:r>
              <a:rPr lang="es-ES" sz="1200" b="1" dirty="0"/>
              <a:t>, </a:t>
            </a:r>
            <a:r>
              <a:rPr lang="es-ES" sz="1200" b="1" dirty="0" err="1"/>
              <a:t>iBatis</a:t>
            </a:r>
            <a:r>
              <a:rPr lang="es-ES" sz="1200" dirty="0"/>
              <a:t>) </a:t>
            </a:r>
            <a:endParaRPr lang="es-ES_tradnl" altLang="es-ES" sz="1200" dirty="0">
              <a:ea typeface="ＭＳ Ｐゴシック" pitchFamily="34" charset="-128"/>
            </a:endParaRPr>
          </a:p>
        </p:txBody>
      </p:sp>
      <p:sp>
        <p:nvSpPr>
          <p:cNvPr id="13" name="4 CuadroTexto"/>
          <p:cNvSpPr txBox="1"/>
          <p:nvPr/>
        </p:nvSpPr>
        <p:spPr>
          <a:xfrm>
            <a:off x="323528" y="164948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16 CuadroTexto"/>
          <p:cNvSpPr txBox="1"/>
          <p:nvPr/>
        </p:nvSpPr>
        <p:spPr>
          <a:xfrm>
            <a:off x="688935" y="2321247"/>
            <a:ext cx="6750942" cy="276999"/>
          </a:xfrm>
          <a:prstGeom prst="rect">
            <a:avLst/>
          </a:prstGeom>
          <a:noFill/>
          <a:ln>
            <a:noFill/>
            <a:prstDash val="dash"/>
          </a:ln>
          <a:effectLst/>
        </p:spPr>
        <p:txBody>
          <a:bodyPr wrap="square" rtlCol="0">
            <a:spAutoFit/>
          </a:bodyPr>
          <a:lstStyle/>
          <a:p>
            <a:pPr>
              <a:spcBef>
                <a:spcPct val="0"/>
              </a:spcBef>
              <a:defRPr/>
            </a:pPr>
            <a:r>
              <a:rPr lang="es-ES" sz="1200" dirty="0" smtClean="0"/>
              <a:t>- Ahorra </a:t>
            </a:r>
            <a:r>
              <a:rPr lang="es-ES" sz="1200" dirty="0"/>
              <a:t>realizar tareas repetitiva (apertura de conexiones, liberación de recursos, etc.).</a:t>
            </a:r>
            <a:endParaRPr lang="es-ES_tradnl" altLang="es-ES" sz="1200" dirty="0">
              <a:ea typeface="ＭＳ Ｐゴシック" pitchFamily="34" charset="-128"/>
            </a:endParaRPr>
          </a:p>
        </p:txBody>
      </p:sp>
      <p:sp>
        <p:nvSpPr>
          <p:cNvPr id="18" name="4 CuadroTexto"/>
          <p:cNvSpPr txBox="1"/>
          <p:nvPr/>
        </p:nvSpPr>
        <p:spPr>
          <a:xfrm>
            <a:off x="328895" y="230585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16 CuadroTexto"/>
          <p:cNvSpPr txBox="1"/>
          <p:nvPr/>
        </p:nvSpPr>
        <p:spPr>
          <a:xfrm>
            <a:off x="683568" y="2949597"/>
            <a:ext cx="7416824" cy="276999"/>
          </a:xfrm>
          <a:prstGeom prst="rect">
            <a:avLst/>
          </a:prstGeom>
          <a:noFill/>
          <a:ln>
            <a:noFill/>
            <a:prstDash val="dash"/>
          </a:ln>
          <a:effectLst/>
        </p:spPr>
        <p:txBody>
          <a:bodyPr wrap="square" rtlCol="0">
            <a:spAutoFit/>
          </a:bodyPr>
          <a:lstStyle/>
          <a:p>
            <a:pPr>
              <a:spcBef>
                <a:spcPct val="0"/>
              </a:spcBef>
              <a:defRPr/>
            </a:pPr>
            <a:r>
              <a:rPr lang="es-ES" sz="1200" dirty="0" smtClean="0"/>
              <a:t>- Proporciona </a:t>
            </a:r>
            <a:r>
              <a:rPr lang="es-ES" sz="1200" dirty="0"/>
              <a:t>una serie de </a:t>
            </a:r>
            <a:r>
              <a:rPr lang="es-ES" sz="1200" b="1" dirty="0" err="1"/>
              <a:t>DAOs</a:t>
            </a:r>
            <a:r>
              <a:rPr lang="es-ES" sz="1200" dirty="0"/>
              <a:t> (que tienen plantillas pre-asociadas) de las que pueden heredar nuestros </a:t>
            </a:r>
            <a:r>
              <a:rPr lang="es-ES" sz="1200" b="1" dirty="0" err="1"/>
              <a:t>DAOs</a:t>
            </a:r>
            <a:r>
              <a:rPr lang="es-ES" sz="1200" dirty="0"/>
              <a:t>.</a:t>
            </a:r>
          </a:p>
        </p:txBody>
      </p:sp>
      <p:sp>
        <p:nvSpPr>
          <p:cNvPr id="20" name="4 CuadroTexto"/>
          <p:cNvSpPr txBox="1"/>
          <p:nvPr/>
        </p:nvSpPr>
        <p:spPr>
          <a:xfrm>
            <a:off x="323528" y="29342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1" name="16 CuadroTexto"/>
          <p:cNvSpPr txBox="1"/>
          <p:nvPr/>
        </p:nvSpPr>
        <p:spPr>
          <a:xfrm>
            <a:off x="643685" y="3718184"/>
            <a:ext cx="6750942" cy="461665"/>
          </a:xfrm>
          <a:prstGeom prst="rect">
            <a:avLst/>
          </a:prstGeom>
          <a:noFill/>
          <a:ln>
            <a:noFill/>
            <a:prstDash val="dash"/>
          </a:ln>
          <a:effectLst/>
        </p:spPr>
        <p:txBody>
          <a:bodyPr wrap="square" rtlCol="0">
            <a:spAutoFit/>
          </a:bodyPr>
          <a:lstStyle/>
          <a:p>
            <a:pPr>
              <a:spcBef>
                <a:spcPct val="0"/>
              </a:spcBef>
              <a:defRPr/>
            </a:pPr>
            <a:r>
              <a:rPr lang="es-ES" sz="1200" dirty="0" smtClean="0"/>
              <a:t>- Nos </a:t>
            </a:r>
            <a:r>
              <a:rPr lang="es-ES" sz="1200" dirty="0"/>
              <a:t>proporciona una rica jerarquía de clases de error en las operaciones de acceso a datos, es decir, adiós a la genérica </a:t>
            </a:r>
            <a:r>
              <a:rPr lang="es-ES" sz="1200" b="1" dirty="0" err="1"/>
              <a:t>SQLException</a:t>
            </a:r>
            <a:r>
              <a:rPr lang="es-ES" sz="1200" dirty="0"/>
              <a:t>.</a:t>
            </a:r>
          </a:p>
        </p:txBody>
      </p:sp>
      <p:sp>
        <p:nvSpPr>
          <p:cNvPr id="22" name="4 CuadroTexto"/>
          <p:cNvSpPr txBox="1"/>
          <p:nvPr/>
        </p:nvSpPr>
        <p:spPr>
          <a:xfrm>
            <a:off x="328074" y="36822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643685" y="4416755"/>
            <a:ext cx="6750942" cy="461665"/>
          </a:xfrm>
          <a:prstGeom prst="rect">
            <a:avLst/>
          </a:prstGeom>
          <a:noFill/>
          <a:ln>
            <a:noFill/>
            <a:prstDash val="dash"/>
          </a:ln>
          <a:effectLst/>
        </p:spPr>
        <p:txBody>
          <a:bodyPr wrap="square" rtlCol="0">
            <a:spAutoFit/>
          </a:bodyPr>
          <a:lstStyle/>
          <a:p>
            <a:pPr>
              <a:spcBef>
                <a:spcPct val="0"/>
              </a:spcBef>
              <a:defRPr/>
            </a:pPr>
            <a:r>
              <a:rPr lang="es-ES" sz="1200" dirty="0" smtClean="0"/>
              <a:t>- Fácil </a:t>
            </a:r>
            <a:r>
              <a:rPr lang="es-ES" sz="1200" dirty="0"/>
              <a:t>integración con los </a:t>
            </a:r>
            <a:r>
              <a:rPr lang="es-ES" sz="1200" b="1" dirty="0"/>
              <a:t>ORM</a:t>
            </a:r>
            <a:r>
              <a:rPr lang="es-ES" sz="1200" dirty="0"/>
              <a:t> más extendidos, incluso evitándonos tener que casar nuestro código a implementaciones concretas</a:t>
            </a:r>
          </a:p>
        </p:txBody>
      </p:sp>
      <p:sp>
        <p:nvSpPr>
          <p:cNvPr id="24" name="4 CuadroTexto"/>
          <p:cNvSpPr txBox="1"/>
          <p:nvPr/>
        </p:nvSpPr>
        <p:spPr>
          <a:xfrm>
            <a:off x="323528" y="435406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638165" y="5161287"/>
            <a:ext cx="6750942" cy="461665"/>
          </a:xfrm>
          <a:prstGeom prst="rect">
            <a:avLst/>
          </a:prstGeom>
          <a:noFill/>
          <a:ln>
            <a:noFill/>
            <a:prstDash val="dash"/>
          </a:ln>
          <a:effectLst/>
        </p:spPr>
        <p:txBody>
          <a:bodyPr wrap="square" rtlCol="0">
            <a:spAutoFit/>
          </a:bodyPr>
          <a:lstStyle/>
          <a:p>
            <a:pPr>
              <a:spcBef>
                <a:spcPct val="0"/>
              </a:spcBef>
              <a:defRPr/>
            </a:pPr>
            <a:r>
              <a:rPr lang="es-ES" sz="1200" dirty="0" smtClean="0"/>
              <a:t>- </a:t>
            </a:r>
            <a:r>
              <a:rPr lang="es-ES" sz="1200" dirty="0"/>
              <a:t>Potente y completo soporte de transacciones: Definición declarativa incluso con anotaciones del alcance y tipo de </a:t>
            </a:r>
            <a:r>
              <a:rPr lang="es-ES" sz="1200" dirty="0" smtClean="0"/>
              <a:t>transacción.</a:t>
            </a:r>
            <a:endParaRPr lang="es-ES_tradnl" altLang="es-ES" sz="1200" dirty="0">
              <a:ea typeface="ＭＳ Ｐゴシック" pitchFamily="34" charset="-128"/>
            </a:endParaRPr>
          </a:p>
        </p:txBody>
      </p:sp>
      <p:sp>
        <p:nvSpPr>
          <p:cNvPr id="26" name="4 CuadroTexto"/>
          <p:cNvSpPr txBox="1"/>
          <p:nvPr/>
        </p:nvSpPr>
        <p:spPr>
          <a:xfrm>
            <a:off x="338627" y="512410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Tree>
    <p:extLst>
      <p:ext uri="{BB962C8B-B14F-4D97-AF65-F5344CB8AC3E}">
        <p14:creationId xmlns:p14="http://schemas.microsoft.com/office/powerpoint/2010/main" val="366748117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err="1" smtClean="0"/>
              <a:t>jdbc</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7413"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A6ACA1FA-D29E-483E-9E86-37407A3AB0A7}" type="slidenum">
              <a:rPr lang="fr-FR" altLang="es-ES" sz="1100" smtClean="0">
                <a:solidFill>
                  <a:srgbClr val="464646"/>
                </a:solidFill>
              </a:rPr>
              <a:pPr eaLnBrk="1" hangingPunct="1">
                <a:spcBef>
                  <a:spcPct val="0"/>
                </a:spcBef>
                <a:buClrTx/>
                <a:buSzTx/>
                <a:buFontTx/>
                <a:buNone/>
              </a:pPr>
              <a:t>14</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lnSpc>
                <a:spcPct val="90000"/>
              </a:lnSpc>
              <a:spcBef>
                <a:spcPct val="0"/>
              </a:spcBef>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MÓDULOS DE SPRING DETALLE </a:t>
            </a:r>
            <a:r>
              <a:rPr lang="es-ES_tradnl"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CONTENIDO</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D:\Profiles\jmsanjuan\Pictures\SpringArchi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4447" y="1647180"/>
            <a:ext cx="6242155" cy="4230092"/>
          </a:xfrm>
          <a:prstGeom prst="rect">
            <a:avLst/>
          </a:prstGeom>
          <a:noFill/>
          <a:extLst>
            <a:ext uri="{909E8E84-426E-40DD-AFC4-6F175D3DCCD1}">
              <a14:hiddenFill xmlns:a14="http://schemas.microsoft.com/office/drawing/2010/main">
                <a:solidFill>
                  <a:srgbClr val="FFFFFF"/>
                </a:solidFill>
              </a14:hiddenFill>
            </a:ext>
          </a:extLst>
        </p:spPr>
      </p:pic>
      <p:pic>
        <p:nvPicPr>
          <p:cNvPr id="9" name="irc_mi" descr="http://lkrnac.net/wp-stuff/uploads/2014/12/spring-framework-logo-604x270.pn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7" name="Picture 2" descr="d:\Profiles\jmsanjuan\Desktop\SOPRASTERIA_ACADEMY_logo_CMJN_exe.jpg"/>
          <p:cNvPicPr>
            <a:picLocks noChangeAspect="1" noChangeArrowheads="1"/>
          </p:cNvPicPr>
          <p:nvPr/>
        </p:nvPicPr>
        <p:blipFill>
          <a:blip r:embed="rId8"/>
          <a:srcRect/>
          <a:stretch>
            <a:fillRect/>
          </a:stretch>
        </p:blipFill>
        <p:spPr bwMode="auto">
          <a:xfrm>
            <a:off x="7236296" y="6237312"/>
            <a:ext cx="1763688" cy="507247"/>
          </a:xfrm>
          <a:prstGeom prst="rect">
            <a:avLst/>
          </a:prstGeom>
          <a:noFill/>
        </p:spPr>
      </p:pic>
      <p:pic>
        <p:nvPicPr>
          <p:cNvPr id="8" name="Picture 3" descr="F:\8870e72ba6efca292e6825d1fe08733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05540323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fr-FR"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JDBC</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698880" y="1215789"/>
            <a:ext cx="8320167" cy="830997"/>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altLang="es-ES" sz="1200" dirty="0" smtClean="0">
                <a:ea typeface="ＭＳ Ｐゴシック" pitchFamily="34" charset="-128"/>
              </a:rPr>
              <a:t>- </a:t>
            </a:r>
            <a:r>
              <a:rPr lang="es-ES" sz="1200" dirty="0"/>
              <a:t>Spring proporciona una gran cantidad de formas de acceder a base de datos usando JDBC. Su objetivo es conseguir que los desarrolladores sólo tengan que concentrar sus esfuerzos en decidir a que base de datos quieren conectarse, escribir sentencias SQL, y procesar el resultado, evitando así todas esas tediosas tareas de gestión de conexiones, así como de reserva y liberación de recursos.</a:t>
            </a:r>
            <a:r>
              <a:rPr lang="fr-FR" sz="1200" b="1" dirty="0" smtClean="0"/>
              <a:t>.</a:t>
            </a:r>
            <a:endParaRPr lang="es-ES_tradnl" altLang="es-ES" sz="1200" dirty="0">
              <a:ea typeface="ＭＳ Ｐゴシック" pitchFamily="34" charset="-128"/>
            </a:endParaRPr>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721409" y="2711230"/>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smtClean="0"/>
              <a:t>La configuración </a:t>
            </a:r>
            <a:r>
              <a:rPr lang="es-ES" sz="1200" dirty="0"/>
              <a:t>tiene un </a:t>
            </a:r>
            <a:r>
              <a:rPr lang="es-ES" sz="1200" dirty="0" err="1"/>
              <a:t>DataSource</a:t>
            </a:r>
            <a:r>
              <a:rPr lang="es-ES" sz="1200" dirty="0"/>
              <a:t> definido que en lo sucesivo se presupondrá instanciado por Spring.</a:t>
            </a:r>
          </a:p>
        </p:txBody>
      </p:sp>
      <p:sp>
        <p:nvSpPr>
          <p:cNvPr id="15" name="4 CuadroTexto"/>
          <p:cNvSpPr txBox="1"/>
          <p:nvPr/>
        </p:nvSpPr>
        <p:spPr>
          <a:xfrm>
            <a:off x="245266" y="272156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96382" y="3526226"/>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Como esquema se utilizarán dos sencillas tablas de empresa y empleado unidas por una </a:t>
            </a:r>
            <a:r>
              <a:rPr lang="es-ES" sz="1200" dirty="0" err="1"/>
              <a:t>foreign</a:t>
            </a:r>
            <a:r>
              <a:rPr lang="es-ES" sz="1200" dirty="0"/>
              <a:t> </a:t>
            </a:r>
            <a:r>
              <a:rPr lang="es-ES" sz="1200" dirty="0" err="1"/>
              <a:t>key</a:t>
            </a:r>
            <a:r>
              <a:rPr lang="es-ES" sz="1200" dirty="0"/>
              <a:t>, en donde un empleado sólo puede pertenecer a una empresa:</a:t>
            </a:r>
            <a:endParaRPr lang="es-ES_tradnl" altLang="es-ES" sz="1200" dirty="0"/>
          </a:p>
        </p:txBody>
      </p:sp>
      <p:sp>
        <p:nvSpPr>
          <p:cNvPr id="17" name="4 CuadroTexto"/>
          <p:cNvSpPr txBox="1"/>
          <p:nvPr/>
        </p:nvSpPr>
        <p:spPr>
          <a:xfrm>
            <a:off x="245266" y="351083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20507 CuadroTexto"/>
          <p:cNvSpPr txBox="1"/>
          <p:nvPr/>
        </p:nvSpPr>
        <p:spPr>
          <a:xfrm>
            <a:off x="721409" y="2143219"/>
            <a:ext cx="1224136"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err="1">
                <a:solidFill>
                  <a:srgbClr val="C00000"/>
                </a:solidFill>
              </a:rPr>
              <a:t>DataSource</a:t>
            </a:r>
            <a:endParaRPr lang="es-ES" sz="1600" b="1" dirty="0">
              <a:solidFill>
                <a:srgbClr val="C00000"/>
              </a:solidFill>
            </a:endParaRPr>
          </a:p>
        </p:txBody>
      </p:sp>
      <p:sp>
        <p:nvSpPr>
          <p:cNvPr id="24" name="20507 CuadroTexto"/>
          <p:cNvSpPr txBox="1"/>
          <p:nvPr/>
        </p:nvSpPr>
        <p:spPr>
          <a:xfrm>
            <a:off x="721409" y="3060280"/>
            <a:ext cx="1224136"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ESQUEMA</a:t>
            </a:r>
            <a:endParaRPr lang="es-ES" sz="1600" b="1" dirty="0">
              <a:solidFill>
                <a:srgbClr val="C00000"/>
              </a:solidFill>
            </a:endParaRPr>
          </a:p>
        </p:txBody>
      </p:sp>
      <p:sp>
        <p:nvSpPr>
          <p:cNvPr id="25" name="20507 CuadroTexto"/>
          <p:cNvSpPr txBox="1"/>
          <p:nvPr/>
        </p:nvSpPr>
        <p:spPr>
          <a:xfrm>
            <a:off x="632410" y="4016640"/>
            <a:ext cx="8042316" cy="2123658"/>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CREATE TABLE empresa(</a:t>
            </a:r>
            <a:br>
              <a:rPr lang="es-ES" sz="1200" dirty="0"/>
            </a:br>
            <a:r>
              <a:rPr lang="es-ES" sz="1200" dirty="0" err="1"/>
              <a:t>id_empresa</a:t>
            </a:r>
            <a:r>
              <a:rPr lang="es-ES" sz="1200" dirty="0"/>
              <a:t> NUMBER(15) NOT NULL PRIMARY KEY,</a:t>
            </a:r>
            <a:br>
              <a:rPr lang="es-ES" sz="1200" dirty="0"/>
            </a:br>
            <a:r>
              <a:rPr lang="es-ES" sz="1200" dirty="0"/>
              <a:t>nombre VARCHAR2(150) NOT NULL</a:t>
            </a:r>
            <a:br>
              <a:rPr lang="es-ES" sz="1200" dirty="0"/>
            </a:br>
            <a:r>
              <a:rPr lang="es-ES" sz="1200" dirty="0"/>
              <a:t>);</a:t>
            </a:r>
          </a:p>
          <a:p>
            <a:pPr fontAlgn="t"/>
            <a:r>
              <a:rPr lang="es-ES" sz="1200" dirty="0"/>
              <a:t>CREATE TABLE empleado(</a:t>
            </a:r>
            <a:br>
              <a:rPr lang="es-ES" sz="1200" dirty="0"/>
            </a:br>
            <a:r>
              <a:rPr lang="es-ES" sz="1200" dirty="0" err="1"/>
              <a:t>id_empleado</a:t>
            </a:r>
            <a:r>
              <a:rPr lang="es-ES" sz="1200" dirty="0"/>
              <a:t> NUMBER(15) NOT NULL PRIMARY KEY,</a:t>
            </a:r>
            <a:br>
              <a:rPr lang="es-ES" sz="1200" dirty="0"/>
            </a:br>
            <a:r>
              <a:rPr lang="es-ES" sz="1200" dirty="0"/>
              <a:t>nombre VARCHAR2(150) NOT NULL,</a:t>
            </a:r>
            <a:br>
              <a:rPr lang="es-ES" sz="1200" dirty="0"/>
            </a:br>
            <a:r>
              <a:rPr lang="es-ES" sz="1200" dirty="0" err="1"/>
              <a:t>id_empresa</a:t>
            </a:r>
            <a:r>
              <a:rPr lang="es-ES" sz="1200" dirty="0"/>
              <a:t> NUMBER(15) NOT NULL REFERENCES empresa(</a:t>
            </a:r>
            <a:r>
              <a:rPr lang="es-ES" sz="1200" dirty="0" err="1"/>
              <a:t>id_empresa</a:t>
            </a:r>
            <a:r>
              <a:rPr lang="es-ES" sz="1200" dirty="0"/>
              <a:t>)</a:t>
            </a:r>
            <a:br>
              <a:rPr lang="es-ES" sz="1200" dirty="0"/>
            </a:br>
            <a:r>
              <a:rPr lang="es-ES" sz="1200" dirty="0"/>
              <a:t>);</a:t>
            </a:r>
          </a:p>
          <a:p>
            <a:pPr fontAlgn="t"/>
            <a:r>
              <a:rPr lang="es-ES" sz="1200" dirty="0"/>
              <a:t>CREATE SEQUENCE </a:t>
            </a:r>
            <a:r>
              <a:rPr lang="es-ES" sz="1200" dirty="0" err="1"/>
              <a:t>seq_empresa</a:t>
            </a:r>
            <a:r>
              <a:rPr lang="es-ES" sz="1200" dirty="0"/>
              <a:t>;</a:t>
            </a:r>
            <a:br>
              <a:rPr lang="es-ES" sz="1200" dirty="0"/>
            </a:br>
            <a:r>
              <a:rPr lang="es-ES" sz="1200" dirty="0"/>
              <a:t>CREATE SEQUENCE </a:t>
            </a:r>
            <a:r>
              <a:rPr lang="es-ES" sz="1200" dirty="0" err="1"/>
              <a:t>seq_empleado</a:t>
            </a:r>
            <a:r>
              <a:rPr lang="es-ES" sz="1200" dirty="0"/>
              <a:t>;</a:t>
            </a:r>
          </a:p>
        </p:txBody>
      </p:sp>
      <p:pic>
        <p:nvPicPr>
          <p:cNvPr id="18"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71269674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fr-FR"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JDBC</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552117" y="1215789"/>
            <a:ext cx="8320167" cy="830997"/>
          </a:xfrm>
          <a:prstGeom prst="rect">
            <a:avLst/>
          </a:prstGeom>
          <a:noFill/>
          <a:ln>
            <a:noFill/>
            <a:prstDash val="dash"/>
          </a:ln>
          <a:effectLst/>
        </p:spPr>
        <p:txBody>
          <a:bodyPr wrap="square" rtlCol="0">
            <a:spAutoFit/>
          </a:bodyPr>
          <a:lstStyle/>
          <a:p>
            <a:pPr fontAlgn="t"/>
            <a:r>
              <a:rPr lang="es-ES_tradnl" altLang="es-ES" sz="1200" dirty="0" smtClean="0">
                <a:ea typeface="ＭＳ Ｐゴシック" pitchFamily="34" charset="-128"/>
              </a:rPr>
              <a:t>- </a:t>
            </a:r>
            <a:r>
              <a:rPr lang="es-ES" sz="1200" dirty="0"/>
              <a:t>Para entender porque Spring incluye todo un abanico de clases propias es necesario revisar como es el código "tradicional" cuando se utiliza el API nativo.</a:t>
            </a:r>
          </a:p>
          <a:p>
            <a:pPr fontAlgn="t"/>
            <a:r>
              <a:rPr lang="es-ES" sz="1200" dirty="0"/>
              <a:t>Por ejemplo, para realizar una simple consulta que obtenga todos los registros de la tabla de empresas se debería ejecutar un código similar al siguiente:</a:t>
            </a:r>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20507 CuadroTexto"/>
          <p:cNvSpPr txBox="1"/>
          <p:nvPr/>
        </p:nvSpPr>
        <p:spPr>
          <a:xfrm>
            <a:off x="378974" y="2092050"/>
            <a:ext cx="8493309" cy="398570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100" dirty="0" err="1"/>
              <a:t>Connection</a:t>
            </a:r>
            <a:r>
              <a:rPr lang="es-ES" sz="1100" dirty="0"/>
              <a:t> </a:t>
            </a:r>
            <a:r>
              <a:rPr lang="es-ES" sz="1100" dirty="0" err="1"/>
              <a:t>connection</a:t>
            </a:r>
            <a:r>
              <a:rPr lang="es-ES" sz="1100" dirty="0"/>
              <a:t> = </a:t>
            </a:r>
            <a:r>
              <a:rPr lang="es-ES" sz="1100" dirty="0" err="1"/>
              <a:t>null</a:t>
            </a:r>
            <a:r>
              <a:rPr lang="es-ES" sz="1100" dirty="0"/>
              <a:t>;</a:t>
            </a:r>
            <a:br>
              <a:rPr lang="es-ES" sz="1100" dirty="0"/>
            </a:br>
            <a:r>
              <a:rPr lang="es-ES" sz="1100" dirty="0" err="1"/>
              <a:t>Statement</a:t>
            </a:r>
            <a:r>
              <a:rPr lang="es-ES" sz="1100" dirty="0"/>
              <a:t> </a:t>
            </a:r>
            <a:r>
              <a:rPr lang="es-ES" sz="1100" dirty="0" err="1"/>
              <a:t>statement</a:t>
            </a:r>
            <a:r>
              <a:rPr lang="es-ES" sz="1100" dirty="0"/>
              <a:t> = </a:t>
            </a:r>
            <a:r>
              <a:rPr lang="es-ES" sz="1100" dirty="0" err="1"/>
              <a:t>null</a:t>
            </a:r>
            <a:r>
              <a:rPr lang="es-ES" sz="1100" dirty="0"/>
              <a:t>;</a:t>
            </a:r>
            <a:br>
              <a:rPr lang="es-ES" sz="1100" dirty="0"/>
            </a:br>
            <a:r>
              <a:rPr lang="es-ES" sz="1100" dirty="0" err="1"/>
              <a:t>ResultSet</a:t>
            </a:r>
            <a:r>
              <a:rPr lang="es-ES" sz="1100" dirty="0"/>
              <a:t> </a:t>
            </a:r>
            <a:r>
              <a:rPr lang="es-ES" sz="1100" dirty="0" err="1"/>
              <a:t>result</a:t>
            </a:r>
            <a:r>
              <a:rPr lang="es-ES" sz="1100" dirty="0"/>
              <a:t> = </a:t>
            </a:r>
            <a:r>
              <a:rPr lang="es-ES" sz="1100" dirty="0" err="1"/>
              <a:t>null</a:t>
            </a:r>
            <a:r>
              <a:rPr lang="es-ES" sz="1100" dirty="0"/>
              <a:t>;</a:t>
            </a:r>
          </a:p>
          <a:p>
            <a:pPr fontAlgn="t"/>
            <a:r>
              <a:rPr lang="es-ES" sz="1100" dirty="0"/>
              <a:t>try {</a:t>
            </a:r>
            <a:br>
              <a:rPr lang="es-ES" sz="1100" dirty="0"/>
            </a:br>
            <a:r>
              <a:rPr lang="es-ES" sz="1100" dirty="0" err="1"/>
              <a:t>connection</a:t>
            </a:r>
            <a:r>
              <a:rPr lang="es-ES" sz="1100" dirty="0"/>
              <a:t> = </a:t>
            </a:r>
            <a:r>
              <a:rPr lang="es-ES" sz="1100" dirty="0" err="1"/>
              <a:t>DataSourceUtils.getConnection</a:t>
            </a:r>
            <a:r>
              <a:rPr lang="es-ES" sz="1100" dirty="0"/>
              <a:t>(</a:t>
            </a:r>
            <a:r>
              <a:rPr lang="es-ES" sz="1100" dirty="0" err="1"/>
              <a:t>dataSource</a:t>
            </a:r>
            <a:r>
              <a:rPr lang="es-ES" sz="1100" dirty="0"/>
              <a:t>);</a:t>
            </a:r>
          </a:p>
          <a:p>
            <a:pPr fontAlgn="t"/>
            <a:r>
              <a:rPr lang="es-ES" sz="1100" dirty="0" err="1"/>
              <a:t>statement</a:t>
            </a:r>
            <a:r>
              <a:rPr lang="es-ES" sz="1100" dirty="0"/>
              <a:t> = </a:t>
            </a:r>
            <a:r>
              <a:rPr lang="es-ES" sz="1100" dirty="0" err="1"/>
              <a:t>connection.createStatement</a:t>
            </a:r>
            <a:r>
              <a:rPr lang="es-ES" sz="1100" dirty="0"/>
              <a:t>();</a:t>
            </a:r>
            <a:br>
              <a:rPr lang="es-ES" sz="1100" dirty="0"/>
            </a:br>
            <a:r>
              <a:rPr lang="es-ES" sz="1100" dirty="0" err="1"/>
              <a:t>statement.execute</a:t>
            </a:r>
            <a:r>
              <a:rPr lang="es-ES" sz="1100" dirty="0"/>
              <a:t>("SELECT </a:t>
            </a:r>
            <a:r>
              <a:rPr lang="es-ES" sz="1100" dirty="0" err="1"/>
              <a:t>id_empresa</a:t>
            </a:r>
            <a:r>
              <a:rPr lang="es-ES" sz="1100" dirty="0"/>
              <a:t>, nombre FROM empresa");</a:t>
            </a:r>
          </a:p>
          <a:p>
            <a:pPr fontAlgn="t"/>
            <a:r>
              <a:rPr lang="es-ES" sz="1100" dirty="0" err="1"/>
              <a:t>result</a:t>
            </a:r>
            <a:r>
              <a:rPr lang="es-ES" sz="1100" dirty="0"/>
              <a:t> = </a:t>
            </a:r>
            <a:r>
              <a:rPr lang="es-ES" sz="1100" dirty="0" err="1"/>
              <a:t>statement.getResultSet</a:t>
            </a:r>
            <a:r>
              <a:rPr lang="es-ES" sz="1100" dirty="0"/>
              <a:t>();</a:t>
            </a:r>
            <a:br>
              <a:rPr lang="es-ES" sz="1100" dirty="0"/>
            </a:br>
            <a:r>
              <a:rPr lang="es-ES" sz="1100" dirty="0" err="1"/>
              <a:t>while</a:t>
            </a:r>
            <a:r>
              <a:rPr lang="es-ES" sz="1100" dirty="0"/>
              <a:t>( </a:t>
            </a:r>
            <a:r>
              <a:rPr lang="es-ES" sz="1100" dirty="0" err="1"/>
              <a:t>result.next</a:t>
            </a:r>
            <a:r>
              <a:rPr lang="es-ES" sz="1100" dirty="0"/>
              <a:t>() ){</a:t>
            </a:r>
            <a:br>
              <a:rPr lang="es-ES" sz="1100" dirty="0"/>
            </a:br>
            <a:r>
              <a:rPr lang="es-ES" sz="1100" dirty="0" err="1"/>
              <a:t>System.out.println</a:t>
            </a:r>
            <a:r>
              <a:rPr lang="es-ES" sz="1100" dirty="0"/>
              <a:t>( </a:t>
            </a:r>
            <a:r>
              <a:rPr lang="es-ES" sz="1100" dirty="0" err="1"/>
              <a:t>result.getString</a:t>
            </a:r>
            <a:r>
              <a:rPr lang="es-ES" sz="1100" dirty="0"/>
              <a:t>("nombre") );</a:t>
            </a:r>
            <a:br>
              <a:rPr lang="es-ES" sz="1100" dirty="0"/>
            </a:br>
            <a:r>
              <a:rPr lang="es-ES" sz="1100" dirty="0"/>
              <a:t>}</a:t>
            </a:r>
          </a:p>
          <a:p>
            <a:pPr fontAlgn="t"/>
            <a:r>
              <a:rPr lang="es-ES" sz="1100" dirty="0"/>
              <a:t>} </a:t>
            </a:r>
            <a:r>
              <a:rPr lang="es-ES" sz="1100" dirty="0" err="1"/>
              <a:t>finally</a:t>
            </a:r>
            <a:r>
              <a:rPr lang="es-ES" sz="1100" dirty="0"/>
              <a:t> {</a:t>
            </a:r>
            <a:br>
              <a:rPr lang="es-ES" sz="1100" dirty="0"/>
            </a:br>
            <a:r>
              <a:rPr lang="es-ES" sz="1100" dirty="0" err="1"/>
              <a:t>if</a:t>
            </a:r>
            <a:r>
              <a:rPr lang="es-ES" sz="1100" dirty="0"/>
              <a:t> (</a:t>
            </a:r>
            <a:r>
              <a:rPr lang="es-ES" sz="1100" dirty="0" err="1"/>
              <a:t>result</a:t>
            </a:r>
            <a:r>
              <a:rPr lang="es-ES" sz="1100" dirty="0"/>
              <a:t> != </a:t>
            </a:r>
            <a:r>
              <a:rPr lang="es-ES" sz="1100" dirty="0" err="1"/>
              <a:t>null</a:t>
            </a:r>
            <a:r>
              <a:rPr lang="es-ES" sz="1100" dirty="0"/>
              <a:t>) {</a:t>
            </a:r>
            <a:br>
              <a:rPr lang="es-ES" sz="1100" dirty="0"/>
            </a:br>
            <a:r>
              <a:rPr lang="es-ES" sz="1100" dirty="0"/>
              <a:t>try { </a:t>
            </a:r>
            <a:r>
              <a:rPr lang="es-ES" sz="1100" dirty="0" err="1"/>
              <a:t>result.close</a:t>
            </a:r>
            <a:r>
              <a:rPr lang="es-ES" sz="1100" dirty="0"/>
              <a:t>(); } catch(</a:t>
            </a:r>
            <a:r>
              <a:rPr lang="es-ES" sz="1100" dirty="0" err="1"/>
              <a:t>SQLException</a:t>
            </a:r>
            <a:r>
              <a:rPr lang="es-ES" sz="1100" dirty="0"/>
              <a:t> e) { }</a:t>
            </a:r>
            <a:br>
              <a:rPr lang="es-ES" sz="1100" dirty="0"/>
            </a:br>
            <a:r>
              <a:rPr lang="es-ES" sz="1100" dirty="0"/>
              <a:t>}</a:t>
            </a:r>
          </a:p>
          <a:p>
            <a:pPr fontAlgn="t"/>
            <a:r>
              <a:rPr lang="es-ES" sz="1100" dirty="0" err="1"/>
              <a:t>if</a:t>
            </a:r>
            <a:r>
              <a:rPr lang="es-ES" sz="1100" dirty="0"/>
              <a:t> (</a:t>
            </a:r>
            <a:r>
              <a:rPr lang="es-ES" sz="1100" dirty="0" err="1"/>
              <a:t>statement</a:t>
            </a:r>
            <a:r>
              <a:rPr lang="es-ES" sz="1100" dirty="0"/>
              <a:t> != </a:t>
            </a:r>
            <a:r>
              <a:rPr lang="es-ES" sz="1100" dirty="0" err="1"/>
              <a:t>null</a:t>
            </a:r>
            <a:r>
              <a:rPr lang="es-ES" sz="1100" dirty="0"/>
              <a:t>) {</a:t>
            </a:r>
            <a:br>
              <a:rPr lang="es-ES" sz="1100" dirty="0"/>
            </a:br>
            <a:r>
              <a:rPr lang="es-ES" sz="1100" dirty="0"/>
              <a:t>try { </a:t>
            </a:r>
            <a:r>
              <a:rPr lang="es-ES" sz="1100" dirty="0" err="1"/>
              <a:t>statement.close</a:t>
            </a:r>
            <a:r>
              <a:rPr lang="es-ES" sz="1100" dirty="0"/>
              <a:t>(); } catch(</a:t>
            </a:r>
            <a:r>
              <a:rPr lang="es-ES" sz="1100" dirty="0" err="1"/>
              <a:t>SQLException</a:t>
            </a:r>
            <a:r>
              <a:rPr lang="es-ES" sz="1100" dirty="0"/>
              <a:t> e) { }</a:t>
            </a:r>
            <a:br>
              <a:rPr lang="es-ES" sz="1100" dirty="0"/>
            </a:br>
            <a:r>
              <a:rPr lang="es-ES" sz="1100" dirty="0"/>
              <a:t>}</a:t>
            </a:r>
          </a:p>
          <a:p>
            <a:pPr fontAlgn="t"/>
            <a:r>
              <a:rPr lang="es-ES" sz="1100" dirty="0" err="1"/>
              <a:t>if</a:t>
            </a:r>
            <a:r>
              <a:rPr lang="es-ES" sz="1100" dirty="0"/>
              <a:t> (</a:t>
            </a:r>
            <a:r>
              <a:rPr lang="es-ES" sz="1100" dirty="0" err="1"/>
              <a:t>connection</a:t>
            </a:r>
            <a:r>
              <a:rPr lang="es-ES" sz="1100" dirty="0"/>
              <a:t> != </a:t>
            </a:r>
            <a:r>
              <a:rPr lang="es-ES" sz="1100" dirty="0" err="1"/>
              <a:t>null</a:t>
            </a:r>
            <a:r>
              <a:rPr lang="es-ES" sz="1100" dirty="0"/>
              <a:t>) {</a:t>
            </a:r>
            <a:br>
              <a:rPr lang="es-ES" sz="1100" dirty="0"/>
            </a:br>
            <a:r>
              <a:rPr lang="es-ES" sz="1100" dirty="0"/>
              <a:t>try { </a:t>
            </a:r>
            <a:r>
              <a:rPr lang="es-ES" sz="1100" dirty="0" err="1"/>
              <a:t>connection.close</a:t>
            </a:r>
            <a:r>
              <a:rPr lang="es-ES" sz="1100" dirty="0"/>
              <a:t>(); } catch(</a:t>
            </a:r>
            <a:r>
              <a:rPr lang="es-ES" sz="1100" dirty="0" err="1"/>
              <a:t>SQLException</a:t>
            </a:r>
            <a:r>
              <a:rPr lang="es-ES" sz="1100" dirty="0"/>
              <a:t> e) { }</a:t>
            </a:r>
            <a:br>
              <a:rPr lang="es-ES" sz="1100" dirty="0"/>
            </a:br>
            <a:r>
              <a:rPr lang="es-ES" sz="1100" dirty="0"/>
              <a:t>}</a:t>
            </a:r>
            <a:br>
              <a:rPr lang="es-ES" sz="1100" dirty="0"/>
            </a:br>
            <a:r>
              <a:rPr lang="es-ES" sz="1100" dirty="0"/>
              <a:t>}</a:t>
            </a:r>
          </a:p>
          <a:p>
            <a:pPr fontAlgn="t"/>
            <a:r>
              <a:rPr lang="es-ES" sz="1100" dirty="0" smtClean="0"/>
              <a:t>;</a:t>
            </a:r>
            <a:endParaRPr lang="es-ES" sz="1100" dirty="0"/>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364026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142</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fr-FR"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JDBC ANOTACIONES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552117" y="1215789"/>
            <a:ext cx="8320167" cy="646331"/>
          </a:xfrm>
          <a:prstGeom prst="rect">
            <a:avLst/>
          </a:prstGeom>
          <a:noFill/>
          <a:ln>
            <a:noFill/>
            <a:prstDash val="dash"/>
          </a:ln>
          <a:effectLst/>
        </p:spPr>
        <p:txBody>
          <a:bodyPr wrap="square" rtlCol="0">
            <a:spAutoFit/>
          </a:bodyPr>
          <a:lstStyle/>
          <a:p>
            <a:pPr marL="171450" indent="-171450" fontAlgn="t">
              <a:buFontTx/>
              <a:buChar char="-"/>
            </a:pPr>
            <a:r>
              <a:rPr lang="es-ES" sz="1200" dirty="0" smtClean="0"/>
              <a:t>A </a:t>
            </a:r>
            <a:r>
              <a:rPr lang="es-ES" sz="1200" dirty="0"/>
              <a:t>la hora de trabajar contra base de datos hay dos anotaciones que nos pueden interesar. Por una parte la anotación @</a:t>
            </a:r>
            <a:r>
              <a:rPr lang="es-ES" sz="1200" dirty="0" err="1"/>
              <a:t>Repository</a:t>
            </a:r>
            <a:r>
              <a:rPr lang="es-ES" sz="1200" dirty="0"/>
              <a:t>, para marcar las clases como componentes de tipo DAO, y por otra parte @</a:t>
            </a:r>
            <a:r>
              <a:rPr lang="es-ES" sz="1200" dirty="0" err="1"/>
              <a:t>Transactional</a:t>
            </a:r>
            <a:r>
              <a:rPr lang="es-ES" sz="1200" dirty="0"/>
              <a:t>, para que las operaciones se realicen dentro de una única transacción</a:t>
            </a:r>
            <a:r>
              <a:rPr lang="es-ES" sz="1200" dirty="0" smtClean="0"/>
              <a:t>:</a:t>
            </a:r>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3" name="20507 CuadroTexto"/>
          <p:cNvSpPr txBox="1"/>
          <p:nvPr/>
        </p:nvSpPr>
        <p:spPr>
          <a:xfrm>
            <a:off x="395034" y="2060848"/>
            <a:ext cx="8477249" cy="101566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b="1" dirty="0">
                <a:solidFill>
                  <a:srgbClr val="C00000"/>
                </a:solidFill>
              </a:rPr>
              <a:t>@</a:t>
            </a:r>
            <a:r>
              <a:rPr lang="es-ES" sz="1200" b="1" dirty="0" err="1">
                <a:solidFill>
                  <a:srgbClr val="C00000"/>
                </a:solidFill>
              </a:rPr>
              <a:t>Repository</a:t>
            </a:r>
            <a:r>
              <a:rPr lang="es-ES" sz="1200" dirty="0"/>
              <a:t/>
            </a:r>
            <a:br>
              <a:rPr lang="es-ES" sz="1200" dirty="0"/>
            </a:br>
            <a:r>
              <a:rPr lang="es-ES" sz="1200" dirty="0" err="1"/>
              <a:t>public</a:t>
            </a:r>
            <a:r>
              <a:rPr lang="es-ES" sz="1200" dirty="0"/>
              <a:t> </a:t>
            </a:r>
            <a:r>
              <a:rPr lang="es-ES" sz="1200" dirty="0" err="1"/>
              <a:t>class</a:t>
            </a:r>
            <a:r>
              <a:rPr lang="es-ES" sz="1200" dirty="0"/>
              <a:t> </a:t>
            </a:r>
            <a:r>
              <a:rPr lang="es-ES" sz="1200" dirty="0" err="1"/>
              <a:t>ClaseDao</a:t>
            </a:r>
            <a:r>
              <a:rPr lang="es-ES" sz="1200" dirty="0"/>
              <a:t> {</a:t>
            </a:r>
          </a:p>
          <a:p>
            <a:pPr fontAlgn="t"/>
            <a:r>
              <a:rPr lang="es-ES" sz="1200" b="1" dirty="0">
                <a:solidFill>
                  <a:srgbClr val="C00000"/>
                </a:solidFill>
              </a:rPr>
              <a:t>@</a:t>
            </a:r>
            <a:r>
              <a:rPr lang="es-ES" sz="1200" b="1" dirty="0" err="1">
                <a:solidFill>
                  <a:srgbClr val="C00000"/>
                </a:solidFill>
              </a:rPr>
              <a:t>Transactional</a:t>
            </a:r>
            <a:r>
              <a:rPr lang="es-ES" sz="1200" b="1" dirty="0">
                <a:solidFill>
                  <a:srgbClr val="C00000"/>
                </a:solidFill>
              </a:rPr>
              <a:t/>
            </a:r>
            <a:br>
              <a:rPr lang="es-ES" sz="1200" b="1" dirty="0">
                <a:solidFill>
                  <a:srgbClr val="C00000"/>
                </a:solidFill>
              </a:rPr>
            </a:br>
            <a:r>
              <a:rPr lang="es-ES" sz="1200" dirty="0" err="1"/>
              <a:t>public</a:t>
            </a:r>
            <a:r>
              <a:rPr lang="es-ES" sz="1200" dirty="0"/>
              <a:t> </a:t>
            </a:r>
            <a:r>
              <a:rPr lang="es-ES" sz="1200" dirty="0" err="1"/>
              <a:t>void</a:t>
            </a:r>
            <a:r>
              <a:rPr lang="es-ES" sz="1200" dirty="0"/>
              <a:t> </a:t>
            </a:r>
            <a:r>
              <a:rPr lang="es-ES" sz="1200" dirty="0" err="1"/>
              <a:t>metodoTransaccional</a:t>
            </a:r>
            <a:r>
              <a:rPr lang="es-ES" sz="1200" dirty="0"/>
              <a:t>() {</a:t>
            </a:r>
          </a:p>
          <a:p>
            <a:pPr fontAlgn="t"/>
            <a:r>
              <a:rPr lang="es-ES" sz="1200" dirty="0"/>
              <a:t>...</a:t>
            </a:r>
          </a:p>
        </p:txBody>
      </p:sp>
      <p:sp>
        <p:nvSpPr>
          <p:cNvPr id="14" name="16 CuadroTexto"/>
          <p:cNvSpPr txBox="1"/>
          <p:nvPr/>
        </p:nvSpPr>
        <p:spPr>
          <a:xfrm>
            <a:off x="446057" y="3356992"/>
            <a:ext cx="8320167" cy="461665"/>
          </a:xfrm>
          <a:prstGeom prst="rect">
            <a:avLst/>
          </a:prstGeom>
          <a:noFill/>
          <a:ln>
            <a:noFill/>
            <a:prstDash val="dash"/>
          </a:ln>
          <a:effectLst/>
        </p:spPr>
        <p:txBody>
          <a:bodyPr wrap="square" rtlCol="0">
            <a:spAutoFit/>
          </a:bodyPr>
          <a:lstStyle/>
          <a:p>
            <a:pPr marL="171450" indent="-171450" fontAlgn="t">
              <a:buFontTx/>
              <a:buChar char="-"/>
            </a:pPr>
            <a:r>
              <a:rPr lang="es-ES" sz="1200" dirty="0" smtClean="0"/>
              <a:t>Notar </a:t>
            </a:r>
            <a:r>
              <a:rPr lang="es-ES" sz="1200" dirty="0"/>
              <a:t>que, como de costumbre, es necesario realizar la configuración adecuada para que Spring </a:t>
            </a:r>
            <a:r>
              <a:rPr lang="es-ES" sz="1200" dirty="0" smtClean="0"/>
              <a:t> tenga </a:t>
            </a:r>
            <a:r>
              <a:rPr lang="es-ES" sz="1200" dirty="0"/>
              <a:t>en cuenta estas anotaciones</a:t>
            </a: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71464948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519057" y="1209980"/>
            <a:ext cx="8320167" cy="461665"/>
          </a:xfrm>
          <a:prstGeom prst="rect">
            <a:avLst/>
          </a:prstGeom>
          <a:noFill/>
          <a:ln>
            <a:noFill/>
            <a:prstDash val="dash"/>
          </a:ln>
          <a:effectLst/>
        </p:spPr>
        <p:txBody>
          <a:bodyPr wrap="square" rtlCol="0">
            <a:spAutoFit/>
          </a:bodyPr>
          <a:lstStyle/>
          <a:p>
            <a:pPr marL="171450" indent="-171450" fontAlgn="t">
              <a:buFontTx/>
              <a:buChar char="-"/>
            </a:pPr>
            <a:r>
              <a:rPr lang="es-ES" sz="1200" dirty="0"/>
              <a:t>La clase </a:t>
            </a:r>
            <a:r>
              <a:rPr lang="es-ES" sz="1200" dirty="0" err="1"/>
              <a:t>JdbcTemplate</a:t>
            </a:r>
            <a:r>
              <a:rPr lang="es-ES" sz="1200" dirty="0"/>
              <a:t> es la pieza central del paquete de facilidades que ofrece Spring a la hora de trabajar con JDBC. Encapsula todos los detalles de conexión y gestión de recursos, permitiendo a los desarrolladores centrarse en la ejecución de sentencias.</a:t>
            </a:r>
            <a:endParaRPr lang="es-ES" sz="1200" dirty="0" smtClean="0"/>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3" name="20507 CuadroTexto"/>
          <p:cNvSpPr txBox="1"/>
          <p:nvPr/>
        </p:nvSpPr>
        <p:spPr>
          <a:xfrm>
            <a:off x="492558" y="3037888"/>
            <a:ext cx="8477249" cy="101566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private</a:t>
            </a:r>
            <a:r>
              <a:rPr lang="es-ES" sz="1200" dirty="0"/>
              <a:t> </a:t>
            </a:r>
            <a:r>
              <a:rPr lang="es-ES" sz="1200" dirty="0" err="1"/>
              <a:t>JdbcTemplate</a:t>
            </a:r>
            <a:r>
              <a:rPr lang="es-ES" sz="1200" dirty="0"/>
              <a:t> </a:t>
            </a:r>
            <a:r>
              <a:rPr lang="es-ES" sz="1200" dirty="0" err="1"/>
              <a:t>jdbcTemplate</a:t>
            </a:r>
            <a:r>
              <a:rPr lang="es-ES" sz="1200" dirty="0"/>
              <a:t>;</a:t>
            </a:r>
            <a:br>
              <a:rPr lang="es-ES" sz="1200" dirty="0"/>
            </a:br>
            <a:r>
              <a:rPr lang="es-ES" sz="1200" dirty="0" smtClean="0"/>
              <a:t>@</a:t>
            </a:r>
            <a:r>
              <a:rPr lang="es-ES" sz="1200" dirty="0" err="1"/>
              <a:t>Autowired</a:t>
            </a:r>
            <a:r>
              <a:rPr lang="es-ES" sz="1200" dirty="0"/>
              <a:t/>
            </a:r>
            <a:br>
              <a:rPr lang="es-ES" sz="1200" dirty="0"/>
            </a:br>
            <a:r>
              <a:rPr lang="es-ES" sz="1200" dirty="0" err="1"/>
              <a:t>public</a:t>
            </a:r>
            <a:r>
              <a:rPr lang="es-ES" sz="1200" dirty="0"/>
              <a:t> </a:t>
            </a:r>
            <a:r>
              <a:rPr lang="es-ES" sz="1200" dirty="0" err="1"/>
              <a:t>void</a:t>
            </a:r>
            <a:r>
              <a:rPr lang="es-ES" sz="1200" dirty="0"/>
              <a:t> </a:t>
            </a:r>
            <a:r>
              <a:rPr lang="es-ES" sz="1200" dirty="0" err="1"/>
              <a:t>init</a:t>
            </a:r>
            <a:r>
              <a:rPr lang="es-ES" sz="1200" dirty="0"/>
              <a:t>(</a:t>
            </a:r>
            <a:r>
              <a:rPr lang="es-ES" sz="1200" dirty="0" err="1"/>
              <a:t>DataSource</a:t>
            </a:r>
            <a:r>
              <a:rPr lang="es-ES" sz="1200" dirty="0"/>
              <a:t> </a:t>
            </a:r>
            <a:r>
              <a:rPr lang="es-ES" sz="1200" dirty="0" err="1"/>
              <a:t>dataSource</a:t>
            </a:r>
            <a:r>
              <a:rPr lang="es-ES" sz="1200" dirty="0"/>
              <a:t>) {</a:t>
            </a:r>
            <a:br>
              <a:rPr lang="es-ES" sz="1200" dirty="0"/>
            </a:br>
            <a:r>
              <a:rPr lang="es-ES" sz="1200" b="1" dirty="0" err="1"/>
              <a:t>jdbcTemplate</a:t>
            </a:r>
            <a:r>
              <a:rPr lang="es-ES" sz="1200" b="1" dirty="0"/>
              <a:t> = new </a:t>
            </a:r>
            <a:r>
              <a:rPr lang="es-ES" sz="1200" b="1" dirty="0" err="1"/>
              <a:t>JdbcTemplate</a:t>
            </a:r>
            <a:r>
              <a:rPr lang="es-ES" sz="1200" b="1" dirty="0"/>
              <a:t>(</a:t>
            </a:r>
            <a:r>
              <a:rPr lang="es-ES" sz="1200" b="1" dirty="0" err="1"/>
              <a:t>dataSource</a:t>
            </a:r>
            <a:r>
              <a:rPr lang="es-ES" sz="1200" b="1" dirty="0"/>
              <a:t>);</a:t>
            </a:r>
            <a:br>
              <a:rPr lang="es-ES" sz="1200" b="1" dirty="0"/>
            </a:br>
            <a:r>
              <a:rPr lang="es-ES" sz="1200" dirty="0"/>
              <a:t>}</a:t>
            </a:r>
          </a:p>
        </p:txBody>
      </p:sp>
      <p:sp>
        <p:nvSpPr>
          <p:cNvPr id="14" name="16 CuadroTexto"/>
          <p:cNvSpPr txBox="1"/>
          <p:nvPr/>
        </p:nvSpPr>
        <p:spPr>
          <a:xfrm>
            <a:off x="523064" y="2144741"/>
            <a:ext cx="8320167" cy="830997"/>
          </a:xfrm>
          <a:prstGeom prst="rect">
            <a:avLst/>
          </a:prstGeom>
          <a:noFill/>
          <a:ln>
            <a:noFill/>
            <a:prstDash val="dash"/>
          </a:ln>
          <a:effectLst/>
        </p:spPr>
        <p:txBody>
          <a:bodyPr wrap="square" rtlCol="0">
            <a:spAutoFit/>
          </a:bodyPr>
          <a:lstStyle/>
          <a:p>
            <a:pPr marL="171450" indent="-171450" fontAlgn="t">
              <a:buFontTx/>
              <a:buChar char="-"/>
            </a:pPr>
            <a:r>
              <a:rPr lang="es-ES" sz="1200" dirty="0"/>
              <a:t>Para crear una instancia de una clase </a:t>
            </a:r>
            <a:r>
              <a:rPr lang="es-ES" sz="1200" dirty="0" err="1"/>
              <a:t>JdbcTemplate</a:t>
            </a:r>
            <a:r>
              <a:rPr lang="es-ES" sz="1200" dirty="0"/>
              <a:t> hace falta pasarle como parámetro en el constructor una referencia al </a:t>
            </a:r>
            <a:r>
              <a:rPr lang="es-ES" sz="1200" dirty="0" err="1"/>
              <a:t>DataSource</a:t>
            </a:r>
            <a:r>
              <a:rPr lang="es-ES" sz="1200" dirty="0"/>
              <a:t>. Así que partiendo de esta base, hay dos formas tradicionales de configurar una aplicación</a:t>
            </a:r>
            <a:r>
              <a:rPr lang="es-ES" sz="1200" dirty="0" smtClean="0"/>
              <a:t>.</a:t>
            </a:r>
          </a:p>
          <a:p>
            <a:pPr marL="171450" indent="-171450" fontAlgn="t">
              <a:buFontTx/>
              <a:buChar char="-"/>
            </a:pPr>
            <a:endParaRPr lang="es-ES" sz="1200" dirty="0" smtClean="0"/>
          </a:p>
          <a:p>
            <a:pPr marL="171450" indent="-171450" fontAlgn="t">
              <a:buFontTx/>
              <a:buChar char="-"/>
            </a:pPr>
            <a:r>
              <a:rPr lang="es-ES" sz="1200" dirty="0" smtClean="0"/>
              <a:t>La </a:t>
            </a:r>
            <a:r>
              <a:rPr lang="es-ES" sz="1200" dirty="0"/>
              <a:t>primera es inyectar el </a:t>
            </a:r>
            <a:r>
              <a:rPr lang="es-ES" sz="1200" dirty="0" err="1"/>
              <a:t>DataSource</a:t>
            </a:r>
            <a:r>
              <a:rPr lang="es-ES" sz="1200" dirty="0"/>
              <a:t> y crear una instancia de </a:t>
            </a:r>
            <a:r>
              <a:rPr lang="es-ES" sz="1200" dirty="0" err="1"/>
              <a:t>JdbcTemplate</a:t>
            </a:r>
            <a:r>
              <a:rPr lang="es-ES" sz="1200" dirty="0"/>
              <a:t>:</a:t>
            </a:r>
          </a:p>
        </p:txBody>
      </p:sp>
      <p:sp>
        <p:nvSpPr>
          <p:cNvPr id="15" name="20507 CuadroTexto"/>
          <p:cNvSpPr txBox="1"/>
          <p:nvPr/>
        </p:nvSpPr>
        <p:spPr>
          <a:xfrm>
            <a:off x="280345" y="1671645"/>
            <a:ext cx="1690351"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CONFIGURACIÓN</a:t>
            </a:r>
            <a:endParaRPr lang="es-ES" sz="1600" b="1" dirty="0">
              <a:solidFill>
                <a:srgbClr val="C00000"/>
              </a:solidFill>
            </a:endParaRPr>
          </a:p>
        </p:txBody>
      </p:sp>
      <p:sp>
        <p:nvSpPr>
          <p:cNvPr id="16" name="4 CuadroTexto"/>
          <p:cNvSpPr txBox="1"/>
          <p:nvPr/>
        </p:nvSpPr>
        <p:spPr>
          <a:xfrm>
            <a:off x="223526" y="214474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20507 CuadroTexto"/>
          <p:cNvSpPr txBox="1"/>
          <p:nvPr/>
        </p:nvSpPr>
        <p:spPr>
          <a:xfrm>
            <a:off x="136329" y="3037889"/>
            <a:ext cx="288032"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1</a:t>
            </a:r>
            <a:endParaRPr lang="es-ES" sz="1600" b="1" dirty="0">
              <a:solidFill>
                <a:srgbClr val="C00000"/>
              </a:solidFill>
            </a:endParaRPr>
          </a:p>
        </p:txBody>
      </p:sp>
      <p:sp>
        <p:nvSpPr>
          <p:cNvPr id="18" name="20507 CuadroTexto"/>
          <p:cNvSpPr txBox="1"/>
          <p:nvPr/>
        </p:nvSpPr>
        <p:spPr>
          <a:xfrm>
            <a:off x="544804" y="4551622"/>
            <a:ext cx="8477249"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a:t>
            </a:r>
            <a:r>
              <a:rPr lang="es-ES" sz="1200" dirty="0" err="1"/>
              <a:t>name</a:t>
            </a:r>
            <a:r>
              <a:rPr lang="es-ES" sz="1200" dirty="0"/>
              <a:t>="</a:t>
            </a:r>
            <a:r>
              <a:rPr lang="es-ES" sz="1200" dirty="0" err="1"/>
              <a:t>jdbcTemplate</a:t>
            </a:r>
            <a:r>
              <a:rPr lang="es-ES" sz="1200" dirty="0"/>
              <a:t>" </a:t>
            </a:r>
            <a:r>
              <a:rPr lang="es-ES" sz="1200" dirty="0" err="1"/>
              <a:t>class</a:t>
            </a:r>
            <a:r>
              <a:rPr lang="es-ES" sz="1200" dirty="0"/>
              <a:t>="</a:t>
            </a:r>
            <a:r>
              <a:rPr lang="es-ES" sz="1200" dirty="0" err="1"/>
              <a:t>org.springframework.jdbc.core.JdbcTemplate</a:t>
            </a:r>
            <a:r>
              <a:rPr lang="es-ES" sz="1200" dirty="0"/>
              <a:t>"&gt;</a:t>
            </a:r>
            <a:br>
              <a:rPr lang="es-ES" sz="1200" dirty="0"/>
            </a:br>
            <a:r>
              <a:rPr lang="es-ES" sz="1200" dirty="0"/>
              <a:t>&lt;constructor-</a:t>
            </a:r>
            <a:r>
              <a:rPr lang="es-ES" sz="1200" dirty="0" err="1"/>
              <a:t>arg</a:t>
            </a:r>
            <a:r>
              <a:rPr lang="es-ES" sz="1200" dirty="0"/>
              <a:t>&gt;&lt;</a:t>
            </a:r>
            <a:r>
              <a:rPr lang="es-ES" sz="1200" dirty="0" err="1"/>
              <a:t>ref</a:t>
            </a:r>
            <a:r>
              <a:rPr lang="es-ES" sz="1200" dirty="0"/>
              <a:t> </a:t>
            </a:r>
            <a:r>
              <a:rPr lang="es-ES" sz="1200" dirty="0" err="1"/>
              <a:t>bean</a:t>
            </a:r>
            <a:r>
              <a:rPr lang="es-ES" sz="1200" dirty="0"/>
              <a:t>="</a:t>
            </a:r>
            <a:r>
              <a:rPr lang="es-ES" sz="1200" dirty="0" err="1"/>
              <a:t>dataSource</a:t>
            </a:r>
            <a:r>
              <a:rPr lang="es-ES" sz="1200" dirty="0"/>
              <a:t>"/&gt;&lt;/constructor-</a:t>
            </a:r>
            <a:r>
              <a:rPr lang="es-ES" sz="1200" dirty="0" err="1"/>
              <a:t>arg</a:t>
            </a:r>
            <a:r>
              <a:rPr lang="es-ES" sz="1200" dirty="0"/>
              <a:t>&gt;</a:t>
            </a:r>
            <a:br>
              <a:rPr lang="es-ES" sz="1200" dirty="0"/>
            </a:br>
            <a:r>
              <a:rPr lang="es-ES" sz="1200" dirty="0"/>
              <a:t>&lt;/</a:t>
            </a:r>
            <a:r>
              <a:rPr lang="es-ES" sz="1200" dirty="0" err="1"/>
              <a:t>bean</a:t>
            </a:r>
            <a:r>
              <a:rPr lang="es-ES" sz="1200" dirty="0"/>
              <a:t>&gt;</a:t>
            </a:r>
          </a:p>
        </p:txBody>
      </p:sp>
      <p:sp>
        <p:nvSpPr>
          <p:cNvPr id="19" name="20507 CuadroTexto"/>
          <p:cNvSpPr txBox="1"/>
          <p:nvPr/>
        </p:nvSpPr>
        <p:spPr>
          <a:xfrm>
            <a:off x="147733" y="4551622"/>
            <a:ext cx="288032"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600" b="1" dirty="0" smtClean="0">
                <a:solidFill>
                  <a:srgbClr val="C00000"/>
                </a:solidFill>
              </a:rPr>
              <a:t>2</a:t>
            </a:r>
            <a:endParaRPr lang="es-ES" sz="1600" b="1" dirty="0">
              <a:solidFill>
                <a:srgbClr val="C00000"/>
              </a:solidFill>
            </a:endParaRPr>
          </a:p>
        </p:txBody>
      </p:sp>
      <p:sp>
        <p:nvSpPr>
          <p:cNvPr id="20" name="16 CuadroTexto"/>
          <p:cNvSpPr txBox="1"/>
          <p:nvPr/>
        </p:nvSpPr>
        <p:spPr>
          <a:xfrm>
            <a:off x="492558" y="4153129"/>
            <a:ext cx="8320167" cy="276999"/>
          </a:xfrm>
          <a:prstGeom prst="rect">
            <a:avLst/>
          </a:prstGeom>
          <a:noFill/>
          <a:ln>
            <a:noFill/>
            <a:prstDash val="dash"/>
          </a:ln>
          <a:effectLst/>
        </p:spPr>
        <p:txBody>
          <a:bodyPr wrap="square" rtlCol="0">
            <a:spAutoFit/>
          </a:bodyPr>
          <a:lstStyle/>
          <a:p>
            <a:pPr marL="171450" indent="-171450" fontAlgn="t">
              <a:buFontTx/>
              <a:buChar char="-"/>
            </a:pPr>
            <a:r>
              <a:rPr lang="es-ES" sz="1200" dirty="0"/>
              <a:t>La segunda es declarar un </a:t>
            </a:r>
            <a:r>
              <a:rPr lang="es-ES" sz="1200" dirty="0" err="1"/>
              <a:t>bean</a:t>
            </a:r>
            <a:r>
              <a:rPr lang="es-ES" sz="1200" dirty="0"/>
              <a:t> de tipo </a:t>
            </a:r>
            <a:r>
              <a:rPr lang="es-ES" sz="1200" dirty="0" err="1"/>
              <a:t>JdbcTemplate</a:t>
            </a:r>
            <a:r>
              <a:rPr lang="es-ES" sz="1200" dirty="0"/>
              <a:t> e inyectarlo:</a:t>
            </a:r>
          </a:p>
        </p:txBody>
      </p:sp>
      <p:sp>
        <p:nvSpPr>
          <p:cNvPr id="25" name="20507 CuadroTexto"/>
          <p:cNvSpPr txBox="1"/>
          <p:nvPr/>
        </p:nvSpPr>
        <p:spPr>
          <a:xfrm>
            <a:off x="544804" y="5310109"/>
            <a:ext cx="8477249" cy="101566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private</a:t>
            </a:r>
            <a:r>
              <a:rPr lang="es-ES" sz="1200" dirty="0"/>
              <a:t> </a:t>
            </a:r>
            <a:r>
              <a:rPr lang="es-ES" sz="1200" dirty="0" err="1"/>
              <a:t>JdbcTemplate</a:t>
            </a:r>
            <a:r>
              <a:rPr lang="es-ES" sz="1200" dirty="0"/>
              <a:t> </a:t>
            </a:r>
            <a:r>
              <a:rPr lang="es-ES" sz="1200" dirty="0" err="1"/>
              <a:t>jdbcTemplate</a:t>
            </a:r>
            <a:r>
              <a:rPr lang="es-ES" sz="1200" dirty="0" smtClean="0"/>
              <a:t>;</a:t>
            </a:r>
            <a:r>
              <a:rPr lang="es-ES" sz="1200" dirty="0"/>
              <a:t/>
            </a:r>
            <a:br>
              <a:rPr lang="es-ES" sz="1200" dirty="0"/>
            </a:br>
            <a:r>
              <a:rPr lang="es-ES" sz="1200" dirty="0"/>
              <a:t>@</a:t>
            </a:r>
            <a:r>
              <a:rPr lang="es-ES" sz="1200" dirty="0" err="1"/>
              <a:t>Autowired</a:t>
            </a:r>
            <a:r>
              <a:rPr lang="es-ES" sz="1200" dirty="0"/>
              <a:t/>
            </a:r>
            <a:br>
              <a:rPr lang="es-ES" sz="1200" dirty="0"/>
            </a:br>
            <a:r>
              <a:rPr lang="es-ES" sz="1200" dirty="0" err="1"/>
              <a:t>public</a:t>
            </a:r>
            <a:r>
              <a:rPr lang="es-ES" sz="1200" dirty="0"/>
              <a:t> </a:t>
            </a:r>
            <a:r>
              <a:rPr lang="es-ES" sz="1200" dirty="0" err="1"/>
              <a:t>void</a:t>
            </a:r>
            <a:r>
              <a:rPr lang="es-ES" sz="1200" dirty="0"/>
              <a:t> </a:t>
            </a:r>
            <a:r>
              <a:rPr lang="es-ES" sz="1200" dirty="0" err="1"/>
              <a:t>init</a:t>
            </a:r>
            <a:r>
              <a:rPr lang="es-ES" sz="1200" dirty="0"/>
              <a:t>(</a:t>
            </a:r>
            <a:r>
              <a:rPr lang="es-ES" sz="1200" dirty="0" err="1"/>
              <a:t>JdbcTemplate</a:t>
            </a:r>
            <a:r>
              <a:rPr lang="es-ES" sz="1200" dirty="0"/>
              <a:t> </a:t>
            </a:r>
            <a:r>
              <a:rPr lang="es-ES" sz="1200" dirty="0" err="1"/>
              <a:t>jdbcTemplate</a:t>
            </a:r>
            <a:r>
              <a:rPr lang="es-ES" sz="1200" dirty="0"/>
              <a:t>) {</a:t>
            </a:r>
            <a:br>
              <a:rPr lang="es-ES" sz="1200" dirty="0"/>
            </a:br>
            <a:r>
              <a:rPr lang="es-ES" sz="1200" dirty="0" err="1"/>
              <a:t>this.jdbcTemplate</a:t>
            </a:r>
            <a:r>
              <a:rPr lang="es-ES" sz="1200" dirty="0"/>
              <a:t> = </a:t>
            </a:r>
            <a:r>
              <a:rPr lang="es-ES" sz="1200" dirty="0" err="1"/>
              <a:t>jdbcTemplate</a:t>
            </a:r>
            <a:r>
              <a:rPr lang="es-ES" sz="1200" dirty="0"/>
              <a:t>;</a:t>
            </a:r>
            <a:br>
              <a:rPr lang="es-ES" sz="1200" dirty="0"/>
            </a:br>
            <a:r>
              <a:rPr lang="es-ES" sz="1200" dirty="0"/>
              <a:t>}</a:t>
            </a:r>
          </a:p>
        </p:txBody>
      </p:sp>
      <p:pic>
        <p:nvPicPr>
          <p:cNvPr id="2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7796361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519057" y="1209980"/>
            <a:ext cx="8320167" cy="646331"/>
          </a:xfrm>
          <a:prstGeom prst="rect">
            <a:avLst/>
          </a:prstGeom>
          <a:noFill/>
          <a:ln>
            <a:noFill/>
            <a:prstDash val="dash"/>
          </a:ln>
          <a:effectLst/>
        </p:spPr>
        <p:txBody>
          <a:bodyPr wrap="square" rtlCol="0">
            <a:spAutoFit/>
          </a:bodyPr>
          <a:lstStyle/>
          <a:p>
            <a:pPr fontAlgn="t"/>
            <a:r>
              <a:rPr lang="es-ES" sz="1200" dirty="0" err="1"/>
              <a:t>JdbcTemplate</a:t>
            </a:r>
            <a:r>
              <a:rPr lang="es-ES" sz="1200" dirty="0"/>
              <a:t> es segura en entornos </a:t>
            </a:r>
            <a:r>
              <a:rPr lang="es-ES" sz="1200" dirty="0" err="1"/>
              <a:t>multihilos</a:t>
            </a:r>
            <a:r>
              <a:rPr lang="es-ES" sz="1200" dirty="0"/>
              <a:t>, y no debería representar ningún problema utilizar una única instancia.</a:t>
            </a:r>
          </a:p>
          <a:p>
            <a:pPr fontAlgn="t"/>
            <a:r>
              <a:rPr lang="es-ES" sz="1200" dirty="0"/>
              <a:t>Adicionalmente se puede heredar de la clase </a:t>
            </a:r>
            <a:r>
              <a:rPr lang="es-ES" sz="1200" dirty="0" err="1"/>
              <a:t>JdbcDaoSupport</a:t>
            </a:r>
            <a:r>
              <a:rPr lang="es-ES" sz="1200" dirty="0"/>
              <a:t>, que implementa directamente una propiedad de tipo </a:t>
            </a:r>
            <a:r>
              <a:rPr lang="es-ES" sz="1200" dirty="0" err="1"/>
              <a:t>JdbcTemplate</a:t>
            </a:r>
            <a:r>
              <a:rPr lang="es-ES" sz="1200" dirty="0"/>
              <a:t>, aunque requiere de igual forma que se le inyecte un </a:t>
            </a:r>
            <a:r>
              <a:rPr lang="es-ES" sz="1200" dirty="0" err="1"/>
              <a:t>DataSource</a:t>
            </a:r>
            <a:r>
              <a:rPr lang="es-ES" sz="1200" dirty="0"/>
              <a:t>.</a:t>
            </a:r>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2" name="1 Rectángulo"/>
          <p:cNvSpPr/>
          <p:nvPr/>
        </p:nvSpPr>
        <p:spPr>
          <a:xfrm>
            <a:off x="395035" y="1922024"/>
            <a:ext cx="8247167" cy="4194825"/>
          </a:xfrm>
          <a:prstGeom prst="rect">
            <a:avLst/>
          </a:prstGeom>
          <a:solidFill>
            <a:schemeClr val="bg1"/>
          </a:solidFill>
          <a:ln>
            <a:solidFill>
              <a:schemeClr val="tx1"/>
            </a:solidFill>
            <a:tailEnd type="triangle"/>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pic>
        <p:nvPicPr>
          <p:cNvPr id="13" name="Picture 2" descr="http://m.thumbs.canstockphoto.com/canstock24245453.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15569" y="2622529"/>
            <a:ext cx="1152128" cy="1061671"/>
          </a:xfrm>
          <a:prstGeom prst="rect">
            <a:avLst/>
          </a:prstGeom>
          <a:noFill/>
          <a:ln w="3175">
            <a:solidFill>
              <a:schemeClr val="tx1"/>
            </a:solid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1 Rectángulo"/>
          <p:cNvSpPr/>
          <p:nvPr/>
        </p:nvSpPr>
        <p:spPr>
          <a:xfrm rot="16200000">
            <a:off x="3353796" y="2523663"/>
            <a:ext cx="2088232" cy="1463735"/>
          </a:xfrm>
          <a:prstGeom prst="rect">
            <a:avLst/>
          </a:prstGeom>
          <a:solidFill>
            <a:schemeClr val="bg1"/>
          </a:solidFill>
          <a:ln w="952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4" descr="Resultado de imagen de icon templates"/>
          <p:cNvSpPr>
            <a:spLocks noChangeAspect="1" noChangeArrowheads="1"/>
          </p:cNvSpPr>
          <p:nvPr/>
        </p:nvSpPr>
        <p:spPr bwMode="auto">
          <a:xfrm>
            <a:off x="1349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9" name="Picture 5" descr="D:\Profiles\jmsanjuan\Pictures\_318-3131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3637" y="2134019"/>
            <a:ext cx="2087245" cy="2087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Profiles\jmsanjuan\Pictures\df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3761" y="2991541"/>
            <a:ext cx="1131254" cy="113125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Profiles\jmsanjuan\Pictures\imagesCAG2X35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7031" y="2352661"/>
            <a:ext cx="1352748" cy="414175"/>
          </a:xfrm>
          <a:prstGeom prst="rect">
            <a:avLst/>
          </a:prstGeom>
          <a:noFill/>
          <a:extLst>
            <a:ext uri="{909E8E84-426E-40DD-AFC4-6F175D3DCCD1}">
              <a14:hiddenFill xmlns:a14="http://schemas.microsoft.com/office/drawing/2010/main">
                <a:solidFill>
                  <a:srgbClr val="FFFFFF"/>
                </a:solidFill>
              </a14:hiddenFill>
            </a:ext>
          </a:extLst>
        </p:spPr>
      </p:pic>
      <p:sp>
        <p:nvSpPr>
          <p:cNvPr id="23" name="22 Rectángulo"/>
          <p:cNvSpPr/>
          <p:nvPr/>
        </p:nvSpPr>
        <p:spPr>
          <a:xfrm>
            <a:off x="6671795" y="3267299"/>
            <a:ext cx="1008112" cy="218215"/>
          </a:xfrm>
          <a:prstGeom prst="rect">
            <a:avLst/>
          </a:prstGeom>
          <a:noFill/>
          <a:ln w="9525">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bg1"/>
                </a:solidFill>
              </a:rPr>
              <a:t>BASE de DATOS</a:t>
            </a:r>
            <a:endParaRPr lang="es-ES" sz="1000" b="1" dirty="0" smtClean="0">
              <a:solidFill>
                <a:schemeClr val="bg1"/>
              </a:solidFill>
            </a:endParaRPr>
          </a:p>
        </p:txBody>
      </p:sp>
      <p:cxnSp>
        <p:nvCxnSpPr>
          <p:cNvPr id="8" name="7 Conector recto de flecha"/>
          <p:cNvCxnSpPr/>
          <p:nvPr/>
        </p:nvCxnSpPr>
        <p:spPr>
          <a:xfrm>
            <a:off x="1867697" y="2991541"/>
            <a:ext cx="1810780"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H="1" flipV="1">
            <a:off x="1867697" y="3376405"/>
            <a:ext cx="1810780" cy="1"/>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142213" y="2991541"/>
            <a:ext cx="1301995"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H="1">
            <a:off x="5142213" y="3485514"/>
            <a:ext cx="1301995"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405272" y="5013176"/>
            <a:ext cx="2088232" cy="720080"/>
          </a:xfrm>
          <a:prstGeom prst="rect">
            <a:avLst/>
          </a:prstGeom>
          <a:solidFill>
            <a:schemeClr val="bg1">
              <a:lumMod val="75000"/>
            </a:schemeClr>
          </a:solidFill>
          <a:ln w="3175">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smtClean="0">
                <a:solidFill>
                  <a:schemeClr val="tx1"/>
                </a:solidFill>
              </a:rPr>
              <a:t>ROW MAPPER</a:t>
            </a:r>
            <a:endParaRPr lang="es-ES" b="1" dirty="0" smtClean="0">
              <a:solidFill>
                <a:schemeClr val="tx1"/>
              </a:solidFill>
            </a:endParaRPr>
          </a:p>
        </p:txBody>
      </p:sp>
      <p:cxnSp>
        <p:nvCxnSpPr>
          <p:cNvPr id="26" name="25 Conector recto de flecha"/>
          <p:cNvCxnSpPr/>
          <p:nvPr/>
        </p:nvCxnSpPr>
        <p:spPr>
          <a:xfrm>
            <a:off x="4067944" y="4299647"/>
            <a:ext cx="0" cy="713529"/>
          </a:xfrm>
          <a:prstGeom prst="straightConnector1">
            <a:avLst/>
          </a:prstGeom>
          <a:ln w="19050">
            <a:solidFill>
              <a:srgbClr val="CF022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V="1">
            <a:off x="4860032" y="4299647"/>
            <a:ext cx="0" cy="713529"/>
          </a:xfrm>
          <a:prstGeom prst="straightConnector1">
            <a:avLst/>
          </a:prstGeom>
          <a:ln w="19050">
            <a:solidFill>
              <a:srgbClr val="CF022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28 Elipse"/>
          <p:cNvSpPr/>
          <p:nvPr/>
        </p:nvSpPr>
        <p:spPr>
          <a:xfrm>
            <a:off x="838938" y="4362330"/>
            <a:ext cx="2057518" cy="863920"/>
          </a:xfrm>
          <a:prstGeom prst="ellipse">
            <a:avLst/>
          </a:prstGeom>
          <a:solidFill>
            <a:schemeClr val="bg1"/>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solidFill>
                  <a:schemeClr val="tx1"/>
                </a:solidFill>
              </a:rPr>
              <a:t>Get</a:t>
            </a:r>
            <a:r>
              <a:rPr lang="es-ES_tradnl" sz="1200" dirty="0" smtClean="0">
                <a:solidFill>
                  <a:schemeClr val="tx1"/>
                </a:solidFill>
              </a:rPr>
              <a:t> OBJECT</a:t>
            </a:r>
            <a:endParaRPr lang="es-ES" sz="1200" dirty="0" smtClean="0">
              <a:solidFill>
                <a:schemeClr val="tx1"/>
              </a:solidFill>
            </a:endParaRPr>
          </a:p>
        </p:txBody>
      </p:sp>
      <p:sp>
        <p:nvSpPr>
          <p:cNvPr id="37" name="36 Elipse"/>
          <p:cNvSpPr/>
          <p:nvPr/>
        </p:nvSpPr>
        <p:spPr>
          <a:xfrm>
            <a:off x="5644373" y="4362330"/>
            <a:ext cx="2057518" cy="863920"/>
          </a:xfrm>
          <a:prstGeom prst="ellipse">
            <a:avLst/>
          </a:prstGeom>
          <a:solidFill>
            <a:schemeClr val="bg1"/>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solidFill>
                  <a:schemeClr val="tx1"/>
                </a:solidFill>
              </a:rPr>
              <a:t>Send</a:t>
            </a:r>
            <a:r>
              <a:rPr lang="es-ES_tradnl" sz="1200" dirty="0" smtClean="0">
                <a:solidFill>
                  <a:schemeClr val="tx1"/>
                </a:solidFill>
              </a:rPr>
              <a:t> </a:t>
            </a:r>
            <a:r>
              <a:rPr lang="es-ES_tradnl" sz="1200" dirty="0" err="1" smtClean="0">
                <a:solidFill>
                  <a:schemeClr val="tx1"/>
                </a:solidFill>
              </a:rPr>
              <a:t>ResultSet</a:t>
            </a:r>
            <a:endParaRPr lang="es-ES" sz="1200" dirty="0" smtClean="0">
              <a:solidFill>
                <a:schemeClr val="tx1"/>
              </a:solidFill>
            </a:endParaRPr>
          </a:p>
        </p:txBody>
      </p:sp>
      <p:pic>
        <p:nvPicPr>
          <p:cNvPr id="25" name="Picture 2" descr="d:\Profiles\jmsanjuan\Desktop\SOPRASTERIA_ACADEMY_logo_CMJN_exe.jpg"/>
          <p:cNvPicPr>
            <a:picLocks noChangeAspect="1" noChangeArrowheads="1"/>
          </p:cNvPicPr>
          <p:nvPr/>
        </p:nvPicPr>
        <p:blipFill>
          <a:blip r:embed="rId10"/>
          <a:srcRect/>
          <a:stretch>
            <a:fillRect/>
          </a:stretch>
        </p:blipFill>
        <p:spPr bwMode="auto">
          <a:xfrm>
            <a:off x="7236296" y="6237312"/>
            <a:ext cx="1763688" cy="507247"/>
          </a:xfrm>
          <a:prstGeom prst="rect">
            <a:avLst/>
          </a:prstGeom>
          <a:noFill/>
        </p:spPr>
      </p:pic>
      <p:pic>
        <p:nvPicPr>
          <p:cNvPr id="27" name="Picture 3" descr="F:\8870e72ba6efca292e6825d1fe08733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18891800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16 CuadroTexto"/>
          <p:cNvSpPr txBox="1"/>
          <p:nvPr/>
        </p:nvSpPr>
        <p:spPr>
          <a:xfrm>
            <a:off x="454401" y="1772816"/>
            <a:ext cx="8320167" cy="461665"/>
          </a:xfrm>
          <a:prstGeom prst="rect">
            <a:avLst/>
          </a:prstGeom>
          <a:noFill/>
          <a:ln>
            <a:noFill/>
            <a:prstDash val="dash"/>
          </a:ln>
          <a:effectLst/>
        </p:spPr>
        <p:txBody>
          <a:bodyPr wrap="square" rtlCol="0">
            <a:spAutoFit/>
          </a:bodyPr>
          <a:lstStyle/>
          <a:p>
            <a:pPr fontAlgn="t"/>
            <a:r>
              <a:rPr lang="es-ES" sz="1200" dirty="0"/>
              <a:t>Se muestra a continuación algunos ejemplos de la forma de trabajar con </a:t>
            </a:r>
            <a:r>
              <a:rPr lang="es-ES" sz="1200" dirty="0" err="1"/>
              <a:t>JdbcTemplate</a:t>
            </a:r>
            <a:r>
              <a:rPr lang="es-ES" sz="1200" dirty="0"/>
              <a:t> para realizar las operaciones más habituales contra base de datos.</a:t>
            </a:r>
          </a:p>
        </p:txBody>
      </p:sp>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2" name="20507 CuadroTexto"/>
          <p:cNvSpPr txBox="1"/>
          <p:nvPr/>
        </p:nvSpPr>
        <p:spPr>
          <a:xfrm>
            <a:off x="548216" y="1206986"/>
            <a:ext cx="1690351"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OPERACIONES</a:t>
            </a:r>
            <a:endParaRPr lang="es-ES" sz="1600" b="1" dirty="0">
              <a:solidFill>
                <a:srgbClr val="C00000"/>
              </a:solidFill>
            </a:endParaRPr>
          </a:p>
        </p:txBody>
      </p:sp>
      <p:sp>
        <p:nvSpPr>
          <p:cNvPr id="13" name="16 CuadroTexto"/>
          <p:cNvSpPr txBox="1"/>
          <p:nvPr/>
        </p:nvSpPr>
        <p:spPr>
          <a:xfrm>
            <a:off x="532942" y="2362107"/>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Consulta sin parámetros que retorna un valor entero:</a:t>
            </a:r>
            <a:endParaRPr lang="es-ES" sz="1200" dirty="0" smtClean="0"/>
          </a:p>
        </p:txBody>
      </p:sp>
      <p:sp>
        <p:nvSpPr>
          <p:cNvPr id="14" name="4 CuadroTexto"/>
          <p:cNvSpPr txBox="1"/>
          <p:nvPr/>
        </p:nvSpPr>
        <p:spPr>
          <a:xfrm>
            <a:off x="226091" y="234671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5" name="20507 CuadroTexto"/>
          <p:cNvSpPr txBox="1"/>
          <p:nvPr/>
        </p:nvSpPr>
        <p:spPr>
          <a:xfrm>
            <a:off x="454401" y="2654494"/>
            <a:ext cx="8477249" cy="4616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err="1"/>
              <a:t>jdbcTemplate.queryForInt</a:t>
            </a:r>
            <a:r>
              <a:rPr lang="en-US" sz="1200" dirty="0"/>
              <a:t>(</a:t>
            </a:r>
            <a:br>
              <a:rPr lang="en-US" sz="1200" dirty="0"/>
            </a:br>
            <a:r>
              <a:rPr lang="en-US" sz="1200" dirty="0"/>
              <a:t>"SELECT COUNT(1) FROM </a:t>
            </a:r>
            <a:r>
              <a:rPr lang="en-US" sz="1200" dirty="0" err="1"/>
              <a:t>empresa</a:t>
            </a:r>
            <a:r>
              <a:rPr lang="en-US" sz="1200" dirty="0"/>
              <a:t>");</a:t>
            </a:r>
            <a:endParaRPr lang="es-ES" sz="1200" dirty="0"/>
          </a:p>
        </p:txBody>
      </p:sp>
      <p:sp>
        <p:nvSpPr>
          <p:cNvPr id="20" name="16 CuadroTexto"/>
          <p:cNvSpPr txBox="1"/>
          <p:nvPr/>
        </p:nvSpPr>
        <p:spPr>
          <a:xfrm>
            <a:off x="532942" y="3298320"/>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Consulta con parámetros que retorna un valor entero:</a:t>
            </a:r>
            <a:endParaRPr lang="es-ES" sz="1200" dirty="0" smtClean="0"/>
          </a:p>
        </p:txBody>
      </p:sp>
      <p:sp>
        <p:nvSpPr>
          <p:cNvPr id="21" name="4 CuadroTexto"/>
          <p:cNvSpPr txBox="1"/>
          <p:nvPr/>
        </p:nvSpPr>
        <p:spPr>
          <a:xfrm>
            <a:off x="226091" y="328293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20507 CuadroTexto"/>
          <p:cNvSpPr txBox="1"/>
          <p:nvPr/>
        </p:nvSpPr>
        <p:spPr>
          <a:xfrm>
            <a:off x="454401" y="3590707"/>
            <a:ext cx="8477249" cy="4616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err="1"/>
              <a:t>jdbcTemplate.queryForInt</a:t>
            </a:r>
            <a:r>
              <a:rPr lang="en-US" sz="1200" dirty="0"/>
              <a:t>(</a:t>
            </a:r>
            <a:br>
              <a:rPr lang="en-US" sz="1200" dirty="0"/>
            </a:br>
            <a:r>
              <a:rPr lang="en-US" sz="1200" dirty="0"/>
              <a:t>"SELECT COUNT(1) FROM </a:t>
            </a:r>
            <a:r>
              <a:rPr lang="en-US" sz="1200" dirty="0" err="1"/>
              <a:t>empleado</a:t>
            </a:r>
            <a:r>
              <a:rPr lang="en-US" sz="1200" dirty="0"/>
              <a:t> WHERE </a:t>
            </a:r>
            <a:r>
              <a:rPr lang="en-US" sz="1200" dirty="0" err="1"/>
              <a:t>id_empresa</a:t>
            </a:r>
            <a:r>
              <a:rPr lang="en-US" sz="1200" dirty="0"/>
              <a:t> = </a:t>
            </a:r>
            <a:r>
              <a:rPr lang="en-US" sz="1200" dirty="0" smtClean="0"/>
              <a:t>?",1L</a:t>
            </a:r>
            <a:r>
              <a:rPr lang="en-US" sz="1200" dirty="0"/>
              <a:t>);</a:t>
            </a:r>
            <a:endParaRPr lang="es-ES" sz="1200" dirty="0"/>
          </a:p>
        </p:txBody>
      </p:sp>
      <p:sp>
        <p:nvSpPr>
          <p:cNvPr id="24" name="16 CuadroTexto"/>
          <p:cNvSpPr txBox="1"/>
          <p:nvPr/>
        </p:nvSpPr>
        <p:spPr>
          <a:xfrm>
            <a:off x="588251" y="4288741"/>
            <a:ext cx="8320167" cy="276999"/>
          </a:xfrm>
          <a:prstGeom prst="rect">
            <a:avLst/>
          </a:prstGeom>
          <a:noFill/>
          <a:ln>
            <a:noFill/>
            <a:prstDash val="dash"/>
          </a:ln>
          <a:effectLst/>
        </p:spPr>
        <p:txBody>
          <a:bodyPr wrap="square" rtlCol="0">
            <a:spAutoFit/>
          </a:bodyPr>
          <a:lstStyle/>
          <a:p>
            <a:pPr fontAlgn="t"/>
            <a:r>
              <a:rPr lang="es-ES" sz="1200" dirty="0"/>
              <a:t>Consulta con parámetros de una cadena de texto:</a:t>
            </a:r>
            <a:endParaRPr lang="es-ES" sz="1200" dirty="0" smtClean="0"/>
          </a:p>
        </p:txBody>
      </p:sp>
      <p:sp>
        <p:nvSpPr>
          <p:cNvPr id="25" name="4 CuadroTexto"/>
          <p:cNvSpPr txBox="1"/>
          <p:nvPr/>
        </p:nvSpPr>
        <p:spPr>
          <a:xfrm>
            <a:off x="281400" y="427335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6" name="20507 CuadroTexto"/>
          <p:cNvSpPr txBox="1"/>
          <p:nvPr/>
        </p:nvSpPr>
        <p:spPr>
          <a:xfrm>
            <a:off x="493301" y="4725144"/>
            <a:ext cx="8477249" cy="830997"/>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jdbcTemplate.queryForObject</a:t>
            </a:r>
            <a:r>
              <a:rPr lang="es-ES" sz="1200" dirty="0"/>
              <a:t>(</a:t>
            </a:r>
            <a:br>
              <a:rPr lang="es-ES" sz="1200" dirty="0"/>
            </a:br>
            <a:r>
              <a:rPr lang="es-ES" sz="1200" dirty="0"/>
              <a:t>"SELECT nombre FROM empleado WHERE </a:t>
            </a:r>
            <a:r>
              <a:rPr lang="es-ES" sz="1200" dirty="0" err="1"/>
              <a:t>id_empleado</a:t>
            </a:r>
            <a:r>
              <a:rPr lang="es-ES" sz="1200" dirty="0"/>
              <a:t> = ?",</a:t>
            </a:r>
            <a:br>
              <a:rPr lang="es-ES" sz="1200" dirty="0"/>
            </a:br>
            <a:r>
              <a:rPr lang="es-ES" sz="1200" dirty="0"/>
              <a:t>new </a:t>
            </a:r>
            <a:r>
              <a:rPr lang="es-ES" sz="1200" dirty="0" err="1"/>
              <a:t>Object</a:t>
            </a:r>
            <a:r>
              <a:rPr lang="es-ES" sz="1200" dirty="0"/>
              <a:t>[]{1L},</a:t>
            </a:r>
            <a:br>
              <a:rPr lang="es-ES" sz="1200" dirty="0"/>
            </a:br>
            <a:r>
              <a:rPr lang="es-ES" sz="1200" dirty="0" err="1"/>
              <a:t>String.class</a:t>
            </a:r>
            <a:r>
              <a:rPr lang="es-ES" sz="1200" dirty="0"/>
              <a:t>)</a:t>
            </a:r>
          </a:p>
        </p:txBody>
      </p:sp>
      <p:pic>
        <p:nvPicPr>
          <p:cNvPr id="18"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52360630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2" name="20507 CuadroTexto"/>
          <p:cNvSpPr txBox="1"/>
          <p:nvPr/>
        </p:nvSpPr>
        <p:spPr>
          <a:xfrm>
            <a:off x="548216" y="1206986"/>
            <a:ext cx="1690351"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OPERACIONES</a:t>
            </a:r>
            <a:endParaRPr lang="es-ES" sz="1600" b="1" dirty="0">
              <a:solidFill>
                <a:srgbClr val="C00000"/>
              </a:solidFill>
            </a:endParaRPr>
          </a:p>
        </p:txBody>
      </p:sp>
      <p:sp>
        <p:nvSpPr>
          <p:cNvPr id="13" name="16 CuadroTexto"/>
          <p:cNvSpPr txBox="1"/>
          <p:nvPr/>
        </p:nvSpPr>
        <p:spPr>
          <a:xfrm>
            <a:off x="548216" y="1575977"/>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Consulta con parámetros de una entidad:</a:t>
            </a:r>
            <a:endParaRPr lang="es-ES" sz="1200" dirty="0" smtClean="0"/>
          </a:p>
        </p:txBody>
      </p:sp>
      <p:sp>
        <p:nvSpPr>
          <p:cNvPr id="14" name="4 CuadroTexto"/>
          <p:cNvSpPr txBox="1"/>
          <p:nvPr/>
        </p:nvSpPr>
        <p:spPr>
          <a:xfrm>
            <a:off x="245266" y="156937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5" name="20507 CuadroTexto"/>
          <p:cNvSpPr txBox="1"/>
          <p:nvPr/>
        </p:nvSpPr>
        <p:spPr>
          <a:xfrm>
            <a:off x="804332" y="1852976"/>
            <a:ext cx="8064052" cy="1938992"/>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Empresa </a:t>
            </a:r>
            <a:r>
              <a:rPr lang="es-ES" sz="1200" dirty="0" err="1"/>
              <a:t>empresa</a:t>
            </a:r>
            <a:r>
              <a:rPr lang="es-ES" sz="1200" dirty="0"/>
              <a:t> = </a:t>
            </a:r>
            <a:r>
              <a:rPr lang="es-ES" sz="1200" dirty="0" err="1"/>
              <a:t>jdbcTemplate.queryForObject</a:t>
            </a:r>
            <a:r>
              <a:rPr lang="es-ES" sz="1200" dirty="0"/>
              <a:t>(</a:t>
            </a:r>
            <a:br>
              <a:rPr lang="es-ES" sz="1200" dirty="0"/>
            </a:br>
            <a:r>
              <a:rPr lang="es-ES" sz="1200" dirty="0"/>
              <a:t>"SELECT </a:t>
            </a:r>
            <a:r>
              <a:rPr lang="es-ES" sz="1200" dirty="0" err="1"/>
              <a:t>id_empresa</a:t>
            </a:r>
            <a:r>
              <a:rPr lang="es-ES" sz="1200" dirty="0"/>
              <a:t>, nombre FROM empresa WHERE </a:t>
            </a:r>
            <a:r>
              <a:rPr lang="es-ES" sz="1200" dirty="0" err="1"/>
              <a:t>id_empresa</a:t>
            </a:r>
            <a:r>
              <a:rPr lang="es-ES" sz="1200" dirty="0"/>
              <a:t> = ?",</a:t>
            </a:r>
            <a:br>
              <a:rPr lang="es-ES" sz="1200" dirty="0"/>
            </a:br>
            <a:r>
              <a:rPr lang="es-ES" sz="1200" dirty="0"/>
              <a:t>new </a:t>
            </a:r>
            <a:r>
              <a:rPr lang="es-ES" sz="1200" dirty="0" err="1"/>
              <a:t>Object</a:t>
            </a:r>
            <a:r>
              <a:rPr lang="es-ES" sz="1200" dirty="0"/>
              <a:t>[]{1L},</a:t>
            </a:r>
            <a:br>
              <a:rPr lang="es-ES" sz="1200" dirty="0"/>
            </a:br>
            <a:r>
              <a:rPr lang="es-ES" sz="1200" dirty="0"/>
              <a:t>new </a:t>
            </a:r>
            <a:r>
              <a:rPr lang="es-ES" sz="1200" dirty="0" err="1"/>
              <a:t>RowMapper</a:t>
            </a:r>
            <a:r>
              <a:rPr lang="es-ES" sz="1200" dirty="0"/>
              <a:t>&lt;Empresa&gt;() {</a:t>
            </a:r>
            <a:br>
              <a:rPr lang="es-ES" sz="1200" dirty="0"/>
            </a:br>
            <a:r>
              <a:rPr lang="es-ES" sz="1200" dirty="0" err="1"/>
              <a:t>public</a:t>
            </a:r>
            <a:r>
              <a:rPr lang="es-ES" sz="1200" dirty="0"/>
              <a:t> Empresa </a:t>
            </a:r>
            <a:r>
              <a:rPr lang="es-ES" sz="1200" dirty="0" err="1"/>
              <a:t>mapRow</a:t>
            </a:r>
            <a:r>
              <a:rPr lang="es-ES" sz="1200" dirty="0"/>
              <a:t>(</a:t>
            </a:r>
            <a:r>
              <a:rPr lang="es-ES" sz="1200" dirty="0" err="1"/>
              <a:t>ResultSet</a:t>
            </a:r>
            <a:r>
              <a:rPr lang="es-ES" sz="1200" dirty="0"/>
              <a:t> </a:t>
            </a:r>
            <a:r>
              <a:rPr lang="es-ES" sz="1200" dirty="0" err="1"/>
              <a:t>result</a:t>
            </a:r>
            <a:r>
              <a:rPr lang="es-ES" sz="1200" dirty="0"/>
              <a:t>, </a:t>
            </a:r>
            <a:r>
              <a:rPr lang="es-ES" sz="1200" dirty="0" err="1"/>
              <a:t>int</a:t>
            </a:r>
            <a:r>
              <a:rPr lang="es-ES" sz="1200" dirty="0"/>
              <a:t> </a:t>
            </a:r>
            <a:r>
              <a:rPr lang="es-ES" sz="1200" dirty="0" err="1"/>
              <a:t>rowNum</a:t>
            </a:r>
            <a:r>
              <a:rPr lang="es-ES" sz="1200" dirty="0"/>
              <a:t>) </a:t>
            </a:r>
            <a:r>
              <a:rPr lang="es-ES" sz="1200" dirty="0" err="1"/>
              <a:t>throws</a:t>
            </a:r>
            <a:r>
              <a:rPr lang="es-ES" sz="1200" dirty="0"/>
              <a:t> </a:t>
            </a:r>
            <a:r>
              <a:rPr lang="es-ES" sz="1200" dirty="0" err="1"/>
              <a:t>SQLException</a:t>
            </a:r>
            <a:r>
              <a:rPr lang="es-ES" sz="1200" dirty="0"/>
              <a:t> {</a:t>
            </a:r>
            <a:br>
              <a:rPr lang="es-ES" sz="1200" dirty="0"/>
            </a:br>
            <a:r>
              <a:rPr lang="es-ES" sz="1200" dirty="0"/>
              <a:t>Empresa </a:t>
            </a:r>
            <a:r>
              <a:rPr lang="es-ES" sz="1200" dirty="0" err="1"/>
              <a:t>empresa</a:t>
            </a:r>
            <a:r>
              <a:rPr lang="es-ES" sz="1200" dirty="0"/>
              <a:t> = new Empresa();</a:t>
            </a:r>
            <a:br>
              <a:rPr lang="es-ES" sz="1200" dirty="0"/>
            </a:br>
            <a:r>
              <a:rPr lang="es-ES" sz="1200" dirty="0" err="1"/>
              <a:t>empresa.setIdEmpresa</a:t>
            </a:r>
            <a:r>
              <a:rPr lang="es-ES" sz="1200" dirty="0"/>
              <a:t>( </a:t>
            </a:r>
            <a:r>
              <a:rPr lang="es-ES" sz="1200" dirty="0" err="1"/>
              <a:t>result.getInt</a:t>
            </a:r>
            <a:r>
              <a:rPr lang="es-ES" sz="1200" dirty="0"/>
              <a:t>("</a:t>
            </a:r>
            <a:r>
              <a:rPr lang="es-ES" sz="1200" dirty="0" err="1"/>
              <a:t>id_empresa</a:t>
            </a:r>
            <a:r>
              <a:rPr lang="es-ES" sz="1200" dirty="0"/>
              <a:t>") );</a:t>
            </a:r>
            <a:br>
              <a:rPr lang="es-ES" sz="1200" dirty="0"/>
            </a:br>
            <a:r>
              <a:rPr lang="es-ES" sz="1200" dirty="0" err="1"/>
              <a:t>empresa.setNombre</a:t>
            </a:r>
            <a:r>
              <a:rPr lang="es-ES" sz="1200" dirty="0"/>
              <a:t>( </a:t>
            </a:r>
            <a:r>
              <a:rPr lang="es-ES" sz="1200" dirty="0" err="1"/>
              <a:t>result.getString</a:t>
            </a:r>
            <a:r>
              <a:rPr lang="es-ES" sz="1200" dirty="0"/>
              <a:t>("nombre") );</a:t>
            </a:r>
            <a:br>
              <a:rPr lang="es-ES" sz="1200" dirty="0"/>
            </a:br>
            <a:r>
              <a:rPr lang="es-ES" sz="1200" dirty="0" err="1"/>
              <a:t>return</a:t>
            </a:r>
            <a:r>
              <a:rPr lang="es-ES" sz="1200" dirty="0"/>
              <a:t> empresa;</a:t>
            </a:r>
            <a:br>
              <a:rPr lang="es-ES" sz="1200" dirty="0"/>
            </a:br>
            <a:r>
              <a:rPr lang="es-ES" sz="1200" dirty="0" smtClean="0"/>
              <a:t>}});</a:t>
            </a:r>
            <a:endParaRPr lang="es-ES" sz="1200" dirty="0"/>
          </a:p>
        </p:txBody>
      </p:sp>
      <p:sp>
        <p:nvSpPr>
          <p:cNvPr id="20" name="16 CuadroTexto"/>
          <p:cNvSpPr txBox="1"/>
          <p:nvPr/>
        </p:nvSpPr>
        <p:spPr>
          <a:xfrm>
            <a:off x="723879" y="3965573"/>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Consulta sin parámetros de un listado de entidades:</a:t>
            </a:r>
            <a:endParaRPr lang="es-ES" sz="1200" dirty="0" smtClean="0"/>
          </a:p>
        </p:txBody>
      </p:sp>
      <p:sp>
        <p:nvSpPr>
          <p:cNvPr id="23" name="20507 CuadroTexto"/>
          <p:cNvSpPr txBox="1"/>
          <p:nvPr/>
        </p:nvSpPr>
        <p:spPr>
          <a:xfrm>
            <a:off x="801881" y="4273350"/>
            <a:ext cx="8164161" cy="175432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List</a:t>
            </a:r>
            <a:r>
              <a:rPr lang="es-ES" sz="1200" dirty="0"/>
              <a:t>&lt;Empresa&gt; empresas = </a:t>
            </a:r>
            <a:r>
              <a:rPr lang="es-ES" sz="1200" dirty="0" err="1"/>
              <a:t>jdbcTemplate.query</a:t>
            </a:r>
            <a:r>
              <a:rPr lang="es-ES" sz="1200" dirty="0"/>
              <a:t>(</a:t>
            </a:r>
            <a:br>
              <a:rPr lang="es-ES" sz="1200" dirty="0"/>
            </a:br>
            <a:r>
              <a:rPr lang="es-ES" sz="1200" dirty="0"/>
              <a:t>"SELECT </a:t>
            </a:r>
            <a:r>
              <a:rPr lang="es-ES" sz="1200" dirty="0" err="1"/>
              <a:t>id_empresa</a:t>
            </a:r>
            <a:r>
              <a:rPr lang="es-ES" sz="1200" dirty="0"/>
              <a:t>, nombre FROM empresa",</a:t>
            </a:r>
            <a:br>
              <a:rPr lang="es-ES" sz="1200" dirty="0"/>
            </a:br>
            <a:r>
              <a:rPr lang="es-ES" sz="1200" dirty="0"/>
              <a:t>new </a:t>
            </a:r>
            <a:r>
              <a:rPr lang="es-ES" sz="1200" dirty="0" err="1"/>
              <a:t>RowMapper</a:t>
            </a:r>
            <a:r>
              <a:rPr lang="es-ES" sz="1200" dirty="0"/>
              <a:t>&lt;Empresa&gt;() {</a:t>
            </a:r>
            <a:br>
              <a:rPr lang="es-ES" sz="1200" dirty="0"/>
            </a:br>
            <a:r>
              <a:rPr lang="es-ES" sz="1200" dirty="0" err="1"/>
              <a:t>public</a:t>
            </a:r>
            <a:r>
              <a:rPr lang="es-ES" sz="1200" dirty="0"/>
              <a:t> Empresa </a:t>
            </a:r>
            <a:r>
              <a:rPr lang="es-ES" sz="1200" dirty="0" err="1"/>
              <a:t>mapRow</a:t>
            </a:r>
            <a:r>
              <a:rPr lang="es-ES" sz="1200" dirty="0"/>
              <a:t>(</a:t>
            </a:r>
            <a:r>
              <a:rPr lang="es-ES" sz="1200" dirty="0" err="1"/>
              <a:t>ResultSet</a:t>
            </a:r>
            <a:r>
              <a:rPr lang="es-ES" sz="1200" dirty="0"/>
              <a:t> </a:t>
            </a:r>
            <a:r>
              <a:rPr lang="es-ES" sz="1200" dirty="0" err="1"/>
              <a:t>result</a:t>
            </a:r>
            <a:r>
              <a:rPr lang="es-ES" sz="1200" dirty="0"/>
              <a:t>, </a:t>
            </a:r>
            <a:r>
              <a:rPr lang="es-ES" sz="1200" dirty="0" err="1"/>
              <a:t>int</a:t>
            </a:r>
            <a:r>
              <a:rPr lang="es-ES" sz="1200" dirty="0"/>
              <a:t> </a:t>
            </a:r>
            <a:r>
              <a:rPr lang="es-ES" sz="1200" dirty="0" err="1"/>
              <a:t>rowNum</a:t>
            </a:r>
            <a:r>
              <a:rPr lang="es-ES" sz="1200" dirty="0"/>
              <a:t>) </a:t>
            </a:r>
            <a:r>
              <a:rPr lang="es-ES" sz="1200" dirty="0" err="1"/>
              <a:t>throws</a:t>
            </a:r>
            <a:r>
              <a:rPr lang="es-ES" sz="1200" dirty="0"/>
              <a:t> </a:t>
            </a:r>
            <a:r>
              <a:rPr lang="es-ES" sz="1200" dirty="0" err="1"/>
              <a:t>SQLException</a:t>
            </a:r>
            <a:r>
              <a:rPr lang="es-ES" sz="1200" dirty="0"/>
              <a:t> {</a:t>
            </a:r>
            <a:br>
              <a:rPr lang="es-ES" sz="1200" dirty="0"/>
            </a:br>
            <a:r>
              <a:rPr lang="es-ES" sz="1200" dirty="0"/>
              <a:t>Empresa </a:t>
            </a:r>
            <a:r>
              <a:rPr lang="es-ES" sz="1200" dirty="0" err="1"/>
              <a:t>empresa</a:t>
            </a:r>
            <a:r>
              <a:rPr lang="es-ES" sz="1200" dirty="0"/>
              <a:t> = new Empresa();</a:t>
            </a:r>
            <a:br>
              <a:rPr lang="es-ES" sz="1200" dirty="0"/>
            </a:br>
            <a:r>
              <a:rPr lang="es-ES" sz="1200" dirty="0" err="1"/>
              <a:t>empresa.setIdEmpresa</a:t>
            </a:r>
            <a:r>
              <a:rPr lang="es-ES" sz="1200" dirty="0"/>
              <a:t>( </a:t>
            </a:r>
            <a:r>
              <a:rPr lang="es-ES" sz="1200" dirty="0" err="1"/>
              <a:t>result.getInt</a:t>
            </a:r>
            <a:r>
              <a:rPr lang="es-ES" sz="1200" dirty="0"/>
              <a:t>("</a:t>
            </a:r>
            <a:r>
              <a:rPr lang="es-ES" sz="1200" dirty="0" err="1"/>
              <a:t>id_empresa</a:t>
            </a:r>
            <a:r>
              <a:rPr lang="es-ES" sz="1200" dirty="0"/>
              <a:t>") );</a:t>
            </a:r>
            <a:br>
              <a:rPr lang="es-ES" sz="1200" dirty="0"/>
            </a:br>
            <a:r>
              <a:rPr lang="es-ES" sz="1200" dirty="0" err="1"/>
              <a:t>empresa.setNombre</a:t>
            </a:r>
            <a:r>
              <a:rPr lang="es-ES" sz="1200" dirty="0"/>
              <a:t>( </a:t>
            </a:r>
            <a:r>
              <a:rPr lang="es-ES" sz="1200" dirty="0" err="1"/>
              <a:t>result.getString</a:t>
            </a:r>
            <a:r>
              <a:rPr lang="es-ES" sz="1200" dirty="0"/>
              <a:t>("nombre") );</a:t>
            </a:r>
            <a:br>
              <a:rPr lang="es-ES" sz="1200" dirty="0"/>
            </a:br>
            <a:r>
              <a:rPr lang="es-ES" sz="1200" dirty="0" err="1"/>
              <a:t>return</a:t>
            </a:r>
            <a:r>
              <a:rPr lang="es-ES" sz="1200" dirty="0"/>
              <a:t> empresa;</a:t>
            </a:r>
            <a:br>
              <a:rPr lang="es-ES" sz="1200" dirty="0"/>
            </a:br>
            <a:r>
              <a:rPr lang="es-ES" sz="1200" dirty="0" smtClean="0"/>
              <a:t>}});</a:t>
            </a:r>
            <a:endParaRPr lang="es-ES" sz="1200" dirty="0"/>
          </a:p>
        </p:txBody>
      </p:sp>
      <p:sp>
        <p:nvSpPr>
          <p:cNvPr id="25" name="4 CuadroTexto"/>
          <p:cNvSpPr txBox="1"/>
          <p:nvPr/>
        </p:nvSpPr>
        <p:spPr>
          <a:xfrm>
            <a:off x="245266" y="396557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6"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87302407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2" name="20507 CuadroTexto"/>
          <p:cNvSpPr txBox="1"/>
          <p:nvPr/>
        </p:nvSpPr>
        <p:spPr>
          <a:xfrm>
            <a:off x="548216" y="1206986"/>
            <a:ext cx="1690351"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OPERACIONES</a:t>
            </a:r>
            <a:endParaRPr lang="es-ES" sz="1600" b="1" dirty="0">
              <a:solidFill>
                <a:srgbClr val="C00000"/>
              </a:solidFill>
            </a:endParaRPr>
          </a:p>
        </p:txBody>
      </p:sp>
      <p:sp>
        <p:nvSpPr>
          <p:cNvPr id="13" name="16 CuadroTexto"/>
          <p:cNvSpPr txBox="1"/>
          <p:nvPr/>
        </p:nvSpPr>
        <p:spPr>
          <a:xfrm>
            <a:off x="551762" y="1700808"/>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Inserción de un registro</a:t>
            </a:r>
            <a:r>
              <a:rPr lang="es-ES" sz="1200" dirty="0" smtClean="0"/>
              <a:t>:</a:t>
            </a:r>
          </a:p>
        </p:txBody>
      </p:sp>
      <p:sp>
        <p:nvSpPr>
          <p:cNvPr id="14" name="4 CuadroTexto"/>
          <p:cNvSpPr txBox="1"/>
          <p:nvPr/>
        </p:nvSpPr>
        <p:spPr>
          <a:xfrm>
            <a:off x="245266" y="167003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5" name="20507 CuadroTexto"/>
          <p:cNvSpPr txBox="1"/>
          <p:nvPr/>
        </p:nvSpPr>
        <p:spPr>
          <a:xfrm>
            <a:off x="525629" y="1977807"/>
            <a:ext cx="8477249"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jdbcTemplate.update</a:t>
            </a:r>
            <a:r>
              <a:rPr lang="es-ES" sz="1200" dirty="0"/>
              <a:t>(</a:t>
            </a:r>
            <a:br>
              <a:rPr lang="es-ES" sz="1200" dirty="0"/>
            </a:br>
            <a:r>
              <a:rPr lang="es-ES" sz="1200" dirty="0"/>
              <a:t>"INSERT INTO empresa(</a:t>
            </a:r>
            <a:r>
              <a:rPr lang="es-ES" sz="1200" dirty="0" err="1"/>
              <a:t>id_empresa</a:t>
            </a:r>
            <a:r>
              <a:rPr lang="es-ES" sz="1200" dirty="0"/>
              <a:t>, nombre) VALUES(?, ?)",</a:t>
            </a:r>
            <a:br>
              <a:rPr lang="es-ES" sz="1200" dirty="0"/>
            </a:br>
            <a:r>
              <a:rPr lang="es-ES" sz="1200" dirty="0"/>
              <a:t>1L, "</a:t>
            </a:r>
            <a:r>
              <a:rPr lang="es-ES" sz="1200" dirty="0" err="1"/>
              <a:t>UberShop</a:t>
            </a:r>
            <a:r>
              <a:rPr lang="es-ES" sz="1200" dirty="0"/>
              <a:t>");</a:t>
            </a:r>
          </a:p>
        </p:txBody>
      </p:sp>
      <p:sp>
        <p:nvSpPr>
          <p:cNvPr id="20" name="16 CuadroTexto"/>
          <p:cNvSpPr txBox="1"/>
          <p:nvPr/>
        </p:nvSpPr>
        <p:spPr>
          <a:xfrm>
            <a:off x="493301" y="2708920"/>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Modificación de un registro</a:t>
            </a:r>
            <a:r>
              <a:rPr lang="es-ES" sz="1200" dirty="0" smtClean="0"/>
              <a:t>:</a:t>
            </a:r>
          </a:p>
        </p:txBody>
      </p:sp>
      <p:sp>
        <p:nvSpPr>
          <p:cNvPr id="21" name="4 CuadroTexto"/>
          <p:cNvSpPr txBox="1"/>
          <p:nvPr/>
        </p:nvSpPr>
        <p:spPr>
          <a:xfrm>
            <a:off x="193763" y="266521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20507 CuadroTexto"/>
          <p:cNvSpPr txBox="1"/>
          <p:nvPr/>
        </p:nvSpPr>
        <p:spPr>
          <a:xfrm>
            <a:off x="509709" y="2972990"/>
            <a:ext cx="8477249"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jdbcTemplate.update</a:t>
            </a:r>
            <a:r>
              <a:rPr lang="es-ES" sz="1200" dirty="0"/>
              <a:t>(</a:t>
            </a:r>
            <a:br>
              <a:rPr lang="es-ES" sz="1200" dirty="0"/>
            </a:br>
            <a:r>
              <a:rPr lang="es-ES" sz="1200" dirty="0"/>
              <a:t>"UPDATE empresa SET nombre = ? WHERE </a:t>
            </a:r>
            <a:r>
              <a:rPr lang="es-ES" sz="1200" dirty="0" err="1"/>
              <a:t>id_empresa</a:t>
            </a:r>
            <a:r>
              <a:rPr lang="es-ES" sz="1200" dirty="0"/>
              <a:t> = ?", </a:t>
            </a:r>
            <a:br>
              <a:rPr lang="es-ES" sz="1200" dirty="0"/>
            </a:br>
            <a:r>
              <a:rPr lang="es-ES" sz="1200" dirty="0"/>
              <a:t>"</a:t>
            </a:r>
            <a:r>
              <a:rPr lang="es-ES" sz="1200" dirty="0" err="1"/>
              <a:t>Easy</a:t>
            </a:r>
            <a:r>
              <a:rPr lang="es-ES" sz="1200" dirty="0"/>
              <a:t> </a:t>
            </a:r>
            <a:r>
              <a:rPr lang="es-ES" sz="1200" dirty="0" err="1"/>
              <a:t>Dinner</a:t>
            </a:r>
            <a:r>
              <a:rPr lang="es-ES" sz="1200" dirty="0"/>
              <a:t>", 1L);</a:t>
            </a:r>
          </a:p>
        </p:txBody>
      </p:sp>
      <p:sp>
        <p:nvSpPr>
          <p:cNvPr id="24" name="16 CuadroTexto"/>
          <p:cNvSpPr txBox="1"/>
          <p:nvPr/>
        </p:nvSpPr>
        <p:spPr>
          <a:xfrm>
            <a:off x="489861" y="3695941"/>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Borrado de un registro:</a:t>
            </a:r>
            <a:endParaRPr lang="es-ES" sz="1200" dirty="0" smtClean="0"/>
          </a:p>
        </p:txBody>
      </p:sp>
      <p:sp>
        <p:nvSpPr>
          <p:cNvPr id="25" name="4 CuadroTexto"/>
          <p:cNvSpPr txBox="1"/>
          <p:nvPr/>
        </p:nvSpPr>
        <p:spPr>
          <a:xfrm>
            <a:off x="176830" y="366516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6" name="20507 CuadroTexto"/>
          <p:cNvSpPr txBox="1"/>
          <p:nvPr/>
        </p:nvSpPr>
        <p:spPr>
          <a:xfrm>
            <a:off x="489861" y="4077072"/>
            <a:ext cx="8477249"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jdbcTemplate.update</a:t>
            </a:r>
            <a:r>
              <a:rPr lang="es-ES" sz="1200" dirty="0"/>
              <a:t>(</a:t>
            </a:r>
            <a:br>
              <a:rPr lang="es-ES" sz="1200" dirty="0"/>
            </a:br>
            <a:r>
              <a:rPr lang="es-ES" sz="1200" dirty="0"/>
              <a:t>"DELETE FROM empresa WHERE </a:t>
            </a:r>
            <a:r>
              <a:rPr lang="es-ES" sz="1200" dirty="0" err="1"/>
              <a:t>id_empresa</a:t>
            </a:r>
            <a:r>
              <a:rPr lang="es-ES" sz="1200" dirty="0"/>
              <a:t> = ?", </a:t>
            </a:r>
            <a:br>
              <a:rPr lang="es-ES" sz="1200" dirty="0"/>
            </a:br>
            <a:r>
              <a:rPr lang="es-ES" sz="1200" dirty="0"/>
              <a:t>1L);</a:t>
            </a:r>
          </a:p>
        </p:txBody>
      </p:sp>
      <p:sp>
        <p:nvSpPr>
          <p:cNvPr id="27" name="16 CuadroTexto"/>
          <p:cNvSpPr txBox="1"/>
          <p:nvPr/>
        </p:nvSpPr>
        <p:spPr>
          <a:xfrm>
            <a:off x="544804" y="4898412"/>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Ejecución de una sentencia arbitraria:</a:t>
            </a:r>
            <a:r>
              <a:rPr lang="es-ES" sz="1200" dirty="0" smtClean="0"/>
              <a:t>:</a:t>
            </a:r>
          </a:p>
        </p:txBody>
      </p:sp>
      <p:sp>
        <p:nvSpPr>
          <p:cNvPr id="28" name="4 CuadroTexto"/>
          <p:cNvSpPr txBox="1"/>
          <p:nvPr/>
        </p:nvSpPr>
        <p:spPr>
          <a:xfrm>
            <a:off x="231773" y="486763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9" name="20507 CuadroTexto"/>
          <p:cNvSpPr txBox="1"/>
          <p:nvPr/>
        </p:nvSpPr>
        <p:spPr>
          <a:xfrm>
            <a:off x="476368" y="5279543"/>
            <a:ext cx="8477249" cy="276999"/>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err="1"/>
              <a:t>jdbcTemplate.execute</a:t>
            </a:r>
            <a:r>
              <a:rPr lang="en-US" sz="1200" dirty="0"/>
              <a:t>("CREATE TABLE </a:t>
            </a:r>
            <a:r>
              <a:rPr lang="en-US" sz="1200" dirty="0" err="1"/>
              <a:t>nomina</a:t>
            </a:r>
            <a:r>
              <a:rPr lang="en-US" sz="1200" dirty="0"/>
              <a:t>(</a:t>
            </a:r>
            <a:r>
              <a:rPr lang="en-US" sz="1200" dirty="0" err="1"/>
              <a:t>id_nomina</a:t>
            </a:r>
            <a:r>
              <a:rPr lang="en-US" sz="1200" dirty="0"/>
              <a:t> NUMBER(15) ... )");</a:t>
            </a:r>
            <a:endParaRPr lang="es-ES" sz="1200" dirty="0"/>
          </a:p>
        </p:txBody>
      </p:sp>
      <p:pic>
        <p:nvPicPr>
          <p:cNvPr id="30"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3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3360305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2" name="20507 CuadroTexto"/>
          <p:cNvSpPr txBox="1"/>
          <p:nvPr/>
        </p:nvSpPr>
        <p:spPr>
          <a:xfrm>
            <a:off x="548216" y="1206986"/>
            <a:ext cx="1690351"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600" b="1" dirty="0" smtClean="0">
                <a:solidFill>
                  <a:srgbClr val="C00000"/>
                </a:solidFill>
              </a:rPr>
              <a:t>OPERACIONES</a:t>
            </a:r>
            <a:endParaRPr lang="es-ES" sz="1600" b="1" dirty="0">
              <a:solidFill>
                <a:srgbClr val="C00000"/>
              </a:solidFill>
            </a:endParaRPr>
          </a:p>
        </p:txBody>
      </p:sp>
      <p:sp>
        <p:nvSpPr>
          <p:cNvPr id="13" name="16 CuadroTexto"/>
          <p:cNvSpPr txBox="1"/>
          <p:nvPr/>
        </p:nvSpPr>
        <p:spPr>
          <a:xfrm>
            <a:off x="551762" y="1700808"/>
            <a:ext cx="8320167" cy="276999"/>
          </a:xfrm>
          <a:prstGeom prst="rect">
            <a:avLst/>
          </a:prstGeom>
          <a:noFill/>
          <a:ln>
            <a:noFill/>
            <a:prstDash val="dash"/>
          </a:ln>
          <a:effectLst/>
        </p:spPr>
        <p:txBody>
          <a:bodyPr wrap="square" rtlCol="0">
            <a:spAutoFit/>
          </a:bodyPr>
          <a:lstStyle/>
          <a:p>
            <a:pPr fontAlgn="t"/>
            <a:r>
              <a:rPr lang="es-ES" sz="1200" dirty="0" smtClean="0"/>
              <a:t>- </a:t>
            </a:r>
            <a:r>
              <a:rPr lang="es-ES" sz="1200" dirty="0"/>
              <a:t>Llamada a un procedimiento almacenado:</a:t>
            </a:r>
            <a:endParaRPr lang="es-ES" sz="1200" dirty="0" smtClean="0"/>
          </a:p>
        </p:txBody>
      </p:sp>
      <p:sp>
        <p:nvSpPr>
          <p:cNvPr id="14" name="4 CuadroTexto"/>
          <p:cNvSpPr txBox="1"/>
          <p:nvPr/>
        </p:nvSpPr>
        <p:spPr>
          <a:xfrm>
            <a:off x="245266" y="167003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5" name="20507 CuadroTexto"/>
          <p:cNvSpPr txBox="1"/>
          <p:nvPr/>
        </p:nvSpPr>
        <p:spPr>
          <a:xfrm>
            <a:off x="525629" y="1977807"/>
            <a:ext cx="7934803"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jdbcTemplate.update</a:t>
            </a:r>
            <a:r>
              <a:rPr lang="es-ES" sz="1200" dirty="0"/>
              <a:t>(</a:t>
            </a:r>
            <a:br>
              <a:rPr lang="es-ES" sz="1200" dirty="0"/>
            </a:br>
            <a:r>
              <a:rPr lang="es-ES" sz="1200" dirty="0"/>
              <a:t>"CALL </a:t>
            </a:r>
            <a:r>
              <a:rPr lang="es-ES" sz="1200" dirty="0" err="1"/>
              <a:t>contrata_empleado</a:t>
            </a:r>
            <a:r>
              <a:rPr lang="es-ES" sz="1200" dirty="0"/>
              <a:t>(?)", </a:t>
            </a:r>
            <a:br>
              <a:rPr lang="es-ES" sz="1200" dirty="0"/>
            </a:br>
            <a:r>
              <a:rPr lang="es-ES" sz="1200" dirty="0"/>
              <a:t>1L);</a:t>
            </a:r>
          </a:p>
        </p:txBody>
      </p:sp>
      <p:pic>
        <p:nvPicPr>
          <p:cNvPr id="16"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4558569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149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4 CuadroTexto"/>
          <p:cNvSpPr txBox="1"/>
          <p:nvPr/>
        </p:nvSpPr>
        <p:spPr>
          <a:xfrm>
            <a:off x="245266" y="185459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16 CuadroTexto"/>
          <p:cNvSpPr txBox="1"/>
          <p:nvPr/>
        </p:nvSpPr>
        <p:spPr>
          <a:xfrm>
            <a:off x="548216" y="1854590"/>
            <a:ext cx="8320167" cy="461665"/>
          </a:xfrm>
          <a:prstGeom prst="rect">
            <a:avLst/>
          </a:prstGeom>
          <a:noFill/>
          <a:ln>
            <a:noFill/>
            <a:prstDash val="dash"/>
          </a:ln>
          <a:effectLst/>
        </p:spPr>
        <p:txBody>
          <a:bodyPr wrap="square" rtlCol="0">
            <a:spAutoFit/>
          </a:bodyPr>
          <a:lstStyle/>
          <a:p>
            <a:pPr fontAlgn="t"/>
            <a:r>
              <a:rPr lang="es-ES" sz="1200" dirty="0" smtClean="0"/>
              <a:t>- </a:t>
            </a:r>
            <a:r>
              <a:rPr lang="es-ES" sz="1200" dirty="0"/>
              <a:t>La clase </a:t>
            </a:r>
            <a:r>
              <a:rPr lang="es-ES" sz="1200" dirty="0" err="1"/>
              <a:t>NamedParameterJdbcTemplate</a:t>
            </a:r>
            <a:r>
              <a:rPr lang="es-ES" sz="1200" dirty="0"/>
              <a:t> es un </a:t>
            </a:r>
            <a:r>
              <a:rPr lang="es-ES" sz="1200" i="1" dirty="0" err="1"/>
              <a:t>wrapper</a:t>
            </a:r>
            <a:r>
              <a:rPr lang="es-ES" sz="1200" dirty="0"/>
              <a:t> sobre la clase </a:t>
            </a:r>
            <a:r>
              <a:rPr lang="es-ES" sz="1200" dirty="0" err="1"/>
              <a:t>JdbcTemplate</a:t>
            </a:r>
            <a:r>
              <a:rPr lang="es-ES" sz="1200" dirty="0"/>
              <a:t> que se instancia pasándole como argumento el </a:t>
            </a:r>
            <a:r>
              <a:rPr lang="es-ES" sz="1200" dirty="0" err="1"/>
              <a:t>DataSource</a:t>
            </a:r>
            <a:r>
              <a:rPr lang="es-ES" sz="1200" dirty="0"/>
              <a:t> en el constructor:</a:t>
            </a:r>
            <a:r>
              <a:rPr lang="es-ES" sz="1200" dirty="0" smtClean="0"/>
              <a:t>:</a:t>
            </a:r>
          </a:p>
        </p:txBody>
      </p:sp>
      <p:sp>
        <p:nvSpPr>
          <p:cNvPr id="18" name="17 CuadroTexto"/>
          <p:cNvSpPr txBox="1"/>
          <p:nvPr/>
        </p:nvSpPr>
        <p:spPr>
          <a:xfrm>
            <a:off x="628888" y="2955006"/>
            <a:ext cx="8320167" cy="646331"/>
          </a:xfrm>
          <a:prstGeom prst="rect">
            <a:avLst/>
          </a:prstGeom>
          <a:noFill/>
          <a:ln>
            <a:noFill/>
            <a:prstDash val="dash"/>
          </a:ln>
          <a:effectLst/>
        </p:spPr>
        <p:txBody>
          <a:bodyPr wrap="square" rtlCol="0">
            <a:spAutoFit/>
          </a:bodyPr>
          <a:lstStyle/>
          <a:p>
            <a:pPr fontAlgn="t"/>
            <a:r>
              <a:rPr lang="es-ES" sz="1200" dirty="0" smtClean="0"/>
              <a:t>- </a:t>
            </a:r>
            <a:r>
              <a:rPr lang="es-ES" sz="1200" dirty="0"/>
              <a:t>Lo que pretende es resolver los problemas de tener que trabajar con caracteres marcadores de posición ("?") dentro de las sentencias SQL, permitiendo en su lugar utilizar nombres para los parámetros.</a:t>
            </a:r>
          </a:p>
          <a:p>
            <a:pPr fontAlgn="t"/>
            <a:r>
              <a:rPr lang="es-ES" sz="1200" dirty="0"/>
              <a:t>Los nombres de los parámetros se distinguen del resto de la sentencia antecediéndolos con un carácter de dos puntos (":"):</a:t>
            </a:r>
          </a:p>
        </p:txBody>
      </p:sp>
      <p:sp>
        <p:nvSpPr>
          <p:cNvPr id="20" name="20507 CuadroTexto"/>
          <p:cNvSpPr txBox="1"/>
          <p:nvPr/>
        </p:nvSpPr>
        <p:spPr>
          <a:xfrm>
            <a:off x="548216" y="1206986"/>
            <a:ext cx="3519728"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600" b="1" dirty="0" smtClean="0">
                <a:solidFill>
                  <a:srgbClr val="C00000"/>
                </a:solidFill>
              </a:rPr>
              <a:t>CLASE  </a:t>
            </a:r>
            <a:r>
              <a:rPr lang="es-ES" sz="1600" b="1" dirty="0" err="1"/>
              <a:t>NamedParameterJdbcTemplate</a:t>
            </a:r>
            <a:endParaRPr lang="es-ES" sz="1600" b="1" dirty="0">
              <a:solidFill>
                <a:srgbClr val="C00000"/>
              </a:solidFill>
            </a:endParaRPr>
          </a:p>
        </p:txBody>
      </p:sp>
      <p:sp>
        <p:nvSpPr>
          <p:cNvPr id="21" name="20507 CuadroTexto"/>
          <p:cNvSpPr txBox="1"/>
          <p:nvPr/>
        </p:nvSpPr>
        <p:spPr>
          <a:xfrm>
            <a:off x="693361" y="2492895"/>
            <a:ext cx="5534824" cy="276999"/>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smtClean="0"/>
              <a:t>namedParameterJdbcTemplate</a:t>
            </a:r>
            <a:r>
              <a:rPr lang="es-ES" sz="1200" dirty="0" smtClean="0"/>
              <a:t> = new </a:t>
            </a:r>
            <a:r>
              <a:rPr lang="es-ES" sz="1200" dirty="0" err="1" smtClean="0"/>
              <a:t>NamedParameterJdbcTemplate</a:t>
            </a:r>
            <a:r>
              <a:rPr lang="es-ES" sz="1200" dirty="0" smtClean="0"/>
              <a:t>(</a:t>
            </a:r>
            <a:r>
              <a:rPr lang="es-ES" sz="1200" dirty="0" err="1" smtClean="0"/>
              <a:t>dataSource</a:t>
            </a:r>
            <a:r>
              <a:rPr lang="es-ES" sz="1200" dirty="0" smtClean="0"/>
              <a:t>);</a:t>
            </a:r>
            <a:endParaRPr lang="es-ES" sz="1200" dirty="0"/>
          </a:p>
        </p:txBody>
      </p:sp>
      <p:sp>
        <p:nvSpPr>
          <p:cNvPr id="23" name="4 CuadroTexto"/>
          <p:cNvSpPr txBox="1"/>
          <p:nvPr/>
        </p:nvSpPr>
        <p:spPr>
          <a:xfrm>
            <a:off x="316734" y="292422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20507 CuadroTexto"/>
          <p:cNvSpPr txBox="1"/>
          <p:nvPr/>
        </p:nvSpPr>
        <p:spPr>
          <a:xfrm>
            <a:off x="693361" y="3708984"/>
            <a:ext cx="5534824" cy="101566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SqlParameterSource</a:t>
            </a:r>
            <a:r>
              <a:rPr lang="es-ES" sz="1200" dirty="0"/>
              <a:t> </a:t>
            </a:r>
            <a:r>
              <a:rPr lang="es-ES" sz="1200" dirty="0" err="1"/>
              <a:t>parameters</a:t>
            </a:r>
            <a:r>
              <a:rPr lang="es-ES" sz="1200" dirty="0"/>
              <a:t> = new </a:t>
            </a:r>
            <a:r>
              <a:rPr lang="es-ES" sz="1200" dirty="0" err="1"/>
              <a:t>MapSqlParameterSource</a:t>
            </a:r>
            <a:r>
              <a:rPr lang="es-ES" sz="1200" dirty="0"/>
              <a:t>("nombre", "</a:t>
            </a:r>
            <a:r>
              <a:rPr lang="es-ES" sz="1200" dirty="0" err="1"/>
              <a:t>Easy</a:t>
            </a:r>
            <a:r>
              <a:rPr lang="es-ES" sz="1200" dirty="0"/>
              <a:t> </a:t>
            </a:r>
            <a:r>
              <a:rPr lang="es-ES" sz="1200" dirty="0" err="1"/>
              <a:t>Dinner</a:t>
            </a:r>
            <a:r>
              <a:rPr lang="es-ES" sz="1200" dirty="0"/>
              <a:t>");</a:t>
            </a:r>
          </a:p>
          <a:p>
            <a:pPr fontAlgn="t"/>
            <a:r>
              <a:rPr lang="es-ES" sz="1200" dirty="0" err="1"/>
              <a:t>namedParameterJdbcTemplate.queryForInt</a:t>
            </a:r>
            <a:r>
              <a:rPr lang="es-ES" sz="1200" dirty="0"/>
              <a:t>(</a:t>
            </a:r>
            <a:br>
              <a:rPr lang="es-ES" sz="1200" dirty="0"/>
            </a:br>
            <a:r>
              <a:rPr lang="es-ES" sz="1200" dirty="0"/>
              <a:t>"SELECT </a:t>
            </a:r>
            <a:r>
              <a:rPr lang="es-ES" sz="1200" dirty="0" err="1"/>
              <a:t>id_empresa</a:t>
            </a:r>
            <a:r>
              <a:rPr lang="es-ES" sz="1200" dirty="0"/>
              <a:t> FROM empresa WHERE nombre = :nombre",</a:t>
            </a:r>
            <a:br>
              <a:rPr lang="es-ES" sz="1200" dirty="0"/>
            </a:br>
            <a:r>
              <a:rPr lang="es-ES" sz="1200" dirty="0" err="1"/>
              <a:t>parameters</a:t>
            </a:r>
            <a:r>
              <a:rPr lang="es-ES" sz="1200" dirty="0"/>
              <a:t>);</a:t>
            </a:r>
          </a:p>
        </p:txBody>
      </p:sp>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2218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95815"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CONTENEDOR CORE </a:t>
            </a:r>
          </a:p>
        </p:txBody>
      </p:sp>
      <p:sp>
        <p:nvSpPr>
          <p:cNvPr id="41" name="Rectángulo redondeado 14"/>
          <p:cNvSpPr/>
          <p:nvPr/>
        </p:nvSpPr>
        <p:spPr>
          <a:xfrm>
            <a:off x="93019" y="1916832"/>
            <a:ext cx="8496944" cy="846621"/>
          </a:xfrm>
          <a:prstGeom prst="round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2" name="Rectángulo redondeado 15"/>
          <p:cNvSpPr/>
          <p:nvPr/>
        </p:nvSpPr>
        <p:spPr>
          <a:xfrm>
            <a:off x="254079" y="2110804"/>
            <a:ext cx="1913648" cy="53577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err="1" smtClean="0">
                <a:solidFill>
                  <a:schemeClr val="tx1"/>
                </a:solidFill>
              </a:rPr>
              <a:t>Beans</a:t>
            </a:r>
            <a:endParaRPr lang="es-ES" dirty="0" smtClean="0">
              <a:solidFill>
                <a:schemeClr val="tx1"/>
              </a:solidFill>
            </a:endParaRPr>
          </a:p>
        </p:txBody>
      </p:sp>
      <p:sp>
        <p:nvSpPr>
          <p:cNvPr id="43" name="Rectángulo redondeado 16"/>
          <p:cNvSpPr/>
          <p:nvPr/>
        </p:nvSpPr>
        <p:spPr>
          <a:xfrm>
            <a:off x="2374077" y="2042293"/>
            <a:ext cx="1894830" cy="53577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dirty="0" err="1" smtClean="0">
                <a:solidFill>
                  <a:schemeClr val="tx1"/>
                </a:solidFill>
              </a:rPr>
              <a:t>Core</a:t>
            </a:r>
            <a:endParaRPr lang="es-ES" dirty="0" smtClean="0">
              <a:solidFill>
                <a:schemeClr val="tx1"/>
              </a:solidFill>
            </a:endParaRPr>
          </a:p>
        </p:txBody>
      </p:sp>
      <p:sp>
        <p:nvSpPr>
          <p:cNvPr id="44" name="Rectángulo redondeado 17"/>
          <p:cNvSpPr/>
          <p:nvPr/>
        </p:nvSpPr>
        <p:spPr>
          <a:xfrm>
            <a:off x="4475257" y="2039307"/>
            <a:ext cx="1913648" cy="53577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err="1" smtClean="0">
                <a:solidFill>
                  <a:schemeClr val="tx1"/>
                </a:solidFill>
              </a:rPr>
              <a:t>Context</a:t>
            </a:r>
            <a:endParaRPr lang="es-ES" dirty="0" smtClean="0">
              <a:solidFill>
                <a:schemeClr val="tx1"/>
              </a:solidFill>
            </a:endParaRPr>
          </a:p>
          <a:p>
            <a:pPr algn="ctr"/>
            <a:r>
              <a:rPr lang="es-ES_tradnl" sz="1000" dirty="0" smtClean="0">
                <a:solidFill>
                  <a:schemeClr val="tx1"/>
                </a:solidFill>
              </a:rPr>
              <a:t>(Contexto)</a:t>
            </a:r>
            <a:endParaRPr lang="es-ES" sz="1000" dirty="0" smtClean="0">
              <a:solidFill>
                <a:schemeClr val="tx1"/>
              </a:solidFill>
            </a:endParaRPr>
          </a:p>
        </p:txBody>
      </p:sp>
      <p:sp>
        <p:nvSpPr>
          <p:cNvPr id="45" name="Rectángulo redondeado 18"/>
          <p:cNvSpPr/>
          <p:nvPr/>
        </p:nvSpPr>
        <p:spPr>
          <a:xfrm>
            <a:off x="6552403" y="2042293"/>
            <a:ext cx="1913648" cy="53577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solidFill>
                  <a:schemeClr val="tx1"/>
                </a:solidFill>
              </a:rPr>
              <a:t>SPEL</a:t>
            </a:r>
          </a:p>
          <a:p>
            <a:pPr algn="ctr"/>
            <a:r>
              <a:rPr lang="es-ES_tradnl" sz="1000" b="1" dirty="0" smtClean="0">
                <a:solidFill>
                  <a:schemeClr val="tx1"/>
                </a:solidFill>
              </a:rPr>
              <a:t>(Lenguaje de Expresiones)</a:t>
            </a:r>
            <a:endParaRPr lang="es-ES" sz="1000" b="1" dirty="0" smtClean="0">
              <a:solidFill>
                <a:schemeClr val="tx1"/>
              </a:solidFill>
            </a:endParaRPr>
          </a:p>
        </p:txBody>
      </p:sp>
      <p:sp>
        <p:nvSpPr>
          <p:cNvPr id="47" name="16 CuadroTexto"/>
          <p:cNvSpPr txBox="1"/>
          <p:nvPr/>
        </p:nvSpPr>
        <p:spPr>
          <a:xfrm>
            <a:off x="539552" y="3573016"/>
            <a:ext cx="8007370" cy="172354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endParaRPr lang="es-ES" sz="1000" dirty="0" smtClean="0"/>
          </a:p>
          <a:p>
            <a:r>
              <a:rPr lang="es-ES" sz="1200" dirty="0" smtClean="0"/>
              <a:t>El grupo </a:t>
            </a:r>
            <a:r>
              <a:rPr lang="es-ES" sz="1200" b="1" dirty="0" err="1" smtClean="0"/>
              <a:t>Core</a:t>
            </a:r>
            <a:r>
              <a:rPr lang="es-ES" sz="1200" b="1" dirty="0" smtClean="0"/>
              <a:t> </a:t>
            </a:r>
            <a:r>
              <a:rPr lang="es-ES" sz="1200" b="1" dirty="0" err="1" smtClean="0"/>
              <a:t>Container</a:t>
            </a:r>
            <a:r>
              <a:rPr lang="es-ES" sz="1200" dirty="0" smtClean="0"/>
              <a:t> contiene la parte  más importante del núcleo. Contiene los módulos "</a:t>
            </a:r>
            <a:r>
              <a:rPr lang="es-ES" sz="1200" dirty="0" err="1" smtClean="0"/>
              <a:t>Core</a:t>
            </a:r>
            <a:r>
              <a:rPr lang="es-ES" sz="1200" dirty="0" smtClean="0"/>
              <a:t> and </a:t>
            </a:r>
            <a:r>
              <a:rPr lang="es-ES" sz="1200" b="1" dirty="0" err="1" smtClean="0"/>
              <a:t>Beans</a:t>
            </a:r>
            <a:r>
              <a:rPr lang="es-ES" sz="1200" dirty="0" smtClean="0"/>
              <a:t>", "</a:t>
            </a:r>
            <a:r>
              <a:rPr lang="es-ES" sz="1200" b="1" dirty="0" err="1" smtClean="0"/>
              <a:t>Context</a:t>
            </a:r>
            <a:r>
              <a:rPr lang="es-ES" sz="1200" dirty="0" smtClean="0"/>
              <a:t>" y "</a:t>
            </a:r>
            <a:r>
              <a:rPr lang="es-ES" sz="1200" b="1" dirty="0" err="1" smtClean="0"/>
              <a:t>Expression</a:t>
            </a:r>
            <a:r>
              <a:rPr lang="es-ES" sz="1200" b="1" dirty="0" smtClean="0"/>
              <a:t> </a:t>
            </a:r>
            <a:r>
              <a:rPr lang="es-ES" sz="1200" b="1" dirty="0" err="1" smtClean="0"/>
              <a:t>Language</a:t>
            </a:r>
            <a:r>
              <a:rPr lang="es-ES" sz="1200" dirty="0" smtClean="0"/>
              <a:t>". </a:t>
            </a:r>
            <a:endParaRPr lang="fr-FR" sz="1200" dirty="0" smtClean="0"/>
          </a:p>
          <a:p>
            <a:r>
              <a:rPr lang="es-ES" sz="1200" dirty="0" smtClean="0"/>
              <a:t>Los </a:t>
            </a:r>
            <a:r>
              <a:rPr lang="es-ES" sz="1200" b="1" dirty="0" err="1" smtClean="0"/>
              <a:t>beans</a:t>
            </a:r>
            <a:r>
              <a:rPr lang="es-ES" sz="1200" b="1" dirty="0" smtClean="0"/>
              <a:t> </a:t>
            </a:r>
            <a:r>
              <a:rPr lang="es-ES" sz="1200" dirty="0" smtClean="0"/>
              <a:t>son los componentes básicos con los que trabaja </a:t>
            </a:r>
            <a:r>
              <a:rPr lang="es-ES" sz="1200" b="1" dirty="0" smtClean="0"/>
              <a:t>Spring,</a:t>
            </a:r>
            <a:r>
              <a:rPr lang="es-ES" sz="1200" dirty="0" smtClean="0"/>
              <a:t> básicamente todo son </a:t>
            </a:r>
            <a:r>
              <a:rPr lang="es-ES" sz="1200" b="1" dirty="0" err="1" smtClean="0"/>
              <a:t>beans</a:t>
            </a:r>
            <a:r>
              <a:rPr lang="es-ES" sz="1200" b="1" dirty="0" smtClean="0"/>
              <a:t>,</a:t>
            </a:r>
            <a:r>
              <a:rPr lang="es-ES" sz="1200" dirty="0" smtClean="0"/>
              <a:t> lo que permite dar un tratamiento uniforme a todos los componentes de una aplicación. </a:t>
            </a:r>
            <a:endParaRPr lang="fr-FR" sz="1200" dirty="0" smtClean="0"/>
          </a:p>
          <a:p>
            <a:r>
              <a:rPr lang="es-ES" sz="1200" dirty="0" smtClean="0"/>
              <a:t>El contexto es a través del que se accede a los </a:t>
            </a:r>
            <a:r>
              <a:rPr lang="es-ES" sz="1200" b="1" dirty="0" err="1" smtClean="0"/>
              <a:t>beans</a:t>
            </a:r>
            <a:r>
              <a:rPr lang="es-ES" sz="1200" dirty="0" smtClean="0"/>
              <a:t>, y añade además características de internacionalización (i18n), carga de recursos, propagación de eventos, etc. </a:t>
            </a:r>
            <a:endParaRPr lang="fr-FR" sz="1200" dirty="0" smtClean="0"/>
          </a:p>
          <a:p>
            <a:r>
              <a:rPr lang="es-ES" sz="1200" dirty="0" smtClean="0"/>
              <a:t>El lenguaje de expresión de </a:t>
            </a:r>
            <a:r>
              <a:rPr lang="es-ES" sz="1200" b="1" dirty="0" smtClean="0"/>
              <a:t>Spring (</a:t>
            </a:r>
            <a:r>
              <a:rPr lang="es-ES" sz="1200" b="1" dirty="0" err="1" smtClean="0"/>
              <a:t>SpEL</a:t>
            </a:r>
            <a:r>
              <a:rPr lang="es-ES" sz="1200" dirty="0" smtClean="0"/>
              <a:t>) permite utilizar expresiones elaboradas a la hora de definir los objetos, parámetros y demás</a:t>
            </a:r>
            <a:endParaRPr lang="es-ES" sz="1200" dirty="0">
              <a:effectLst/>
            </a:endParaRPr>
          </a:p>
        </p:txBody>
      </p:sp>
      <p:sp>
        <p:nvSpPr>
          <p:cNvPr id="48" name="16 CuadroTexto"/>
          <p:cNvSpPr txBox="1"/>
          <p:nvPr/>
        </p:nvSpPr>
        <p:spPr>
          <a:xfrm>
            <a:off x="523849" y="2839029"/>
            <a:ext cx="1887911"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CORE </a:t>
            </a:r>
            <a:r>
              <a:rPr lang="es-ES" b="1" dirty="0">
                <a:solidFill>
                  <a:srgbClr val="C00000"/>
                </a:solidFill>
              </a:rPr>
              <a:t>CONTAINER</a:t>
            </a:r>
          </a:p>
        </p:txBody>
      </p:sp>
      <p:pic>
        <p:nvPicPr>
          <p:cNvPr id="23"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5918534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150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b="1" dirty="0" smtClean="0"/>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4 CuadroTexto"/>
          <p:cNvSpPr txBox="1"/>
          <p:nvPr/>
        </p:nvSpPr>
        <p:spPr>
          <a:xfrm>
            <a:off x="245266" y="120039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4 CuadroTexto"/>
          <p:cNvSpPr txBox="1"/>
          <p:nvPr/>
        </p:nvSpPr>
        <p:spPr>
          <a:xfrm>
            <a:off x="245266" y="185459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16 CuadroTexto"/>
          <p:cNvSpPr txBox="1"/>
          <p:nvPr/>
        </p:nvSpPr>
        <p:spPr>
          <a:xfrm>
            <a:off x="548216" y="1854590"/>
            <a:ext cx="8320167" cy="461665"/>
          </a:xfrm>
          <a:prstGeom prst="rect">
            <a:avLst/>
          </a:prstGeom>
          <a:noFill/>
          <a:ln>
            <a:noFill/>
            <a:prstDash val="dash"/>
          </a:ln>
          <a:effectLst/>
        </p:spPr>
        <p:txBody>
          <a:bodyPr wrap="square" rtlCol="0">
            <a:spAutoFit/>
          </a:bodyPr>
          <a:lstStyle/>
          <a:p>
            <a:pPr fontAlgn="t"/>
            <a:r>
              <a:rPr lang="es-ES" sz="1200" dirty="0" smtClean="0"/>
              <a:t>- </a:t>
            </a:r>
            <a:r>
              <a:rPr lang="es-ES" sz="1200" dirty="0"/>
              <a:t>Una característica interesante es que se puede utilizar un objeto JavaBean con la clase </a:t>
            </a:r>
            <a:r>
              <a:rPr lang="es-ES" sz="1200" dirty="0" err="1"/>
              <a:t>BeanPropertySqlParameterSource</a:t>
            </a:r>
            <a:r>
              <a:rPr lang="es-ES" sz="1200" dirty="0"/>
              <a:t>, que construye automáticamente un </a:t>
            </a:r>
            <a:r>
              <a:rPr lang="es-ES" sz="1200" dirty="0" err="1"/>
              <a:t>Map</a:t>
            </a:r>
            <a:r>
              <a:rPr lang="es-ES" sz="1200" dirty="0"/>
              <a:t> con los nombres de las propiedades y sus correspondientes valores:</a:t>
            </a:r>
            <a:endParaRPr lang="es-ES" sz="1200" dirty="0" smtClean="0"/>
          </a:p>
        </p:txBody>
      </p:sp>
      <p:sp>
        <p:nvSpPr>
          <p:cNvPr id="18" name="17 CuadroTexto"/>
          <p:cNvSpPr txBox="1"/>
          <p:nvPr/>
        </p:nvSpPr>
        <p:spPr>
          <a:xfrm>
            <a:off x="684237" y="3695942"/>
            <a:ext cx="8320167" cy="461665"/>
          </a:xfrm>
          <a:prstGeom prst="rect">
            <a:avLst/>
          </a:prstGeom>
          <a:noFill/>
          <a:ln>
            <a:noFill/>
            <a:prstDash val="dash"/>
          </a:ln>
          <a:effectLst/>
        </p:spPr>
        <p:txBody>
          <a:bodyPr wrap="square" rtlCol="0">
            <a:spAutoFit/>
          </a:bodyPr>
          <a:lstStyle/>
          <a:p>
            <a:pPr fontAlgn="t"/>
            <a:r>
              <a:rPr lang="es-ES" sz="1200" dirty="0"/>
              <a:t>Otras clases similares ofrecidas por Spring permiten reducir la cantidad de código a escribir significativamente, como en las operaciones por </a:t>
            </a:r>
            <a:r>
              <a:rPr lang="es-ES" sz="1200" dirty="0" err="1"/>
              <a:t>batch</a:t>
            </a:r>
            <a:r>
              <a:rPr lang="es-ES" sz="1200" dirty="0"/>
              <a:t> para las actualizaciones masivas de registros por ejemplo:</a:t>
            </a:r>
          </a:p>
        </p:txBody>
      </p:sp>
      <p:sp>
        <p:nvSpPr>
          <p:cNvPr id="20" name="20507 CuadroTexto"/>
          <p:cNvSpPr txBox="1"/>
          <p:nvPr/>
        </p:nvSpPr>
        <p:spPr>
          <a:xfrm>
            <a:off x="548216" y="1206986"/>
            <a:ext cx="3519728"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600" b="1" dirty="0" smtClean="0">
                <a:solidFill>
                  <a:srgbClr val="C00000"/>
                </a:solidFill>
              </a:rPr>
              <a:t>CLASE  </a:t>
            </a:r>
            <a:r>
              <a:rPr lang="es-ES" sz="1600" b="1" dirty="0" err="1"/>
              <a:t>NamedParameterJdbcTemplate</a:t>
            </a:r>
            <a:endParaRPr lang="es-ES" sz="1600" b="1" dirty="0">
              <a:solidFill>
                <a:srgbClr val="C00000"/>
              </a:solidFill>
            </a:endParaRPr>
          </a:p>
        </p:txBody>
      </p:sp>
      <p:sp>
        <p:nvSpPr>
          <p:cNvPr id="21" name="20507 CuadroTexto"/>
          <p:cNvSpPr txBox="1"/>
          <p:nvPr/>
        </p:nvSpPr>
        <p:spPr>
          <a:xfrm>
            <a:off x="684237" y="2316255"/>
            <a:ext cx="5534824" cy="1200329"/>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Empresa </a:t>
            </a:r>
            <a:r>
              <a:rPr lang="es-ES" sz="1200" dirty="0" err="1"/>
              <a:t>empresa</a:t>
            </a:r>
            <a:r>
              <a:rPr lang="es-ES" sz="1200" dirty="0"/>
              <a:t> = new Empresa();</a:t>
            </a:r>
            <a:br>
              <a:rPr lang="es-ES" sz="1200" dirty="0"/>
            </a:br>
            <a:r>
              <a:rPr lang="es-ES" sz="1200" dirty="0" err="1"/>
              <a:t>empresa.setNombre</a:t>
            </a:r>
            <a:r>
              <a:rPr lang="es-ES" sz="1200" dirty="0"/>
              <a:t>("</a:t>
            </a:r>
            <a:r>
              <a:rPr lang="es-ES" sz="1200" dirty="0" err="1"/>
              <a:t>Easy</a:t>
            </a:r>
            <a:r>
              <a:rPr lang="es-ES" sz="1200" dirty="0"/>
              <a:t> </a:t>
            </a:r>
            <a:r>
              <a:rPr lang="es-ES" sz="1200" dirty="0" err="1"/>
              <a:t>Dinner</a:t>
            </a:r>
            <a:r>
              <a:rPr lang="es-ES" sz="1200" dirty="0"/>
              <a:t>");</a:t>
            </a:r>
          </a:p>
          <a:p>
            <a:pPr fontAlgn="t"/>
            <a:r>
              <a:rPr lang="es-ES" sz="1200" dirty="0" err="1"/>
              <a:t>SqlParameterSource</a:t>
            </a:r>
            <a:r>
              <a:rPr lang="es-ES" sz="1200" dirty="0"/>
              <a:t> </a:t>
            </a:r>
            <a:r>
              <a:rPr lang="es-ES" sz="1200" dirty="0" err="1"/>
              <a:t>parameters</a:t>
            </a:r>
            <a:r>
              <a:rPr lang="es-ES" sz="1200" dirty="0"/>
              <a:t> = new </a:t>
            </a:r>
            <a:r>
              <a:rPr lang="es-ES" sz="1200" dirty="0" err="1"/>
              <a:t>BeanPropertySqlParameterSource</a:t>
            </a:r>
            <a:r>
              <a:rPr lang="es-ES" sz="1200" dirty="0"/>
              <a:t>(empresa);</a:t>
            </a:r>
          </a:p>
          <a:p>
            <a:pPr fontAlgn="t"/>
            <a:r>
              <a:rPr lang="es-ES" sz="1200" dirty="0" err="1"/>
              <a:t>namedParameterJdbcTemplate.queryForInt</a:t>
            </a:r>
            <a:r>
              <a:rPr lang="es-ES" sz="1200" dirty="0"/>
              <a:t>(</a:t>
            </a:r>
            <a:br>
              <a:rPr lang="es-ES" sz="1200" dirty="0"/>
            </a:br>
            <a:r>
              <a:rPr lang="es-ES" sz="1200" dirty="0"/>
              <a:t>"SELECT </a:t>
            </a:r>
            <a:r>
              <a:rPr lang="es-ES" sz="1200" dirty="0" err="1"/>
              <a:t>id_empresa</a:t>
            </a:r>
            <a:r>
              <a:rPr lang="es-ES" sz="1200" dirty="0"/>
              <a:t> FROM empresa WHERE nombre = :nombre",</a:t>
            </a:r>
            <a:br>
              <a:rPr lang="es-ES" sz="1200" dirty="0"/>
            </a:br>
            <a:r>
              <a:rPr lang="es-ES" sz="1200" dirty="0" err="1"/>
              <a:t>parameters</a:t>
            </a:r>
            <a:r>
              <a:rPr lang="es-ES" sz="1200" dirty="0"/>
              <a:t>);</a:t>
            </a:r>
          </a:p>
        </p:txBody>
      </p:sp>
      <p:sp>
        <p:nvSpPr>
          <p:cNvPr id="23" name="4 CuadroTexto"/>
          <p:cNvSpPr txBox="1"/>
          <p:nvPr/>
        </p:nvSpPr>
        <p:spPr>
          <a:xfrm>
            <a:off x="248678" y="366815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20507 CuadroTexto"/>
          <p:cNvSpPr txBox="1"/>
          <p:nvPr/>
        </p:nvSpPr>
        <p:spPr>
          <a:xfrm>
            <a:off x="748710" y="4377376"/>
            <a:ext cx="5534824" cy="101566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SqlParameterSource</a:t>
            </a:r>
            <a:r>
              <a:rPr lang="es-ES" sz="1200" dirty="0"/>
              <a:t>[] </a:t>
            </a:r>
            <a:r>
              <a:rPr lang="es-ES" sz="1200" dirty="0" err="1"/>
              <a:t>batch</a:t>
            </a:r>
            <a:r>
              <a:rPr lang="es-ES" sz="1200" dirty="0"/>
              <a:t> =</a:t>
            </a:r>
            <a:br>
              <a:rPr lang="es-ES" sz="1200" dirty="0"/>
            </a:br>
            <a:r>
              <a:rPr lang="es-ES" sz="1200" dirty="0" err="1"/>
              <a:t>SqlParameterSourceUtils.createBatch</a:t>
            </a:r>
            <a:r>
              <a:rPr lang="es-ES" sz="1200" dirty="0"/>
              <a:t>( </a:t>
            </a:r>
            <a:r>
              <a:rPr lang="es-ES" sz="1200" dirty="0" err="1"/>
              <a:t>empresas.toArray</a:t>
            </a:r>
            <a:r>
              <a:rPr lang="es-ES" sz="1200" dirty="0"/>
              <a:t>() );</a:t>
            </a:r>
          </a:p>
          <a:p>
            <a:pPr fontAlgn="t"/>
            <a:r>
              <a:rPr lang="es-ES" sz="1200" dirty="0" err="1"/>
              <a:t>namedParameterJdbcTemplate.batchUpdate</a:t>
            </a:r>
            <a:r>
              <a:rPr lang="es-ES" sz="1200" dirty="0"/>
              <a:t>(</a:t>
            </a:r>
            <a:br>
              <a:rPr lang="es-ES" sz="1200" dirty="0"/>
            </a:br>
            <a:r>
              <a:rPr lang="es-ES" sz="1200" dirty="0"/>
              <a:t>"INSERT INTO empresa(</a:t>
            </a:r>
            <a:r>
              <a:rPr lang="es-ES" sz="1200" dirty="0" err="1"/>
              <a:t>id_empresa</a:t>
            </a:r>
            <a:r>
              <a:rPr lang="es-ES" sz="1200" dirty="0"/>
              <a:t>, nombre) VALUES(:</a:t>
            </a:r>
            <a:r>
              <a:rPr lang="es-ES" sz="1200" dirty="0" err="1"/>
              <a:t>idEmpresa</a:t>
            </a:r>
            <a:r>
              <a:rPr lang="es-ES" sz="1200" dirty="0"/>
              <a:t>, :nombre)",</a:t>
            </a:r>
            <a:br>
              <a:rPr lang="es-ES" sz="1200" dirty="0"/>
            </a:br>
            <a:r>
              <a:rPr lang="es-ES" sz="1200" dirty="0" err="1"/>
              <a:t>batch</a:t>
            </a:r>
            <a:r>
              <a:rPr lang="es-ES" sz="1200" dirty="0"/>
              <a:t>);</a:t>
            </a:r>
          </a:p>
        </p:txBody>
      </p:sp>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92998782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510"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2" name="Espace réservé du numéro de diapositive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3068B6-EB07-483F-A018-A524B3D52D34}" type="slidenum">
              <a:rPr lang="fr-FR" altLang="es-ES" sz="1100" smtClean="0">
                <a:solidFill>
                  <a:srgbClr val="464646"/>
                </a:solidFill>
                <a:ea typeface="ＭＳ Ｐゴシック" pitchFamily="34" charset="-128"/>
              </a:rPr>
              <a:pPr fontAlgn="base">
                <a:spcBef>
                  <a:spcPct val="0"/>
                </a:spcBef>
                <a:spcAft>
                  <a:spcPct val="0"/>
                </a:spcAft>
                <a:buFontTx/>
                <a:buNone/>
                <a:defRPr/>
              </a:pPr>
              <a:t>151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Jdbc</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Template</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150" name="4 Marcador de número de diapositiva"/>
          <p:cNvSpPr>
            <a:spLocks noGrp="1"/>
          </p:cNvSpPr>
          <p:nvPr>
            <p:ph type="sldNum" sz="quarter" idx="4294967295"/>
          </p:nvPr>
        </p:nvSpPr>
        <p:spPr bwMode="auto">
          <a:xfrm>
            <a:off x="7010400" y="6356350"/>
            <a:ext cx="21336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151</a:t>
            </a:fld>
            <a:endParaRPr lang="fr-FR" altLang="es-ES" sz="1100" dirty="0" smtClean="0">
              <a:solidFill>
                <a:srgbClr val="464646"/>
              </a:solidFill>
              <a:ea typeface="ＭＳ Ｐゴシック" pitchFamily="34" charset="-128"/>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4 CuadroTexto"/>
          <p:cNvSpPr txBox="1"/>
          <p:nvPr/>
        </p:nvSpPr>
        <p:spPr>
          <a:xfrm>
            <a:off x="245266" y="185459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16 CuadroTexto"/>
          <p:cNvSpPr txBox="1"/>
          <p:nvPr/>
        </p:nvSpPr>
        <p:spPr>
          <a:xfrm>
            <a:off x="548216" y="1854590"/>
            <a:ext cx="8320167" cy="646331"/>
          </a:xfrm>
          <a:prstGeom prst="rect">
            <a:avLst/>
          </a:prstGeom>
          <a:noFill/>
          <a:ln>
            <a:noFill/>
            <a:prstDash val="dash"/>
          </a:ln>
          <a:effectLst/>
        </p:spPr>
        <p:txBody>
          <a:bodyPr wrap="square" rtlCol="0">
            <a:spAutoFit/>
          </a:bodyPr>
          <a:lstStyle/>
          <a:p>
            <a:pPr fontAlgn="t"/>
            <a:r>
              <a:rPr lang="es-ES" sz="1200" dirty="0" smtClean="0"/>
              <a:t>- </a:t>
            </a:r>
            <a:r>
              <a:rPr lang="es-ES" sz="1200" dirty="0"/>
              <a:t>La clase </a:t>
            </a:r>
            <a:r>
              <a:rPr lang="es-ES" sz="1200" dirty="0" err="1"/>
              <a:t>SimpleJdbcTemplate</a:t>
            </a:r>
            <a:r>
              <a:rPr lang="es-ES" sz="1200" dirty="0"/>
              <a:t> es otro </a:t>
            </a:r>
            <a:r>
              <a:rPr lang="es-ES" sz="1200" i="1" dirty="0" err="1"/>
              <a:t>wrapper</a:t>
            </a:r>
            <a:r>
              <a:rPr lang="es-ES" sz="1200" dirty="0"/>
              <a:t> sobre </a:t>
            </a:r>
            <a:r>
              <a:rPr lang="es-ES" sz="1200" dirty="0" err="1"/>
              <a:t>JdbcTemplate</a:t>
            </a:r>
            <a:r>
              <a:rPr lang="es-ES" sz="1200" dirty="0"/>
              <a:t>, aunque las diferencias entre una y otra son un poco </a:t>
            </a:r>
            <a:r>
              <a:rPr lang="es-ES" sz="1200" dirty="0" smtClean="0"/>
              <a:t>sutiles. </a:t>
            </a:r>
            <a:r>
              <a:rPr lang="es-ES" sz="1200" dirty="0"/>
              <a:t>Básicamente está mejor adaptada para usar algunas de las características concretas de Java que se incorporaron en la versión 5, como los genéricos y los argumentos variables.</a:t>
            </a:r>
            <a:endParaRPr lang="es-ES" sz="1200" dirty="0" smtClean="0"/>
          </a:p>
        </p:txBody>
      </p:sp>
      <p:sp>
        <p:nvSpPr>
          <p:cNvPr id="18" name="17 CuadroTexto"/>
          <p:cNvSpPr txBox="1"/>
          <p:nvPr/>
        </p:nvSpPr>
        <p:spPr>
          <a:xfrm>
            <a:off x="700149" y="3317147"/>
            <a:ext cx="8320167" cy="646331"/>
          </a:xfrm>
          <a:prstGeom prst="rect">
            <a:avLst/>
          </a:prstGeom>
          <a:noFill/>
          <a:ln>
            <a:noFill/>
            <a:prstDash val="dash"/>
          </a:ln>
          <a:effectLst/>
        </p:spPr>
        <p:txBody>
          <a:bodyPr wrap="square" rtlCol="0">
            <a:spAutoFit/>
          </a:bodyPr>
          <a:lstStyle/>
          <a:p>
            <a:pPr fontAlgn="t"/>
            <a:r>
              <a:rPr lang="es-ES" sz="1200" dirty="0"/>
              <a:t>Spring ofrece incluso una tercera forma de realizar las operaciones a través de las clases </a:t>
            </a:r>
            <a:r>
              <a:rPr lang="es-ES" sz="1200" dirty="0" err="1"/>
              <a:t>SimpleJdbcInsert</a:t>
            </a:r>
            <a:r>
              <a:rPr lang="es-ES" sz="1200" dirty="0"/>
              <a:t> y </a:t>
            </a:r>
            <a:r>
              <a:rPr lang="es-ES" sz="1200" dirty="0" err="1"/>
              <a:t>SimpleJdbcCall</a:t>
            </a:r>
            <a:r>
              <a:rPr lang="es-ES" sz="1200" dirty="0"/>
              <a:t>. </a:t>
            </a:r>
            <a:r>
              <a:rPr lang="es-ES" sz="1200" dirty="0" smtClean="0"/>
              <a:t>Son </a:t>
            </a:r>
            <a:r>
              <a:rPr lang="es-ES" sz="1200" dirty="0"/>
              <a:t>especializaciones que buscan reducir la configuración almacenando información previa como el nombre de la tabla o procedimiento almacenado sobre el que aplica la operación.</a:t>
            </a:r>
          </a:p>
        </p:txBody>
      </p:sp>
      <p:sp>
        <p:nvSpPr>
          <p:cNvPr id="20" name="20507 CuadroTexto"/>
          <p:cNvSpPr txBox="1"/>
          <p:nvPr/>
        </p:nvSpPr>
        <p:spPr>
          <a:xfrm>
            <a:off x="548216" y="1206986"/>
            <a:ext cx="3519728"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600" b="1" dirty="0" smtClean="0">
                <a:solidFill>
                  <a:srgbClr val="C00000"/>
                </a:solidFill>
              </a:rPr>
              <a:t>CLASE  </a:t>
            </a:r>
            <a:r>
              <a:rPr lang="es-ES" sz="1600" b="1" dirty="0" err="1"/>
              <a:t>SimpleJdbcTemplate</a:t>
            </a:r>
            <a:endParaRPr lang="es-ES" sz="1600" b="1" dirty="0">
              <a:solidFill>
                <a:srgbClr val="C00000"/>
              </a:solidFill>
            </a:endParaRPr>
          </a:p>
        </p:txBody>
      </p:sp>
      <p:sp>
        <p:nvSpPr>
          <p:cNvPr id="23" name="4 CuadroTexto"/>
          <p:cNvSpPr txBox="1"/>
          <p:nvPr/>
        </p:nvSpPr>
        <p:spPr>
          <a:xfrm>
            <a:off x="264590" y="328936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9" name="20507 CuadroTexto"/>
          <p:cNvSpPr txBox="1"/>
          <p:nvPr/>
        </p:nvSpPr>
        <p:spPr>
          <a:xfrm>
            <a:off x="566552" y="2708920"/>
            <a:ext cx="3519728" cy="338554"/>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600" b="1" dirty="0" smtClean="0">
                <a:solidFill>
                  <a:srgbClr val="C00000"/>
                </a:solidFill>
              </a:rPr>
              <a:t>CLASE  </a:t>
            </a:r>
            <a:r>
              <a:rPr lang="es-ES" sz="1600" b="1" dirty="0" err="1"/>
              <a:t>SimpleJdbc</a:t>
            </a:r>
            <a:endParaRPr lang="es-ES" sz="1600" b="1" dirty="0">
              <a:solidFill>
                <a:srgbClr val="C00000"/>
              </a:solidFill>
            </a:endParaRPr>
          </a:p>
        </p:txBody>
      </p:sp>
      <p:sp>
        <p:nvSpPr>
          <p:cNvPr id="16" name="15 Rectángulo"/>
          <p:cNvSpPr/>
          <p:nvPr/>
        </p:nvSpPr>
        <p:spPr>
          <a:xfrm>
            <a:off x="2915816" y="620688"/>
            <a:ext cx="3115661" cy="369332"/>
          </a:xfrm>
          <a:prstGeom prst="rect">
            <a:avLst/>
          </a:prstGeom>
        </p:spPr>
        <p:txBody>
          <a:bodyPr wrap="none">
            <a:spAutoFit/>
          </a:bodyPr>
          <a:lstStyle/>
          <a:p>
            <a:r>
              <a:rPr lang="es-ES" b="1" dirty="0" smtClean="0"/>
              <a:t>MÓDULO DAO (Base de Datos)</a:t>
            </a:r>
            <a:endParaRPr lang="es-ES" dirty="0" smtClean="0"/>
          </a:p>
        </p:txBody>
      </p:sp>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480890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smtClean="0"/>
              <a:t>ORM</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153</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539552" y="1484784"/>
            <a:ext cx="8320167" cy="276999"/>
          </a:xfrm>
          <a:prstGeom prst="rect">
            <a:avLst/>
          </a:prstGeom>
          <a:noFill/>
          <a:ln>
            <a:noFill/>
            <a:prstDash val="dash"/>
          </a:ln>
          <a:effectLst/>
        </p:spPr>
        <p:txBody>
          <a:bodyPr wrap="square" rtlCol="0">
            <a:spAutoFit/>
          </a:bodyPr>
          <a:lstStyle/>
          <a:p>
            <a:r>
              <a:rPr lang="es-ES_tradnl" sz="1200" b="1" dirty="0" smtClean="0"/>
              <a:t>- </a:t>
            </a:r>
            <a:r>
              <a:rPr lang="es-ES" sz="1200" b="1" dirty="0" smtClean="0"/>
              <a:t>ORM</a:t>
            </a:r>
            <a:r>
              <a:rPr lang="es-ES" sz="1200" b="1" dirty="0"/>
              <a:t>, O/RM y O/R </a:t>
            </a:r>
            <a:r>
              <a:rPr lang="es-ES" sz="1200" b="1" dirty="0" err="1"/>
              <a:t>mapping</a:t>
            </a:r>
            <a:r>
              <a:rPr lang="es-ES" sz="1200" b="1" dirty="0"/>
              <a:t> </a:t>
            </a:r>
            <a:r>
              <a:rPr lang="es-ES" sz="1200" b="1" dirty="0" smtClean="0"/>
              <a:t> </a:t>
            </a:r>
            <a:r>
              <a:rPr lang="es-ES_tradnl" sz="1200" dirty="0" smtClean="0"/>
              <a:t>Son las siglas  de (</a:t>
            </a:r>
            <a:r>
              <a:rPr lang="es-ES" sz="1200" b="1" dirty="0" err="1" smtClean="0"/>
              <a:t>Object</a:t>
            </a:r>
            <a:r>
              <a:rPr lang="es-ES" sz="1200" b="1" dirty="0" smtClean="0"/>
              <a:t> </a:t>
            </a:r>
            <a:r>
              <a:rPr lang="es-ES" sz="1200" b="1" dirty="0" err="1"/>
              <a:t>Relational</a:t>
            </a:r>
            <a:r>
              <a:rPr lang="es-ES" sz="1200" b="1" dirty="0"/>
              <a:t> </a:t>
            </a:r>
            <a:r>
              <a:rPr lang="es-ES" sz="1200" b="1" dirty="0" err="1" smtClean="0"/>
              <a:t>Mapping</a:t>
            </a:r>
            <a:r>
              <a:rPr lang="es-ES" sz="1200" b="1" dirty="0" smtClean="0"/>
              <a:t>).</a:t>
            </a:r>
            <a:endParaRPr lang="es-ES" sz="1200" b="1" dirty="0">
              <a:effectLst/>
            </a:endParaRPr>
          </a:p>
        </p:txBody>
      </p:sp>
      <p:sp>
        <p:nvSpPr>
          <p:cNvPr id="14" name="13 CuadroTexto"/>
          <p:cNvSpPr txBox="1"/>
          <p:nvPr/>
        </p:nvSpPr>
        <p:spPr>
          <a:xfrm>
            <a:off x="553318" y="2090530"/>
            <a:ext cx="8320167" cy="461665"/>
          </a:xfrm>
          <a:prstGeom prst="rect">
            <a:avLst/>
          </a:prstGeom>
          <a:noFill/>
          <a:ln>
            <a:noFill/>
            <a:prstDash val="dash"/>
          </a:ln>
          <a:effectLst/>
        </p:spPr>
        <p:txBody>
          <a:bodyPr wrap="square" rtlCol="0">
            <a:spAutoFit/>
          </a:bodyPr>
          <a:lstStyle/>
          <a:p>
            <a:r>
              <a:rPr lang="es-ES_tradnl" sz="1200" b="1" dirty="0" smtClean="0"/>
              <a:t>- </a:t>
            </a:r>
            <a:r>
              <a:rPr lang="es-ES" sz="1200" dirty="0" smtClean="0"/>
              <a:t>Es </a:t>
            </a:r>
            <a:r>
              <a:rPr lang="es-ES" sz="1200" dirty="0"/>
              <a:t>una </a:t>
            </a:r>
            <a:r>
              <a:rPr lang="es-ES" sz="1200" b="1" dirty="0"/>
              <a:t>técnica empleada </a:t>
            </a:r>
            <a:r>
              <a:rPr lang="es-ES" sz="1200" dirty="0"/>
              <a:t>en la programación, para convertir datos entre sistemas incompatibles, como lo son las bases de datos relacionales y los lenguajes de programación.</a:t>
            </a:r>
            <a:r>
              <a:rPr lang="es-ES_tradnl" sz="1200" dirty="0" smtClean="0"/>
              <a:t>.</a:t>
            </a:r>
            <a:endParaRPr lang="es-ES_tradnl" sz="1200" dirty="0"/>
          </a:p>
        </p:txBody>
      </p:sp>
      <p:sp>
        <p:nvSpPr>
          <p:cNvPr id="5" name="4 Rectángulo"/>
          <p:cNvSpPr/>
          <p:nvPr/>
        </p:nvSpPr>
        <p:spPr>
          <a:xfrm>
            <a:off x="553318" y="2810958"/>
            <a:ext cx="8320167" cy="2143472"/>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pic>
        <p:nvPicPr>
          <p:cNvPr id="27" name="Picture 2" descr="D:\Profiles\jmsanjuan\Pictures\java_object_persistence_with_hibern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996952"/>
            <a:ext cx="4747643" cy="1803747"/>
          </a:xfrm>
          <a:prstGeom prst="rect">
            <a:avLst/>
          </a:prstGeom>
          <a:noFill/>
          <a:extLst>
            <a:ext uri="{909E8E84-426E-40DD-AFC4-6F175D3DCCD1}">
              <a14:hiddenFill xmlns:a14="http://schemas.microsoft.com/office/drawing/2010/main">
                <a:solidFill>
                  <a:srgbClr val="FFFFFF"/>
                </a:solidFill>
              </a14:hiddenFill>
            </a:ext>
          </a:extLst>
        </p:spPr>
      </p:pic>
      <p:sp>
        <p:nvSpPr>
          <p:cNvPr id="28" name="27 CuadroTexto"/>
          <p:cNvSpPr txBox="1"/>
          <p:nvPr/>
        </p:nvSpPr>
        <p:spPr>
          <a:xfrm>
            <a:off x="255184" y="1484783"/>
            <a:ext cx="299539" cy="307777"/>
          </a:xfrm>
          <a:prstGeom prst="rect">
            <a:avLst/>
          </a:prstGeom>
          <a:noFill/>
          <a:ln w="3175">
            <a:noFill/>
            <a:prstDash val="solid"/>
          </a:ln>
          <a:effectLst/>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9" name="28 CuadroTexto"/>
          <p:cNvSpPr txBox="1"/>
          <p:nvPr/>
        </p:nvSpPr>
        <p:spPr>
          <a:xfrm>
            <a:off x="255184" y="2167473"/>
            <a:ext cx="299539" cy="307777"/>
          </a:xfrm>
          <a:prstGeom prst="rect">
            <a:avLst/>
          </a:prstGeom>
          <a:noFill/>
          <a:ln w="3175">
            <a:noFill/>
            <a:prstDash val="solid"/>
          </a:ln>
          <a:effectLst/>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9" name="Picture 2" descr="https://encrypted-tbn2.gstatic.com/images?q=tbn:ANd9GcR98Xm2gG4kbdYrQ7UIAfG6kSmjYIInd8a0G49b47Plh4ZPoD3Vs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21" name="irc_mi" descr="http://lkrnac.net/wp-stuff/uploads/2014/12/spring-framework-logo-604x270.png">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10"/>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0502743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Marcador de pie de página"/>
          <p:cNvSpPr>
            <a:spLocks noGrp="1"/>
          </p:cNvSpPr>
          <p:nvPr>
            <p:ph type="ftr" sz="quarter" idx="11"/>
          </p:nvPr>
        </p:nvSpPr>
        <p:spPr/>
        <p:txBody>
          <a:bodyPr/>
          <a:lstStyle/>
          <a:p>
            <a:r>
              <a:rPr lang="es-ES_tradnl" smtClean="0"/>
              <a:t>Spring Framework</a:t>
            </a:r>
            <a:endParaRPr lang="es-ES_tradnl"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154</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¿Para que sirve ORM?</a:t>
            </a:r>
          </a:p>
        </p:txBody>
      </p:sp>
      <p:sp>
        <p:nvSpPr>
          <p:cNvPr id="17" name="16 CuadroTexto"/>
          <p:cNvSpPr txBox="1"/>
          <p:nvPr/>
        </p:nvSpPr>
        <p:spPr>
          <a:xfrm>
            <a:off x="741296" y="1484784"/>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Para reducir la cantidad de código necesario para lograr lo que se conoce como una </a:t>
            </a:r>
            <a:r>
              <a:rPr lang="es-ES" sz="1200" b="1" i="1" dirty="0"/>
              <a:t>persistencia de objetos</a:t>
            </a:r>
            <a:endParaRPr lang="es-ES" sz="1200" b="1" dirty="0">
              <a:effectLst/>
            </a:endParaRPr>
          </a:p>
        </p:txBody>
      </p:sp>
      <p:sp>
        <p:nvSpPr>
          <p:cNvPr id="14" name="13 CuadroTexto"/>
          <p:cNvSpPr txBox="1"/>
          <p:nvPr/>
        </p:nvSpPr>
        <p:spPr>
          <a:xfrm>
            <a:off x="755062" y="2090530"/>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Permite realizar el proceso de mapeo</a:t>
            </a:r>
            <a:endParaRPr lang="es-ES_tradnl" sz="1200" dirty="0"/>
          </a:p>
        </p:txBody>
      </p:sp>
      <p:sp>
        <p:nvSpPr>
          <p:cNvPr id="15" name="14 CuadroTexto"/>
          <p:cNvSpPr txBox="1"/>
          <p:nvPr/>
        </p:nvSpPr>
        <p:spPr>
          <a:xfrm>
            <a:off x="758958" y="2797268"/>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Se encargara de crear las clases </a:t>
            </a:r>
            <a:r>
              <a:rPr lang="es-ES" sz="1200" dirty="0" smtClean="0"/>
              <a:t>equivalentes </a:t>
            </a:r>
            <a:r>
              <a:rPr lang="es-ES" sz="1200" dirty="0"/>
              <a:t>u </a:t>
            </a:r>
            <a:r>
              <a:rPr lang="es-ES" sz="1200" dirty="0" smtClean="0"/>
              <a:t>homólogas </a:t>
            </a:r>
            <a:r>
              <a:rPr lang="es-ES" sz="1200" dirty="0"/>
              <a:t>con las tablas en la base de datos</a:t>
            </a:r>
            <a:r>
              <a:rPr lang="es-ES" sz="1200" dirty="0" smtClean="0"/>
              <a:t>.</a:t>
            </a:r>
            <a:endParaRPr lang="es-ES_tradnl" sz="1200" dirty="0"/>
          </a:p>
        </p:txBody>
      </p:sp>
      <p:sp>
        <p:nvSpPr>
          <p:cNvPr id="16" name="15 CuadroTexto"/>
          <p:cNvSpPr txBox="1"/>
          <p:nvPr/>
        </p:nvSpPr>
        <p:spPr>
          <a:xfrm>
            <a:off x="755062" y="3463595"/>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Permite manejar diversos tipos de relaciones entre las tablas (uno a uno</a:t>
            </a:r>
            <a:r>
              <a:rPr lang="es-ES" sz="1200" dirty="0" smtClean="0"/>
              <a:t>, uno </a:t>
            </a:r>
            <a:r>
              <a:rPr lang="es-ES" sz="1200" dirty="0"/>
              <a:t>a muchos).</a:t>
            </a:r>
          </a:p>
        </p:txBody>
      </p:sp>
      <p:sp>
        <p:nvSpPr>
          <p:cNvPr id="18" name="17 CuadroTexto"/>
          <p:cNvSpPr txBox="1"/>
          <p:nvPr/>
        </p:nvSpPr>
        <p:spPr>
          <a:xfrm>
            <a:off x="761537" y="4118747"/>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Permite centralizar los procesos de búsqueda de datos en la base, liberándonos de escribir </a:t>
            </a:r>
            <a:r>
              <a:rPr lang="es-ES" sz="1200" b="1" dirty="0"/>
              <a:t>consultas </a:t>
            </a:r>
            <a:r>
              <a:rPr lang="es-ES" sz="1200" b="1" dirty="0" smtClean="0"/>
              <a:t>ad-hoc</a:t>
            </a:r>
            <a:r>
              <a:rPr lang="es-ES" sz="1200" dirty="0" smtClean="0"/>
              <a:t>.</a:t>
            </a:r>
            <a:endParaRPr lang="es-ES" sz="1200" dirty="0"/>
          </a:p>
        </p:txBody>
      </p:sp>
      <p:sp>
        <p:nvSpPr>
          <p:cNvPr id="19" name="18 CuadroTexto"/>
          <p:cNvSpPr txBox="1"/>
          <p:nvPr/>
        </p:nvSpPr>
        <p:spPr>
          <a:xfrm>
            <a:off x="722017" y="4733075"/>
            <a:ext cx="8320167" cy="276999"/>
          </a:xfrm>
          <a:prstGeom prst="rect">
            <a:avLst/>
          </a:prstGeom>
          <a:noFill/>
          <a:ln>
            <a:noFill/>
            <a:prstDash val="dash"/>
          </a:ln>
          <a:effectLst/>
        </p:spPr>
        <p:txBody>
          <a:bodyPr wrap="square" rtlCol="0">
            <a:spAutoFit/>
          </a:bodyPr>
          <a:lstStyle/>
          <a:p>
            <a:r>
              <a:rPr lang="es-ES_tradnl" sz="1200" b="1" dirty="0" smtClean="0"/>
              <a:t>- </a:t>
            </a:r>
            <a:r>
              <a:rPr lang="es-ES" sz="1200" dirty="0"/>
              <a:t>Gestionara el </a:t>
            </a:r>
            <a:r>
              <a:rPr lang="es-ES" sz="1200" b="1" dirty="0"/>
              <a:t>pool de conexiones </a:t>
            </a:r>
            <a:r>
              <a:rPr lang="es-ES" sz="1200" dirty="0"/>
              <a:t>a la base de </a:t>
            </a:r>
            <a:r>
              <a:rPr lang="es-ES" sz="1200" dirty="0" smtClean="0"/>
              <a:t>datos.</a:t>
            </a:r>
            <a:endParaRPr lang="es-ES" sz="1200" dirty="0"/>
          </a:p>
        </p:txBody>
      </p:sp>
      <p:sp>
        <p:nvSpPr>
          <p:cNvPr id="20" name="19 CuadroTexto"/>
          <p:cNvSpPr txBox="1"/>
          <p:nvPr/>
        </p:nvSpPr>
        <p:spPr>
          <a:xfrm>
            <a:off x="438111" y="1484784"/>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1</a:t>
            </a:r>
            <a:endParaRPr lang="es-ES" sz="1200" dirty="0"/>
          </a:p>
        </p:txBody>
      </p:sp>
      <p:sp>
        <p:nvSpPr>
          <p:cNvPr id="21" name="20 CuadroTexto"/>
          <p:cNvSpPr txBox="1"/>
          <p:nvPr/>
        </p:nvSpPr>
        <p:spPr>
          <a:xfrm>
            <a:off x="437622" y="2090529"/>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2</a:t>
            </a:r>
            <a:endParaRPr lang="es-ES" sz="1200" dirty="0"/>
          </a:p>
        </p:txBody>
      </p:sp>
      <p:sp>
        <p:nvSpPr>
          <p:cNvPr id="22" name="21 CuadroTexto"/>
          <p:cNvSpPr txBox="1"/>
          <p:nvPr/>
        </p:nvSpPr>
        <p:spPr>
          <a:xfrm>
            <a:off x="437622" y="2772779"/>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3</a:t>
            </a:r>
            <a:endParaRPr lang="es-ES" sz="1200" dirty="0"/>
          </a:p>
        </p:txBody>
      </p:sp>
      <p:sp>
        <p:nvSpPr>
          <p:cNvPr id="23" name="22 CuadroTexto"/>
          <p:cNvSpPr txBox="1"/>
          <p:nvPr/>
        </p:nvSpPr>
        <p:spPr>
          <a:xfrm>
            <a:off x="438111" y="3463594"/>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4</a:t>
            </a:r>
            <a:endParaRPr lang="es-ES" sz="1200" dirty="0"/>
          </a:p>
        </p:txBody>
      </p:sp>
      <p:sp>
        <p:nvSpPr>
          <p:cNvPr id="25" name="24 CuadroTexto"/>
          <p:cNvSpPr txBox="1"/>
          <p:nvPr/>
        </p:nvSpPr>
        <p:spPr>
          <a:xfrm>
            <a:off x="437622" y="4118747"/>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5</a:t>
            </a:r>
            <a:endParaRPr lang="es-ES" sz="1200" dirty="0"/>
          </a:p>
        </p:txBody>
      </p:sp>
      <p:sp>
        <p:nvSpPr>
          <p:cNvPr id="26" name="25 CuadroTexto"/>
          <p:cNvSpPr txBox="1"/>
          <p:nvPr/>
        </p:nvSpPr>
        <p:spPr>
          <a:xfrm>
            <a:off x="437622" y="4733074"/>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6</a:t>
            </a:r>
            <a:endParaRPr lang="es-ES" sz="1200" dirty="0"/>
          </a:p>
        </p:txBody>
      </p:sp>
      <p:sp>
        <p:nvSpPr>
          <p:cNvPr id="28" name="27 CuadroTexto"/>
          <p:cNvSpPr txBox="1"/>
          <p:nvPr/>
        </p:nvSpPr>
        <p:spPr>
          <a:xfrm>
            <a:off x="753395" y="5210551"/>
            <a:ext cx="7861361" cy="276999"/>
          </a:xfrm>
          <a:prstGeom prst="rect">
            <a:avLst/>
          </a:prstGeom>
          <a:noFill/>
          <a:ln>
            <a:noFill/>
            <a:prstDash val="dash"/>
          </a:ln>
          <a:effectLst/>
        </p:spPr>
        <p:txBody>
          <a:bodyPr wrap="square" rtlCol="0">
            <a:spAutoFit/>
          </a:bodyPr>
          <a:lstStyle/>
          <a:p>
            <a:r>
              <a:rPr lang="es-ES_tradnl" sz="1200" b="1" dirty="0" smtClean="0"/>
              <a:t>- </a:t>
            </a:r>
            <a:r>
              <a:rPr lang="es-ES" sz="1200" dirty="0"/>
              <a:t>Al igual que JDO no es necesario implementar interfaces o heredar de clases</a:t>
            </a:r>
            <a:r>
              <a:rPr lang="es-ES" sz="1200" dirty="0" smtClean="0"/>
              <a:t>.</a:t>
            </a:r>
            <a:endParaRPr lang="es-ES" sz="1200" dirty="0"/>
          </a:p>
        </p:txBody>
      </p:sp>
      <p:sp>
        <p:nvSpPr>
          <p:cNvPr id="30" name="29 CuadroTexto"/>
          <p:cNvSpPr txBox="1"/>
          <p:nvPr/>
        </p:nvSpPr>
        <p:spPr>
          <a:xfrm>
            <a:off x="767161" y="5816297"/>
            <a:ext cx="7861361" cy="276999"/>
          </a:xfrm>
          <a:prstGeom prst="rect">
            <a:avLst/>
          </a:prstGeom>
          <a:noFill/>
          <a:ln>
            <a:noFill/>
            <a:prstDash val="dash"/>
          </a:ln>
          <a:effectLst/>
        </p:spPr>
        <p:txBody>
          <a:bodyPr wrap="square" rtlCol="0">
            <a:spAutoFit/>
          </a:bodyPr>
          <a:lstStyle/>
          <a:p>
            <a:r>
              <a:rPr lang="es-ES_tradnl" sz="1200" b="1" dirty="0" smtClean="0"/>
              <a:t>- </a:t>
            </a:r>
            <a:r>
              <a:rPr lang="es-ES" sz="1200" dirty="0"/>
              <a:t>Sólo se puede persistir a bases de datos relacionales</a:t>
            </a:r>
            <a:endParaRPr lang="es-ES_tradnl" sz="1200" dirty="0"/>
          </a:p>
        </p:txBody>
      </p:sp>
      <p:sp>
        <p:nvSpPr>
          <p:cNvPr id="31" name="30 CuadroTexto"/>
          <p:cNvSpPr txBox="1"/>
          <p:nvPr/>
        </p:nvSpPr>
        <p:spPr>
          <a:xfrm>
            <a:off x="400410" y="5210551"/>
            <a:ext cx="236258" cy="276999"/>
          </a:xfrm>
          <a:prstGeom prst="rect">
            <a:avLst/>
          </a:prstGeom>
          <a:solidFill>
            <a:schemeClr val="bg1"/>
          </a:solidFill>
          <a:ln>
            <a:solidFill>
              <a:schemeClr val="tx1"/>
            </a:solidFill>
            <a:prstDash val="dash"/>
          </a:ln>
        </p:spPr>
        <p:txBody>
          <a:bodyPr wrap="square" rtlCol="0">
            <a:spAutoFit/>
          </a:bodyPr>
          <a:lstStyle/>
          <a:p>
            <a:r>
              <a:rPr lang="es-ES_tradnl" sz="1200" dirty="0"/>
              <a:t>7</a:t>
            </a:r>
            <a:endParaRPr lang="es-ES" sz="1200" dirty="0"/>
          </a:p>
        </p:txBody>
      </p:sp>
      <p:sp>
        <p:nvSpPr>
          <p:cNvPr id="32" name="31 CuadroTexto"/>
          <p:cNvSpPr txBox="1"/>
          <p:nvPr/>
        </p:nvSpPr>
        <p:spPr>
          <a:xfrm>
            <a:off x="395536" y="5816297"/>
            <a:ext cx="236258"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8</a:t>
            </a:r>
            <a:endParaRPr lang="es-ES" sz="1200" dirty="0"/>
          </a:p>
        </p:txBody>
      </p:sp>
      <p:pic>
        <p:nvPicPr>
          <p:cNvPr id="33"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34"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4"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27"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565174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155</a:t>
            </a:fld>
            <a:endParaRPr lang="fr-FR" altLang="es-ES" sz="1100" smtClean="0">
              <a:solidFill>
                <a:srgbClr val="464646"/>
              </a:solidFill>
            </a:endParaRPr>
          </a:p>
        </p:txBody>
      </p:sp>
      <p:sp>
        <p:nvSpPr>
          <p:cNvPr id="6" name="5 Marcador de texto"/>
          <p:cNvSpPr>
            <a:spLocks noGrp="1"/>
          </p:cNvSpPr>
          <p:nvPr>
            <p:ph type="body" sz="quarter" idx="13"/>
          </p:nvPr>
        </p:nvSpPr>
        <p:spPr>
          <a:xfrm>
            <a:off x="544441" y="719518"/>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7199" y="1412776"/>
            <a:ext cx="8320167" cy="646331"/>
          </a:xfrm>
          <a:prstGeom prst="rect">
            <a:avLst/>
          </a:prstGeom>
          <a:noFill/>
          <a:ln>
            <a:noFill/>
            <a:prstDash val="dash"/>
          </a:ln>
          <a:effectLst/>
        </p:spPr>
        <p:txBody>
          <a:bodyPr wrap="square" rtlCol="0">
            <a:spAutoFit/>
          </a:bodyPr>
          <a:lstStyle/>
          <a:p>
            <a:r>
              <a:rPr lang="es-ES_tradnl" sz="1200" b="1" dirty="0" smtClean="0"/>
              <a:t>- </a:t>
            </a:r>
            <a:r>
              <a:rPr lang="es-ES" sz="1200" dirty="0"/>
              <a:t>ORM (</a:t>
            </a:r>
            <a:r>
              <a:rPr lang="es-ES" sz="1200" dirty="0" err="1"/>
              <a:t>Object</a:t>
            </a:r>
            <a:r>
              <a:rPr lang="es-ES" sz="1200" dirty="0"/>
              <a:t> </a:t>
            </a:r>
            <a:r>
              <a:rPr lang="es-ES" sz="1200" dirty="0" err="1"/>
              <a:t>Relational</a:t>
            </a:r>
            <a:r>
              <a:rPr lang="es-ES" sz="1200" dirty="0"/>
              <a:t> </a:t>
            </a:r>
            <a:r>
              <a:rPr lang="es-ES" sz="1200" dirty="0" err="1"/>
              <a:t>Mapping</a:t>
            </a:r>
            <a:r>
              <a:rPr lang="es-ES" sz="1200" dirty="0"/>
              <a:t>) es el nombre con el que se conoce la técnica de mapear registros de una base de datos relacional a entidades de un lenguaje de programación orientado a objetos como es Java. Spring ofrece la posibilidad de aplicar esta técnica utilizando todas las soluciones más reconocidas actualmente, como por ejemplo </a:t>
            </a:r>
            <a:r>
              <a:rPr lang="es-ES" sz="1200" dirty="0" err="1"/>
              <a:t>Hibernate</a:t>
            </a:r>
            <a:r>
              <a:rPr lang="es-ES" sz="1200" dirty="0"/>
              <a:t>.</a:t>
            </a:r>
          </a:p>
        </p:txBody>
      </p:sp>
      <p:sp>
        <p:nvSpPr>
          <p:cNvPr id="14" name="13 CuadroTexto"/>
          <p:cNvSpPr txBox="1"/>
          <p:nvPr/>
        </p:nvSpPr>
        <p:spPr>
          <a:xfrm>
            <a:off x="334362" y="2082990"/>
            <a:ext cx="8320167" cy="646331"/>
          </a:xfrm>
          <a:prstGeom prst="rect">
            <a:avLst/>
          </a:prstGeom>
          <a:noFill/>
          <a:ln>
            <a:noFill/>
            <a:prstDash val="dash"/>
          </a:ln>
          <a:effectLst/>
        </p:spPr>
        <p:txBody>
          <a:bodyPr wrap="square" rtlCol="0">
            <a:spAutoFit/>
          </a:bodyPr>
          <a:lstStyle/>
          <a:p>
            <a:pPr marL="171450" indent="-171450">
              <a:buFontTx/>
              <a:buChar char="-"/>
            </a:pPr>
            <a:r>
              <a:rPr lang="es-ES" sz="1200" b="1" dirty="0" smtClean="0"/>
              <a:t>Dependencias</a:t>
            </a:r>
          </a:p>
          <a:p>
            <a:r>
              <a:rPr lang="es-ES" sz="1200" dirty="0" smtClean="0"/>
              <a:t> Para </a:t>
            </a:r>
            <a:r>
              <a:rPr lang="es-ES" sz="1200" dirty="0"/>
              <a:t>realizar los ejemplos de esta parte se requiere incluir la librería ORM de Spring y de </a:t>
            </a:r>
            <a:r>
              <a:rPr lang="es-ES" sz="1200" dirty="0" err="1"/>
              <a:t>Hibernate</a:t>
            </a:r>
            <a:r>
              <a:rPr lang="es-ES" sz="1200" dirty="0"/>
              <a:t> como dependencias en el </a:t>
            </a:r>
            <a:r>
              <a:rPr lang="es-ES" sz="1200" dirty="0" smtClean="0"/>
              <a:t>       fichero </a:t>
            </a:r>
            <a:r>
              <a:rPr lang="es-ES" sz="1200" dirty="0"/>
              <a:t>pom.xml de </a:t>
            </a:r>
            <a:r>
              <a:rPr lang="es-ES" sz="1200" dirty="0" err="1"/>
              <a:t>Maven</a:t>
            </a:r>
            <a:r>
              <a:rPr lang="es-ES" sz="1200" dirty="0"/>
              <a:t>:</a:t>
            </a:r>
            <a:endParaRPr lang="es-ES_tradnl" sz="1200" b="1" dirty="0"/>
          </a:p>
        </p:txBody>
      </p:sp>
      <p:sp>
        <p:nvSpPr>
          <p:cNvPr id="15" name="14 CuadroTexto"/>
          <p:cNvSpPr txBox="1"/>
          <p:nvPr/>
        </p:nvSpPr>
        <p:spPr>
          <a:xfrm>
            <a:off x="389601" y="2793164"/>
            <a:ext cx="8160477" cy="323165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properties</a:t>
            </a:r>
            <a:r>
              <a:rPr lang="es-ES" sz="1200" dirty="0"/>
              <a:t>&gt;</a:t>
            </a:r>
            <a:br>
              <a:rPr lang="es-ES" sz="1200" dirty="0"/>
            </a:br>
            <a:r>
              <a:rPr lang="es-ES" sz="1200" dirty="0"/>
              <a:t>&lt;</a:t>
            </a:r>
            <a:r>
              <a:rPr lang="es-ES" sz="1200" dirty="0" err="1"/>
              <a:t>spring.version</a:t>
            </a:r>
            <a:r>
              <a:rPr lang="es-ES" sz="1200" dirty="0"/>
              <a:t>&gt;3.1.1.RELEASE&lt;/</a:t>
            </a:r>
            <a:r>
              <a:rPr lang="es-ES" sz="1200" dirty="0" err="1"/>
              <a:t>spring.version</a:t>
            </a:r>
            <a:r>
              <a:rPr lang="es-ES" sz="1200" dirty="0"/>
              <a:t>&gt;</a:t>
            </a:r>
            <a:br>
              <a:rPr lang="es-ES" sz="1200" dirty="0"/>
            </a:br>
            <a:r>
              <a:rPr lang="es-ES" sz="1200" dirty="0"/>
              <a:t>&lt;</a:t>
            </a:r>
            <a:r>
              <a:rPr lang="es-ES" sz="1200" dirty="0" err="1"/>
              <a:t>hibernate.version</a:t>
            </a:r>
            <a:r>
              <a:rPr lang="es-ES" sz="1200" dirty="0"/>
              <a:t>&gt;4.1.2.Final&lt;/</a:t>
            </a:r>
            <a:r>
              <a:rPr lang="es-ES" sz="1200" dirty="0" err="1"/>
              <a:t>hibernate.version</a:t>
            </a:r>
            <a:r>
              <a:rPr lang="es-ES" sz="1200" dirty="0"/>
              <a:t>&gt;</a:t>
            </a:r>
            <a:br>
              <a:rPr lang="es-ES" sz="1200" dirty="0"/>
            </a:br>
            <a:r>
              <a:rPr lang="es-ES" sz="1200" dirty="0"/>
              <a:t>&lt;/</a:t>
            </a:r>
            <a:r>
              <a:rPr lang="es-ES" sz="1200" dirty="0" err="1"/>
              <a:t>properties</a:t>
            </a:r>
            <a:r>
              <a:rPr lang="es-ES" sz="1200" dirty="0"/>
              <a:t>&gt;</a:t>
            </a:r>
          </a:p>
          <a:p>
            <a:pPr fontAlgn="t"/>
            <a:r>
              <a:rPr lang="es-ES" sz="1200" dirty="0"/>
              <a:t>&lt;</a:t>
            </a:r>
            <a:r>
              <a:rPr lang="es-ES" sz="1200" dirty="0" err="1"/>
              <a:t>dependencies</a:t>
            </a:r>
            <a:r>
              <a:rPr lang="es-ES" sz="1200" dirty="0"/>
              <a:t>&gt;</a:t>
            </a:r>
            <a:br>
              <a:rPr lang="es-ES" sz="1200" dirty="0"/>
            </a:br>
            <a:r>
              <a:rPr lang="es-ES" sz="1200" dirty="0"/>
              <a:t>&lt;</a:t>
            </a:r>
            <a:r>
              <a:rPr lang="es-ES" sz="1200" dirty="0" err="1"/>
              <a:t>dependency</a:t>
            </a:r>
            <a:r>
              <a:rPr lang="es-ES" sz="1200" dirty="0"/>
              <a:t>&gt;</a:t>
            </a:r>
            <a:br>
              <a:rPr lang="es-ES" sz="1200" dirty="0"/>
            </a:br>
            <a:r>
              <a:rPr lang="es-ES" sz="1200" dirty="0"/>
              <a:t>&lt;</a:t>
            </a:r>
            <a:r>
              <a:rPr lang="es-ES" sz="1200" b="1" dirty="0" err="1"/>
              <a:t>groupId</a:t>
            </a:r>
            <a:r>
              <a:rPr lang="es-ES" sz="1200" b="1" dirty="0"/>
              <a:t>&gt;</a:t>
            </a:r>
            <a:r>
              <a:rPr lang="es-ES" sz="1200" b="1" dirty="0" err="1"/>
              <a:t>org.springframework</a:t>
            </a:r>
            <a:r>
              <a:rPr lang="es-ES" sz="1200" b="1" dirty="0"/>
              <a:t>&lt;/</a:t>
            </a:r>
            <a:r>
              <a:rPr lang="es-ES" sz="1200" b="1" dirty="0" err="1"/>
              <a:t>groupId</a:t>
            </a:r>
            <a:r>
              <a:rPr lang="es-ES" sz="1200" b="1" dirty="0"/>
              <a:t>&gt;</a:t>
            </a:r>
            <a:br>
              <a:rPr lang="es-ES" sz="1200" b="1" dirty="0"/>
            </a:br>
            <a:r>
              <a:rPr lang="es-ES" sz="1200" b="1" dirty="0"/>
              <a:t>&lt;</a:t>
            </a:r>
            <a:r>
              <a:rPr lang="es-ES" sz="1200" b="1" dirty="0" err="1"/>
              <a:t>artifactId</a:t>
            </a:r>
            <a:r>
              <a:rPr lang="es-ES" sz="1200" b="1" dirty="0"/>
              <a:t>&gt;</a:t>
            </a:r>
            <a:r>
              <a:rPr lang="es-ES" sz="1200" b="1" dirty="0" err="1"/>
              <a:t>spring-orm</a:t>
            </a:r>
            <a:r>
              <a:rPr lang="es-ES" sz="1200" b="1" dirty="0"/>
              <a:t>&lt;/</a:t>
            </a:r>
            <a:r>
              <a:rPr lang="es-ES" sz="1200" b="1" dirty="0" err="1"/>
              <a:t>artifactId</a:t>
            </a:r>
            <a:r>
              <a:rPr lang="es-ES" sz="1200" b="1" dirty="0"/>
              <a:t>&gt;</a:t>
            </a:r>
            <a:br>
              <a:rPr lang="es-ES" sz="1200" b="1" dirty="0"/>
            </a:br>
            <a:r>
              <a:rPr lang="es-ES" sz="1200" b="1" dirty="0"/>
              <a:t>&lt;</a:t>
            </a:r>
            <a:r>
              <a:rPr lang="es-ES" sz="1200" b="1" dirty="0" err="1"/>
              <a:t>version</a:t>
            </a:r>
            <a:r>
              <a:rPr lang="es-ES" sz="1200" b="1" dirty="0"/>
              <a:t>&gt;${</a:t>
            </a:r>
            <a:r>
              <a:rPr lang="es-ES" sz="1200" b="1" dirty="0" err="1"/>
              <a:t>spring.version</a:t>
            </a:r>
            <a:r>
              <a:rPr lang="es-ES" sz="1200" b="1" dirty="0"/>
              <a:t>}&lt;/</a:t>
            </a:r>
            <a:r>
              <a:rPr lang="es-ES" sz="1200" b="1" dirty="0" err="1"/>
              <a:t>version</a:t>
            </a:r>
            <a:r>
              <a:rPr lang="es-ES" sz="1200" b="1" dirty="0"/>
              <a:t>&gt;</a:t>
            </a:r>
            <a:br>
              <a:rPr lang="es-ES" sz="1200" b="1" dirty="0"/>
            </a:br>
            <a:r>
              <a:rPr lang="es-ES" sz="1200" b="1" dirty="0"/>
              <a:t>&lt;/</a:t>
            </a:r>
            <a:r>
              <a:rPr lang="es-ES" sz="1200" b="1" dirty="0" err="1"/>
              <a:t>dependency</a:t>
            </a:r>
            <a:r>
              <a:rPr lang="es-ES" sz="1200" b="1" dirty="0"/>
              <a:t>&gt;</a:t>
            </a:r>
            <a:br>
              <a:rPr lang="es-ES" sz="1200" b="1" dirty="0"/>
            </a:br>
            <a:r>
              <a:rPr lang="es-ES" sz="1200" dirty="0"/>
              <a:t>&lt;</a:t>
            </a:r>
            <a:r>
              <a:rPr lang="es-ES" sz="1200" dirty="0" err="1"/>
              <a:t>dependency</a:t>
            </a:r>
            <a:r>
              <a:rPr lang="es-ES" sz="1200" dirty="0"/>
              <a:t>&gt;</a:t>
            </a:r>
            <a:br>
              <a:rPr lang="es-ES" sz="1200" dirty="0"/>
            </a:br>
            <a:r>
              <a:rPr lang="es-ES" sz="1200" dirty="0"/>
              <a:t>&lt;</a:t>
            </a:r>
            <a:r>
              <a:rPr lang="es-ES" sz="1200" dirty="0" err="1"/>
              <a:t>groupId</a:t>
            </a:r>
            <a:r>
              <a:rPr lang="es-ES" sz="1200" dirty="0"/>
              <a:t>&gt;</a:t>
            </a:r>
            <a:r>
              <a:rPr lang="es-ES" sz="1200" dirty="0" err="1"/>
              <a:t>org.hibernate</a:t>
            </a:r>
            <a:r>
              <a:rPr lang="es-ES" sz="1200" dirty="0"/>
              <a:t>&lt;/</a:t>
            </a:r>
            <a:r>
              <a:rPr lang="es-ES" sz="1200" dirty="0" err="1"/>
              <a:t>groupId</a:t>
            </a:r>
            <a:r>
              <a:rPr lang="es-ES" sz="1200" dirty="0"/>
              <a:t>&gt;</a:t>
            </a:r>
            <a:br>
              <a:rPr lang="es-ES" sz="1200" dirty="0"/>
            </a:br>
            <a:r>
              <a:rPr lang="es-ES" sz="1200" dirty="0"/>
              <a:t>&lt;</a:t>
            </a:r>
            <a:r>
              <a:rPr lang="es-ES" sz="1200" dirty="0" err="1"/>
              <a:t>artifactId</a:t>
            </a:r>
            <a:r>
              <a:rPr lang="es-ES" sz="1200" dirty="0"/>
              <a:t>&gt;</a:t>
            </a:r>
            <a:r>
              <a:rPr lang="es-ES" sz="1200" dirty="0" err="1"/>
              <a:t>hibernate-core</a:t>
            </a:r>
            <a:r>
              <a:rPr lang="es-ES" sz="1200" dirty="0"/>
              <a:t>&lt;/</a:t>
            </a:r>
            <a:r>
              <a:rPr lang="es-ES" sz="1200" dirty="0" err="1"/>
              <a:t>artifactId</a:t>
            </a:r>
            <a:r>
              <a:rPr lang="es-ES" sz="1200" dirty="0"/>
              <a:t>&gt;</a:t>
            </a:r>
            <a:br>
              <a:rPr lang="es-ES" sz="1200" dirty="0"/>
            </a:br>
            <a:r>
              <a:rPr lang="es-ES" sz="1200" dirty="0"/>
              <a:t>&lt;</a:t>
            </a:r>
            <a:r>
              <a:rPr lang="es-ES" sz="1200" dirty="0" err="1"/>
              <a:t>version</a:t>
            </a:r>
            <a:r>
              <a:rPr lang="es-ES" sz="1200" dirty="0"/>
              <a:t>&gt;${</a:t>
            </a:r>
            <a:r>
              <a:rPr lang="es-ES" sz="1200" dirty="0" err="1"/>
              <a:t>hibernate.version</a:t>
            </a:r>
            <a:r>
              <a:rPr lang="es-ES" sz="1200" dirty="0"/>
              <a:t>}&lt;/</a:t>
            </a:r>
            <a:r>
              <a:rPr lang="es-ES" sz="1200" dirty="0" err="1"/>
              <a:t>version</a:t>
            </a:r>
            <a:r>
              <a:rPr lang="es-ES" sz="1200" dirty="0"/>
              <a:t>&gt;</a:t>
            </a:r>
            <a:br>
              <a:rPr lang="es-ES" sz="1200" dirty="0"/>
            </a:br>
            <a:r>
              <a:rPr lang="es-ES" sz="1200" dirty="0"/>
              <a:t>&lt;/</a:t>
            </a:r>
            <a:r>
              <a:rPr lang="es-ES" sz="1200" dirty="0" err="1"/>
              <a:t>dependency</a:t>
            </a:r>
            <a:r>
              <a:rPr lang="es-ES" sz="1200" dirty="0"/>
              <a:t>&gt;</a:t>
            </a:r>
            <a:br>
              <a:rPr lang="es-ES" sz="1200" dirty="0"/>
            </a:br>
            <a:r>
              <a:rPr lang="es-ES" sz="1200" dirty="0"/>
              <a:t>...</a:t>
            </a:r>
          </a:p>
          <a:p>
            <a:endParaRPr lang="es-ES" sz="1200" b="1" u="sng" dirty="0">
              <a:effectLst/>
            </a:endParaRPr>
          </a:p>
        </p:txBody>
      </p:sp>
      <p:pic>
        <p:nvPicPr>
          <p:cNvPr id="18"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9"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0"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8078266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156</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467544" y="1196752"/>
            <a:ext cx="8320167" cy="1200329"/>
          </a:xfrm>
          <a:prstGeom prst="rect">
            <a:avLst/>
          </a:prstGeom>
          <a:noFill/>
          <a:ln>
            <a:noFill/>
            <a:prstDash val="dash"/>
          </a:ln>
          <a:effectLst/>
        </p:spPr>
        <p:txBody>
          <a:bodyPr wrap="square" rtlCol="0">
            <a:spAutoFit/>
          </a:bodyPr>
          <a:lstStyle/>
          <a:p>
            <a:pPr fontAlgn="t"/>
            <a:r>
              <a:rPr lang="es-ES_tradnl" sz="1200" b="1" dirty="0" smtClean="0"/>
              <a:t>- </a:t>
            </a:r>
            <a:r>
              <a:rPr lang="es-ES" sz="1200" b="1" dirty="0" err="1"/>
              <a:t>Hibernate</a:t>
            </a:r>
            <a:endParaRPr lang="es-ES" sz="1200" b="1" dirty="0"/>
          </a:p>
          <a:p>
            <a:pPr fontAlgn="t"/>
            <a:r>
              <a:rPr lang="es-ES" sz="1200" dirty="0"/>
              <a:t>Spring recomienda atacar directamente el API nativo de </a:t>
            </a:r>
            <a:r>
              <a:rPr lang="es-ES" sz="1200" dirty="0" err="1"/>
              <a:t>Hibernate</a:t>
            </a:r>
            <a:r>
              <a:rPr lang="es-ES" sz="1200" dirty="0"/>
              <a:t>, por lo que es recomendable hacer un repaso rápido de los conceptos básicos de funcionamiento de esta librería.</a:t>
            </a:r>
          </a:p>
          <a:p>
            <a:pPr fontAlgn="t"/>
            <a:r>
              <a:rPr lang="es-ES" sz="1200" dirty="0" err="1"/>
              <a:t>Hibernate</a:t>
            </a:r>
            <a:r>
              <a:rPr lang="es-ES" sz="1200" dirty="0"/>
              <a:t> soporta varias formas de configuración, entre ellas una que consiste en utilizar un fichero llamado hibernate.cfg.xml donde se le indica, entre otros, los parámetros de conexión a base de datos:</a:t>
            </a:r>
          </a:p>
          <a:p>
            <a:endParaRPr lang="es-ES" sz="1200" dirty="0"/>
          </a:p>
        </p:txBody>
      </p:sp>
      <p:sp>
        <p:nvSpPr>
          <p:cNvPr id="15" name="14 CuadroTexto"/>
          <p:cNvSpPr txBox="1"/>
          <p:nvPr/>
        </p:nvSpPr>
        <p:spPr>
          <a:xfrm>
            <a:off x="469402" y="2276872"/>
            <a:ext cx="8160477" cy="378565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xml</a:t>
            </a:r>
            <a:r>
              <a:rPr lang="es-ES" sz="1200" dirty="0"/>
              <a:t> </a:t>
            </a:r>
            <a:r>
              <a:rPr lang="es-ES" sz="1200" dirty="0" err="1"/>
              <a:t>version</a:t>
            </a:r>
            <a:r>
              <a:rPr lang="es-ES" sz="1200" dirty="0"/>
              <a:t>='1.0' </a:t>
            </a:r>
            <a:r>
              <a:rPr lang="es-ES" sz="1200" dirty="0" err="1"/>
              <a:t>encoding</a:t>
            </a:r>
            <a:r>
              <a:rPr lang="es-ES" sz="1200" dirty="0"/>
              <a:t>='utf-8'?&gt;</a:t>
            </a:r>
            <a:br>
              <a:rPr lang="es-ES" sz="1200" dirty="0"/>
            </a:br>
            <a:r>
              <a:rPr lang="es-ES" sz="1200" dirty="0"/>
              <a:t>&lt;!DOCTYPE </a:t>
            </a:r>
            <a:r>
              <a:rPr lang="es-ES" sz="1200" dirty="0" err="1"/>
              <a:t>hibernate-configuration</a:t>
            </a:r>
            <a:r>
              <a:rPr lang="es-ES" sz="1200" dirty="0"/>
              <a:t> PUBLIC</a:t>
            </a:r>
            <a:br>
              <a:rPr lang="es-ES" sz="1200" dirty="0"/>
            </a:br>
            <a:r>
              <a:rPr lang="es-ES" sz="1200" dirty="0"/>
              <a:t>"-//</a:t>
            </a:r>
            <a:r>
              <a:rPr lang="es-ES" sz="1200" dirty="0" err="1"/>
              <a:t>Hibernate</a:t>
            </a:r>
            <a:r>
              <a:rPr lang="es-ES" sz="1200" dirty="0"/>
              <a:t>/</a:t>
            </a:r>
            <a:r>
              <a:rPr lang="es-ES" sz="1200" dirty="0" err="1"/>
              <a:t>Hibernate</a:t>
            </a:r>
            <a:r>
              <a:rPr lang="es-ES" sz="1200" dirty="0"/>
              <a:t> </a:t>
            </a:r>
            <a:r>
              <a:rPr lang="es-ES" sz="1200" dirty="0" err="1"/>
              <a:t>Configuration</a:t>
            </a:r>
            <a:r>
              <a:rPr lang="es-ES" sz="1200" dirty="0"/>
              <a:t> DTD 3.0//EN"</a:t>
            </a:r>
            <a:br>
              <a:rPr lang="es-ES" sz="1200" dirty="0"/>
            </a:br>
            <a:r>
              <a:rPr lang="es-ES" sz="1200" dirty="0"/>
              <a:t>"http://www.hibernate.org/dtd/hibernate-configuration-3.0.dtd"&gt;</a:t>
            </a:r>
          </a:p>
          <a:p>
            <a:pPr fontAlgn="t"/>
            <a:r>
              <a:rPr lang="es-ES" sz="1200" dirty="0"/>
              <a:t>&lt;</a:t>
            </a:r>
            <a:r>
              <a:rPr lang="es-ES" sz="1200" dirty="0" err="1"/>
              <a:t>hibernate-configuration</a:t>
            </a:r>
            <a:r>
              <a:rPr lang="es-ES" sz="1200" dirty="0"/>
              <a:t>&gt;</a:t>
            </a:r>
            <a:br>
              <a:rPr lang="es-ES" sz="1200" dirty="0"/>
            </a:br>
            <a:r>
              <a:rPr lang="es-ES" sz="1200" dirty="0"/>
              <a:t>&lt;</a:t>
            </a:r>
            <a:r>
              <a:rPr lang="es-ES" sz="1200" dirty="0" err="1"/>
              <a:t>session-factory</a:t>
            </a:r>
            <a:r>
              <a:rPr lang="es-ES" sz="1200" dirty="0"/>
              <a:t>&gt;</a:t>
            </a:r>
            <a:br>
              <a:rPr lang="es-ES" sz="1200" dirty="0"/>
            </a:br>
            <a:r>
              <a:rPr lang="es-ES" sz="1200" dirty="0"/>
              <a:t>&lt;</a:t>
            </a:r>
            <a:r>
              <a:rPr lang="es-ES" sz="1200" dirty="0" err="1"/>
              <a:t>property</a:t>
            </a:r>
            <a:r>
              <a:rPr lang="es-ES" sz="1200" dirty="0"/>
              <a:t/>
            </a:r>
            <a:br>
              <a:rPr lang="es-ES" sz="1200" dirty="0"/>
            </a:br>
            <a:r>
              <a:rPr lang="es-ES" sz="1200" dirty="0" err="1"/>
              <a:t>name</a:t>
            </a:r>
            <a:r>
              <a:rPr lang="es-ES" sz="1200" dirty="0"/>
              <a:t>="</a:t>
            </a:r>
            <a:r>
              <a:rPr lang="es-ES" sz="1200" dirty="0" err="1"/>
              <a:t>connection.driver_class</a:t>
            </a:r>
            <a:r>
              <a:rPr lang="es-ES" sz="1200" dirty="0"/>
              <a:t>"&gt;</a:t>
            </a:r>
            <a:r>
              <a:rPr lang="es-ES" sz="1200" dirty="0" err="1"/>
              <a:t>oracle.jdbc.driver.OracleDriver</a:t>
            </a:r>
            <a:r>
              <a:rPr lang="es-ES" sz="1200" dirty="0"/>
              <a:t>&lt;/</a:t>
            </a:r>
            <a:r>
              <a:rPr lang="es-ES" sz="1200" dirty="0" err="1"/>
              <a:t>property</a:t>
            </a:r>
            <a:r>
              <a:rPr lang="es-ES" sz="1200" dirty="0"/>
              <a:t>&gt;</a:t>
            </a:r>
            <a:br>
              <a:rPr lang="es-ES" sz="1200" dirty="0"/>
            </a:br>
            <a:r>
              <a:rPr lang="es-ES" sz="1200" dirty="0"/>
              <a:t>&lt;</a:t>
            </a:r>
            <a:r>
              <a:rPr lang="es-ES" sz="1200" dirty="0" err="1"/>
              <a:t>property</a:t>
            </a:r>
            <a:r>
              <a:rPr lang="es-ES" sz="1200" dirty="0"/>
              <a:t/>
            </a:r>
            <a:br>
              <a:rPr lang="es-ES" sz="1200" dirty="0"/>
            </a:br>
            <a:r>
              <a:rPr lang="es-ES" sz="1200" dirty="0" err="1"/>
              <a:t>name</a:t>
            </a:r>
            <a:r>
              <a:rPr lang="es-ES" sz="1200" dirty="0"/>
              <a:t>="connection.url"&gt;</a:t>
            </a:r>
            <a:r>
              <a:rPr lang="es-ES" sz="1200" dirty="0" err="1"/>
              <a:t>jdbc:oracle:thin</a:t>
            </a:r>
            <a:r>
              <a:rPr lang="es-ES" sz="1200" dirty="0"/>
              <a:t>:@localhost:1521:XE&lt;/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connection.username</a:t>
            </a:r>
            <a:r>
              <a:rPr lang="es-ES" sz="1200" dirty="0"/>
              <a:t>"&gt;*****&lt;/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connection.password</a:t>
            </a:r>
            <a:r>
              <a:rPr lang="es-ES" sz="1200" dirty="0"/>
              <a:t>"&gt;*****&lt;/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connection.pool_size</a:t>
            </a:r>
            <a:r>
              <a:rPr lang="es-ES" sz="1200" dirty="0"/>
              <a:t>"&gt;1&lt;/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dialect</a:t>
            </a:r>
            <a:r>
              <a:rPr lang="es-ES" sz="1200" dirty="0"/>
              <a:t>"&gt;</a:t>
            </a:r>
            <a:r>
              <a:rPr lang="es-ES" sz="1200" dirty="0" err="1"/>
              <a:t>org.hibernate.dialect.OracleDialect</a:t>
            </a:r>
            <a:r>
              <a:rPr lang="es-ES" sz="1200" dirty="0"/>
              <a:t>&lt;/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show_sql</a:t>
            </a:r>
            <a:r>
              <a:rPr lang="es-ES" sz="1200" dirty="0"/>
              <a:t>"&gt;true&lt;/</a:t>
            </a:r>
            <a:r>
              <a:rPr lang="es-ES" sz="1200" dirty="0" err="1"/>
              <a:t>property</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="hbm2ddl.auto"&gt;</a:t>
            </a:r>
            <a:r>
              <a:rPr lang="es-ES" sz="1200" dirty="0" err="1"/>
              <a:t>validate</a:t>
            </a:r>
            <a:r>
              <a:rPr lang="es-ES" sz="1200" dirty="0"/>
              <a:t>&lt;/</a:t>
            </a:r>
            <a:r>
              <a:rPr lang="es-ES" sz="1200" dirty="0" err="1"/>
              <a:t>property</a:t>
            </a:r>
            <a:r>
              <a:rPr lang="es-ES" sz="1200" dirty="0"/>
              <a:t>&gt;</a:t>
            </a:r>
            <a:br>
              <a:rPr lang="es-ES" sz="1200" dirty="0"/>
            </a:br>
            <a:r>
              <a:rPr lang="es-ES" sz="1200" dirty="0"/>
              <a:t>&lt;</a:t>
            </a:r>
            <a:r>
              <a:rPr lang="es-ES" sz="1200" dirty="0" err="1"/>
              <a:t>mapping</a:t>
            </a:r>
            <a:r>
              <a:rPr lang="es-ES" sz="1200" dirty="0"/>
              <a:t> </a:t>
            </a:r>
            <a:r>
              <a:rPr lang="es-ES" sz="1200" dirty="0" err="1"/>
              <a:t>resource</a:t>
            </a:r>
            <a:r>
              <a:rPr lang="es-ES" sz="1200" dirty="0"/>
              <a:t>="Empresa.hbm.xml"/&gt;</a:t>
            </a:r>
            <a:br>
              <a:rPr lang="es-ES" sz="1200" dirty="0"/>
            </a:br>
            <a:r>
              <a:rPr lang="es-ES" sz="1200" dirty="0"/>
              <a:t>&lt;/</a:t>
            </a:r>
            <a:r>
              <a:rPr lang="es-ES" sz="1200" dirty="0" err="1"/>
              <a:t>session-factory</a:t>
            </a:r>
            <a:r>
              <a:rPr lang="es-ES" sz="1200" dirty="0"/>
              <a:t>&gt;</a:t>
            </a:r>
            <a:br>
              <a:rPr lang="es-ES" sz="1200" dirty="0"/>
            </a:br>
            <a:r>
              <a:rPr lang="es-ES" sz="1200" dirty="0"/>
              <a:t>&lt;/</a:t>
            </a:r>
            <a:r>
              <a:rPr lang="es-ES" sz="1200" dirty="0" err="1"/>
              <a:t>hibernate-configuration</a:t>
            </a:r>
            <a:r>
              <a:rPr lang="es-ES" sz="1200" dirty="0"/>
              <a:t>&gt;</a:t>
            </a:r>
          </a:p>
          <a:p>
            <a:endParaRPr lang="es-ES" sz="1200" b="1" u="sng" dirty="0">
              <a:effectLst/>
            </a:endParaRPr>
          </a:p>
        </p:txBody>
      </p:sp>
      <p:pic>
        <p:nvPicPr>
          <p:cNvPr id="10"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4"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9"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82069349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157</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7199" y="1412776"/>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El último parámetro de la configuración hace referencia al fichero Empresa.hbm.xml donde se encuentra definido el mapeo entre la tabla de empresas y su correspondiente objeto POJO:</a:t>
            </a:r>
          </a:p>
        </p:txBody>
      </p:sp>
      <p:sp>
        <p:nvSpPr>
          <p:cNvPr id="15" name="14 CuadroTexto"/>
          <p:cNvSpPr txBox="1"/>
          <p:nvPr/>
        </p:nvSpPr>
        <p:spPr>
          <a:xfrm>
            <a:off x="329057" y="1880578"/>
            <a:ext cx="8160477" cy="267765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&lt;!DOCTYPE </a:t>
            </a:r>
            <a:r>
              <a:rPr lang="es-ES" sz="1200" dirty="0" err="1"/>
              <a:t>hibernate-mapping</a:t>
            </a:r>
            <a:r>
              <a:rPr lang="es-ES" sz="1200" dirty="0"/>
              <a:t> PUBLIC</a:t>
            </a:r>
            <a:br>
              <a:rPr lang="es-ES" sz="1200" dirty="0"/>
            </a:br>
            <a:r>
              <a:rPr lang="es-ES" sz="1200" dirty="0"/>
              <a:t>"-//</a:t>
            </a:r>
            <a:r>
              <a:rPr lang="es-ES" sz="1200" dirty="0" err="1"/>
              <a:t>Hibernate</a:t>
            </a:r>
            <a:r>
              <a:rPr lang="es-ES" sz="1200" dirty="0"/>
              <a:t>/</a:t>
            </a:r>
            <a:r>
              <a:rPr lang="es-ES" sz="1200" dirty="0" err="1"/>
              <a:t>Hibernate</a:t>
            </a:r>
            <a:r>
              <a:rPr lang="es-ES" sz="1200" dirty="0"/>
              <a:t> </a:t>
            </a:r>
            <a:r>
              <a:rPr lang="es-ES" sz="1200" dirty="0" err="1"/>
              <a:t>Mapping</a:t>
            </a:r>
            <a:r>
              <a:rPr lang="es-ES" sz="1200" dirty="0"/>
              <a:t> DTD 3.0//EN"</a:t>
            </a:r>
            <a:br>
              <a:rPr lang="es-ES" sz="1200" dirty="0"/>
            </a:br>
            <a:r>
              <a:rPr lang="es-ES" sz="1200" dirty="0"/>
              <a:t>"http://www.hibernate.org/dtd/hibernate-mapping-3.0.dtd"&gt;</a:t>
            </a:r>
          </a:p>
          <a:p>
            <a:pPr fontAlgn="t"/>
            <a:r>
              <a:rPr lang="es-ES" sz="1200" dirty="0"/>
              <a:t>&lt;</a:t>
            </a:r>
            <a:r>
              <a:rPr lang="es-ES" sz="1200" dirty="0" err="1"/>
              <a:t>hibernate-mapping</a:t>
            </a:r>
            <a:r>
              <a:rPr lang="es-ES" sz="1200" dirty="0"/>
              <a:t> </a:t>
            </a:r>
            <a:r>
              <a:rPr lang="es-ES" sz="1200" dirty="0" err="1"/>
              <a:t>package</a:t>
            </a:r>
            <a:r>
              <a:rPr lang="es-ES" sz="1200" dirty="0"/>
              <a:t>="</a:t>
            </a:r>
            <a:r>
              <a:rPr lang="es-ES" sz="1200" dirty="0" err="1"/>
              <a:t>com.empresa.entity</a:t>
            </a:r>
            <a:r>
              <a:rPr lang="es-ES" sz="1200" dirty="0"/>
              <a:t>"&gt;</a:t>
            </a:r>
            <a:br>
              <a:rPr lang="es-ES" sz="1200" dirty="0"/>
            </a:br>
            <a:r>
              <a:rPr lang="es-ES" sz="1200" dirty="0"/>
              <a:t>&lt;</a:t>
            </a:r>
            <a:r>
              <a:rPr lang="es-ES" sz="1200" dirty="0" err="1"/>
              <a:t>class</a:t>
            </a:r>
            <a:r>
              <a:rPr lang="es-ES" sz="1200" dirty="0"/>
              <a:t> </a:t>
            </a:r>
            <a:r>
              <a:rPr lang="es-ES" sz="1200" dirty="0" err="1"/>
              <a:t>name</a:t>
            </a:r>
            <a:r>
              <a:rPr lang="es-ES" sz="1200" dirty="0"/>
              <a:t>="Empresa" </a:t>
            </a:r>
            <a:r>
              <a:rPr lang="es-ES" sz="1200" dirty="0" err="1"/>
              <a:t>table</a:t>
            </a:r>
            <a:r>
              <a:rPr lang="es-ES" sz="1200" dirty="0"/>
              <a:t>="EMPRESA"&gt;</a:t>
            </a:r>
            <a:br>
              <a:rPr lang="es-ES" sz="1200" dirty="0"/>
            </a:br>
            <a:r>
              <a:rPr lang="es-ES" sz="1200" dirty="0"/>
              <a:t>&lt;id </a:t>
            </a:r>
            <a:r>
              <a:rPr lang="es-ES" sz="1200" dirty="0" err="1"/>
              <a:t>name</a:t>
            </a:r>
            <a:r>
              <a:rPr lang="es-ES" sz="1200" dirty="0"/>
              <a:t>="</a:t>
            </a:r>
            <a:r>
              <a:rPr lang="es-ES" sz="1200" dirty="0" err="1"/>
              <a:t>idEmpresa</a:t>
            </a:r>
            <a:r>
              <a:rPr lang="es-ES" sz="1200" dirty="0"/>
              <a:t>" </a:t>
            </a:r>
            <a:r>
              <a:rPr lang="es-ES" sz="1200" dirty="0" err="1"/>
              <a:t>column</a:t>
            </a:r>
            <a:r>
              <a:rPr lang="es-ES" sz="1200" dirty="0"/>
              <a:t>="ID_EMPRESA" </a:t>
            </a:r>
            <a:r>
              <a:rPr lang="es-ES" sz="1200" dirty="0" err="1"/>
              <a:t>type</a:t>
            </a:r>
            <a:r>
              <a:rPr lang="es-ES" sz="1200" dirty="0"/>
              <a:t>="</a:t>
            </a:r>
            <a:r>
              <a:rPr lang="es-ES" sz="1200" dirty="0" err="1"/>
              <a:t>java.lang.Long</a:t>
            </a:r>
            <a:r>
              <a:rPr lang="es-ES" sz="1200" dirty="0"/>
              <a:t>"&gt;</a:t>
            </a:r>
            <a:br>
              <a:rPr lang="es-ES" sz="1200" dirty="0"/>
            </a:br>
            <a:r>
              <a:rPr lang="es-ES" sz="1200" dirty="0"/>
              <a:t>&lt;</a:t>
            </a:r>
            <a:r>
              <a:rPr lang="es-ES" sz="1200" dirty="0" err="1"/>
              <a:t>generator</a:t>
            </a:r>
            <a:r>
              <a:rPr lang="es-ES" sz="1200" dirty="0"/>
              <a:t> </a:t>
            </a:r>
            <a:r>
              <a:rPr lang="es-ES" sz="1200" dirty="0" err="1"/>
              <a:t>class</a:t>
            </a:r>
            <a:r>
              <a:rPr lang="es-ES" sz="1200" dirty="0"/>
              <a:t>="</a:t>
            </a:r>
            <a:r>
              <a:rPr lang="es-ES" sz="1200" dirty="0" err="1" smtClean="0"/>
              <a:t>sequence</a:t>
            </a:r>
            <a:r>
              <a:rPr lang="es-ES" sz="1200" dirty="0" smtClean="0"/>
              <a:t>"&gt;</a:t>
            </a:r>
            <a:r>
              <a:rPr lang="es-ES" sz="1200" dirty="0"/>
              <a:t/>
            </a:r>
            <a:br>
              <a:rPr lang="es-ES" sz="1200" dirty="0"/>
            </a:br>
            <a:r>
              <a:rPr lang="es-ES" sz="1200" dirty="0"/>
              <a:t>&lt;</a:t>
            </a:r>
            <a:r>
              <a:rPr lang="es-ES" sz="1200" dirty="0" err="1"/>
              <a:t>param</a:t>
            </a:r>
            <a:r>
              <a:rPr lang="es-ES" sz="1200" dirty="0"/>
              <a:t> </a:t>
            </a:r>
            <a:r>
              <a:rPr lang="es-ES" sz="1200" dirty="0" err="1"/>
              <a:t>name</a:t>
            </a:r>
            <a:r>
              <a:rPr lang="es-ES" sz="1200" dirty="0"/>
              <a:t>="</a:t>
            </a:r>
            <a:r>
              <a:rPr lang="es-ES" sz="1200" dirty="0" err="1"/>
              <a:t>sequence</a:t>
            </a:r>
            <a:r>
              <a:rPr lang="es-ES" sz="1200" dirty="0"/>
              <a:t>"&gt;SEQ_EMPRESA&lt;/</a:t>
            </a:r>
            <a:r>
              <a:rPr lang="es-ES" sz="1200" dirty="0" err="1"/>
              <a:t>param</a:t>
            </a:r>
            <a:r>
              <a:rPr lang="es-ES" sz="1200" dirty="0"/>
              <a:t>&gt;</a:t>
            </a:r>
            <a:br>
              <a:rPr lang="es-ES" sz="1200" dirty="0"/>
            </a:br>
            <a:r>
              <a:rPr lang="es-ES" sz="1200" dirty="0"/>
              <a:t>&lt;/</a:t>
            </a:r>
            <a:r>
              <a:rPr lang="es-ES" sz="1200" dirty="0" err="1"/>
              <a:t>generator</a:t>
            </a:r>
            <a:r>
              <a:rPr lang="es-ES" sz="1200" dirty="0"/>
              <a:t>&gt;</a:t>
            </a:r>
            <a:br>
              <a:rPr lang="es-ES" sz="1200" dirty="0"/>
            </a:br>
            <a:r>
              <a:rPr lang="es-ES" sz="1200" dirty="0"/>
              <a:t>&lt;/id&gt;</a:t>
            </a:r>
            <a:br>
              <a:rPr lang="es-ES" sz="1200" dirty="0"/>
            </a:br>
            <a:r>
              <a:rPr lang="es-ES" sz="1200" dirty="0"/>
              <a:t>&lt;</a:t>
            </a:r>
            <a:r>
              <a:rPr lang="es-ES" sz="1200" dirty="0" err="1"/>
              <a:t>property</a:t>
            </a:r>
            <a:r>
              <a:rPr lang="es-ES" sz="1200" dirty="0"/>
              <a:t> </a:t>
            </a:r>
            <a:r>
              <a:rPr lang="es-ES" sz="1200" dirty="0" err="1"/>
              <a:t>name</a:t>
            </a:r>
            <a:r>
              <a:rPr lang="es-ES" sz="1200" dirty="0"/>
              <a:t>="nombre" </a:t>
            </a:r>
            <a:r>
              <a:rPr lang="es-ES" sz="1200" dirty="0" err="1"/>
              <a:t>column</a:t>
            </a:r>
            <a:r>
              <a:rPr lang="es-ES" sz="1200" dirty="0"/>
              <a:t>="NOMBRE" </a:t>
            </a:r>
            <a:r>
              <a:rPr lang="es-ES" sz="1200" dirty="0" err="1"/>
              <a:t>type</a:t>
            </a:r>
            <a:r>
              <a:rPr lang="es-ES" sz="1200" dirty="0"/>
              <a:t>="</a:t>
            </a:r>
            <a:r>
              <a:rPr lang="es-ES" sz="1200" dirty="0" err="1"/>
              <a:t>java.lang.String</a:t>
            </a:r>
            <a:r>
              <a:rPr lang="es-ES" sz="1200" dirty="0"/>
              <a:t>" /&gt;</a:t>
            </a:r>
            <a:br>
              <a:rPr lang="es-ES" sz="1200" dirty="0"/>
            </a:br>
            <a:r>
              <a:rPr lang="es-ES" sz="1200" dirty="0"/>
              <a:t>&lt;/</a:t>
            </a:r>
            <a:r>
              <a:rPr lang="es-ES" sz="1200" dirty="0" err="1"/>
              <a:t>class</a:t>
            </a:r>
            <a:r>
              <a:rPr lang="es-ES" sz="1200" dirty="0"/>
              <a:t>&gt;</a:t>
            </a:r>
            <a:br>
              <a:rPr lang="es-ES" sz="1200" dirty="0"/>
            </a:br>
            <a:r>
              <a:rPr lang="es-ES" sz="1200" dirty="0"/>
              <a:t>&lt;/</a:t>
            </a:r>
            <a:r>
              <a:rPr lang="es-ES" sz="1200" dirty="0" err="1"/>
              <a:t>hibernate-mapping</a:t>
            </a:r>
            <a:r>
              <a:rPr lang="es-ES" sz="1200" dirty="0"/>
              <a:t>&gt;</a:t>
            </a:r>
          </a:p>
          <a:p>
            <a:endParaRPr lang="es-ES" sz="1200" b="1" u="sng" dirty="0">
              <a:effectLst/>
            </a:endParaRPr>
          </a:p>
        </p:txBody>
      </p:sp>
      <p:sp>
        <p:nvSpPr>
          <p:cNvPr id="10" name="9 CuadroTexto"/>
          <p:cNvSpPr txBox="1"/>
          <p:nvPr/>
        </p:nvSpPr>
        <p:spPr>
          <a:xfrm>
            <a:off x="329057" y="4869160"/>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No obstante, </a:t>
            </a:r>
            <a:r>
              <a:rPr lang="es-ES" sz="1200" dirty="0" err="1"/>
              <a:t>Hibernate</a:t>
            </a:r>
            <a:r>
              <a:rPr lang="es-ES" sz="1200" dirty="0"/>
              <a:t> soporta también el uso del paquete de anotaciones de persistencia estándar, por lo que un ejemplo más actual eliminaría el fichero Empresa.hbm.xml de la configuración por una referencia a la clase directamente:</a:t>
            </a:r>
          </a:p>
        </p:txBody>
      </p:sp>
      <p:sp>
        <p:nvSpPr>
          <p:cNvPr id="12" name="11 CuadroTexto"/>
          <p:cNvSpPr txBox="1"/>
          <p:nvPr/>
        </p:nvSpPr>
        <p:spPr>
          <a:xfrm>
            <a:off x="334211" y="5463808"/>
            <a:ext cx="816047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mapping</a:t>
            </a:r>
            <a:r>
              <a:rPr lang="es-ES" sz="1200" dirty="0"/>
              <a:t> </a:t>
            </a:r>
            <a:r>
              <a:rPr lang="es-ES" sz="1200" dirty="0" err="1"/>
              <a:t>class</a:t>
            </a:r>
            <a:r>
              <a:rPr lang="es-ES" sz="1200" dirty="0"/>
              <a:t>="</a:t>
            </a:r>
            <a:r>
              <a:rPr lang="es-ES" sz="1200" dirty="0" err="1"/>
              <a:t>com.empresa.entity.Empresa</a:t>
            </a:r>
            <a:r>
              <a:rPr lang="es-ES" sz="1200" dirty="0"/>
              <a:t>"/&gt;</a:t>
            </a:r>
            <a:endParaRPr lang="es-ES" sz="1200" b="1" u="sng" dirty="0">
              <a:effectLst/>
            </a:endParaRPr>
          </a:p>
        </p:txBody>
      </p:sp>
      <p:pic>
        <p:nvPicPr>
          <p:cNvPr id="16"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8"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2092955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7199" y="1412776"/>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Y toda la configuración del mapeo se especificaría en la propia clase utilizando las anotaciones del paquete estándar </a:t>
            </a:r>
            <a:r>
              <a:rPr lang="es-ES" sz="1200" dirty="0" err="1"/>
              <a:t>javax.persistence</a:t>
            </a:r>
            <a:r>
              <a:rPr lang="es-ES" sz="1200" dirty="0"/>
              <a:t>:</a:t>
            </a:r>
          </a:p>
        </p:txBody>
      </p:sp>
      <p:sp>
        <p:nvSpPr>
          <p:cNvPr id="15" name="14 CuadroTexto"/>
          <p:cNvSpPr txBox="1"/>
          <p:nvPr/>
        </p:nvSpPr>
        <p:spPr>
          <a:xfrm>
            <a:off x="329057" y="1880578"/>
            <a:ext cx="8160477" cy="433965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Entity</a:t>
            </a:r>
            <a:r>
              <a:rPr lang="es-ES" sz="1200" dirty="0"/>
              <a:t/>
            </a:r>
            <a:br>
              <a:rPr lang="es-ES" sz="1200" dirty="0"/>
            </a:br>
            <a:r>
              <a:rPr lang="es-ES" sz="1200" dirty="0"/>
              <a:t>@</a:t>
            </a:r>
            <a:r>
              <a:rPr lang="es-ES" sz="1200" dirty="0" err="1"/>
              <a:t>Table</a:t>
            </a:r>
            <a:r>
              <a:rPr lang="es-ES" sz="1200" dirty="0"/>
              <a:t>(</a:t>
            </a:r>
            <a:r>
              <a:rPr lang="es-ES" sz="1200" dirty="0" err="1"/>
              <a:t>name</a:t>
            </a:r>
            <a:r>
              <a:rPr lang="es-ES" sz="1200" dirty="0"/>
              <a:t>="EMPRESA")</a:t>
            </a:r>
            <a:br>
              <a:rPr lang="es-ES" sz="1200" dirty="0"/>
            </a:br>
            <a:r>
              <a:rPr lang="es-ES" sz="1200" dirty="0"/>
              <a:t>@</a:t>
            </a:r>
            <a:r>
              <a:rPr lang="es-ES" sz="1200" dirty="0" err="1"/>
              <a:t>SequenceGenerator</a:t>
            </a:r>
            <a:r>
              <a:rPr lang="es-ES" sz="1200" dirty="0"/>
              <a:t>(</a:t>
            </a:r>
            <a:r>
              <a:rPr lang="es-ES" sz="1200" dirty="0" err="1"/>
              <a:t>name</a:t>
            </a:r>
            <a:r>
              <a:rPr lang="es-ES" sz="1200" dirty="0"/>
              <a:t>="</a:t>
            </a:r>
            <a:r>
              <a:rPr lang="es-ES" sz="1200" dirty="0" err="1"/>
              <a:t>seq_empresa</a:t>
            </a:r>
            <a:r>
              <a:rPr lang="es-ES" sz="1200" dirty="0"/>
              <a:t>", </a:t>
            </a:r>
            <a:r>
              <a:rPr lang="es-ES" sz="1200" dirty="0" err="1"/>
              <a:t>sequenceName</a:t>
            </a:r>
            <a:r>
              <a:rPr lang="es-ES" sz="1200" dirty="0"/>
              <a:t>="SEQ_EMPRESA")</a:t>
            </a:r>
            <a:br>
              <a:rPr lang="es-ES" sz="1200" dirty="0"/>
            </a:br>
            <a:r>
              <a:rPr lang="es-ES" sz="1200" dirty="0" err="1"/>
              <a:t>public</a:t>
            </a:r>
            <a:r>
              <a:rPr lang="es-ES" sz="1200" dirty="0"/>
              <a:t> </a:t>
            </a:r>
            <a:r>
              <a:rPr lang="es-ES" sz="1200" dirty="0" err="1"/>
              <a:t>class</a:t>
            </a:r>
            <a:r>
              <a:rPr lang="es-ES" sz="1200" dirty="0"/>
              <a:t> Empresa {</a:t>
            </a:r>
          </a:p>
          <a:p>
            <a:pPr fontAlgn="t"/>
            <a:r>
              <a:rPr lang="es-ES" sz="1200" dirty="0" err="1"/>
              <a:t>private</a:t>
            </a:r>
            <a:r>
              <a:rPr lang="es-ES" sz="1200" dirty="0"/>
              <a:t> Long </a:t>
            </a:r>
            <a:r>
              <a:rPr lang="es-ES" sz="1200" dirty="0" err="1"/>
              <a:t>idEmpresa</a:t>
            </a:r>
            <a:r>
              <a:rPr lang="es-ES" sz="1200" dirty="0"/>
              <a:t>;</a:t>
            </a:r>
          </a:p>
          <a:p>
            <a:pPr fontAlgn="t"/>
            <a:r>
              <a:rPr lang="es-ES" sz="1200" dirty="0" err="1"/>
              <a:t>private</a:t>
            </a:r>
            <a:r>
              <a:rPr lang="es-ES" sz="1200" dirty="0"/>
              <a:t> </a:t>
            </a:r>
            <a:r>
              <a:rPr lang="es-ES" sz="1200" dirty="0" err="1"/>
              <a:t>String</a:t>
            </a:r>
            <a:r>
              <a:rPr lang="es-ES" sz="1200" dirty="0"/>
              <a:t> nombre;</a:t>
            </a:r>
          </a:p>
          <a:p>
            <a:pPr fontAlgn="t"/>
            <a:r>
              <a:rPr lang="es-ES" sz="1200" dirty="0"/>
              <a:t>@Id</a:t>
            </a:r>
            <a:br>
              <a:rPr lang="es-ES" sz="1200" dirty="0"/>
            </a:br>
            <a:r>
              <a:rPr lang="es-ES" sz="1200" dirty="0"/>
              <a:t>@</a:t>
            </a:r>
            <a:r>
              <a:rPr lang="es-ES" sz="1200" dirty="0" err="1"/>
              <a:t>Column</a:t>
            </a:r>
            <a:r>
              <a:rPr lang="es-ES" sz="1200" dirty="0"/>
              <a:t>(</a:t>
            </a:r>
            <a:r>
              <a:rPr lang="es-ES" sz="1200" dirty="0" err="1"/>
              <a:t>name</a:t>
            </a:r>
            <a:r>
              <a:rPr lang="es-ES" sz="1200" dirty="0"/>
              <a:t>="ID_EMPRESA", </a:t>
            </a:r>
            <a:r>
              <a:rPr lang="es-ES" sz="1200" dirty="0" err="1"/>
              <a:t>unique</a:t>
            </a:r>
            <a:r>
              <a:rPr lang="es-ES" sz="1200" dirty="0"/>
              <a:t>=true, </a:t>
            </a:r>
            <a:r>
              <a:rPr lang="es-ES" sz="1200" dirty="0" err="1"/>
              <a:t>nullable</a:t>
            </a:r>
            <a:r>
              <a:rPr lang="es-ES" sz="1200" dirty="0"/>
              <a:t>=false, </a:t>
            </a:r>
            <a:r>
              <a:rPr lang="es-ES" sz="1200" dirty="0" err="1"/>
              <a:t>precision</a:t>
            </a:r>
            <a:r>
              <a:rPr lang="es-ES" sz="1200" dirty="0"/>
              <a:t>=15, </a:t>
            </a:r>
            <a:r>
              <a:rPr lang="es-ES" sz="1200" dirty="0" err="1"/>
              <a:t>scale</a:t>
            </a:r>
            <a:r>
              <a:rPr lang="es-ES" sz="1200" dirty="0"/>
              <a:t>=0)</a:t>
            </a:r>
            <a:br>
              <a:rPr lang="es-ES" sz="1200" dirty="0"/>
            </a:br>
            <a:r>
              <a:rPr lang="es-ES" sz="1200" dirty="0"/>
              <a:t>@</a:t>
            </a:r>
            <a:r>
              <a:rPr lang="es-ES" sz="1200" dirty="0" err="1"/>
              <a:t>GeneratedValue</a:t>
            </a:r>
            <a:r>
              <a:rPr lang="es-ES" sz="1200" dirty="0"/>
              <a:t>(</a:t>
            </a:r>
            <a:r>
              <a:rPr lang="es-ES" sz="1200" dirty="0" err="1"/>
              <a:t>generator</a:t>
            </a:r>
            <a:r>
              <a:rPr lang="es-ES" sz="1200" dirty="0"/>
              <a:t>="</a:t>
            </a:r>
            <a:r>
              <a:rPr lang="es-ES" sz="1200" dirty="0" err="1"/>
              <a:t>seq_empresa</a:t>
            </a:r>
            <a:r>
              <a:rPr lang="es-ES" sz="1200" dirty="0"/>
              <a:t>", </a:t>
            </a:r>
            <a:r>
              <a:rPr lang="es-ES" sz="1200" dirty="0" err="1"/>
              <a:t>strategy</a:t>
            </a:r>
            <a:r>
              <a:rPr lang="es-ES" sz="1200" dirty="0"/>
              <a:t>=</a:t>
            </a:r>
            <a:r>
              <a:rPr lang="es-ES" sz="1200" dirty="0" err="1"/>
              <a:t>GenerationType.SEQUENCE</a:t>
            </a:r>
            <a:r>
              <a:rPr lang="es-ES" sz="1200" dirty="0"/>
              <a:t>)</a:t>
            </a:r>
            <a:br>
              <a:rPr lang="es-ES" sz="1200" dirty="0"/>
            </a:br>
            <a:r>
              <a:rPr lang="es-ES" sz="1200" dirty="0" err="1"/>
              <a:t>public</a:t>
            </a:r>
            <a:r>
              <a:rPr lang="es-ES" sz="1200" dirty="0"/>
              <a:t> Long </a:t>
            </a:r>
            <a:r>
              <a:rPr lang="es-ES" sz="1200" dirty="0" err="1"/>
              <a:t>getIdEmpresa</a:t>
            </a:r>
            <a:r>
              <a:rPr lang="es-ES" sz="1200" dirty="0"/>
              <a:t>() {</a:t>
            </a:r>
            <a:br>
              <a:rPr lang="es-ES" sz="1200" dirty="0"/>
            </a:br>
            <a:r>
              <a:rPr lang="es-ES" sz="1200" dirty="0" err="1"/>
              <a:t>return</a:t>
            </a:r>
            <a:r>
              <a:rPr lang="es-ES" sz="1200" dirty="0"/>
              <a:t> </a:t>
            </a:r>
            <a:r>
              <a:rPr lang="es-ES" sz="1200" dirty="0" err="1"/>
              <a:t>idEmpresa</a:t>
            </a:r>
            <a:r>
              <a:rPr lang="es-ES" sz="1200" dirty="0"/>
              <a:t>;</a:t>
            </a:r>
            <a:br>
              <a:rPr lang="es-ES" sz="1200" dirty="0"/>
            </a:b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setIdEmpresa</a:t>
            </a:r>
            <a:r>
              <a:rPr lang="es-ES" sz="1200" dirty="0"/>
              <a:t>(Long </a:t>
            </a:r>
            <a:r>
              <a:rPr lang="es-ES" sz="1200" dirty="0" err="1"/>
              <a:t>idEmpresa</a:t>
            </a:r>
            <a:r>
              <a:rPr lang="es-ES" sz="1200" dirty="0"/>
              <a:t>) {</a:t>
            </a:r>
            <a:br>
              <a:rPr lang="es-ES" sz="1200" dirty="0"/>
            </a:br>
            <a:r>
              <a:rPr lang="es-ES" sz="1200" dirty="0" err="1"/>
              <a:t>this.idEmpresa</a:t>
            </a:r>
            <a:r>
              <a:rPr lang="es-ES" sz="1200" dirty="0"/>
              <a:t> = </a:t>
            </a:r>
            <a:r>
              <a:rPr lang="es-ES" sz="1200" dirty="0" err="1"/>
              <a:t>idEmpresa</a:t>
            </a:r>
            <a:r>
              <a:rPr lang="es-ES" sz="1200" dirty="0"/>
              <a:t>;</a:t>
            </a:r>
            <a:br>
              <a:rPr lang="es-ES" sz="1200" dirty="0"/>
            </a:br>
            <a:r>
              <a:rPr lang="es-ES" sz="1200" dirty="0"/>
              <a:t>}</a:t>
            </a:r>
          </a:p>
          <a:p>
            <a:pPr fontAlgn="t"/>
            <a:r>
              <a:rPr lang="es-ES" sz="1200" dirty="0"/>
              <a:t>@</a:t>
            </a:r>
            <a:r>
              <a:rPr lang="es-ES" sz="1200" dirty="0" err="1"/>
              <a:t>Column</a:t>
            </a:r>
            <a:r>
              <a:rPr lang="es-ES" sz="1200" dirty="0"/>
              <a:t>(</a:t>
            </a:r>
            <a:r>
              <a:rPr lang="es-ES" sz="1200" dirty="0" err="1"/>
              <a:t>name</a:t>
            </a:r>
            <a:r>
              <a:rPr lang="es-ES" sz="1200" dirty="0"/>
              <a:t>="NOMBRE", </a:t>
            </a:r>
            <a:r>
              <a:rPr lang="es-ES" sz="1200" dirty="0" err="1"/>
              <a:t>nullable</a:t>
            </a:r>
            <a:r>
              <a:rPr lang="es-ES" sz="1200" dirty="0"/>
              <a:t>=false, </a:t>
            </a:r>
            <a:r>
              <a:rPr lang="es-ES" sz="1200" dirty="0" err="1"/>
              <a:t>length</a:t>
            </a:r>
            <a:r>
              <a:rPr lang="es-ES" sz="1200" dirty="0"/>
              <a:t>=150)</a:t>
            </a:r>
            <a:br>
              <a:rPr lang="es-ES" sz="1200" dirty="0"/>
            </a:br>
            <a:r>
              <a:rPr lang="es-ES" sz="1200" dirty="0" err="1"/>
              <a:t>public</a:t>
            </a:r>
            <a:r>
              <a:rPr lang="es-ES" sz="1200" dirty="0"/>
              <a:t> </a:t>
            </a:r>
            <a:r>
              <a:rPr lang="es-ES" sz="1200" dirty="0" err="1"/>
              <a:t>String</a:t>
            </a:r>
            <a:r>
              <a:rPr lang="es-ES" sz="1200" dirty="0"/>
              <a:t> </a:t>
            </a:r>
            <a:r>
              <a:rPr lang="es-ES" sz="1200" dirty="0" err="1"/>
              <a:t>getNombre</a:t>
            </a:r>
            <a:r>
              <a:rPr lang="es-ES" sz="1200" dirty="0"/>
              <a:t>() {</a:t>
            </a:r>
            <a:br>
              <a:rPr lang="es-ES" sz="1200" dirty="0"/>
            </a:br>
            <a:r>
              <a:rPr lang="es-ES" sz="1200" dirty="0" err="1"/>
              <a:t>return</a:t>
            </a:r>
            <a:r>
              <a:rPr lang="es-ES" sz="1200" dirty="0"/>
              <a:t> nombre;</a:t>
            </a:r>
            <a:br>
              <a:rPr lang="es-ES" sz="1200" dirty="0"/>
            </a:b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setNombre</a:t>
            </a:r>
            <a:r>
              <a:rPr lang="es-ES" sz="1200" dirty="0"/>
              <a:t>(</a:t>
            </a:r>
            <a:r>
              <a:rPr lang="es-ES" sz="1200" dirty="0" err="1"/>
              <a:t>String</a:t>
            </a:r>
            <a:r>
              <a:rPr lang="es-ES" sz="1200" dirty="0"/>
              <a:t> nombre) {</a:t>
            </a:r>
            <a:br>
              <a:rPr lang="es-ES" sz="1200" dirty="0"/>
            </a:br>
            <a:r>
              <a:rPr lang="es-ES" sz="1200" dirty="0" err="1"/>
              <a:t>this.nombre</a:t>
            </a:r>
            <a:r>
              <a:rPr lang="es-ES" sz="1200" dirty="0"/>
              <a:t> = nombre;</a:t>
            </a:r>
            <a:br>
              <a:rPr lang="es-ES" sz="1200" dirty="0"/>
            </a:br>
            <a:r>
              <a:rPr lang="es-ES" sz="1200" dirty="0"/>
              <a:t>}</a:t>
            </a:r>
            <a:br>
              <a:rPr lang="es-ES" sz="1200" dirty="0"/>
            </a:br>
            <a:r>
              <a:rPr lang="es-ES" sz="1200" dirty="0"/>
              <a:t>}</a:t>
            </a:r>
          </a:p>
        </p:txBody>
      </p:sp>
      <p:pic>
        <p:nvPicPr>
          <p:cNvPr id="10"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2"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9"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4260999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159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7199" y="1412776"/>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Con esta configuración básica ya se podría acceder a la tabla de empresas para hacer una consulta por HQL de todos los registros, que </a:t>
            </a:r>
            <a:r>
              <a:rPr lang="es-ES" sz="1200" dirty="0" err="1"/>
              <a:t>Hibernate</a:t>
            </a:r>
            <a:r>
              <a:rPr lang="es-ES" sz="1200" dirty="0"/>
              <a:t> automáticamente mapeará en entidades:</a:t>
            </a:r>
          </a:p>
        </p:txBody>
      </p:sp>
      <p:sp>
        <p:nvSpPr>
          <p:cNvPr id="15" name="14 CuadroTexto"/>
          <p:cNvSpPr txBox="1"/>
          <p:nvPr/>
        </p:nvSpPr>
        <p:spPr>
          <a:xfrm>
            <a:off x="329057" y="1998712"/>
            <a:ext cx="8160477"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Session</a:t>
            </a:r>
            <a:r>
              <a:rPr lang="es-ES" sz="1200" dirty="0"/>
              <a:t> </a:t>
            </a:r>
            <a:r>
              <a:rPr lang="es-ES" sz="1200" dirty="0" err="1"/>
              <a:t>session</a:t>
            </a:r>
            <a:r>
              <a:rPr lang="es-ES" sz="1200" dirty="0"/>
              <a:t> = </a:t>
            </a:r>
            <a:r>
              <a:rPr lang="es-ES" sz="1200" dirty="0" err="1"/>
              <a:t>sessionFactory.openSession</a:t>
            </a:r>
            <a:r>
              <a:rPr lang="es-ES" sz="1200" dirty="0"/>
              <a:t>();</a:t>
            </a:r>
            <a:br>
              <a:rPr lang="es-ES" sz="1200" dirty="0"/>
            </a:br>
            <a:r>
              <a:rPr lang="es-ES" sz="1200" dirty="0" err="1"/>
              <a:t>session.beginTransaction</a:t>
            </a:r>
            <a:r>
              <a:rPr lang="es-ES" sz="1200" dirty="0"/>
              <a:t>();</a:t>
            </a:r>
          </a:p>
          <a:p>
            <a:pPr fontAlgn="t"/>
            <a:r>
              <a:rPr lang="es-ES" sz="1200" dirty="0" err="1"/>
              <a:t>Query</a:t>
            </a:r>
            <a:r>
              <a:rPr lang="es-ES" sz="1200" dirty="0"/>
              <a:t> </a:t>
            </a:r>
            <a:r>
              <a:rPr lang="es-ES" sz="1200" dirty="0" err="1"/>
              <a:t>query</a:t>
            </a:r>
            <a:r>
              <a:rPr lang="es-ES" sz="1200" dirty="0"/>
              <a:t> = </a:t>
            </a:r>
            <a:r>
              <a:rPr lang="es-ES" sz="1200" dirty="0" err="1"/>
              <a:t>session.createQuery</a:t>
            </a:r>
            <a:r>
              <a:rPr lang="es-ES" sz="1200" dirty="0"/>
              <a:t>("</a:t>
            </a:r>
            <a:r>
              <a:rPr lang="es-ES" sz="1200" dirty="0" err="1"/>
              <a:t>from</a:t>
            </a:r>
            <a:r>
              <a:rPr lang="es-ES" sz="1200" dirty="0"/>
              <a:t> Empresa");</a:t>
            </a:r>
          </a:p>
          <a:p>
            <a:pPr fontAlgn="t"/>
            <a:r>
              <a:rPr lang="es-ES" sz="1200" dirty="0" err="1"/>
              <a:t>List</a:t>
            </a:r>
            <a:r>
              <a:rPr lang="es-ES" sz="1200" dirty="0"/>
              <a:t>&lt;Empresa&gt; </a:t>
            </a:r>
            <a:r>
              <a:rPr lang="es-ES" sz="1200" dirty="0" err="1"/>
              <a:t>result</a:t>
            </a:r>
            <a:r>
              <a:rPr lang="es-ES" sz="1200" dirty="0"/>
              <a:t> = </a:t>
            </a:r>
            <a:r>
              <a:rPr lang="es-ES" sz="1200" dirty="0" err="1"/>
              <a:t>query.list</a:t>
            </a:r>
            <a:r>
              <a:rPr lang="es-ES" sz="1200" dirty="0"/>
              <a:t>();</a:t>
            </a:r>
            <a:br>
              <a:rPr lang="es-ES" sz="1200" dirty="0"/>
            </a:br>
            <a:r>
              <a:rPr lang="es-ES" sz="1200" dirty="0" err="1"/>
              <a:t>for</a:t>
            </a:r>
            <a:r>
              <a:rPr lang="es-ES" sz="1200" dirty="0"/>
              <a:t> (Empresa </a:t>
            </a:r>
            <a:r>
              <a:rPr lang="es-ES" sz="1200" dirty="0" err="1"/>
              <a:t>empresa</a:t>
            </a:r>
            <a:r>
              <a:rPr lang="es-ES" sz="1200" dirty="0"/>
              <a:t> : </a:t>
            </a:r>
            <a:r>
              <a:rPr lang="es-ES" sz="1200" dirty="0" err="1"/>
              <a:t>result</a:t>
            </a:r>
            <a:r>
              <a:rPr lang="es-ES" sz="1200" dirty="0"/>
              <a:t>) {</a:t>
            </a:r>
            <a:br>
              <a:rPr lang="es-ES" sz="1200" dirty="0"/>
            </a:br>
            <a:r>
              <a:rPr lang="es-ES" sz="1200" dirty="0" err="1"/>
              <a:t>System.out.println</a:t>
            </a:r>
            <a:r>
              <a:rPr lang="es-ES" sz="1200" dirty="0"/>
              <a:t>(empresa);</a:t>
            </a:r>
            <a:br>
              <a:rPr lang="es-ES" sz="1200" dirty="0"/>
            </a:br>
            <a:r>
              <a:rPr lang="es-ES" sz="1200" dirty="0"/>
              <a:t>}</a:t>
            </a:r>
          </a:p>
          <a:p>
            <a:pPr fontAlgn="t"/>
            <a:r>
              <a:rPr lang="es-ES" sz="1200" dirty="0" err="1"/>
              <a:t>session.getTransaction</a:t>
            </a:r>
            <a:r>
              <a:rPr lang="es-ES" sz="1200" dirty="0"/>
              <a:t>().</a:t>
            </a:r>
            <a:r>
              <a:rPr lang="es-ES" sz="1200" dirty="0" err="1"/>
              <a:t>rollback</a:t>
            </a:r>
            <a:r>
              <a:rPr lang="es-ES" sz="1200" dirty="0"/>
              <a:t>();</a:t>
            </a:r>
            <a:br>
              <a:rPr lang="es-ES" sz="1200" dirty="0"/>
            </a:br>
            <a:r>
              <a:rPr lang="es-ES" sz="1200" dirty="0" err="1"/>
              <a:t>session.close</a:t>
            </a:r>
            <a:r>
              <a:rPr lang="es-ES" sz="1200" dirty="0"/>
              <a:t>();</a:t>
            </a:r>
          </a:p>
        </p:txBody>
      </p:sp>
      <p:sp>
        <p:nvSpPr>
          <p:cNvPr id="10" name="9 CuadroTexto"/>
          <p:cNvSpPr txBox="1"/>
          <p:nvPr/>
        </p:nvSpPr>
        <p:spPr>
          <a:xfrm>
            <a:off x="329057" y="4005064"/>
            <a:ext cx="8320167"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Un último detalle es pensar que en vez de una conexión JDBC directa, en un servidor de aplicaciones lo normal será utilizar un </a:t>
            </a:r>
            <a:r>
              <a:rPr lang="es-ES" sz="1200" dirty="0" err="1"/>
              <a:t>DataSource</a:t>
            </a:r>
            <a:r>
              <a:rPr lang="es-ES" sz="1200" dirty="0"/>
              <a:t>.</a:t>
            </a:r>
          </a:p>
          <a:p>
            <a:pPr fontAlgn="t"/>
            <a:r>
              <a:rPr lang="es-ES" sz="1200" dirty="0"/>
              <a:t>En cualquier caso, lo importante es observar como toda la gestión de sesiones y transacciones vuelve a estar en manos del desarrollador.</a:t>
            </a:r>
          </a:p>
        </p:txBody>
      </p:sp>
      <p:pic>
        <p:nvPicPr>
          <p:cNvPr id="14"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6"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49854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5102846" cy="269875"/>
          </a:xfrm>
        </p:spPr>
        <p:txBody>
          <a:bodyPr/>
          <a:lstStyle/>
          <a:p>
            <a:pPr>
              <a:lnSpc>
                <a:spcPct val="90000"/>
              </a:lnSpc>
              <a:spcBef>
                <a:spcPct val="0"/>
              </a:spcBef>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MÓDULO DAO (Base de Datos)</a:t>
            </a:r>
          </a:p>
        </p:txBody>
      </p:sp>
      <p:sp>
        <p:nvSpPr>
          <p:cNvPr id="25" name="Rectángulo redondeado 8"/>
          <p:cNvSpPr/>
          <p:nvPr/>
        </p:nvSpPr>
        <p:spPr>
          <a:xfrm>
            <a:off x="177512" y="2690384"/>
            <a:ext cx="4352033" cy="2558737"/>
          </a:xfrm>
          <a:prstGeom prst="roundRect">
            <a:avLst/>
          </a:prstGeom>
          <a:solidFill>
            <a:schemeClr val="bg1">
              <a:lumMod val="9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6" name="Rectángulo redondeado 20"/>
          <p:cNvSpPr/>
          <p:nvPr/>
        </p:nvSpPr>
        <p:spPr>
          <a:xfrm>
            <a:off x="323297" y="3274016"/>
            <a:ext cx="1925147" cy="481671"/>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smtClean="0">
                <a:solidFill>
                  <a:schemeClr val="tx1"/>
                </a:solidFill>
              </a:rPr>
              <a:t>JDBC</a:t>
            </a:r>
          </a:p>
          <a:p>
            <a:pPr algn="ctr"/>
            <a:r>
              <a:rPr lang="es-ES" sz="1000" dirty="0" smtClean="0">
                <a:solidFill>
                  <a:schemeClr val="tx1"/>
                </a:solidFill>
              </a:rPr>
              <a:t>(J</a:t>
            </a:r>
            <a:r>
              <a:rPr lang="es-ES" sz="1000" b="1" i="1" dirty="0" smtClean="0">
                <a:solidFill>
                  <a:schemeClr val="tx1"/>
                </a:solidFill>
              </a:rPr>
              <a:t>ava </a:t>
            </a:r>
            <a:r>
              <a:rPr lang="es-ES" sz="1000" b="1" i="1" dirty="0" err="1" smtClean="0">
                <a:solidFill>
                  <a:schemeClr val="tx1"/>
                </a:solidFill>
              </a:rPr>
              <a:t>Database</a:t>
            </a:r>
            <a:r>
              <a:rPr lang="es-ES" sz="1000" b="1" i="1" dirty="0" smtClean="0">
                <a:solidFill>
                  <a:schemeClr val="tx1"/>
                </a:solidFill>
              </a:rPr>
              <a:t> </a:t>
            </a:r>
            <a:r>
              <a:rPr lang="es-ES" sz="1000" b="1" i="1" dirty="0" err="1" smtClean="0">
                <a:solidFill>
                  <a:schemeClr val="tx1"/>
                </a:solidFill>
              </a:rPr>
              <a:t>Connectivity</a:t>
            </a:r>
            <a:r>
              <a:rPr lang="es-ES" sz="1050" dirty="0" smtClean="0">
                <a:solidFill>
                  <a:schemeClr val="tx1"/>
                </a:solidFill>
              </a:rPr>
              <a:t>)</a:t>
            </a:r>
          </a:p>
        </p:txBody>
      </p:sp>
      <p:sp>
        <p:nvSpPr>
          <p:cNvPr id="27" name="Rectángulo redondeado 22"/>
          <p:cNvSpPr/>
          <p:nvPr/>
        </p:nvSpPr>
        <p:spPr>
          <a:xfrm>
            <a:off x="2299060" y="3295329"/>
            <a:ext cx="1856439" cy="4816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ORM</a:t>
            </a:r>
          </a:p>
          <a:p>
            <a:pPr algn="ctr"/>
            <a:r>
              <a:rPr lang="es-ES" sz="1000" b="1" dirty="0" err="1">
                <a:solidFill>
                  <a:schemeClr val="tx1"/>
                </a:solidFill>
              </a:rPr>
              <a:t>Object</a:t>
            </a:r>
            <a:r>
              <a:rPr lang="es-ES" sz="1000" b="1" dirty="0">
                <a:solidFill>
                  <a:schemeClr val="tx1"/>
                </a:solidFill>
              </a:rPr>
              <a:t> </a:t>
            </a:r>
            <a:r>
              <a:rPr lang="es-ES" sz="1000" b="1" dirty="0" err="1">
                <a:solidFill>
                  <a:schemeClr val="tx1"/>
                </a:solidFill>
              </a:rPr>
              <a:t>Relational</a:t>
            </a:r>
            <a:r>
              <a:rPr lang="es-ES" sz="1000" b="1" dirty="0">
                <a:solidFill>
                  <a:schemeClr val="tx1"/>
                </a:solidFill>
              </a:rPr>
              <a:t> </a:t>
            </a:r>
            <a:r>
              <a:rPr lang="es-ES" sz="1000" b="1" dirty="0" err="1">
                <a:solidFill>
                  <a:schemeClr val="tx1"/>
                </a:solidFill>
              </a:rPr>
              <a:t>Mapping</a:t>
            </a:r>
            <a:endParaRPr lang="es-ES" sz="1000" b="1" dirty="0">
              <a:solidFill>
                <a:schemeClr val="tx1"/>
              </a:solidFill>
            </a:endParaRPr>
          </a:p>
          <a:p>
            <a:pPr algn="ctr"/>
            <a:endParaRPr lang="es-ES" sz="1000" dirty="0" smtClean="0">
              <a:solidFill>
                <a:schemeClr val="tx1"/>
              </a:solidFill>
            </a:endParaRPr>
          </a:p>
        </p:txBody>
      </p:sp>
      <p:sp>
        <p:nvSpPr>
          <p:cNvPr id="28" name="Rectángulo redondeado 23"/>
          <p:cNvSpPr/>
          <p:nvPr/>
        </p:nvSpPr>
        <p:spPr>
          <a:xfrm>
            <a:off x="331750" y="3907823"/>
            <a:ext cx="1916694" cy="48167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sz="1400" dirty="0" smtClean="0">
              <a:solidFill>
                <a:schemeClr val="tx1"/>
              </a:solidFill>
            </a:endParaRPr>
          </a:p>
          <a:p>
            <a:pPr algn="ctr"/>
            <a:r>
              <a:rPr lang="es-ES" sz="1400" b="1" dirty="0" smtClean="0">
                <a:solidFill>
                  <a:schemeClr val="tx1"/>
                </a:solidFill>
              </a:rPr>
              <a:t>OXM</a:t>
            </a:r>
          </a:p>
          <a:p>
            <a:pPr algn="ctr"/>
            <a:r>
              <a:rPr lang="es-ES" sz="1000" dirty="0" err="1">
                <a:solidFill>
                  <a:schemeClr val="tx1"/>
                </a:solidFill>
              </a:rPr>
              <a:t>Object</a:t>
            </a:r>
            <a:r>
              <a:rPr lang="es-ES" sz="1000" dirty="0">
                <a:solidFill>
                  <a:schemeClr val="tx1"/>
                </a:solidFill>
              </a:rPr>
              <a:t>/XML </a:t>
            </a:r>
            <a:r>
              <a:rPr lang="es-ES" sz="1000" dirty="0" err="1">
                <a:solidFill>
                  <a:schemeClr val="tx1"/>
                </a:solidFill>
              </a:rPr>
              <a:t>mapping</a:t>
            </a:r>
            <a:endParaRPr lang="es-ES" sz="1000" dirty="0">
              <a:solidFill>
                <a:schemeClr val="tx1"/>
              </a:solidFill>
            </a:endParaRPr>
          </a:p>
          <a:p>
            <a:pPr algn="ctr"/>
            <a:endParaRPr lang="es-ES" sz="1400" dirty="0" smtClean="0">
              <a:solidFill>
                <a:schemeClr val="tx1"/>
              </a:solidFill>
            </a:endParaRPr>
          </a:p>
        </p:txBody>
      </p:sp>
      <p:sp>
        <p:nvSpPr>
          <p:cNvPr id="29" name="Rectángulo redondeado 24"/>
          <p:cNvSpPr/>
          <p:nvPr/>
        </p:nvSpPr>
        <p:spPr>
          <a:xfrm>
            <a:off x="2322969" y="3885217"/>
            <a:ext cx="1856438" cy="48167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b="1" dirty="0" smtClean="0">
                <a:solidFill>
                  <a:schemeClr val="tx1"/>
                </a:solidFill>
              </a:rPr>
              <a:t>JMS</a:t>
            </a:r>
          </a:p>
          <a:p>
            <a:pPr algn="ctr"/>
            <a:r>
              <a:rPr lang="es-ES" sz="1000" dirty="0"/>
              <a:t> </a:t>
            </a:r>
            <a:r>
              <a:rPr lang="es-ES" sz="1000" b="1" dirty="0">
                <a:solidFill>
                  <a:schemeClr val="tx1"/>
                </a:solidFill>
              </a:rPr>
              <a:t>Java </a:t>
            </a:r>
            <a:r>
              <a:rPr lang="es-ES" sz="1000" b="1" dirty="0" err="1">
                <a:solidFill>
                  <a:schemeClr val="tx1"/>
                </a:solidFill>
              </a:rPr>
              <a:t>Message</a:t>
            </a:r>
            <a:r>
              <a:rPr lang="es-ES" sz="1000" b="1" dirty="0">
                <a:solidFill>
                  <a:schemeClr val="tx1"/>
                </a:solidFill>
              </a:rPr>
              <a:t> </a:t>
            </a:r>
            <a:r>
              <a:rPr lang="es-ES" sz="1000" b="1" dirty="0" err="1">
                <a:solidFill>
                  <a:schemeClr val="tx1"/>
                </a:solidFill>
              </a:rPr>
              <a:t>Service</a:t>
            </a:r>
            <a:endParaRPr lang="es-ES" sz="1000" dirty="0" smtClean="0">
              <a:solidFill>
                <a:schemeClr val="tx1"/>
              </a:solidFill>
            </a:endParaRPr>
          </a:p>
        </p:txBody>
      </p:sp>
      <p:sp>
        <p:nvSpPr>
          <p:cNvPr id="30" name="Rectángulo redondeado 25"/>
          <p:cNvSpPr/>
          <p:nvPr/>
        </p:nvSpPr>
        <p:spPr>
          <a:xfrm>
            <a:off x="323297" y="4477617"/>
            <a:ext cx="3885452" cy="4816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b="1" dirty="0" smtClean="0">
                <a:solidFill>
                  <a:schemeClr val="tx1"/>
                </a:solidFill>
              </a:rPr>
              <a:t>TRANSACTIONS</a:t>
            </a:r>
          </a:p>
          <a:p>
            <a:pPr algn="ctr"/>
            <a:r>
              <a:rPr lang="es-ES" sz="1000" b="1" dirty="0" smtClean="0">
                <a:solidFill>
                  <a:schemeClr val="tx1"/>
                </a:solidFill>
              </a:rPr>
              <a:t>(Transacciones)</a:t>
            </a:r>
          </a:p>
        </p:txBody>
      </p:sp>
      <p:sp>
        <p:nvSpPr>
          <p:cNvPr id="31" name="Rectángulo redondeado 27"/>
          <p:cNvSpPr/>
          <p:nvPr/>
        </p:nvSpPr>
        <p:spPr>
          <a:xfrm>
            <a:off x="619021" y="2809570"/>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DATA ACCESS/INTEGRATION</a:t>
            </a:r>
          </a:p>
        </p:txBody>
      </p:sp>
      <p:sp>
        <p:nvSpPr>
          <p:cNvPr id="35" name="16 CuadroTexto"/>
          <p:cNvSpPr txBox="1"/>
          <p:nvPr/>
        </p:nvSpPr>
        <p:spPr>
          <a:xfrm>
            <a:off x="318457" y="2008761"/>
            <a:ext cx="2885392"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DATA ACCESS/INTEGRATION</a:t>
            </a:r>
            <a:endParaRPr lang="es-ES" b="1" dirty="0">
              <a:solidFill>
                <a:srgbClr val="C00000"/>
              </a:solidFill>
            </a:endParaRPr>
          </a:p>
        </p:txBody>
      </p:sp>
      <p:pic>
        <p:nvPicPr>
          <p:cNvPr id="32" name="Picture 3" descr="D:\Profiles\jmsanjuan\Pictures\Sticky-Not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09175" y="1844824"/>
            <a:ext cx="4355313" cy="3896495"/>
          </a:xfrm>
          <a:prstGeom prst="rect">
            <a:avLst/>
          </a:prstGeom>
          <a:noFill/>
          <a:extLst>
            <a:ext uri="{909E8E84-426E-40DD-AFC4-6F175D3DCCD1}">
              <a14:hiddenFill xmlns:a14="http://schemas.microsoft.com/office/drawing/2010/main">
                <a:solidFill>
                  <a:srgbClr val="FFFFFF"/>
                </a:solidFill>
              </a14:hiddenFill>
            </a:ext>
          </a:extLst>
        </p:spPr>
      </p:pic>
      <p:sp>
        <p:nvSpPr>
          <p:cNvPr id="34" name="16 CuadroTexto"/>
          <p:cNvSpPr txBox="1"/>
          <p:nvPr/>
        </p:nvSpPr>
        <p:spPr>
          <a:xfrm rot="21414261">
            <a:off x="5329384" y="2642820"/>
            <a:ext cx="3093743" cy="2400657"/>
          </a:xfrm>
          <a:prstGeom prst="rect">
            <a:avLst/>
          </a:prstGeom>
          <a:noFill/>
          <a:ln>
            <a:solidFill>
              <a:schemeClr val="tx1"/>
            </a:solidFill>
            <a:prstDash val="dash"/>
          </a:ln>
          <a:effectLst/>
        </p:spPr>
        <p:txBody>
          <a:bodyPr wrap="square" rtlCol="0">
            <a:spAutoFit/>
          </a:bodyPr>
          <a:lstStyle/>
          <a:p>
            <a:r>
              <a:rPr lang="es-ES" sz="1000" dirty="0"/>
              <a:t>El grupo </a:t>
            </a:r>
            <a:r>
              <a:rPr lang="es-ES" sz="1000" b="1" dirty="0"/>
              <a:t>Data Access/</a:t>
            </a:r>
            <a:r>
              <a:rPr lang="es-ES" sz="1000" b="1" dirty="0" err="1"/>
              <a:t>Integration</a:t>
            </a:r>
            <a:r>
              <a:rPr lang="es-ES" sz="1000" dirty="0"/>
              <a:t> facilita el acceso a (base de) datos e integración. Contiene los módulos "</a:t>
            </a:r>
            <a:r>
              <a:rPr lang="es-ES" sz="1000" b="1" dirty="0"/>
              <a:t>JDBC</a:t>
            </a:r>
            <a:r>
              <a:rPr lang="es-ES" sz="1000" dirty="0"/>
              <a:t>", "</a:t>
            </a:r>
            <a:r>
              <a:rPr lang="es-ES" sz="1000" b="1" dirty="0"/>
              <a:t>ORM</a:t>
            </a:r>
            <a:r>
              <a:rPr lang="es-ES" sz="1000" dirty="0"/>
              <a:t>", "</a:t>
            </a:r>
            <a:r>
              <a:rPr lang="es-ES" sz="1000" b="1" dirty="0"/>
              <a:t>OXM</a:t>
            </a:r>
            <a:r>
              <a:rPr lang="es-ES" sz="1000" dirty="0"/>
              <a:t>", "</a:t>
            </a:r>
            <a:r>
              <a:rPr lang="es-ES" sz="1000" b="1" dirty="0"/>
              <a:t>JMS</a:t>
            </a:r>
            <a:r>
              <a:rPr lang="es-ES" sz="1000" dirty="0"/>
              <a:t>" y "</a:t>
            </a:r>
            <a:r>
              <a:rPr lang="es-ES" sz="1000" b="1" dirty="0" err="1"/>
              <a:t>Transaction</a:t>
            </a:r>
            <a:r>
              <a:rPr lang="es-ES" sz="1000" b="1" dirty="0"/>
              <a:t>"</a:t>
            </a:r>
            <a:r>
              <a:rPr lang="es-ES" sz="1000" dirty="0"/>
              <a:t>. </a:t>
            </a:r>
            <a:endParaRPr lang="es-ES" sz="1000" dirty="0" smtClean="0"/>
          </a:p>
          <a:p>
            <a:endParaRPr lang="es-ES" sz="1000" b="1" dirty="0"/>
          </a:p>
          <a:p>
            <a:endParaRPr lang="es-ES" sz="1000" b="1" dirty="0" smtClean="0"/>
          </a:p>
          <a:p>
            <a:r>
              <a:rPr lang="es-ES" sz="1000" b="1" dirty="0" smtClean="0"/>
              <a:t>ORM </a:t>
            </a:r>
            <a:r>
              <a:rPr lang="es-ES" sz="1000" dirty="0"/>
              <a:t>para el clásico mapeo de entidades en un modelo relacional utilizando </a:t>
            </a:r>
            <a:r>
              <a:rPr lang="es-ES" sz="1000" b="1" dirty="0"/>
              <a:t>JPA, JDO, </a:t>
            </a:r>
            <a:r>
              <a:rPr lang="es-ES" sz="1000" b="1" dirty="0" err="1"/>
              <a:t>Hibernate</a:t>
            </a:r>
            <a:r>
              <a:rPr lang="es-ES" sz="1000" b="1" dirty="0"/>
              <a:t> o </a:t>
            </a:r>
            <a:r>
              <a:rPr lang="es-ES" sz="1000" b="1" dirty="0" err="1"/>
              <a:t>iBatis</a:t>
            </a:r>
            <a:r>
              <a:rPr lang="es-ES" sz="1000" dirty="0"/>
              <a:t>. </a:t>
            </a:r>
            <a:r>
              <a:rPr lang="es-ES" sz="1000" b="1" dirty="0"/>
              <a:t>OXM</a:t>
            </a:r>
            <a:r>
              <a:rPr lang="es-ES" sz="1000" dirty="0"/>
              <a:t> para utilizar </a:t>
            </a:r>
            <a:r>
              <a:rPr lang="es-ES" sz="1000" b="1" dirty="0"/>
              <a:t>XML</a:t>
            </a:r>
            <a:r>
              <a:rPr lang="es-ES" sz="1000" dirty="0"/>
              <a:t> con librerías como </a:t>
            </a:r>
            <a:r>
              <a:rPr lang="es-ES" sz="1000" b="1" dirty="0"/>
              <a:t>JAXB, Castor, </a:t>
            </a:r>
            <a:r>
              <a:rPr lang="es-ES" sz="1000" b="1" dirty="0" err="1"/>
              <a:t>XMLBeans</a:t>
            </a:r>
            <a:r>
              <a:rPr lang="es-ES" sz="1000" b="1" dirty="0"/>
              <a:t>, </a:t>
            </a:r>
            <a:r>
              <a:rPr lang="es-ES" sz="1000" b="1" dirty="0" err="1"/>
              <a:t>JiBX</a:t>
            </a:r>
            <a:r>
              <a:rPr lang="es-ES" sz="1000" b="1" dirty="0"/>
              <a:t> o </a:t>
            </a:r>
            <a:r>
              <a:rPr lang="es-ES" sz="1000" b="1" dirty="0" err="1"/>
              <a:t>XStream</a:t>
            </a:r>
            <a:r>
              <a:rPr lang="es-ES" sz="1000" b="1" dirty="0"/>
              <a:t>. </a:t>
            </a:r>
            <a:endParaRPr lang="es-ES" sz="1000" b="1" dirty="0" smtClean="0"/>
          </a:p>
          <a:p>
            <a:endParaRPr lang="es-ES" sz="1000" b="1" dirty="0"/>
          </a:p>
          <a:p>
            <a:endParaRPr lang="es-ES" sz="1000" b="1" dirty="0" smtClean="0"/>
          </a:p>
          <a:p>
            <a:r>
              <a:rPr lang="es-ES" sz="1000" b="1" dirty="0" smtClean="0"/>
              <a:t>JMS </a:t>
            </a:r>
            <a:r>
              <a:rPr lang="es-ES" sz="1000" dirty="0"/>
              <a:t>para las colas de mensajes. Y transacciones sobre objetos </a:t>
            </a:r>
            <a:r>
              <a:rPr lang="es-ES" sz="1000" b="1" dirty="0"/>
              <a:t>POJO</a:t>
            </a:r>
            <a:r>
              <a:rPr lang="es-ES" sz="1000" dirty="0"/>
              <a:t> de una forma sencilla</a:t>
            </a:r>
            <a:r>
              <a:rPr lang="es-ES" sz="1000" dirty="0" smtClean="0"/>
              <a:t>.</a:t>
            </a:r>
          </a:p>
          <a:p>
            <a:endParaRPr lang="es-ES_tradnl" sz="1000" dirty="0">
              <a:effectLst/>
            </a:endParaRPr>
          </a:p>
          <a:p>
            <a:endParaRPr lang="es-ES" sz="1000" dirty="0">
              <a:effectLst/>
            </a:endParaRPr>
          </a:p>
        </p:txBody>
      </p:sp>
      <p:pic>
        <p:nvPicPr>
          <p:cNvPr id="36"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6"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78645721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160</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Spring-INTEGRACIÓN: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9057" y="1181943"/>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Toda la configuración y código del apartado anterior es exclusivamente de </a:t>
            </a:r>
            <a:r>
              <a:rPr lang="es-ES" sz="1200" dirty="0" err="1"/>
              <a:t>Hibernate</a:t>
            </a:r>
            <a:r>
              <a:rPr lang="es-ES" sz="1200" dirty="0"/>
              <a:t>. ¿Donde interviene Spring entonces? Pues hay algunas pistas evidentes, por ejemplo </a:t>
            </a:r>
            <a:r>
              <a:rPr lang="es-ES" sz="1200" dirty="0" err="1"/>
              <a:t>sessionFactory</a:t>
            </a:r>
            <a:r>
              <a:rPr lang="es-ES" sz="1200" dirty="0"/>
              <a:t> es un buen candidato a ser un </a:t>
            </a:r>
            <a:r>
              <a:rPr lang="es-ES" sz="1200" dirty="0" err="1"/>
              <a:t>bean</a:t>
            </a:r>
            <a:r>
              <a:rPr lang="es-ES" sz="1200" dirty="0"/>
              <a:t> de tipo </a:t>
            </a:r>
            <a:r>
              <a:rPr lang="es-ES" sz="1200" i="1" dirty="0" err="1"/>
              <a:t>Singleton</a:t>
            </a:r>
            <a:r>
              <a:rPr lang="es-ES" sz="1200" dirty="0"/>
              <a:t>:</a:t>
            </a:r>
          </a:p>
        </p:txBody>
      </p:sp>
      <p:sp>
        <p:nvSpPr>
          <p:cNvPr id="15" name="14 CuadroTexto"/>
          <p:cNvSpPr txBox="1"/>
          <p:nvPr/>
        </p:nvSpPr>
        <p:spPr>
          <a:xfrm>
            <a:off x="330915" y="1767879"/>
            <a:ext cx="8160477"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a:t>
            </a:r>
            <a:r>
              <a:rPr lang="es-ES" sz="1200" dirty="0" err="1"/>
              <a:t>sessionFactory</a:t>
            </a:r>
            <a:r>
              <a:rPr lang="es-ES" sz="1200" dirty="0"/>
              <a:t>"</a:t>
            </a:r>
            <a:br>
              <a:rPr lang="es-ES" sz="1200" dirty="0"/>
            </a:br>
            <a:r>
              <a:rPr lang="es-ES" sz="1200" dirty="0" err="1"/>
              <a:t>class</a:t>
            </a:r>
            <a:r>
              <a:rPr lang="es-ES" sz="1200" dirty="0"/>
              <a:t>="org.springframework.orm.hibernate4.LocalSessionFactoryBean"&gt;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dataSource</a:t>
            </a:r>
            <a:r>
              <a:rPr lang="es-ES" sz="1200" dirty="0"/>
              <a:t>" </a:t>
            </a:r>
            <a:r>
              <a:rPr lang="es-ES" sz="1200" dirty="0" err="1"/>
              <a:t>ref</a:t>
            </a:r>
            <a:r>
              <a:rPr lang="es-ES" sz="1200" dirty="0"/>
              <a:t>="</a:t>
            </a:r>
            <a:r>
              <a:rPr lang="es-ES" sz="1200" dirty="0" err="1"/>
              <a:t>dataSource</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packagesToScan</a:t>
            </a:r>
            <a:r>
              <a:rPr lang="es-ES" sz="1200" dirty="0"/>
              <a:t>"&gt;</a:t>
            </a:r>
            <a:br>
              <a:rPr lang="es-ES" sz="1200" dirty="0"/>
            </a:br>
            <a:r>
              <a:rPr lang="es-ES" sz="1200" dirty="0"/>
              <a:t>&lt;</a:t>
            </a:r>
            <a:r>
              <a:rPr lang="es-ES" sz="1200" dirty="0" err="1"/>
              <a:t>list</a:t>
            </a:r>
            <a:r>
              <a:rPr lang="es-ES" sz="1200" dirty="0"/>
              <a:t>&gt;</a:t>
            </a:r>
            <a:br>
              <a:rPr lang="es-ES" sz="1200" dirty="0"/>
            </a:br>
            <a:r>
              <a:rPr lang="es-ES" sz="1200" dirty="0"/>
              <a:t>&lt;</a:t>
            </a:r>
            <a:r>
              <a:rPr lang="es-ES" sz="1200" dirty="0" err="1"/>
              <a:t>value</a:t>
            </a:r>
            <a:r>
              <a:rPr lang="es-ES" sz="1200" dirty="0"/>
              <a:t>&gt;</a:t>
            </a:r>
            <a:r>
              <a:rPr lang="es-ES" sz="1200" dirty="0" err="1"/>
              <a:t>com.empresa.entity</a:t>
            </a:r>
            <a:r>
              <a:rPr lang="es-ES" sz="1200" dirty="0"/>
              <a:t>&lt;/</a:t>
            </a:r>
            <a:r>
              <a:rPr lang="es-ES" sz="1200" dirty="0" err="1"/>
              <a:t>value</a:t>
            </a:r>
            <a:r>
              <a:rPr lang="es-ES" sz="1200" dirty="0"/>
              <a:t>&gt;</a:t>
            </a:r>
            <a:br>
              <a:rPr lang="es-ES" sz="1200" dirty="0"/>
            </a:br>
            <a:r>
              <a:rPr lang="es-ES" sz="1200" dirty="0"/>
              <a:t>&lt;/</a:t>
            </a:r>
            <a:r>
              <a:rPr lang="es-ES" sz="1200" dirty="0" err="1"/>
              <a:t>list</a:t>
            </a:r>
            <a:r>
              <a:rPr lang="es-ES" sz="1200" dirty="0"/>
              <a:t>&gt;</a:t>
            </a:r>
            <a:br>
              <a:rPr lang="es-ES" sz="1200" dirty="0"/>
            </a:br>
            <a:r>
              <a:rPr lang="es-ES" sz="1200" dirty="0"/>
              <a:t>&lt;/</a:t>
            </a:r>
            <a:r>
              <a:rPr lang="es-ES" sz="1200" dirty="0" err="1"/>
              <a:t>property</a:t>
            </a:r>
            <a:r>
              <a:rPr lang="es-ES" sz="1200" dirty="0"/>
              <a:t>&gt;</a:t>
            </a:r>
            <a:br>
              <a:rPr lang="es-ES" sz="1200" dirty="0"/>
            </a:br>
            <a:r>
              <a:rPr lang="es-ES" sz="1200" dirty="0"/>
              <a:t>&lt;/</a:t>
            </a:r>
            <a:r>
              <a:rPr lang="es-ES" sz="1200" dirty="0" err="1"/>
              <a:t>bean</a:t>
            </a:r>
            <a:r>
              <a:rPr lang="es-ES" sz="1200" dirty="0"/>
              <a:t>&gt;</a:t>
            </a:r>
          </a:p>
        </p:txBody>
      </p:sp>
      <p:sp>
        <p:nvSpPr>
          <p:cNvPr id="10" name="9 CuadroTexto"/>
          <p:cNvSpPr txBox="1"/>
          <p:nvPr/>
        </p:nvSpPr>
        <p:spPr>
          <a:xfrm>
            <a:off x="329057" y="3699011"/>
            <a:ext cx="8320167" cy="646331"/>
          </a:xfrm>
          <a:prstGeom prst="rect">
            <a:avLst/>
          </a:prstGeom>
          <a:noFill/>
          <a:ln>
            <a:noFill/>
            <a:prstDash val="dash"/>
          </a:ln>
          <a:effectLst/>
        </p:spPr>
        <p:txBody>
          <a:bodyPr wrap="square" rtlCol="0">
            <a:spAutoFit/>
          </a:bodyPr>
          <a:lstStyle/>
          <a:p>
            <a:pPr fontAlgn="t"/>
            <a:r>
              <a:rPr lang="es-ES_tradnl" sz="1200" b="1" dirty="0" smtClean="0"/>
              <a:t>- </a:t>
            </a:r>
            <a:r>
              <a:rPr lang="es-ES" sz="1200" dirty="0"/>
              <a:t>La clase </a:t>
            </a:r>
            <a:r>
              <a:rPr lang="es-ES" sz="1200" b="1" dirty="0" err="1"/>
              <a:t>LocalSessionFactoryBean</a:t>
            </a:r>
            <a:r>
              <a:rPr lang="es-ES" sz="1200" dirty="0"/>
              <a:t> pertenece al paquete de </a:t>
            </a:r>
            <a:r>
              <a:rPr lang="es-ES" sz="1200" b="1" dirty="0"/>
              <a:t>integración de Spring para </a:t>
            </a:r>
            <a:r>
              <a:rPr lang="es-ES" sz="1200" b="1" dirty="0" err="1"/>
              <a:t>Hibernate</a:t>
            </a:r>
            <a:r>
              <a:rPr lang="es-ES" sz="1200" dirty="0"/>
              <a:t>, y permite referenciar a un </a:t>
            </a:r>
            <a:r>
              <a:rPr lang="es-ES" sz="1200" b="1" dirty="0" err="1"/>
              <a:t>DataSource</a:t>
            </a:r>
            <a:r>
              <a:rPr lang="es-ES" sz="1200" dirty="0"/>
              <a:t>, especificar opciones de configuración, e incluso </a:t>
            </a:r>
            <a:r>
              <a:rPr lang="es-ES" sz="1200" dirty="0" err="1"/>
              <a:t>autoescanear</a:t>
            </a:r>
            <a:r>
              <a:rPr lang="es-ES" sz="1200" dirty="0"/>
              <a:t> un paquete de clases en busca de entidades.</a:t>
            </a:r>
          </a:p>
          <a:p>
            <a:pPr fontAlgn="t"/>
            <a:r>
              <a:rPr lang="es-ES" sz="1200" dirty="0"/>
              <a:t>El siguiente paso lógico es inyectar el </a:t>
            </a:r>
            <a:r>
              <a:rPr lang="es-ES" sz="1200" dirty="0" err="1"/>
              <a:t>bean</a:t>
            </a:r>
            <a:r>
              <a:rPr lang="es-ES" sz="1200" dirty="0"/>
              <a:t> en un DAO, usando anotaciones por ejemplo</a:t>
            </a:r>
            <a:r>
              <a:rPr lang="es-ES" sz="1200" dirty="0" smtClean="0"/>
              <a:t>:</a:t>
            </a:r>
            <a:endParaRPr lang="es-ES" sz="1200" dirty="0"/>
          </a:p>
        </p:txBody>
      </p:sp>
      <p:sp>
        <p:nvSpPr>
          <p:cNvPr id="14" name="13 CuadroTexto"/>
          <p:cNvSpPr txBox="1"/>
          <p:nvPr/>
        </p:nvSpPr>
        <p:spPr>
          <a:xfrm>
            <a:off x="360764" y="4509120"/>
            <a:ext cx="8160477"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Repository</a:t>
            </a:r>
            <a:r>
              <a:rPr lang="es-ES" sz="1200" dirty="0"/>
              <a:t/>
            </a:r>
            <a:br>
              <a:rPr lang="es-ES" sz="1200" dirty="0"/>
            </a:br>
            <a:r>
              <a:rPr lang="es-ES" sz="1200" dirty="0" err="1"/>
              <a:t>public</a:t>
            </a:r>
            <a:r>
              <a:rPr lang="es-ES" sz="1200" dirty="0"/>
              <a:t> </a:t>
            </a:r>
            <a:r>
              <a:rPr lang="es-ES" sz="1200" dirty="0" err="1"/>
              <a:t>class</a:t>
            </a:r>
            <a:r>
              <a:rPr lang="es-ES" sz="1200" dirty="0"/>
              <a:t> </a:t>
            </a:r>
            <a:r>
              <a:rPr lang="es-ES" sz="1200" dirty="0" err="1"/>
              <a:t>EmpresaDaoImpl</a:t>
            </a:r>
            <a:r>
              <a:rPr lang="es-ES" sz="1200" dirty="0"/>
              <a:t> </a:t>
            </a:r>
            <a:r>
              <a:rPr lang="es-ES" sz="1200" dirty="0" err="1"/>
              <a:t>implements</a:t>
            </a:r>
            <a:r>
              <a:rPr lang="es-ES" sz="1200" dirty="0"/>
              <a:t> </a:t>
            </a:r>
            <a:r>
              <a:rPr lang="es-ES" sz="1200" dirty="0" err="1"/>
              <a:t>EmpresaDao</a:t>
            </a:r>
            <a:r>
              <a:rPr lang="es-ES" sz="1200" dirty="0"/>
              <a:t> {</a:t>
            </a:r>
          </a:p>
          <a:p>
            <a:pPr fontAlgn="t"/>
            <a:r>
              <a:rPr lang="es-ES" sz="1200" dirty="0" err="1"/>
              <a:t>private</a:t>
            </a:r>
            <a:r>
              <a:rPr lang="es-ES" sz="1200" dirty="0"/>
              <a:t> </a:t>
            </a:r>
            <a:r>
              <a:rPr lang="es-ES" sz="1200" dirty="0" err="1"/>
              <a:t>SessionFactory</a:t>
            </a:r>
            <a:r>
              <a:rPr lang="es-ES" sz="1200" dirty="0"/>
              <a:t> </a:t>
            </a:r>
            <a:r>
              <a:rPr lang="es-ES" sz="1200" dirty="0" err="1"/>
              <a:t>sessionFactory</a:t>
            </a:r>
            <a:r>
              <a:rPr lang="es-ES" sz="1200" dirty="0"/>
              <a:t>;</a:t>
            </a:r>
          </a:p>
          <a:p>
            <a:pPr fontAlgn="t"/>
            <a:r>
              <a:rPr lang="es-ES" sz="1200" dirty="0"/>
              <a:t>@</a:t>
            </a:r>
            <a:r>
              <a:rPr lang="es-ES" sz="1200" dirty="0" err="1"/>
              <a:t>Autowired</a:t>
            </a:r>
            <a:r>
              <a:rPr lang="es-ES" sz="1200" dirty="0"/>
              <a:t/>
            </a:r>
            <a:br>
              <a:rPr lang="es-ES" sz="1200" dirty="0"/>
            </a:br>
            <a:r>
              <a:rPr lang="es-ES" sz="1200" dirty="0" err="1"/>
              <a:t>public</a:t>
            </a:r>
            <a:r>
              <a:rPr lang="es-ES" sz="1200" dirty="0"/>
              <a:t> </a:t>
            </a:r>
            <a:r>
              <a:rPr lang="es-ES" sz="1200" dirty="0" err="1"/>
              <a:t>void</a:t>
            </a:r>
            <a:r>
              <a:rPr lang="es-ES" sz="1200" dirty="0"/>
              <a:t> </a:t>
            </a:r>
            <a:r>
              <a:rPr lang="es-ES" sz="1200" dirty="0" err="1"/>
              <a:t>setSessionFactory</a:t>
            </a:r>
            <a:r>
              <a:rPr lang="es-ES" sz="1200" dirty="0"/>
              <a:t>(</a:t>
            </a:r>
            <a:r>
              <a:rPr lang="es-ES" sz="1200" dirty="0" err="1"/>
              <a:t>SessionFactory</a:t>
            </a:r>
            <a:r>
              <a:rPr lang="es-ES" sz="1200" dirty="0"/>
              <a:t> </a:t>
            </a:r>
            <a:r>
              <a:rPr lang="es-ES" sz="1200" dirty="0" err="1"/>
              <a:t>sessionFactory</a:t>
            </a:r>
            <a:r>
              <a:rPr lang="es-ES" sz="1200" dirty="0"/>
              <a:t>) {</a:t>
            </a:r>
            <a:br>
              <a:rPr lang="es-ES" sz="1200" dirty="0"/>
            </a:br>
            <a:r>
              <a:rPr lang="es-ES" sz="1200" dirty="0" err="1"/>
              <a:t>this.sessionFactory</a:t>
            </a:r>
            <a:r>
              <a:rPr lang="es-ES" sz="1200" dirty="0"/>
              <a:t> = </a:t>
            </a:r>
            <a:r>
              <a:rPr lang="es-ES" sz="1200" dirty="0" err="1"/>
              <a:t>sessionFactory</a:t>
            </a:r>
            <a:r>
              <a:rPr lang="es-ES" sz="1200" dirty="0"/>
              <a:t>;</a:t>
            </a:r>
            <a:br>
              <a:rPr lang="es-ES" sz="1200" dirty="0"/>
            </a:br>
            <a:r>
              <a:rPr lang="es-ES" sz="1200" dirty="0"/>
              <a:t>}</a:t>
            </a:r>
            <a:br>
              <a:rPr lang="es-ES" sz="1200" dirty="0"/>
            </a:br>
            <a:r>
              <a:rPr lang="es-ES" sz="1200" dirty="0"/>
              <a:t>...</a:t>
            </a:r>
          </a:p>
        </p:txBody>
      </p:sp>
      <p:pic>
        <p:nvPicPr>
          <p:cNvPr id="16"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8"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Tree>
    <p:extLst>
      <p:ext uri="{BB962C8B-B14F-4D97-AF65-F5344CB8AC3E}">
        <p14:creationId xmlns:p14="http://schemas.microsoft.com/office/powerpoint/2010/main" val="302162452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161</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Spring-INTEGRATION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ORM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CuadroTexto"/>
          <p:cNvSpPr txBox="1"/>
          <p:nvPr/>
        </p:nvSpPr>
        <p:spPr>
          <a:xfrm>
            <a:off x="329057" y="1181943"/>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Sin embargo, llegado este punto, aún sería responsabilidad del desarrollador la apertura de sesión y la gestión de transacciones. Lo que evidentemente es un tarea adecuada para dejarla en manos de la infraestructura de Spring:</a:t>
            </a:r>
          </a:p>
        </p:txBody>
      </p:sp>
      <p:sp>
        <p:nvSpPr>
          <p:cNvPr id="15" name="14 CuadroTexto"/>
          <p:cNvSpPr txBox="1"/>
          <p:nvPr/>
        </p:nvSpPr>
        <p:spPr>
          <a:xfrm>
            <a:off x="330915" y="1767879"/>
            <a:ext cx="8160477"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a:t>
            </a:r>
            <a:r>
              <a:rPr lang="es-ES" sz="1200" dirty="0" err="1"/>
              <a:t>transactionManager</a:t>
            </a:r>
            <a:r>
              <a:rPr lang="es-ES" sz="1200" dirty="0"/>
              <a:t>"</a:t>
            </a:r>
            <a:br>
              <a:rPr lang="es-ES" sz="1200" dirty="0"/>
            </a:br>
            <a:r>
              <a:rPr lang="es-ES" sz="1200" dirty="0" err="1"/>
              <a:t>class</a:t>
            </a:r>
            <a:r>
              <a:rPr lang="es-ES" sz="1200" dirty="0"/>
              <a:t>="org.springframework.orm.hibernate4.HibernateTransactionManager"&gt;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sessionFactory</a:t>
            </a:r>
            <a:r>
              <a:rPr lang="es-ES" sz="1200" dirty="0"/>
              <a:t>" </a:t>
            </a:r>
            <a:r>
              <a:rPr lang="es-ES" sz="1200" dirty="0" err="1"/>
              <a:t>ref</a:t>
            </a:r>
            <a:r>
              <a:rPr lang="es-ES" sz="1200" dirty="0"/>
              <a:t>="</a:t>
            </a:r>
            <a:r>
              <a:rPr lang="es-ES" sz="1200" dirty="0" err="1"/>
              <a:t>sessionFactory</a:t>
            </a:r>
            <a:r>
              <a:rPr lang="es-ES" sz="1200" dirty="0"/>
              <a:t>"/&gt;</a:t>
            </a:r>
            <a:br>
              <a:rPr lang="es-ES" sz="1200" dirty="0"/>
            </a:br>
            <a:r>
              <a:rPr lang="es-ES" sz="1200" dirty="0"/>
              <a:t>&lt;/</a:t>
            </a:r>
            <a:r>
              <a:rPr lang="es-ES" sz="1200" dirty="0" err="1"/>
              <a:t>bean</a:t>
            </a:r>
            <a:r>
              <a:rPr lang="es-ES" sz="1200" dirty="0"/>
              <a:t>&gt;</a:t>
            </a:r>
          </a:p>
        </p:txBody>
      </p:sp>
      <p:sp>
        <p:nvSpPr>
          <p:cNvPr id="10" name="9 CuadroTexto"/>
          <p:cNvSpPr txBox="1"/>
          <p:nvPr/>
        </p:nvSpPr>
        <p:spPr>
          <a:xfrm>
            <a:off x="330915" y="2708920"/>
            <a:ext cx="8320167" cy="461665"/>
          </a:xfrm>
          <a:prstGeom prst="rect">
            <a:avLst/>
          </a:prstGeom>
          <a:noFill/>
          <a:ln>
            <a:noFill/>
            <a:prstDash val="dash"/>
          </a:ln>
          <a:effectLst/>
        </p:spPr>
        <p:txBody>
          <a:bodyPr wrap="square" rtlCol="0">
            <a:spAutoFit/>
          </a:bodyPr>
          <a:lstStyle/>
          <a:p>
            <a:pPr fontAlgn="t"/>
            <a:r>
              <a:rPr lang="es-ES_tradnl" sz="1200" b="1" dirty="0" smtClean="0"/>
              <a:t>- </a:t>
            </a:r>
            <a:r>
              <a:rPr lang="es-ES" sz="1200" dirty="0"/>
              <a:t>La clase </a:t>
            </a:r>
            <a:r>
              <a:rPr lang="es-ES" sz="1200" dirty="0" err="1"/>
              <a:t>HibernateTransactionManager</a:t>
            </a:r>
            <a:r>
              <a:rPr lang="es-ES" sz="1200" dirty="0"/>
              <a:t> forma parte también del paquete de integración de Spring para </a:t>
            </a:r>
            <a:r>
              <a:rPr lang="es-ES" sz="1200" dirty="0" err="1"/>
              <a:t>Hibernate</a:t>
            </a:r>
            <a:r>
              <a:rPr lang="es-ES" sz="1200" dirty="0"/>
              <a:t>. Gracias a ella se abrirá automáticamente una sesión y se realizará la gestión de transacciones sin intervención del desarrollador:</a:t>
            </a:r>
            <a:r>
              <a:rPr lang="es-ES" sz="1200" dirty="0" smtClean="0"/>
              <a:t>:</a:t>
            </a:r>
            <a:endParaRPr lang="es-ES" sz="1200" dirty="0"/>
          </a:p>
        </p:txBody>
      </p:sp>
      <p:sp>
        <p:nvSpPr>
          <p:cNvPr id="14" name="13 CuadroTexto"/>
          <p:cNvSpPr txBox="1"/>
          <p:nvPr/>
        </p:nvSpPr>
        <p:spPr>
          <a:xfrm>
            <a:off x="343038" y="3170585"/>
            <a:ext cx="8160477" cy="304698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Repository</a:t>
            </a:r>
            <a:r>
              <a:rPr lang="es-ES" sz="1200" dirty="0"/>
              <a:t/>
            </a:r>
            <a:br>
              <a:rPr lang="es-ES" sz="1200" dirty="0"/>
            </a:br>
            <a:r>
              <a:rPr lang="es-ES" sz="1200" dirty="0" err="1"/>
              <a:t>public</a:t>
            </a:r>
            <a:r>
              <a:rPr lang="es-ES" sz="1200" dirty="0"/>
              <a:t> </a:t>
            </a:r>
            <a:r>
              <a:rPr lang="es-ES" sz="1200" dirty="0" err="1"/>
              <a:t>class</a:t>
            </a:r>
            <a:r>
              <a:rPr lang="es-ES" sz="1200" dirty="0"/>
              <a:t> </a:t>
            </a:r>
            <a:r>
              <a:rPr lang="es-ES" sz="1200" dirty="0" err="1"/>
              <a:t>EmpresaDaoImpl</a:t>
            </a:r>
            <a:r>
              <a:rPr lang="es-ES" sz="1200" dirty="0"/>
              <a:t> </a:t>
            </a:r>
            <a:r>
              <a:rPr lang="es-ES" sz="1200" dirty="0" err="1"/>
              <a:t>implements</a:t>
            </a:r>
            <a:r>
              <a:rPr lang="es-ES" sz="1200" dirty="0"/>
              <a:t> </a:t>
            </a:r>
            <a:r>
              <a:rPr lang="es-ES" sz="1200" dirty="0" err="1"/>
              <a:t>EmpresaDao</a:t>
            </a:r>
            <a:r>
              <a:rPr lang="es-ES" sz="1200" dirty="0"/>
              <a:t> {</a:t>
            </a:r>
          </a:p>
          <a:p>
            <a:pPr fontAlgn="t"/>
            <a:r>
              <a:rPr lang="es-ES" sz="1200" dirty="0"/>
              <a:t>@</a:t>
            </a:r>
            <a:r>
              <a:rPr lang="es-ES" sz="1200" dirty="0" err="1"/>
              <a:t>Transactional</a:t>
            </a:r>
            <a:r>
              <a:rPr lang="es-ES" sz="1200" dirty="0"/>
              <a:t/>
            </a:r>
            <a:br>
              <a:rPr lang="es-ES" sz="1200" dirty="0"/>
            </a:br>
            <a:r>
              <a:rPr lang="es-ES" sz="1200" dirty="0" err="1"/>
              <a:t>public</a:t>
            </a:r>
            <a:r>
              <a:rPr lang="es-ES" sz="1200" dirty="0"/>
              <a:t> </a:t>
            </a:r>
            <a:r>
              <a:rPr lang="es-ES" sz="1200" dirty="0" err="1"/>
              <a:t>List</a:t>
            </a:r>
            <a:r>
              <a:rPr lang="es-ES" sz="1200" dirty="0"/>
              <a:t> </a:t>
            </a:r>
            <a:r>
              <a:rPr lang="es-ES" sz="1200" dirty="0" err="1"/>
              <a:t>getAll</a:t>
            </a:r>
            <a:r>
              <a:rPr lang="es-ES" sz="1200" dirty="0"/>
              <a:t>() {</a:t>
            </a:r>
            <a:br>
              <a:rPr lang="es-ES" sz="1200" dirty="0"/>
            </a:br>
            <a:r>
              <a:rPr lang="es-ES" sz="1200" dirty="0" err="1"/>
              <a:t>return</a:t>
            </a:r>
            <a:r>
              <a:rPr lang="es-ES" sz="1200" dirty="0"/>
              <a:t> </a:t>
            </a:r>
            <a:r>
              <a:rPr lang="es-ES" sz="1200" dirty="0" err="1"/>
              <a:t>sessionFactory.getCurrentSession</a:t>
            </a:r>
            <a:r>
              <a:rPr lang="es-ES" sz="1200" dirty="0"/>
              <a:t>()</a:t>
            </a:r>
            <a:br>
              <a:rPr lang="es-ES" sz="1200" dirty="0"/>
            </a:br>
            <a:r>
              <a:rPr lang="es-ES" sz="1200" dirty="0"/>
              <a:t>.</a:t>
            </a:r>
            <a:r>
              <a:rPr lang="es-ES" sz="1200" dirty="0" err="1"/>
              <a:t>createQuery</a:t>
            </a:r>
            <a:r>
              <a:rPr lang="es-ES" sz="1200" dirty="0"/>
              <a:t>("FROM Empresa")</a:t>
            </a:r>
            <a:br>
              <a:rPr lang="es-ES" sz="1200" dirty="0"/>
            </a:br>
            <a:r>
              <a:rPr lang="es-ES" sz="1200" dirty="0"/>
              <a:t>.</a:t>
            </a:r>
            <a:r>
              <a:rPr lang="es-ES" sz="1200" dirty="0" err="1"/>
              <a:t>list</a:t>
            </a:r>
            <a:r>
              <a:rPr lang="es-ES" sz="1200" dirty="0"/>
              <a:t>();</a:t>
            </a:r>
            <a:br>
              <a:rPr lang="es-ES" sz="1200" dirty="0"/>
            </a:br>
            <a:r>
              <a:rPr lang="es-ES" sz="1200" dirty="0"/>
              <a:t>}</a:t>
            </a:r>
          </a:p>
          <a:p>
            <a:pPr fontAlgn="t"/>
            <a:r>
              <a:rPr lang="es-ES" sz="1200" dirty="0"/>
              <a:t>@</a:t>
            </a:r>
            <a:r>
              <a:rPr lang="es-ES" sz="1200" dirty="0" err="1"/>
              <a:t>Transactional</a:t>
            </a:r>
            <a:r>
              <a:rPr lang="es-ES" sz="1200" dirty="0"/>
              <a:t/>
            </a:r>
            <a:br>
              <a:rPr lang="es-ES" sz="1200" dirty="0"/>
            </a:br>
            <a:r>
              <a:rPr lang="es-ES" sz="1200" dirty="0" err="1"/>
              <a:t>public</a:t>
            </a:r>
            <a:r>
              <a:rPr lang="es-ES" sz="1200" dirty="0"/>
              <a:t> Empresa </a:t>
            </a:r>
            <a:r>
              <a:rPr lang="es-ES" sz="1200" dirty="0" err="1"/>
              <a:t>getEmpresa</a:t>
            </a:r>
            <a:r>
              <a:rPr lang="es-ES" sz="1200" dirty="0"/>
              <a:t>(Long </a:t>
            </a:r>
            <a:r>
              <a:rPr lang="es-ES" sz="1200" dirty="0" err="1"/>
              <a:t>idEmpresa</a:t>
            </a:r>
            <a:r>
              <a:rPr lang="es-ES" sz="1200" dirty="0"/>
              <a:t>) {</a:t>
            </a:r>
            <a:br>
              <a:rPr lang="es-ES" sz="1200" dirty="0"/>
            </a:br>
            <a:r>
              <a:rPr lang="es-ES" sz="1200" dirty="0" err="1"/>
              <a:t>return</a:t>
            </a:r>
            <a:r>
              <a:rPr lang="es-ES" sz="1200" dirty="0"/>
              <a:t> (Empresa)</a:t>
            </a:r>
            <a:r>
              <a:rPr lang="es-ES" sz="1200" dirty="0" err="1"/>
              <a:t>sessionFactory.getCurrentSession</a:t>
            </a:r>
            <a:r>
              <a:rPr lang="es-ES" sz="1200" dirty="0"/>
              <a:t>()</a:t>
            </a:r>
            <a:br>
              <a:rPr lang="es-ES" sz="1200" dirty="0"/>
            </a:br>
            <a:r>
              <a:rPr lang="es-ES" sz="1200" dirty="0"/>
              <a:t>.</a:t>
            </a:r>
            <a:r>
              <a:rPr lang="es-ES" sz="1200" dirty="0" err="1"/>
              <a:t>createQuery</a:t>
            </a:r>
            <a:r>
              <a:rPr lang="es-ES" sz="1200" dirty="0"/>
              <a:t>("FROM Empresa WHERE </a:t>
            </a:r>
            <a:r>
              <a:rPr lang="es-ES" sz="1200" dirty="0" err="1"/>
              <a:t>idEmpresa</a:t>
            </a:r>
            <a:r>
              <a:rPr lang="es-ES" sz="1200" dirty="0"/>
              <a:t> = :</a:t>
            </a:r>
            <a:r>
              <a:rPr lang="es-ES" sz="1200" dirty="0" err="1"/>
              <a:t>idEmpresa</a:t>
            </a:r>
            <a:r>
              <a:rPr lang="es-ES" sz="1200" dirty="0"/>
              <a:t>")</a:t>
            </a:r>
            <a:br>
              <a:rPr lang="es-ES" sz="1200" dirty="0"/>
            </a:br>
            <a:r>
              <a:rPr lang="es-ES" sz="1200" dirty="0"/>
              <a:t>.</a:t>
            </a:r>
            <a:r>
              <a:rPr lang="es-ES" sz="1200" dirty="0" err="1"/>
              <a:t>setLong</a:t>
            </a:r>
            <a:r>
              <a:rPr lang="es-ES" sz="1200" dirty="0"/>
              <a:t>("</a:t>
            </a:r>
            <a:r>
              <a:rPr lang="es-ES" sz="1200" dirty="0" err="1"/>
              <a:t>idEmpresa</a:t>
            </a:r>
            <a:r>
              <a:rPr lang="es-ES" sz="1200" dirty="0"/>
              <a:t>", </a:t>
            </a:r>
            <a:r>
              <a:rPr lang="es-ES" sz="1200" dirty="0" err="1"/>
              <a:t>idEmpresa</a:t>
            </a:r>
            <a:r>
              <a:rPr lang="es-ES" sz="1200" dirty="0"/>
              <a:t>)</a:t>
            </a:r>
            <a:br>
              <a:rPr lang="es-ES" sz="1200" dirty="0"/>
            </a:br>
            <a:r>
              <a:rPr lang="es-ES" sz="1200" dirty="0"/>
              <a:t>.</a:t>
            </a:r>
            <a:r>
              <a:rPr lang="es-ES" sz="1200" dirty="0" err="1"/>
              <a:t>uniqueResult</a:t>
            </a:r>
            <a:r>
              <a:rPr lang="es-ES" sz="1200" dirty="0"/>
              <a:t>();</a:t>
            </a:r>
            <a:br>
              <a:rPr lang="es-ES" sz="1200" dirty="0"/>
            </a:br>
            <a:r>
              <a:rPr lang="es-ES" sz="1200" dirty="0"/>
              <a:t>}</a:t>
            </a:r>
            <a:br>
              <a:rPr lang="es-ES" sz="1200" dirty="0"/>
            </a:br>
            <a:r>
              <a:rPr lang="es-ES" sz="1200" dirty="0"/>
              <a:t>...</a:t>
            </a:r>
          </a:p>
        </p:txBody>
      </p:sp>
      <p:sp>
        <p:nvSpPr>
          <p:cNvPr id="16" name="15 CuadroTexto"/>
          <p:cNvSpPr txBox="1"/>
          <p:nvPr/>
        </p:nvSpPr>
        <p:spPr>
          <a:xfrm>
            <a:off x="4932040" y="4005064"/>
            <a:ext cx="3311944" cy="1061829"/>
          </a:xfrm>
          <a:prstGeom prst="rect">
            <a:avLst/>
          </a:prstGeom>
          <a:solidFill>
            <a:schemeClr val="bg1"/>
          </a:solidFill>
          <a:ln w="9525">
            <a:solidFill>
              <a:schemeClr val="tx1"/>
            </a:solidFill>
            <a:prstDash val="dash"/>
          </a:ln>
        </p:spPr>
        <p:txBody>
          <a:bodyPr wrap="square" rtlCol="0">
            <a:spAutoFit/>
          </a:bodyPr>
          <a:lstStyle/>
          <a:p>
            <a:pPr lvl="0" defTabSz="914400" fontAlgn="base">
              <a:spcBef>
                <a:spcPct val="0"/>
              </a:spcBef>
              <a:spcAft>
                <a:spcPct val="0"/>
              </a:spcAft>
            </a:pPr>
            <a:r>
              <a:rPr lang="es-ES" altLang="es-ES" sz="1050" dirty="0">
                <a:latin typeface="Arial" pitchFamily="34" charset="0"/>
                <a:cs typeface="Arial" pitchFamily="34" charset="0"/>
              </a:rPr>
              <a:t>Spring ofrece también una clase </a:t>
            </a:r>
            <a:r>
              <a:rPr lang="es-ES" altLang="es-ES" sz="1050" b="1" dirty="0" err="1">
                <a:latin typeface="Arial Unicode MS" pitchFamily="34" charset="-128"/>
                <a:cs typeface="Arial" pitchFamily="34" charset="0"/>
              </a:rPr>
              <a:t>HibernateTemplate</a:t>
            </a:r>
            <a:r>
              <a:rPr lang="es-ES" altLang="es-ES" sz="1050" b="1" dirty="0">
                <a:latin typeface="Arial" pitchFamily="34" charset="0"/>
                <a:cs typeface="Arial" pitchFamily="34" charset="0"/>
              </a:rPr>
              <a:t>,</a:t>
            </a:r>
            <a:r>
              <a:rPr lang="es-ES" altLang="es-ES" sz="1050" dirty="0">
                <a:latin typeface="Arial" pitchFamily="34" charset="0"/>
                <a:cs typeface="Arial" pitchFamily="34" charset="0"/>
              </a:rPr>
              <a:t> con una filosofía de funcionamiento similar a </a:t>
            </a:r>
            <a:r>
              <a:rPr lang="es-ES" altLang="es-ES" sz="1050" dirty="0" smtClean="0">
                <a:latin typeface="Arial" pitchFamily="34" charset="0"/>
                <a:cs typeface="Arial" pitchFamily="34" charset="0"/>
              </a:rPr>
              <a:t>los de </a:t>
            </a:r>
            <a:r>
              <a:rPr lang="es-ES" altLang="es-ES" sz="1050" b="1" dirty="0" smtClean="0">
                <a:latin typeface="Arial" pitchFamily="34" charset="0"/>
                <a:cs typeface="Arial" pitchFamily="34" charset="0"/>
              </a:rPr>
              <a:t>JDBC</a:t>
            </a:r>
            <a:r>
              <a:rPr lang="es-ES" altLang="es-ES" sz="1050" dirty="0">
                <a:latin typeface="Arial" pitchFamily="34" charset="0"/>
                <a:cs typeface="Arial" pitchFamily="34" charset="0"/>
              </a:rPr>
              <a:t>, pero su uso está desaconsejado por los propios desarrolladores de </a:t>
            </a:r>
            <a:r>
              <a:rPr lang="es-ES" altLang="es-ES" sz="1050" b="1" dirty="0">
                <a:latin typeface="Arial" pitchFamily="34" charset="0"/>
                <a:cs typeface="Arial" pitchFamily="34" charset="0"/>
              </a:rPr>
              <a:t>Spring</a:t>
            </a:r>
            <a:r>
              <a:rPr lang="es-ES" altLang="es-ES" sz="1050" dirty="0">
                <a:latin typeface="Arial" pitchFamily="34" charset="0"/>
                <a:cs typeface="Arial" pitchFamily="34" charset="0"/>
              </a:rPr>
              <a:t>, que prefieren que se realicen llamadas al </a:t>
            </a:r>
            <a:r>
              <a:rPr lang="es-ES" altLang="es-ES" sz="1050" b="1" dirty="0">
                <a:latin typeface="Arial" pitchFamily="34" charset="0"/>
                <a:cs typeface="Arial" pitchFamily="34" charset="0"/>
              </a:rPr>
              <a:t>API</a:t>
            </a:r>
            <a:r>
              <a:rPr lang="es-ES" altLang="es-ES" sz="1050" dirty="0">
                <a:latin typeface="Arial" pitchFamily="34" charset="0"/>
                <a:cs typeface="Arial" pitchFamily="34" charset="0"/>
              </a:rPr>
              <a:t> nativo de </a:t>
            </a:r>
            <a:r>
              <a:rPr lang="es-ES" altLang="es-ES" sz="1050" b="1" dirty="0" err="1">
                <a:latin typeface="Arial" pitchFamily="34" charset="0"/>
                <a:cs typeface="Arial" pitchFamily="34" charset="0"/>
              </a:rPr>
              <a:t>Hibernate</a:t>
            </a:r>
            <a:r>
              <a:rPr lang="es-ES" altLang="es-ES" sz="1050" b="1" dirty="0">
                <a:latin typeface="Arial" pitchFamily="34" charset="0"/>
                <a:cs typeface="Arial" pitchFamily="34" charset="0"/>
              </a:rPr>
              <a:t> </a:t>
            </a:r>
            <a:r>
              <a:rPr lang="es-ES" altLang="es-ES" sz="1050" dirty="0">
                <a:latin typeface="Arial" pitchFamily="34" charset="0"/>
                <a:cs typeface="Arial" pitchFamily="34" charset="0"/>
              </a:rPr>
              <a:t>directamente. </a:t>
            </a:r>
          </a:p>
        </p:txBody>
      </p:sp>
      <p:pic>
        <p:nvPicPr>
          <p:cNvPr id="18"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19" name="irc_mi" descr="http://lkrnac.net/wp-stuff/uploads/2014/12/spring-framework-logo-604x270.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0446170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z="1200" smtClean="0"/>
              <a:t>Spring Framework</a:t>
            </a:r>
            <a:endParaRPr lang="fr-FR" sz="1200" dirty="0"/>
          </a:p>
        </p:txBody>
      </p:sp>
      <p:sp>
        <p:nvSpPr>
          <p:cNvPr id="20485" name="4 Marcador de número de diapositiva"/>
          <p:cNvSpPr>
            <a:spLocks noGrp="1"/>
          </p:cNvSpPr>
          <p:nvPr>
            <p:ph type="sldNum" sz="quarter" idx="12"/>
          </p:nvPr>
        </p:nvSpPr>
        <p:spPr bwMode="auto">
          <a:xfrm>
            <a:off x="27984" y="6453338"/>
            <a:ext cx="417315" cy="2109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B1EB4319-F61D-4964-B25E-640CCEC71948}" type="slidenum">
              <a:rPr lang="fr-FR" altLang="es-ES" sz="1100" smtClean="0">
                <a:solidFill>
                  <a:srgbClr val="464646"/>
                </a:solidFill>
              </a:rPr>
              <a:pPr eaLnBrk="1" hangingPunct="1">
                <a:spcBef>
                  <a:spcPct val="0"/>
                </a:spcBef>
                <a:buClrTx/>
                <a:buSzTx/>
                <a:buFontTx/>
                <a:buNone/>
              </a:pPr>
              <a:t>162</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045451" cy="269875"/>
          </a:xfrm>
        </p:spPr>
        <p:txBody>
          <a:bodyPr/>
          <a:lstStyle/>
          <a:p>
            <a:pPr eaLnBrk="1" hangingPunct="1">
              <a:buFontTx/>
              <a:buNone/>
              <a:defRPr/>
            </a:pP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REPASO DE CONCEPTOS</a:t>
            </a:r>
            <a:endParaRPr b="1" cap="none" dirty="0" smtClean="0">
              <a:ea typeface="ＭＳ Ｐゴシック" pitchFamily="34" charset="-128"/>
            </a:endParaRPr>
          </a:p>
        </p:txBody>
      </p:sp>
      <p:pic>
        <p:nvPicPr>
          <p:cNvPr id="2051" name="Picture 3" descr="F:\8870e72ba6efca292e6825d1fe08733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51073"/>
            <a:ext cx="2211087" cy="2284790"/>
          </a:xfrm>
          <a:prstGeom prst="rect">
            <a:avLst/>
          </a:prstGeom>
          <a:noFill/>
          <a:extLst>
            <a:ext uri="{909E8E84-426E-40DD-AFC4-6F175D3DCCD1}">
              <a14:hiddenFill xmlns:a14="http://schemas.microsoft.com/office/drawing/2010/main">
                <a:solidFill>
                  <a:srgbClr val="FFFFFF"/>
                </a:solidFill>
              </a14:hiddenFill>
            </a:ext>
          </a:extLst>
        </p:spPr>
      </p:pic>
      <p:sp>
        <p:nvSpPr>
          <p:cNvPr id="5" name="4 Llamada rectangular redondeada"/>
          <p:cNvSpPr/>
          <p:nvPr/>
        </p:nvSpPr>
        <p:spPr>
          <a:xfrm>
            <a:off x="2339751" y="1412776"/>
            <a:ext cx="6552401" cy="4023785"/>
          </a:xfrm>
          <a:prstGeom prst="wedgeRoundRectCallout">
            <a:avLst>
              <a:gd name="adj1" fmla="val -62773"/>
              <a:gd name="adj2" fmla="val -20682"/>
              <a:gd name="adj3" fmla="val 16667"/>
            </a:avLst>
          </a:prstGeom>
          <a:solidFill>
            <a:schemeClr val="accent4">
              <a:lumMod val="20000"/>
              <a:lumOff val="80000"/>
            </a:schemeClr>
          </a:solidFill>
          <a:ln w="6350">
            <a:solidFill>
              <a:schemeClr val="accent1"/>
            </a:solidFill>
          </a:ln>
          <a:effectLst>
            <a:outerShdw blurRad="50800" dist="50800" dir="5400000" algn="c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2" name="11 CuadroTexto"/>
          <p:cNvSpPr txBox="1"/>
          <p:nvPr/>
        </p:nvSpPr>
        <p:spPr>
          <a:xfrm>
            <a:off x="2918687" y="1671398"/>
            <a:ext cx="5610007" cy="461665"/>
          </a:xfrm>
          <a:prstGeom prst="rect">
            <a:avLst/>
          </a:prstGeom>
          <a:solidFill>
            <a:schemeClr val="bg1"/>
          </a:solidFill>
          <a:ln>
            <a:solidFill>
              <a:schemeClr val="tx1"/>
            </a:solidFill>
            <a:prstDash val="dash"/>
          </a:ln>
        </p:spPr>
        <p:txBody>
          <a:bodyPr wrap="square" rtlCol="0">
            <a:spAutoFit/>
          </a:bodyPr>
          <a:lstStyle/>
          <a:p>
            <a:r>
              <a:rPr lang="es-ES" sz="1200" dirty="0"/>
              <a:t>Mapeo de atributos entre una base de datos relacional tradicional y el modelo de objetos de una aplicación</a:t>
            </a:r>
          </a:p>
        </p:txBody>
      </p:sp>
      <p:sp>
        <p:nvSpPr>
          <p:cNvPr id="15" name="14 CuadroTexto"/>
          <p:cNvSpPr txBox="1"/>
          <p:nvPr/>
        </p:nvSpPr>
        <p:spPr>
          <a:xfrm>
            <a:off x="2905499" y="2434944"/>
            <a:ext cx="5610007" cy="461665"/>
          </a:xfrm>
          <a:prstGeom prst="rect">
            <a:avLst/>
          </a:prstGeom>
          <a:solidFill>
            <a:schemeClr val="bg1"/>
          </a:solidFill>
          <a:ln>
            <a:solidFill>
              <a:schemeClr val="tx1"/>
            </a:solidFill>
            <a:prstDash val="dash"/>
          </a:ln>
        </p:spPr>
        <p:txBody>
          <a:bodyPr wrap="square" rtlCol="0">
            <a:spAutoFit/>
          </a:bodyPr>
          <a:lstStyle/>
          <a:p>
            <a:r>
              <a:rPr lang="es-ES" sz="1200" dirty="0"/>
              <a:t>Lo realiza mediante archivos declarativos (</a:t>
            </a:r>
            <a:r>
              <a:rPr lang="es-ES" sz="1200" b="1" dirty="0"/>
              <a:t>XML</a:t>
            </a:r>
            <a:r>
              <a:rPr lang="es-ES" sz="1200" dirty="0"/>
              <a:t>) o anotaciones en los </a:t>
            </a:r>
            <a:r>
              <a:rPr lang="es-ES" sz="1200" b="1" dirty="0" err="1"/>
              <a:t>beans</a:t>
            </a:r>
            <a:r>
              <a:rPr lang="es-ES" sz="1200" dirty="0"/>
              <a:t> de las entidades que permiten establecer estas relaciones.</a:t>
            </a:r>
          </a:p>
        </p:txBody>
      </p:sp>
      <p:sp>
        <p:nvSpPr>
          <p:cNvPr id="17" name="16 CuadroTexto"/>
          <p:cNvSpPr txBox="1"/>
          <p:nvPr/>
        </p:nvSpPr>
        <p:spPr>
          <a:xfrm>
            <a:off x="2919431" y="3191983"/>
            <a:ext cx="5610007" cy="461665"/>
          </a:xfrm>
          <a:prstGeom prst="rect">
            <a:avLst/>
          </a:prstGeom>
          <a:solidFill>
            <a:schemeClr val="bg1"/>
          </a:solidFill>
          <a:ln>
            <a:solidFill>
              <a:schemeClr val="tx1"/>
            </a:solidFill>
            <a:prstDash val="dash"/>
          </a:ln>
        </p:spPr>
        <p:txBody>
          <a:bodyPr wrap="square" rtlCol="0">
            <a:spAutoFit/>
          </a:bodyPr>
          <a:lstStyle/>
          <a:p>
            <a:r>
              <a:rPr lang="es-ES" sz="1200" dirty="0"/>
              <a:t>Para reducir la cantidad de código necesario para lograr lo que se conoce como una </a:t>
            </a:r>
            <a:r>
              <a:rPr lang="es-ES" sz="1200" b="1" i="1" dirty="0"/>
              <a:t>persistencia de objetos</a:t>
            </a:r>
            <a:endParaRPr lang="es-ES" sz="1200" dirty="0"/>
          </a:p>
        </p:txBody>
      </p:sp>
      <p:sp>
        <p:nvSpPr>
          <p:cNvPr id="18" name="17 CuadroTexto"/>
          <p:cNvSpPr txBox="1"/>
          <p:nvPr/>
        </p:nvSpPr>
        <p:spPr>
          <a:xfrm>
            <a:off x="2919429" y="4029651"/>
            <a:ext cx="5581661" cy="461665"/>
          </a:xfrm>
          <a:prstGeom prst="rect">
            <a:avLst/>
          </a:prstGeom>
          <a:solidFill>
            <a:schemeClr val="bg1"/>
          </a:solidFill>
          <a:ln>
            <a:solidFill>
              <a:schemeClr val="tx1"/>
            </a:solidFill>
            <a:prstDash val="dash"/>
          </a:ln>
        </p:spPr>
        <p:txBody>
          <a:bodyPr wrap="square" rtlCol="0">
            <a:spAutoFit/>
          </a:bodyPr>
          <a:lstStyle/>
          <a:p>
            <a:r>
              <a:rPr lang="es-ES" sz="1200" dirty="0"/>
              <a:t>Permite manejar diversos tipos de relaciones entre las tablas (uno a </a:t>
            </a:r>
            <a:r>
              <a:rPr lang="es-ES" sz="1200" dirty="0" err="1"/>
              <a:t>uno,uno</a:t>
            </a:r>
            <a:r>
              <a:rPr lang="es-ES" sz="1200" dirty="0"/>
              <a:t> a muchos).</a:t>
            </a:r>
            <a:endParaRPr lang="es-ES" sz="1200" b="1" dirty="0"/>
          </a:p>
        </p:txBody>
      </p:sp>
      <p:sp>
        <p:nvSpPr>
          <p:cNvPr id="19" name="18 CuadroTexto"/>
          <p:cNvSpPr txBox="1"/>
          <p:nvPr/>
        </p:nvSpPr>
        <p:spPr>
          <a:xfrm>
            <a:off x="2964763" y="4844792"/>
            <a:ext cx="5583113" cy="276999"/>
          </a:xfrm>
          <a:prstGeom prst="rect">
            <a:avLst/>
          </a:prstGeom>
          <a:solidFill>
            <a:schemeClr val="bg1"/>
          </a:solidFill>
          <a:ln>
            <a:solidFill>
              <a:schemeClr val="tx1"/>
            </a:solidFill>
            <a:prstDash val="dash"/>
          </a:ln>
        </p:spPr>
        <p:txBody>
          <a:bodyPr wrap="square" rtlCol="0">
            <a:spAutoFit/>
          </a:bodyPr>
          <a:lstStyle/>
          <a:p>
            <a:r>
              <a:rPr lang="es-ES" sz="1200" dirty="0" smtClean="0"/>
              <a:t>Gestiona </a:t>
            </a:r>
            <a:r>
              <a:rPr lang="es-ES" sz="1200" dirty="0"/>
              <a:t>el </a:t>
            </a:r>
            <a:r>
              <a:rPr lang="es-ES" sz="1200" b="1" dirty="0"/>
              <a:t>pool de conexiones </a:t>
            </a:r>
            <a:r>
              <a:rPr lang="es-ES" sz="1200" dirty="0"/>
              <a:t>a la base de datos</a:t>
            </a:r>
            <a:r>
              <a:rPr lang="es-ES" sz="1200" dirty="0" smtClean="0"/>
              <a:t>.</a:t>
            </a:r>
            <a:endParaRPr lang="es-ES" sz="1200" dirty="0"/>
          </a:p>
        </p:txBody>
      </p:sp>
      <p:sp>
        <p:nvSpPr>
          <p:cNvPr id="21" name="20 CuadroTexto"/>
          <p:cNvSpPr txBox="1"/>
          <p:nvPr/>
        </p:nvSpPr>
        <p:spPr>
          <a:xfrm>
            <a:off x="2594322" y="1763730"/>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1</a:t>
            </a:r>
            <a:endParaRPr lang="es-ES" sz="1200" dirty="0"/>
          </a:p>
        </p:txBody>
      </p:sp>
      <p:sp>
        <p:nvSpPr>
          <p:cNvPr id="22" name="21 CuadroTexto"/>
          <p:cNvSpPr txBox="1"/>
          <p:nvPr/>
        </p:nvSpPr>
        <p:spPr>
          <a:xfrm>
            <a:off x="2605491" y="2498677"/>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a:t>2</a:t>
            </a:r>
            <a:endParaRPr lang="es-ES" sz="1200" dirty="0"/>
          </a:p>
        </p:txBody>
      </p:sp>
      <p:sp>
        <p:nvSpPr>
          <p:cNvPr id="23" name="22 CuadroTexto"/>
          <p:cNvSpPr txBox="1"/>
          <p:nvPr/>
        </p:nvSpPr>
        <p:spPr>
          <a:xfrm>
            <a:off x="2605491" y="3284315"/>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a:t>3</a:t>
            </a:r>
            <a:endParaRPr lang="es-ES" sz="1200" dirty="0"/>
          </a:p>
        </p:txBody>
      </p:sp>
      <p:sp>
        <p:nvSpPr>
          <p:cNvPr id="24" name="23 CuadroTexto"/>
          <p:cNvSpPr txBox="1"/>
          <p:nvPr/>
        </p:nvSpPr>
        <p:spPr>
          <a:xfrm>
            <a:off x="2586512" y="4121983"/>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a:t>4</a:t>
            </a:r>
            <a:endParaRPr lang="es-ES" sz="1200" dirty="0"/>
          </a:p>
        </p:txBody>
      </p:sp>
      <p:sp>
        <p:nvSpPr>
          <p:cNvPr id="25" name="24 CuadroTexto"/>
          <p:cNvSpPr txBox="1"/>
          <p:nvPr/>
        </p:nvSpPr>
        <p:spPr>
          <a:xfrm>
            <a:off x="2586512" y="4844791"/>
            <a:ext cx="250047" cy="276999"/>
          </a:xfrm>
          <a:prstGeom prst="rect">
            <a:avLst/>
          </a:prstGeom>
          <a:solidFill>
            <a:schemeClr val="bg1"/>
          </a:solidFill>
          <a:ln>
            <a:solidFill>
              <a:schemeClr val="tx1"/>
            </a:solidFill>
            <a:prstDash val="dash"/>
          </a:ln>
        </p:spPr>
        <p:txBody>
          <a:bodyPr wrap="square" rtlCol="0">
            <a:spAutoFit/>
          </a:bodyPr>
          <a:lstStyle/>
          <a:p>
            <a:r>
              <a:rPr lang="es-ES_tradnl" sz="1200" dirty="0" smtClean="0"/>
              <a:t>5</a:t>
            </a:r>
            <a:endParaRPr lang="es-ES" sz="1200" dirty="0"/>
          </a:p>
        </p:txBody>
      </p:sp>
      <p:pic>
        <p:nvPicPr>
          <p:cNvPr id="27" name="Picture 2" descr="https://encrypted-tbn2.gstatic.com/images?q=tbn:ANd9GcR98Xm2gG4kbdYrQ7UIAfG6kSmjYIInd8a0G49b47Plh4ZPoD3Vs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pic>
        <p:nvPicPr>
          <p:cNvPr id="28" name="irc_mi" descr="http://lkrnac.net/wp-stuff/uploads/2014/12/spring-framework-logo-604x270.png">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0" name="Picture 2" descr="d:\Profiles\jmsanjuan\Desktop\SOPRASTERIA_ACADEMY_logo_CMJN_exe.jpg"/>
          <p:cNvPicPr>
            <a:picLocks noChangeAspect="1" noChangeArrowheads="1"/>
          </p:cNvPicPr>
          <p:nvPr/>
        </p:nvPicPr>
        <p:blipFill>
          <a:blip r:embed="rId10"/>
          <a:srcRect/>
          <a:stretch>
            <a:fillRect/>
          </a:stretch>
        </p:blipFill>
        <p:spPr bwMode="auto">
          <a:xfrm>
            <a:off x="7236296" y="6237312"/>
            <a:ext cx="1763688" cy="507247"/>
          </a:xfrm>
          <a:prstGeom prst="rect">
            <a:avLst/>
          </a:prstGeom>
          <a:noFill/>
        </p:spPr>
      </p:pic>
      <p:sp>
        <p:nvSpPr>
          <p:cNvPr id="2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98392660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9"/>
            <a:ext cx="8496944" cy="4383509"/>
          </a:xfrm>
        </p:spPr>
        <p:txBody>
          <a:bodyPr/>
          <a:lstStyle/>
          <a:p>
            <a:pPr marL="0" indent="0" eaLnBrk="1" hangingPunct="1">
              <a:spcBef>
                <a:spcPct val="0"/>
              </a:spcBef>
              <a:buNone/>
              <a:defRPr/>
            </a:pPr>
            <a:endParaRPr lang="es-ES_tradnl" altLang="es-ES" dirty="0" smtClean="0">
              <a:ea typeface="ＭＳ Ｐゴシック" pitchFamily="34" charset="-128"/>
            </a:endParaRPr>
          </a:p>
          <a:p>
            <a:pPr marL="0" indent="0" eaLnBrk="1" hangingPunct="1">
              <a:spcBef>
                <a:spcPct val="0"/>
              </a:spcBef>
              <a:buNone/>
              <a:defRPr/>
            </a:pPr>
            <a:endParaRPr lang="es-ES_tradnl" altLang="es-ES" dirty="0" smtClean="0">
              <a:ea typeface="ＭＳ Ｐゴシック" pitchFamily="34" charset="-128"/>
            </a:endParaRPr>
          </a:p>
          <a:p>
            <a:pPr marL="0" indent="0" eaLnBrk="1" hangingPunct="1">
              <a:spcBef>
                <a:spcPct val="0"/>
              </a:spcBef>
              <a:buNone/>
              <a:defRPr/>
            </a:pPr>
            <a:endParaRPr lang="es-ES_tradnl" altLang="es-ES" dirty="0" smtClean="0">
              <a:ea typeface="ＭＳ Ｐゴシック" pitchFamily="34" charset="-128"/>
            </a:endParaRPr>
          </a:p>
          <a:p>
            <a:pPr marL="0" indent="0" eaLnBrk="1" hangingPunct="1">
              <a:spcBef>
                <a:spcPct val="0"/>
              </a:spcBef>
              <a:buNone/>
              <a:defRPr/>
            </a:pPr>
            <a:endParaRPr lang="es-ES_tradnl" altLang="es-ES" dirty="0" smtClean="0">
              <a:ea typeface="ＭＳ Ｐゴシック" pitchFamily="34" charset="-128"/>
            </a:endParaRPr>
          </a:p>
          <a:p>
            <a:pPr marL="0" indent="0" eaLnBrk="1" hangingPunct="1">
              <a:spcBef>
                <a:spcPct val="0"/>
              </a:spcBef>
              <a:buNone/>
              <a:defRPr/>
            </a:pPr>
            <a:endParaRPr lang="es-ES_tradnl" altLang="es-ES" dirty="0">
              <a:ea typeface="ＭＳ Ｐゴシック" pitchFamily="34" charset="-128"/>
            </a:endParaRPr>
          </a:p>
          <a:p>
            <a:pPr marL="0" indent="0" eaLnBrk="1" hangingPunct="1">
              <a:spcBef>
                <a:spcPct val="0"/>
              </a:spcBef>
              <a:buNone/>
              <a:defRPr/>
            </a:pPr>
            <a:endParaRPr lang="es-ES_tradnl" altLang="es-ES" dirty="0" smtClean="0">
              <a:ea typeface="ＭＳ Ｐゴシック" pitchFamily="34" charset="-128"/>
            </a:endParaRPr>
          </a:p>
          <a:p>
            <a:pPr marL="0" indent="0">
              <a:buNone/>
              <a:defRPr/>
            </a:pPr>
            <a:endParaRPr lang="es-ES_tradnl" dirty="0" smtClean="0"/>
          </a:p>
          <a:p>
            <a:pPr marL="0" indent="0">
              <a:buNone/>
              <a:defRPr/>
            </a:pPr>
            <a:endParaRPr lang="es-ES" dirty="0"/>
          </a:p>
        </p:txBody>
      </p:sp>
      <p:sp>
        <p:nvSpPr>
          <p:cNvPr id="20484" name="3 Marcador de pie de página"/>
          <p:cNvSpPr>
            <a:spLocks noGrp="1"/>
          </p:cNvSpPr>
          <p:nvPr>
            <p:ph type="ftr" sz="quarter" idx="11"/>
          </p:nvPr>
        </p:nvSpPr>
        <p:spPr bwMode="auto">
          <a:xfrm>
            <a:off x="531815"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9" y="6502400"/>
            <a:ext cx="296863"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163</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376543" cy="269875"/>
          </a:xfrm>
        </p:spPr>
        <p:txBody>
          <a:bodyPr/>
          <a:lstStyle/>
          <a:p>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ORM´s</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 DIFERNTES LENGUAJES Y BBDD</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1400" dirty="0"/>
          </a:p>
        </p:txBody>
      </p:sp>
      <p:pic>
        <p:nvPicPr>
          <p:cNvPr id="12"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60648"/>
            <a:ext cx="648171" cy="64817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210699" y="1389776"/>
            <a:ext cx="8784976" cy="4794399"/>
          </a:xfrm>
          <a:prstGeom prst="rect">
            <a:avLst/>
          </a:prstGeom>
          <a:solidFill>
            <a:schemeClr val="bg1"/>
          </a:solidFill>
          <a:ln w="9525">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3" name="22 Esquina doblada"/>
          <p:cNvSpPr/>
          <p:nvPr/>
        </p:nvSpPr>
        <p:spPr>
          <a:xfrm>
            <a:off x="751569" y="1923579"/>
            <a:ext cx="720080" cy="787090"/>
          </a:xfrm>
          <a:prstGeom prst="foldedCorner">
            <a:avLst/>
          </a:prstGeom>
          <a:solidFill>
            <a:schemeClr val="bg1"/>
          </a:solidFill>
          <a:ln w="3175">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5" name="24 Esquina doblada"/>
          <p:cNvSpPr/>
          <p:nvPr/>
        </p:nvSpPr>
        <p:spPr>
          <a:xfrm>
            <a:off x="2226595" y="1923579"/>
            <a:ext cx="720080" cy="787090"/>
          </a:xfrm>
          <a:prstGeom prst="foldedCorner">
            <a:avLst/>
          </a:prstGeom>
          <a:solidFill>
            <a:schemeClr val="bg1"/>
          </a:solidFill>
          <a:ln w="3175">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pic>
        <p:nvPicPr>
          <p:cNvPr id="26" name="Imagen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9653" y="2113113"/>
            <a:ext cx="605017" cy="283018"/>
          </a:xfrm>
          <a:prstGeom prst="rect">
            <a:avLst/>
          </a:prstGeom>
        </p:spPr>
      </p:pic>
      <p:sp>
        <p:nvSpPr>
          <p:cNvPr id="27" name="26 Esquina doblada"/>
          <p:cNvSpPr/>
          <p:nvPr/>
        </p:nvSpPr>
        <p:spPr>
          <a:xfrm>
            <a:off x="3595075" y="1894533"/>
            <a:ext cx="720080" cy="787090"/>
          </a:xfrm>
          <a:prstGeom prst="foldedCorner">
            <a:avLst/>
          </a:prstGeom>
          <a:solidFill>
            <a:schemeClr val="bg1"/>
          </a:solidFill>
          <a:ln w="3175">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9" name="28 Rectángulo redondeado"/>
          <p:cNvSpPr/>
          <p:nvPr/>
        </p:nvSpPr>
        <p:spPr>
          <a:xfrm>
            <a:off x="1649428" y="3378789"/>
            <a:ext cx="1698436" cy="620214"/>
          </a:xfrm>
          <a:prstGeom prst="round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2400" b="1" dirty="0" smtClean="0">
                <a:solidFill>
                  <a:srgbClr val="C00000"/>
                </a:solidFill>
              </a:rPr>
              <a:t>     ORM</a:t>
            </a:r>
          </a:p>
          <a:p>
            <a:endParaRPr lang="es-ES" sz="2400" b="1" dirty="0" smtClean="0">
              <a:solidFill>
                <a:srgbClr val="C00000"/>
              </a:solidFill>
            </a:endParaRPr>
          </a:p>
        </p:txBody>
      </p:sp>
      <p:sp>
        <p:nvSpPr>
          <p:cNvPr id="11" name="10 Rectángulo"/>
          <p:cNvSpPr/>
          <p:nvPr/>
        </p:nvSpPr>
        <p:spPr>
          <a:xfrm>
            <a:off x="498731" y="1700808"/>
            <a:ext cx="4104456" cy="1296144"/>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14" name="13 Conector recto de flecha"/>
          <p:cNvCxnSpPr/>
          <p:nvPr/>
        </p:nvCxnSpPr>
        <p:spPr>
          <a:xfrm>
            <a:off x="1057401" y="2917398"/>
            <a:ext cx="323225" cy="576064"/>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flipV="1">
            <a:off x="1258598" y="2766721"/>
            <a:ext cx="362692" cy="612068"/>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20485" name="20484 Conector recto de flecha"/>
          <p:cNvCxnSpPr/>
          <p:nvPr/>
        </p:nvCxnSpPr>
        <p:spPr>
          <a:xfrm>
            <a:off x="2447255" y="2733117"/>
            <a:ext cx="0" cy="57816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20487" name="20486 Conector recto de flecha"/>
          <p:cNvCxnSpPr/>
          <p:nvPr/>
        </p:nvCxnSpPr>
        <p:spPr>
          <a:xfrm flipV="1">
            <a:off x="2654944" y="2735891"/>
            <a:ext cx="0" cy="578161"/>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pic>
        <p:nvPicPr>
          <p:cNvPr id="7170" name="Picture 2" descr="D:\Profiles\jmsanjuan\Pictures\_318-3131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0879" y="4428976"/>
            <a:ext cx="821084" cy="82108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D:\Profiles\jmsanjuan\Pictures\_318-3131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7614" y="4487974"/>
            <a:ext cx="821084" cy="82108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D:\Profiles\jmsanjuan\Pictures\_318-3131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4403" y="4805200"/>
            <a:ext cx="821084" cy="82108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Profiles\jmsanjuan\Pictures\untitledqweqw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2414" y="5660600"/>
            <a:ext cx="680964" cy="284553"/>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D:\Profiles\jmsanjuan\Pictures\untitledasdas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455" y="5276700"/>
            <a:ext cx="905119" cy="33618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Resultado de imagen de logo my sq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1702" y="5444791"/>
            <a:ext cx="573455" cy="302034"/>
          </a:xfrm>
          <a:prstGeom prst="rect">
            <a:avLst/>
          </a:prstGeom>
          <a:noFill/>
          <a:extLst>
            <a:ext uri="{909E8E84-426E-40DD-AFC4-6F175D3DCCD1}">
              <a14:hiddenFill xmlns:a14="http://schemas.microsoft.com/office/drawing/2010/main">
                <a:solidFill>
                  <a:srgbClr val="FFFFFF"/>
                </a:solidFill>
              </a14:hiddenFill>
            </a:ext>
          </a:extLst>
        </p:spPr>
      </p:pic>
      <p:sp>
        <p:nvSpPr>
          <p:cNvPr id="58" name="57 Rectángulo"/>
          <p:cNvSpPr/>
          <p:nvPr/>
        </p:nvSpPr>
        <p:spPr>
          <a:xfrm>
            <a:off x="534152" y="4356935"/>
            <a:ext cx="4069035" cy="1580697"/>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20498" name="20497 Conector recto de flecha"/>
          <p:cNvCxnSpPr/>
          <p:nvPr/>
        </p:nvCxnSpPr>
        <p:spPr>
          <a:xfrm flipV="1">
            <a:off x="3381769" y="2710670"/>
            <a:ext cx="426611" cy="578161"/>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20500" name="20499 Conector recto de flecha"/>
          <p:cNvCxnSpPr/>
          <p:nvPr/>
        </p:nvCxnSpPr>
        <p:spPr>
          <a:xfrm flipH="1">
            <a:off x="3595076" y="2803338"/>
            <a:ext cx="471909" cy="690124"/>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20504" name="20503 Flecha izquierda"/>
          <p:cNvSpPr/>
          <p:nvPr/>
        </p:nvSpPr>
        <p:spPr>
          <a:xfrm>
            <a:off x="4643681" y="2211771"/>
            <a:ext cx="1008112" cy="469852"/>
          </a:xfrm>
          <a:prstGeom prst="lef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67" name="66 Flecha izquierda"/>
          <p:cNvSpPr/>
          <p:nvPr/>
        </p:nvSpPr>
        <p:spPr>
          <a:xfrm>
            <a:off x="4643681" y="3444906"/>
            <a:ext cx="1008112" cy="469852"/>
          </a:xfrm>
          <a:prstGeom prst="lef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68" name="67 Flecha izquierda"/>
          <p:cNvSpPr/>
          <p:nvPr/>
        </p:nvSpPr>
        <p:spPr>
          <a:xfrm>
            <a:off x="4643681" y="4866156"/>
            <a:ext cx="1008112" cy="469852"/>
          </a:xfrm>
          <a:prstGeom prst="lef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0506" name="20505 Rectángulo"/>
          <p:cNvSpPr/>
          <p:nvPr/>
        </p:nvSpPr>
        <p:spPr>
          <a:xfrm>
            <a:off x="5940152" y="1628802"/>
            <a:ext cx="2736304" cy="4316353"/>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72" name="71 Rectángulo"/>
          <p:cNvSpPr/>
          <p:nvPr/>
        </p:nvSpPr>
        <p:spPr>
          <a:xfrm>
            <a:off x="498732" y="3193754"/>
            <a:ext cx="4096841" cy="972159"/>
          </a:xfrm>
          <a:prstGeom prst="rect">
            <a:avLst/>
          </a:prstGeom>
          <a:no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73" name="72 CuadroTexto"/>
          <p:cNvSpPr txBox="1"/>
          <p:nvPr/>
        </p:nvSpPr>
        <p:spPr>
          <a:xfrm>
            <a:off x="6120172" y="2225148"/>
            <a:ext cx="2376264"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APLICACIONES ORIENTADAS A OBJETOS</a:t>
            </a:r>
            <a:endParaRPr lang="es-ES" sz="1200" b="1" dirty="0">
              <a:effectLst/>
            </a:endParaRPr>
          </a:p>
        </p:txBody>
      </p:sp>
      <p:pic>
        <p:nvPicPr>
          <p:cNvPr id="74" name="Imagen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7189" y="1797565"/>
            <a:ext cx="740931" cy="346286"/>
          </a:xfrm>
          <a:prstGeom prst="rect">
            <a:avLst/>
          </a:prstGeom>
        </p:spPr>
      </p:pic>
      <p:sp>
        <p:nvSpPr>
          <p:cNvPr id="76" name="75 CuadroTexto"/>
          <p:cNvSpPr txBox="1"/>
          <p:nvPr/>
        </p:nvSpPr>
        <p:spPr>
          <a:xfrm>
            <a:off x="6135235" y="3711533"/>
            <a:ext cx="2376264"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Técnica ORM de </a:t>
            </a:r>
            <a:r>
              <a:rPr lang="es-ES_tradnl" sz="1200" b="1" dirty="0" err="1"/>
              <a:t>H</a:t>
            </a:r>
            <a:r>
              <a:rPr lang="es-ES_tradnl" sz="1200" b="1" dirty="0" err="1" smtClean="0"/>
              <a:t>ibernate</a:t>
            </a:r>
            <a:r>
              <a:rPr lang="es-ES_tradnl" sz="1200" b="1" dirty="0" smtClean="0"/>
              <a:t>.</a:t>
            </a:r>
            <a:endParaRPr lang="es-ES" sz="1200" b="1" dirty="0">
              <a:effectLst/>
            </a:endParaRPr>
          </a:p>
        </p:txBody>
      </p:sp>
      <p:sp>
        <p:nvSpPr>
          <p:cNvPr id="77" name="76 CuadroTexto"/>
          <p:cNvSpPr txBox="1"/>
          <p:nvPr/>
        </p:nvSpPr>
        <p:spPr>
          <a:xfrm>
            <a:off x="6116713" y="4962584"/>
            <a:ext cx="2376264"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BASES DE DATOS RELACIONALES</a:t>
            </a:r>
            <a:endParaRPr lang="es-ES" sz="1200" b="1" dirty="0">
              <a:effectLst/>
            </a:endParaRPr>
          </a:p>
        </p:txBody>
      </p:sp>
      <p:pic>
        <p:nvPicPr>
          <p:cNvPr id="78" name="Picture 5" descr="D:\Profiles\jmsanjuan\Pictures\untitledasdas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5095" y="4532479"/>
            <a:ext cx="905119" cy="33618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 descr="D:\Profiles\jmsanjuan\Pictures\untitledqweqw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282" y="4584113"/>
            <a:ext cx="680964" cy="28455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Resultado de imagen de logo my sq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76357" y="4509221"/>
            <a:ext cx="573455" cy="3020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Profiles\jmsanjuan\Pictures\PHP-logo_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8548" y="1813003"/>
            <a:ext cx="595461" cy="31540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D:\Profiles\jmsanjuan\Pictures\PHP-logo_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837" y="2148478"/>
            <a:ext cx="467544" cy="24765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Profiles\jmsanjuan\Pictures\imagesCAM7RM7K.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2436" y="1989286"/>
            <a:ext cx="692721" cy="47039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D:\Profiles\jmsanjuan\Pictures\imagesCAM7RM7K.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23290" y="1680163"/>
            <a:ext cx="726521" cy="470484"/>
          </a:xfrm>
          <a:prstGeom prst="rect">
            <a:avLst/>
          </a:prstGeom>
          <a:noFill/>
          <a:extLst>
            <a:ext uri="{909E8E84-426E-40DD-AFC4-6F175D3DCCD1}">
              <a14:hiddenFill xmlns:a14="http://schemas.microsoft.com/office/drawing/2010/main">
                <a:solidFill>
                  <a:srgbClr val="FFFFFF"/>
                </a:solidFill>
              </a14:hiddenFill>
            </a:ext>
          </a:extLst>
        </p:spPr>
      </p:pic>
      <p:sp>
        <p:nvSpPr>
          <p:cNvPr id="4" name="3 Flecha arriba y abajo"/>
          <p:cNvSpPr/>
          <p:nvPr/>
        </p:nvSpPr>
        <p:spPr>
          <a:xfrm>
            <a:off x="2447257" y="4038754"/>
            <a:ext cx="362983" cy="687635"/>
          </a:xfrm>
          <a:prstGeom prst="up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9" name="48 CuadroTexto"/>
          <p:cNvSpPr txBox="1"/>
          <p:nvPr/>
        </p:nvSpPr>
        <p:spPr>
          <a:xfrm>
            <a:off x="2381301" y="4272528"/>
            <a:ext cx="483187" cy="21544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800" b="1" dirty="0" smtClean="0"/>
              <a:t>Mapeo</a:t>
            </a:r>
            <a:endParaRPr lang="es-ES" sz="800" b="1" dirty="0">
              <a:effectLst/>
            </a:endParaRPr>
          </a:p>
        </p:txBody>
      </p:sp>
      <p:sp>
        <p:nvSpPr>
          <p:cNvPr id="50" name="49 Rectángulo redondeado"/>
          <p:cNvSpPr/>
          <p:nvPr/>
        </p:nvSpPr>
        <p:spPr>
          <a:xfrm>
            <a:off x="6180859" y="2895323"/>
            <a:ext cx="1698436" cy="620214"/>
          </a:xfrm>
          <a:prstGeom prst="round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2400" b="1" dirty="0" smtClean="0">
                <a:solidFill>
                  <a:srgbClr val="C00000"/>
                </a:solidFill>
              </a:rPr>
              <a:t>   </a:t>
            </a:r>
          </a:p>
          <a:p>
            <a:r>
              <a:rPr lang="es-ES_tradnl" sz="2400" b="1" dirty="0" smtClean="0">
                <a:solidFill>
                  <a:srgbClr val="C00000"/>
                </a:solidFill>
              </a:rPr>
              <a:t>   </a:t>
            </a:r>
            <a:r>
              <a:rPr lang="es-ES_tradnl" sz="1400" b="1" dirty="0" smtClean="0">
                <a:solidFill>
                  <a:srgbClr val="C00000"/>
                </a:solidFill>
              </a:rPr>
              <a:t>JPA,JDO ORM</a:t>
            </a:r>
          </a:p>
          <a:p>
            <a:endParaRPr lang="es-ES_tradnl" sz="1400" b="1" dirty="0">
              <a:solidFill>
                <a:srgbClr val="C00000"/>
              </a:solidFill>
            </a:endParaRPr>
          </a:p>
          <a:p>
            <a:endParaRPr lang="es-ES_tradnl" sz="1400" b="1" dirty="0" smtClean="0">
              <a:solidFill>
                <a:srgbClr val="C00000"/>
              </a:solidFill>
            </a:endParaRPr>
          </a:p>
          <a:p>
            <a:endParaRPr lang="es-ES" sz="1400" b="1" dirty="0" smtClean="0">
              <a:solidFill>
                <a:srgbClr val="C00000"/>
              </a:solidFill>
            </a:endParaRPr>
          </a:p>
        </p:txBody>
      </p:sp>
      <p:pic>
        <p:nvPicPr>
          <p:cNvPr id="51" name="Picture 2" descr="https://encrypted-tbn2.gstatic.com/images?q=tbn:ANd9GcR98Xm2gG4kbdYrQ7UIAfG6kSmjYIInd8a0G49b47Plh4ZPoD3Vs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9891" y="2950398"/>
            <a:ext cx="486712" cy="48671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singasug.files.wordpress.com/2014/02/cropped-logo_springbypivotal_horizontal.jpg">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67998" y="3203441"/>
            <a:ext cx="1048568" cy="22122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ngasug.files.wordpress.com/2014/02/cropped-logo_springbypivotal_horizontal.jpg">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1495" y="3688896"/>
            <a:ext cx="1048568" cy="221222"/>
          </a:xfrm>
          <a:prstGeom prst="rect">
            <a:avLst/>
          </a:prstGeom>
          <a:noFill/>
          <a:extLst>
            <a:ext uri="{909E8E84-426E-40DD-AFC4-6F175D3DCCD1}">
              <a14:hiddenFill xmlns:a14="http://schemas.microsoft.com/office/drawing/2010/main">
                <a:solidFill>
                  <a:srgbClr val="FFFFFF"/>
                </a:solidFill>
              </a14:hiddenFill>
            </a:ext>
          </a:extLst>
        </p:spPr>
      </p:pic>
      <p:pic>
        <p:nvPicPr>
          <p:cNvPr id="57" name="irc_mi" descr="http://lkrnac.net/wp-stuff/uploads/2014/12/spring-framework-logo-604x270.png">
            <a:hlinkClick r:id="rId16"/>
          </p:cNvPr>
          <p:cNvPicPr/>
          <p:nvPr/>
        </p:nvPicPr>
        <p:blipFill>
          <a:blip r:embed="rId17">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54" name="Picture 2" descr="d:\Profiles\jmsanjuan\Desktop\SOPRASTERIA_ACADEMY_logo_CMJN_exe.jpg"/>
          <p:cNvPicPr>
            <a:picLocks noChangeAspect="1" noChangeArrowheads="1"/>
          </p:cNvPicPr>
          <p:nvPr/>
        </p:nvPicPr>
        <p:blipFill>
          <a:blip r:embed="rId18"/>
          <a:srcRect/>
          <a:stretch>
            <a:fillRect/>
          </a:stretch>
        </p:blipFill>
        <p:spPr bwMode="auto">
          <a:xfrm>
            <a:off x="7236296" y="6237312"/>
            <a:ext cx="1763688" cy="507247"/>
          </a:xfrm>
          <a:prstGeom prst="rect">
            <a:avLst/>
          </a:prstGeom>
          <a:noFill/>
        </p:spPr>
      </p:pic>
      <p:pic>
        <p:nvPicPr>
          <p:cNvPr id="55" name="Picture 3" descr="F:\8870e72ba6efca292e6825d1fe087330.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5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681411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err="1" smtClean="0"/>
              <a:t>jms</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165</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Soporte para Java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Message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Service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JMS</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83568" y="148478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a:t>- Spring JMS garantiza el envió de los mensajes así no encuentre disponible la red</a:t>
            </a:r>
            <a:r>
              <a:rPr lang="es-ES_tradnl" sz="1200" b="1" dirty="0" smtClean="0"/>
              <a:t>.</a:t>
            </a:r>
            <a:endParaRPr lang="es-ES_tradnl" altLang="es-ES" sz="1200" dirty="0"/>
          </a:p>
        </p:txBody>
      </p:sp>
      <p:sp>
        <p:nvSpPr>
          <p:cNvPr id="13" name="4 CuadroTexto"/>
          <p:cNvSpPr txBox="1"/>
          <p:nvPr/>
        </p:nvSpPr>
        <p:spPr>
          <a:xfrm>
            <a:off x="229954" y="146939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683568" y="227290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Spring</a:t>
            </a:r>
            <a:r>
              <a:rPr lang="es-ES" sz="1200" dirty="0"/>
              <a:t> proporciona un marco de integración </a:t>
            </a:r>
            <a:r>
              <a:rPr lang="es-ES" sz="1200" b="1" dirty="0"/>
              <a:t>JMS</a:t>
            </a:r>
            <a:r>
              <a:rPr lang="es-ES" sz="1200" dirty="0"/>
              <a:t> que simplifica el uso de la </a:t>
            </a:r>
            <a:r>
              <a:rPr lang="es-ES" sz="1200" b="1" dirty="0"/>
              <a:t>API</a:t>
            </a:r>
            <a:r>
              <a:rPr lang="es-ES" sz="1200" dirty="0"/>
              <a:t> de </a:t>
            </a:r>
            <a:r>
              <a:rPr lang="es-ES" sz="1200" b="1" dirty="0" smtClean="0"/>
              <a:t>JMS.</a:t>
            </a:r>
            <a:endParaRPr lang="es-ES" sz="1200" dirty="0"/>
          </a:p>
        </p:txBody>
      </p:sp>
      <p:sp>
        <p:nvSpPr>
          <p:cNvPr id="15" name="4 CuadroTexto"/>
          <p:cNvSpPr txBox="1"/>
          <p:nvPr/>
        </p:nvSpPr>
        <p:spPr>
          <a:xfrm>
            <a:off x="229954" y="225751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83568" y="3036507"/>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JMS</a:t>
            </a:r>
            <a:r>
              <a:rPr lang="es-ES" sz="1200" dirty="0"/>
              <a:t> se pueden dividir en dos áreas de funcionalidad</a:t>
            </a:r>
            <a:r>
              <a:rPr lang="es-ES" sz="1200" dirty="0" smtClean="0"/>
              <a:t>.</a:t>
            </a:r>
            <a:endParaRPr lang="es-ES" sz="1200" dirty="0"/>
          </a:p>
        </p:txBody>
      </p:sp>
      <p:sp>
        <p:nvSpPr>
          <p:cNvPr id="17" name="4 CuadroTexto"/>
          <p:cNvSpPr txBox="1"/>
          <p:nvPr/>
        </p:nvSpPr>
        <p:spPr>
          <a:xfrm>
            <a:off x="229954" y="302111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674280" y="4237483"/>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a:t>
            </a:r>
            <a:r>
              <a:rPr lang="es-ES" sz="1200" b="1" dirty="0" err="1"/>
              <a:t>JmsTemplate</a:t>
            </a:r>
            <a:r>
              <a:rPr lang="es-ES" sz="1200" dirty="0"/>
              <a:t> </a:t>
            </a:r>
            <a:r>
              <a:rPr lang="es-ES" sz="1200" dirty="0" smtClean="0"/>
              <a:t> esta clase </a:t>
            </a:r>
            <a:r>
              <a:rPr lang="es-ES" sz="1200" dirty="0"/>
              <a:t>se utiliza para la producción de mensajes y la recepción de mensajes síncronos</a:t>
            </a:r>
            <a:r>
              <a:rPr lang="es-ES" sz="1200" dirty="0" smtClean="0"/>
              <a:t>.</a:t>
            </a:r>
            <a:endParaRPr lang="es-ES_tradnl" altLang="es-ES" sz="1200" dirty="0"/>
          </a:p>
        </p:txBody>
      </p:sp>
      <p:sp>
        <p:nvSpPr>
          <p:cNvPr id="19" name="4 CuadroTexto"/>
          <p:cNvSpPr txBox="1"/>
          <p:nvPr/>
        </p:nvSpPr>
        <p:spPr>
          <a:xfrm>
            <a:off x="251520" y="422108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0" name="16 CuadroTexto"/>
          <p:cNvSpPr txBox="1"/>
          <p:nvPr/>
        </p:nvSpPr>
        <p:spPr>
          <a:xfrm>
            <a:off x="673571" y="508518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Spring</a:t>
            </a:r>
            <a:r>
              <a:rPr lang="es-ES" sz="1200" dirty="0"/>
              <a:t> ofrece una serie de contenedores de escucha de mensajes que se utilizan para crear </a:t>
            </a:r>
            <a:r>
              <a:rPr lang="es-ES" sz="1200" b="1" dirty="0" err="1"/>
              <a:t>POJOs</a:t>
            </a:r>
            <a:r>
              <a:rPr lang="es-ES" sz="1200" b="1" dirty="0"/>
              <a:t> </a:t>
            </a:r>
            <a:r>
              <a:rPr lang="es-ES" sz="1200" b="1" dirty="0" err="1"/>
              <a:t>Message-Driven</a:t>
            </a:r>
            <a:r>
              <a:rPr lang="es-ES" sz="1200" b="1" dirty="0"/>
              <a:t> (</a:t>
            </a:r>
            <a:r>
              <a:rPr lang="es-ES" sz="1200" b="1" dirty="0" err="1"/>
              <a:t>MDPs</a:t>
            </a:r>
            <a:r>
              <a:rPr lang="es-ES" sz="1200" b="1" dirty="0" smtClean="0"/>
              <a:t>).</a:t>
            </a:r>
            <a:endParaRPr lang="es-ES" sz="1200" dirty="0"/>
          </a:p>
        </p:txBody>
      </p:sp>
      <p:sp>
        <p:nvSpPr>
          <p:cNvPr id="21" name="4 CuadroTexto"/>
          <p:cNvSpPr txBox="1"/>
          <p:nvPr/>
        </p:nvSpPr>
        <p:spPr>
          <a:xfrm>
            <a:off x="251520" y="508518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16 CuadroTexto"/>
          <p:cNvSpPr txBox="1"/>
          <p:nvPr/>
        </p:nvSpPr>
        <p:spPr>
          <a:xfrm>
            <a:off x="3577319" y="2964406"/>
            <a:ext cx="1944216" cy="1107996"/>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endParaRPr lang="es-ES" sz="1200" dirty="0" smtClean="0"/>
          </a:p>
          <a:p>
            <a:pPr marL="171450" indent="-171450">
              <a:spcBef>
                <a:spcPts val="1800"/>
              </a:spcBef>
              <a:buClr>
                <a:srgbClr val="CF022B"/>
              </a:buClr>
              <a:buSzPct val="90000"/>
              <a:buFontTx/>
              <a:buChar char="-"/>
            </a:pPr>
            <a:r>
              <a:rPr lang="es-ES" sz="1200" dirty="0" smtClean="0"/>
              <a:t>Producción.</a:t>
            </a:r>
          </a:p>
          <a:p>
            <a:pPr marL="171450" indent="-171450">
              <a:spcBef>
                <a:spcPts val="1800"/>
              </a:spcBef>
              <a:buClr>
                <a:srgbClr val="CF022B"/>
              </a:buClr>
              <a:buSzPct val="90000"/>
              <a:buFontTx/>
              <a:buChar char="-"/>
            </a:pPr>
            <a:r>
              <a:rPr lang="es-ES" sz="1200" dirty="0"/>
              <a:t>Consumo de mensajes</a:t>
            </a:r>
            <a:endParaRPr lang="es-ES_tradnl" altLang="es-ES" sz="1200" dirty="0"/>
          </a:p>
        </p:txBody>
      </p:sp>
      <p:pic>
        <p:nvPicPr>
          <p:cNvPr id="2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661432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166</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432048"/>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PAQUETES MAS IMPORTANTES Java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Message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Service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JMS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83568" y="1595860"/>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a:t>
            </a:r>
            <a:r>
              <a:rPr lang="es-ES" sz="1200" b="1" dirty="0"/>
              <a:t> paquete </a:t>
            </a:r>
            <a:r>
              <a:rPr lang="es-ES" sz="1200" b="1" dirty="0" err="1"/>
              <a:t>org.springframework.jms.config</a:t>
            </a:r>
            <a:r>
              <a:rPr lang="es-ES" sz="1200" b="1" dirty="0"/>
              <a:t> </a:t>
            </a:r>
            <a:r>
              <a:rPr lang="es-ES" sz="1200" dirty="0"/>
              <a:t>proporciona la implementación del analizador para el </a:t>
            </a:r>
            <a:r>
              <a:rPr lang="es-ES" sz="1200" dirty="0" err="1"/>
              <a:t>jms</a:t>
            </a:r>
            <a:r>
              <a:rPr lang="es-ES" sz="1200" dirty="0"/>
              <a:t> espacio de nombres y el </a:t>
            </a:r>
            <a:r>
              <a:rPr lang="es-ES" sz="1200" dirty="0" smtClean="0"/>
              <a:t>   apoyo </a:t>
            </a:r>
            <a:r>
              <a:rPr lang="es-ES" sz="1200" dirty="0" err="1"/>
              <a:t>config</a:t>
            </a:r>
            <a:r>
              <a:rPr lang="es-ES" sz="1200" dirty="0"/>
              <a:t> java para configurar contenedores oyente y crear puntos finales de los </a:t>
            </a:r>
            <a:r>
              <a:rPr lang="es-ES" sz="1200" dirty="0" err="1" smtClean="0"/>
              <a:t>radioescuchasJMS</a:t>
            </a:r>
            <a:r>
              <a:rPr lang="es-ES" sz="1200" dirty="0" smtClean="0"/>
              <a:t>.</a:t>
            </a:r>
            <a:endParaRPr lang="es-ES_tradnl" altLang="es-ES" sz="1200" dirty="0"/>
          </a:p>
        </p:txBody>
      </p:sp>
      <p:sp>
        <p:nvSpPr>
          <p:cNvPr id="13" name="4 CuadroTexto"/>
          <p:cNvSpPr txBox="1"/>
          <p:nvPr/>
        </p:nvSpPr>
        <p:spPr>
          <a:xfrm>
            <a:off x="229954" y="158047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683568" y="2353420"/>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paquete </a:t>
            </a:r>
            <a:r>
              <a:rPr lang="es-ES" sz="1200" b="1" dirty="0" err="1"/>
              <a:t>org.springframework.jms.connection</a:t>
            </a:r>
            <a:r>
              <a:rPr lang="es-ES" sz="1200" dirty="0"/>
              <a:t> proporciona una implementación de la </a:t>
            </a:r>
            <a:r>
              <a:rPr lang="es-ES" sz="1200" dirty="0" err="1"/>
              <a:t>ConnectionFactory</a:t>
            </a:r>
            <a:r>
              <a:rPr lang="es-ES" sz="1200" dirty="0"/>
              <a:t> adecuado para uso en aplicaciones independientes. </a:t>
            </a:r>
          </a:p>
        </p:txBody>
      </p:sp>
      <p:sp>
        <p:nvSpPr>
          <p:cNvPr id="15" name="4 CuadroTexto"/>
          <p:cNvSpPr txBox="1"/>
          <p:nvPr/>
        </p:nvSpPr>
        <p:spPr>
          <a:xfrm>
            <a:off x="229954" y="233803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83568" y="3117023"/>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paquete </a:t>
            </a:r>
            <a:r>
              <a:rPr lang="es-ES" sz="1200" b="1" dirty="0" err="1"/>
              <a:t>org.springframework.jms.core</a:t>
            </a:r>
            <a:r>
              <a:rPr lang="es-ES" sz="1200" dirty="0"/>
              <a:t> proporciona la funcionalidad básica para el uso de JMS</a:t>
            </a:r>
            <a:r>
              <a:rPr lang="es-ES" sz="1200" dirty="0" smtClean="0"/>
              <a:t>.</a:t>
            </a:r>
            <a:endParaRPr lang="es-ES" sz="1200" dirty="0"/>
          </a:p>
        </p:txBody>
      </p:sp>
      <p:sp>
        <p:nvSpPr>
          <p:cNvPr id="17" name="4 CuadroTexto"/>
          <p:cNvSpPr txBox="1"/>
          <p:nvPr/>
        </p:nvSpPr>
        <p:spPr>
          <a:xfrm>
            <a:off x="229954" y="310163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683568" y="3906297"/>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paquete </a:t>
            </a:r>
            <a:r>
              <a:rPr lang="es-ES" sz="1200" b="1" dirty="0" err="1"/>
              <a:t>org.springframework.jms.support.converter</a:t>
            </a:r>
            <a:r>
              <a:rPr lang="es-ES" sz="1200" dirty="0"/>
              <a:t> proporciona una </a:t>
            </a:r>
            <a:r>
              <a:rPr lang="es-ES" sz="1200" dirty="0" err="1"/>
              <a:t>MessageConverter</a:t>
            </a:r>
            <a:r>
              <a:rPr lang="es-ES" sz="1200" dirty="0"/>
              <a:t> abstracción para convertir entre objetos Java y mensajes JMS</a:t>
            </a:r>
            <a:r>
              <a:rPr lang="es-ES" sz="1200" dirty="0" smtClean="0"/>
              <a:t>.</a:t>
            </a:r>
            <a:endParaRPr lang="es-ES_tradnl" altLang="es-ES" sz="1200" dirty="0"/>
          </a:p>
        </p:txBody>
      </p:sp>
      <p:sp>
        <p:nvSpPr>
          <p:cNvPr id="19" name="4 CuadroTexto"/>
          <p:cNvSpPr txBox="1"/>
          <p:nvPr/>
        </p:nvSpPr>
        <p:spPr>
          <a:xfrm>
            <a:off x="229954" y="389090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0" name="16 CuadroTexto"/>
          <p:cNvSpPr txBox="1"/>
          <p:nvPr/>
        </p:nvSpPr>
        <p:spPr>
          <a:xfrm>
            <a:off x="665757" y="4670513"/>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paquete </a:t>
            </a:r>
            <a:r>
              <a:rPr lang="es-ES" sz="1200" b="1" dirty="0" err="1"/>
              <a:t>org.springframework.jms.support.destination</a:t>
            </a:r>
            <a:r>
              <a:rPr lang="es-ES" sz="1200" b="1" dirty="0"/>
              <a:t> </a:t>
            </a:r>
            <a:r>
              <a:rPr lang="es-ES" sz="1200" dirty="0"/>
              <a:t>ofrece diversas estrategias para la gestión de destinos JMS, como el suministro de un localizador de servicios para los destinos almacenados en JNDI. </a:t>
            </a:r>
          </a:p>
        </p:txBody>
      </p:sp>
      <p:sp>
        <p:nvSpPr>
          <p:cNvPr id="21" name="4 CuadroTexto"/>
          <p:cNvSpPr txBox="1"/>
          <p:nvPr/>
        </p:nvSpPr>
        <p:spPr>
          <a:xfrm>
            <a:off x="212143" y="465512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683568" y="5367174"/>
            <a:ext cx="8320167" cy="461665"/>
          </a:xfrm>
          <a:prstGeom prst="rect">
            <a:avLst/>
          </a:prstGeom>
          <a:noFill/>
          <a:ln>
            <a:noFill/>
            <a:prstDash val="dash"/>
          </a:ln>
          <a:effectLst/>
        </p:spPr>
        <p:txBody>
          <a:bodyPr wrap="square" rtlCol="0">
            <a:spAutoFit/>
          </a:bodyPr>
          <a:lstStyle/>
          <a:p>
            <a:r>
              <a:rPr lang="es-ES_tradnl" sz="1200" b="1" dirty="0" smtClean="0"/>
              <a:t>-</a:t>
            </a:r>
            <a:r>
              <a:rPr lang="es-ES" sz="1200" dirty="0"/>
              <a:t>El paquete </a:t>
            </a:r>
            <a:r>
              <a:rPr lang="es-ES" sz="1200" b="1" dirty="0" err="1"/>
              <a:t>org.springframework.jms.annotation</a:t>
            </a:r>
            <a:r>
              <a:rPr lang="es-ES" sz="1200" dirty="0"/>
              <a:t> proporciona la infraestructura necesaria para apoyar los puntos finales de los radioescuchas de anotación impulsada utilizando </a:t>
            </a:r>
            <a:r>
              <a:rPr lang="es-ES" sz="1200" b="1" dirty="0"/>
              <a:t>@</a:t>
            </a:r>
            <a:r>
              <a:rPr lang="es-ES" sz="1200" b="1" dirty="0" err="1"/>
              <a:t>JmsListener</a:t>
            </a:r>
            <a:r>
              <a:rPr lang="es-ES" sz="1200" b="1" dirty="0"/>
              <a:t> </a:t>
            </a:r>
          </a:p>
        </p:txBody>
      </p:sp>
      <p:sp>
        <p:nvSpPr>
          <p:cNvPr id="23" name="4 CuadroTexto"/>
          <p:cNvSpPr txBox="1"/>
          <p:nvPr/>
        </p:nvSpPr>
        <p:spPr>
          <a:xfrm>
            <a:off x="229954" y="535178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6598317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167</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20688"/>
            <a:ext cx="8376542" cy="432048"/>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PAQUETES MAS IMPORTANTES Java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Message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Service</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JMS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83568" y="1595860"/>
            <a:ext cx="8320167" cy="461665"/>
          </a:xfrm>
          <a:prstGeom prst="rect">
            <a:avLst/>
          </a:prstGeom>
          <a:noFill/>
          <a:ln>
            <a:noFill/>
            <a:prstDash val="dash"/>
          </a:ln>
          <a:effectLst/>
        </p:spPr>
        <p:txBody>
          <a:bodyPr wrap="square" rtlCol="0">
            <a:spAutoFit/>
          </a:bodyPr>
          <a:lstStyle/>
          <a:p>
            <a:r>
              <a:rPr lang="es-ES_tradnl" sz="1200" b="1" dirty="0" smtClean="0"/>
              <a:t>- </a:t>
            </a:r>
            <a:r>
              <a:rPr lang="es-ES" sz="1200" dirty="0"/>
              <a:t>El </a:t>
            </a:r>
            <a:r>
              <a:rPr lang="es-ES" sz="1200" b="1" dirty="0"/>
              <a:t>paquete </a:t>
            </a:r>
            <a:r>
              <a:rPr lang="es-ES" sz="1200" b="1" dirty="0" err="1"/>
              <a:t>org.springframework.jms.config</a:t>
            </a:r>
            <a:r>
              <a:rPr lang="es-ES" sz="1200" b="1" dirty="0"/>
              <a:t> </a:t>
            </a:r>
            <a:r>
              <a:rPr lang="es-ES" sz="1200" dirty="0"/>
              <a:t>proporciona la implementación del analizador para el </a:t>
            </a:r>
            <a:r>
              <a:rPr lang="es-ES" sz="1200" dirty="0" err="1"/>
              <a:t>jms</a:t>
            </a:r>
            <a:r>
              <a:rPr lang="es-ES" sz="1200" dirty="0"/>
              <a:t> espacio de nombres y el apoyo </a:t>
            </a:r>
            <a:r>
              <a:rPr lang="es-ES" sz="1200" dirty="0" err="1"/>
              <a:t>config</a:t>
            </a:r>
            <a:r>
              <a:rPr lang="es-ES" sz="1200" dirty="0"/>
              <a:t> java para configurar contenedores oyente y crear puntos finales de los </a:t>
            </a:r>
            <a:r>
              <a:rPr lang="es-ES" sz="1200" dirty="0" err="1"/>
              <a:t>radioescuchasJMS</a:t>
            </a:r>
            <a:r>
              <a:rPr lang="es-ES" sz="1200" dirty="0"/>
              <a:t> </a:t>
            </a:r>
            <a:r>
              <a:rPr lang="es-ES" sz="1200" dirty="0" smtClean="0"/>
              <a:t>.</a:t>
            </a:r>
            <a:endParaRPr lang="es-ES" sz="1200" dirty="0"/>
          </a:p>
        </p:txBody>
      </p:sp>
      <p:sp>
        <p:nvSpPr>
          <p:cNvPr id="13" name="4 CuadroTexto"/>
          <p:cNvSpPr txBox="1"/>
          <p:nvPr/>
        </p:nvSpPr>
        <p:spPr>
          <a:xfrm>
            <a:off x="229954" y="158047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683568" y="2353420"/>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paquete </a:t>
            </a:r>
            <a:r>
              <a:rPr lang="es-ES" sz="1200" b="1" dirty="0" err="1"/>
              <a:t>org.springframework.jms.connection</a:t>
            </a:r>
            <a:r>
              <a:rPr lang="es-ES" sz="1200" dirty="0"/>
              <a:t> proporciona una implementación de la </a:t>
            </a:r>
            <a:r>
              <a:rPr lang="es-ES" sz="1200" dirty="0" err="1"/>
              <a:t>ConnectionFactory</a:t>
            </a:r>
            <a:r>
              <a:rPr lang="es-ES" sz="1200" dirty="0"/>
              <a:t> adecuado para uso en aplicaciones independientes. </a:t>
            </a:r>
            <a:r>
              <a:rPr lang="es-ES" sz="1200" dirty="0" smtClean="0"/>
              <a:t> </a:t>
            </a:r>
            <a:endParaRPr lang="es-ES" sz="1200" dirty="0"/>
          </a:p>
        </p:txBody>
      </p:sp>
      <p:sp>
        <p:nvSpPr>
          <p:cNvPr id="15" name="4 CuadroTexto"/>
          <p:cNvSpPr txBox="1"/>
          <p:nvPr/>
        </p:nvSpPr>
        <p:spPr>
          <a:xfrm>
            <a:off x="229954" y="233803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5051765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168</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3667447" cy="269875"/>
          </a:xfrm>
        </p:spPr>
        <p:txBody>
          <a:bodyPr/>
          <a:lstStyle/>
          <a:p>
            <a:pPr eaLnBrk="1" hangingPunct="1">
              <a:buFontTx/>
              <a:buNone/>
              <a:defRPr/>
            </a:pP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ESQUEMA</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Rectángulo 11"/>
          <p:cNvSpPr/>
          <p:nvPr/>
        </p:nvSpPr>
        <p:spPr>
          <a:xfrm>
            <a:off x="110109" y="1307637"/>
            <a:ext cx="8914258" cy="4549084"/>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 name="Rectángulo 1"/>
          <p:cNvSpPr/>
          <p:nvPr/>
        </p:nvSpPr>
        <p:spPr>
          <a:xfrm>
            <a:off x="3573586" y="1698267"/>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Session</a:t>
            </a:r>
            <a:endParaRPr lang="es-ES" sz="1200" b="1" dirty="0" smtClean="0">
              <a:solidFill>
                <a:schemeClr val="tx1"/>
              </a:solidFill>
            </a:endParaRPr>
          </a:p>
        </p:txBody>
      </p:sp>
      <p:sp>
        <p:nvSpPr>
          <p:cNvPr id="11" name="Rectángulo 10"/>
          <p:cNvSpPr/>
          <p:nvPr/>
        </p:nvSpPr>
        <p:spPr>
          <a:xfrm>
            <a:off x="5541161" y="1698248"/>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Message</a:t>
            </a:r>
            <a:endParaRPr lang="es-ES" sz="1200" b="1" dirty="0" smtClean="0">
              <a:solidFill>
                <a:schemeClr val="tx1"/>
              </a:solidFill>
            </a:endParaRPr>
          </a:p>
        </p:txBody>
      </p:sp>
      <p:sp>
        <p:nvSpPr>
          <p:cNvPr id="13" name="Rectángulo 12"/>
          <p:cNvSpPr/>
          <p:nvPr/>
        </p:nvSpPr>
        <p:spPr>
          <a:xfrm>
            <a:off x="2274759" y="2341599"/>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Connection</a:t>
            </a:r>
            <a:endParaRPr lang="es-ES" sz="1200" b="1" dirty="0">
              <a:solidFill>
                <a:schemeClr val="tx1"/>
              </a:solidFill>
            </a:endParaRPr>
          </a:p>
        </p:txBody>
      </p:sp>
      <p:sp>
        <p:nvSpPr>
          <p:cNvPr id="14" name="Rectángulo 13"/>
          <p:cNvSpPr/>
          <p:nvPr/>
        </p:nvSpPr>
        <p:spPr>
          <a:xfrm>
            <a:off x="2528773" y="2922486"/>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Connection</a:t>
            </a:r>
            <a:endParaRPr lang="es-ES" sz="1200" b="1" dirty="0" smtClean="0">
              <a:solidFill>
                <a:schemeClr val="tx1"/>
              </a:solidFill>
            </a:endParaRPr>
          </a:p>
          <a:p>
            <a:pPr algn="ctr"/>
            <a:r>
              <a:rPr lang="es-ES" sz="1200" b="1" dirty="0" smtClean="0">
                <a:solidFill>
                  <a:schemeClr val="tx1"/>
                </a:solidFill>
              </a:rPr>
              <a:t>Factory</a:t>
            </a:r>
            <a:endParaRPr lang="es-ES" sz="1200" b="1" dirty="0">
              <a:solidFill>
                <a:schemeClr val="tx1"/>
              </a:solidFill>
            </a:endParaRPr>
          </a:p>
        </p:txBody>
      </p:sp>
      <p:sp>
        <p:nvSpPr>
          <p:cNvPr id="15" name="Rectángulo 14"/>
          <p:cNvSpPr/>
          <p:nvPr/>
        </p:nvSpPr>
        <p:spPr>
          <a:xfrm>
            <a:off x="4283968" y="2926329"/>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Queue</a:t>
            </a:r>
            <a:endParaRPr lang="es-ES" sz="1200" b="1" dirty="0" smtClean="0">
              <a:solidFill>
                <a:schemeClr val="tx1"/>
              </a:solidFill>
            </a:endParaRPr>
          </a:p>
          <a:p>
            <a:pPr algn="ctr"/>
            <a:r>
              <a:rPr lang="es-ES" sz="1200" b="1" dirty="0" err="1" smtClean="0">
                <a:solidFill>
                  <a:schemeClr val="tx1"/>
                </a:solidFill>
              </a:rPr>
              <a:t>Destination</a:t>
            </a:r>
            <a:endParaRPr lang="es-ES" sz="1200" b="1" dirty="0" smtClean="0">
              <a:solidFill>
                <a:schemeClr val="tx1"/>
              </a:solidFill>
            </a:endParaRPr>
          </a:p>
        </p:txBody>
      </p:sp>
      <p:sp>
        <p:nvSpPr>
          <p:cNvPr id="16" name="Rectángulo 15"/>
          <p:cNvSpPr/>
          <p:nvPr/>
        </p:nvSpPr>
        <p:spPr>
          <a:xfrm>
            <a:off x="5906364" y="2939415"/>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smtClean="0">
              <a:solidFill>
                <a:schemeClr val="tx1"/>
              </a:solidFill>
            </a:endParaRPr>
          </a:p>
          <a:p>
            <a:pPr algn="ctr"/>
            <a:r>
              <a:rPr lang="es-ES" sz="1200" b="1" dirty="0" err="1" smtClean="0">
                <a:solidFill>
                  <a:schemeClr val="tx1"/>
                </a:solidFill>
              </a:rPr>
              <a:t>Topic</a:t>
            </a:r>
            <a:endParaRPr lang="es-ES" sz="1200" b="1" dirty="0" smtClean="0">
              <a:solidFill>
                <a:schemeClr val="tx1"/>
              </a:solidFill>
            </a:endParaRPr>
          </a:p>
          <a:p>
            <a:pPr algn="ctr"/>
            <a:r>
              <a:rPr lang="es-ES" sz="1200" b="1" dirty="0" err="1" smtClean="0">
                <a:solidFill>
                  <a:schemeClr val="tx1"/>
                </a:solidFill>
              </a:rPr>
              <a:t>Destination</a:t>
            </a:r>
            <a:endParaRPr lang="es-ES" sz="1200" b="1" dirty="0" smtClean="0">
              <a:solidFill>
                <a:schemeClr val="tx1"/>
              </a:solidFill>
            </a:endParaRPr>
          </a:p>
          <a:p>
            <a:pPr algn="ctr"/>
            <a:endParaRPr lang="es-ES" sz="1200" dirty="0" smtClean="0">
              <a:solidFill>
                <a:schemeClr val="tx1"/>
              </a:solidFill>
            </a:endParaRPr>
          </a:p>
        </p:txBody>
      </p:sp>
      <p:sp>
        <p:nvSpPr>
          <p:cNvPr id="17" name="Rectángulo 16"/>
          <p:cNvSpPr/>
          <p:nvPr/>
        </p:nvSpPr>
        <p:spPr>
          <a:xfrm>
            <a:off x="3216542" y="4291719"/>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Connection</a:t>
            </a:r>
            <a:endParaRPr lang="es-ES" sz="1200" b="1" dirty="0">
              <a:solidFill>
                <a:schemeClr val="tx1"/>
              </a:solidFill>
            </a:endParaRPr>
          </a:p>
          <a:p>
            <a:pPr algn="ctr"/>
            <a:r>
              <a:rPr lang="es-ES" sz="1200" b="1" dirty="0" err="1">
                <a:solidFill>
                  <a:schemeClr val="tx1"/>
                </a:solidFill>
              </a:rPr>
              <a:t>Factory</a:t>
            </a:r>
            <a:endParaRPr lang="es-ES" sz="1200" b="1" dirty="0">
              <a:solidFill>
                <a:schemeClr val="tx1"/>
              </a:solidFill>
            </a:endParaRPr>
          </a:p>
        </p:txBody>
      </p:sp>
      <p:sp>
        <p:nvSpPr>
          <p:cNvPr id="18" name="Rectángulo 17"/>
          <p:cNvSpPr/>
          <p:nvPr/>
        </p:nvSpPr>
        <p:spPr>
          <a:xfrm>
            <a:off x="4989964" y="4291719"/>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a:solidFill>
                  <a:schemeClr val="tx1"/>
                </a:solidFill>
              </a:rPr>
              <a:t>Queue</a:t>
            </a:r>
          </a:p>
          <a:p>
            <a:pPr algn="ctr"/>
            <a:r>
              <a:rPr lang="es-ES" sz="1200" b="1">
                <a:solidFill>
                  <a:schemeClr val="tx1"/>
                </a:solidFill>
              </a:rPr>
              <a:t>Destination</a:t>
            </a:r>
            <a:endParaRPr lang="es-ES" sz="1200" b="1" dirty="0">
              <a:solidFill>
                <a:schemeClr val="tx1"/>
              </a:solidFill>
            </a:endParaRPr>
          </a:p>
        </p:txBody>
      </p:sp>
      <p:sp>
        <p:nvSpPr>
          <p:cNvPr id="19" name="Rectángulo 18"/>
          <p:cNvSpPr/>
          <p:nvPr/>
        </p:nvSpPr>
        <p:spPr>
          <a:xfrm>
            <a:off x="6783751" y="4295000"/>
            <a:ext cx="1296144" cy="36004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a:solidFill>
                  <a:schemeClr val="tx1"/>
                </a:solidFill>
              </a:rPr>
              <a:t>Topic</a:t>
            </a:r>
          </a:p>
          <a:p>
            <a:pPr algn="ctr"/>
            <a:r>
              <a:rPr lang="es-ES" sz="1200" b="1">
                <a:solidFill>
                  <a:schemeClr val="tx1"/>
                </a:solidFill>
              </a:rPr>
              <a:t>Destination</a:t>
            </a:r>
            <a:endParaRPr lang="es-ES" sz="1200" b="1" dirty="0">
              <a:solidFill>
                <a:schemeClr val="tx1"/>
              </a:solidFill>
            </a:endParaRPr>
          </a:p>
        </p:txBody>
      </p:sp>
      <p:sp>
        <p:nvSpPr>
          <p:cNvPr id="28" name="Rectángulo 27"/>
          <p:cNvSpPr/>
          <p:nvPr/>
        </p:nvSpPr>
        <p:spPr>
          <a:xfrm>
            <a:off x="439354" y="3832956"/>
            <a:ext cx="1908233" cy="422215"/>
          </a:xfrm>
          <a:prstGeom prst="rect">
            <a:avLst/>
          </a:prstGeom>
          <a:solidFill>
            <a:schemeClr val="accent4">
              <a:lumMod val="20000"/>
              <a:lumOff val="80000"/>
            </a:schemeClr>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err="1" smtClean="0">
                <a:solidFill>
                  <a:schemeClr val="tx1"/>
                </a:solidFill>
              </a:rPr>
              <a:t>Administrative</a:t>
            </a:r>
            <a:endParaRPr lang="es-ES" sz="1400" b="1" dirty="0" smtClean="0">
              <a:solidFill>
                <a:schemeClr val="tx1"/>
              </a:solidFill>
            </a:endParaRPr>
          </a:p>
          <a:p>
            <a:pPr algn="ctr"/>
            <a:r>
              <a:rPr lang="es-ES" sz="1400" b="1" dirty="0" err="1" smtClean="0">
                <a:solidFill>
                  <a:schemeClr val="tx1"/>
                </a:solidFill>
              </a:rPr>
              <a:t>Tool</a:t>
            </a:r>
            <a:endParaRPr lang="es-ES" sz="1400" b="1" dirty="0" smtClean="0">
              <a:solidFill>
                <a:schemeClr val="tx1"/>
              </a:solidFill>
            </a:endParaRPr>
          </a:p>
        </p:txBody>
      </p:sp>
      <p:sp>
        <p:nvSpPr>
          <p:cNvPr id="29" name="Rectángulo 28"/>
          <p:cNvSpPr/>
          <p:nvPr/>
        </p:nvSpPr>
        <p:spPr>
          <a:xfrm>
            <a:off x="428722" y="5012110"/>
            <a:ext cx="1908233" cy="360040"/>
          </a:xfrm>
          <a:prstGeom prst="rect">
            <a:avLst/>
          </a:prstGeom>
          <a:solidFill>
            <a:schemeClr val="accent4">
              <a:lumMod val="20000"/>
              <a:lumOff val="80000"/>
            </a:schemeClr>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JMS API </a:t>
            </a:r>
            <a:r>
              <a:rPr lang="es-ES" sz="1400" b="1" dirty="0" err="1" smtClean="0">
                <a:solidFill>
                  <a:schemeClr val="tx1"/>
                </a:solidFill>
              </a:rPr>
              <a:t>Client</a:t>
            </a:r>
            <a:endParaRPr lang="es-ES" sz="1400" b="1" dirty="0" smtClean="0">
              <a:solidFill>
                <a:schemeClr val="tx1"/>
              </a:solidFill>
            </a:endParaRPr>
          </a:p>
        </p:txBody>
      </p:sp>
      <p:cxnSp>
        <p:nvCxnSpPr>
          <p:cNvPr id="5" name="Conector recto 4"/>
          <p:cNvCxnSpPr>
            <a:stCxn id="28" idx="3"/>
          </p:cNvCxnSpPr>
          <p:nvPr/>
        </p:nvCxnSpPr>
        <p:spPr>
          <a:xfrm flipV="1">
            <a:off x="2347587" y="3980268"/>
            <a:ext cx="6588711" cy="63796"/>
          </a:xfrm>
          <a:prstGeom prst="line">
            <a:avLst/>
          </a:prstGeom>
          <a:ln w="19050">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30" name="Conector recto 29"/>
          <p:cNvCxnSpPr>
            <a:stCxn id="29" idx="3"/>
          </p:cNvCxnSpPr>
          <p:nvPr/>
        </p:nvCxnSpPr>
        <p:spPr>
          <a:xfrm flipV="1">
            <a:off x="2336955" y="5181796"/>
            <a:ext cx="5115365" cy="10334"/>
          </a:xfrm>
          <a:prstGeom prst="line">
            <a:avLst/>
          </a:prstGeom>
          <a:ln w="19050">
            <a:solidFill>
              <a:srgbClr val="CF022B"/>
            </a:solidFill>
            <a:prstDash val="solid"/>
          </a:ln>
        </p:spPr>
        <p:style>
          <a:lnRef idx="1">
            <a:schemeClr val="accent1"/>
          </a:lnRef>
          <a:fillRef idx="0">
            <a:schemeClr val="accent1"/>
          </a:fillRef>
          <a:effectRef idx="0">
            <a:schemeClr val="accent1"/>
          </a:effectRef>
          <a:fontRef idx="minor">
            <a:schemeClr val="tx1"/>
          </a:fontRef>
        </p:style>
      </p:cxnSp>
      <p:sp>
        <p:nvSpPr>
          <p:cNvPr id="31" name="Rectángulo 30"/>
          <p:cNvSpPr/>
          <p:nvPr/>
        </p:nvSpPr>
        <p:spPr>
          <a:xfrm>
            <a:off x="1979712" y="1544089"/>
            <a:ext cx="5752618" cy="2038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0480" name="Rectángulo 20479"/>
          <p:cNvSpPr/>
          <p:nvPr/>
        </p:nvSpPr>
        <p:spPr>
          <a:xfrm>
            <a:off x="2589299" y="4137739"/>
            <a:ext cx="565510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20483" name="Conector recto de flecha 20482"/>
          <p:cNvCxnSpPr/>
          <p:nvPr/>
        </p:nvCxnSpPr>
        <p:spPr>
          <a:xfrm flipH="1" flipV="1">
            <a:off x="3884979" y="4647872"/>
            <a:ext cx="7010" cy="533924"/>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0486" name="Conector recto de flecha 20485"/>
          <p:cNvCxnSpPr/>
          <p:nvPr/>
        </p:nvCxnSpPr>
        <p:spPr>
          <a:xfrm flipV="1">
            <a:off x="5692189" y="4655040"/>
            <a:ext cx="0" cy="53902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p:nvPr/>
        </p:nvCxnSpPr>
        <p:spPr>
          <a:xfrm flipV="1">
            <a:off x="7452320" y="4655040"/>
            <a:ext cx="0" cy="53902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a:endCxn id="17" idx="0"/>
          </p:cNvCxnSpPr>
          <p:nvPr/>
        </p:nvCxnSpPr>
        <p:spPr>
          <a:xfrm>
            <a:off x="3864614" y="3741762"/>
            <a:ext cx="0" cy="54995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p:nvPr/>
        </p:nvCxnSpPr>
        <p:spPr>
          <a:xfrm>
            <a:off x="5687461" y="3741762"/>
            <a:ext cx="0" cy="54995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p:nvPr/>
        </p:nvCxnSpPr>
        <p:spPr>
          <a:xfrm>
            <a:off x="7431823" y="3741762"/>
            <a:ext cx="0" cy="54995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87"/>
          <p:cNvCxnSpPr/>
          <p:nvPr/>
        </p:nvCxnSpPr>
        <p:spPr>
          <a:xfrm>
            <a:off x="4932040" y="3289991"/>
            <a:ext cx="0" cy="451771"/>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a:off x="4932040" y="3741762"/>
            <a:ext cx="755421"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92" name="Conector recto 91"/>
          <p:cNvCxnSpPr/>
          <p:nvPr/>
        </p:nvCxnSpPr>
        <p:spPr>
          <a:xfrm>
            <a:off x="3171395" y="3300667"/>
            <a:ext cx="0" cy="451771"/>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93" name="Conector recto 92"/>
          <p:cNvCxnSpPr/>
          <p:nvPr/>
        </p:nvCxnSpPr>
        <p:spPr>
          <a:xfrm>
            <a:off x="6554436" y="3315615"/>
            <a:ext cx="0" cy="451771"/>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94" name="Conector recto 93"/>
          <p:cNvCxnSpPr/>
          <p:nvPr/>
        </p:nvCxnSpPr>
        <p:spPr>
          <a:xfrm>
            <a:off x="3171395" y="3739607"/>
            <a:ext cx="693219" cy="2155"/>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p:nvCxnSpPr>
        <p:spPr>
          <a:xfrm>
            <a:off x="6547411" y="3755791"/>
            <a:ext cx="884412"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4" name="Rectángulo 53"/>
          <p:cNvSpPr/>
          <p:nvPr/>
        </p:nvSpPr>
        <p:spPr>
          <a:xfrm>
            <a:off x="2051720" y="1587472"/>
            <a:ext cx="1493044" cy="545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JMS API</a:t>
            </a:r>
          </a:p>
          <a:p>
            <a:pPr algn="ctr"/>
            <a:r>
              <a:rPr lang="es-ES" sz="1200" b="1" dirty="0" err="1" smtClean="0">
                <a:solidFill>
                  <a:schemeClr val="tx1"/>
                </a:solidFill>
              </a:rPr>
              <a:t>Implementation</a:t>
            </a:r>
            <a:r>
              <a:rPr lang="es-ES" sz="1200" b="1" dirty="0" smtClean="0">
                <a:solidFill>
                  <a:schemeClr val="tx1"/>
                </a:solidFill>
              </a:rPr>
              <a:t> </a:t>
            </a:r>
            <a:r>
              <a:rPr lang="es-ES" sz="1200" b="1" dirty="0" err="1" smtClean="0">
                <a:solidFill>
                  <a:schemeClr val="tx1"/>
                </a:solidFill>
              </a:rPr>
              <a:t>Provider</a:t>
            </a:r>
            <a:endParaRPr lang="es-ES" sz="1200" b="1" dirty="0" smtClean="0">
              <a:solidFill>
                <a:schemeClr val="tx1"/>
              </a:solidFill>
            </a:endParaRPr>
          </a:p>
        </p:txBody>
      </p:sp>
      <p:sp>
        <p:nvSpPr>
          <p:cNvPr id="100" name="Rectángulo 99"/>
          <p:cNvSpPr/>
          <p:nvPr/>
        </p:nvSpPr>
        <p:spPr>
          <a:xfrm>
            <a:off x="2274759" y="4151558"/>
            <a:ext cx="1300730" cy="545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tx1"/>
                </a:solidFill>
              </a:rPr>
              <a:t>JNDI API</a:t>
            </a:r>
          </a:p>
          <a:p>
            <a:pPr algn="ctr"/>
            <a:r>
              <a:rPr lang="es-ES" sz="1000" b="1" dirty="0" err="1" smtClean="0">
                <a:solidFill>
                  <a:schemeClr val="tx1"/>
                </a:solidFill>
              </a:rPr>
              <a:t>Namesake</a:t>
            </a:r>
            <a:endParaRPr lang="es-ES" sz="1000" b="1" dirty="0" smtClean="0">
              <a:solidFill>
                <a:schemeClr val="tx1"/>
              </a:solidFill>
            </a:endParaRPr>
          </a:p>
        </p:txBody>
      </p:sp>
      <p:sp>
        <p:nvSpPr>
          <p:cNvPr id="101" name="Rectángulo 100"/>
          <p:cNvSpPr/>
          <p:nvPr/>
        </p:nvSpPr>
        <p:spPr>
          <a:xfrm>
            <a:off x="1998927" y="3721158"/>
            <a:ext cx="1085711" cy="37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smtClean="0">
                <a:solidFill>
                  <a:schemeClr val="tx1"/>
                </a:solidFill>
              </a:rPr>
              <a:t>Bind</a:t>
            </a:r>
            <a:endParaRPr lang="es-ES" sz="1000" b="1" dirty="0" smtClean="0">
              <a:solidFill>
                <a:schemeClr val="tx1"/>
              </a:solidFill>
            </a:endParaRPr>
          </a:p>
        </p:txBody>
      </p:sp>
      <p:sp>
        <p:nvSpPr>
          <p:cNvPr id="103" name="Rectángulo 102"/>
          <p:cNvSpPr/>
          <p:nvPr/>
        </p:nvSpPr>
        <p:spPr>
          <a:xfrm>
            <a:off x="2063316" y="4894502"/>
            <a:ext cx="1085711" cy="37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smtClean="0">
                <a:solidFill>
                  <a:schemeClr val="tx1"/>
                </a:solidFill>
              </a:rPr>
              <a:t>Lookup</a:t>
            </a:r>
            <a:endParaRPr lang="es-ES" sz="1000" b="1" dirty="0" smtClean="0">
              <a:solidFill>
                <a:schemeClr val="tx1"/>
              </a:solidFill>
            </a:endParaRPr>
          </a:p>
        </p:txBody>
      </p:sp>
      <p:pic>
        <p:nvPicPr>
          <p:cNvPr id="3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4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4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13582324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smtClean="0"/>
              <a:t>TRANSACCIONES</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49274" y="764704"/>
            <a:ext cx="8045450" cy="269875"/>
          </a:xfrm>
        </p:spPr>
        <p:txBody>
          <a:bodyPr/>
          <a:lstStyle/>
          <a:p>
            <a:pPr>
              <a:lnSpc>
                <a:spcPct val="90000"/>
              </a:lnSpc>
              <a:spcBef>
                <a:spcPct val="0"/>
              </a:spcBef>
              <a:defRPr/>
            </a:pPr>
            <a:r>
              <a:rPr lang="es-ES_tradnl"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MÓDULO test</a:t>
            </a:r>
            <a:endPar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7" name="Rectángulo redondeado 19"/>
          <p:cNvSpPr/>
          <p:nvPr/>
        </p:nvSpPr>
        <p:spPr>
          <a:xfrm>
            <a:off x="286055" y="2596748"/>
            <a:ext cx="8496944" cy="53577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s-ES" b="1" dirty="0" smtClean="0">
                <a:solidFill>
                  <a:schemeClr val="tx1"/>
                </a:solidFill>
              </a:rPr>
              <a:t>Test</a:t>
            </a:r>
            <a:endParaRPr lang="es-ES" dirty="0" smtClean="0"/>
          </a:p>
        </p:txBody>
      </p:sp>
      <p:sp>
        <p:nvSpPr>
          <p:cNvPr id="38" name="16 CuadroTexto"/>
          <p:cNvSpPr txBox="1"/>
          <p:nvPr/>
        </p:nvSpPr>
        <p:spPr>
          <a:xfrm>
            <a:off x="298350" y="3980925"/>
            <a:ext cx="7522416"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El grupo </a:t>
            </a:r>
            <a:r>
              <a:rPr lang="es-ES" sz="1200" b="1" dirty="0"/>
              <a:t>Test</a:t>
            </a:r>
            <a:r>
              <a:rPr lang="es-ES" sz="1200" dirty="0"/>
              <a:t> da soporte para la implementación de pruebas. Principalmente con </a:t>
            </a:r>
            <a:r>
              <a:rPr lang="es-ES" sz="1200" b="1" dirty="0" err="1"/>
              <a:t>JUnit</a:t>
            </a:r>
            <a:r>
              <a:rPr lang="es-ES" sz="1200" dirty="0"/>
              <a:t>, aunque se puede utilizar otra librería, ya que una constante de Spring es no forzar a las aplicaciones a utilizar una librería concreta.</a:t>
            </a:r>
            <a:endParaRPr lang="es-ES" sz="1200" dirty="0">
              <a:effectLst/>
            </a:endParaRPr>
          </a:p>
        </p:txBody>
      </p:sp>
      <p:sp>
        <p:nvSpPr>
          <p:cNvPr id="39" name="16 CuadroTexto"/>
          <p:cNvSpPr txBox="1"/>
          <p:nvPr/>
        </p:nvSpPr>
        <p:spPr>
          <a:xfrm>
            <a:off x="315485" y="3378169"/>
            <a:ext cx="800131"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TEST</a:t>
            </a:r>
            <a:endParaRPr lang="es-ES" b="1" dirty="0">
              <a:solidFill>
                <a:srgbClr val="C00000"/>
              </a:solidFill>
            </a:endParaRPr>
          </a:p>
        </p:txBody>
      </p:sp>
      <p:pic>
        <p:nvPicPr>
          <p:cNvPr id="1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4964124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1124744"/>
            <a:ext cx="9144000" cy="4684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13317" name="3 Marcador de pie de página"/>
          <p:cNvSpPr>
            <a:spLocks noGrp="1"/>
          </p:cNvSpPr>
          <p:nvPr>
            <p:ph type="ftr" sz="quarter" idx="11"/>
          </p:nvPr>
        </p:nvSpPr>
        <p:spPr bwMode="auto">
          <a:xfrm>
            <a:off x="553759" y="6474832"/>
            <a:ext cx="3175992" cy="236279"/>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72698"/>
            <a:ext cx="288032" cy="2017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170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Características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707246" y="1460643"/>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Una de las características más elaboradas de Spring es el soporte que ofrece para la gestión de </a:t>
            </a:r>
            <a:r>
              <a:rPr lang="es-ES" sz="1200" dirty="0" smtClean="0"/>
              <a:t>transacciones.</a:t>
            </a:r>
            <a:endParaRPr lang="es-ES" sz="1200" dirty="0"/>
          </a:p>
        </p:txBody>
      </p:sp>
      <p:sp>
        <p:nvSpPr>
          <p:cNvPr id="13" name="4 CuadroTexto"/>
          <p:cNvSpPr txBox="1"/>
          <p:nvPr/>
        </p:nvSpPr>
        <p:spPr>
          <a:xfrm>
            <a:off x="247765" y="143794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701379" y="2210892"/>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_tradnl" sz="1200" dirty="0" smtClean="0"/>
              <a:t>Spring en </a:t>
            </a:r>
            <a:r>
              <a:rPr lang="es-ES" sz="1200" dirty="0" smtClean="0"/>
              <a:t>su </a:t>
            </a:r>
            <a:r>
              <a:rPr lang="es-ES" sz="1200" dirty="0"/>
              <a:t>capa de abstracción de muy alto nivel que proporciona un modelo de programación muy consistente.</a:t>
            </a:r>
          </a:p>
        </p:txBody>
      </p:sp>
      <p:sp>
        <p:nvSpPr>
          <p:cNvPr id="15" name="4 CuadroTexto"/>
          <p:cNvSpPr txBox="1"/>
          <p:nvPr/>
        </p:nvSpPr>
        <p:spPr>
          <a:xfrm>
            <a:off x="247765" y="219550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701379" y="2974495"/>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tratar transacciones con </a:t>
            </a:r>
            <a:r>
              <a:rPr lang="es-ES" sz="1200" b="1" dirty="0"/>
              <a:t>Spring</a:t>
            </a:r>
            <a:r>
              <a:rPr lang="es-ES" sz="1200" dirty="0"/>
              <a:t> es una de las características más utilizadas por los proyectos de programación </a:t>
            </a:r>
          </a:p>
        </p:txBody>
      </p:sp>
      <p:sp>
        <p:nvSpPr>
          <p:cNvPr id="17" name="4 CuadroTexto"/>
          <p:cNvSpPr txBox="1"/>
          <p:nvPr/>
        </p:nvSpPr>
        <p:spPr>
          <a:xfrm>
            <a:off x="247765" y="295910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701379" y="3763769"/>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a:t>
            </a:r>
            <a:r>
              <a:rPr lang="es-ES" sz="1200" dirty="0"/>
              <a:t>Una transacción de base de datos es un conjunto de instrucciones que se ejecutan en bloque</a:t>
            </a:r>
          </a:p>
        </p:txBody>
      </p:sp>
      <p:sp>
        <p:nvSpPr>
          <p:cNvPr id="19" name="4 CuadroTexto"/>
          <p:cNvSpPr txBox="1"/>
          <p:nvPr/>
        </p:nvSpPr>
        <p:spPr>
          <a:xfrm>
            <a:off x="247765" y="374837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0" name="16 CuadroTexto"/>
          <p:cNvSpPr txBox="1"/>
          <p:nvPr/>
        </p:nvSpPr>
        <p:spPr>
          <a:xfrm>
            <a:off x="701378" y="4048017"/>
            <a:ext cx="8320167" cy="646331"/>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a:t>
            </a:r>
            <a:r>
              <a:rPr lang="es-ES_tradnl" sz="1200" dirty="0" smtClean="0"/>
              <a:t> Un </a:t>
            </a:r>
            <a:r>
              <a:rPr lang="es-ES" sz="1200" dirty="0" smtClean="0"/>
              <a:t>ejemplo</a:t>
            </a:r>
            <a:r>
              <a:rPr lang="es-ES" sz="1200" dirty="0"/>
              <a:t>, hago una consulta, modifico un registro A en la base de datos y elimino un registro B. Si en alguna de estas instrucciones se produce un error todo el proceso se echa atrás. De esta manera si luego consulto la base de datos veré que el registro A no ha sido alterado. </a:t>
            </a:r>
          </a:p>
        </p:txBody>
      </p:sp>
      <p:sp>
        <p:nvSpPr>
          <p:cNvPr id="22" name="16 CuadroTexto"/>
          <p:cNvSpPr txBox="1"/>
          <p:nvPr/>
        </p:nvSpPr>
        <p:spPr>
          <a:xfrm>
            <a:off x="692223" y="5120583"/>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Este proceso de </a:t>
            </a:r>
            <a:r>
              <a:rPr lang="es-ES" sz="1200" b="1" dirty="0"/>
              <a:t>“tirar atrás” </a:t>
            </a:r>
            <a:r>
              <a:rPr lang="es-ES" sz="1200" dirty="0"/>
              <a:t>las instrucciones realizadas se </a:t>
            </a:r>
            <a:r>
              <a:rPr lang="es-ES" sz="1200" dirty="0" smtClean="0"/>
              <a:t>llama hacer </a:t>
            </a:r>
            <a:r>
              <a:rPr lang="es-ES" sz="1200" b="1" dirty="0" smtClean="0"/>
              <a:t>un </a:t>
            </a:r>
            <a:r>
              <a:rPr lang="es-ES" sz="1200" b="1" i="1" dirty="0" err="1" smtClean="0"/>
              <a:t>rollback</a:t>
            </a:r>
            <a:r>
              <a:rPr lang="es-ES" sz="1200" dirty="0"/>
              <a:t>, mientras que el proceso de confirmar todas las instrucciones en bloque una vez hemos visto que no se ha producido ningún error </a:t>
            </a:r>
            <a:r>
              <a:rPr lang="es-ES" sz="1200" dirty="0" smtClean="0"/>
              <a:t>se </a:t>
            </a:r>
            <a:r>
              <a:rPr lang="es-ES" sz="1200" dirty="0"/>
              <a:t>llama hacer </a:t>
            </a:r>
            <a:r>
              <a:rPr lang="es-ES" sz="1200" b="1" dirty="0"/>
              <a:t>un </a:t>
            </a:r>
            <a:r>
              <a:rPr lang="es-ES" sz="1200" b="1" i="1" dirty="0" err="1"/>
              <a:t>commit</a:t>
            </a:r>
            <a:r>
              <a:rPr lang="es-ES" sz="1200" dirty="0"/>
              <a:t>.</a:t>
            </a:r>
          </a:p>
        </p:txBody>
      </p:sp>
      <p:sp>
        <p:nvSpPr>
          <p:cNvPr id="23" name="4 CuadroTexto"/>
          <p:cNvSpPr txBox="1"/>
          <p:nvPr/>
        </p:nvSpPr>
        <p:spPr>
          <a:xfrm>
            <a:off x="247765" y="507892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0454862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171</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Gestión de Transacciones en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539552" y="1340768"/>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Toda aplicación empresarial necesita hacer uso de transacciones, estas garantizan el principio ACID</a:t>
            </a:r>
            <a:r>
              <a:rPr lang="es-ES" sz="1200" dirty="0" smtClean="0"/>
              <a:t>:</a:t>
            </a:r>
            <a:endParaRPr lang="es-ES_tradnl" altLang="es-ES" sz="1200" dirty="0"/>
          </a:p>
        </p:txBody>
      </p:sp>
      <p:sp>
        <p:nvSpPr>
          <p:cNvPr id="13" name="4 CuadroTexto"/>
          <p:cNvSpPr txBox="1"/>
          <p:nvPr/>
        </p:nvSpPr>
        <p:spPr>
          <a:xfrm>
            <a:off x="240014" y="129360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1971961" y="2081942"/>
            <a:ext cx="7041834"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Atomicidad</a:t>
            </a:r>
            <a:r>
              <a:rPr lang="es-ES" sz="1200" dirty="0"/>
              <a:t>: una operación compuesta por varias sentencias, se realiza completamente o no se </a:t>
            </a:r>
            <a:r>
              <a:rPr lang="es-ES" sz="1200" dirty="0" smtClean="0"/>
              <a:t>realiza</a:t>
            </a:r>
            <a:r>
              <a:rPr lang="es-ES" sz="1200" dirty="0"/>
              <a:t>. Si alguna de ellas falla, la operación en conjunto será cancelada</a:t>
            </a:r>
            <a:r>
              <a:rPr lang="es-ES" sz="1200" dirty="0" smtClean="0"/>
              <a:t>.</a:t>
            </a:r>
            <a:endParaRPr lang="es-ES" sz="1200" dirty="0"/>
          </a:p>
        </p:txBody>
      </p:sp>
      <p:sp>
        <p:nvSpPr>
          <p:cNvPr id="15" name="4 CuadroTexto"/>
          <p:cNvSpPr txBox="1"/>
          <p:nvPr/>
        </p:nvSpPr>
        <p:spPr>
          <a:xfrm>
            <a:off x="1660428" y="2051264"/>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6" name="16 CuadroTexto"/>
          <p:cNvSpPr txBox="1"/>
          <p:nvPr/>
        </p:nvSpPr>
        <p:spPr>
          <a:xfrm>
            <a:off x="1965023" y="2754126"/>
            <a:ext cx="7041834"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Consistencia</a:t>
            </a:r>
            <a:r>
              <a:rPr lang="es-ES" sz="1200" dirty="0"/>
              <a:t>: se conserva la integridad de los datos</a:t>
            </a:r>
            <a:r>
              <a:rPr lang="es-ES" sz="1200" dirty="0" smtClean="0"/>
              <a:t>.</a:t>
            </a:r>
            <a:endParaRPr lang="es-ES" sz="1200" dirty="0"/>
          </a:p>
        </p:txBody>
      </p:sp>
      <p:sp>
        <p:nvSpPr>
          <p:cNvPr id="27" name="4 CuadroTexto"/>
          <p:cNvSpPr txBox="1"/>
          <p:nvPr/>
        </p:nvSpPr>
        <p:spPr>
          <a:xfrm>
            <a:off x="1653490" y="2723448"/>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8" name="16 CuadroTexto"/>
          <p:cNvSpPr txBox="1"/>
          <p:nvPr/>
        </p:nvSpPr>
        <p:spPr>
          <a:xfrm>
            <a:off x="1992964" y="3356984"/>
            <a:ext cx="7041834"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Aislamiento (</a:t>
            </a:r>
            <a:r>
              <a:rPr lang="es-ES" sz="1200" b="1" dirty="0" err="1"/>
              <a:t>isolation</a:t>
            </a:r>
            <a:r>
              <a:rPr lang="es-ES" sz="1200" b="1" dirty="0"/>
              <a:t>): </a:t>
            </a:r>
            <a:r>
              <a:rPr lang="es-ES" sz="1200" dirty="0"/>
              <a:t>una transacción debe ser independiente de otras transacciones</a:t>
            </a:r>
            <a:r>
              <a:rPr lang="es-ES" sz="1200" dirty="0" smtClean="0"/>
              <a:t>.</a:t>
            </a:r>
            <a:endParaRPr lang="es-ES" sz="1200" dirty="0"/>
          </a:p>
        </p:txBody>
      </p:sp>
      <p:sp>
        <p:nvSpPr>
          <p:cNvPr id="29" name="4 CuadroTexto"/>
          <p:cNvSpPr txBox="1"/>
          <p:nvPr/>
        </p:nvSpPr>
        <p:spPr>
          <a:xfrm>
            <a:off x="1681431" y="332630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0" name="16 CuadroTexto"/>
          <p:cNvSpPr txBox="1"/>
          <p:nvPr/>
        </p:nvSpPr>
        <p:spPr>
          <a:xfrm>
            <a:off x="1986759" y="3959474"/>
            <a:ext cx="7041834"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Durabilidad:</a:t>
            </a:r>
            <a:r>
              <a:rPr lang="es-ES" sz="1200" dirty="0"/>
              <a:t> los cambios realizados deben ser </a:t>
            </a:r>
            <a:r>
              <a:rPr lang="es-ES" sz="1200" dirty="0" smtClean="0"/>
              <a:t>persistidos</a:t>
            </a:r>
            <a:endParaRPr lang="es-ES" sz="1200" dirty="0"/>
          </a:p>
        </p:txBody>
      </p:sp>
      <p:sp>
        <p:nvSpPr>
          <p:cNvPr id="31" name="4 CuadroTexto"/>
          <p:cNvSpPr txBox="1"/>
          <p:nvPr/>
        </p:nvSpPr>
        <p:spPr>
          <a:xfrm>
            <a:off x="1675226" y="392879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2" name="16 CuadroTexto"/>
          <p:cNvSpPr txBox="1"/>
          <p:nvPr/>
        </p:nvSpPr>
        <p:spPr>
          <a:xfrm>
            <a:off x="1986759" y="4721109"/>
            <a:ext cx="7041834"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a:t>Potente y completo soporte de transacciones</a:t>
            </a:r>
            <a:r>
              <a:rPr lang="es-ES" sz="1200" dirty="0"/>
              <a:t>: Definición declarativa incluso con anotaciones del 	alcance y tipo de </a:t>
            </a:r>
            <a:r>
              <a:rPr lang="es-ES" sz="1200" dirty="0" smtClean="0"/>
              <a:t>transacción.</a:t>
            </a:r>
            <a:endParaRPr lang="es-ES" sz="1200" dirty="0"/>
          </a:p>
        </p:txBody>
      </p:sp>
      <p:sp>
        <p:nvSpPr>
          <p:cNvPr id="33" name="4 CuadroTexto"/>
          <p:cNvSpPr txBox="1"/>
          <p:nvPr/>
        </p:nvSpPr>
        <p:spPr>
          <a:xfrm>
            <a:off x="1675226" y="4690431"/>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pic>
        <p:nvPicPr>
          <p:cNvPr id="1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27594356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172</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Gestión de Transacciones en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823833" y="1340768"/>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nos proporciona herramientas para gestionar transacciones de forma sencilla</a:t>
            </a:r>
            <a:r>
              <a:rPr lang="es-ES" sz="1200" dirty="0" smtClean="0"/>
              <a:t>.</a:t>
            </a:r>
            <a:endParaRPr lang="es-ES_tradnl" altLang="es-ES" sz="1200" dirty="0"/>
          </a:p>
        </p:txBody>
      </p:sp>
      <p:sp>
        <p:nvSpPr>
          <p:cNvPr id="13" name="4 CuadroTexto"/>
          <p:cNvSpPr txBox="1"/>
          <p:nvPr/>
        </p:nvSpPr>
        <p:spPr>
          <a:xfrm>
            <a:off x="370219" y="132537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823833" y="2098328"/>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Optimiza el acceso a los datos (la conexión a la base de datos se une automáticamente al hilo en ejecución</a:t>
            </a:r>
            <a:r>
              <a:rPr lang="es-ES" sz="1200" dirty="0" smtClean="0"/>
              <a:t>).</a:t>
            </a:r>
            <a:endParaRPr lang="es-ES" sz="1200" dirty="0"/>
          </a:p>
        </p:txBody>
      </p:sp>
      <p:sp>
        <p:nvSpPr>
          <p:cNvPr id="15" name="4 CuadroTexto"/>
          <p:cNvSpPr txBox="1"/>
          <p:nvPr/>
        </p:nvSpPr>
        <p:spPr>
          <a:xfrm>
            <a:off x="370219" y="208293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823833" y="2861931"/>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La base de este gestor es el interfaz </a:t>
            </a:r>
            <a:r>
              <a:rPr lang="es-ES" sz="1200" b="1" dirty="0" err="1" smtClean="0"/>
              <a:t>PlatformTransactionManager</a:t>
            </a:r>
            <a:r>
              <a:rPr lang="es-ES" sz="1200" dirty="0" smtClean="0"/>
              <a:t>.</a:t>
            </a:r>
            <a:endParaRPr lang="es-ES" sz="1200" dirty="0"/>
          </a:p>
        </p:txBody>
      </p:sp>
      <p:sp>
        <p:nvSpPr>
          <p:cNvPr id="17" name="4 CuadroTexto"/>
          <p:cNvSpPr txBox="1"/>
          <p:nvPr/>
        </p:nvSpPr>
        <p:spPr>
          <a:xfrm>
            <a:off x="370219" y="284654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23833" y="3651205"/>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gestor de transacciones de Spring nos permite configurar la </a:t>
            </a:r>
            <a:r>
              <a:rPr lang="es-ES" sz="1200" dirty="0" err="1" smtClean="0"/>
              <a:t>transaccionalidad</a:t>
            </a:r>
            <a:r>
              <a:rPr lang="es-ES" sz="1200" dirty="0" smtClean="0"/>
              <a:t> </a:t>
            </a:r>
            <a:r>
              <a:rPr lang="es-ES" sz="1200" dirty="0"/>
              <a:t>de nuestras </a:t>
            </a:r>
            <a:r>
              <a:rPr lang="es-ES" sz="1200" dirty="0" smtClean="0"/>
              <a:t>aplicaciones.</a:t>
            </a:r>
            <a:endParaRPr lang="es-ES_tradnl" altLang="es-ES" sz="1200" dirty="0"/>
          </a:p>
        </p:txBody>
      </p:sp>
      <p:sp>
        <p:nvSpPr>
          <p:cNvPr id="19" name="4 CuadroTexto"/>
          <p:cNvSpPr txBox="1"/>
          <p:nvPr/>
        </p:nvSpPr>
        <p:spPr>
          <a:xfrm>
            <a:off x="370219" y="363581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0" name="16 CuadroTexto"/>
          <p:cNvSpPr txBox="1"/>
          <p:nvPr/>
        </p:nvSpPr>
        <p:spPr>
          <a:xfrm>
            <a:off x="2266841" y="4212304"/>
            <a:ext cx="4968552"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Mediante configuración XML</a:t>
            </a:r>
            <a:r>
              <a:rPr lang="es-ES" sz="1200" dirty="0" smtClean="0"/>
              <a:t>.</a:t>
            </a:r>
            <a:endParaRPr lang="es-ES" sz="1200" dirty="0"/>
          </a:p>
        </p:txBody>
      </p:sp>
      <p:sp>
        <p:nvSpPr>
          <p:cNvPr id="21" name="4 CuadroTexto"/>
          <p:cNvSpPr txBox="1"/>
          <p:nvPr/>
        </p:nvSpPr>
        <p:spPr>
          <a:xfrm>
            <a:off x="1851136" y="419691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2" name="16 CuadroTexto"/>
          <p:cNvSpPr txBox="1"/>
          <p:nvPr/>
        </p:nvSpPr>
        <p:spPr>
          <a:xfrm>
            <a:off x="2246183" y="4981558"/>
            <a:ext cx="5328592"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Forma </a:t>
            </a:r>
            <a:r>
              <a:rPr lang="es-ES" sz="1200" dirty="0" smtClean="0"/>
              <a:t>programática.</a:t>
            </a:r>
            <a:endParaRPr lang="es-ES_tradnl" altLang="es-ES" sz="1200" dirty="0"/>
          </a:p>
        </p:txBody>
      </p:sp>
      <p:sp>
        <p:nvSpPr>
          <p:cNvPr id="23" name="4 CuadroTexto"/>
          <p:cNvSpPr txBox="1"/>
          <p:nvPr/>
        </p:nvSpPr>
        <p:spPr>
          <a:xfrm>
            <a:off x="1851136" y="459954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4" name="4 CuadroTexto"/>
          <p:cNvSpPr txBox="1"/>
          <p:nvPr/>
        </p:nvSpPr>
        <p:spPr>
          <a:xfrm>
            <a:off x="1851136" y="4958193"/>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5" name="16 CuadroTexto"/>
          <p:cNvSpPr txBox="1"/>
          <p:nvPr/>
        </p:nvSpPr>
        <p:spPr>
          <a:xfrm>
            <a:off x="2266841" y="4578390"/>
            <a:ext cx="5328592"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smtClean="0"/>
              <a:t>Anotaciones. </a:t>
            </a:r>
            <a:endParaRPr lang="es-ES_tradnl" altLang="es-ES" sz="1200" dirty="0"/>
          </a:p>
        </p:txBody>
      </p:sp>
      <p:pic>
        <p:nvPicPr>
          <p:cNvPr id="26"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7"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7632557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_tradnl" dirty="0" smtClean="0"/>
          </a:p>
          <a:p>
            <a:pPr marL="0" indent="0">
              <a:buNone/>
              <a:defRPr/>
            </a:pPr>
            <a:endParaRPr lang="es-ES_tradnl" dirty="0" smtClean="0"/>
          </a:p>
          <a:p>
            <a:pPr marL="0" indent="0">
              <a:buNone/>
              <a:defRPr/>
            </a:pPr>
            <a:endParaRPr lang="es-ES_tradnl" dirty="0" smtClean="0"/>
          </a:p>
          <a:p>
            <a:pPr marL="0" indent="0">
              <a:buNone/>
              <a:defRPr/>
            </a:pPr>
            <a:endParaRPr lang="es-ES_tradnl" dirty="0"/>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173</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Gestión de Transacciones en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419100" y="1692894"/>
            <a:ext cx="8520558" cy="4546971"/>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defRPr/>
            </a:pPr>
            <a:r>
              <a:rPr lang="es-ES" sz="1400" b="1" dirty="0" smtClean="0"/>
              <a:t> </a:t>
            </a:r>
            <a:endParaRPr lang="es-ES_tradnl" sz="1400" dirty="0"/>
          </a:p>
          <a:p>
            <a:pPr>
              <a:spcBef>
                <a:spcPct val="0"/>
              </a:spcBef>
              <a:defRPr/>
            </a:pPr>
            <a:r>
              <a:rPr lang="es-ES" sz="1400" dirty="0" smtClean="0"/>
              <a:t>Habilitar </a:t>
            </a:r>
            <a:r>
              <a:rPr lang="es-ES" sz="1400" dirty="0"/>
              <a:t>la detección de anotaciones mediante la etiqueta</a:t>
            </a:r>
            <a:r>
              <a:rPr lang="es-ES" sz="1400" dirty="0" smtClean="0"/>
              <a:t>:</a:t>
            </a:r>
          </a:p>
          <a:p>
            <a:pPr marL="0" indent="0">
              <a:spcBef>
                <a:spcPct val="0"/>
              </a:spcBef>
              <a:buNone/>
              <a:defRPr/>
            </a:pPr>
            <a:endParaRPr lang="es-ES_tradnl" sz="1400" dirty="0"/>
          </a:p>
          <a:p>
            <a:pPr marL="0" indent="0">
              <a:spcBef>
                <a:spcPct val="0"/>
              </a:spcBef>
              <a:buNone/>
              <a:defRPr/>
            </a:pPr>
            <a:r>
              <a:rPr lang="es-ES_tradnl" sz="1400" dirty="0" smtClean="0"/>
              <a:t>	</a:t>
            </a:r>
            <a:r>
              <a:rPr lang="es-ES" sz="1400" b="1" dirty="0"/>
              <a:t>&lt;</a:t>
            </a:r>
            <a:r>
              <a:rPr lang="es-ES" sz="1400" b="1" dirty="0" err="1"/>
              <a:t>tx:annotation-driven</a:t>
            </a:r>
            <a:r>
              <a:rPr lang="es-ES" sz="1400" b="1" dirty="0"/>
              <a:t>/&gt;</a:t>
            </a:r>
          </a:p>
          <a:p>
            <a:pPr marL="0" indent="0">
              <a:spcBef>
                <a:spcPct val="0"/>
              </a:spcBef>
              <a:buNone/>
              <a:defRPr/>
            </a:pPr>
            <a:endParaRPr lang="es-ES" sz="1400" dirty="0"/>
          </a:p>
          <a:p>
            <a:pPr>
              <a:spcBef>
                <a:spcPct val="0"/>
              </a:spcBef>
              <a:defRPr/>
            </a:pPr>
            <a:endParaRPr lang="es-ES" sz="1400" dirty="0" smtClean="0"/>
          </a:p>
          <a:p>
            <a:pPr>
              <a:spcBef>
                <a:spcPct val="0"/>
              </a:spcBef>
              <a:defRPr/>
            </a:pPr>
            <a:endParaRPr lang="es-ES" sz="1400" dirty="0"/>
          </a:p>
          <a:p>
            <a:pPr>
              <a:spcBef>
                <a:spcPct val="0"/>
              </a:spcBef>
              <a:defRPr/>
            </a:pPr>
            <a:r>
              <a:rPr lang="es-ES" sz="1400" dirty="0" smtClean="0"/>
              <a:t>Esto permite </a:t>
            </a:r>
            <a:r>
              <a:rPr lang="es-ES" sz="1400" dirty="0"/>
              <a:t>utilizar la anotación </a:t>
            </a:r>
            <a:r>
              <a:rPr lang="es-ES" sz="1400" b="1" dirty="0"/>
              <a:t>@</a:t>
            </a:r>
            <a:r>
              <a:rPr lang="es-ES" sz="1400" b="1" dirty="0" err="1" smtClean="0"/>
              <a:t>Transactional</a:t>
            </a:r>
            <a:r>
              <a:rPr lang="es-ES" sz="1400" b="1" dirty="0" smtClean="0"/>
              <a:t>.</a:t>
            </a:r>
            <a:endParaRPr lang="es-ES" sz="1400" dirty="0" smtClean="0"/>
          </a:p>
          <a:p>
            <a:pPr marL="0" indent="0">
              <a:buNone/>
            </a:pPr>
            <a:r>
              <a:rPr lang="es-ES_tradnl" sz="1400" dirty="0"/>
              <a:t>	</a:t>
            </a:r>
            <a:r>
              <a:rPr lang="es-ES_tradnl" sz="1400" b="1" dirty="0"/>
              <a:t>@</a:t>
            </a:r>
            <a:r>
              <a:rPr lang="es-ES" sz="1400" b="1" dirty="0" err="1" smtClean="0"/>
              <a:t>Transactional</a:t>
            </a:r>
            <a:endParaRPr lang="es-ES" sz="1400" b="1" dirty="0" smtClean="0"/>
          </a:p>
          <a:p>
            <a:pPr marL="0" indent="0">
              <a:buNone/>
            </a:pPr>
            <a:r>
              <a:rPr lang="es-ES" sz="1400" dirty="0"/>
              <a:t>	</a:t>
            </a:r>
            <a:r>
              <a:rPr lang="es-ES" sz="1400" dirty="0" err="1" smtClean="0"/>
              <a:t>public</a:t>
            </a:r>
            <a:r>
              <a:rPr lang="es-ES" sz="1400" dirty="0" smtClean="0"/>
              <a:t> </a:t>
            </a:r>
            <a:r>
              <a:rPr lang="es-ES" sz="1400" dirty="0" err="1"/>
              <a:t>void</a:t>
            </a:r>
            <a:r>
              <a:rPr lang="es-ES" sz="1400" dirty="0"/>
              <a:t> </a:t>
            </a:r>
            <a:r>
              <a:rPr lang="es-ES" sz="1400" dirty="0" err="1"/>
              <a:t>myTransactionalMethod</a:t>
            </a:r>
            <a:r>
              <a:rPr lang="es-ES" sz="1400" dirty="0"/>
              <a:t>() {</a:t>
            </a:r>
          </a:p>
          <a:p>
            <a:pPr marL="0" indent="0">
              <a:buNone/>
            </a:pPr>
            <a:r>
              <a:rPr lang="es-ES" sz="1400" dirty="0" smtClean="0"/>
              <a:t>	// </a:t>
            </a:r>
            <a:r>
              <a:rPr lang="es-ES" sz="1400" dirty="0"/>
              <a:t>Unidad de trabajo atómica</a:t>
            </a:r>
          </a:p>
          <a:p>
            <a:pPr marL="0" indent="0">
              <a:buNone/>
            </a:pPr>
            <a:r>
              <a:rPr lang="es-ES" sz="1400" dirty="0" smtClean="0"/>
              <a:t>	}</a:t>
            </a:r>
            <a:endParaRPr lang="es-ES" sz="1400" dirty="0"/>
          </a:p>
          <a:p>
            <a:pPr marL="0" indent="0">
              <a:spcBef>
                <a:spcPct val="0"/>
              </a:spcBef>
              <a:buNone/>
              <a:defRPr/>
            </a:pPr>
            <a:endParaRPr lang="es-ES_tradnl" sz="1400" dirty="0"/>
          </a:p>
          <a:p>
            <a:pPr marL="0" indent="0">
              <a:spcBef>
                <a:spcPct val="0"/>
              </a:spcBef>
              <a:buNone/>
              <a:defRPr/>
            </a:pPr>
            <a:endParaRPr lang="es-ES" sz="1400" dirty="0" smtClean="0"/>
          </a:p>
          <a:p>
            <a:pPr>
              <a:spcBef>
                <a:spcPct val="0"/>
              </a:spcBef>
              <a:defRPr/>
            </a:pPr>
            <a:endParaRPr lang="es-ES_tradnl" sz="1400" dirty="0"/>
          </a:p>
          <a:p>
            <a:pPr marL="0" indent="0">
              <a:spcBef>
                <a:spcPct val="0"/>
              </a:spcBef>
              <a:buNone/>
              <a:defRPr/>
            </a:pPr>
            <a:endParaRPr lang="es-ES_tradnl" sz="1400" b="1" dirty="0"/>
          </a:p>
          <a:p>
            <a:pPr marL="0" indent="0">
              <a:spcBef>
                <a:spcPct val="0"/>
              </a:spcBef>
              <a:buNone/>
              <a:defRPr/>
            </a:pPr>
            <a:endParaRPr lang="es-ES" sz="1400" dirty="0" smtClean="0"/>
          </a:p>
          <a:p>
            <a:pPr marL="0" indent="0">
              <a:spcBef>
                <a:spcPct val="0"/>
              </a:spcBef>
              <a:buNone/>
              <a:defRPr/>
            </a:pPr>
            <a:endParaRPr lang="es-ES_tradnl" sz="1400" dirty="0"/>
          </a:p>
          <a:p>
            <a:pPr marL="0" indent="0">
              <a:spcBef>
                <a:spcPct val="0"/>
              </a:spcBef>
              <a:buNone/>
              <a:defRPr/>
            </a:pPr>
            <a:endParaRPr lang="es-ES_tradnl" sz="1400" dirty="0" smtClean="0"/>
          </a:p>
          <a:p>
            <a:pPr marL="0" indent="0">
              <a:spcBef>
                <a:spcPct val="0"/>
              </a:spcBef>
              <a:buNone/>
              <a:defRPr/>
            </a:pPr>
            <a:endParaRPr lang="es-ES_tradnl" sz="1400" dirty="0"/>
          </a:p>
          <a:p>
            <a:pPr marL="0" indent="0">
              <a:spcBef>
                <a:spcPct val="0"/>
              </a:spcBef>
              <a:buNone/>
              <a:defRPr/>
            </a:pPr>
            <a:r>
              <a:rPr lang="es-ES" sz="1400" dirty="0"/>
              <a:t> </a:t>
            </a:r>
            <a:r>
              <a:rPr lang="es-ES" sz="1400" dirty="0" smtClean="0"/>
              <a:t>        </a:t>
            </a:r>
          </a:p>
          <a:p>
            <a:pPr marL="0" indent="0">
              <a:spcBef>
                <a:spcPct val="0"/>
              </a:spcBef>
              <a:buNone/>
              <a:defRPr/>
            </a:pPr>
            <a:endParaRPr lang="es-ES_tradnl" sz="1400" dirty="0"/>
          </a:p>
          <a:p>
            <a:pPr marL="0" indent="0">
              <a:spcBef>
                <a:spcPct val="0"/>
              </a:spcBef>
              <a:buNone/>
              <a:defRPr/>
            </a:pPr>
            <a:endParaRPr lang="es-ES_tradnl" sz="1400" dirty="0" smtClean="0"/>
          </a:p>
          <a:p>
            <a:pPr marL="0" indent="0">
              <a:spcBef>
                <a:spcPct val="0"/>
              </a:spcBef>
              <a:buNone/>
              <a:defRPr/>
            </a:pPr>
            <a:endParaRPr lang="es-ES" sz="1400" dirty="0" smtClean="0"/>
          </a:p>
          <a:p>
            <a:pPr>
              <a:spcBef>
                <a:spcPct val="0"/>
              </a:spcBef>
              <a:defRPr/>
            </a:pPr>
            <a:endParaRPr lang="es-ES_tradnl" altLang="es-ES" sz="1400" dirty="0">
              <a:ea typeface="ＭＳ Ｐゴシック" pitchFamily="34" charset="-128"/>
            </a:endParaRPr>
          </a:p>
          <a:p>
            <a:pPr marL="0" indent="0">
              <a:spcBef>
                <a:spcPct val="0"/>
              </a:spcBef>
              <a:buNone/>
              <a:defRPr/>
            </a:pPr>
            <a:endParaRPr lang="es-ES" altLang="es-ES" sz="1400" dirty="0" smtClean="0">
              <a:ea typeface="ＭＳ Ｐゴシック" pitchFamily="34" charset="-128"/>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20507 CuadroTexto"/>
          <p:cNvSpPr txBox="1"/>
          <p:nvPr/>
        </p:nvSpPr>
        <p:spPr>
          <a:xfrm>
            <a:off x="5066050" y="2492896"/>
            <a:ext cx="3644575" cy="1708160"/>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50" dirty="0"/>
              <a:t>Qué ocurre una vez que marcamos el método como transaccional? </a:t>
            </a:r>
          </a:p>
          <a:p>
            <a:endParaRPr lang="es-ES" sz="1050" dirty="0"/>
          </a:p>
          <a:p>
            <a:r>
              <a:rPr lang="es-ES" sz="1050" dirty="0"/>
              <a:t>Antes de que comience la ejecución del método, el gestor iniciará la transacción y, una vez que el método finalice, hará </a:t>
            </a:r>
            <a:r>
              <a:rPr lang="es-ES" sz="1050" dirty="0" err="1"/>
              <a:t>commit</a:t>
            </a:r>
            <a:r>
              <a:rPr lang="es-ES" sz="1050" dirty="0"/>
              <a:t>. </a:t>
            </a:r>
          </a:p>
          <a:p>
            <a:endParaRPr lang="es-ES" sz="1050" dirty="0"/>
          </a:p>
          <a:p>
            <a:r>
              <a:rPr lang="es-ES" sz="1050" dirty="0"/>
              <a:t>Si durante la ejecución del método ocurre una </a:t>
            </a:r>
            <a:r>
              <a:rPr lang="es-ES" sz="1050" dirty="0" err="1"/>
              <a:t>RuntimeException</a:t>
            </a:r>
            <a:r>
              <a:rPr lang="es-ES" sz="1050" dirty="0"/>
              <a:t>, el gestor hará </a:t>
            </a:r>
            <a:r>
              <a:rPr lang="es-ES" sz="1050" dirty="0" err="1"/>
              <a:t>rollback</a:t>
            </a:r>
            <a:r>
              <a:rPr lang="es-ES" sz="1050" dirty="0"/>
              <a:t>. Este es el comportamiento por defecto, puede ser modificado.</a:t>
            </a:r>
          </a:p>
        </p:txBody>
      </p:sp>
      <p:sp>
        <p:nvSpPr>
          <p:cNvPr id="14" name="16 CuadroTexto"/>
          <p:cNvSpPr txBox="1"/>
          <p:nvPr/>
        </p:nvSpPr>
        <p:spPr>
          <a:xfrm>
            <a:off x="466539" y="1265982"/>
            <a:ext cx="5473613" cy="33855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ct val="0"/>
              </a:spcBef>
              <a:defRPr/>
            </a:pPr>
            <a:r>
              <a:rPr lang="es-ES" sz="1600" b="1" dirty="0" smtClean="0">
                <a:solidFill>
                  <a:srgbClr val="C00000"/>
                </a:solidFill>
              </a:rPr>
              <a:t>CONFIGUARACIÓN TRANSACCIONES </a:t>
            </a:r>
            <a:r>
              <a:rPr lang="es-ES" sz="1600" b="1" dirty="0">
                <a:solidFill>
                  <a:srgbClr val="C00000"/>
                </a:solidFill>
              </a:rPr>
              <a:t>Mediante anotaciones</a:t>
            </a:r>
            <a:r>
              <a:rPr lang="es-ES" sz="1200" dirty="0" smtClean="0"/>
              <a:t>.</a:t>
            </a:r>
            <a:endParaRPr lang="es-ES_tradnl" sz="1200" dirty="0"/>
          </a:p>
        </p:txBody>
      </p:sp>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2061762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_tradnl" dirty="0" smtClean="0"/>
          </a:p>
          <a:p>
            <a:pPr marL="0" indent="0">
              <a:buNone/>
              <a:defRPr/>
            </a:pPr>
            <a:endParaRPr lang="es-ES_tradnl" dirty="0" smtClean="0"/>
          </a:p>
          <a:p>
            <a:pPr marL="0" indent="0">
              <a:buNone/>
              <a:defRPr/>
            </a:pPr>
            <a:endParaRPr lang="es-ES_tradnl" dirty="0" smtClean="0"/>
          </a:p>
          <a:p>
            <a:pPr marL="0" indent="0">
              <a:buNone/>
              <a:defRPr/>
            </a:pPr>
            <a:endParaRPr lang="es-ES_tradnl" dirty="0"/>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174</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Gestión de Transacciones en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515938" y="1484313"/>
            <a:ext cx="8304534" cy="4546971"/>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defRPr/>
            </a:pPr>
            <a:r>
              <a:rPr lang="es-ES" sz="1400" b="1" dirty="0" smtClean="0"/>
              <a:t> </a:t>
            </a:r>
          </a:p>
          <a:p>
            <a:pPr marL="0" indent="0">
              <a:spcBef>
                <a:spcPct val="0"/>
              </a:spcBef>
              <a:buNone/>
              <a:defRPr/>
            </a:pPr>
            <a:endParaRPr lang="es-ES_tradnl" sz="1400" dirty="0"/>
          </a:p>
          <a:p>
            <a:pPr>
              <a:spcBef>
                <a:spcPct val="0"/>
              </a:spcBef>
              <a:defRPr/>
            </a:pPr>
            <a:r>
              <a:rPr lang="es-ES" sz="1400" dirty="0"/>
              <a:t>U</a:t>
            </a:r>
            <a:r>
              <a:rPr lang="es-ES" sz="1400" dirty="0" smtClean="0"/>
              <a:t>tilizaremos </a:t>
            </a:r>
            <a:r>
              <a:rPr lang="es-ES" sz="1400" dirty="0"/>
              <a:t>un </a:t>
            </a:r>
            <a:r>
              <a:rPr lang="es-ES" sz="1400" b="1" dirty="0" err="1"/>
              <a:t>Pointcut</a:t>
            </a:r>
            <a:r>
              <a:rPr lang="es-ES" sz="1400" dirty="0"/>
              <a:t> de AOP para definir qué métodos deben interceptarse y el </a:t>
            </a:r>
            <a:r>
              <a:rPr lang="es-ES" sz="1400" dirty="0" err="1"/>
              <a:t>namespace</a:t>
            </a:r>
            <a:r>
              <a:rPr lang="es-ES" sz="1400" dirty="0"/>
              <a:t> </a:t>
            </a:r>
            <a:r>
              <a:rPr lang="es-ES" sz="1400" b="1" dirty="0" err="1"/>
              <a:t>tx</a:t>
            </a:r>
            <a:r>
              <a:rPr lang="es-ES" sz="1400" dirty="0"/>
              <a:t> para definir el </a:t>
            </a:r>
            <a:r>
              <a:rPr lang="es-ES" sz="1400" b="1" dirty="0" err="1"/>
              <a:t>Advice</a:t>
            </a:r>
            <a:r>
              <a:rPr lang="es-ES" sz="1400" b="1" dirty="0"/>
              <a:t> </a:t>
            </a:r>
            <a:r>
              <a:rPr lang="es-ES" sz="1400" dirty="0"/>
              <a:t>que implementará la lógica de transacciones</a:t>
            </a:r>
            <a:endParaRPr lang="es-ES_tradnl" sz="1400" dirty="0"/>
          </a:p>
          <a:p>
            <a:pPr marL="0" indent="0">
              <a:spcBef>
                <a:spcPct val="0"/>
              </a:spcBef>
              <a:buNone/>
              <a:defRPr/>
            </a:pPr>
            <a:r>
              <a:rPr lang="es-ES_tradnl" sz="1400" dirty="0" smtClean="0"/>
              <a:t>	</a:t>
            </a:r>
          </a:p>
          <a:p>
            <a:pPr marL="0" indent="0">
              <a:spcBef>
                <a:spcPct val="0"/>
              </a:spcBef>
              <a:buNone/>
              <a:defRPr/>
            </a:pPr>
            <a:r>
              <a:rPr lang="es-ES_tradnl" sz="1400" b="1" dirty="0" smtClean="0"/>
              <a:t>	</a:t>
            </a:r>
            <a:endParaRPr lang="es-ES" sz="1400" dirty="0" smtClean="0"/>
          </a:p>
          <a:p>
            <a:pPr>
              <a:spcBef>
                <a:spcPct val="0"/>
              </a:spcBef>
              <a:defRPr/>
            </a:pPr>
            <a:endParaRPr lang="es-ES" sz="1400" dirty="0" smtClean="0"/>
          </a:p>
          <a:p>
            <a:pPr>
              <a:spcBef>
                <a:spcPct val="0"/>
              </a:spcBef>
              <a:defRPr/>
            </a:pPr>
            <a:endParaRPr lang="es-ES" sz="1400" dirty="0" smtClean="0"/>
          </a:p>
          <a:p>
            <a:pPr marL="0" indent="0">
              <a:spcBef>
                <a:spcPct val="0"/>
              </a:spcBef>
              <a:buNone/>
              <a:defRPr/>
            </a:pPr>
            <a:endParaRPr lang="es-ES_tradnl" sz="1400" dirty="0" smtClean="0"/>
          </a:p>
          <a:p>
            <a:pPr marL="0" indent="0">
              <a:spcBef>
                <a:spcPct val="0"/>
              </a:spcBef>
              <a:buNone/>
              <a:defRPr/>
            </a:pPr>
            <a:endParaRPr lang="es-ES" sz="1400" dirty="0" smtClean="0"/>
          </a:p>
          <a:p>
            <a:pPr>
              <a:spcBef>
                <a:spcPct val="0"/>
              </a:spcBef>
              <a:defRPr/>
            </a:pPr>
            <a:endParaRPr lang="es-ES_tradnl" sz="1400" dirty="0"/>
          </a:p>
          <a:p>
            <a:pPr marL="0" indent="0">
              <a:spcBef>
                <a:spcPct val="0"/>
              </a:spcBef>
              <a:buNone/>
              <a:defRPr/>
            </a:pPr>
            <a:endParaRPr lang="es-ES_tradnl" sz="1400" b="1" dirty="0"/>
          </a:p>
          <a:p>
            <a:pPr marL="0" indent="0">
              <a:spcBef>
                <a:spcPct val="0"/>
              </a:spcBef>
              <a:buNone/>
              <a:defRPr/>
            </a:pPr>
            <a:endParaRPr lang="es-ES" sz="1400" dirty="0" smtClean="0"/>
          </a:p>
          <a:p>
            <a:pPr marL="0" indent="0">
              <a:spcBef>
                <a:spcPct val="0"/>
              </a:spcBef>
              <a:buNone/>
              <a:defRPr/>
            </a:pPr>
            <a:endParaRPr lang="es-ES_tradnl" sz="1400" dirty="0"/>
          </a:p>
          <a:p>
            <a:pPr marL="0" indent="0">
              <a:spcBef>
                <a:spcPct val="0"/>
              </a:spcBef>
              <a:buNone/>
              <a:defRPr/>
            </a:pPr>
            <a:endParaRPr lang="es-ES_tradnl" sz="1400" dirty="0" smtClean="0"/>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2 Rectángulo"/>
          <p:cNvSpPr/>
          <p:nvPr/>
        </p:nvSpPr>
        <p:spPr>
          <a:xfrm>
            <a:off x="766168" y="2706711"/>
            <a:ext cx="6182096" cy="3188718"/>
          </a:xfrm>
          <a:prstGeom prst="rect">
            <a:avLst/>
          </a:prstGeom>
          <a:solidFill>
            <a:schemeClr val="accent4">
              <a:lumMod val="20000"/>
              <a:lumOff val="80000"/>
            </a:schemeClr>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p:txBody>
      </p:sp>
      <p:sp>
        <p:nvSpPr>
          <p:cNvPr id="14" name="Rectangle 2"/>
          <p:cNvSpPr>
            <a:spLocks noChangeArrowheads="1"/>
          </p:cNvSpPr>
          <p:nvPr/>
        </p:nvSpPr>
        <p:spPr bwMode="auto">
          <a:xfrm>
            <a:off x="971600" y="3047792"/>
            <a:ext cx="547260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aop:config</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aop:pointcut</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smtClean="0">
                <a:ln>
                  <a:noFill/>
                </a:ln>
                <a:effectLst/>
                <a:latin typeface="Consolas" pitchFamily="49" charset="0"/>
                <a:cs typeface="Consolas" pitchFamily="49" charset="0"/>
              </a:rPr>
              <a:t>id="</a:t>
            </a:r>
            <a:r>
              <a:rPr kumimoji="0" lang="es-ES" altLang="es-ES" sz="1000" b="1" i="0" u="none" strike="noStrike" cap="none" normalizeH="0" baseline="0" dirty="0" err="1" smtClean="0">
                <a:ln>
                  <a:noFill/>
                </a:ln>
                <a:effectLst/>
                <a:latin typeface="Consolas" pitchFamily="49" charset="0"/>
                <a:cs typeface="Consolas" pitchFamily="49" charset="0"/>
              </a:rPr>
              <a:t>transactionalMethods</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expression</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1000" b="1" i="0" u="none" strike="noStrike" cap="none" normalizeH="0" baseline="0" dirty="0" err="1" smtClean="0">
                <a:ln>
                  <a:noFill/>
                </a:ln>
                <a:effectLst/>
                <a:latin typeface="Consolas" pitchFamily="49" charset="0"/>
                <a:cs typeface="Consolas" pitchFamily="49" charset="0"/>
              </a:rPr>
              <a:t>execution</a:t>
            </a:r>
            <a:r>
              <a:rPr kumimoji="0" lang="es-ES" altLang="es-ES" sz="10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org.example.services</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aop:advisor</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pointcut-ref</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1000" b="1" i="0" u="none" strike="noStrike" cap="none" normalizeH="0" baseline="0" dirty="0" err="1" smtClean="0">
                <a:ln>
                  <a:noFill/>
                </a:ln>
                <a:effectLst/>
                <a:latin typeface="Consolas" pitchFamily="49" charset="0"/>
                <a:cs typeface="Consolas" pitchFamily="49" charset="0"/>
              </a:rPr>
              <a:t>transactionalMethods</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advice-ref</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1000" b="1" i="0" u="none" strike="noStrike" cap="none" normalizeH="0" baseline="0" dirty="0" err="1" smtClean="0">
                <a:ln>
                  <a:noFill/>
                </a:ln>
                <a:effectLst/>
                <a:latin typeface="Consolas" pitchFamily="49" charset="0"/>
                <a:cs typeface="Consolas" pitchFamily="49" charset="0"/>
              </a:rPr>
              <a:t>txAdvice</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aop:config</a:t>
            </a:r>
            <a:r>
              <a:rPr kumimoji="0" lang="es-ES" altLang="es-ES" sz="1000" b="1" i="0" u="none" strike="noStrike" cap="none" normalizeH="0" baseline="0" dirty="0" smtClean="0">
                <a:ln>
                  <a:noFill/>
                </a:ln>
                <a:effectLst/>
                <a:latin typeface="Consolas" pitchFamily="49" charset="0"/>
                <a:cs typeface="Consolas"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1" i="0" u="none" strike="noStrike" cap="none" normalizeH="0" baseline="0" dirty="0" smtClean="0">
              <a:ln>
                <a:noFill/>
              </a:ln>
              <a:effectLst/>
              <a:latin typeface="Consolas" pitchFamily="49" charset="0"/>
              <a:cs typeface="Consolas" pitchFamily="49" charset="0"/>
            </a:endParaRPr>
          </a:p>
          <a:p>
            <a:pPr lvl="1"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tx:advice</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smtClean="0">
                <a:ln>
                  <a:noFill/>
                </a:ln>
                <a:effectLst/>
                <a:latin typeface="Consolas" pitchFamily="49" charset="0"/>
                <a:cs typeface="Consolas" pitchFamily="49" charset="0"/>
              </a:rPr>
              <a:t>id="</a:t>
            </a:r>
            <a:r>
              <a:rPr kumimoji="0" lang="es-ES" altLang="es-ES" sz="1000" b="1" i="0" u="none" strike="noStrike" cap="none" normalizeH="0" baseline="0" dirty="0" err="1" smtClean="0">
                <a:ln>
                  <a:noFill/>
                </a:ln>
                <a:effectLst/>
                <a:latin typeface="Consolas" pitchFamily="49" charset="0"/>
                <a:cs typeface="Consolas" pitchFamily="49" charset="0"/>
              </a:rPr>
              <a:t>txAdvice</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lvl="2"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tx:attributtes</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lvl="2"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	&lt;</a:t>
            </a:r>
            <a:r>
              <a:rPr kumimoji="0" lang="es-ES" altLang="es-ES" sz="1000" b="1" i="0" u="none" strike="noStrike" cap="none" normalizeH="0" baseline="0" dirty="0" err="1" smtClean="0">
                <a:ln>
                  <a:noFill/>
                </a:ln>
                <a:effectLst/>
                <a:latin typeface="Consolas" pitchFamily="49" charset="0"/>
                <a:cs typeface="Consolas" pitchFamily="49" charset="0"/>
              </a:rPr>
              <a:t>tx:method</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name</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1000" b="1" i="0" u="none" strike="noStrike" cap="none" normalizeH="0" baseline="0" dirty="0" err="1" smtClean="0">
                <a:ln>
                  <a:noFill/>
                </a:ln>
                <a:effectLst/>
                <a:latin typeface="Consolas" pitchFamily="49" charset="0"/>
                <a:cs typeface="Consolas" pitchFamily="49" charset="0"/>
              </a:rPr>
              <a:t>get</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read-only</a:t>
            </a:r>
            <a:r>
              <a:rPr kumimoji="0" lang="es-ES" altLang="es-ES" sz="1000" b="1" i="0" u="none" strike="noStrike" cap="none" normalizeH="0" baseline="0" dirty="0" smtClean="0">
                <a:ln>
                  <a:noFill/>
                </a:ln>
                <a:effectLst/>
                <a:latin typeface="Consolas" pitchFamily="49" charset="0"/>
                <a:cs typeface="Consolas" pitchFamily="49" charset="0"/>
              </a:rPr>
              <a:t>="true"</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timeout</a:t>
            </a:r>
            <a:r>
              <a:rPr kumimoji="0" lang="es-ES" altLang="es-ES" sz="1000" b="1" i="0" u="none" strike="noStrike" cap="none" normalizeH="0" baseline="0" dirty="0" smtClean="0">
                <a:ln>
                  <a:noFill/>
                </a:ln>
                <a:effectLst/>
                <a:latin typeface="Consolas" pitchFamily="49" charset="0"/>
                <a:cs typeface="Consolas" pitchFamily="49" charset="0"/>
              </a:rPr>
              <a:t>="10"/&gt;</a:t>
            </a:r>
            <a:endParaRPr kumimoji="0" lang="es-ES" altLang="es-ES" sz="800" b="1" i="0" u="none" strike="noStrike" cap="none" normalizeH="0" baseline="0" dirty="0" smtClean="0">
              <a:ln>
                <a:noFill/>
              </a:ln>
              <a:effectLst/>
              <a:latin typeface="Consolas" pitchFamily="49" charset="0"/>
              <a:cs typeface="Consolas" pitchFamily="49" charset="0"/>
            </a:endParaRPr>
          </a:p>
          <a:p>
            <a:pPr lvl="2"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	&lt;</a:t>
            </a:r>
            <a:r>
              <a:rPr kumimoji="0" lang="es-ES" altLang="es-ES" sz="1000" b="1" i="0" u="none" strike="noStrike" cap="none" normalizeH="0" baseline="0" dirty="0" err="1" smtClean="0">
                <a:ln>
                  <a:noFill/>
                </a:ln>
                <a:effectLst/>
                <a:latin typeface="Consolas" pitchFamily="49" charset="0"/>
                <a:cs typeface="Consolas" pitchFamily="49" charset="0"/>
              </a:rPr>
              <a:t>tx:method</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name</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1000" b="1" i="0" u="none" strike="noStrike" cap="none" normalizeH="0" baseline="0" dirty="0" err="1" smtClean="0">
                <a:ln>
                  <a:noFill/>
                </a:ln>
                <a:effectLst/>
                <a:latin typeface="Consolas" pitchFamily="49" charset="0"/>
                <a:cs typeface="Consolas" pitchFamily="49" charset="0"/>
              </a:rPr>
              <a:t>find</a:t>
            </a:r>
            <a:r>
              <a:rPr kumimoji="0" lang="es-ES" altLang="es-ES" sz="1000" b="1" i="0" u="none" strike="noStrike" cap="none" normalizeH="0" baseline="0" dirty="0" smtClean="0">
                <a:ln>
                  <a:noFill/>
                </a:ln>
                <a:effectLst/>
                <a:latin typeface="Consolas" pitchFamily="49" charset="0"/>
                <a:cs typeface="Consolas" pitchFamily="49" charset="0"/>
              </a:rPr>
              <a:t>*"</a:t>
            </a:r>
            <a:r>
              <a:rPr kumimoji="0" lang="es-ES" altLang="es-ES" sz="800" b="1" i="0" u="none" strike="noStrike" cap="none" normalizeH="0" baseline="0" dirty="0" smtClean="0">
                <a:ln>
                  <a:noFill/>
                </a:ln>
                <a:effectLst/>
                <a:latin typeface="Consolas" pitchFamily="49" charset="0"/>
                <a:cs typeface="Consolas" pitchFamily="49" charset="0"/>
              </a:rPr>
              <a:t> </a:t>
            </a:r>
            <a:r>
              <a:rPr kumimoji="0" lang="es-ES" altLang="es-ES" sz="1000" b="1" i="0" u="none" strike="noStrike" cap="none" normalizeH="0" baseline="0" dirty="0" err="1" smtClean="0">
                <a:ln>
                  <a:noFill/>
                </a:ln>
                <a:effectLst/>
                <a:latin typeface="Consolas" pitchFamily="49" charset="0"/>
                <a:cs typeface="Consolas" pitchFamily="49" charset="0"/>
              </a:rPr>
              <a:t>read-only</a:t>
            </a:r>
            <a:r>
              <a:rPr kumimoji="0" lang="es-ES" altLang="es-ES" sz="1000" b="1" i="0" u="none" strike="noStrike" cap="none" normalizeH="0" baseline="0" dirty="0" smtClean="0">
                <a:ln>
                  <a:noFill/>
                </a:ln>
                <a:effectLst/>
                <a:latin typeface="Consolas" pitchFamily="49" charset="0"/>
                <a:cs typeface="Consolas" pitchFamily="49" charset="0"/>
              </a:rPr>
              <a:t>="true"</a:t>
            </a:r>
            <a:r>
              <a:rPr kumimoji="0" lang="es-ES" altLang="es-ES" sz="800" b="1" i="0" u="none" strike="noStrike" cap="none" normalizeH="0" baseline="0" dirty="0" smtClean="0">
                <a:ln>
                  <a:noFill/>
                </a:ln>
                <a:effectLst/>
                <a:latin typeface="Consolas" pitchFamily="49" charset="0"/>
                <a:cs typeface="Consolas" pitchFamily="49" charset="0"/>
              </a:rPr>
              <a:t> 	&lt;</a:t>
            </a:r>
            <a:r>
              <a:rPr kumimoji="0" lang="es-ES" altLang="es-ES" sz="1000" b="1" i="0" u="none" strike="noStrike" cap="none" normalizeH="0" baseline="0" dirty="0" err="1" smtClean="0">
                <a:ln>
                  <a:noFill/>
                </a:ln>
                <a:effectLst/>
                <a:latin typeface="Consolas" pitchFamily="49" charset="0"/>
                <a:cs typeface="Consolas" pitchFamily="49" charset="0"/>
              </a:rPr>
              <a:t>timeout</a:t>
            </a:r>
            <a:r>
              <a:rPr kumimoji="0" lang="es-ES" altLang="es-ES" sz="1000" b="1" i="0" u="none" strike="noStrike" cap="none" normalizeH="0" baseline="0" dirty="0" smtClean="0">
                <a:ln>
                  <a:noFill/>
                </a:ln>
                <a:effectLst/>
                <a:latin typeface="Consolas" pitchFamily="49" charset="0"/>
                <a:cs typeface="Consolas" pitchFamily="49" charset="0"/>
              </a:rPr>
              <a:t>="10"/&gt;</a:t>
            </a:r>
            <a:endParaRPr kumimoji="0" lang="es-ES" altLang="es-ES" sz="800" b="1" i="0" u="none" strike="noStrike" cap="none" normalizeH="0" baseline="0" dirty="0" smtClean="0">
              <a:ln>
                <a:noFill/>
              </a:ln>
              <a:effectLst/>
              <a:latin typeface="Consolas" pitchFamily="49" charset="0"/>
              <a:cs typeface="Consolas" pitchFamily="49" charset="0"/>
            </a:endParaRPr>
          </a:p>
          <a:p>
            <a:pPr lvl="2"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tx:attributtes</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sz="800" b="1" i="0" u="none" strike="noStrike" cap="none" normalizeH="0" baseline="0" dirty="0" smtClean="0">
              <a:ln>
                <a:noFill/>
              </a:ln>
              <a:effectLst/>
              <a:latin typeface="Consolas" pitchFamily="49" charset="0"/>
              <a:cs typeface="Consolas" pitchFamily="49" charset="0"/>
            </a:endParaRPr>
          </a:p>
          <a:p>
            <a:pPr lvl="1" defTabSz="914400" eaLnBrk="0" fontAlgn="base" hangingPunct="0">
              <a:spcBef>
                <a:spcPct val="0"/>
              </a:spcBef>
              <a:spcAft>
                <a:spcPct val="0"/>
              </a:spcAft>
            </a:pPr>
            <a:r>
              <a:rPr kumimoji="0" lang="es-ES" altLang="es-ES" sz="1000" b="1" i="0" u="none" strike="noStrike" cap="none" normalizeH="0" baseline="0" dirty="0" smtClean="0">
                <a:ln>
                  <a:noFill/>
                </a:ln>
                <a:effectLst/>
                <a:latin typeface="Consolas" pitchFamily="49" charset="0"/>
                <a:cs typeface="Consolas" pitchFamily="49" charset="0"/>
              </a:rPr>
              <a:t>&lt;/</a:t>
            </a:r>
            <a:r>
              <a:rPr kumimoji="0" lang="es-ES" altLang="es-ES" sz="1000" b="1" i="0" u="none" strike="noStrike" cap="none" normalizeH="0" baseline="0" dirty="0" err="1" smtClean="0">
                <a:ln>
                  <a:noFill/>
                </a:ln>
                <a:effectLst/>
                <a:latin typeface="Consolas" pitchFamily="49" charset="0"/>
                <a:cs typeface="Consolas" pitchFamily="49" charset="0"/>
              </a:rPr>
              <a:t>tx:advice</a:t>
            </a:r>
            <a:r>
              <a:rPr kumimoji="0" lang="es-ES" altLang="es-ES" sz="1000" b="1" i="0" u="none" strike="noStrike" cap="none" normalizeH="0" baseline="0" dirty="0" smtClean="0">
                <a:ln>
                  <a:noFill/>
                </a:ln>
                <a:effectLst/>
                <a:latin typeface="Consolas" pitchFamily="49" charset="0"/>
                <a:cs typeface="Consolas" pitchFamily="49" charset="0"/>
              </a:rPr>
              <a:t>&gt;</a:t>
            </a:r>
            <a:endParaRPr kumimoji="0" lang="es-ES" altLang="es-ES" b="1" i="0" u="none" strike="noStrike" cap="none" normalizeH="0" baseline="0" dirty="0" smtClean="0">
              <a:ln>
                <a:noFill/>
              </a:ln>
              <a:effectLst/>
              <a:latin typeface="Arial" pitchFamily="34" charset="0"/>
              <a:cs typeface="Arial" pitchFamily="34" charset="0"/>
            </a:endParaRPr>
          </a:p>
        </p:txBody>
      </p:sp>
      <p:sp>
        <p:nvSpPr>
          <p:cNvPr id="15" name="16 CuadroTexto"/>
          <p:cNvSpPr txBox="1"/>
          <p:nvPr/>
        </p:nvSpPr>
        <p:spPr>
          <a:xfrm>
            <a:off x="513639" y="1430678"/>
            <a:ext cx="5473613" cy="33855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ct val="0"/>
              </a:spcBef>
              <a:defRPr/>
            </a:pPr>
            <a:r>
              <a:rPr lang="es-ES" sz="1600" b="1" dirty="0" smtClean="0">
                <a:solidFill>
                  <a:srgbClr val="C00000"/>
                </a:solidFill>
              </a:rPr>
              <a:t>CONFIGURACIÓN TRANSACCIONES </a:t>
            </a:r>
            <a:r>
              <a:rPr lang="es-ES" sz="1600" b="1" dirty="0"/>
              <a:t>Mediante XML</a:t>
            </a:r>
            <a:r>
              <a:rPr lang="es-ES" sz="1600" dirty="0"/>
              <a:t>.</a:t>
            </a:r>
          </a:p>
        </p:txBody>
      </p:sp>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363230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_tradnl" dirty="0" smtClean="0"/>
          </a:p>
          <a:p>
            <a:pPr marL="0" indent="0">
              <a:buNone/>
              <a:defRPr/>
            </a:pPr>
            <a:endParaRPr lang="es-ES_tradnl" dirty="0" smtClean="0"/>
          </a:p>
          <a:p>
            <a:pPr marL="0" indent="0">
              <a:buNone/>
              <a:defRPr/>
            </a:pPr>
            <a:endParaRPr lang="es-ES_tradnl" dirty="0" smtClean="0"/>
          </a:p>
          <a:p>
            <a:pPr marL="0" indent="0">
              <a:buNone/>
              <a:defRPr/>
            </a:pPr>
            <a:endParaRPr lang="es-ES_tradnl" dirty="0"/>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175</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Gestión de Transacciones en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Spring</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515938" y="1484313"/>
            <a:ext cx="8304534" cy="4546971"/>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defRPr/>
            </a:pPr>
            <a:r>
              <a:rPr lang="es-ES" sz="1400" dirty="0" smtClean="0"/>
              <a:t>.</a:t>
            </a:r>
            <a:endParaRPr lang="es-ES" sz="1400" dirty="0"/>
          </a:p>
          <a:p>
            <a:pPr marL="0" indent="0">
              <a:spcBef>
                <a:spcPct val="0"/>
              </a:spcBef>
              <a:buNone/>
              <a:defRPr/>
            </a:pPr>
            <a:endParaRPr lang="es-ES_tradnl" sz="1400" dirty="0"/>
          </a:p>
          <a:p>
            <a:pPr>
              <a:spcBef>
                <a:spcPct val="0"/>
              </a:spcBef>
              <a:defRPr/>
            </a:pPr>
            <a:r>
              <a:rPr lang="es-ES" sz="1400" dirty="0" smtClean="0"/>
              <a:t>Es recomendable gestionar </a:t>
            </a:r>
            <a:r>
              <a:rPr lang="es-ES" sz="1400" dirty="0"/>
              <a:t>las transacciones de forma declarativa</a:t>
            </a:r>
            <a:r>
              <a:rPr lang="es-ES" sz="1400" dirty="0" smtClean="0"/>
              <a:t>.</a:t>
            </a:r>
          </a:p>
          <a:p>
            <a:pPr>
              <a:spcBef>
                <a:spcPct val="0"/>
              </a:spcBef>
              <a:defRPr/>
            </a:pPr>
            <a:endParaRPr lang="es-ES" sz="1400" dirty="0" smtClean="0"/>
          </a:p>
          <a:p>
            <a:pPr>
              <a:spcBef>
                <a:spcPct val="0"/>
              </a:spcBef>
              <a:defRPr/>
            </a:pPr>
            <a:r>
              <a:rPr lang="es-ES" sz="1400" dirty="0" smtClean="0"/>
              <a:t> </a:t>
            </a:r>
            <a:r>
              <a:rPr lang="es-ES" sz="1400" dirty="0"/>
              <a:t>No obstante, disponemos de la plantilla </a:t>
            </a:r>
            <a:r>
              <a:rPr lang="es-ES" sz="1400" b="1" dirty="0" err="1"/>
              <a:t>TransactionTemplate</a:t>
            </a:r>
            <a:r>
              <a:rPr lang="es-ES" sz="1400" b="1" dirty="0"/>
              <a:t> </a:t>
            </a:r>
            <a:r>
              <a:rPr lang="es-ES" sz="1400" dirty="0"/>
              <a:t>para hacerlo programáticamente:</a:t>
            </a:r>
            <a:r>
              <a:rPr lang="es-ES_tradnl" sz="1400" dirty="0" smtClean="0"/>
              <a:t>	</a:t>
            </a:r>
          </a:p>
          <a:p>
            <a:pPr marL="0" indent="0">
              <a:spcBef>
                <a:spcPct val="0"/>
              </a:spcBef>
              <a:buNone/>
              <a:defRPr/>
            </a:pPr>
            <a:r>
              <a:rPr lang="es-ES_tradnl" sz="1400" b="1" dirty="0" smtClean="0"/>
              <a:t>	</a:t>
            </a:r>
            <a:endParaRPr lang="es-ES" sz="1400" dirty="0" smtClean="0"/>
          </a:p>
          <a:p>
            <a:pPr>
              <a:spcBef>
                <a:spcPct val="0"/>
              </a:spcBef>
              <a:defRPr/>
            </a:pPr>
            <a:endParaRPr lang="es-ES" sz="1400" dirty="0" smtClean="0"/>
          </a:p>
          <a:p>
            <a:pPr>
              <a:spcBef>
                <a:spcPct val="0"/>
              </a:spcBef>
              <a:defRPr/>
            </a:pPr>
            <a:endParaRPr lang="es-ES" sz="1400" dirty="0" smtClean="0"/>
          </a:p>
          <a:p>
            <a:pPr marL="0" indent="0">
              <a:spcBef>
                <a:spcPct val="0"/>
              </a:spcBef>
              <a:buNone/>
              <a:defRPr/>
            </a:pPr>
            <a:endParaRPr lang="es-ES_tradnl" sz="1400" dirty="0" smtClean="0"/>
          </a:p>
          <a:p>
            <a:pPr marL="0" indent="0">
              <a:spcBef>
                <a:spcPct val="0"/>
              </a:spcBef>
              <a:buNone/>
              <a:defRPr/>
            </a:pPr>
            <a:endParaRPr lang="es-ES" sz="1400" dirty="0" smtClean="0"/>
          </a:p>
          <a:p>
            <a:pPr>
              <a:spcBef>
                <a:spcPct val="0"/>
              </a:spcBef>
              <a:defRPr/>
            </a:pPr>
            <a:endParaRPr lang="es-ES_tradnl" sz="1400" dirty="0"/>
          </a:p>
          <a:p>
            <a:pPr marL="0" indent="0">
              <a:spcBef>
                <a:spcPct val="0"/>
              </a:spcBef>
              <a:buNone/>
              <a:defRPr/>
            </a:pPr>
            <a:endParaRPr lang="es-ES_tradnl" sz="1400" b="1" dirty="0"/>
          </a:p>
          <a:p>
            <a:pPr marL="0" indent="0">
              <a:spcBef>
                <a:spcPct val="0"/>
              </a:spcBef>
              <a:buNone/>
              <a:defRPr/>
            </a:pPr>
            <a:endParaRPr lang="es-ES" sz="1400" dirty="0" smtClean="0"/>
          </a:p>
          <a:p>
            <a:pPr marL="0" indent="0">
              <a:spcBef>
                <a:spcPct val="0"/>
              </a:spcBef>
              <a:buNone/>
              <a:defRPr/>
            </a:pPr>
            <a:endParaRPr lang="es-ES_tradnl" sz="1400" dirty="0"/>
          </a:p>
          <a:p>
            <a:pPr marL="0" indent="0">
              <a:spcBef>
                <a:spcPct val="0"/>
              </a:spcBef>
              <a:buNone/>
              <a:defRPr/>
            </a:pPr>
            <a:endParaRPr lang="es-ES_tradnl" sz="1400" dirty="0" smtClean="0"/>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6" name="16 CuadroTexto"/>
          <p:cNvSpPr txBox="1"/>
          <p:nvPr/>
        </p:nvSpPr>
        <p:spPr>
          <a:xfrm>
            <a:off x="513639" y="1430678"/>
            <a:ext cx="5473613" cy="33855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ct val="0"/>
              </a:spcBef>
              <a:defRPr/>
            </a:pPr>
            <a:r>
              <a:rPr lang="es-ES" sz="1600" b="1" dirty="0" smtClean="0">
                <a:solidFill>
                  <a:srgbClr val="C00000"/>
                </a:solidFill>
              </a:rPr>
              <a:t>CONFIGURACIÓN TRANSACCIONES </a:t>
            </a:r>
            <a:r>
              <a:rPr lang="es-ES" sz="1600" b="1" dirty="0"/>
              <a:t>Programáticamente</a:t>
            </a:r>
            <a:r>
              <a:rPr lang="es-ES" sz="1600" dirty="0"/>
              <a:t>.</a:t>
            </a:r>
          </a:p>
        </p:txBody>
      </p:sp>
      <p:sp>
        <p:nvSpPr>
          <p:cNvPr id="17" name="12 Rectángulo"/>
          <p:cNvSpPr/>
          <p:nvPr/>
        </p:nvSpPr>
        <p:spPr>
          <a:xfrm>
            <a:off x="544834" y="2780096"/>
            <a:ext cx="6182096" cy="3188718"/>
          </a:xfrm>
          <a:prstGeom prst="rect">
            <a:avLst/>
          </a:prstGeom>
          <a:solidFill>
            <a:schemeClr val="accent4">
              <a:lumMod val="20000"/>
              <a:lumOff val="80000"/>
            </a:schemeClr>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p:txBody>
      </p:sp>
      <p:sp>
        <p:nvSpPr>
          <p:cNvPr id="18" name="Rectangle 2"/>
          <p:cNvSpPr>
            <a:spLocks noChangeArrowheads="1"/>
          </p:cNvSpPr>
          <p:nvPr/>
        </p:nvSpPr>
        <p:spPr bwMode="auto">
          <a:xfrm>
            <a:off x="827584" y="2996952"/>
            <a:ext cx="4572000" cy="2585323"/>
          </a:xfrm>
          <a:prstGeom prst="rect">
            <a:avLst/>
          </a:prstGeom>
          <a:noFill/>
          <a:ln>
            <a:noFill/>
          </a:ln>
          <a:effectLst/>
          <a:extLst/>
        </p:spPr>
        <p:txBody>
          <a:bodyPr vert="horz" wrap="square" lIns="0" tIns="0" rIns="0" bIns="0" numCol="1" anchor="ctr" anchorCtr="0" compatLnSpc="1">
            <a:prstTxWarp prst="textNoShape">
              <a:avLst/>
            </a:prstTxWarp>
            <a:spAutoFit/>
          </a:bodyPr>
          <a:lstStyle/>
          <a:p>
            <a:r>
              <a:rPr lang="es-ES" sz="1200" b="1" dirty="0" err="1"/>
              <a:t>txTemplate</a:t>
            </a:r>
            <a:r>
              <a:rPr lang="es-ES" sz="1200" b="1" dirty="0"/>
              <a:t> = new </a:t>
            </a:r>
            <a:r>
              <a:rPr lang="es-ES" sz="1200" b="1" dirty="0" err="1"/>
              <a:t>TransactionTemplate</a:t>
            </a:r>
            <a:r>
              <a:rPr lang="es-ES" sz="1200" b="1" dirty="0"/>
              <a:t>(</a:t>
            </a:r>
            <a:r>
              <a:rPr lang="es-ES" sz="1200" b="1" dirty="0" err="1"/>
              <a:t>txManager</a:t>
            </a:r>
            <a:r>
              <a:rPr lang="es-ES" sz="1200" b="1" dirty="0"/>
              <a:t>);</a:t>
            </a:r>
          </a:p>
          <a:p>
            <a:r>
              <a:rPr lang="es-ES" sz="1200" b="1" dirty="0" err="1"/>
              <a:t>return</a:t>
            </a:r>
            <a:r>
              <a:rPr lang="es-ES" sz="1200" b="1" dirty="0"/>
              <a:t> </a:t>
            </a:r>
            <a:r>
              <a:rPr lang="es-ES" sz="1200" b="1" dirty="0" err="1"/>
              <a:t>txTemplate.execute</a:t>
            </a:r>
            <a:r>
              <a:rPr lang="es-ES" sz="1200" b="1" dirty="0"/>
              <a:t>(new </a:t>
            </a:r>
            <a:r>
              <a:rPr lang="es-ES" sz="1200" b="1" dirty="0" err="1"/>
              <a:t>TransactionCallback</a:t>
            </a:r>
            <a:r>
              <a:rPr lang="es-ES" sz="1200" b="1" dirty="0"/>
              <a:t>() {</a:t>
            </a:r>
          </a:p>
          <a:p>
            <a:endParaRPr lang="es-ES" sz="1200" b="1" dirty="0" smtClean="0"/>
          </a:p>
          <a:p>
            <a:r>
              <a:rPr lang="es-ES" sz="1200" b="1" dirty="0" err="1" smtClean="0"/>
              <a:t>public</a:t>
            </a:r>
            <a:r>
              <a:rPr lang="es-ES" sz="1200" b="1" dirty="0" smtClean="0"/>
              <a:t> </a:t>
            </a:r>
            <a:r>
              <a:rPr lang="es-ES" sz="1200" b="1" dirty="0" err="1"/>
              <a:t>Object</a:t>
            </a:r>
            <a:r>
              <a:rPr lang="es-ES" sz="1200" b="1" dirty="0"/>
              <a:t> </a:t>
            </a:r>
            <a:r>
              <a:rPr lang="es-ES" sz="1200" b="1" dirty="0" err="1"/>
              <a:t>doInTransaction</a:t>
            </a:r>
            <a:r>
              <a:rPr lang="es-ES" sz="1200" b="1" dirty="0"/>
              <a:t>(</a:t>
            </a:r>
            <a:r>
              <a:rPr lang="es-ES" sz="1200" b="1" dirty="0" err="1"/>
              <a:t>TransactionStatus</a:t>
            </a:r>
            <a:r>
              <a:rPr lang="es-ES" sz="1200" b="1" dirty="0"/>
              <a:t> status) {</a:t>
            </a:r>
          </a:p>
          <a:p>
            <a:r>
              <a:rPr lang="es-ES" sz="1200" b="1" dirty="0"/>
              <a:t>try {</a:t>
            </a:r>
          </a:p>
          <a:p>
            <a:r>
              <a:rPr lang="es-ES" sz="1200" b="1" dirty="0"/>
              <a:t>// Código transaccional</a:t>
            </a:r>
          </a:p>
          <a:p>
            <a:r>
              <a:rPr lang="es-ES" sz="1200" b="1" dirty="0"/>
              <a:t>...</a:t>
            </a:r>
          </a:p>
          <a:p>
            <a:r>
              <a:rPr lang="es-ES" sz="1200" b="1" dirty="0"/>
              <a:t>}</a:t>
            </a:r>
          </a:p>
          <a:p>
            <a:r>
              <a:rPr lang="es-ES" sz="1200" b="1" dirty="0"/>
              <a:t>catch(...) {</a:t>
            </a:r>
          </a:p>
          <a:p>
            <a:r>
              <a:rPr lang="es-ES" sz="1200" b="1" dirty="0" err="1"/>
              <a:t>status.setRollbackOnly</a:t>
            </a:r>
            <a:r>
              <a:rPr lang="es-ES" sz="1200" b="1" dirty="0"/>
              <a:t>();</a:t>
            </a:r>
          </a:p>
          <a:p>
            <a:r>
              <a:rPr lang="es-ES" sz="1200" b="1" dirty="0"/>
              <a:t>}</a:t>
            </a:r>
          </a:p>
          <a:p>
            <a:r>
              <a:rPr lang="es-ES" sz="1200" b="1" dirty="0" err="1"/>
              <a:t>return</a:t>
            </a:r>
            <a:r>
              <a:rPr lang="es-ES" sz="1200" b="1" dirty="0"/>
              <a:t> ...;</a:t>
            </a:r>
          </a:p>
          <a:p>
            <a:r>
              <a:rPr lang="es-ES" sz="1200" b="1" dirty="0"/>
              <a:t>}</a:t>
            </a:r>
          </a:p>
          <a:p>
            <a:r>
              <a:rPr lang="es-ES" sz="1200" b="1" dirty="0"/>
              <a:t>});</a:t>
            </a:r>
          </a:p>
        </p:txBody>
      </p:sp>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4977885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a:xfrm>
            <a:off x="551884" y="3884743"/>
            <a:ext cx="6451431" cy="757110"/>
          </a:xfrm>
        </p:spPr>
        <p:txBody>
          <a:bodyPr/>
          <a:lstStyle/>
          <a:p>
            <a:r>
              <a:rPr lang="es-ES_tradnl" dirty="0" smtClean="0"/>
              <a:t>PROGRAMACIÓN ORIENTADA ASPECTOS</a:t>
            </a:r>
            <a:br>
              <a:rPr lang="es-ES_tradnl" dirty="0" smtClean="0"/>
            </a:br>
            <a:r>
              <a:rPr lang="es-ES_tradnl" dirty="0" smtClean="0"/>
              <a:t>(AOP)</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1 Marcador de contenido"/>
          <p:cNvSpPr>
            <a:spLocks noGrp="1"/>
          </p:cNvSpPr>
          <p:nvPr>
            <p:ph idx="1"/>
          </p:nvPr>
        </p:nvSpPr>
        <p:spPr>
          <a:xfrm>
            <a:off x="515938" y="2060848"/>
            <a:ext cx="8088312" cy="4176464"/>
          </a:xfrm>
        </p:spPr>
        <p:txBody>
          <a:bodyPr/>
          <a:lstStyle/>
          <a:p>
            <a:pPr eaLnBrk="1" hangingPunct="1">
              <a:buFontTx/>
              <a:buNone/>
            </a:pPr>
            <a:endParaRPr lang="es-ES_tradnl" altLang="es-ES" dirty="0" smtClean="0">
              <a:ea typeface="ＭＳ Ｐゴシック" pitchFamily="34" charset="-128"/>
            </a:endParaRPr>
          </a:p>
          <a:p>
            <a:pPr eaLnBrk="1" hangingPunct="1"/>
            <a:endParaRPr lang="fr-FR" altLang="es-ES" dirty="0" smtClean="0">
              <a:ea typeface="ＭＳ Ｐゴシック" pitchFamily="34" charset="-128"/>
            </a:endParaRPr>
          </a:p>
        </p:txBody>
      </p:sp>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177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Aspect-Oriented</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Programming</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(AOP)</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823833" y="1412776"/>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Es un paradigma de la programación</a:t>
            </a:r>
            <a:r>
              <a:rPr lang="es-ES" sz="1200" dirty="0" smtClean="0"/>
              <a:t>..</a:t>
            </a:r>
            <a:endParaRPr lang="es-ES" sz="1200" dirty="0"/>
          </a:p>
        </p:txBody>
      </p:sp>
      <p:sp>
        <p:nvSpPr>
          <p:cNvPr id="13" name="4 CuadroTexto"/>
          <p:cNvSpPr txBox="1"/>
          <p:nvPr/>
        </p:nvSpPr>
        <p:spPr>
          <a:xfrm>
            <a:off x="370219" y="13973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823833" y="2170336"/>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Su intención es permitir una adecuada </a:t>
            </a:r>
            <a:r>
              <a:rPr lang="es-ES" sz="1200" b="1" dirty="0" err="1"/>
              <a:t>modularización</a:t>
            </a:r>
            <a:r>
              <a:rPr lang="es-ES" sz="1200" b="1" dirty="0"/>
              <a:t> </a:t>
            </a:r>
            <a:r>
              <a:rPr lang="es-ES" sz="1200" dirty="0"/>
              <a:t>de las aplicaciones </a:t>
            </a:r>
            <a:r>
              <a:rPr lang="es-ES" sz="1200" dirty="0" smtClean="0"/>
              <a:t>.</a:t>
            </a:r>
            <a:endParaRPr lang="es-ES" sz="1200" dirty="0"/>
          </a:p>
        </p:txBody>
      </p:sp>
      <p:sp>
        <p:nvSpPr>
          <p:cNvPr id="15" name="4 CuadroTexto"/>
          <p:cNvSpPr txBox="1"/>
          <p:nvPr/>
        </p:nvSpPr>
        <p:spPr>
          <a:xfrm>
            <a:off x="370219" y="215494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823833" y="2933939"/>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Posibilitar una mejor separación de responsabilidades (Obligación o correspondencia de hacer algo</a:t>
            </a:r>
            <a:r>
              <a:rPr lang="es-ES" sz="1200" dirty="0" smtClean="0"/>
              <a:t>).</a:t>
            </a:r>
            <a:endParaRPr lang="es-ES" sz="1200" dirty="0"/>
          </a:p>
        </p:txBody>
      </p:sp>
      <p:sp>
        <p:nvSpPr>
          <p:cNvPr id="17" name="4 CuadroTexto"/>
          <p:cNvSpPr txBox="1"/>
          <p:nvPr/>
        </p:nvSpPr>
        <p:spPr>
          <a:xfrm>
            <a:off x="370219" y="291854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23833" y="3723213"/>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Permite encapsular los diferentes conceptos que componen una aplicación en entidades bien definidas.</a:t>
            </a:r>
          </a:p>
        </p:txBody>
      </p:sp>
      <p:sp>
        <p:nvSpPr>
          <p:cNvPr id="19" name="4 CuadroTexto"/>
          <p:cNvSpPr txBox="1"/>
          <p:nvPr/>
        </p:nvSpPr>
        <p:spPr>
          <a:xfrm>
            <a:off x="370219" y="370782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0" name="16 CuadroTexto"/>
          <p:cNvSpPr txBox="1"/>
          <p:nvPr/>
        </p:nvSpPr>
        <p:spPr>
          <a:xfrm>
            <a:off x="806022" y="4487429"/>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Elimina las dependencias entre cada uno de los módulos.</a:t>
            </a:r>
          </a:p>
        </p:txBody>
      </p:sp>
      <p:sp>
        <p:nvSpPr>
          <p:cNvPr id="21" name="4 CuadroTexto"/>
          <p:cNvSpPr txBox="1"/>
          <p:nvPr/>
        </p:nvSpPr>
        <p:spPr>
          <a:xfrm>
            <a:off x="352408" y="447203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823833" y="5184090"/>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Filosofía que permite razonar mejor sobre los conceptos</a:t>
            </a:r>
            <a:r>
              <a:rPr lang="es-ES" sz="1200" dirty="0" smtClean="0"/>
              <a:t>..</a:t>
            </a:r>
            <a:endParaRPr lang="es-ES" sz="1200" dirty="0"/>
          </a:p>
        </p:txBody>
      </p:sp>
      <p:sp>
        <p:nvSpPr>
          <p:cNvPr id="23" name="4 CuadroTexto"/>
          <p:cNvSpPr txBox="1"/>
          <p:nvPr/>
        </p:nvSpPr>
        <p:spPr>
          <a:xfrm>
            <a:off x="370219" y="516870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79637508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1124744"/>
            <a:ext cx="9144000" cy="4684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6147" name="1 Marcador de contenido"/>
          <p:cNvSpPr>
            <a:spLocks noGrp="1"/>
          </p:cNvSpPr>
          <p:nvPr>
            <p:ph idx="1"/>
          </p:nvPr>
        </p:nvSpPr>
        <p:spPr>
          <a:xfrm>
            <a:off x="515938" y="2060848"/>
            <a:ext cx="8088312" cy="4176464"/>
          </a:xfrm>
        </p:spPr>
        <p:txBody>
          <a:bodyPr/>
          <a:lstStyle/>
          <a:p>
            <a:pPr eaLnBrk="1" hangingPunct="1">
              <a:buFontTx/>
              <a:buNone/>
            </a:pPr>
            <a:endParaRPr lang="es-ES_tradnl" altLang="es-ES" dirty="0" smtClean="0">
              <a:ea typeface="ＭＳ Ｐゴシック" pitchFamily="34" charset="-128"/>
            </a:endParaRPr>
          </a:p>
          <a:p>
            <a:pPr eaLnBrk="1" hangingPunct="1"/>
            <a:endParaRPr lang="fr-FR" altLang="es-ES" dirty="0" smtClean="0">
              <a:ea typeface="ＭＳ Ｐゴシック" pitchFamily="34" charset="-128"/>
            </a:endParaRPr>
          </a:p>
        </p:txBody>
      </p:sp>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178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Aspect-Oriented</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Programming</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(AOP</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823833" y="148478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Se elimina la dispersión del código y las implementaciones resultan más comprensibles, adaptables y reusables</a:t>
            </a:r>
            <a:r>
              <a:rPr lang="es-ES" sz="1200" dirty="0" smtClean="0"/>
              <a:t>.</a:t>
            </a:r>
            <a:endParaRPr lang="es-ES" sz="1200" dirty="0"/>
          </a:p>
        </p:txBody>
      </p:sp>
      <p:sp>
        <p:nvSpPr>
          <p:cNvPr id="13" name="4 CuadroTexto"/>
          <p:cNvSpPr txBox="1"/>
          <p:nvPr/>
        </p:nvSpPr>
        <p:spPr>
          <a:xfrm>
            <a:off x="370219" y="146939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823833" y="224234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El principal objetivo de la OAP es la separación de las funcionalidades dentro del </a:t>
            </a:r>
            <a:r>
              <a:rPr lang="es-ES" sz="1200" dirty="0" smtClean="0"/>
              <a:t>sistema.</a:t>
            </a:r>
            <a:endParaRPr lang="es-ES" sz="1200" dirty="0"/>
          </a:p>
        </p:txBody>
      </p:sp>
      <p:sp>
        <p:nvSpPr>
          <p:cNvPr id="15" name="4 CuadroTexto"/>
          <p:cNvSpPr txBox="1"/>
          <p:nvPr/>
        </p:nvSpPr>
        <p:spPr>
          <a:xfrm>
            <a:off x="370219" y="222695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6"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0895090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179</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611560" y="692696"/>
            <a:ext cx="7405671"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823833" y="1340768"/>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Framework nos ofrece un potencial muy interesante, utilizando el </a:t>
            </a:r>
            <a:r>
              <a:rPr lang="es-ES" sz="1200" dirty="0" err="1"/>
              <a:t>framework</a:t>
            </a:r>
            <a:r>
              <a:rPr lang="es-ES" sz="1200" dirty="0"/>
              <a:t> de AOP </a:t>
            </a:r>
            <a:r>
              <a:rPr lang="es-ES" sz="1200" dirty="0" err="1"/>
              <a:t>AspectJ</a:t>
            </a:r>
            <a:r>
              <a:rPr lang="es-ES" sz="1200" dirty="0" smtClean="0"/>
              <a:t>.</a:t>
            </a:r>
            <a:endParaRPr lang="es-ES" sz="1200" dirty="0"/>
          </a:p>
        </p:txBody>
      </p:sp>
      <p:sp>
        <p:nvSpPr>
          <p:cNvPr id="15" name="4 CuadroTexto"/>
          <p:cNvSpPr txBox="1"/>
          <p:nvPr/>
        </p:nvSpPr>
        <p:spPr>
          <a:xfrm>
            <a:off x="370219" y="132537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823833" y="1956321"/>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smtClean="0"/>
              <a:t>Permite </a:t>
            </a:r>
            <a:r>
              <a:rPr lang="es-ES" sz="1200" dirty="0"/>
              <a:t>usarlo declarando </a:t>
            </a:r>
            <a:r>
              <a:rPr lang="es-ES" sz="1200" dirty="0" err="1"/>
              <a:t>beans</a:t>
            </a:r>
            <a:r>
              <a:rPr lang="es-ES" sz="1200" dirty="0"/>
              <a:t> muy similares a los tradicionales</a:t>
            </a:r>
            <a:r>
              <a:rPr lang="es-ES" sz="1200" dirty="0" smtClean="0"/>
              <a:t>..</a:t>
            </a:r>
            <a:endParaRPr lang="es-ES" sz="1200" dirty="0"/>
          </a:p>
        </p:txBody>
      </p:sp>
      <p:sp>
        <p:nvSpPr>
          <p:cNvPr id="17" name="4 CuadroTexto"/>
          <p:cNvSpPr txBox="1"/>
          <p:nvPr/>
        </p:nvSpPr>
        <p:spPr>
          <a:xfrm>
            <a:off x="370219" y="194093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01642" y="2593575"/>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Ofrece la suficiente flexibilidad para la gran mayoría de los escenarios</a:t>
            </a:r>
            <a:r>
              <a:rPr lang="es-ES" sz="1200" dirty="0" smtClean="0"/>
              <a:t>.</a:t>
            </a:r>
            <a:endParaRPr lang="es-ES" sz="1200" dirty="0"/>
          </a:p>
        </p:txBody>
      </p:sp>
      <p:sp>
        <p:nvSpPr>
          <p:cNvPr id="19" name="4 CuadroTexto"/>
          <p:cNvSpPr txBox="1"/>
          <p:nvPr/>
        </p:nvSpPr>
        <p:spPr>
          <a:xfrm>
            <a:off x="365839" y="258602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1" name="4 CuadroTexto"/>
          <p:cNvSpPr txBox="1"/>
          <p:nvPr/>
        </p:nvSpPr>
        <p:spPr>
          <a:xfrm>
            <a:off x="372191" y="3252544"/>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3" name="16 CuadroTexto"/>
          <p:cNvSpPr txBox="1"/>
          <p:nvPr/>
        </p:nvSpPr>
        <p:spPr>
          <a:xfrm>
            <a:off x="2916980" y="4286685"/>
            <a:ext cx="3361650"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 </a:t>
            </a:r>
            <a:r>
              <a:rPr lang="es-ES" sz="1200" b="1" dirty="0" smtClean="0"/>
              <a:t>Después </a:t>
            </a:r>
            <a:r>
              <a:rPr lang="es-ES" sz="1200" b="1" dirty="0"/>
              <a:t>de invocar un método, si </a:t>
            </a:r>
            <a:r>
              <a:rPr lang="es-ES" sz="1200" b="1" dirty="0" smtClean="0"/>
              <a:t>devolvió OK</a:t>
            </a:r>
            <a:r>
              <a:rPr lang="es-ES" sz="1200" dirty="0" smtClean="0"/>
              <a:t>.</a:t>
            </a:r>
            <a:endParaRPr lang="es-ES" sz="1200" dirty="0"/>
          </a:p>
        </p:txBody>
      </p:sp>
      <p:sp>
        <p:nvSpPr>
          <p:cNvPr id="24" name="16 CuadroTexto"/>
          <p:cNvSpPr txBox="1"/>
          <p:nvPr/>
        </p:nvSpPr>
        <p:spPr>
          <a:xfrm>
            <a:off x="2890243" y="4786115"/>
            <a:ext cx="3532403"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 </a:t>
            </a:r>
            <a:r>
              <a:rPr lang="es-ES" sz="1200" b="1" dirty="0" smtClean="0"/>
              <a:t>Después de </a:t>
            </a:r>
            <a:r>
              <a:rPr lang="es-ES" sz="1200" b="1" dirty="0"/>
              <a:t>invocar un método, si lanzó excepción</a:t>
            </a:r>
            <a:r>
              <a:rPr lang="es-ES" sz="1200" dirty="0" smtClean="0"/>
              <a:t>.</a:t>
            </a:r>
            <a:endParaRPr lang="es-ES" sz="1200" dirty="0"/>
          </a:p>
        </p:txBody>
      </p:sp>
      <p:sp>
        <p:nvSpPr>
          <p:cNvPr id="25" name="16 CuadroTexto"/>
          <p:cNvSpPr txBox="1"/>
          <p:nvPr/>
        </p:nvSpPr>
        <p:spPr>
          <a:xfrm>
            <a:off x="2890243" y="5267585"/>
            <a:ext cx="2956339"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 </a:t>
            </a:r>
            <a:r>
              <a:rPr lang="es-ES" sz="1200" b="1" dirty="0"/>
              <a:t>Reemplazar la ejecución de un </a:t>
            </a:r>
            <a:r>
              <a:rPr lang="es-ES" sz="1200" b="1" dirty="0" smtClean="0"/>
              <a:t>método.</a:t>
            </a:r>
            <a:endParaRPr lang="es-ES" sz="1200" b="1" dirty="0"/>
          </a:p>
        </p:txBody>
      </p:sp>
      <p:sp>
        <p:nvSpPr>
          <p:cNvPr id="26" name="16 CuadroTexto"/>
          <p:cNvSpPr txBox="1"/>
          <p:nvPr/>
        </p:nvSpPr>
        <p:spPr>
          <a:xfrm>
            <a:off x="790885" y="3283322"/>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Nos permite modificar o agregar comportamiento de nuestros </a:t>
            </a:r>
            <a:r>
              <a:rPr lang="es-ES" sz="1200" dirty="0" err="1"/>
              <a:t>beans</a:t>
            </a:r>
            <a:r>
              <a:rPr lang="es-ES" sz="1200" dirty="0"/>
              <a:t> en diferentes momentos de la </a:t>
            </a:r>
            <a:r>
              <a:rPr lang="es-ES" sz="1200" dirty="0" smtClean="0"/>
              <a:t>invocación.</a:t>
            </a:r>
            <a:endParaRPr lang="es-ES" sz="1200" dirty="0"/>
          </a:p>
        </p:txBody>
      </p:sp>
      <p:sp>
        <p:nvSpPr>
          <p:cNvPr id="27" name="16 CuadroTexto"/>
          <p:cNvSpPr txBox="1"/>
          <p:nvPr/>
        </p:nvSpPr>
        <p:spPr>
          <a:xfrm>
            <a:off x="2890243" y="3809632"/>
            <a:ext cx="2376265"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 </a:t>
            </a:r>
            <a:r>
              <a:rPr lang="es-ES" sz="1200" b="1" dirty="0"/>
              <a:t>Antes de invocar a un método.</a:t>
            </a:r>
          </a:p>
        </p:txBody>
      </p:sp>
      <p:sp>
        <p:nvSpPr>
          <p:cNvPr id="28" name="4 CuadroTexto"/>
          <p:cNvSpPr txBox="1"/>
          <p:nvPr/>
        </p:nvSpPr>
        <p:spPr>
          <a:xfrm>
            <a:off x="2534214" y="3794242"/>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9" name="4 CuadroTexto"/>
          <p:cNvSpPr txBox="1"/>
          <p:nvPr/>
        </p:nvSpPr>
        <p:spPr>
          <a:xfrm>
            <a:off x="2537786" y="5254249"/>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30" name="4 CuadroTexto"/>
          <p:cNvSpPr txBox="1"/>
          <p:nvPr/>
        </p:nvSpPr>
        <p:spPr>
          <a:xfrm>
            <a:off x="2534214" y="4770725"/>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31" name="4 CuadroTexto"/>
          <p:cNvSpPr txBox="1"/>
          <p:nvPr/>
        </p:nvSpPr>
        <p:spPr>
          <a:xfrm>
            <a:off x="2537786" y="4260064"/>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pic>
        <p:nvPicPr>
          <p:cNvPr id="2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3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072246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94669"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49274" y="764704"/>
            <a:ext cx="8045450" cy="269875"/>
          </a:xfrm>
        </p:spPr>
        <p:txBody>
          <a:bodyPr/>
          <a:lstStyle/>
          <a:p>
            <a:pPr>
              <a:lnSpc>
                <a:spcPct val="90000"/>
              </a:lnSpc>
              <a:spcBef>
                <a:spcPct val="0"/>
              </a:spcBef>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 MÓDULO WEB</a:t>
            </a:r>
          </a:p>
        </p:txBody>
      </p:sp>
      <p:sp>
        <p:nvSpPr>
          <p:cNvPr id="33" name="16 CuadroTexto"/>
          <p:cNvSpPr txBox="1"/>
          <p:nvPr/>
        </p:nvSpPr>
        <p:spPr>
          <a:xfrm>
            <a:off x="4829057" y="3445130"/>
            <a:ext cx="3487360"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El grupo </a:t>
            </a:r>
            <a:r>
              <a:rPr lang="es-ES" sz="1200" b="1" dirty="0"/>
              <a:t>Web</a:t>
            </a:r>
            <a:r>
              <a:rPr lang="es-ES" sz="1200" dirty="0"/>
              <a:t> lógicamente es para la web. Contiene los módulos "</a:t>
            </a:r>
            <a:r>
              <a:rPr lang="es-ES" sz="1200" b="1" dirty="0"/>
              <a:t>Web</a:t>
            </a:r>
            <a:r>
              <a:rPr lang="es-ES" sz="1200" dirty="0"/>
              <a:t>", "</a:t>
            </a:r>
            <a:r>
              <a:rPr lang="es-ES" sz="1200" b="1" dirty="0"/>
              <a:t>Web-</a:t>
            </a:r>
            <a:r>
              <a:rPr lang="es-ES" sz="1200" b="1" dirty="0" err="1"/>
              <a:t>Servlet</a:t>
            </a:r>
            <a:r>
              <a:rPr lang="es-ES" sz="1200" dirty="0"/>
              <a:t>", "</a:t>
            </a:r>
            <a:r>
              <a:rPr lang="es-ES" sz="1200" b="1" dirty="0"/>
              <a:t>Web-</a:t>
            </a:r>
            <a:r>
              <a:rPr lang="es-ES" sz="1200" b="1" dirty="0" err="1"/>
              <a:t>Struts</a:t>
            </a:r>
            <a:r>
              <a:rPr lang="es-ES" sz="1200" dirty="0"/>
              <a:t>", y "</a:t>
            </a:r>
            <a:r>
              <a:rPr lang="es-ES" sz="1200" b="1" dirty="0"/>
              <a:t>Web-</a:t>
            </a:r>
            <a:r>
              <a:rPr lang="es-ES" sz="1200" b="1" dirty="0" err="1"/>
              <a:t>Portlet</a:t>
            </a:r>
            <a:r>
              <a:rPr lang="es-ES" sz="1200" dirty="0"/>
              <a:t>". </a:t>
            </a:r>
            <a:endParaRPr lang="es-ES" sz="1200" dirty="0" smtClean="0"/>
          </a:p>
          <a:p>
            <a:endParaRPr lang="es-ES" sz="1200" dirty="0"/>
          </a:p>
          <a:p>
            <a:r>
              <a:rPr lang="es-ES" sz="1200" dirty="0" smtClean="0"/>
              <a:t>Los </a:t>
            </a:r>
            <a:r>
              <a:rPr lang="es-ES" sz="1200" dirty="0"/>
              <a:t>nombres son bastante descriptivos, sólo mencionar que </a:t>
            </a:r>
            <a:r>
              <a:rPr lang="es-ES" sz="1200" b="1" dirty="0"/>
              <a:t>Spring </a:t>
            </a:r>
            <a:r>
              <a:rPr lang="es-ES" sz="1200" dirty="0"/>
              <a:t>se adhiere al clásico patrón </a:t>
            </a:r>
            <a:r>
              <a:rPr lang="es-ES" sz="1200" b="1" dirty="0"/>
              <a:t>MVC</a:t>
            </a:r>
            <a:r>
              <a:rPr lang="es-ES" sz="1200" dirty="0"/>
              <a:t> (</a:t>
            </a:r>
            <a:r>
              <a:rPr lang="es-ES" sz="1200" b="1" dirty="0"/>
              <a:t>Modelo-Vista-Controlador</a:t>
            </a:r>
            <a:r>
              <a:rPr lang="es-ES" sz="1200" b="1" dirty="0" smtClean="0"/>
              <a:t>)</a:t>
            </a:r>
            <a:endParaRPr lang="es-ES" sz="1200" dirty="0">
              <a:effectLst/>
            </a:endParaRPr>
          </a:p>
        </p:txBody>
      </p:sp>
      <p:sp>
        <p:nvSpPr>
          <p:cNvPr id="35" name="16 CuadroTexto"/>
          <p:cNvSpPr txBox="1"/>
          <p:nvPr/>
        </p:nvSpPr>
        <p:spPr>
          <a:xfrm>
            <a:off x="4860032" y="2924944"/>
            <a:ext cx="648072"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WEB</a:t>
            </a:r>
            <a:endParaRPr lang="es-ES" b="1" dirty="0">
              <a:solidFill>
                <a:srgbClr val="C00000"/>
              </a:solidFill>
            </a:endParaRPr>
          </a:p>
        </p:txBody>
      </p:sp>
      <p:sp>
        <p:nvSpPr>
          <p:cNvPr id="17" name="Rectángulo redondeado 9"/>
          <p:cNvSpPr/>
          <p:nvPr/>
        </p:nvSpPr>
        <p:spPr>
          <a:xfrm>
            <a:off x="323528" y="2852936"/>
            <a:ext cx="4253346" cy="2409372"/>
          </a:xfrm>
          <a:prstGeom prst="roundRect">
            <a:avLst/>
          </a:prstGeom>
          <a:solidFill>
            <a:schemeClr val="bg1">
              <a:lumMod val="8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8" name="Rectángulo redondeado 28"/>
          <p:cNvSpPr/>
          <p:nvPr/>
        </p:nvSpPr>
        <p:spPr>
          <a:xfrm>
            <a:off x="459369" y="3375286"/>
            <a:ext cx="1913648" cy="639544"/>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s-ES" sz="1400" b="1" dirty="0" err="1" smtClean="0">
                <a:solidFill>
                  <a:schemeClr val="bg1"/>
                </a:solidFill>
              </a:rPr>
              <a:t>WebSocket</a:t>
            </a:r>
            <a:endParaRPr lang="es-ES" sz="1400" b="1" dirty="0" smtClean="0">
              <a:solidFill>
                <a:schemeClr val="bg1"/>
              </a:solidFill>
            </a:endParaRPr>
          </a:p>
        </p:txBody>
      </p:sp>
      <p:sp>
        <p:nvSpPr>
          <p:cNvPr id="19" name="Rectángulo redondeado 29"/>
          <p:cNvSpPr/>
          <p:nvPr/>
        </p:nvSpPr>
        <p:spPr>
          <a:xfrm>
            <a:off x="2530466" y="3353973"/>
            <a:ext cx="1913648" cy="638251"/>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b="1" dirty="0" err="1" smtClean="0">
                <a:solidFill>
                  <a:schemeClr val="bg1"/>
                </a:solidFill>
              </a:rPr>
              <a:t>Servlet</a:t>
            </a:r>
            <a:endParaRPr lang="es-ES" sz="1400" b="1" dirty="0" smtClean="0">
              <a:solidFill>
                <a:schemeClr val="bg1"/>
              </a:solidFill>
            </a:endParaRPr>
          </a:p>
        </p:txBody>
      </p:sp>
      <p:sp>
        <p:nvSpPr>
          <p:cNvPr id="20" name="Rectángulo redondeado 30"/>
          <p:cNvSpPr/>
          <p:nvPr/>
        </p:nvSpPr>
        <p:spPr>
          <a:xfrm>
            <a:off x="484699" y="4245149"/>
            <a:ext cx="1913648" cy="63954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ES" sz="1400" b="1" dirty="0" smtClean="0">
                <a:solidFill>
                  <a:schemeClr val="tx1"/>
                </a:solidFill>
              </a:rPr>
              <a:t>Web</a:t>
            </a:r>
          </a:p>
        </p:txBody>
      </p:sp>
      <p:sp>
        <p:nvSpPr>
          <p:cNvPr id="21" name="Rectángulo redondeado 31"/>
          <p:cNvSpPr/>
          <p:nvPr/>
        </p:nvSpPr>
        <p:spPr>
          <a:xfrm>
            <a:off x="2559518" y="4199525"/>
            <a:ext cx="1913648" cy="63954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s-ES" sz="1400" b="1" dirty="0" err="1" smtClean="0">
                <a:solidFill>
                  <a:schemeClr val="tx1"/>
                </a:solidFill>
              </a:rPr>
              <a:t>Portlet</a:t>
            </a:r>
            <a:endParaRPr lang="es-ES" sz="1400" b="1" dirty="0" smtClean="0">
              <a:solidFill>
                <a:schemeClr val="tx1"/>
              </a:solidFill>
            </a:endParaRPr>
          </a:p>
        </p:txBody>
      </p:sp>
      <p:sp>
        <p:nvSpPr>
          <p:cNvPr id="22" name="Rectángulo redondeado 32"/>
          <p:cNvSpPr/>
          <p:nvPr/>
        </p:nvSpPr>
        <p:spPr>
          <a:xfrm>
            <a:off x="579721" y="2912784"/>
            <a:ext cx="3536478" cy="326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WEB</a:t>
            </a:r>
          </a:p>
        </p:txBody>
      </p:sp>
      <p:pic>
        <p:nvPicPr>
          <p:cNvPr id="30"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187874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180</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683568" y="1556792"/>
            <a:ext cx="5310781" cy="276999"/>
          </a:xfrm>
          <a:prstGeom prst="rect">
            <a:avLst/>
          </a:prstGeom>
          <a:noFill/>
          <a:ln>
            <a:noFill/>
            <a:prstDash val="dash"/>
          </a:ln>
          <a:effectLst/>
        </p:spPr>
        <p:txBody>
          <a:bodyPr wrap="square" rtlCol="0">
            <a:spAutoFit/>
          </a:bodyPr>
          <a:lstStyle/>
          <a:p>
            <a:r>
              <a:rPr lang="es-ES_tradnl" sz="1200" b="1" dirty="0" smtClean="0"/>
              <a:t>- </a:t>
            </a:r>
            <a:r>
              <a:rPr lang="es-ES" sz="1200" b="1" dirty="0"/>
              <a:t>AOP</a:t>
            </a:r>
            <a:r>
              <a:rPr lang="es-ES" sz="1200" dirty="0"/>
              <a:t> es una solución muy elegante para eliminar estos problemas en  tres pasos:</a:t>
            </a:r>
          </a:p>
        </p:txBody>
      </p:sp>
      <p:sp>
        <p:nvSpPr>
          <p:cNvPr id="15" name="4 CuadroTexto"/>
          <p:cNvSpPr txBox="1"/>
          <p:nvPr/>
        </p:nvSpPr>
        <p:spPr>
          <a:xfrm>
            <a:off x="229954" y="154140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2692492" y="2067637"/>
            <a:ext cx="336656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Implementa la lógica de negocio de tu aplicación</a:t>
            </a:r>
            <a:r>
              <a:rPr lang="es-ES" sz="1200" dirty="0" smtClean="0"/>
              <a:t>.</a:t>
            </a:r>
            <a:endParaRPr lang="es-ES" sz="1200" dirty="0"/>
          </a:p>
        </p:txBody>
      </p:sp>
      <p:sp>
        <p:nvSpPr>
          <p:cNvPr id="17" name="4 CuadroTexto"/>
          <p:cNvSpPr txBox="1"/>
          <p:nvPr/>
        </p:nvSpPr>
        <p:spPr>
          <a:xfrm>
            <a:off x="2392954" y="2031294"/>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18" name="16 CuadroTexto"/>
          <p:cNvSpPr txBox="1"/>
          <p:nvPr/>
        </p:nvSpPr>
        <p:spPr>
          <a:xfrm>
            <a:off x="2692492" y="2489005"/>
            <a:ext cx="5332972" cy="276999"/>
          </a:xfrm>
          <a:prstGeom prst="rect">
            <a:avLst/>
          </a:prstGeom>
          <a:noFill/>
          <a:ln>
            <a:noFill/>
            <a:prstDash val="dash"/>
          </a:ln>
          <a:effectLst/>
        </p:spPr>
        <p:txBody>
          <a:bodyPr wrap="square" rtlCol="0">
            <a:spAutoFit/>
          </a:bodyPr>
          <a:lstStyle/>
          <a:p>
            <a:r>
              <a:rPr lang="es-ES_tradnl" sz="1200" b="1" dirty="0" smtClean="0"/>
              <a:t>- </a:t>
            </a:r>
            <a:r>
              <a:rPr lang="es-ES" sz="1200" dirty="0"/>
              <a:t> Implementa aspectos que resuelvan los problemas transversales a tu aplicación.</a:t>
            </a:r>
          </a:p>
        </p:txBody>
      </p:sp>
      <p:sp>
        <p:nvSpPr>
          <p:cNvPr id="21" name="4 CuadroTexto"/>
          <p:cNvSpPr txBox="1"/>
          <p:nvPr/>
        </p:nvSpPr>
        <p:spPr>
          <a:xfrm>
            <a:off x="231926" y="346856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6" name="16 CuadroTexto"/>
          <p:cNvSpPr txBox="1"/>
          <p:nvPr/>
        </p:nvSpPr>
        <p:spPr>
          <a:xfrm>
            <a:off x="650620" y="3499346"/>
            <a:ext cx="145529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err="1"/>
              <a:t>Aspect</a:t>
            </a:r>
            <a:r>
              <a:rPr lang="es-ES" sz="1200" b="1" dirty="0"/>
              <a:t> (Aspecto) </a:t>
            </a:r>
            <a:r>
              <a:rPr lang="es-ES" sz="1200" dirty="0" smtClean="0"/>
              <a:t>.</a:t>
            </a:r>
            <a:endParaRPr lang="es-ES" sz="1200" dirty="0"/>
          </a:p>
        </p:txBody>
      </p:sp>
      <p:sp>
        <p:nvSpPr>
          <p:cNvPr id="27" name="16 CuadroTexto"/>
          <p:cNvSpPr txBox="1"/>
          <p:nvPr/>
        </p:nvSpPr>
        <p:spPr>
          <a:xfrm>
            <a:off x="961866" y="4142416"/>
            <a:ext cx="7610286" cy="646331"/>
          </a:xfrm>
          <a:prstGeom prst="rect">
            <a:avLst/>
          </a:prstGeom>
          <a:noFill/>
          <a:ln>
            <a:noFill/>
            <a:prstDash val="dash"/>
          </a:ln>
          <a:effectLst/>
        </p:spPr>
        <p:txBody>
          <a:bodyPr wrap="square" rtlCol="0">
            <a:spAutoFit/>
          </a:bodyPr>
          <a:lstStyle/>
          <a:p>
            <a:r>
              <a:rPr lang="es-ES" sz="1200" dirty="0"/>
              <a:t>Es una funcionalidad transversal (</a:t>
            </a:r>
            <a:r>
              <a:rPr lang="es-ES" sz="1200" b="1" dirty="0" err="1"/>
              <a:t>cross-cutting</a:t>
            </a:r>
            <a:r>
              <a:rPr lang="es-ES" sz="1200" dirty="0"/>
              <a:t>) que se va a implementar de forma modular y separada del </a:t>
            </a:r>
            <a:r>
              <a:rPr lang="es-ES" sz="1200" dirty="0" smtClean="0"/>
              <a:t>resto </a:t>
            </a:r>
            <a:r>
              <a:rPr lang="es-ES" sz="1200" dirty="0"/>
              <a:t>del sistema. El ejemplo más común y simple de un aspecto es el </a:t>
            </a:r>
            <a:r>
              <a:rPr lang="es-ES" sz="1200" b="1" dirty="0" err="1"/>
              <a:t>logging</a:t>
            </a:r>
            <a:r>
              <a:rPr lang="es-ES" sz="1200" dirty="0"/>
              <a:t> (registro de sucesos) dentro </a:t>
            </a:r>
            <a:r>
              <a:rPr lang="es-ES" sz="1200" dirty="0" smtClean="0"/>
              <a:t> el </a:t>
            </a:r>
            <a:r>
              <a:rPr lang="es-ES" sz="1200" dirty="0"/>
              <a:t>sistema, ya que necesariamente afecta a todas las partes del sistema que generan un suceso</a:t>
            </a:r>
            <a:r>
              <a:rPr lang="es-ES" sz="1200" dirty="0" smtClean="0"/>
              <a:t>.</a:t>
            </a:r>
            <a:endParaRPr lang="es-ES" sz="1200" dirty="0"/>
          </a:p>
        </p:txBody>
      </p:sp>
      <p:sp>
        <p:nvSpPr>
          <p:cNvPr id="32" name="4 CuadroTexto"/>
          <p:cNvSpPr txBox="1"/>
          <p:nvPr/>
        </p:nvSpPr>
        <p:spPr>
          <a:xfrm>
            <a:off x="2392954" y="2472995"/>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40" name="4 CuadroTexto"/>
          <p:cNvSpPr txBox="1"/>
          <p:nvPr/>
        </p:nvSpPr>
        <p:spPr>
          <a:xfrm>
            <a:off x="2392954" y="2941050"/>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42" name="16 CuadroTexto"/>
          <p:cNvSpPr txBox="1"/>
          <p:nvPr/>
        </p:nvSpPr>
        <p:spPr>
          <a:xfrm>
            <a:off x="2695569" y="2961753"/>
            <a:ext cx="4488361"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 </a:t>
            </a:r>
            <a:r>
              <a:rPr lang="es-ES" sz="1200" dirty="0"/>
              <a:t>Enlaza estos aspectos en los puntos en los que sean necesarios</a:t>
            </a:r>
            <a:r>
              <a:rPr lang="es-ES" sz="1200" dirty="0" smtClean="0"/>
              <a:t>.</a:t>
            </a:r>
            <a:endParaRPr lang="es-ES" sz="1200" dirty="0"/>
          </a:p>
        </p:txBody>
      </p:sp>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6734691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181</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890457" y="1412776"/>
            <a:ext cx="322254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 </a:t>
            </a:r>
            <a:r>
              <a:rPr lang="es-ES" sz="1400" b="1" dirty="0" err="1">
                <a:solidFill>
                  <a:srgbClr val="C00000"/>
                </a:solidFill>
              </a:rPr>
              <a:t>Join</a:t>
            </a:r>
            <a:r>
              <a:rPr lang="es-ES" sz="1400" b="1" dirty="0">
                <a:solidFill>
                  <a:srgbClr val="C00000"/>
                </a:solidFill>
              </a:rPr>
              <a:t> </a:t>
            </a:r>
            <a:r>
              <a:rPr lang="es-ES" sz="1400" b="1" dirty="0" err="1">
                <a:solidFill>
                  <a:srgbClr val="C00000"/>
                </a:solidFill>
              </a:rPr>
              <a:t>point</a:t>
            </a:r>
            <a:r>
              <a:rPr lang="es-ES" sz="1400" b="1" dirty="0">
                <a:solidFill>
                  <a:srgbClr val="C00000"/>
                </a:solidFill>
              </a:rPr>
              <a:t> </a:t>
            </a:r>
            <a:r>
              <a:rPr lang="es-ES" sz="1400" dirty="0">
                <a:solidFill>
                  <a:srgbClr val="C00000"/>
                </a:solidFill>
              </a:rPr>
              <a:t>(</a:t>
            </a:r>
            <a:r>
              <a:rPr lang="es-ES" sz="1400" b="1" dirty="0">
                <a:solidFill>
                  <a:srgbClr val="C00000"/>
                </a:solidFill>
              </a:rPr>
              <a:t>Punto de Cruce o de Unión</a:t>
            </a:r>
            <a:r>
              <a:rPr lang="es-ES" sz="1200" dirty="0">
                <a:solidFill>
                  <a:srgbClr val="C00000"/>
                </a:solidFill>
              </a:rPr>
              <a:t>) </a:t>
            </a:r>
          </a:p>
        </p:txBody>
      </p:sp>
      <p:sp>
        <p:nvSpPr>
          <p:cNvPr id="15" name="4 CuadroTexto"/>
          <p:cNvSpPr txBox="1"/>
          <p:nvPr/>
        </p:nvSpPr>
        <p:spPr>
          <a:xfrm>
            <a:off x="436843" y="13973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01081" y="1931979"/>
            <a:ext cx="8242919" cy="646331"/>
          </a:xfrm>
          <a:prstGeom prst="rect">
            <a:avLst/>
          </a:prstGeom>
          <a:noFill/>
          <a:ln>
            <a:noFill/>
            <a:prstDash val="dash"/>
          </a:ln>
          <a:effectLst/>
        </p:spPr>
        <p:txBody>
          <a:bodyPr wrap="square" rtlCol="0">
            <a:spAutoFit/>
          </a:bodyPr>
          <a:lstStyle/>
          <a:p>
            <a:r>
              <a:rPr lang="es-ES_tradnl" sz="1200" b="1" dirty="0" smtClean="0"/>
              <a:t>- </a:t>
            </a:r>
            <a:r>
              <a:rPr lang="es-ES" sz="1200" dirty="0"/>
              <a:t>Es un punto de ejecución dentro del sistema donde un aspecto puede ser conectado, como una llamada a un método, el lanzamiento de una excepción o la modificación de un campo. El código del aspecto será insertado en el flujo de ejecución de la aplicación para añadir su funcionalidad.</a:t>
            </a:r>
          </a:p>
        </p:txBody>
      </p:sp>
      <p:sp>
        <p:nvSpPr>
          <p:cNvPr id="21" name="4 CuadroTexto"/>
          <p:cNvSpPr txBox="1"/>
          <p:nvPr/>
        </p:nvSpPr>
        <p:spPr>
          <a:xfrm>
            <a:off x="438815" y="3324552"/>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6" name="16 CuadroTexto"/>
          <p:cNvSpPr txBox="1"/>
          <p:nvPr/>
        </p:nvSpPr>
        <p:spPr>
          <a:xfrm>
            <a:off x="783718" y="3355330"/>
            <a:ext cx="1671321"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dirty="0" err="1">
                <a:solidFill>
                  <a:srgbClr val="C00000"/>
                </a:solidFill>
              </a:rPr>
              <a:t>Advice</a:t>
            </a:r>
            <a:r>
              <a:rPr lang="es-ES" sz="1400" b="1" dirty="0">
                <a:solidFill>
                  <a:srgbClr val="C00000"/>
                </a:solidFill>
              </a:rPr>
              <a:t> </a:t>
            </a:r>
            <a:r>
              <a:rPr lang="es-ES" sz="1400" dirty="0">
                <a:solidFill>
                  <a:srgbClr val="C00000"/>
                </a:solidFill>
              </a:rPr>
              <a:t>(</a:t>
            </a:r>
            <a:r>
              <a:rPr lang="es-ES" sz="1400" b="1" dirty="0">
                <a:solidFill>
                  <a:srgbClr val="C00000"/>
                </a:solidFill>
              </a:rPr>
              <a:t>Consejo</a:t>
            </a:r>
            <a:r>
              <a:rPr lang="es-ES" sz="1400" dirty="0">
                <a:solidFill>
                  <a:srgbClr val="C00000"/>
                </a:solidFill>
              </a:rPr>
              <a:t>) </a:t>
            </a:r>
            <a:endParaRPr lang="es-ES" sz="1200" dirty="0">
              <a:solidFill>
                <a:srgbClr val="C00000"/>
              </a:solidFill>
            </a:endParaRPr>
          </a:p>
        </p:txBody>
      </p:sp>
      <p:sp>
        <p:nvSpPr>
          <p:cNvPr id="27" name="16 CuadroTexto"/>
          <p:cNvSpPr txBox="1"/>
          <p:nvPr/>
        </p:nvSpPr>
        <p:spPr>
          <a:xfrm>
            <a:off x="830794" y="3982254"/>
            <a:ext cx="7610286" cy="461665"/>
          </a:xfrm>
          <a:prstGeom prst="rect">
            <a:avLst/>
          </a:prstGeom>
          <a:noFill/>
          <a:ln>
            <a:noFill/>
            <a:prstDash val="dash"/>
          </a:ln>
          <a:effectLst/>
        </p:spPr>
        <p:txBody>
          <a:bodyPr wrap="square" rtlCol="0">
            <a:spAutoFit/>
          </a:bodyPr>
          <a:lstStyle/>
          <a:p>
            <a:r>
              <a:rPr lang="es-ES" sz="1200" dirty="0" smtClean="0"/>
              <a:t>Es </a:t>
            </a:r>
            <a:r>
              <a:rPr lang="es-ES" sz="1200" dirty="0"/>
              <a:t>la implementación del aspecto, es decir, contiene el código que implementa la nueva 	funcionalidad. Se insertan en la aplicación en los Puntos de Cruce.</a:t>
            </a: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401782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182</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611560"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755576" y="1340768"/>
            <a:ext cx="1709386"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400" b="1" dirty="0" smtClean="0">
                <a:solidFill>
                  <a:srgbClr val="C00000"/>
                </a:solidFill>
              </a:rPr>
              <a:t>- </a:t>
            </a:r>
            <a:r>
              <a:rPr lang="es-ES" sz="1400" b="1" dirty="0">
                <a:solidFill>
                  <a:srgbClr val="C00000"/>
                </a:solidFill>
              </a:rPr>
              <a:t>Tipos de </a:t>
            </a:r>
            <a:r>
              <a:rPr lang="es-ES" sz="1400" b="1" dirty="0" err="1">
                <a:solidFill>
                  <a:srgbClr val="C00000"/>
                </a:solidFill>
              </a:rPr>
              <a:t>Advices</a:t>
            </a:r>
            <a:r>
              <a:rPr lang="es-ES" sz="1400" b="1" dirty="0">
                <a:solidFill>
                  <a:srgbClr val="C00000"/>
                </a:solidFill>
              </a:rPr>
              <a:t>:</a:t>
            </a:r>
          </a:p>
        </p:txBody>
      </p:sp>
      <p:sp>
        <p:nvSpPr>
          <p:cNvPr id="15" name="4 CuadroTexto"/>
          <p:cNvSpPr txBox="1"/>
          <p:nvPr/>
        </p:nvSpPr>
        <p:spPr>
          <a:xfrm>
            <a:off x="301962" y="132537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1351459" y="2038970"/>
            <a:ext cx="6299074"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b="1" dirty="0" err="1"/>
              <a:t>Before</a:t>
            </a:r>
            <a:r>
              <a:rPr lang="es-ES" sz="1200" b="1" dirty="0"/>
              <a:t> </a:t>
            </a:r>
            <a:r>
              <a:rPr lang="es-ES" sz="1200" dirty="0"/>
              <a:t>: Es fácil de intuir que este </a:t>
            </a:r>
            <a:r>
              <a:rPr lang="es-ES" sz="1200" b="1" dirty="0" err="1"/>
              <a:t>advice</a:t>
            </a:r>
            <a:r>
              <a:rPr lang="es-ES" sz="1200" dirty="0"/>
              <a:t> se ejecutará   siempre antes de la llamada a </a:t>
            </a:r>
            <a:r>
              <a:rPr lang="es-ES" sz="1200" dirty="0" smtClean="0"/>
              <a:t>un método</a:t>
            </a:r>
            <a:r>
              <a:rPr lang="es-ES" sz="1200" dirty="0"/>
              <a:t>.</a:t>
            </a:r>
          </a:p>
        </p:txBody>
      </p:sp>
      <p:sp>
        <p:nvSpPr>
          <p:cNvPr id="17" name="4 CuadroTexto"/>
          <p:cNvSpPr txBox="1"/>
          <p:nvPr/>
        </p:nvSpPr>
        <p:spPr>
          <a:xfrm>
            <a:off x="1051921" y="1999598"/>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18" name="16 CuadroTexto"/>
          <p:cNvSpPr txBox="1"/>
          <p:nvPr/>
        </p:nvSpPr>
        <p:spPr>
          <a:xfrm>
            <a:off x="1325607" y="2790970"/>
            <a:ext cx="5332972" cy="276999"/>
          </a:xfrm>
          <a:prstGeom prst="rect">
            <a:avLst/>
          </a:prstGeom>
          <a:noFill/>
          <a:ln>
            <a:noFill/>
            <a:prstDash val="dash"/>
          </a:ln>
          <a:effectLst/>
        </p:spPr>
        <p:txBody>
          <a:bodyPr wrap="square" rtlCol="0">
            <a:spAutoFit/>
          </a:bodyPr>
          <a:lstStyle/>
          <a:p>
            <a:r>
              <a:rPr lang="es-ES" sz="1200" b="1" dirty="0"/>
              <a:t>-</a:t>
            </a:r>
            <a:r>
              <a:rPr lang="es-ES" sz="1200" b="1" dirty="0" err="1"/>
              <a:t>After</a:t>
            </a:r>
            <a:r>
              <a:rPr lang="es-ES" sz="1200" b="1" dirty="0"/>
              <a:t> </a:t>
            </a:r>
            <a:r>
              <a:rPr lang="es-ES" sz="1200" b="1" dirty="0" err="1"/>
              <a:t>Returning</a:t>
            </a:r>
            <a:r>
              <a:rPr lang="es-ES" sz="1200" b="1" dirty="0"/>
              <a:t> </a:t>
            </a:r>
            <a:r>
              <a:rPr lang="es-ES" sz="1200" dirty="0"/>
              <a:t>:  Este </a:t>
            </a:r>
            <a:r>
              <a:rPr lang="es-ES" sz="1200" b="1" dirty="0" err="1"/>
              <a:t>advice</a:t>
            </a:r>
            <a:r>
              <a:rPr lang="es-ES" sz="1200" dirty="0"/>
              <a:t> se ejecuta después de la llamada a un método.</a:t>
            </a:r>
          </a:p>
        </p:txBody>
      </p:sp>
      <p:sp>
        <p:nvSpPr>
          <p:cNvPr id="32" name="4 CuadroTexto"/>
          <p:cNvSpPr txBox="1"/>
          <p:nvPr/>
        </p:nvSpPr>
        <p:spPr>
          <a:xfrm>
            <a:off x="1026069" y="2750097"/>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40" name="4 CuadroTexto"/>
          <p:cNvSpPr txBox="1"/>
          <p:nvPr/>
        </p:nvSpPr>
        <p:spPr>
          <a:xfrm>
            <a:off x="990642" y="3433401"/>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2" name="4 CuadroTexto"/>
          <p:cNvSpPr txBox="1"/>
          <p:nvPr/>
        </p:nvSpPr>
        <p:spPr>
          <a:xfrm>
            <a:off x="990642" y="4200592"/>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3" name="16 CuadroTexto"/>
          <p:cNvSpPr txBox="1"/>
          <p:nvPr/>
        </p:nvSpPr>
        <p:spPr>
          <a:xfrm>
            <a:off x="1316032" y="4231370"/>
            <a:ext cx="3526189" cy="276999"/>
          </a:xfrm>
          <a:prstGeom prst="rect">
            <a:avLst/>
          </a:prstGeom>
          <a:noFill/>
          <a:ln>
            <a:noFill/>
            <a:prstDash val="dash"/>
          </a:ln>
          <a:effectLst/>
        </p:spPr>
        <p:txBody>
          <a:bodyPr wrap="square" rtlCol="0">
            <a:spAutoFit/>
          </a:bodyPr>
          <a:lstStyle/>
          <a:p>
            <a:r>
              <a:rPr lang="es-ES" sz="1200" b="1" dirty="0" smtClean="0"/>
              <a:t>-</a:t>
            </a:r>
            <a:r>
              <a:rPr lang="es-ES" sz="1200" b="1" dirty="0" err="1" smtClean="0"/>
              <a:t>Throws</a:t>
            </a:r>
            <a:r>
              <a:rPr lang="es-ES" sz="1200" dirty="0" smtClean="0"/>
              <a:t> </a:t>
            </a:r>
            <a:r>
              <a:rPr lang="es-ES" sz="1200" dirty="0"/>
              <a:t>: Se ejecuta cuando  ocurre una excepción.</a:t>
            </a:r>
          </a:p>
        </p:txBody>
      </p:sp>
      <p:sp>
        <p:nvSpPr>
          <p:cNvPr id="28" name="16 CuadroTexto"/>
          <p:cNvSpPr txBox="1"/>
          <p:nvPr/>
        </p:nvSpPr>
        <p:spPr>
          <a:xfrm>
            <a:off x="1316032" y="3433401"/>
            <a:ext cx="7109209" cy="461665"/>
          </a:xfrm>
          <a:prstGeom prst="rect">
            <a:avLst/>
          </a:prstGeom>
          <a:noFill/>
          <a:ln>
            <a:noFill/>
            <a:prstDash val="dash"/>
          </a:ln>
          <a:effectLst/>
        </p:spPr>
        <p:txBody>
          <a:bodyPr wrap="square" rtlCol="0">
            <a:spAutoFit/>
          </a:bodyPr>
          <a:lstStyle/>
          <a:p>
            <a:r>
              <a:rPr lang="es-ES" sz="1200" b="1" dirty="0"/>
              <a:t>-</a:t>
            </a:r>
            <a:r>
              <a:rPr lang="es-ES" sz="1200" b="1" dirty="0" err="1"/>
              <a:t>Around</a:t>
            </a:r>
            <a:r>
              <a:rPr lang="es-ES" sz="1200" dirty="0"/>
              <a:t> : Cuando  implementamos un </a:t>
            </a:r>
            <a:r>
              <a:rPr lang="es-ES" sz="1200" b="1" dirty="0" err="1"/>
              <a:t>advice</a:t>
            </a:r>
            <a:r>
              <a:rPr lang="es-ES" sz="1200" dirty="0"/>
              <a:t> de este tipo podremos realizar acciones antes y </a:t>
            </a:r>
            <a:r>
              <a:rPr lang="es-ES" sz="1200" dirty="0" smtClean="0"/>
              <a:t> </a:t>
            </a:r>
            <a:r>
              <a:rPr lang="es-ES" sz="1200" dirty="0"/>
              <a:t>después de </a:t>
            </a:r>
            <a:r>
              <a:rPr lang="es-ES" sz="1200" dirty="0" smtClean="0"/>
              <a:t>invocar </a:t>
            </a:r>
            <a:r>
              <a:rPr lang="es-ES" sz="1200" dirty="0"/>
              <a:t>el método interceptado.</a:t>
            </a:r>
          </a:p>
        </p:txBody>
      </p:sp>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6135636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183</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827584" y="1412776"/>
            <a:ext cx="2358454"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400" b="1" dirty="0" smtClean="0">
                <a:solidFill>
                  <a:srgbClr val="C00000"/>
                </a:solidFill>
              </a:rPr>
              <a:t>- </a:t>
            </a:r>
            <a:r>
              <a:rPr lang="es-ES" sz="1400" b="1" dirty="0" err="1">
                <a:solidFill>
                  <a:srgbClr val="C00000"/>
                </a:solidFill>
              </a:rPr>
              <a:t>Pointcut</a:t>
            </a:r>
            <a:r>
              <a:rPr lang="es-ES" sz="1400" b="1" dirty="0">
                <a:solidFill>
                  <a:srgbClr val="C00000"/>
                </a:solidFill>
              </a:rPr>
              <a:t> (Puntos de Corte) </a:t>
            </a:r>
            <a:r>
              <a:rPr lang="es-ES" sz="1400" dirty="0" smtClean="0">
                <a:solidFill>
                  <a:srgbClr val="C00000"/>
                </a:solidFill>
              </a:rPr>
              <a:t>:</a:t>
            </a:r>
            <a:endParaRPr lang="es-ES" sz="1400" dirty="0">
              <a:solidFill>
                <a:srgbClr val="C00000"/>
              </a:solidFill>
            </a:endParaRPr>
          </a:p>
        </p:txBody>
      </p:sp>
      <p:sp>
        <p:nvSpPr>
          <p:cNvPr id="15" name="4 CuadroTexto"/>
          <p:cNvSpPr txBox="1"/>
          <p:nvPr/>
        </p:nvSpPr>
        <p:spPr>
          <a:xfrm>
            <a:off x="373971" y="13973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33406" y="1896235"/>
            <a:ext cx="8018477" cy="646331"/>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smtClean="0"/>
              <a:t>Define </a:t>
            </a:r>
            <a:r>
              <a:rPr lang="es-ES" sz="1200" dirty="0"/>
              <a:t>los </a:t>
            </a:r>
            <a:r>
              <a:rPr lang="es-ES" sz="1200" dirty="0" err="1" smtClean="0"/>
              <a:t>Advices</a:t>
            </a:r>
            <a:r>
              <a:rPr lang="es-ES" sz="1200" dirty="0" smtClean="0"/>
              <a:t> que </a:t>
            </a:r>
            <a:r>
              <a:rPr lang="es-ES" sz="1200" dirty="0"/>
              <a:t>se aplicarán a cada </a:t>
            </a:r>
            <a:r>
              <a:rPr lang="es-ES" sz="1200" b="1" dirty="0"/>
              <a:t>Punto de Cruce</a:t>
            </a:r>
            <a:r>
              <a:rPr lang="es-ES" sz="1200" dirty="0"/>
              <a:t>. Se especifica mediante Expresiones Regulares o mediante patrones de nombres (de clases, métodos o campos), e incluso dinámicamente en tiempo de ejecución según el valor de ciertos parámetros.</a:t>
            </a:r>
          </a:p>
        </p:txBody>
      </p:sp>
      <p:sp>
        <p:nvSpPr>
          <p:cNvPr id="18" name="16 CuadroTexto"/>
          <p:cNvSpPr txBox="1"/>
          <p:nvPr/>
        </p:nvSpPr>
        <p:spPr>
          <a:xfrm>
            <a:off x="803663" y="2900881"/>
            <a:ext cx="5332972" cy="276999"/>
          </a:xfrm>
          <a:prstGeom prst="rect">
            <a:avLst/>
          </a:prstGeom>
          <a:noFill/>
          <a:ln>
            <a:noFill/>
            <a:prstDash val="dash"/>
          </a:ln>
          <a:effectLst/>
        </p:spPr>
        <p:txBody>
          <a:bodyPr wrap="square" rtlCol="0">
            <a:spAutoFit/>
          </a:bodyPr>
          <a:lstStyle/>
          <a:p>
            <a:r>
              <a:rPr lang="es-ES" sz="1200" b="1" dirty="0" smtClean="0"/>
              <a:t>-</a:t>
            </a:r>
            <a:r>
              <a:rPr lang="es-ES" sz="1200" dirty="0"/>
              <a:t>Las diferentes opciones que brinda </a:t>
            </a:r>
            <a:r>
              <a:rPr lang="es-ES" sz="1200" b="1" dirty="0" err="1"/>
              <a:t>spring</a:t>
            </a:r>
            <a:r>
              <a:rPr lang="es-ES" sz="1200" dirty="0"/>
              <a:t> para trabajar en </a:t>
            </a:r>
            <a:r>
              <a:rPr lang="es-ES" sz="1200" b="1" dirty="0"/>
              <a:t>AOP</a:t>
            </a:r>
            <a:r>
              <a:rPr lang="es-ES" sz="1200" dirty="0"/>
              <a:t>.</a:t>
            </a:r>
          </a:p>
        </p:txBody>
      </p:sp>
      <p:sp>
        <p:nvSpPr>
          <p:cNvPr id="32" name="4 CuadroTexto"/>
          <p:cNvSpPr txBox="1"/>
          <p:nvPr/>
        </p:nvSpPr>
        <p:spPr>
          <a:xfrm>
            <a:off x="360460" y="287326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40" name="4 CuadroTexto"/>
          <p:cNvSpPr txBox="1"/>
          <p:nvPr/>
        </p:nvSpPr>
        <p:spPr>
          <a:xfrm>
            <a:off x="984532" y="3505409"/>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2" name="4 CuadroTexto"/>
          <p:cNvSpPr txBox="1"/>
          <p:nvPr/>
        </p:nvSpPr>
        <p:spPr>
          <a:xfrm>
            <a:off x="984532" y="4272600"/>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3" name="16 CuadroTexto"/>
          <p:cNvSpPr txBox="1"/>
          <p:nvPr/>
        </p:nvSpPr>
        <p:spPr>
          <a:xfrm>
            <a:off x="1309922" y="4303378"/>
            <a:ext cx="3526189" cy="276999"/>
          </a:xfrm>
          <a:prstGeom prst="rect">
            <a:avLst/>
          </a:prstGeom>
          <a:noFill/>
          <a:ln>
            <a:noFill/>
            <a:prstDash val="dash"/>
          </a:ln>
          <a:effectLst/>
        </p:spPr>
        <p:txBody>
          <a:bodyPr wrap="square" rtlCol="0">
            <a:spAutoFit/>
          </a:bodyPr>
          <a:lstStyle/>
          <a:p>
            <a:r>
              <a:rPr lang="es-ES" sz="1200" b="1" dirty="0" smtClean="0"/>
              <a:t>-</a:t>
            </a:r>
            <a:r>
              <a:rPr lang="es-ES" sz="1200" dirty="0"/>
              <a:t>Mediante el </a:t>
            </a:r>
            <a:r>
              <a:rPr lang="es-ES" sz="1200" b="1" dirty="0"/>
              <a:t>Spring </a:t>
            </a:r>
            <a:r>
              <a:rPr lang="es-ES" sz="1200" b="1" dirty="0" err="1"/>
              <a:t>Bean</a:t>
            </a:r>
            <a:r>
              <a:rPr lang="es-ES" sz="1200" b="1" dirty="0"/>
              <a:t> </a:t>
            </a:r>
            <a:r>
              <a:rPr lang="es-ES" sz="1200" b="1" dirty="0" err="1"/>
              <a:t>Configuration</a:t>
            </a:r>
            <a:r>
              <a:rPr lang="es-ES" sz="1200" b="1" dirty="0"/>
              <a:t> </a:t>
            </a:r>
            <a:r>
              <a:rPr lang="es-ES" sz="1200" dirty="0"/>
              <a:t>con </a:t>
            </a:r>
            <a:r>
              <a:rPr lang="es-ES" sz="1200" b="1" dirty="0" err="1" smtClean="0"/>
              <a:t>Aspectj</a:t>
            </a:r>
            <a:r>
              <a:rPr lang="es-ES" sz="1200" dirty="0" smtClean="0"/>
              <a:t>.</a:t>
            </a:r>
            <a:endParaRPr lang="es-ES" sz="1200" dirty="0"/>
          </a:p>
        </p:txBody>
      </p:sp>
      <p:sp>
        <p:nvSpPr>
          <p:cNvPr id="28" name="16 CuadroTexto"/>
          <p:cNvSpPr txBox="1"/>
          <p:nvPr/>
        </p:nvSpPr>
        <p:spPr>
          <a:xfrm>
            <a:off x="1309922" y="3505409"/>
            <a:ext cx="3022133" cy="276999"/>
          </a:xfrm>
          <a:prstGeom prst="rect">
            <a:avLst/>
          </a:prstGeom>
          <a:noFill/>
          <a:ln>
            <a:noFill/>
            <a:prstDash val="dash"/>
          </a:ln>
          <a:effectLst/>
        </p:spPr>
        <p:txBody>
          <a:bodyPr wrap="square" rtlCol="0">
            <a:spAutoFit/>
          </a:bodyPr>
          <a:lstStyle/>
          <a:p>
            <a:r>
              <a:rPr lang="es-ES" sz="1200" b="1" dirty="0" smtClean="0"/>
              <a:t>-</a:t>
            </a:r>
            <a:r>
              <a:rPr lang="es-ES" sz="1200" dirty="0"/>
              <a:t>Mediante el </a:t>
            </a:r>
            <a:r>
              <a:rPr lang="es-ES" sz="1200" b="1" dirty="0"/>
              <a:t>Spring </a:t>
            </a:r>
            <a:r>
              <a:rPr lang="es-ES" sz="1200" b="1" dirty="0" err="1"/>
              <a:t>Bean</a:t>
            </a:r>
            <a:r>
              <a:rPr lang="es-ES" sz="1200" b="1" dirty="0"/>
              <a:t> </a:t>
            </a:r>
            <a:r>
              <a:rPr lang="es-ES" sz="1200" b="1" dirty="0" err="1"/>
              <a:t>configuration</a:t>
            </a:r>
            <a:r>
              <a:rPr lang="es-ES" sz="1200" dirty="0" smtClean="0"/>
              <a:t>.</a:t>
            </a:r>
            <a:endParaRPr lang="es-ES" sz="1200" dirty="0"/>
          </a:p>
        </p:txBody>
      </p:sp>
      <p:sp>
        <p:nvSpPr>
          <p:cNvPr id="20" name="4 CuadroTexto"/>
          <p:cNvSpPr txBox="1"/>
          <p:nvPr/>
        </p:nvSpPr>
        <p:spPr>
          <a:xfrm>
            <a:off x="984532" y="5043701"/>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21" name="16 CuadroTexto"/>
          <p:cNvSpPr txBox="1"/>
          <p:nvPr/>
        </p:nvSpPr>
        <p:spPr>
          <a:xfrm>
            <a:off x="1309922" y="5074479"/>
            <a:ext cx="3526189" cy="276999"/>
          </a:xfrm>
          <a:prstGeom prst="rect">
            <a:avLst/>
          </a:prstGeom>
          <a:noFill/>
          <a:ln>
            <a:noFill/>
            <a:prstDash val="dash"/>
          </a:ln>
          <a:effectLst/>
        </p:spPr>
        <p:txBody>
          <a:bodyPr wrap="square" rtlCol="0">
            <a:spAutoFit/>
          </a:bodyPr>
          <a:lstStyle/>
          <a:p>
            <a:r>
              <a:rPr lang="es-ES" sz="1200" b="1" dirty="0" smtClean="0"/>
              <a:t>-</a:t>
            </a:r>
            <a:r>
              <a:rPr lang="es-ES" sz="1200" dirty="0"/>
              <a:t>Mediante </a:t>
            </a:r>
            <a:r>
              <a:rPr lang="es-ES" sz="1200" dirty="0" smtClean="0"/>
              <a:t>anotaciones </a:t>
            </a:r>
            <a:r>
              <a:rPr lang="es-ES" sz="1200" dirty="0"/>
              <a:t>con </a:t>
            </a:r>
            <a:r>
              <a:rPr lang="es-ES" sz="1200" b="1" dirty="0" err="1"/>
              <a:t>Aspectj</a:t>
            </a:r>
            <a:r>
              <a:rPr lang="es-ES" sz="1200" dirty="0"/>
              <a:t>.</a:t>
            </a:r>
          </a:p>
        </p:txBody>
      </p:sp>
      <p:pic>
        <p:nvPicPr>
          <p:cNvPr id="17"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15342896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184</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4" name="Rectángulo 3"/>
          <p:cNvSpPr/>
          <p:nvPr/>
        </p:nvSpPr>
        <p:spPr>
          <a:xfrm>
            <a:off x="251520" y="1725189"/>
            <a:ext cx="8703402" cy="4368107"/>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 name="Rectángulo redondeado 4"/>
          <p:cNvSpPr/>
          <p:nvPr/>
        </p:nvSpPr>
        <p:spPr>
          <a:xfrm>
            <a:off x="4052337" y="2500777"/>
            <a:ext cx="3816424" cy="2815118"/>
          </a:xfrm>
          <a:prstGeom prst="round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6" name="Rectángulo redondeado 5"/>
          <p:cNvSpPr/>
          <p:nvPr/>
        </p:nvSpPr>
        <p:spPr>
          <a:xfrm>
            <a:off x="5492497" y="1876252"/>
            <a:ext cx="936104" cy="576064"/>
          </a:xfrm>
          <a:prstGeom prst="roundRect">
            <a:avLst/>
          </a:prstGeom>
          <a:solidFill>
            <a:schemeClr val="bg1"/>
          </a:solidFill>
          <a:ln w="317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4" name="Rectángulo redondeado 23"/>
          <p:cNvSpPr/>
          <p:nvPr/>
        </p:nvSpPr>
        <p:spPr>
          <a:xfrm>
            <a:off x="5492497" y="2882699"/>
            <a:ext cx="936104" cy="576064"/>
          </a:xfrm>
          <a:prstGeom prst="roundRect">
            <a:avLst/>
          </a:prstGeom>
          <a:solidFill>
            <a:schemeClr val="bg1"/>
          </a:solidFill>
          <a:ln w="317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5" name="Rectángulo redondeado 24"/>
          <p:cNvSpPr/>
          <p:nvPr/>
        </p:nvSpPr>
        <p:spPr>
          <a:xfrm>
            <a:off x="4284010" y="4122361"/>
            <a:ext cx="936104" cy="576064"/>
          </a:xfrm>
          <a:prstGeom prst="roundRect">
            <a:avLst/>
          </a:prstGeom>
          <a:solidFill>
            <a:schemeClr val="bg1"/>
          </a:solidFill>
          <a:ln w="317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6" name="Rectángulo redondeado 25"/>
          <p:cNvSpPr/>
          <p:nvPr/>
        </p:nvSpPr>
        <p:spPr>
          <a:xfrm>
            <a:off x="6747118" y="4126853"/>
            <a:ext cx="936104" cy="576064"/>
          </a:xfrm>
          <a:prstGeom prst="roundRect">
            <a:avLst/>
          </a:prstGeom>
          <a:solidFill>
            <a:schemeClr val="bg1"/>
          </a:solidFill>
          <a:ln w="317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7" name="Rectángulo redondeado 26"/>
          <p:cNvSpPr/>
          <p:nvPr/>
        </p:nvSpPr>
        <p:spPr>
          <a:xfrm>
            <a:off x="5505998" y="5438765"/>
            <a:ext cx="1298250" cy="576064"/>
          </a:xfrm>
          <a:prstGeom prst="roundRect">
            <a:avLst/>
          </a:prstGeom>
          <a:solidFill>
            <a:schemeClr val="bg1"/>
          </a:solidFill>
          <a:ln w="3175">
            <a:solidFill>
              <a:srgbClr val="C00000"/>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8" name="Flecha abajo 7"/>
          <p:cNvSpPr/>
          <p:nvPr/>
        </p:nvSpPr>
        <p:spPr>
          <a:xfrm>
            <a:off x="5805845" y="2488065"/>
            <a:ext cx="360040" cy="392634"/>
          </a:xfrm>
          <a:prstGeom prst="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0" name="Rectángulo 9"/>
          <p:cNvSpPr/>
          <p:nvPr/>
        </p:nvSpPr>
        <p:spPr>
          <a:xfrm>
            <a:off x="4641902" y="3628841"/>
            <a:ext cx="2664296" cy="216024"/>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0" name="Flecha abajo 29"/>
          <p:cNvSpPr/>
          <p:nvPr/>
        </p:nvSpPr>
        <p:spPr>
          <a:xfrm>
            <a:off x="4552910" y="3729727"/>
            <a:ext cx="360040" cy="392634"/>
          </a:xfrm>
          <a:prstGeom prst="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1" name="Flecha abajo 30"/>
          <p:cNvSpPr/>
          <p:nvPr/>
        </p:nvSpPr>
        <p:spPr>
          <a:xfrm>
            <a:off x="7035150" y="3729727"/>
            <a:ext cx="360040" cy="392634"/>
          </a:xfrm>
          <a:prstGeom prst="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1" name="Rectángulo 10"/>
          <p:cNvSpPr/>
          <p:nvPr/>
        </p:nvSpPr>
        <p:spPr>
          <a:xfrm>
            <a:off x="5827795" y="3496512"/>
            <a:ext cx="272425" cy="16020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8" name="Rectángulo 37"/>
          <p:cNvSpPr/>
          <p:nvPr/>
        </p:nvSpPr>
        <p:spPr>
          <a:xfrm>
            <a:off x="4653717" y="4908878"/>
            <a:ext cx="2664296" cy="216024"/>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2" name="Rectángulo 41"/>
          <p:cNvSpPr/>
          <p:nvPr/>
        </p:nvSpPr>
        <p:spPr>
          <a:xfrm>
            <a:off x="4653717" y="4748676"/>
            <a:ext cx="272425" cy="16020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3" name="Rectángulo 42"/>
          <p:cNvSpPr/>
          <p:nvPr/>
        </p:nvSpPr>
        <p:spPr>
          <a:xfrm>
            <a:off x="7045588" y="4755217"/>
            <a:ext cx="272425" cy="16020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4" name="Flecha abajo 43"/>
          <p:cNvSpPr/>
          <p:nvPr/>
        </p:nvSpPr>
        <p:spPr>
          <a:xfrm>
            <a:off x="5805845" y="5042687"/>
            <a:ext cx="360040" cy="392634"/>
          </a:xfrm>
          <a:prstGeom prst="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5" name="16 CuadroTexto"/>
          <p:cNvSpPr txBox="1"/>
          <p:nvPr/>
        </p:nvSpPr>
        <p:spPr>
          <a:xfrm>
            <a:off x="5687134" y="2041903"/>
            <a:ext cx="61305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llamada</a:t>
            </a:r>
            <a:endParaRPr lang="es-ES" sz="1000" b="1" dirty="0"/>
          </a:p>
        </p:txBody>
      </p:sp>
      <p:sp>
        <p:nvSpPr>
          <p:cNvPr id="46" name="16 CuadroTexto"/>
          <p:cNvSpPr txBox="1"/>
          <p:nvPr/>
        </p:nvSpPr>
        <p:spPr>
          <a:xfrm>
            <a:off x="5612234" y="3059299"/>
            <a:ext cx="720080"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Método</a:t>
            </a:r>
            <a:endParaRPr lang="es-ES" sz="1000" b="1" dirty="0"/>
          </a:p>
        </p:txBody>
      </p:sp>
      <p:sp>
        <p:nvSpPr>
          <p:cNvPr id="47" name="16 CuadroTexto"/>
          <p:cNvSpPr txBox="1"/>
          <p:nvPr/>
        </p:nvSpPr>
        <p:spPr>
          <a:xfrm>
            <a:off x="4399900" y="4287282"/>
            <a:ext cx="666060"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smtClean="0"/>
              <a:t>Regreso</a:t>
            </a:r>
            <a:endParaRPr lang="es-ES" sz="1000" b="1" dirty="0"/>
          </a:p>
        </p:txBody>
      </p:sp>
      <p:sp>
        <p:nvSpPr>
          <p:cNvPr id="48" name="16 CuadroTexto"/>
          <p:cNvSpPr txBox="1"/>
          <p:nvPr/>
        </p:nvSpPr>
        <p:spPr>
          <a:xfrm>
            <a:off x="6920551" y="4286182"/>
            <a:ext cx="58923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err="1" smtClean="0"/>
              <a:t>Throw</a:t>
            </a:r>
            <a:endParaRPr lang="es-ES" sz="1000" b="1" dirty="0"/>
          </a:p>
        </p:txBody>
      </p:sp>
      <p:sp>
        <p:nvSpPr>
          <p:cNvPr id="49" name="16 CuadroTexto"/>
          <p:cNvSpPr txBox="1"/>
          <p:nvPr/>
        </p:nvSpPr>
        <p:spPr>
          <a:xfrm>
            <a:off x="5723124" y="5631521"/>
            <a:ext cx="865100"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 sz="1000" b="1" dirty="0" err="1" smtClean="0"/>
              <a:t>Success</a:t>
            </a:r>
            <a:r>
              <a:rPr lang="es-ES" sz="1000" b="1" dirty="0" smtClean="0"/>
              <a:t> </a:t>
            </a:r>
            <a:r>
              <a:rPr lang="es-ES" sz="1000" b="1" dirty="0" err="1" smtClean="0"/>
              <a:t>Call</a:t>
            </a:r>
            <a:endParaRPr lang="es-ES" sz="1000" b="1" dirty="0"/>
          </a:p>
        </p:txBody>
      </p:sp>
      <p:sp>
        <p:nvSpPr>
          <p:cNvPr id="50" name="16 CuadroTexto"/>
          <p:cNvSpPr txBox="1"/>
          <p:nvPr/>
        </p:nvSpPr>
        <p:spPr>
          <a:xfrm>
            <a:off x="1297262" y="2501578"/>
            <a:ext cx="746204"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 </a:t>
            </a:r>
            <a:r>
              <a:rPr lang="es-ES" sz="1200" b="1" dirty="0" err="1" smtClean="0"/>
              <a:t>Before</a:t>
            </a:r>
            <a:r>
              <a:rPr lang="es-ES" sz="1200" dirty="0" smtClean="0"/>
              <a:t>.</a:t>
            </a:r>
            <a:endParaRPr lang="es-ES" sz="1200" dirty="0"/>
          </a:p>
        </p:txBody>
      </p:sp>
      <p:sp>
        <p:nvSpPr>
          <p:cNvPr id="51" name="4 CuadroTexto"/>
          <p:cNvSpPr txBox="1"/>
          <p:nvPr/>
        </p:nvSpPr>
        <p:spPr>
          <a:xfrm>
            <a:off x="997724" y="2462206"/>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52" name="16 CuadroTexto"/>
          <p:cNvSpPr txBox="1"/>
          <p:nvPr/>
        </p:nvSpPr>
        <p:spPr>
          <a:xfrm>
            <a:off x="1271410" y="3253578"/>
            <a:ext cx="134076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a:t>
            </a:r>
            <a:r>
              <a:rPr lang="es-ES" sz="1200" b="1" dirty="0" err="1" smtClean="0"/>
              <a:t>After</a:t>
            </a:r>
            <a:r>
              <a:rPr lang="es-ES" sz="1200" b="1" dirty="0" smtClean="0"/>
              <a:t>.</a:t>
            </a:r>
            <a:endParaRPr lang="es-ES" sz="1200" dirty="0"/>
          </a:p>
        </p:txBody>
      </p:sp>
      <p:sp>
        <p:nvSpPr>
          <p:cNvPr id="53" name="4 CuadroTexto"/>
          <p:cNvSpPr txBox="1"/>
          <p:nvPr/>
        </p:nvSpPr>
        <p:spPr>
          <a:xfrm>
            <a:off x="971872" y="3212705"/>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54" name="4 CuadroTexto"/>
          <p:cNvSpPr txBox="1"/>
          <p:nvPr/>
        </p:nvSpPr>
        <p:spPr>
          <a:xfrm>
            <a:off x="878120" y="4899445"/>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cxnSp>
        <p:nvCxnSpPr>
          <p:cNvPr id="19" name="Conector recto de flecha 18"/>
          <p:cNvCxnSpPr/>
          <p:nvPr/>
        </p:nvCxnSpPr>
        <p:spPr>
          <a:xfrm>
            <a:off x="2043466" y="2636912"/>
            <a:ext cx="37843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52" idx="3"/>
          </p:cNvCxnSpPr>
          <p:nvPr/>
        </p:nvCxnSpPr>
        <p:spPr>
          <a:xfrm>
            <a:off x="2612177" y="3392078"/>
            <a:ext cx="3110947" cy="1384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4 CuadroTexto"/>
          <p:cNvSpPr txBox="1"/>
          <p:nvPr/>
        </p:nvSpPr>
        <p:spPr>
          <a:xfrm>
            <a:off x="911307" y="3959043"/>
            <a:ext cx="299538" cy="307777"/>
          </a:xfrm>
          <a:prstGeom prst="rect">
            <a:avLst/>
          </a:prstGeom>
          <a:noFill/>
          <a:ln w="3175">
            <a:noFill/>
            <a:prstDash val="solid"/>
          </a:ln>
        </p:spPr>
        <p:txBody>
          <a:bodyPr wrap="square" rtlCol="0">
            <a:spAutoFit/>
          </a:bodyPr>
          <a:lstStyle/>
          <a:p>
            <a:r>
              <a:rPr lang="es-ES_tradnl" sz="1400" b="1" dirty="0">
                <a:solidFill>
                  <a:schemeClr val="tx1">
                    <a:lumMod val="75000"/>
                    <a:lumOff val="25000"/>
                  </a:schemeClr>
                </a:solidFill>
              </a:rPr>
              <a:t>●</a:t>
            </a:r>
            <a:endParaRPr lang="es-ES" sz="1400" dirty="0">
              <a:solidFill>
                <a:schemeClr val="tx1">
                  <a:lumMod val="75000"/>
                  <a:lumOff val="25000"/>
                </a:schemeClr>
              </a:solidFill>
            </a:endParaRPr>
          </a:p>
        </p:txBody>
      </p:sp>
      <p:sp>
        <p:nvSpPr>
          <p:cNvPr id="66" name="16 CuadroTexto"/>
          <p:cNvSpPr txBox="1"/>
          <p:nvPr/>
        </p:nvSpPr>
        <p:spPr>
          <a:xfrm>
            <a:off x="1143621" y="4942174"/>
            <a:ext cx="1159300"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smtClean="0"/>
              <a:t>-</a:t>
            </a:r>
            <a:r>
              <a:rPr lang="es-ES" sz="1200" b="1" dirty="0"/>
              <a:t> </a:t>
            </a:r>
            <a:r>
              <a:rPr lang="es-ES" sz="1200" b="1" dirty="0" err="1"/>
              <a:t>After</a:t>
            </a:r>
            <a:r>
              <a:rPr lang="es-ES" sz="1200" b="1" dirty="0"/>
              <a:t> </a:t>
            </a:r>
            <a:r>
              <a:rPr lang="es-ES" sz="1200" b="1" dirty="0" err="1" smtClean="0"/>
              <a:t>Throws</a:t>
            </a:r>
            <a:endParaRPr lang="es-ES" sz="1200" dirty="0"/>
          </a:p>
        </p:txBody>
      </p:sp>
      <p:sp>
        <p:nvSpPr>
          <p:cNvPr id="67" name="16 CuadroTexto"/>
          <p:cNvSpPr txBox="1"/>
          <p:nvPr/>
        </p:nvSpPr>
        <p:spPr>
          <a:xfrm>
            <a:off x="1213997" y="4016441"/>
            <a:ext cx="134076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a:t>
            </a:r>
            <a:r>
              <a:rPr lang="es-ES" sz="1200" b="1" dirty="0" err="1"/>
              <a:t>After</a:t>
            </a:r>
            <a:r>
              <a:rPr lang="es-ES" sz="1200" b="1" dirty="0"/>
              <a:t> </a:t>
            </a:r>
            <a:r>
              <a:rPr lang="es-ES" sz="1200" b="1" dirty="0" err="1" smtClean="0"/>
              <a:t>Returning</a:t>
            </a:r>
            <a:r>
              <a:rPr lang="es-ES" sz="1200" dirty="0" smtClean="0"/>
              <a:t>.</a:t>
            </a:r>
            <a:endParaRPr lang="es-ES" sz="1200" dirty="0"/>
          </a:p>
        </p:txBody>
      </p:sp>
      <p:cxnSp>
        <p:nvCxnSpPr>
          <p:cNvPr id="62" name="Conector recto de flecha 61"/>
          <p:cNvCxnSpPr/>
          <p:nvPr/>
        </p:nvCxnSpPr>
        <p:spPr>
          <a:xfrm>
            <a:off x="2545870" y="4157437"/>
            <a:ext cx="2034946" cy="710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4 CuadroTexto"/>
          <p:cNvSpPr txBox="1"/>
          <p:nvPr/>
        </p:nvSpPr>
        <p:spPr>
          <a:xfrm>
            <a:off x="882212" y="5466223"/>
            <a:ext cx="299538" cy="307777"/>
          </a:xfrm>
          <a:prstGeom prst="rect">
            <a:avLst/>
          </a:prstGeom>
          <a:noFill/>
          <a:ln w="3175">
            <a:noFill/>
            <a:prstDash val="solid"/>
          </a:ln>
        </p:spPr>
        <p:txBody>
          <a:bodyPr wrap="square" rtlCol="0">
            <a:spAutoFit/>
          </a:bodyPr>
          <a:lstStyle/>
          <a:p>
            <a:r>
              <a:rPr lang="es-ES_tradnl" sz="1400" b="1" dirty="0" smtClean="0">
                <a:solidFill>
                  <a:schemeClr val="tx1">
                    <a:lumMod val="75000"/>
                    <a:lumOff val="25000"/>
                  </a:schemeClr>
                </a:solidFill>
              </a:rPr>
              <a:t>●</a:t>
            </a:r>
            <a:endParaRPr lang="es-ES" sz="1400" dirty="0">
              <a:solidFill>
                <a:schemeClr val="tx1">
                  <a:lumMod val="75000"/>
                  <a:lumOff val="25000"/>
                </a:schemeClr>
              </a:solidFill>
            </a:endParaRPr>
          </a:p>
        </p:txBody>
      </p:sp>
      <p:sp>
        <p:nvSpPr>
          <p:cNvPr id="75" name="16 CuadroTexto"/>
          <p:cNvSpPr txBox="1"/>
          <p:nvPr/>
        </p:nvSpPr>
        <p:spPr>
          <a:xfrm>
            <a:off x="1207602" y="5534022"/>
            <a:ext cx="78163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a:t>
            </a:r>
            <a:r>
              <a:rPr lang="es-ES" sz="1200" b="1" dirty="0" err="1" smtClean="0"/>
              <a:t>Around</a:t>
            </a:r>
            <a:endParaRPr lang="es-ES" sz="1200" dirty="0"/>
          </a:p>
        </p:txBody>
      </p:sp>
      <p:cxnSp>
        <p:nvCxnSpPr>
          <p:cNvPr id="81" name="Conector recto de flecha 80"/>
          <p:cNvCxnSpPr/>
          <p:nvPr/>
        </p:nvCxnSpPr>
        <p:spPr>
          <a:xfrm flipV="1">
            <a:off x="2386251" y="4779304"/>
            <a:ext cx="4534300" cy="3486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a:stCxn id="75" idx="3"/>
          </p:cNvCxnSpPr>
          <p:nvPr/>
        </p:nvCxnSpPr>
        <p:spPr>
          <a:xfrm flipV="1">
            <a:off x="1989233" y="5207222"/>
            <a:ext cx="2178417" cy="4653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755576" y="1876252"/>
            <a:ext cx="2736304" cy="41187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ADVICE</a:t>
            </a:r>
          </a:p>
        </p:txBody>
      </p:sp>
      <p:pic>
        <p:nvPicPr>
          <p:cNvPr id="5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5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5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3455901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1 Marcador de contenido"/>
          <p:cNvSpPr>
            <a:spLocks noGrp="1"/>
          </p:cNvSpPr>
          <p:nvPr>
            <p:ph idx="1"/>
          </p:nvPr>
        </p:nvSpPr>
        <p:spPr>
          <a:xfrm>
            <a:off x="515938" y="2060848"/>
            <a:ext cx="8088312" cy="4176464"/>
          </a:xfrm>
        </p:spPr>
        <p:txBody>
          <a:bodyPr/>
          <a:lstStyle/>
          <a:p>
            <a:pPr eaLnBrk="1" hangingPunct="1">
              <a:buFontTx/>
              <a:buNone/>
            </a:pPr>
            <a:endParaRPr lang="es-ES_tradnl" altLang="es-ES" dirty="0" smtClean="0">
              <a:ea typeface="ＭＳ Ｐゴシック" pitchFamily="34" charset="-128"/>
            </a:endParaRPr>
          </a:p>
          <a:p>
            <a:pPr eaLnBrk="1" hangingPunct="1"/>
            <a:endParaRPr lang="fr-FR" altLang="es-ES" dirty="0" smtClean="0">
              <a:ea typeface="ＭＳ Ｐゴシック" pitchFamily="34" charset="-128"/>
            </a:endParaRPr>
          </a:p>
        </p:txBody>
      </p:sp>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185</a:t>
            </a:fld>
            <a:endParaRPr lang="fr-FR" altLang="es-ES" sz="1100" dirty="0" smtClean="0">
              <a:solidFill>
                <a:srgbClr val="464646"/>
              </a:solidFill>
              <a:ea typeface="ＭＳ Ｐゴシック" pitchFamily="34" charset="-128"/>
            </a:endParaRPr>
          </a:p>
        </p:txBody>
      </p:sp>
      <p:sp>
        <p:nvSpPr>
          <p:cNvPr id="11"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sp>
        <p:nvSpPr>
          <p:cNvPr id="6152" name="Espace réservé du contenu 1"/>
          <p:cNvSpPr txBox="1">
            <a:spLocks/>
          </p:cNvSpPr>
          <p:nvPr/>
        </p:nvSpPr>
        <p:spPr bwMode="auto">
          <a:xfrm>
            <a:off x="187860" y="1700808"/>
            <a:ext cx="8712967" cy="41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1463" indent="-271463"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ts val="1800"/>
              </a:spcBef>
              <a:buClr>
                <a:srgbClr val="CF022B"/>
              </a:buClr>
              <a:buSzPct val="90000"/>
              <a:buBlip>
                <a:blip r:embed="rId3"/>
              </a:buBlip>
            </a:pPr>
            <a:endParaRPr lang="es-ES" sz="1400" dirty="0" smtClean="0"/>
          </a:p>
          <a:p>
            <a:pPr marL="0" indent="0" eaLnBrk="1" hangingPunct="1">
              <a:spcBef>
                <a:spcPts val="1800"/>
              </a:spcBef>
              <a:buClr>
                <a:srgbClr val="CF022B"/>
              </a:buClr>
              <a:buSzPct val="90000"/>
              <a:buNone/>
            </a:pPr>
            <a:endParaRPr lang="es-ES_tradnl" altLang="es-ES" sz="1400" dirty="0">
              <a:ea typeface="ＭＳ Ｐゴシック" pitchFamily="34" charset="-128"/>
            </a:endParaRPr>
          </a:p>
        </p:txBody>
      </p:sp>
      <p:pic>
        <p:nvPicPr>
          <p:cNvPr id="9"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4" name="Rectángulo 3"/>
          <p:cNvSpPr/>
          <p:nvPr/>
        </p:nvSpPr>
        <p:spPr>
          <a:xfrm>
            <a:off x="360177" y="1808312"/>
            <a:ext cx="4931904" cy="3888432"/>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 name="Rectángulo 4"/>
          <p:cNvSpPr/>
          <p:nvPr/>
        </p:nvSpPr>
        <p:spPr>
          <a:xfrm>
            <a:off x="716158" y="4293096"/>
            <a:ext cx="1296144" cy="864096"/>
          </a:xfrm>
          <a:prstGeom prst="rect">
            <a:avLst/>
          </a:prstGeom>
          <a:solidFill>
            <a:schemeClr val="bg1"/>
          </a:solidFill>
          <a:ln w="3175">
            <a:solidFill>
              <a:srgbClr val="FF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5" name="Rectángulo 14"/>
          <p:cNvSpPr/>
          <p:nvPr/>
        </p:nvSpPr>
        <p:spPr>
          <a:xfrm>
            <a:off x="3491880" y="4293096"/>
            <a:ext cx="1296144" cy="864096"/>
          </a:xfrm>
          <a:prstGeom prst="rect">
            <a:avLst/>
          </a:prstGeom>
          <a:solidFill>
            <a:schemeClr val="bg1"/>
          </a:solidFill>
          <a:ln w="3175">
            <a:solidFill>
              <a:srgbClr val="FF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8" name="Elipse 7"/>
          <p:cNvSpPr/>
          <p:nvPr/>
        </p:nvSpPr>
        <p:spPr>
          <a:xfrm>
            <a:off x="2267744" y="2157414"/>
            <a:ext cx="990377" cy="936104"/>
          </a:xfrm>
          <a:prstGeom prst="ellipse">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t>ASPECT</a:t>
            </a:r>
          </a:p>
        </p:txBody>
      </p:sp>
      <p:cxnSp>
        <p:nvCxnSpPr>
          <p:cNvPr id="16" name="Conector recto de flecha 15"/>
          <p:cNvCxnSpPr>
            <a:stCxn id="5" idx="3"/>
          </p:cNvCxnSpPr>
          <p:nvPr/>
        </p:nvCxnSpPr>
        <p:spPr>
          <a:xfrm>
            <a:off x="2012302" y="4725144"/>
            <a:ext cx="1479578"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2771800" y="3093518"/>
            <a:ext cx="0" cy="1631626"/>
          </a:xfrm>
          <a:prstGeom prst="line">
            <a:avLst/>
          </a:prstGeom>
          <a:ln w="19050">
            <a:solidFill>
              <a:srgbClr val="CF022B"/>
            </a:solidFill>
            <a:prstDash val="dash"/>
          </a:ln>
        </p:spPr>
        <p:style>
          <a:lnRef idx="1">
            <a:schemeClr val="accent1"/>
          </a:lnRef>
          <a:fillRef idx="0">
            <a:schemeClr val="accent1"/>
          </a:fillRef>
          <a:effectRef idx="0">
            <a:schemeClr val="accent1"/>
          </a:effectRef>
          <a:fontRef idx="minor">
            <a:schemeClr val="tx1"/>
          </a:fontRef>
        </p:style>
      </p:cxnSp>
      <p:sp>
        <p:nvSpPr>
          <p:cNvPr id="25" name="20507 CuadroTexto"/>
          <p:cNvSpPr txBox="1"/>
          <p:nvPr/>
        </p:nvSpPr>
        <p:spPr>
          <a:xfrm>
            <a:off x="797151" y="4396141"/>
            <a:ext cx="1134159" cy="661720"/>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250000"/>
              </a:lnSpc>
            </a:pPr>
            <a:r>
              <a:rPr lang="es-ES_tradnl" sz="1000" b="1" dirty="0" smtClean="0"/>
              <a:t>SOURCE-METHOD</a:t>
            </a:r>
          </a:p>
          <a:p>
            <a:pPr algn="ctr"/>
            <a:endParaRPr lang="es-ES" sz="1200" b="1" dirty="0"/>
          </a:p>
        </p:txBody>
      </p:sp>
      <p:sp>
        <p:nvSpPr>
          <p:cNvPr id="30" name="20507 CuadroTexto"/>
          <p:cNvSpPr txBox="1"/>
          <p:nvPr/>
        </p:nvSpPr>
        <p:spPr>
          <a:xfrm>
            <a:off x="3560473" y="4383507"/>
            <a:ext cx="1134159" cy="661720"/>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250000"/>
              </a:lnSpc>
            </a:pPr>
            <a:r>
              <a:rPr lang="es-ES_tradnl" sz="1000" b="1" dirty="0" smtClean="0"/>
              <a:t>Target-METHOD</a:t>
            </a:r>
          </a:p>
          <a:p>
            <a:pPr algn="ctr"/>
            <a:endParaRPr lang="es-ES" sz="1200" b="1" dirty="0"/>
          </a:p>
        </p:txBody>
      </p:sp>
      <p:sp>
        <p:nvSpPr>
          <p:cNvPr id="23" name="Elipse 22"/>
          <p:cNvSpPr/>
          <p:nvPr/>
        </p:nvSpPr>
        <p:spPr>
          <a:xfrm>
            <a:off x="2651389" y="4590398"/>
            <a:ext cx="216024" cy="21602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6" name="CuadroTexto 25"/>
          <p:cNvSpPr txBox="1"/>
          <p:nvPr/>
        </p:nvSpPr>
        <p:spPr>
          <a:xfrm>
            <a:off x="922253" y="2842009"/>
            <a:ext cx="878901" cy="276999"/>
          </a:xfrm>
          <a:prstGeom prst="rect">
            <a:avLst/>
          </a:prstGeom>
          <a:noFill/>
        </p:spPr>
        <p:txBody>
          <a:bodyPr wrap="square" rtlCol="0">
            <a:spAutoFit/>
          </a:bodyPr>
          <a:lstStyle/>
          <a:p>
            <a:r>
              <a:rPr lang="es-ES" sz="1200" dirty="0" err="1" smtClean="0"/>
              <a:t>Pointcut</a:t>
            </a:r>
            <a:endParaRPr lang="es-ES" dirty="0"/>
          </a:p>
        </p:txBody>
      </p:sp>
      <p:sp>
        <p:nvSpPr>
          <p:cNvPr id="34" name="CuadroTexto 33"/>
          <p:cNvSpPr txBox="1"/>
          <p:nvPr/>
        </p:nvSpPr>
        <p:spPr>
          <a:xfrm>
            <a:off x="3849813" y="2920019"/>
            <a:ext cx="1215151" cy="276999"/>
          </a:xfrm>
          <a:prstGeom prst="rect">
            <a:avLst/>
          </a:prstGeom>
          <a:noFill/>
        </p:spPr>
        <p:txBody>
          <a:bodyPr wrap="square" rtlCol="0">
            <a:spAutoFit/>
          </a:bodyPr>
          <a:lstStyle/>
          <a:p>
            <a:r>
              <a:rPr lang="es-ES" sz="1200" dirty="0" err="1" smtClean="0"/>
              <a:t>JoinPoint</a:t>
            </a:r>
            <a:endParaRPr lang="es-ES" dirty="0"/>
          </a:p>
        </p:txBody>
      </p:sp>
      <p:cxnSp>
        <p:nvCxnSpPr>
          <p:cNvPr id="31" name="Conector recto 30"/>
          <p:cNvCxnSpPr/>
          <p:nvPr/>
        </p:nvCxnSpPr>
        <p:spPr>
          <a:xfrm>
            <a:off x="1619672" y="3093518"/>
            <a:ext cx="1152128" cy="76753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a:endCxn id="23" idx="7"/>
          </p:cNvCxnSpPr>
          <p:nvPr/>
        </p:nvCxnSpPr>
        <p:spPr>
          <a:xfrm flipH="1">
            <a:off x="2835777" y="3289351"/>
            <a:ext cx="1160159" cy="1332683"/>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pic>
        <p:nvPicPr>
          <p:cNvPr id="21"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22"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6677251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1 Marcador de contenido"/>
          <p:cNvSpPr>
            <a:spLocks noGrp="1"/>
          </p:cNvSpPr>
          <p:nvPr>
            <p:ph idx="1"/>
          </p:nvPr>
        </p:nvSpPr>
        <p:spPr>
          <a:xfrm>
            <a:off x="515938" y="2060848"/>
            <a:ext cx="8088312" cy="4176464"/>
          </a:xfrm>
        </p:spPr>
        <p:txBody>
          <a:bodyPr/>
          <a:lstStyle/>
          <a:p>
            <a:pPr eaLnBrk="1" hangingPunct="1">
              <a:buFontTx/>
              <a:buNone/>
            </a:pPr>
            <a:endParaRPr lang="es-ES_tradnl" altLang="es-ES" dirty="0" smtClean="0">
              <a:ea typeface="ＭＳ Ｐゴシック" pitchFamily="34" charset="-128"/>
            </a:endParaRPr>
          </a:p>
          <a:p>
            <a:pPr eaLnBrk="1" hangingPunct="1"/>
            <a:endParaRPr lang="fr-FR" altLang="es-ES" dirty="0" smtClean="0">
              <a:ea typeface="ＭＳ Ｐゴシック" pitchFamily="34" charset="-128"/>
            </a:endParaRPr>
          </a:p>
        </p:txBody>
      </p:sp>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186</a:t>
            </a:fld>
            <a:endParaRPr lang="fr-FR" altLang="es-ES" sz="1100" dirty="0" smtClean="0">
              <a:solidFill>
                <a:srgbClr val="464646"/>
              </a:solidFill>
              <a:ea typeface="ＭＳ Ｐゴシック" pitchFamily="34" charset="-128"/>
            </a:endParaRPr>
          </a:p>
        </p:txBody>
      </p:sp>
      <p:sp>
        <p:nvSpPr>
          <p:cNvPr id="11"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sp>
        <p:nvSpPr>
          <p:cNvPr id="6152" name="Espace réservé du contenu 1"/>
          <p:cNvSpPr txBox="1">
            <a:spLocks/>
          </p:cNvSpPr>
          <p:nvPr/>
        </p:nvSpPr>
        <p:spPr bwMode="auto">
          <a:xfrm>
            <a:off x="187860" y="1700808"/>
            <a:ext cx="8712967" cy="41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1463" indent="-271463"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ts val="1800"/>
              </a:spcBef>
              <a:buClr>
                <a:srgbClr val="CF022B"/>
              </a:buClr>
              <a:buSzPct val="90000"/>
              <a:buBlip>
                <a:blip r:embed="rId3"/>
              </a:buBlip>
            </a:pPr>
            <a:endParaRPr lang="es-ES" sz="1400" dirty="0" smtClean="0"/>
          </a:p>
          <a:p>
            <a:pPr marL="0" indent="0" eaLnBrk="1" hangingPunct="1">
              <a:spcBef>
                <a:spcPts val="1800"/>
              </a:spcBef>
              <a:buClr>
                <a:srgbClr val="CF022B"/>
              </a:buClr>
              <a:buSzPct val="90000"/>
              <a:buNone/>
            </a:pPr>
            <a:endParaRPr lang="es-ES_tradnl" altLang="es-ES" sz="1400" dirty="0">
              <a:ea typeface="ＭＳ Ｐゴシック" pitchFamily="34" charset="-128"/>
            </a:endParaRPr>
          </a:p>
        </p:txBody>
      </p:sp>
      <p:pic>
        <p:nvPicPr>
          <p:cNvPr id="9"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4" name="Rectángulo 3"/>
          <p:cNvSpPr/>
          <p:nvPr/>
        </p:nvSpPr>
        <p:spPr>
          <a:xfrm>
            <a:off x="314195" y="1641906"/>
            <a:ext cx="8460295" cy="4434912"/>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6" name="Rectángulo 5"/>
          <p:cNvSpPr/>
          <p:nvPr/>
        </p:nvSpPr>
        <p:spPr>
          <a:xfrm>
            <a:off x="1187624" y="1932305"/>
            <a:ext cx="3244602" cy="1215041"/>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2400" b="1" dirty="0" smtClean="0">
                <a:solidFill>
                  <a:schemeClr val="tx1"/>
                </a:solidFill>
              </a:rPr>
              <a:t>ASPECT</a:t>
            </a:r>
          </a:p>
        </p:txBody>
      </p:sp>
      <p:sp>
        <p:nvSpPr>
          <p:cNvPr id="27" name="20507 CuadroTexto"/>
          <p:cNvSpPr txBox="1"/>
          <p:nvPr/>
        </p:nvSpPr>
        <p:spPr>
          <a:xfrm>
            <a:off x="2162913" y="2587713"/>
            <a:ext cx="1294023" cy="3231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s-ES_tradnl" sz="1000" b="1" dirty="0" err="1" smtClean="0"/>
              <a:t>Advice</a:t>
            </a:r>
            <a:endParaRPr lang="es-ES" sz="1200" b="1" dirty="0"/>
          </a:p>
        </p:txBody>
      </p:sp>
      <p:sp>
        <p:nvSpPr>
          <p:cNvPr id="10" name="Flecha abajo 9"/>
          <p:cNvSpPr/>
          <p:nvPr/>
        </p:nvSpPr>
        <p:spPr>
          <a:xfrm>
            <a:off x="2449884" y="3204546"/>
            <a:ext cx="609948" cy="1434130"/>
          </a:xfrm>
          <a:prstGeom prst="down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2" name="Flecha derecha 11"/>
          <p:cNvSpPr/>
          <p:nvPr/>
        </p:nvSpPr>
        <p:spPr>
          <a:xfrm>
            <a:off x="694326" y="4377994"/>
            <a:ext cx="7848872" cy="1194552"/>
          </a:xfrm>
          <a:prstGeom prst="right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8" name="20507 CuadroTexto"/>
          <p:cNvSpPr txBox="1"/>
          <p:nvPr/>
        </p:nvSpPr>
        <p:spPr>
          <a:xfrm>
            <a:off x="5949505" y="4223206"/>
            <a:ext cx="1888946" cy="369332"/>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s-ES" sz="1200" b="1" dirty="0" err="1" smtClean="0"/>
              <a:t>Method</a:t>
            </a:r>
            <a:r>
              <a:rPr lang="es-ES" sz="1200" b="1" dirty="0" smtClean="0"/>
              <a:t> </a:t>
            </a:r>
            <a:r>
              <a:rPr lang="es-ES" sz="1200" b="1" dirty="0" err="1" smtClean="0"/>
              <a:t>Execution</a:t>
            </a:r>
            <a:endParaRPr lang="es-ES" sz="1200" b="1" dirty="0"/>
          </a:p>
        </p:txBody>
      </p:sp>
      <p:sp>
        <p:nvSpPr>
          <p:cNvPr id="13" name="Rectángulo redondeado 12"/>
          <p:cNvSpPr/>
          <p:nvPr/>
        </p:nvSpPr>
        <p:spPr>
          <a:xfrm>
            <a:off x="1646715" y="4795838"/>
            <a:ext cx="826392" cy="358864"/>
          </a:xfrm>
          <a:prstGeom prst="roundRect">
            <a:avLst/>
          </a:prstGeom>
          <a:solidFill>
            <a:schemeClr val="bg1">
              <a:lumMod val="95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2" name="Rectángulo redondeado 31"/>
          <p:cNvSpPr/>
          <p:nvPr/>
        </p:nvSpPr>
        <p:spPr>
          <a:xfrm>
            <a:off x="2732030" y="4793464"/>
            <a:ext cx="826392" cy="358864"/>
          </a:xfrm>
          <a:prstGeom prst="roundRect">
            <a:avLst/>
          </a:prstGeom>
          <a:solidFill>
            <a:schemeClr val="bg1">
              <a:lumMod val="95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5" name="Rectángulo redondeado 34"/>
          <p:cNvSpPr/>
          <p:nvPr/>
        </p:nvSpPr>
        <p:spPr>
          <a:xfrm>
            <a:off x="3803621" y="4793464"/>
            <a:ext cx="826392" cy="358864"/>
          </a:xfrm>
          <a:prstGeom prst="roundRect">
            <a:avLst/>
          </a:prstGeom>
          <a:solidFill>
            <a:schemeClr val="bg1">
              <a:lumMod val="95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6" name="Rectángulo redondeado 35"/>
          <p:cNvSpPr/>
          <p:nvPr/>
        </p:nvSpPr>
        <p:spPr>
          <a:xfrm>
            <a:off x="4944208" y="4802073"/>
            <a:ext cx="826392" cy="358864"/>
          </a:xfrm>
          <a:prstGeom prst="roundRect">
            <a:avLst/>
          </a:prstGeom>
          <a:solidFill>
            <a:schemeClr val="bg1">
              <a:lumMod val="95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17" name="Conector recto de flecha 16"/>
          <p:cNvCxnSpPr/>
          <p:nvPr/>
        </p:nvCxnSpPr>
        <p:spPr>
          <a:xfrm>
            <a:off x="2862045" y="3717032"/>
            <a:ext cx="1570181" cy="0"/>
          </a:xfrm>
          <a:prstGeom prst="straightConnector1">
            <a:avLst/>
          </a:prstGeom>
          <a:ln w="3175">
            <a:solidFill>
              <a:srgbClr val="CF022B"/>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20507 CuadroTexto"/>
          <p:cNvSpPr txBox="1"/>
          <p:nvPr/>
        </p:nvSpPr>
        <p:spPr>
          <a:xfrm>
            <a:off x="4432226" y="3523394"/>
            <a:ext cx="1888946" cy="340734"/>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s-ES" sz="1200" b="1" dirty="0" err="1" smtClean="0"/>
              <a:t>Pointcut</a:t>
            </a:r>
            <a:endParaRPr lang="es-ES" sz="1200" b="1" dirty="0"/>
          </a:p>
        </p:txBody>
      </p:sp>
      <p:cxnSp>
        <p:nvCxnSpPr>
          <p:cNvPr id="19" name="Conector recto 18"/>
          <p:cNvCxnSpPr/>
          <p:nvPr/>
        </p:nvCxnSpPr>
        <p:spPr>
          <a:xfrm>
            <a:off x="2162913" y="5160937"/>
            <a:ext cx="896919" cy="4116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3059832" y="5160937"/>
            <a:ext cx="0" cy="4116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059832" y="5160937"/>
            <a:ext cx="1080120" cy="4116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V="1">
            <a:off x="3059832" y="5229200"/>
            <a:ext cx="2304256" cy="34334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20507 CuadroTexto"/>
          <p:cNvSpPr txBox="1"/>
          <p:nvPr/>
        </p:nvSpPr>
        <p:spPr>
          <a:xfrm>
            <a:off x="2162913" y="5599799"/>
            <a:ext cx="1888946" cy="369332"/>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s-ES" sz="1200" b="1" dirty="0" err="1" smtClean="0"/>
              <a:t>Join</a:t>
            </a:r>
            <a:r>
              <a:rPr lang="es-ES" sz="1200" b="1" dirty="0" smtClean="0"/>
              <a:t> Point</a:t>
            </a:r>
            <a:endParaRPr lang="es-ES" sz="1200" b="1" dirty="0"/>
          </a:p>
        </p:txBody>
      </p:sp>
      <p:pic>
        <p:nvPicPr>
          <p:cNvPr id="25"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26"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1008047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187</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901081" y="1340768"/>
            <a:ext cx="935146"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 </a:t>
            </a:r>
            <a:r>
              <a:rPr lang="es-ES" sz="1400" b="1" i="1" dirty="0" err="1"/>
              <a:t>Aspect</a:t>
            </a:r>
            <a:r>
              <a:rPr lang="es-ES" sz="1400" b="1" dirty="0"/>
              <a:t>: </a:t>
            </a:r>
            <a:endParaRPr lang="es-ES" sz="1200" b="1" dirty="0">
              <a:solidFill>
                <a:srgbClr val="C00000"/>
              </a:solidFill>
            </a:endParaRPr>
          </a:p>
        </p:txBody>
      </p:sp>
      <p:sp>
        <p:nvSpPr>
          <p:cNvPr id="15" name="4 CuadroTexto"/>
          <p:cNvSpPr txBox="1"/>
          <p:nvPr/>
        </p:nvSpPr>
        <p:spPr>
          <a:xfrm>
            <a:off x="392311" y="133527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01081" y="1752148"/>
            <a:ext cx="8242919" cy="276999"/>
          </a:xfrm>
          <a:prstGeom prst="rect">
            <a:avLst/>
          </a:prstGeom>
          <a:noFill/>
          <a:ln>
            <a:noFill/>
            <a:prstDash val="dash"/>
          </a:ln>
          <a:effectLst/>
        </p:spPr>
        <p:txBody>
          <a:bodyPr wrap="square" rtlCol="0">
            <a:spAutoFit/>
          </a:bodyPr>
          <a:lstStyle/>
          <a:p>
            <a:r>
              <a:rPr lang="es-ES_tradnl" sz="1200" b="1" dirty="0" smtClean="0"/>
              <a:t>- </a:t>
            </a:r>
            <a:r>
              <a:rPr lang="es-ES" sz="1200" dirty="0"/>
              <a:t>Característica que se distribuye transversalmente en una aplicación, como un sistema de gestión de transacciones por ejemplo</a:t>
            </a:r>
            <a:r>
              <a:rPr lang="es-ES" sz="1200" dirty="0" smtClean="0"/>
              <a:t>.</a:t>
            </a:r>
            <a:endParaRPr lang="es-ES" sz="1200" dirty="0"/>
          </a:p>
        </p:txBody>
      </p:sp>
      <p:sp>
        <p:nvSpPr>
          <p:cNvPr id="21" name="4 CuadroTexto"/>
          <p:cNvSpPr txBox="1"/>
          <p:nvPr/>
        </p:nvSpPr>
        <p:spPr>
          <a:xfrm>
            <a:off x="392311" y="2029147"/>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6" name="16 CuadroTexto"/>
          <p:cNvSpPr txBox="1"/>
          <p:nvPr/>
        </p:nvSpPr>
        <p:spPr>
          <a:xfrm>
            <a:off x="901081" y="2029147"/>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i="1" dirty="0" err="1"/>
              <a:t>Join</a:t>
            </a:r>
            <a:r>
              <a:rPr lang="es-ES" sz="1400" b="1" i="1" dirty="0"/>
              <a:t> </a:t>
            </a:r>
            <a:r>
              <a:rPr lang="es-ES" sz="1400" b="1" i="1" dirty="0" smtClean="0"/>
              <a:t>Point</a:t>
            </a:r>
            <a:r>
              <a:rPr lang="es-ES" sz="1400" b="1" dirty="0"/>
              <a:t>:</a:t>
            </a:r>
            <a:endParaRPr lang="es-ES" sz="1200" b="1" dirty="0">
              <a:solidFill>
                <a:srgbClr val="C00000"/>
              </a:solidFill>
            </a:endParaRPr>
          </a:p>
        </p:txBody>
      </p:sp>
      <p:sp>
        <p:nvSpPr>
          <p:cNvPr id="27" name="16 CuadroTexto"/>
          <p:cNvSpPr txBox="1"/>
          <p:nvPr/>
        </p:nvSpPr>
        <p:spPr>
          <a:xfrm>
            <a:off x="911403" y="2472228"/>
            <a:ext cx="7610286" cy="276999"/>
          </a:xfrm>
          <a:prstGeom prst="rect">
            <a:avLst/>
          </a:prstGeom>
          <a:noFill/>
          <a:ln>
            <a:noFill/>
            <a:prstDash val="dash"/>
          </a:ln>
          <a:effectLst/>
        </p:spPr>
        <p:txBody>
          <a:bodyPr wrap="square" rtlCol="0">
            <a:spAutoFit/>
          </a:bodyPr>
          <a:lstStyle/>
          <a:p>
            <a:r>
              <a:rPr lang="es-ES" sz="1200" dirty="0"/>
              <a:t>Punto concreto de la ejecución de un programa, como la ejecución de un método por ejemplo.</a:t>
            </a:r>
          </a:p>
        </p:txBody>
      </p:sp>
      <p:sp>
        <p:nvSpPr>
          <p:cNvPr id="17" name="16 CuadroTexto"/>
          <p:cNvSpPr txBox="1"/>
          <p:nvPr/>
        </p:nvSpPr>
        <p:spPr>
          <a:xfrm>
            <a:off x="913261" y="2768699"/>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i="1" dirty="0" err="1"/>
              <a:t>Advice</a:t>
            </a:r>
            <a:r>
              <a:rPr lang="es-ES" sz="1400" b="1" dirty="0"/>
              <a:t>:</a:t>
            </a:r>
            <a:endParaRPr lang="es-ES" sz="1200" b="1" dirty="0">
              <a:solidFill>
                <a:srgbClr val="C00000"/>
              </a:solidFill>
            </a:endParaRPr>
          </a:p>
        </p:txBody>
      </p:sp>
      <p:sp>
        <p:nvSpPr>
          <p:cNvPr id="19" name="4 CuadroTexto"/>
          <p:cNvSpPr txBox="1"/>
          <p:nvPr/>
        </p:nvSpPr>
        <p:spPr>
          <a:xfrm>
            <a:off x="394942" y="2749354"/>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2" name="16 CuadroTexto"/>
          <p:cNvSpPr txBox="1"/>
          <p:nvPr/>
        </p:nvSpPr>
        <p:spPr>
          <a:xfrm>
            <a:off x="899592" y="3284984"/>
            <a:ext cx="7610286" cy="646331"/>
          </a:xfrm>
          <a:prstGeom prst="rect">
            <a:avLst/>
          </a:prstGeom>
          <a:noFill/>
          <a:ln>
            <a:noFill/>
            <a:prstDash val="dash"/>
          </a:ln>
          <a:effectLst/>
        </p:spPr>
        <p:txBody>
          <a:bodyPr wrap="square" rtlCol="0">
            <a:spAutoFit/>
          </a:bodyPr>
          <a:lstStyle/>
          <a:p>
            <a:r>
              <a:rPr lang="es-ES" sz="1200" dirty="0"/>
              <a:t>Código a inyectar en un punto concreto de la ejecución de un programa, es decir, en un </a:t>
            </a:r>
            <a:r>
              <a:rPr lang="es-ES" sz="1200" dirty="0" err="1"/>
              <a:t>join</a:t>
            </a:r>
            <a:r>
              <a:rPr lang="es-ES" sz="1200" dirty="0"/>
              <a:t> </a:t>
            </a:r>
            <a:r>
              <a:rPr lang="es-ES" sz="1200" dirty="0" err="1"/>
              <a:t>point</a:t>
            </a:r>
            <a:r>
              <a:rPr lang="es-ES" sz="1200" dirty="0"/>
              <a:t>. Los </a:t>
            </a:r>
            <a:r>
              <a:rPr lang="es-ES" sz="1200" dirty="0" err="1"/>
              <a:t>advices</a:t>
            </a:r>
            <a:r>
              <a:rPr lang="es-ES" sz="1200" dirty="0"/>
              <a:t> se pueden configurar para que se ejecuten antes (</a:t>
            </a:r>
            <a:r>
              <a:rPr lang="es-ES" sz="1200" i="1" dirty="0" err="1"/>
              <a:t>before</a:t>
            </a:r>
            <a:r>
              <a:rPr lang="es-ES" sz="1200" dirty="0"/>
              <a:t>), después (</a:t>
            </a:r>
            <a:r>
              <a:rPr lang="es-ES" sz="1200" i="1" dirty="0" err="1"/>
              <a:t>after</a:t>
            </a:r>
            <a:r>
              <a:rPr lang="es-ES" sz="1200" dirty="0"/>
              <a:t>), sólo si se produce una excepción (</a:t>
            </a:r>
            <a:r>
              <a:rPr lang="es-ES" sz="1200" i="1" dirty="0" err="1"/>
              <a:t>after</a:t>
            </a:r>
            <a:r>
              <a:rPr lang="es-ES" sz="1200" i="1" dirty="0"/>
              <a:t> </a:t>
            </a:r>
            <a:r>
              <a:rPr lang="es-ES" sz="1200" i="1" dirty="0" err="1"/>
              <a:t>throwing</a:t>
            </a:r>
            <a:r>
              <a:rPr lang="es-ES" sz="1200" dirty="0"/>
              <a:t>), al terminar siempre (</a:t>
            </a:r>
            <a:r>
              <a:rPr lang="es-ES" sz="1200" i="1" dirty="0" err="1"/>
              <a:t>after</a:t>
            </a:r>
            <a:r>
              <a:rPr lang="es-ES" sz="1200" i="1" dirty="0"/>
              <a:t> </a:t>
            </a:r>
            <a:r>
              <a:rPr lang="es-ES" sz="1200" i="1" dirty="0" err="1"/>
              <a:t>finally</a:t>
            </a:r>
            <a:r>
              <a:rPr lang="es-ES" sz="1200" dirty="0"/>
              <a:t>), o sustituyendo por completo el código original (</a:t>
            </a:r>
            <a:r>
              <a:rPr lang="es-ES" sz="1200" i="1" dirty="0" err="1"/>
              <a:t>around</a:t>
            </a:r>
            <a:r>
              <a:rPr lang="es-ES" sz="1200" dirty="0"/>
              <a:t>).</a:t>
            </a:r>
          </a:p>
        </p:txBody>
      </p:sp>
      <p:sp>
        <p:nvSpPr>
          <p:cNvPr id="23" name="22 CuadroTexto"/>
          <p:cNvSpPr txBox="1"/>
          <p:nvPr/>
        </p:nvSpPr>
        <p:spPr>
          <a:xfrm>
            <a:off x="899592" y="4077072"/>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i="1" dirty="0" err="1"/>
              <a:t>Pointcut</a:t>
            </a:r>
            <a:r>
              <a:rPr lang="es-ES" sz="1400" b="1" dirty="0"/>
              <a:t>:</a:t>
            </a:r>
            <a:endParaRPr lang="es-ES" sz="1200" b="1" dirty="0">
              <a:solidFill>
                <a:srgbClr val="C00000"/>
              </a:solidFill>
            </a:endParaRPr>
          </a:p>
        </p:txBody>
      </p:sp>
      <p:sp>
        <p:nvSpPr>
          <p:cNvPr id="24" name="16 CuadroTexto"/>
          <p:cNvSpPr txBox="1"/>
          <p:nvPr/>
        </p:nvSpPr>
        <p:spPr>
          <a:xfrm>
            <a:off x="827584" y="4581128"/>
            <a:ext cx="7610286" cy="276999"/>
          </a:xfrm>
          <a:prstGeom prst="rect">
            <a:avLst/>
          </a:prstGeom>
          <a:noFill/>
          <a:ln>
            <a:noFill/>
            <a:prstDash val="dash"/>
          </a:ln>
          <a:effectLst/>
        </p:spPr>
        <p:txBody>
          <a:bodyPr wrap="square" rtlCol="0">
            <a:spAutoFit/>
          </a:bodyPr>
          <a:lstStyle/>
          <a:p>
            <a:r>
              <a:rPr lang="es-ES" sz="1200" dirty="0"/>
              <a:t>Expresión regular que acota áreas de interés dentro del código de un programa donde aplicar </a:t>
            </a:r>
            <a:r>
              <a:rPr lang="es-ES" sz="1200" dirty="0" err="1"/>
              <a:t>advices</a:t>
            </a:r>
            <a:r>
              <a:rPr lang="es-ES" sz="1200" dirty="0"/>
              <a:t>.</a:t>
            </a:r>
          </a:p>
        </p:txBody>
      </p:sp>
      <p:pic>
        <p:nvPicPr>
          <p:cNvPr id="2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8"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
        <p:nvSpPr>
          <p:cNvPr id="30" name="4 CuadroTexto"/>
          <p:cNvSpPr txBox="1"/>
          <p:nvPr/>
        </p:nvSpPr>
        <p:spPr>
          <a:xfrm>
            <a:off x="395536" y="4077072"/>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Tree>
    <p:extLst>
      <p:ext uri="{BB962C8B-B14F-4D97-AF65-F5344CB8AC3E}">
        <p14:creationId xmlns:p14="http://schemas.microsoft.com/office/powerpoint/2010/main" val="416789377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188</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755576" y="1412776"/>
            <a:ext cx="1439201"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t>- </a:t>
            </a:r>
            <a:r>
              <a:rPr lang="es-ES" sz="1400" b="1" i="1" dirty="0" err="1"/>
              <a:t>Introduction</a:t>
            </a:r>
            <a:endParaRPr lang="es-ES" sz="1200" b="1" dirty="0">
              <a:solidFill>
                <a:srgbClr val="C00000"/>
              </a:solidFill>
            </a:endParaRPr>
          </a:p>
        </p:txBody>
      </p:sp>
      <p:sp>
        <p:nvSpPr>
          <p:cNvPr id="15" name="4 CuadroTexto"/>
          <p:cNvSpPr txBox="1"/>
          <p:nvPr/>
        </p:nvSpPr>
        <p:spPr>
          <a:xfrm>
            <a:off x="246807" y="140727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755577" y="1824156"/>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Técnica que permite añadir propiedades o métodos a una clase existente sin modificar su código. También recibe el nombre de Inter-</a:t>
            </a:r>
            <a:r>
              <a:rPr lang="es-ES" sz="1200" dirty="0" err="1"/>
              <a:t>type</a:t>
            </a:r>
            <a:r>
              <a:rPr lang="es-ES" sz="1200" dirty="0"/>
              <a:t> </a:t>
            </a:r>
            <a:r>
              <a:rPr lang="es-ES" sz="1200" dirty="0" err="1"/>
              <a:t>Declaration</a:t>
            </a:r>
            <a:r>
              <a:rPr lang="es-ES" sz="1200" dirty="0"/>
              <a:t> (ITD).</a:t>
            </a:r>
            <a:r>
              <a:rPr lang="es-ES" sz="1200" dirty="0" smtClean="0"/>
              <a:t>.</a:t>
            </a:r>
            <a:endParaRPr lang="es-ES" sz="1200" dirty="0"/>
          </a:p>
        </p:txBody>
      </p:sp>
      <p:sp>
        <p:nvSpPr>
          <p:cNvPr id="17" name="16 CuadroTexto"/>
          <p:cNvSpPr txBox="1"/>
          <p:nvPr/>
        </p:nvSpPr>
        <p:spPr>
          <a:xfrm>
            <a:off x="768716" y="2532930"/>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i="1" dirty="0" err="1"/>
              <a:t>Weaving</a:t>
            </a:r>
            <a:r>
              <a:rPr lang="es-ES" sz="1400" b="1" dirty="0"/>
              <a:t>:</a:t>
            </a:r>
            <a:endParaRPr lang="es-ES" sz="1200" b="1" dirty="0">
              <a:solidFill>
                <a:srgbClr val="C00000"/>
              </a:solidFill>
            </a:endParaRPr>
          </a:p>
        </p:txBody>
      </p:sp>
      <p:sp>
        <p:nvSpPr>
          <p:cNvPr id="18" name="16 CuadroTexto"/>
          <p:cNvSpPr txBox="1"/>
          <p:nvPr/>
        </p:nvSpPr>
        <p:spPr>
          <a:xfrm>
            <a:off x="741045" y="2975250"/>
            <a:ext cx="7610286" cy="461665"/>
          </a:xfrm>
          <a:prstGeom prst="rect">
            <a:avLst/>
          </a:prstGeom>
          <a:noFill/>
          <a:ln>
            <a:noFill/>
            <a:prstDash val="dash"/>
          </a:ln>
          <a:effectLst/>
        </p:spPr>
        <p:txBody>
          <a:bodyPr wrap="square" rtlCol="0">
            <a:spAutoFit/>
          </a:bodyPr>
          <a:lstStyle/>
          <a:p>
            <a:r>
              <a:rPr lang="es-ES" sz="1200" dirty="0"/>
              <a:t>Técnica que permite modificar el </a:t>
            </a:r>
            <a:r>
              <a:rPr lang="es-ES" sz="1200" dirty="0" err="1"/>
              <a:t>bytecode</a:t>
            </a:r>
            <a:r>
              <a:rPr lang="es-ES" sz="1200" dirty="0"/>
              <a:t> de una clase. Utilizada para generar nuevas clases a partir de las originales, pero en las que se encuentran físicamente inyectados los </a:t>
            </a:r>
            <a:r>
              <a:rPr lang="es-ES" sz="1200" dirty="0" err="1"/>
              <a:t>advices</a:t>
            </a:r>
            <a:r>
              <a:rPr lang="es-ES" sz="1200" dirty="0"/>
              <a:t> en sus correspondientes </a:t>
            </a:r>
            <a:r>
              <a:rPr lang="es-ES" sz="1200" dirty="0" err="1"/>
              <a:t>join</a:t>
            </a:r>
            <a:r>
              <a:rPr lang="es-ES" sz="1200" dirty="0"/>
              <a:t> </a:t>
            </a:r>
            <a:r>
              <a:rPr lang="es-ES" sz="1200" dirty="0" err="1"/>
              <a:t>points</a:t>
            </a:r>
            <a:r>
              <a:rPr lang="es-ES" sz="1200" dirty="0"/>
              <a:t>.</a:t>
            </a:r>
          </a:p>
        </p:txBody>
      </p:sp>
      <p:sp>
        <p:nvSpPr>
          <p:cNvPr id="19" name="4 CuadroTexto"/>
          <p:cNvSpPr txBox="1"/>
          <p:nvPr/>
        </p:nvSpPr>
        <p:spPr>
          <a:xfrm>
            <a:off x="247766" y="2539979"/>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5" name="24 CuadroTexto"/>
          <p:cNvSpPr txBox="1"/>
          <p:nvPr/>
        </p:nvSpPr>
        <p:spPr>
          <a:xfrm>
            <a:off x="725555" y="3589765"/>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dirty="0"/>
              <a:t>@</a:t>
            </a:r>
            <a:r>
              <a:rPr lang="es-ES" sz="1400" b="1" dirty="0" err="1"/>
              <a:t>AspectJ</a:t>
            </a:r>
            <a:endParaRPr lang="es-ES" sz="1200" b="1" dirty="0">
              <a:solidFill>
                <a:srgbClr val="C00000"/>
              </a:solidFill>
            </a:endParaRPr>
          </a:p>
        </p:txBody>
      </p:sp>
      <p:sp>
        <p:nvSpPr>
          <p:cNvPr id="28" name="16 CuadroTexto"/>
          <p:cNvSpPr txBox="1"/>
          <p:nvPr/>
        </p:nvSpPr>
        <p:spPr>
          <a:xfrm>
            <a:off x="720916" y="4032086"/>
            <a:ext cx="7610286" cy="646331"/>
          </a:xfrm>
          <a:prstGeom prst="rect">
            <a:avLst/>
          </a:prstGeom>
          <a:noFill/>
          <a:ln>
            <a:noFill/>
            <a:prstDash val="dash"/>
          </a:ln>
          <a:effectLst/>
        </p:spPr>
        <p:txBody>
          <a:bodyPr wrap="square" rtlCol="0">
            <a:spAutoFit/>
          </a:bodyPr>
          <a:lstStyle/>
          <a:p>
            <a:r>
              <a:rPr lang="es-ES" sz="1200" dirty="0"/>
              <a:t>@</a:t>
            </a:r>
            <a:r>
              <a:rPr lang="es-ES" sz="1200" dirty="0" err="1"/>
              <a:t>AspectJ</a:t>
            </a:r>
            <a:r>
              <a:rPr lang="es-ES" sz="1200" dirty="0"/>
              <a:t> es el nombre con el que se conoce el estilo de declaración basado en anotaciones que da acceso a las características de programación orientada a aspectos. Para utilizarlo con Spring es necesario realizar la configuración pertinente.</a:t>
            </a:r>
          </a:p>
        </p:txBody>
      </p:sp>
      <p:sp>
        <p:nvSpPr>
          <p:cNvPr id="29" name="4 CuadroTexto"/>
          <p:cNvSpPr txBox="1"/>
          <p:nvPr/>
        </p:nvSpPr>
        <p:spPr>
          <a:xfrm>
            <a:off x="227637" y="3596815"/>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pic>
        <p:nvPicPr>
          <p:cNvPr id="20"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0513630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189</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configuración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80132" y="124824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01081" y="1340768"/>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Y en el fichero de configuración </a:t>
            </a:r>
            <a:r>
              <a:rPr lang="es-ES" sz="1200" b="1" dirty="0"/>
              <a:t>XML</a:t>
            </a:r>
            <a:r>
              <a:rPr lang="es-ES" sz="1200" dirty="0"/>
              <a:t> hay que añadir el </a:t>
            </a:r>
            <a:r>
              <a:rPr lang="es-ES" sz="1200" b="1" dirty="0" err="1"/>
              <a:t>namespace</a:t>
            </a:r>
            <a:r>
              <a:rPr lang="es-ES" sz="1200" dirty="0"/>
              <a:t> de la </a:t>
            </a:r>
            <a:r>
              <a:rPr lang="es-ES" sz="1200" b="1" dirty="0"/>
              <a:t>AOP</a:t>
            </a:r>
            <a:r>
              <a:rPr lang="es-ES" sz="1200" dirty="0"/>
              <a:t>, y la etiqueta </a:t>
            </a:r>
            <a:r>
              <a:rPr lang="es-ES" sz="1200" b="1" dirty="0" err="1"/>
              <a:t>aop:aspectj-autoproxy</a:t>
            </a:r>
            <a:r>
              <a:rPr lang="es-ES" sz="1200" dirty="0"/>
              <a:t> que activa el uso de la programación orientada a aspectos con anotaciones:</a:t>
            </a:r>
          </a:p>
        </p:txBody>
      </p:sp>
      <p:sp>
        <p:nvSpPr>
          <p:cNvPr id="17" name="16 CuadroTexto"/>
          <p:cNvSpPr txBox="1"/>
          <p:nvPr/>
        </p:nvSpPr>
        <p:spPr>
          <a:xfrm>
            <a:off x="899592" y="1916832"/>
            <a:ext cx="7535520" cy="192360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400" b="1" dirty="0" smtClean="0"/>
              <a:t>-</a:t>
            </a:r>
            <a:r>
              <a:rPr lang="es-ES_tradnl" sz="1400" b="1" dirty="0" smtClean="0">
                <a:solidFill>
                  <a:srgbClr val="C00000"/>
                </a:solidFill>
              </a:rPr>
              <a:t> </a:t>
            </a:r>
            <a:r>
              <a:rPr lang="es-ES" sz="1050" dirty="0"/>
              <a:t>&lt;?</a:t>
            </a:r>
            <a:r>
              <a:rPr lang="es-ES" sz="1050" dirty="0" err="1"/>
              <a:t>xml</a:t>
            </a:r>
            <a:r>
              <a:rPr lang="es-ES" sz="1050" dirty="0"/>
              <a:t> </a:t>
            </a:r>
            <a:r>
              <a:rPr lang="es-ES" sz="1050" dirty="0" err="1"/>
              <a:t>version</a:t>
            </a:r>
            <a:r>
              <a:rPr lang="es-ES" sz="1050" dirty="0"/>
              <a:t>="1.0" </a:t>
            </a:r>
            <a:r>
              <a:rPr lang="es-ES" sz="1050" dirty="0" err="1"/>
              <a:t>encoding</a:t>
            </a:r>
            <a:r>
              <a:rPr lang="es-ES" sz="1050" dirty="0"/>
              <a:t>="UTF-8"?&gt;</a:t>
            </a:r>
            <a:br>
              <a:rPr lang="es-ES" sz="1050" dirty="0"/>
            </a:br>
            <a:r>
              <a:rPr lang="es-ES" sz="1050" dirty="0"/>
              <a:t>&lt;</a:t>
            </a:r>
            <a:r>
              <a:rPr lang="es-ES" sz="1050" dirty="0" err="1"/>
              <a:t>beans</a:t>
            </a:r>
            <a:r>
              <a:rPr lang="es-ES" sz="1050" dirty="0"/>
              <a:t> </a:t>
            </a:r>
            <a:r>
              <a:rPr lang="es-ES" sz="1050" dirty="0" err="1"/>
              <a:t>xmlns</a:t>
            </a:r>
            <a:r>
              <a:rPr lang="es-ES" sz="1050" dirty="0"/>
              <a:t>="http://www.springframework.org/schema/beans"</a:t>
            </a:r>
            <a:br>
              <a:rPr lang="es-ES" sz="1050" dirty="0"/>
            </a:br>
            <a:r>
              <a:rPr lang="es-ES" sz="1050" dirty="0" err="1"/>
              <a:t>xmlns:aop</a:t>
            </a:r>
            <a:r>
              <a:rPr lang="es-ES" sz="1050" dirty="0"/>
              <a:t>="http://www.springframework.org/schema/aop"</a:t>
            </a:r>
            <a:br>
              <a:rPr lang="es-ES" sz="1050" dirty="0"/>
            </a:br>
            <a:r>
              <a:rPr lang="es-ES" sz="1050" dirty="0" err="1"/>
              <a:t>xmlns:xsi</a:t>
            </a:r>
            <a:r>
              <a:rPr lang="es-ES" sz="1050" dirty="0"/>
              <a:t>="http://www.w3.org/2001/XMLSchema-instance"</a:t>
            </a:r>
            <a:br>
              <a:rPr lang="es-ES" sz="1050" dirty="0"/>
            </a:br>
            <a:r>
              <a:rPr lang="es-ES" sz="1050" dirty="0" err="1"/>
              <a:t>xsi:schemaLocation</a:t>
            </a:r>
            <a:r>
              <a:rPr lang="es-ES" sz="1050" dirty="0"/>
              <a:t>="http://www.springframework.org/schema/beans</a:t>
            </a:r>
            <a:br>
              <a:rPr lang="es-ES" sz="1050" dirty="0"/>
            </a:br>
            <a:r>
              <a:rPr lang="es-ES" sz="1050" dirty="0"/>
              <a:t>http://www.springframework.org/schema/beans/spring-beans-3.1.xsd</a:t>
            </a:r>
            <a:br>
              <a:rPr lang="es-ES" sz="1050" dirty="0"/>
            </a:br>
            <a:r>
              <a:rPr lang="es-ES" sz="1050" dirty="0"/>
              <a:t>http://www.springframework.org/schema/aop</a:t>
            </a:r>
            <a:br>
              <a:rPr lang="es-ES" sz="1050" dirty="0"/>
            </a:br>
            <a:r>
              <a:rPr lang="es-ES" sz="1050" dirty="0"/>
              <a:t>http://www.springframework.org/schema/aop/spring-aop-3.1.xsd"&gt;</a:t>
            </a:r>
          </a:p>
          <a:p>
            <a:pPr fontAlgn="t"/>
            <a:r>
              <a:rPr lang="es-ES" sz="1050" dirty="0"/>
              <a:t>&lt;</a:t>
            </a:r>
            <a:r>
              <a:rPr lang="es-ES" sz="1050" dirty="0" err="1"/>
              <a:t>aop:aspectj-autoproxy</a:t>
            </a:r>
            <a:r>
              <a:rPr lang="es-ES" sz="1050" dirty="0"/>
              <a:t>/&gt;</a:t>
            </a:r>
          </a:p>
          <a:p>
            <a:pPr fontAlgn="t"/>
            <a:r>
              <a:rPr lang="es-ES" sz="1050" dirty="0"/>
              <a:t>...</a:t>
            </a:r>
          </a:p>
          <a:p>
            <a:pPr fontAlgn="t"/>
            <a:r>
              <a:rPr lang="es-ES" sz="1050" dirty="0"/>
              <a:t>&lt;/</a:t>
            </a:r>
            <a:r>
              <a:rPr lang="es-ES" sz="1050" dirty="0" err="1"/>
              <a:t>beans</a:t>
            </a:r>
            <a:r>
              <a:rPr lang="es-ES" sz="1050" dirty="0"/>
              <a:t>&gt;</a:t>
            </a: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830941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94669"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49274" y="764704"/>
            <a:ext cx="8045450" cy="269875"/>
          </a:xfrm>
        </p:spPr>
        <p:txBody>
          <a:bodyPr/>
          <a:lstStyle/>
          <a:p>
            <a:pPr>
              <a:lnSpc>
                <a:spcPct val="90000"/>
              </a:lnSpc>
              <a:spcBef>
                <a:spcPct val="0"/>
              </a:spcBef>
              <a:defRPr/>
            </a:pPr>
            <a:r>
              <a:rPr lang="es-ES_tradnl"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MÓDULO AOP</a:t>
            </a:r>
            <a:endParaRPr lang="es-ES_tradnl" b="1" cap="none" dirty="0">
              <a:ea typeface="ＭＳ Ｐゴシック" pitchFamily="34" charset="-128"/>
            </a:endParaRPr>
          </a:p>
        </p:txBody>
      </p:sp>
      <p:sp>
        <p:nvSpPr>
          <p:cNvPr id="23" name="Rectángulo redondeado 10"/>
          <p:cNvSpPr/>
          <p:nvPr/>
        </p:nvSpPr>
        <p:spPr>
          <a:xfrm>
            <a:off x="131555" y="2977379"/>
            <a:ext cx="1913648" cy="64580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s-ES" b="1" dirty="0" smtClean="0">
              <a:solidFill>
                <a:schemeClr val="tx1"/>
              </a:solidFill>
            </a:endParaRPr>
          </a:p>
          <a:p>
            <a:pPr algn="ctr"/>
            <a:r>
              <a:rPr lang="es-ES" b="1" dirty="0" smtClean="0">
                <a:solidFill>
                  <a:schemeClr val="tx1"/>
                </a:solidFill>
              </a:rPr>
              <a:t>AOP</a:t>
            </a:r>
          </a:p>
          <a:p>
            <a:pPr algn="ctr"/>
            <a:r>
              <a:rPr lang="es-ES" sz="1000" b="1" dirty="0" err="1">
                <a:solidFill>
                  <a:schemeClr val="tx1"/>
                </a:solidFill>
              </a:rPr>
              <a:t>Aspect</a:t>
            </a:r>
            <a:r>
              <a:rPr lang="es-ES" sz="1000" b="1" dirty="0">
                <a:solidFill>
                  <a:schemeClr val="tx1"/>
                </a:solidFill>
              </a:rPr>
              <a:t> </a:t>
            </a:r>
            <a:r>
              <a:rPr lang="es-ES" sz="1000" b="1" dirty="0" err="1">
                <a:solidFill>
                  <a:schemeClr val="tx1"/>
                </a:solidFill>
              </a:rPr>
              <a:t>Oriented</a:t>
            </a:r>
            <a:r>
              <a:rPr lang="es-ES" sz="1000" b="1" dirty="0">
                <a:solidFill>
                  <a:schemeClr val="tx1"/>
                </a:solidFill>
              </a:rPr>
              <a:t> </a:t>
            </a:r>
            <a:r>
              <a:rPr lang="es-ES" sz="1000" b="1" dirty="0" err="1">
                <a:solidFill>
                  <a:schemeClr val="tx1"/>
                </a:solidFill>
              </a:rPr>
              <a:t>Programming</a:t>
            </a:r>
            <a:endParaRPr lang="es-ES" sz="1000" b="1" dirty="0">
              <a:solidFill>
                <a:schemeClr val="tx1"/>
              </a:solidFill>
            </a:endParaRPr>
          </a:p>
          <a:p>
            <a:pPr algn="ctr"/>
            <a:endParaRPr lang="es-ES" sz="1000" b="1" dirty="0" smtClean="0">
              <a:solidFill>
                <a:schemeClr val="tx1"/>
              </a:solidFill>
            </a:endParaRPr>
          </a:p>
        </p:txBody>
      </p:sp>
      <p:sp>
        <p:nvSpPr>
          <p:cNvPr id="24" name="Rectángulo redondeado 33"/>
          <p:cNvSpPr/>
          <p:nvPr/>
        </p:nvSpPr>
        <p:spPr>
          <a:xfrm>
            <a:off x="2347420" y="2996952"/>
            <a:ext cx="1913648" cy="639807"/>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ES" b="1" dirty="0" smtClean="0">
              <a:solidFill>
                <a:schemeClr val="tx1"/>
              </a:solidFill>
            </a:endParaRPr>
          </a:p>
          <a:p>
            <a:pPr algn="ctr"/>
            <a:r>
              <a:rPr lang="es-ES" b="1" dirty="0" err="1" smtClean="0">
                <a:solidFill>
                  <a:schemeClr val="tx1"/>
                </a:solidFill>
              </a:rPr>
              <a:t>Aspects</a:t>
            </a:r>
            <a:endParaRPr lang="es-ES" b="1" dirty="0" smtClean="0">
              <a:solidFill>
                <a:schemeClr val="tx1"/>
              </a:solidFill>
            </a:endParaRPr>
          </a:p>
          <a:p>
            <a:pPr algn="ctr"/>
            <a:r>
              <a:rPr lang="es-ES" sz="1000" b="1" dirty="0" smtClean="0">
                <a:solidFill>
                  <a:schemeClr val="tx1"/>
                </a:solidFill>
              </a:rPr>
              <a:t>Aspectos</a:t>
            </a:r>
            <a:endParaRPr lang="es-ES" sz="1000" b="1" dirty="0">
              <a:solidFill>
                <a:schemeClr val="tx1"/>
              </a:solidFill>
            </a:endParaRPr>
          </a:p>
          <a:p>
            <a:pPr algn="ctr"/>
            <a:endParaRPr lang="es-ES" sz="1000" b="1" dirty="0" smtClean="0">
              <a:solidFill>
                <a:schemeClr val="tx1"/>
              </a:solidFill>
            </a:endParaRPr>
          </a:p>
        </p:txBody>
      </p:sp>
      <p:sp>
        <p:nvSpPr>
          <p:cNvPr id="32" name="Rectángulo redondeado 34"/>
          <p:cNvSpPr/>
          <p:nvPr/>
        </p:nvSpPr>
        <p:spPr>
          <a:xfrm>
            <a:off x="4483687" y="2977378"/>
            <a:ext cx="1913648" cy="639807"/>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dirty="0" smtClean="0">
              <a:solidFill>
                <a:schemeClr val="bg1"/>
              </a:solidFill>
            </a:endParaRPr>
          </a:p>
          <a:p>
            <a:pPr algn="ctr"/>
            <a:r>
              <a:rPr lang="es-ES" b="1" dirty="0" err="1" smtClean="0">
                <a:solidFill>
                  <a:schemeClr val="bg1"/>
                </a:solidFill>
              </a:rPr>
              <a:t>Instrumentation</a:t>
            </a:r>
            <a:endParaRPr lang="es-ES" b="1" dirty="0" smtClean="0">
              <a:solidFill>
                <a:schemeClr val="bg1"/>
              </a:solidFill>
            </a:endParaRPr>
          </a:p>
          <a:p>
            <a:pPr algn="ctr"/>
            <a:r>
              <a:rPr lang="es-ES" sz="1000" b="1" dirty="0">
                <a:solidFill>
                  <a:schemeClr val="tx1"/>
                </a:solidFill>
              </a:rPr>
              <a:t> </a:t>
            </a:r>
            <a:r>
              <a:rPr lang="es-ES" sz="1000" b="1" dirty="0" smtClean="0">
                <a:solidFill>
                  <a:schemeClr val="tx1"/>
                </a:solidFill>
              </a:rPr>
              <a:t>  </a:t>
            </a:r>
          </a:p>
          <a:p>
            <a:pPr algn="ctr"/>
            <a:endParaRPr lang="es-ES" sz="1000" b="1" dirty="0" smtClean="0">
              <a:solidFill>
                <a:schemeClr val="tx1"/>
              </a:solidFill>
            </a:endParaRPr>
          </a:p>
        </p:txBody>
      </p:sp>
      <p:sp>
        <p:nvSpPr>
          <p:cNvPr id="34" name="Rectángulo redondeado 35"/>
          <p:cNvSpPr/>
          <p:nvPr/>
        </p:nvSpPr>
        <p:spPr>
          <a:xfrm>
            <a:off x="6665944" y="2977378"/>
            <a:ext cx="1913648" cy="63980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b="1" dirty="0" smtClean="0">
              <a:solidFill>
                <a:schemeClr val="tx1"/>
              </a:solidFill>
            </a:endParaRPr>
          </a:p>
          <a:p>
            <a:pPr algn="ctr"/>
            <a:r>
              <a:rPr lang="es-ES" b="1" dirty="0" err="1" smtClean="0">
                <a:solidFill>
                  <a:schemeClr val="tx1"/>
                </a:solidFill>
              </a:rPr>
              <a:t>Messaging</a:t>
            </a:r>
            <a:endParaRPr lang="es-ES" b="1" dirty="0" smtClean="0">
              <a:solidFill>
                <a:schemeClr val="tx1"/>
              </a:solidFill>
            </a:endParaRPr>
          </a:p>
          <a:p>
            <a:pPr algn="ctr"/>
            <a:r>
              <a:rPr lang="es-ES" sz="1000" b="1" dirty="0" err="1" smtClean="0">
                <a:solidFill>
                  <a:schemeClr val="bg1"/>
                </a:solidFill>
              </a:rPr>
              <a:t>Asp</a:t>
            </a:r>
            <a:endParaRPr lang="es-ES" sz="1000" b="1" dirty="0">
              <a:solidFill>
                <a:schemeClr val="tx1"/>
              </a:solidFill>
            </a:endParaRPr>
          </a:p>
          <a:p>
            <a:pPr algn="ctr"/>
            <a:endParaRPr lang="es-ES" sz="1000" b="1" dirty="0" smtClean="0">
              <a:solidFill>
                <a:schemeClr val="tx1"/>
              </a:solidFill>
            </a:endParaRPr>
          </a:p>
        </p:txBody>
      </p:sp>
      <p:sp>
        <p:nvSpPr>
          <p:cNvPr id="39" name="16 CuadroTexto"/>
          <p:cNvSpPr txBox="1"/>
          <p:nvPr/>
        </p:nvSpPr>
        <p:spPr>
          <a:xfrm>
            <a:off x="226912" y="4329351"/>
            <a:ext cx="8665568"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El grupo </a:t>
            </a:r>
            <a:r>
              <a:rPr lang="es-ES" sz="1200" b="1" dirty="0"/>
              <a:t>AOP and </a:t>
            </a:r>
            <a:r>
              <a:rPr lang="es-ES" sz="1200" b="1" dirty="0" err="1"/>
              <a:t>Instrumentation</a:t>
            </a:r>
            <a:r>
              <a:rPr lang="es-ES" sz="1200" dirty="0"/>
              <a:t> se utiliza para la programación orientada a </a:t>
            </a:r>
            <a:r>
              <a:rPr lang="es-ES" sz="1200" dirty="0" smtClean="0"/>
              <a:t>aspectos</a:t>
            </a:r>
            <a:r>
              <a:rPr lang="es-ES" sz="1200" dirty="0"/>
              <a:t> </a:t>
            </a:r>
            <a:r>
              <a:rPr lang="es-ES" sz="1200" dirty="0" smtClean="0"/>
              <a:t> con </a:t>
            </a:r>
            <a:r>
              <a:rPr lang="es-ES" sz="1200" b="1" dirty="0" err="1"/>
              <a:t>AspectJ</a:t>
            </a:r>
            <a:r>
              <a:rPr lang="es-ES" sz="1200" b="1" dirty="0"/>
              <a:t> </a:t>
            </a:r>
            <a:r>
              <a:rPr lang="es-ES" sz="1200" dirty="0"/>
              <a:t>e instrumentación de </a:t>
            </a:r>
            <a:r>
              <a:rPr lang="es-ES" sz="1200" dirty="0" smtClean="0"/>
              <a:t>aplicaciones</a:t>
            </a:r>
            <a:endParaRPr lang="es-ES" sz="1000" dirty="0">
              <a:effectLst/>
            </a:endParaRPr>
          </a:p>
        </p:txBody>
      </p:sp>
      <p:sp>
        <p:nvSpPr>
          <p:cNvPr id="40" name="16 CuadroTexto"/>
          <p:cNvSpPr txBox="1"/>
          <p:nvPr/>
        </p:nvSpPr>
        <p:spPr>
          <a:xfrm>
            <a:off x="183882" y="3841685"/>
            <a:ext cx="3109721" cy="369332"/>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b="1" dirty="0" smtClean="0">
                <a:solidFill>
                  <a:srgbClr val="C00000"/>
                </a:solidFill>
              </a:rPr>
              <a:t>AOP </a:t>
            </a:r>
            <a:r>
              <a:rPr lang="es-ES" b="1" dirty="0">
                <a:solidFill>
                  <a:srgbClr val="C00000"/>
                </a:solidFill>
              </a:rPr>
              <a:t>and </a:t>
            </a:r>
            <a:r>
              <a:rPr lang="es-ES" b="1" dirty="0" err="1" smtClean="0">
                <a:solidFill>
                  <a:srgbClr val="C00000"/>
                </a:solidFill>
              </a:rPr>
              <a:t>Instrumentation</a:t>
            </a:r>
            <a:endParaRPr lang="es-ES" b="1" dirty="0">
              <a:solidFill>
                <a:srgbClr val="C00000"/>
              </a:solidFill>
            </a:endParaRPr>
          </a:p>
        </p:txBody>
      </p:sp>
      <p:pic>
        <p:nvPicPr>
          <p:cNvPr id="2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85884313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190</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configuración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261803" y="138739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01081" y="1876279"/>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Para probar la correcta configuración del sistema, se puede declarar un </a:t>
            </a:r>
            <a:r>
              <a:rPr lang="es-ES" sz="1200" dirty="0" err="1"/>
              <a:t>aspect</a:t>
            </a:r>
            <a:r>
              <a:rPr lang="es-ES" sz="1200" dirty="0"/>
              <a:t> utilizando la etiqueta @</a:t>
            </a:r>
            <a:r>
              <a:rPr lang="es-ES" sz="1200" dirty="0" err="1"/>
              <a:t>Aspect</a:t>
            </a:r>
            <a:r>
              <a:rPr lang="es-ES" sz="1200" dirty="0"/>
              <a:t> sobre una clase ordinaria:</a:t>
            </a:r>
          </a:p>
        </p:txBody>
      </p:sp>
      <p:sp>
        <p:nvSpPr>
          <p:cNvPr id="18" name="16 CuadroTexto"/>
          <p:cNvSpPr txBox="1"/>
          <p:nvPr/>
        </p:nvSpPr>
        <p:spPr>
          <a:xfrm>
            <a:off x="945337" y="3396790"/>
            <a:ext cx="7610286" cy="461665"/>
          </a:xfrm>
          <a:prstGeom prst="rect">
            <a:avLst/>
          </a:prstGeom>
          <a:noFill/>
          <a:ln>
            <a:noFill/>
            <a:prstDash val="dash"/>
          </a:ln>
          <a:effectLst/>
        </p:spPr>
        <p:txBody>
          <a:bodyPr wrap="square" rtlCol="0">
            <a:spAutoFit/>
          </a:bodyPr>
          <a:lstStyle/>
          <a:p>
            <a:r>
              <a:rPr lang="es-ES" sz="1200" dirty="0"/>
              <a:t>Estas clases no son detectadas por Spring con la opción de escaneado automático, ya que no es un componente, por lo que es necesario declararlas en el fichero de configuración XML como cualquier otro tipo de </a:t>
            </a:r>
            <a:r>
              <a:rPr lang="es-ES" sz="1200" dirty="0" err="1"/>
              <a:t>bean</a:t>
            </a:r>
            <a:r>
              <a:rPr lang="es-ES" sz="1200" dirty="0"/>
              <a:t>:</a:t>
            </a:r>
          </a:p>
        </p:txBody>
      </p:sp>
      <p:sp>
        <p:nvSpPr>
          <p:cNvPr id="25" name="24 CuadroTexto"/>
          <p:cNvSpPr txBox="1"/>
          <p:nvPr/>
        </p:nvSpPr>
        <p:spPr>
          <a:xfrm>
            <a:off x="913629" y="1412776"/>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dirty="0"/>
              <a:t>@</a:t>
            </a:r>
            <a:r>
              <a:rPr lang="es-ES" sz="1400" b="1" dirty="0" err="1" smtClean="0"/>
              <a:t>AspectJ</a:t>
            </a:r>
            <a:endParaRPr lang="es-ES" sz="1200" b="1" dirty="0">
              <a:solidFill>
                <a:srgbClr val="C00000"/>
              </a:solidFill>
            </a:endParaRPr>
          </a:p>
        </p:txBody>
      </p:sp>
      <p:sp>
        <p:nvSpPr>
          <p:cNvPr id="29" name="4 CuadroTexto"/>
          <p:cNvSpPr txBox="1"/>
          <p:nvPr/>
        </p:nvSpPr>
        <p:spPr>
          <a:xfrm>
            <a:off x="241674" y="3576930"/>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19" name="18 CuadroTexto"/>
          <p:cNvSpPr txBox="1"/>
          <p:nvPr/>
        </p:nvSpPr>
        <p:spPr>
          <a:xfrm>
            <a:off x="945337" y="2452343"/>
            <a:ext cx="3856725"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050" b="1" dirty="0" smtClean="0"/>
              <a:t>-</a:t>
            </a:r>
            <a:r>
              <a:rPr lang="es-ES_tradnl" sz="1050" b="1" dirty="0" smtClean="0">
                <a:solidFill>
                  <a:srgbClr val="C00000"/>
                </a:solidFill>
              </a:rPr>
              <a:t> </a:t>
            </a:r>
            <a:r>
              <a:rPr lang="en-US" sz="1050" dirty="0"/>
              <a:t>import </a:t>
            </a:r>
            <a:r>
              <a:rPr lang="en-US" sz="1050" dirty="0" err="1"/>
              <a:t>org.aspectj.lang.annotation.Aspect</a:t>
            </a:r>
            <a:r>
              <a:rPr lang="en-US" sz="1050" dirty="0"/>
              <a:t>;</a:t>
            </a:r>
          </a:p>
          <a:p>
            <a:pPr fontAlgn="t"/>
            <a:r>
              <a:rPr lang="en-US" sz="1050" dirty="0"/>
              <a:t>@Aspect</a:t>
            </a:r>
            <a:br>
              <a:rPr lang="en-US" sz="1050" dirty="0"/>
            </a:br>
            <a:r>
              <a:rPr lang="en-US" sz="1050" dirty="0"/>
              <a:t>public class </a:t>
            </a:r>
            <a:r>
              <a:rPr lang="en-US" sz="1050" dirty="0" err="1"/>
              <a:t>Espia</a:t>
            </a:r>
            <a:r>
              <a:rPr lang="en-US" sz="1050" dirty="0"/>
              <a:t> {</a:t>
            </a:r>
            <a:br>
              <a:rPr lang="en-US" sz="1050" dirty="0"/>
            </a:br>
            <a:r>
              <a:rPr lang="en-US" sz="1050" dirty="0"/>
              <a:t>}</a:t>
            </a:r>
          </a:p>
        </p:txBody>
      </p:sp>
      <p:sp>
        <p:nvSpPr>
          <p:cNvPr id="20" name="19 CuadroTexto"/>
          <p:cNvSpPr txBox="1"/>
          <p:nvPr/>
        </p:nvSpPr>
        <p:spPr>
          <a:xfrm>
            <a:off x="952144" y="4108527"/>
            <a:ext cx="6802246" cy="25391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050" b="1" dirty="0" smtClean="0">
                <a:solidFill>
                  <a:srgbClr val="C00000"/>
                </a:solidFill>
              </a:rPr>
              <a:t> </a:t>
            </a:r>
            <a:r>
              <a:rPr lang="es-ES" sz="1050" dirty="0"/>
              <a:t>&lt;</a:t>
            </a:r>
            <a:r>
              <a:rPr lang="es-ES" sz="1050" dirty="0" err="1"/>
              <a:t>bean</a:t>
            </a:r>
            <a:r>
              <a:rPr lang="es-ES" sz="1050" dirty="0"/>
              <a:t> id="</a:t>
            </a:r>
            <a:r>
              <a:rPr lang="es-ES" sz="1050" dirty="0" err="1"/>
              <a:t>espia</a:t>
            </a:r>
            <a:r>
              <a:rPr lang="es-ES" sz="1050" dirty="0"/>
              <a:t>" </a:t>
            </a:r>
            <a:r>
              <a:rPr lang="es-ES" sz="1050" dirty="0" err="1"/>
              <a:t>class</a:t>
            </a:r>
            <a:r>
              <a:rPr lang="es-ES" sz="1050" dirty="0"/>
              <a:t>="</a:t>
            </a:r>
            <a:r>
              <a:rPr lang="es-ES" sz="1050" dirty="0" err="1"/>
              <a:t>com.empresa.Espia</a:t>
            </a:r>
            <a:r>
              <a:rPr lang="es-ES" sz="1050" dirty="0"/>
              <a:t>"/&gt;</a:t>
            </a:r>
            <a:endParaRPr lang="en-US" sz="1050" dirty="0"/>
          </a:p>
        </p:txBody>
      </p:sp>
      <p:sp>
        <p:nvSpPr>
          <p:cNvPr id="21" name="16 CuadroTexto"/>
          <p:cNvSpPr txBox="1"/>
          <p:nvPr/>
        </p:nvSpPr>
        <p:spPr>
          <a:xfrm>
            <a:off x="945337" y="4612583"/>
            <a:ext cx="7610286" cy="461665"/>
          </a:xfrm>
          <a:prstGeom prst="rect">
            <a:avLst/>
          </a:prstGeom>
          <a:noFill/>
          <a:ln>
            <a:noFill/>
            <a:prstDash val="dash"/>
          </a:ln>
          <a:effectLst/>
        </p:spPr>
        <p:txBody>
          <a:bodyPr wrap="square" rtlCol="0">
            <a:spAutoFit/>
          </a:bodyPr>
          <a:lstStyle/>
          <a:p>
            <a:r>
              <a:rPr lang="es-ES" sz="1200" dirty="0"/>
              <a:t>Si se quiere que se detecten automáticamente estas clases, se puede aplicar la anotación @</a:t>
            </a:r>
            <a:r>
              <a:rPr lang="es-ES" sz="1200" dirty="0" err="1"/>
              <a:t>Controller</a:t>
            </a:r>
            <a:r>
              <a:rPr lang="es-ES" sz="1200" dirty="0"/>
              <a:t> sobre ellas, o cualquier otra anotación de tipo componente, aunque fuerza un poco la semántica</a:t>
            </a: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90060831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191</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Pointcuts</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y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Advices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261803" y="138739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901081" y="1876279"/>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Spring sólo soporta </a:t>
            </a:r>
            <a:r>
              <a:rPr lang="es-ES" sz="1200" dirty="0" err="1"/>
              <a:t>pointcuts</a:t>
            </a:r>
            <a:r>
              <a:rPr lang="es-ES" sz="1200" dirty="0"/>
              <a:t> sobre la ejecución de métodos. Para definirlos hay que añadir la anotación @</a:t>
            </a:r>
            <a:r>
              <a:rPr lang="es-ES" sz="1200" dirty="0" err="1"/>
              <a:t>Pointcut</a:t>
            </a:r>
            <a:r>
              <a:rPr lang="es-ES" sz="1200" dirty="0"/>
              <a:t> con la expresión regular asociada en la declaración de un método:</a:t>
            </a:r>
          </a:p>
        </p:txBody>
      </p:sp>
      <p:sp>
        <p:nvSpPr>
          <p:cNvPr id="18" name="16 CuadroTexto"/>
          <p:cNvSpPr txBox="1"/>
          <p:nvPr/>
        </p:nvSpPr>
        <p:spPr>
          <a:xfrm>
            <a:off x="945337" y="3730818"/>
            <a:ext cx="7610286" cy="1384995"/>
          </a:xfrm>
          <a:prstGeom prst="rect">
            <a:avLst/>
          </a:prstGeom>
          <a:noFill/>
          <a:ln>
            <a:noFill/>
            <a:prstDash val="dash"/>
          </a:ln>
          <a:effectLst/>
        </p:spPr>
        <p:txBody>
          <a:bodyPr wrap="square" rtlCol="0">
            <a:spAutoFit/>
          </a:bodyPr>
          <a:lstStyle/>
          <a:p>
            <a:pPr fontAlgn="t"/>
            <a:r>
              <a:rPr lang="es-ES" sz="1200" dirty="0"/>
              <a:t>La expresión regular define un área dentro del código de una aplicación que resulta de interés. Y en este ejemplo en concreto define como de interés la ejecución de cualquier método público llamado </a:t>
            </a:r>
            <a:r>
              <a:rPr lang="es-ES" sz="1200" dirty="0" err="1"/>
              <a:t>conversacion</a:t>
            </a:r>
            <a:r>
              <a:rPr lang="es-ES" sz="1200" dirty="0"/>
              <a:t>, independientemente del tipo retornado o de los parámetros </a:t>
            </a:r>
            <a:r>
              <a:rPr lang="es-ES" sz="1200" dirty="0" smtClean="0"/>
              <a:t>esperados.</a:t>
            </a:r>
          </a:p>
          <a:p>
            <a:pPr fontAlgn="t"/>
            <a:endParaRPr lang="es-ES" sz="1200" dirty="0"/>
          </a:p>
          <a:p>
            <a:pPr fontAlgn="t"/>
            <a:r>
              <a:rPr lang="es-ES" sz="1200" dirty="0" smtClean="0"/>
              <a:t>El </a:t>
            </a:r>
            <a:r>
              <a:rPr lang="es-ES" sz="1200" dirty="0"/>
              <a:t>nombre del método en la clase que tiene aplicado la anotación no tiene que seguir ningún patrón concreto, pero es conveniente que sea congruente con la expresión regular.</a:t>
            </a:r>
          </a:p>
          <a:p>
            <a:endParaRPr lang="es-ES" sz="1200" dirty="0"/>
          </a:p>
        </p:txBody>
      </p:sp>
      <p:sp>
        <p:nvSpPr>
          <p:cNvPr id="25" name="24 CuadroTexto"/>
          <p:cNvSpPr txBox="1"/>
          <p:nvPr/>
        </p:nvSpPr>
        <p:spPr>
          <a:xfrm>
            <a:off x="913629" y="1412776"/>
            <a:ext cx="115116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400" b="1" dirty="0" smtClean="0"/>
              <a:t>-</a:t>
            </a:r>
            <a:r>
              <a:rPr lang="es-ES_tradnl" sz="1400" b="1" dirty="0" smtClean="0">
                <a:solidFill>
                  <a:srgbClr val="C00000"/>
                </a:solidFill>
              </a:rPr>
              <a:t> </a:t>
            </a:r>
            <a:r>
              <a:rPr lang="es-ES" sz="1400" b="1" dirty="0" err="1"/>
              <a:t>Pointcut</a:t>
            </a:r>
            <a:endParaRPr lang="es-ES" sz="1200" b="1" dirty="0">
              <a:solidFill>
                <a:srgbClr val="C00000"/>
              </a:solidFill>
            </a:endParaRPr>
          </a:p>
        </p:txBody>
      </p:sp>
      <p:sp>
        <p:nvSpPr>
          <p:cNvPr id="29" name="4 CuadroTexto"/>
          <p:cNvSpPr txBox="1"/>
          <p:nvPr/>
        </p:nvSpPr>
        <p:spPr>
          <a:xfrm>
            <a:off x="261803" y="373081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19" name="18 CuadroTexto"/>
          <p:cNvSpPr txBox="1"/>
          <p:nvPr/>
        </p:nvSpPr>
        <p:spPr>
          <a:xfrm>
            <a:off x="966475" y="2524351"/>
            <a:ext cx="7610286" cy="90024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a:t>
            </a:r>
            <a:r>
              <a:rPr lang="es-ES" sz="1050" dirty="0" err="1"/>
              <a:t>Aspect</a:t>
            </a:r>
            <a:r>
              <a:rPr lang="es-ES" sz="1050" dirty="0"/>
              <a:t/>
            </a:r>
            <a:br>
              <a:rPr lang="es-ES" sz="1050" dirty="0"/>
            </a:br>
            <a:r>
              <a:rPr lang="es-ES" sz="1050" dirty="0" err="1"/>
              <a:t>public</a:t>
            </a:r>
            <a:r>
              <a:rPr lang="es-ES" sz="1050" dirty="0"/>
              <a:t> </a:t>
            </a:r>
            <a:r>
              <a:rPr lang="es-ES" sz="1050" dirty="0" err="1"/>
              <a:t>class</a:t>
            </a:r>
            <a:r>
              <a:rPr lang="es-ES" sz="1050" dirty="0"/>
              <a:t> </a:t>
            </a:r>
            <a:r>
              <a:rPr lang="es-ES" sz="1050" dirty="0" err="1"/>
              <a:t>Espia</a:t>
            </a:r>
            <a:r>
              <a:rPr lang="es-ES" sz="1050" dirty="0"/>
              <a:t> {</a:t>
            </a:r>
          </a:p>
          <a:p>
            <a:pPr fontAlgn="t"/>
            <a:r>
              <a:rPr lang="es-ES" sz="1050" dirty="0"/>
              <a:t>@</a:t>
            </a:r>
            <a:r>
              <a:rPr lang="es-ES" sz="1050" dirty="0" err="1"/>
              <a:t>Pointcut</a:t>
            </a:r>
            <a:r>
              <a:rPr lang="es-ES" sz="1050" dirty="0"/>
              <a:t>("</a:t>
            </a:r>
            <a:r>
              <a:rPr lang="es-ES" sz="1050" dirty="0" err="1"/>
              <a:t>execution</a:t>
            </a:r>
            <a:r>
              <a:rPr lang="es-ES" sz="1050" dirty="0"/>
              <a:t>(</a:t>
            </a:r>
            <a:r>
              <a:rPr lang="es-ES" sz="1050" dirty="0" err="1"/>
              <a:t>public</a:t>
            </a:r>
            <a:r>
              <a:rPr lang="es-ES" sz="1050" dirty="0"/>
              <a:t> * </a:t>
            </a:r>
            <a:r>
              <a:rPr lang="es-ES" sz="1050" dirty="0" err="1"/>
              <a:t>conversacion</a:t>
            </a:r>
            <a:r>
              <a:rPr lang="es-ES" sz="1050" dirty="0"/>
              <a:t>(..))")</a:t>
            </a:r>
            <a:br>
              <a:rPr lang="es-ES" sz="1050" dirty="0"/>
            </a:br>
            <a:r>
              <a:rPr lang="es-ES" sz="1050" dirty="0" err="1"/>
              <a:t>public</a:t>
            </a:r>
            <a:r>
              <a:rPr lang="es-ES" sz="1050" dirty="0"/>
              <a:t> </a:t>
            </a:r>
            <a:r>
              <a:rPr lang="es-ES" sz="1050" dirty="0" err="1"/>
              <a:t>void</a:t>
            </a:r>
            <a:r>
              <a:rPr lang="es-ES" sz="1050" dirty="0"/>
              <a:t> </a:t>
            </a:r>
            <a:r>
              <a:rPr lang="es-ES" sz="1050" dirty="0" err="1"/>
              <a:t>anyConversacion</a:t>
            </a:r>
            <a:r>
              <a:rPr lang="es-ES" sz="1050" dirty="0"/>
              <a:t>() {}</a:t>
            </a:r>
            <a:br>
              <a:rPr lang="es-ES" sz="1050" dirty="0"/>
            </a:br>
            <a:r>
              <a:rPr lang="es-ES" sz="1050" dirty="0"/>
              <a:t>}</a:t>
            </a: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3882071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192</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12022" y="116597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11560" y="1196752"/>
            <a:ext cx="8242919" cy="276999"/>
          </a:xfrm>
          <a:prstGeom prst="rect">
            <a:avLst/>
          </a:prstGeom>
          <a:noFill/>
          <a:ln>
            <a:noFill/>
            <a:prstDash val="dash"/>
          </a:ln>
          <a:effectLst/>
        </p:spPr>
        <p:txBody>
          <a:bodyPr wrap="square" rtlCol="0">
            <a:spAutoFit/>
          </a:bodyPr>
          <a:lstStyle/>
          <a:p>
            <a:r>
              <a:rPr lang="es-ES_tradnl" sz="1200" b="1" dirty="0" smtClean="0"/>
              <a:t>- </a:t>
            </a:r>
            <a:r>
              <a:rPr lang="es-ES" sz="1200" dirty="0"/>
              <a:t>Dentro de las expresiones regulares pueden utilizarse las siguientes designaciones para limitar los </a:t>
            </a:r>
            <a:r>
              <a:rPr lang="es-ES" sz="1200" dirty="0" err="1"/>
              <a:t>join</a:t>
            </a:r>
            <a:r>
              <a:rPr lang="es-ES" sz="1200" dirty="0"/>
              <a:t> </a:t>
            </a:r>
            <a:r>
              <a:rPr lang="es-ES" sz="1200" dirty="0" err="1"/>
              <a:t>points</a:t>
            </a:r>
            <a:r>
              <a:rPr lang="es-ES" sz="1200" dirty="0"/>
              <a:t>:</a:t>
            </a:r>
          </a:p>
        </p:txBody>
      </p:sp>
      <p:sp>
        <p:nvSpPr>
          <p:cNvPr id="18" name="16 CuadroTexto"/>
          <p:cNvSpPr txBox="1"/>
          <p:nvPr/>
        </p:nvSpPr>
        <p:spPr>
          <a:xfrm>
            <a:off x="1936719" y="1628330"/>
            <a:ext cx="2048076" cy="276999"/>
          </a:xfrm>
          <a:prstGeom prst="rect">
            <a:avLst/>
          </a:prstGeom>
          <a:noFill/>
          <a:ln>
            <a:noFill/>
            <a:prstDash val="dash"/>
          </a:ln>
          <a:effectLst/>
        </p:spPr>
        <p:txBody>
          <a:bodyPr wrap="square" rtlCol="0">
            <a:spAutoFit/>
          </a:bodyPr>
          <a:lstStyle/>
          <a:p>
            <a:r>
              <a:rPr lang="es-ES" sz="1200" dirty="0" smtClean="0"/>
              <a:t>Ejecución </a:t>
            </a:r>
            <a:r>
              <a:rPr lang="es-ES" sz="1200" dirty="0"/>
              <a:t>de métodos.</a:t>
            </a:r>
          </a:p>
        </p:txBody>
      </p:sp>
      <p:sp>
        <p:nvSpPr>
          <p:cNvPr id="25" name="24 CuadroTexto"/>
          <p:cNvSpPr txBox="1"/>
          <p:nvPr/>
        </p:nvSpPr>
        <p:spPr>
          <a:xfrm>
            <a:off x="667866" y="1587761"/>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err="1"/>
              <a:t>execution</a:t>
            </a:r>
            <a:r>
              <a:rPr lang="es-ES" sz="1200" b="1" dirty="0"/>
              <a:t>:</a:t>
            </a:r>
            <a:endParaRPr lang="es-ES" sz="1200" b="1" dirty="0">
              <a:solidFill>
                <a:srgbClr val="C00000"/>
              </a:solidFill>
            </a:endParaRPr>
          </a:p>
        </p:txBody>
      </p:sp>
      <p:sp>
        <p:nvSpPr>
          <p:cNvPr id="22" name="16 CuadroTexto"/>
          <p:cNvSpPr txBox="1"/>
          <p:nvPr/>
        </p:nvSpPr>
        <p:spPr>
          <a:xfrm>
            <a:off x="2166439" y="2045070"/>
            <a:ext cx="2048076" cy="276999"/>
          </a:xfrm>
          <a:prstGeom prst="rect">
            <a:avLst/>
          </a:prstGeom>
          <a:noFill/>
          <a:ln>
            <a:noFill/>
            <a:prstDash val="dash"/>
          </a:ln>
          <a:effectLst/>
        </p:spPr>
        <p:txBody>
          <a:bodyPr wrap="square" rtlCol="0">
            <a:spAutoFit/>
          </a:bodyPr>
          <a:lstStyle/>
          <a:p>
            <a:r>
              <a:rPr lang="es-ES" sz="1200" dirty="0"/>
              <a:t>Una anotación concreta.</a:t>
            </a:r>
          </a:p>
        </p:txBody>
      </p:sp>
      <p:sp>
        <p:nvSpPr>
          <p:cNvPr id="23" name="22 CuadroTexto"/>
          <p:cNvSpPr txBox="1"/>
          <p:nvPr/>
        </p:nvSpPr>
        <p:spPr>
          <a:xfrm>
            <a:off x="676127" y="2045069"/>
            <a:ext cx="146704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a:t>
            </a:r>
            <a:r>
              <a:rPr lang="es-ES" sz="1200" b="1" dirty="0" err="1"/>
              <a:t>annotacion</a:t>
            </a:r>
            <a:endParaRPr lang="es-ES" sz="1200" b="1" dirty="0">
              <a:solidFill>
                <a:srgbClr val="C00000"/>
              </a:solidFill>
            </a:endParaRPr>
          </a:p>
        </p:txBody>
      </p:sp>
      <p:sp>
        <p:nvSpPr>
          <p:cNvPr id="24" name="16 CuadroTexto"/>
          <p:cNvSpPr txBox="1"/>
          <p:nvPr/>
        </p:nvSpPr>
        <p:spPr>
          <a:xfrm>
            <a:off x="1888763" y="2509522"/>
            <a:ext cx="5001296" cy="276999"/>
          </a:xfrm>
          <a:prstGeom prst="rect">
            <a:avLst/>
          </a:prstGeom>
          <a:noFill/>
          <a:ln>
            <a:noFill/>
            <a:prstDash val="dash"/>
          </a:ln>
          <a:effectLst/>
        </p:spPr>
        <p:txBody>
          <a:bodyPr wrap="square" rtlCol="0">
            <a:spAutoFit/>
          </a:bodyPr>
          <a:lstStyle/>
          <a:p>
            <a:r>
              <a:rPr lang="es-ES" sz="1200" dirty="0"/>
              <a:t>Un tipo concreto, como un paquete de clases por ejemplo</a:t>
            </a:r>
            <a:r>
              <a:rPr lang="es-ES" sz="1200" dirty="0" smtClean="0"/>
              <a:t>.</a:t>
            </a:r>
            <a:endParaRPr lang="es-ES" sz="1200" dirty="0"/>
          </a:p>
        </p:txBody>
      </p:sp>
      <p:sp>
        <p:nvSpPr>
          <p:cNvPr id="26" name="25 CuadroTexto"/>
          <p:cNvSpPr txBox="1"/>
          <p:nvPr/>
        </p:nvSpPr>
        <p:spPr>
          <a:xfrm>
            <a:off x="669231" y="2495171"/>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smtClean="0"/>
              <a:t>- </a:t>
            </a:r>
            <a:r>
              <a:rPr lang="es-ES" sz="1200" b="1" dirty="0" err="1" smtClean="0"/>
              <a:t>within</a:t>
            </a:r>
            <a:r>
              <a:rPr lang="es-ES" sz="1200" b="1" dirty="0"/>
              <a:t>:</a:t>
            </a:r>
            <a:endParaRPr lang="es-ES" sz="1200" b="1" dirty="0">
              <a:solidFill>
                <a:srgbClr val="C00000"/>
              </a:solidFill>
            </a:endParaRPr>
          </a:p>
        </p:txBody>
      </p:sp>
      <p:sp>
        <p:nvSpPr>
          <p:cNvPr id="27" name="16 CuadroTexto"/>
          <p:cNvSpPr txBox="1"/>
          <p:nvPr/>
        </p:nvSpPr>
        <p:spPr>
          <a:xfrm>
            <a:off x="1827296" y="2985123"/>
            <a:ext cx="3211260" cy="276999"/>
          </a:xfrm>
          <a:prstGeom prst="rect">
            <a:avLst/>
          </a:prstGeom>
          <a:noFill/>
          <a:ln>
            <a:noFill/>
            <a:prstDash val="dash"/>
          </a:ln>
          <a:effectLst/>
        </p:spPr>
        <p:txBody>
          <a:bodyPr wrap="square" rtlCol="0">
            <a:spAutoFit/>
          </a:bodyPr>
          <a:lstStyle/>
          <a:p>
            <a:r>
              <a:rPr lang="es-ES" sz="1200" dirty="0"/>
              <a:t>Tipos que tienen una anotación concreta</a:t>
            </a:r>
            <a:r>
              <a:rPr lang="es-ES" sz="1200" dirty="0" smtClean="0"/>
              <a:t>.</a:t>
            </a:r>
            <a:endParaRPr lang="es-ES" sz="1200" dirty="0"/>
          </a:p>
        </p:txBody>
      </p:sp>
      <p:sp>
        <p:nvSpPr>
          <p:cNvPr id="28" name="27 CuadroTexto"/>
          <p:cNvSpPr txBox="1"/>
          <p:nvPr/>
        </p:nvSpPr>
        <p:spPr>
          <a:xfrm>
            <a:off x="676127" y="2969733"/>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smtClean="0"/>
              <a:t>- @</a:t>
            </a:r>
            <a:r>
              <a:rPr lang="es-ES" sz="1200" b="1" dirty="0" err="1"/>
              <a:t>within</a:t>
            </a:r>
            <a:r>
              <a:rPr lang="es-ES" sz="1200" b="1" dirty="0"/>
              <a:t>:</a:t>
            </a:r>
            <a:endParaRPr lang="es-ES" sz="1200" b="1" dirty="0">
              <a:solidFill>
                <a:srgbClr val="C00000"/>
              </a:solidFill>
            </a:endParaRPr>
          </a:p>
        </p:txBody>
      </p:sp>
      <p:sp>
        <p:nvSpPr>
          <p:cNvPr id="30" name="16 CuadroTexto"/>
          <p:cNvSpPr txBox="1"/>
          <p:nvPr/>
        </p:nvSpPr>
        <p:spPr>
          <a:xfrm>
            <a:off x="1827296" y="3432310"/>
            <a:ext cx="3212625" cy="276999"/>
          </a:xfrm>
          <a:prstGeom prst="rect">
            <a:avLst/>
          </a:prstGeom>
          <a:noFill/>
          <a:ln>
            <a:noFill/>
            <a:prstDash val="dash"/>
          </a:ln>
          <a:effectLst/>
        </p:spPr>
        <p:txBody>
          <a:bodyPr wrap="square" rtlCol="0">
            <a:spAutoFit/>
          </a:bodyPr>
          <a:lstStyle/>
          <a:p>
            <a:r>
              <a:rPr lang="es-ES" sz="1200" dirty="0"/>
              <a:t>Instancia de un objeto de un tipo concreto.</a:t>
            </a:r>
          </a:p>
        </p:txBody>
      </p:sp>
      <p:sp>
        <p:nvSpPr>
          <p:cNvPr id="31" name="30 CuadroTexto"/>
          <p:cNvSpPr txBox="1"/>
          <p:nvPr/>
        </p:nvSpPr>
        <p:spPr>
          <a:xfrm>
            <a:off x="676127" y="3432310"/>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target:</a:t>
            </a:r>
            <a:endParaRPr lang="es-ES" sz="1200" b="1" dirty="0">
              <a:solidFill>
                <a:srgbClr val="C00000"/>
              </a:solidFill>
            </a:endParaRPr>
          </a:p>
        </p:txBody>
      </p:sp>
      <p:sp>
        <p:nvSpPr>
          <p:cNvPr id="32" name="16 CuadroTexto"/>
          <p:cNvSpPr txBox="1"/>
          <p:nvPr/>
        </p:nvSpPr>
        <p:spPr>
          <a:xfrm>
            <a:off x="1819035" y="3915865"/>
            <a:ext cx="3356642" cy="276999"/>
          </a:xfrm>
          <a:prstGeom prst="rect">
            <a:avLst/>
          </a:prstGeom>
          <a:noFill/>
          <a:ln>
            <a:noFill/>
            <a:prstDash val="dash"/>
          </a:ln>
          <a:effectLst/>
        </p:spPr>
        <p:txBody>
          <a:bodyPr wrap="square" rtlCol="0">
            <a:spAutoFit/>
          </a:bodyPr>
          <a:lstStyle/>
          <a:p>
            <a:r>
              <a:rPr lang="es-ES" sz="1200" dirty="0"/>
              <a:t>Instancia de un objeto con una anotación concreta.</a:t>
            </a:r>
          </a:p>
        </p:txBody>
      </p:sp>
      <p:sp>
        <p:nvSpPr>
          <p:cNvPr id="34" name="33 CuadroTexto"/>
          <p:cNvSpPr txBox="1"/>
          <p:nvPr/>
        </p:nvSpPr>
        <p:spPr>
          <a:xfrm>
            <a:off x="662272" y="3904223"/>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@target</a:t>
            </a:r>
            <a:endParaRPr lang="es-ES" sz="1200" b="1" dirty="0">
              <a:solidFill>
                <a:srgbClr val="C00000"/>
              </a:solidFill>
            </a:endParaRPr>
          </a:p>
        </p:txBody>
      </p:sp>
      <p:sp>
        <p:nvSpPr>
          <p:cNvPr id="35" name="16 CuadroTexto"/>
          <p:cNvSpPr txBox="1"/>
          <p:nvPr/>
        </p:nvSpPr>
        <p:spPr>
          <a:xfrm>
            <a:off x="1845533" y="4390973"/>
            <a:ext cx="2996601" cy="276999"/>
          </a:xfrm>
          <a:prstGeom prst="rect">
            <a:avLst/>
          </a:prstGeom>
          <a:noFill/>
          <a:ln>
            <a:noFill/>
            <a:prstDash val="dash"/>
          </a:ln>
          <a:effectLst/>
        </p:spPr>
        <p:txBody>
          <a:bodyPr wrap="square" rtlCol="0">
            <a:spAutoFit/>
          </a:bodyPr>
          <a:lstStyle/>
          <a:p>
            <a:r>
              <a:rPr lang="es-ES" sz="1200" dirty="0"/>
              <a:t>Argumentos de un tipo concreto.</a:t>
            </a:r>
          </a:p>
        </p:txBody>
      </p:sp>
      <p:sp>
        <p:nvSpPr>
          <p:cNvPr id="36" name="35 CuadroTexto"/>
          <p:cNvSpPr txBox="1"/>
          <p:nvPr/>
        </p:nvSpPr>
        <p:spPr>
          <a:xfrm>
            <a:off x="676127" y="4390973"/>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err="1"/>
              <a:t>args</a:t>
            </a:r>
            <a:r>
              <a:rPr lang="es-ES" sz="1200" b="1" dirty="0"/>
              <a:t>:</a:t>
            </a:r>
            <a:endParaRPr lang="es-ES" sz="1200" b="1" dirty="0">
              <a:solidFill>
                <a:srgbClr val="C00000"/>
              </a:solidFill>
            </a:endParaRPr>
          </a:p>
        </p:txBody>
      </p:sp>
      <p:sp>
        <p:nvSpPr>
          <p:cNvPr id="37" name="16 CuadroTexto"/>
          <p:cNvSpPr txBox="1"/>
          <p:nvPr/>
        </p:nvSpPr>
        <p:spPr>
          <a:xfrm>
            <a:off x="1813439" y="4807750"/>
            <a:ext cx="3187864" cy="276999"/>
          </a:xfrm>
          <a:prstGeom prst="rect">
            <a:avLst/>
          </a:prstGeom>
          <a:noFill/>
          <a:ln>
            <a:noFill/>
            <a:prstDash val="dash"/>
          </a:ln>
          <a:effectLst/>
        </p:spPr>
        <p:txBody>
          <a:bodyPr wrap="square" rtlCol="0">
            <a:spAutoFit/>
          </a:bodyPr>
          <a:lstStyle/>
          <a:p>
            <a:r>
              <a:rPr lang="es-ES" sz="1200" dirty="0"/>
              <a:t>Argumentos con una anotación concreta.</a:t>
            </a:r>
          </a:p>
        </p:txBody>
      </p:sp>
      <p:sp>
        <p:nvSpPr>
          <p:cNvPr id="38" name="37 CuadroTexto"/>
          <p:cNvSpPr txBox="1"/>
          <p:nvPr/>
        </p:nvSpPr>
        <p:spPr>
          <a:xfrm>
            <a:off x="662271" y="4807651"/>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smtClean="0"/>
              <a:t>-</a:t>
            </a:r>
            <a:r>
              <a:rPr lang="es-ES_tradnl" sz="1200" b="1" smtClean="0">
                <a:solidFill>
                  <a:srgbClr val="C00000"/>
                </a:solidFill>
              </a:rPr>
              <a:t> </a:t>
            </a:r>
            <a:r>
              <a:rPr lang="es-ES" sz="1200" b="1" dirty="0"/>
              <a:t>@</a:t>
            </a:r>
            <a:r>
              <a:rPr lang="es-ES" sz="1200" b="1" dirty="0" err="1"/>
              <a:t>args</a:t>
            </a:r>
            <a:r>
              <a:rPr lang="es-ES" sz="1200" b="1" dirty="0"/>
              <a:t>:</a:t>
            </a:r>
            <a:endParaRPr lang="es-ES" sz="1200" b="1" dirty="0">
              <a:solidFill>
                <a:srgbClr val="C00000"/>
              </a:solidFill>
            </a:endParaRPr>
          </a:p>
        </p:txBody>
      </p:sp>
      <p:sp>
        <p:nvSpPr>
          <p:cNvPr id="39" name="16 CuadroTexto"/>
          <p:cNvSpPr txBox="1"/>
          <p:nvPr/>
        </p:nvSpPr>
        <p:spPr>
          <a:xfrm>
            <a:off x="1819035" y="5238676"/>
            <a:ext cx="7188489" cy="461665"/>
          </a:xfrm>
          <a:prstGeom prst="rect">
            <a:avLst/>
          </a:prstGeom>
          <a:noFill/>
          <a:ln>
            <a:noFill/>
            <a:prstDash val="dash"/>
          </a:ln>
          <a:effectLst/>
        </p:spPr>
        <p:txBody>
          <a:bodyPr wrap="square" rtlCol="0">
            <a:spAutoFit/>
          </a:bodyPr>
          <a:lstStyle/>
          <a:p>
            <a:r>
              <a:rPr lang="es-ES" sz="1200" dirty="0"/>
              <a:t>Instancia de un objeto de un tipo concreto. Pero referido al objeto proxy de Spring, no al original, al que se hace referencia con target.</a:t>
            </a:r>
          </a:p>
        </p:txBody>
      </p:sp>
      <p:sp>
        <p:nvSpPr>
          <p:cNvPr id="40" name="39 CuadroTexto"/>
          <p:cNvSpPr txBox="1"/>
          <p:nvPr/>
        </p:nvSpPr>
        <p:spPr>
          <a:xfrm>
            <a:off x="662270" y="5264355"/>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err="1"/>
              <a:t>this</a:t>
            </a:r>
            <a:r>
              <a:rPr lang="es-ES" sz="1200" b="1" dirty="0"/>
              <a:t>:</a:t>
            </a:r>
            <a:endParaRPr lang="es-ES" sz="1200" b="1" dirty="0">
              <a:solidFill>
                <a:srgbClr val="C00000"/>
              </a:solidFill>
            </a:endParaRPr>
          </a:p>
        </p:txBody>
      </p:sp>
      <p:sp>
        <p:nvSpPr>
          <p:cNvPr id="44" name="16 CuadroTexto"/>
          <p:cNvSpPr txBox="1"/>
          <p:nvPr/>
        </p:nvSpPr>
        <p:spPr>
          <a:xfrm>
            <a:off x="1793807" y="5762615"/>
            <a:ext cx="3340176" cy="276999"/>
          </a:xfrm>
          <a:prstGeom prst="rect">
            <a:avLst/>
          </a:prstGeom>
          <a:noFill/>
          <a:ln>
            <a:noFill/>
            <a:prstDash val="dash"/>
          </a:ln>
          <a:effectLst/>
        </p:spPr>
        <p:txBody>
          <a:bodyPr wrap="square" rtlCol="0">
            <a:spAutoFit/>
          </a:bodyPr>
          <a:lstStyle/>
          <a:p>
            <a:r>
              <a:rPr lang="es-ES" sz="1200" dirty="0"/>
              <a:t>Instancia de un </a:t>
            </a:r>
            <a:r>
              <a:rPr lang="es-ES" sz="1200" dirty="0" err="1"/>
              <a:t>bean</a:t>
            </a:r>
            <a:r>
              <a:rPr lang="es-ES" sz="1200" dirty="0"/>
              <a:t> </a:t>
            </a:r>
            <a:r>
              <a:rPr lang="es-ES" sz="1200" dirty="0" smtClean="0"/>
              <a:t>concreto.</a:t>
            </a:r>
            <a:endParaRPr lang="es-ES" sz="1200" dirty="0"/>
          </a:p>
        </p:txBody>
      </p:sp>
      <p:sp>
        <p:nvSpPr>
          <p:cNvPr id="45" name="44 CuadroTexto"/>
          <p:cNvSpPr txBox="1"/>
          <p:nvPr/>
        </p:nvSpPr>
        <p:spPr>
          <a:xfrm>
            <a:off x="644536" y="5762615"/>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err="1"/>
              <a:t>bean</a:t>
            </a:r>
            <a:r>
              <a:rPr lang="es-ES" sz="1200" b="1" dirty="0" smtClean="0"/>
              <a:t>:</a:t>
            </a:r>
            <a:endParaRPr lang="es-ES" sz="1200" b="1" dirty="0">
              <a:solidFill>
                <a:srgbClr val="C00000"/>
              </a:solidFill>
            </a:endParaRPr>
          </a:p>
        </p:txBody>
      </p:sp>
      <p:pic>
        <p:nvPicPr>
          <p:cNvPr id="2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3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4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4413317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193</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a:t>
            </a:r>
            <a:r>
              <a:rPr lang="en-U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Pointcuts</a:t>
            </a: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y Advices</a:t>
            </a:r>
            <a:r>
              <a:rPr lang="en-U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27207" y="139316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26745" y="1423940"/>
            <a:ext cx="8242919" cy="276999"/>
          </a:xfrm>
          <a:prstGeom prst="rect">
            <a:avLst/>
          </a:prstGeom>
          <a:noFill/>
          <a:ln>
            <a:noFill/>
            <a:prstDash val="dash"/>
          </a:ln>
          <a:effectLst/>
        </p:spPr>
        <p:txBody>
          <a:bodyPr wrap="square" rtlCol="0">
            <a:spAutoFit/>
          </a:bodyPr>
          <a:lstStyle/>
          <a:p>
            <a:r>
              <a:rPr lang="es-ES_tradnl" sz="1200" b="1" dirty="0" smtClean="0"/>
              <a:t>- </a:t>
            </a:r>
            <a:r>
              <a:rPr lang="es-ES" sz="1200" dirty="0"/>
              <a:t>Los </a:t>
            </a:r>
            <a:r>
              <a:rPr lang="es-ES" sz="1200" dirty="0" err="1"/>
              <a:t>pointcuts</a:t>
            </a:r>
            <a:r>
              <a:rPr lang="es-ES" sz="1200" dirty="0"/>
              <a:t> se puede combinar utilizando los operadores lógicos habituales "||", "&amp;&amp;" y "!":</a:t>
            </a:r>
          </a:p>
        </p:txBody>
      </p:sp>
      <p:sp>
        <p:nvSpPr>
          <p:cNvPr id="25" name="24 CuadroTexto"/>
          <p:cNvSpPr txBox="1"/>
          <p:nvPr/>
        </p:nvSpPr>
        <p:spPr>
          <a:xfrm>
            <a:off x="683051" y="1814949"/>
            <a:ext cx="6265213" cy="212365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200" b="1" dirty="0" smtClean="0"/>
              <a:t>-</a:t>
            </a:r>
            <a:r>
              <a:rPr lang="es-ES_tradnl" sz="1200" b="1" dirty="0" smtClean="0">
                <a:solidFill>
                  <a:srgbClr val="C00000"/>
                </a:solidFill>
              </a:rPr>
              <a:t> </a:t>
            </a:r>
            <a:r>
              <a:rPr lang="es-ES" sz="1200" dirty="0"/>
              <a:t>@</a:t>
            </a:r>
            <a:r>
              <a:rPr lang="es-ES" sz="1200" dirty="0" err="1"/>
              <a:t>Aspect</a:t>
            </a:r>
            <a:r>
              <a:rPr lang="es-ES" sz="1200" dirty="0"/>
              <a:t/>
            </a:r>
            <a:br>
              <a:rPr lang="es-ES" sz="1200" dirty="0"/>
            </a:br>
            <a:r>
              <a:rPr lang="es-ES" sz="1200" dirty="0" err="1"/>
              <a:t>public</a:t>
            </a:r>
            <a:r>
              <a:rPr lang="es-ES" sz="1200" dirty="0"/>
              <a:t> </a:t>
            </a:r>
            <a:r>
              <a:rPr lang="es-ES" sz="1200" dirty="0" err="1"/>
              <a:t>class</a:t>
            </a:r>
            <a:r>
              <a:rPr lang="es-ES" sz="1200" dirty="0"/>
              <a:t> </a:t>
            </a:r>
            <a:r>
              <a:rPr lang="es-ES" sz="1200" dirty="0" err="1"/>
              <a:t>Espia</a:t>
            </a:r>
            <a:r>
              <a:rPr lang="es-ES" sz="1200" dirty="0"/>
              <a:t> {</a:t>
            </a:r>
          </a:p>
          <a:p>
            <a:pPr fontAlgn="t"/>
            <a:r>
              <a:rPr lang="es-ES" sz="1200" dirty="0"/>
              <a:t>@</a:t>
            </a:r>
            <a:r>
              <a:rPr lang="es-ES" sz="1200" dirty="0" err="1"/>
              <a:t>Pointcut</a:t>
            </a:r>
            <a:r>
              <a:rPr lang="es-ES" sz="1200" dirty="0"/>
              <a:t>("</a:t>
            </a:r>
            <a:r>
              <a:rPr lang="es-ES" sz="1200" dirty="0" err="1"/>
              <a:t>execution</a:t>
            </a:r>
            <a:r>
              <a:rPr lang="es-ES" sz="1200" dirty="0"/>
              <a:t>(</a:t>
            </a:r>
            <a:r>
              <a:rPr lang="es-ES" sz="1200" dirty="0" err="1"/>
              <a:t>public</a:t>
            </a:r>
            <a:r>
              <a:rPr lang="es-ES" sz="1200" dirty="0"/>
              <a:t> * </a:t>
            </a:r>
            <a:r>
              <a:rPr lang="es-ES" sz="1200" dirty="0" err="1"/>
              <a:t>conversacion</a:t>
            </a: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anyConversacion</a:t>
            </a:r>
            <a:r>
              <a:rPr lang="es-ES" sz="1200" dirty="0"/>
              <a:t>() {}</a:t>
            </a:r>
            <a:br>
              <a:rPr lang="es-ES" sz="1200" dirty="0"/>
            </a:br>
            <a:r>
              <a:rPr lang="es-ES" sz="1200" dirty="0"/>
              <a:t/>
            </a:r>
            <a:br>
              <a:rPr lang="es-ES" sz="1200" dirty="0"/>
            </a:br>
            <a:r>
              <a:rPr lang="es-ES" sz="1200" dirty="0"/>
              <a:t>@</a:t>
            </a:r>
            <a:r>
              <a:rPr lang="es-ES" sz="1200" dirty="0" err="1"/>
              <a:t>Pointcut</a:t>
            </a:r>
            <a:r>
              <a:rPr lang="es-ES" sz="1200" dirty="0"/>
              <a:t>("</a:t>
            </a:r>
            <a:r>
              <a:rPr lang="es-ES" sz="1200" dirty="0" err="1"/>
              <a:t>within</a:t>
            </a:r>
            <a:r>
              <a:rPr lang="es-ES" sz="1200" dirty="0"/>
              <a:t>(</a:t>
            </a:r>
            <a:r>
              <a:rPr lang="es-ES" sz="1200" dirty="0" err="1"/>
              <a:t>com.empresa.despacho</a:t>
            </a: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inDespacho</a:t>
            </a:r>
            <a:r>
              <a:rPr lang="es-ES" sz="1200" dirty="0"/>
              <a:t>() {}</a:t>
            </a:r>
            <a:br>
              <a:rPr lang="es-ES" sz="1200" dirty="0"/>
            </a:br>
            <a:r>
              <a:rPr lang="es-ES" sz="1200" dirty="0"/>
              <a:t/>
            </a:r>
            <a:br>
              <a:rPr lang="es-ES" sz="1200" dirty="0"/>
            </a:br>
            <a:r>
              <a:rPr lang="es-ES" sz="1200" dirty="0"/>
              <a:t>@</a:t>
            </a:r>
            <a:r>
              <a:rPr lang="es-ES" sz="1200" dirty="0" err="1"/>
              <a:t>Pointcut</a:t>
            </a:r>
            <a:r>
              <a:rPr lang="es-ES" sz="1200" dirty="0"/>
              <a:t>("</a:t>
            </a:r>
            <a:r>
              <a:rPr lang="es-ES" sz="1200" dirty="0" err="1"/>
              <a:t>anyConversacion</a:t>
            </a:r>
            <a:r>
              <a:rPr lang="es-ES" sz="1200" dirty="0"/>
              <a:t>() &amp;&amp; </a:t>
            </a:r>
            <a:r>
              <a:rPr lang="es-ES" sz="1200" dirty="0" err="1"/>
              <a:t>inDespacho</a:t>
            </a: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conversacionDespacho</a:t>
            </a:r>
            <a:r>
              <a:rPr lang="es-ES" sz="1200" dirty="0"/>
              <a:t>() {}</a:t>
            </a:r>
            <a:br>
              <a:rPr lang="es-ES" sz="1200" dirty="0"/>
            </a:br>
            <a:r>
              <a:rPr lang="es-ES" sz="1200" dirty="0"/>
              <a:t>}</a:t>
            </a:r>
          </a:p>
        </p:txBody>
      </p:sp>
      <p:pic>
        <p:nvPicPr>
          <p:cNvPr id="10"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603315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194</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(Advices )</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472712" y="124847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828556" y="1781603"/>
            <a:ext cx="8242919"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Los </a:t>
            </a:r>
            <a:r>
              <a:rPr lang="es-ES" sz="1200" dirty="0" err="1"/>
              <a:t>advices</a:t>
            </a:r>
            <a:r>
              <a:rPr lang="es-ES" sz="1200" dirty="0"/>
              <a:t> se declaran junto con su expresión de configuración, que indica el momento en que tienen que aplicarse.</a:t>
            </a:r>
          </a:p>
          <a:p>
            <a:pPr fontAlgn="t"/>
            <a:endParaRPr lang="es-ES" sz="1200" dirty="0" smtClean="0"/>
          </a:p>
          <a:p>
            <a:pPr fontAlgn="t"/>
            <a:r>
              <a:rPr lang="es-ES" sz="1200" dirty="0" smtClean="0"/>
              <a:t>Una </a:t>
            </a:r>
            <a:r>
              <a:rPr lang="es-ES" sz="1200" dirty="0"/>
              <a:t>expresión de configuración puede hacer referencia a un </a:t>
            </a:r>
            <a:r>
              <a:rPr lang="es-ES" sz="1200" dirty="0" err="1"/>
              <a:t>pointcut</a:t>
            </a:r>
            <a:r>
              <a:rPr lang="es-ES" sz="1200" dirty="0"/>
              <a:t> previamente declarado:</a:t>
            </a:r>
          </a:p>
          <a:p>
            <a:endParaRPr lang="es-ES" sz="1200" dirty="0"/>
          </a:p>
        </p:txBody>
      </p:sp>
      <p:sp>
        <p:nvSpPr>
          <p:cNvPr id="25" name="24 CuadroTexto"/>
          <p:cNvSpPr txBox="1"/>
          <p:nvPr/>
        </p:nvSpPr>
        <p:spPr>
          <a:xfrm>
            <a:off x="822962" y="1268760"/>
            <a:ext cx="100862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400" b="1" dirty="0" smtClean="0"/>
              <a:t>- </a:t>
            </a:r>
            <a:r>
              <a:rPr lang="es-ES" sz="1400" b="1" dirty="0" err="1" smtClean="0"/>
              <a:t>Advice</a:t>
            </a:r>
            <a:r>
              <a:rPr lang="es-ES" sz="1400" b="1" dirty="0" smtClean="0"/>
              <a:t>:</a:t>
            </a:r>
            <a:endParaRPr lang="es-ES" sz="1400" dirty="0"/>
          </a:p>
        </p:txBody>
      </p:sp>
      <p:sp>
        <p:nvSpPr>
          <p:cNvPr id="14" name="13 CuadroTexto"/>
          <p:cNvSpPr txBox="1"/>
          <p:nvPr/>
        </p:nvSpPr>
        <p:spPr>
          <a:xfrm>
            <a:off x="901081" y="2451738"/>
            <a:ext cx="6265213"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b="1" dirty="0" smtClean="0"/>
              <a:t>@</a:t>
            </a:r>
            <a:r>
              <a:rPr lang="es-ES" sz="1200" b="1" dirty="0" err="1" smtClean="0"/>
              <a:t>Aspect</a:t>
            </a:r>
            <a:r>
              <a:rPr lang="es-ES" sz="1200" dirty="0" smtClean="0"/>
              <a:t/>
            </a:r>
            <a:br>
              <a:rPr lang="es-ES" sz="1200" dirty="0" smtClean="0"/>
            </a:br>
            <a:r>
              <a:rPr lang="es-ES" sz="1200" dirty="0" err="1" smtClean="0"/>
              <a:t>public</a:t>
            </a:r>
            <a:r>
              <a:rPr lang="es-ES" sz="1200" dirty="0" smtClean="0"/>
              <a:t> </a:t>
            </a:r>
            <a:r>
              <a:rPr lang="es-ES" sz="1200" dirty="0" err="1" smtClean="0"/>
              <a:t>class</a:t>
            </a:r>
            <a:r>
              <a:rPr lang="es-ES" sz="1200" dirty="0" smtClean="0"/>
              <a:t> Grabadora {</a:t>
            </a:r>
          </a:p>
          <a:p>
            <a:pPr fontAlgn="t"/>
            <a:r>
              <a:rPr lang="es-ES" sz="1200" b="1" dirty="0" smtClean="0"/>
              <a:t>@</a:t>
            </a:r>
            <a:r>
              <a:rPr lang="es-ES" sz="1200" b="1" dirty="0" err="1" smtClean="0"/>
              <a:t>After</a:t>
            </a:r>
            <a:r>
              <a:rPr lang="es-ES" sz="1200" b="1" dirty="0" smtClean="0"/>
              <a:t>("</a:t>
            </a:r>
            <a:r>
              <a:rPr lang="es-ES" sz="1200" b="1" dirty="0" err="1" smtClean="0"/>
              <a:t>com.empresa.Espia.anyConversacion</a:t>
            </a:r>
            <a:r>
              <a:rPr lang="es-ES" sz="1200" b="1" dirty="0" smtClean="0"/>
              <a:t>()")</a:t>
            </a:r>
            <a:br>
              <a:rPr lang="es-ES" sz="1200" b="1" dirty="0" smtClean="0"/>
            </a:br>
            <a:r>
              <a:rPr lang="es-ES" sz="1200" dirty="0" err="1" smtClean="0"/>
              <a:t>public</a:t>
            </a:r>
            <a:r>
              <a:rPr lang="es-ES" sz="1200" dirty="0" smtClean="0"/>
              <a:t> </a:t>
            </a:r>
            <a:r>
              <a:rPr lang="es-ES" sz="1200" dirty="0" err="1" smtClean="0"/>
              <a:t>void</a:t>
            </a:r>
            <a:r>
              <a:rPr lang="es-ES" sz="1200" dirty="0" smtClean="0"/>
              <a:t> </a:t>
            </a:r>
            <a:r>
              <a:rPr lang="es-ES" sz="1200" dirty="0" err="1" smtClean="0"/>
              <a:t>grabarConversacion</a:t>
            </a:r>
            <a:r>
              <a:rPr lang="es-ES" sz="1200" dirty="0" smtClean="0"/>
              <a:t>() {</a:t>
            </a:r>
            <a:br>
              <a:rPr lang="es-ES" sz="1200" dirty="0" smtClean="0"/>
            </a:br>
            <a:r>
              <a:rPr lang="es-ES" sz="1200" dirty="0" smtClean="0"/>
              <a:t>}</a:t>
            </a:r>
            <a:br>
              <a:rPr lang="es-ES" sz="1200" dirty="0" smtClean="0"/>
            </a:br>
            <a:r>
              <a:rPr lang="es-ES" sz="1200" dirty="0" smtClean="0"/>
              <a:t>}</a:t>
            </a:r>
            <a:endParaRPr lang="es-ES" sz="1200" dirty="0"/>
          </a:p>
        </p:txBody>
      </p:sp>
      <p:sp>
        <p:nvSpPr>
          <p:cNvPr id="17" name="16 CuadroTexto"/>
          <p:cNvSpPr txBox="1"/>
          <p:nvPr/>
        </p:nvSpPr>
        <p:spPr>
          <a:xfrm>
            <a:off x="901081" y="3792310"/>
            <a:ext cx="8242919" cy="276999"/>
          </a:xfrm>
          <a:prstGeom prst="rect">
            <a:avLst/>
          </a:prstGeom>
          <a:noFill/>
          <a:ln>
            <a:noFill/>
            <a:prstDash val="dash"/>
          </a:ln>
          <a:effectLst/>
        </p:spPr>
        <p:txBody>
          <a:bodyPr wrap="square" rtlCol="0">
            <a:spAutoFit/>
          </a:bodyPr>
          <a:lstStyle/>
          <a:p>
            <a:pPr fontAlgn="t"/>
            <a:r>
              <a:rPr lang="es-ES" sz="1200" dirty="0"/>
              <a:t>O usar directamente una expresión regular:</a:t>
            </a:r>
          </a:p>
        </p:txBody>
      </p:sp>
      <p:sp>
        <p:nvSpPr>
          <p:cNvPr id="18" name="17 CuadroTexto"/>
          <p:cNvSpPr txBox="1"/>
          <p:nvPr/>
        </p:nvSpPr>
        <p:spPr>
          <a:xfrm>
            <a:off x="912144" y="4146834"/>
            <a:ext cx="6265213"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b="1" dirty="0" smtClean="0"/>
              <a:t>@</a:t>
            </a:r>
            <a:r>
              <a:rPr lang="es-ES" sz="1200" b="1" dirty="0" err="1"/>
              <a:t>Aspect</a:t>
            </a:r>
            <a:r>
              <a:rPr lang="es-ES" sz="1200" dirty="0"/>
              <a:t/>
            </a:r>
            <a:br>
              <a:rPr lang="es-ES" sz="1200" dirty="0"/>
            </a:br>
            <a:r>
              <a:rPr lang="es-ES" sz="1200" dirty="0" err="1"/>
              <a:t>public</a:t>
            </a:r>
            <a:r>
              <a:rPr lang="es-ES" sz="1200" dirty="0"/>
              <a:t> </a:t>
            </a:r>
            <a:r>
              <a:rPr lang="es-ES" sz="1200" dirty="0" err="1"/>
              <a:t>class</a:t>
            </a:r>
            <a:r>
              <a:rPr lang="es-ES" sz="1200" dirty="0"/>
              <a:t> Grabadora {</a:t>
            </a:r>
          </a:p>
          <a:p>
            <a:pPr fontAlgn="t"/>
            <a:r>
              <a:rPr lang="es-ES" sz="1200" b="1" dirty="0"/>
              <a:t>@</a:t>
            </a:r>
            <a:r>
              <a:rPr lang="es-ES" sz="1200" b="1" dirty="0" err="1"/>
              <a:t>After</a:t>
            </a:r>
            <a:r>
              <a:rPr lang="es-ES" sz="1200" b="1" dirty="0"/>
              <a:t>("</a:t>
            </a:r>
            <a:r>
              <a:rPr lang="es-ES" sz="1200" b="1" dirty="0" err="1"/>
              <a:t>execution</a:t>
            </a:r>
            <a:r>
              <a:rPr lang="es-ES" sz="1200" b="1" dirty="0"/>
              <a:t>(</a:t>
            </a:r>
            <a:r>
              <a:rPr lang="es-ES" sz="1200" b="1" dirty="0" err="1"/>
              <a:t>public</a:t>
            </a:r>
            <a:r>
              <a:rPr lang="es-ES" sz="1200" b="1" dirty="0"/>
              <a:t> * </a:t>
            </a:r>
            <a:r>
              <a:rPr lang="es-ES" sz="1200" b="1" dirty="0" err="1"/>
              <a:t>conversacion</a:t>
            </a:r>
            <a:r>
              <a:rPr lang="es-ES" sz="1200" b="1" dirty="0"/>
              <a:t>(..))")</a:t>
            </a:r>
            <a:br>
              <a:rPr lang="es-ES" sz="1200" b="1" dirty="0"/>
            </a:br>
            <a:r>
              <a:rPr lang="es-ES" sz="1200" dirty="0" err="1"/>
              <a:t>public</a:t>
            </a:r>
            <a:r>
              <a:rPr lang="es-ES" sz="1200" dirty="0"/>
              <a:t> </a:t>
            </a:r>
            <a:r>
              <a:rPr lang="es-ES" sz="1200" dirty="0" err="1"/>
              <a:t>void</a:t>
            </a:r>
            <a:r>
              <a:rPr lang="es-ES" sz="1200" dirty="0"/>
              <a:t> </a:t>
            </a:r>
            <a:r>
              <a:rPr lang="es-ES" sz="1200" dirty="0" err="1"/>
              <a:t>grabarConversacion</a:t>
            </a:r>
            <a:r>
              <a:rPr lang="es-ES" sz="1200" dirty="0"/>
              <a:t>() {</a:t>
            </a:r>
            <a:br>
              <a:rPr lang="es-ES" sz="1200" dirty="0"/>
            </a:br>
            <a:r>
              <a:rPr lang="es-ES" sz="1200" dirty="0"/>
              <a:t>}</a:t>
            </a:r>
            <a:br>
              <a:rPr lang="es-ES" sz="1200" dirty="0"/>
            </a:br>
            <a:r>
              <a:rPr lang="es-ES" sz="1200" dirty="0"/>
              <a:t>}</a:t>
            </a: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45913873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195</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(Advices)</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95536" y="119675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83568" y="1268760"/>
            <a:ext cx="8242919" cy="276999"/>
          </a:xfrm>
          <a:prstGeom prst="rect">
            <a:avLst/>
          </a:prstGeom>
          <a:noFill/>
          <a:ln>
            <a:noFill/>
            <a:prstDash val="dash"/>
          </a:ln>
          <a:effectLst/>
        </p:spPr>
        <p:txBody>
          <a:bodyPr wrap="square" rtlCol="0">
            <a:spAutoFit/>
          </a:bodyPr>
          <a:lstStyle/>
          <a:p>
            <a:r>
              <a:rPr lang="es-ES_tradnl" sz="1200" b="1" dirty="0" smtClean="0"/>
              <a:t>- </a:t>
            </a:r>
            <a:r>
              <a:rPr lang="es-ES" sz="1200" dirty="0"/>
              <a:t>Los </a:t>
            </a:r>
            <a:r>
              <a:rPr lang="es-ES" sz="1200" dirty="0" err="1"/>
              <a:t>advices</a:t>
            </a:r>
            <a:r>
              <a:rPr lang="es-ES" sz="1200" dirty="0"/>
              <a:t> se pueden configurar para que se ejecuten en los siguiente momentos:</a:t>
            </a:r>
          </a:p>
        </p:txBody>
      </p:sp>
      <p:sp>
        <p:nvSpPr>
          <p:cNvPr id="18" name="16 CuadroTexto"/>
          <p:cNvSpPr txBox="1"/>
          <p:nvPr/>
        </p:nvSpPr>
        <p:spPr>
          <a:xfrm>
            <a:off x="2133825" y="1806096"/>
            <a:ext cx="2048076" cy="276999"/>
          </a:xfrm>
          <a:prstGeom prst="rect">
            <a:avLst/>
          </a:prstGeom>
          <a:noFill/>
          <a:ln>
            <a:noFill/>
            <a:prstDash val="dash"/>
          </a:ln>
          <a:effectLst/>
        </p:spPr>
        <p:txBody>
          <a:bodyPr wrap="square" rtlCol="0">
            <a:spAutoFit/>
          </a:bodyPr>
          <a:lstStyle/>
          <a:p>
            <a:r>
              <a:rPr lang="es-ES" sz="1200" dirty="0" smtClean="0"/>
              <a:t>Antes de ejecutar el método</a:t>
            </a:r>
            <a:endParaRPr lang="es-ES" sz="1200" dirty="0"/>
          </a:p>
        </p:txBody>
      </p:sp>
      <p:sp>
        <p:nvSpPr>
          <p:cNvPr id="25" name="24 CuadroTexto"/>
          <p:cNvSpPr txBox="1"/>
          <p:nvPr/>
        </p:nvSpPr>
        <p:spPr>
          <a:xfrm>
            <a:off x="737938" y="1763273"/>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a:t>
            </a:r>
            <a:r>
              <a:rPr lang="es-ES" sz="1200" b="1" dirty="0" err="1"/>
              <a:t>Before</a:t>
            </a:r>
            <a:r>
              <a:rPr lang="es-ES" sz="1200" b="1" dirty="0" smtClean="0"/>
              <a:t>:</a:t>
            </a:r>
            <a:endParaRPr lang="es-ES" sz="1200" b="1" dirty="0">
              <a:solidFill>
                <a:srgbClr val="C00000"/>
              </a:solidFill>
            </a:endParaRPr>
          </a:p>
        </p:txBody>
      </p:sp>
      <p:sp>
        <p:nvSpPr>
          <p:cNvPr id="22" name="16 CuadroTexto"/>
          <p:cNvSpPr txBox="1"/>
          <p:nvPr/>
        </p:nvSpPr>
        <p:spPr>
          <a:xfrm>
            <a:off x="2257822" y="2502639"/>
            <a:ext cx="4258394" cy="276999"/>
          </a:xfrm>
          <a:prstGeom prst="rect">
            <a:avLst/>
          </a:prstGeom>
          <a:noFill/>
          <a:ln>
            <a:noFill/>
            <a:prstDash val="dash"/>
          </a:ln>
          <a:effectLst/>
        </p:spPr>
        <p:txBody>
          <a:bodyPr wrap="square" rtlCol="0">
            <a:spAutoFit/>
          </a:bodyPr>
          <a:lstStyle/>
          <a:p>
            <a:r>
              <a:rPr lang="es-ES" sz="1200" dirty="0" smtClean="0"/>
              <a:t>Después de que el método devuelva un resultado</a:t>
            </a:r>
            <a:endParaRPr lang="es-ES" sz="1200" dirty="0"/>
          </a:p>
        </p:txBody>
      </p:sp>
      <p:sp>
        <p:nvSpPr>
          <p:cNvPr id="23" name="22 CuadroTexto"/>
          <p:cNvSpPr txBox="1"/>
          <p:nvPr/>
        </p:nvSpPr>
        <p:spPr>
          <a:xfrm>
            <a:off x="666778" y="2502638"/>
            <a:ext cx="146704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a:t>
            </a:r>
            <a:r>
              <a:rPr lang="es-ES" sz="1200" b="1" dirty="0" err="1" smtClean="0"/>
              <a:t>AfterReturning</a:t>
            </a:r>
            <a:r>
              <a:rPr lang="es-ES" sz="1200" b="1" dirty="0" smtClean="0"/>
              <a:t>:</a:t>
            </a:r>
            <a:endParaRPr lang="es-ES" sz="1200" b="1" dirty="0">
              <a:solidFill>
                <a:srgbClr val="C00000"/>
              </a:solidFill>
            </a:endParaRPr>
          </a:p>
        </p:txBody>
      </p:sp>
      <p:sp>
        <p:nvSpPr>
          <p:cNvPr id="24" name="16 CuadroTexto"/>
          <p:cNvSpPr txBox="1"/>
          <p:nvPr/>
        </p:nvSpPr>
        <p:spPr>
          <a:xfrm>
            <a:off x="2066331" y="3291310"/>
            <a:ext cx="5001296" cy="276999"/>
          </a:xfrm>
          <a:prstGeom prst="rect">
            <a:avLst/>
          </a:prstGeom>
          <a:noFill/>
          <a:ln>
            <a:noFill/>
            <a:prstDash val="dash"/>
          </a:ln>
          <a:effectLst/>
        </p:spPr>
        <p:txBody>
          <a:bodyPr wrap="square" rtlCol="0">
            <a:spAutoFit/>
          </a:bodyPr>
          <a:lstStyle/>
          <a:p>
            <a:r>
              <a:rPr lang="es-ES" sz="1200" dirty="0" smtClean="0"/>
              <a:t>Después de que el método lance una excepción</a:t>
            </a:r>
            <a:endParaRPr lang="es-ES" sz="1200" dirty="0"/>
          </a:p>
        </p:txBody>
      </p:sp>
      <p:sp>
        <p:nvSpPr>
          <p:cNvPr id="26" name="25 CuadroTexto"/>
          <p:cNvSpPr txBox="1"/>
          <p:nvPr/>
        </p:nvSpPr>
        <p:spPr>
          <a:xfrm>
            <a:off x="638467" y="3286537"/>
            <a:ext cx="1395038"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smtClean="0"/>
              <a:t>- </a:t>
            </a:r>
            <a:r>
              <a:rPr lang="es-ES" sz="1200" b="1" dirty="0"/>
              <a:t>@</a:t>
            </a:r>
            <a:r>
              <a:rPr lang="es-ES" sz="1200" b="1" dirty="0" err="1"/>
              <a:t>AfterThrowing</a:t>
            </a:r>
            <a:r>
              <a:rPr lang="es-ES" sz="1200" b="1" dirty="0"/>
              <a:t>:</a:t>
            </a:r>
            <a:endParaRPr lang="es-ES" sz="1200" b="1" dirty="0">
              <a:solidFill>
                <a:srgbClr val="C00000"/>
              </a:solidFill>
            </a:endParaRPr>
          </a:p>
        </p:txBody>
      </p:sp>
      <p:sp>
        <p:nvSpPr>
          <p:cNvPr id="27" name="16 CuadroTexto"/>
          <p:cNvSpPr txBox="1"/>
          <p:nvPr/>
        </p:nvSpPr>
        <p:spPr>
          <a:xfrm>
            <a:off x="2083900" y="3957297"/>
            <a:ext cx="5224403" cy="461665"/>
          </a:xfrm>
          <a:prstGeom prst="rect">
            <a:avLst/>
          </a:prstGeom>
          <a:noFill/>
          <a:ln>
            <a:noFill/>
            <a:prstDash val="dash"/>
          </a:ln>
          <a:effectLst/>
        </p:spPr>
        <p:txBody>
          <a:bodyPr wrap="square" rtlCol="0">
            <a:spAutoFit/>
          </a:bodyPr>
          <a:lstStyle/>
          <a:p>
            <a:r>
              <a:rPr lang="es-ES" sz="1200" dirty="0" smtClean="0"/>
              <a:t>Después de ejecutar el método pero antes de devolver un resultado o lanzar una excepción</a:t>
            </a:r>
            <a:endParaRPr lang="es-ES" sz="1200" dirty="0"/>
          </a:p>
        </p:txBody>
      </p:sp>
      <p:sp>
        <p:nvSpPr>
          <p:cNvPr id="28" name="27 CuadroTexto"/>
          <p:cNvSpPr txBox="1"/>
          <p:nvPr/>
        </p:nvSpPr>
        <p:spPr>
          <a:xfrm>
            <a:off x="694393" y="3941907"/>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smtClean="0"/>
              <a:t>- </a:t>
            </a:r>
            <a:r>
              <a:rPr lang="es-ES" sz="1200" b="1" dirty="0"/>
              <a:t>@</a:t>
            </a:r>
            <a:r>
              <a:rPr lang="es-ES" sz="1200" b="1" dirty="0" err="1"/>
              <a:t>After</a:t>
            </a:r>
            <a:r>
              <a:rPr lang="es-ES" sz="1200" b="1" dirty="0"/>
              <a:t>:</a:t>
            </a:r>
            <a:endParaRPr lang="es-ES" sz="1200" b="1" dirty="0">
              <a:solidFill>
                <a:srgbClr val="C00000"/>
              </a:solidFill>
            </a:endParaRPr>
          </a:p>
        </p:txBody>
      </p:sp>
      <p:sp>
        <p:nvSpPr>
          <p:cNvPr id="30" name="16 CuadroTexto"/>
          <p:cNvSpPr txBox="1"/>
          <p:nvPr/>
        </p:nvSpPr>
        <p:spPr>
          <a:xfrm>
            <a:off x="2074433" y="4657056"/>
            <a:ext cx="5017847" cy="276999"/>
          </a:xfrm>
          <a:prstGeom prst="rect">
            <a:avLst/>
          </a:prstGeom>
          <a:noFill/>
          <a:ln>
            <a:noFill/>
            <a:prstDash val="dash"/>
          </a:ln>
          <a:effectLst/>
        </p:spPr>
        <p:txBody>
          <a:bodyPr wrap="square" rtlCol="0">
            <a:spAutoFit/>
          </a:bodyPr>
          <a:lstStyle/>
          <a:p>
            <a:r>
              <a:rPr lang="es-ES" sz="1200" dirty="0" smtClean="0"/>
              <a:t>Permite ejecutar código antes y después de la ejecución del método</a:t>
            </a:r>
            <a:endParaRPr lang="es-ES" sz="1200" dirty="0"/>
          </a:p>
        </p:txBody>
      </p:sp>
      <p:sp>
        <p:nvSpPr>
          <p:cNvPr id="31" name="30 CuadroTexto"/>
          <p:cNvSpPr txBox="1"/>
          <p:nvPr/>
        </p:nvSpPr>
        <p:spPr>
          <a:xfrm>
            <a:off x="686291" y="4657056"/>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_tradnl" sz="1200" b="1" dirty="0" smtClean="0"/>
              <a:t>-</a:t>
            </a:r>
            <a:r>
              <a:rPr lang="es-ES_tradnl" sz="1200" b="1" dirty="0" smtClean="0">
                <a:solidFill>
                  <a:srgbClr val="C00000"/>
                </a:solidFill>
              </a:rPr>
              <a:t> </a:t>
            </a:r>
            <a:r>
              <a:rPr lang="es-ES" sz="1200" b="1" dirty="0"/>
              <a:t>@</a:t>
            </a:r>
            <a:r>
              <a:rPr lang="es-ES" sz="1200" b="1" dirty="0" err="1"/>
              <a:t>Around</a:t>
            </a:r>
            <a:r>
              <a:rPr lang="es-ES" sz="1200" b="1" dirty="0"/>
              <a:t>:</a:t>
            </a:r>
            <a:endParaRPr lang="es-ES" sz="1200" b="1" dirty="0">
              <a:solidFill>
                <a:srgbClr val="C00000"/>
              </a:solidFill>
            </a:endParaRPr>
          </a:p>
        </p:txBody>
      </p:sp>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1085425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196</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045450" cy="269875"/>
          </a:xfrm>
        </p:spPr>
        <p:txBody>
          <a:bodyPr/>
          <a:lstStyle/>
          <a:p>
            <a:pPr>
              <a:defRPr/>
            </a:pP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(EJEMPLO Advices)</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95536" y="126876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83568" y="1340768"/>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Los </a:t>
            </a:r>
            <a:r>
              <a:rPr lang="es-ES" sz="1200" dirty="0" err="1"/>
              <a:t>advices</a:t>
            </a:r>
            <a:r>
              <a:rPr lang="es-ES" sz="1200" dirty="0"/>
              <a:t> ejecutados al terminar la ejecución normal de un método pueden tener acceso al objeto retornado utilizando el atributo </a:t>
            </a:r>
            <a:r>
              <a:rPr lang="es-ES" sz="1200" dirty="0" err="1"/>
              <a:t>returning</a:t>
            </a:r>
            <a:r>
              <a:rPr lang="es-ES" sz="1200" dirty="0"/>
              <a:t> en la anotación:</a:t>
            </a:r>
          </a:p>
        </p:txBody>
      </p:sp>
      <p:sp>
        <p:nvSpPr>
          <p:cNvPr id="25" name="24 CuadroTexto"/>
          <p:cNvSpPr txBox="1"/>
          <p:nvPr/>
        </p:nvSpPr>
        <p:spPr>
          <a:xfrm>
            <a:off x="737938" y="1825877"/>
            <a:ext cx="7849389"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dirty="0"/>
              <a:t>@</a:t>
            </a:r>
            <a:r>
              <a:rPr lang="es-ES" sz="1200" dirty="0" err="1"/>
              <a:t>AfterReturning</a:t>
            </a:r>
            <a:r>
              <a:rPr lang="es-ES" sz="1200" dirty="0"/>
              <a:t>(</a:t>
            </a:r>
            <a:r>
              <a:rPr lang="es-ES" sz="1200" dirty="0" err="1"/>
              <a:t>pointcut</a:t>
            </a:r>
            <a:r>
              <a:rPr lang="es-ES" sz="1200" dirty="0"/>
              <a:t>="</a:t>
            </a:r>
            <a:r>
              <a:rPr lang="es-ES" sz="1200" dirty="0" err="1"/>
              <a:t>com.empresa.Espia.anyConversacion</a:t>
            </a:r>
            <a:r>
              <a:rPr lang="es-ES" sz="1200" dirty="0"/>
              <a:t>()",</a:t>
            </a:r>
            <a:br>
              <a:rPr lang="es-ES" sz="1200" dirty="0"/>
            </a:br>
            <a:r>
              <a:rPr lang="es-ES" sz="1200" dirty="0" err="1"/>
              <a:t>returning</a:t>
            </a:r>
            <a:r>
              <a:rPr lang="es-ES" sz="1200" dirty="0"/>
              <a:t>="cotilleo")</a:t>
            </a:r>
            <a:br>
              <a:rPr lang="es-ES" sz="1200" dirty="0"/>
            </a:br>
            <a:r>
              <a:rPr lang="es-ES" sz="1200" dirty="0" err="1"/>
              <a:t>public</a:t>
            </a:r>
            <a:r>
              <a:rPr lang="es-ES" sz="1200" dirty="0"/>
              <a:t> </a:t>
            </a:r>
            <a:r>
              <a:rPr lang="es-ES" sz="1200" dirty="0" err="1"/>
              <a:t>void</a:t>
            </a:r>
            <a:r>
              <a:rPr lang="es-ES" sz="1200" dirty="0"/>
              <a:t> </a:t>
            </a:r>
            <a:r>
              <a:rPr lang="es-ES" sz="1200" dirty="0" err="1"/>
              <a:t>grabarConversacion</a:t>
            </a:r>
            <a:r>
              <a:rPr lang="es-ES" sz="1200" dirty="0"/>
              <a:t>(</a:t>
            </a:r>
            <a:r>
              <a:rPr lang="es-ES" sz="1200" dirty="0" err="1"/>
              <a:t>Object</a:t>
            </a:r>
            <a:r>
              <a:rPr lang="es-ES" sz="1200" dirty="0"/>
              <a:t> cotilleo) {</a:t>
            </a:r>
            <a:br>
              <a:rPr lang="es-ES" sz="1200" dirty="0"/>
            </a:br>
            <a:r>
              <a:rPr lang="es-ES" sz="1200" dirty="0"/>
              <a:t>}</a:t>
            </a:r>
            <a:endParaRPr lang="es-ES" sz="1200" b="1" dirty="0">
              <a:solidFill>
                <a:srgbClr val="C00000"/>
              </a:solidFill>
            </a:endParaRPr>
          </a:p>
        </p:txBody>
      </p:sp>
      <p:sp>
        <p:nvSpPr>
          <p:cNvPr id="22" name="16 CuadroTexto"/>
          <p:cNvSpPr txBox="1"/>
          <p:nvPr/>
        </p:nvSpPr>
        <p:spPr>
          <a:xfrm>
            <a:off x="691389" y="2790671"/>
            <a:ext cx="7806885" cy="461665"/>
          </a:xfrm>
          <a:prstGeom prst="rect">
            <a:avLst/>
          </a:prstGeom>
          <a:noFill/>
          <a:ln>
            <a:noFill/>
            <a:prstDash val="dash"/>
          </a:ln>
          <a:effectLst/>
        </p:spPr>
        <p:txBody>
          <a:bodyPr wrap="square" rtlCol="0">
            <a:spAutoFit/>
          </a:bodyPr>
          <a:lstStyle/>
          <a:p>
            <a:r>
              <a:rPr lang="es-ES" sz="1200" dirty="0"/>
              <a:t>Los </a:t>
            </a:r>
            <a:r>
              <a:rPr lang="es-ES" sz="1200" dirty="0" err="1"/>
              <a:t>advices</a:t>
            </a:r>
            <a:r>
              <a:rPr lang="es-ES" sz="1200" dirty="0"/>
              <a:t> ejecutados al terminar un método elevando una excepción pueden tener acceso a la excepción elevada utilizando el atributo </a:t>
            </a:r>
            <a:r>
              <a:rPr lang="es-ES" sz="1200" dirty="0" err="1"/>
              <a:t>throwing</a:t>
            </a:r>
            <a:r>
              <a:rPr lang="es-ES" sz="1200" dirty="0"/>
              <a:t> en la anotación:</a:t>
            </a:r>
          </a:p>
        </p:txBody>
      </p:sp>
      <p:sp>
        <p:nvSpPr>
          <p:cNvPr id="29" name="28 CuadroTexto"/>
          <p:cNvSpPr txBox="1"/>
          <p:nvPr/>
        </p:nvSpPr>
        <p:spPr>
          <a:xfrm>
            <a:off x="765000" y="3252336"/>
            <a:ext cx="7849389"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dirty="0"/>
              <a:t>@</a:t>
            </a:r>
            <a:r>
              <a:rPr lang="es-ES" sz="1200" dirty="0" err="1"/>
              <a:t>AfterThrowing</a:t>
            </a:r>
            <a:r>
              <a:rPr lang="es-ES" sz="1200" dirty="0"/>
              <a:t>(</a:t>
            </a:r>
            <a:r>
              <a:rPr lang="es-ES" sz="1200" dirty="0" err="1"/>
              <a:t>pointcut</a:t>
            </a:r>
            <a:r>
              <a:rPr lang="es-ES" sz="1200" dirty="0"/>
              <a:t>="</a:t>
            </a:r>
            <a:r>
              <a:rPr lang="es-ES" sz="1200" dirty="0" err="1"/>
              <a:t>execution</a:t>
            </a:r>
            <a:r>
              <a:rPr lang="es-ES" sz="1200" dirty="0"/>
              <a:t>(</a:t>
            </a:r>
            <a:r>
              <a:rPr lang="es-ES" sz="1200" dirty="0" err="1"/>
              <a:t>public</a:t>
            </a:r>
            <a:r>
              <a:rPr lang="es-ES" sz="1200" dirty="0"/>
              <a:t> * *(..))",</a:t>
            </a:r>
            <a:br>
              <a:rPr lang="es-ES" sz="1200" dirty="0"/>
            </a:br>
            <a:r>
              <a:rPr lang="es-ES" sz="1200" dirty="0" err="1"/>
              <a:t>throwing</a:t>
            </a:r>
            <a:r>
              <a:rPr lang="es-ES" sz="1200" dirty="0"/>
              <a:t>="gritito")</a:t>
            </a:r>
            <a:br>
              <a:rPr lang="es-ES" sz="1200" dirty="0"/>
            </a:br>
            <a:r>
              <a:rPr lang="es-ES" sz="1200" dirty="0" err="1"/>
              <a:t>public</a:t>
            </a:r>
            <a:r>
              <a:rPr lang="es-ES" sz="1200" dirty="0"/>
              <a:t> </a:t>
            </a:r>
            <a:r>
              <a:rPr lang="es-ES" sz="1200" dirty="0" err="1"/>
              <a:t>void</a:t>
            </a:r>
            <a:r>
              <a:rPr lang="es-ES" sz="1200" dirty="0"/>
              <a:t> </a:t>
            </a:r>
            <a:r>
              <a:rPr lang="es-ES" sz="1200" dirty="0" err="1"/>
              <a:t>grabarGrititos</a:t>
            </a:r>
            <a:r>
              <a:rPr lang="es-ES" sz="1200" dirty="0"/>
              <a:t>(</a:t>
            </a:r>
            <a:r>
              <a:rPr lang="es-ES" sz="1200" dirty="0" err="1"/>
              <a:t>Exception</a:t>
            </a:r>
            <a:r>
              <a:rPr lang="es-ES" sz="1200" dirty="0"/>
              <a:t> gritito) {</a:t>
            </a:r>
            <a:br>
              <a:rPr lang="es-ES" sz="1200" dirty="0"/>
            </a:br>
            <a:r>
              <a:rPr lang="es-ES" sz="1200" dirty="0"/>
              <a:t>}</a:t>
            </a:r>
            <a:endParaRPr lang="es-ES" sz="1200" b="1" dirty="0">
              <a:solidFill>
                <a:srgbClr val="C00000"/>
              </a:solidFill>
            </a:endParaRPr>
          </a:p>
        </p:txBody>
      </p:sp>
      <p:sp>
        <p:nvSpPr>
          <p:cNvPr id="32" name="16 CuadroTexto"/>
          <p:cNvSpPr txBox="1"/>
          <p:nvPr/>
        </p:nvSpPr>
        <p:spPr>
          <a:xfrm>
            <a:off x="765000" y="4190509"/>
            <a:ext cx="7806885" cy="646331"/>
          </a:xfrm>
          <a:prstGeom prst="rect">
            <a:avLst/>
          </a:prstGeom>
          <a:noFill/>
          <a:ln>
            <a:noFill/>
            <a:prstDash val="dash"/>
          </a:ln>
          <a:effectLst/>
        </p:spPr>
        <p:txBody>
          <a:bodyPr wrap="square" rtlCol="0">
            <a:spAutoFit/>
          </a:bodyPr>
          <a:lstStyle/>
          <a:p>
            <a:r>
              <a:rPr lang="es-ES" sz="1200" dirty="0"/>
              <a:t>Los </a:t>
            </a:r>
            <a:r>
              <a:rPr lang="es-ES" sz="1200" dirty="0" err="1"/>
              <a:t>advices</a:t>
            </a:r>
            <a:r>
              <a:rPr lang="es-ES" sz="1200" dirty="0"/>
              <a:t> que sustituyen un método pueden tener acceso a los detalles del método utilizando un parámetro de tipo </a:t>
            </a:r>
            <a:r>
              <a:rPr lang="es-ES" sz="1200" dirty="0" err="1"/>
              <a:t>ProceedingJoinPoint</a:t>
            </a:r>
            <a:r>
              <a:rPr lang="es-ES" sz="1200" dirty="0"/>
              <a:t> que permite conocer el detalle del objeto, métodos, argumentos, e invocar al método original interceptado:</a:t>
            </a:r>
          </a:p>
        </p:txBody>
      </p:sp>
      <p:sp>
        <p:nvSpPr>
          <p:cNvPr id="34" name="33 CuadroTexto"/>
          <p:cNvSpPr txBox="1"/>
          <p:nvPr/>
        </p:nvSpPr>
        <p:spPr>
          <a:xfrm>
            <a:off x="757564" y="4950911"/>
            <a:ext cx="7849389"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dirty="0"/>
              <a:t>@</a:t>
            </a:r>
            <a:r>
              <a:rPr lang="es-ES" sz="1200" dirty="0" err="1"/>
              <a:t>Around</a:t>
            </a:r>
            <a:r>
              <a:rPr lang="es-ES" sz="1200" dirty="0"/>
              <a:t>("</a:t>
            </a:r>
            <a:r>
              <a:rPr lang="es-ES" sz="1200" dirty="0" err="1"/>
              <a:t>com.empresa.Espia.anyConversacion</a:t>
            </a:r>
            <a:r>
              <a:rPr lang="es-ES" sz="1200" dirty="0"/>
              <a:t>()")</a:t>
            </a:r>
            <a:br>
              <a:rPr lang="es-ES" sz="1200" dirty="0"/>
            </a:br>
            <a:r>
              <a:rPr lang="es-ES" sz="1200" dirty="0" err="1"/>
              <a:t>public</a:t>
            </a:r>
            <a:r>
              <a:rPr lang="es-ES" sz="1200" dirty="0"/>
              <a:t> </a:t>
            </a:r>
            <a:r>
              <a:rPr lang="es-ES" sz="1200" dirty="0" err="1"/>
              <a:t>Object</a:t>
            </a:r>
            <a:r>
              <a:rPr lang="es-ES" sz="1200" dirty="0"/>
              <a:t> interceptar(</a:t>
            </a:r>
            <a:r>
              <a:rPr lang="es-ES" sz="1200" dirty="0" err="1"/>
              <a:t>ProceedingJoinPoint</a:t>
            </a:r>
            <a:r>
              <a:rPr lang="es-ES" sz="1200" dirty="0"/>
              <a:t> </a:t>
            </a:r>
            <a:r>
              <a:rPr lang="es-ES" sz="1200" dirty="0" err="1"/>
              <a:t>pjp</a:t>
            </a:r>
            <a:r>
              <a:rPr lang="es-ES" sz="1200" dirty="0"/>
              <a:t>) </a:t>
            </a:r>
            <a:r>
              <a:rPr lang="es-ES" sz="1200" dirty="0" err="1"/>
              <a:t>throws</a:t>
            </a:r>
            <a:r>
              <a:rPr lang="es-ES" sz="1200" dirty="0"/>
              <a:t> </a:t>
            </a:r>
            <a:r>
              <a:rPr lang="es-ES" sz="1200" dirty="0" err="1"/>
              <a:t>Throwable</a:t>
            </a:r>
            <a:r>
              <a:rPr lang="es-ES" sz="1200" dirty="0"/>
              <a:t> {</a:t>
            </a:r>
            <a:br>
              <a:rPr lang="es-ES" sz="1200" dirty="0"/>
            </a:br>
            <a:r>
              <a:rPr lang="es-ES" sz="1200" dirty="0" err="1"/>
              <a:t>return</a:t>
            </a:r>
            <a:r>
              <a:rPr lang="es-ES" sz="1200" dirty="0"/>
              <a:t> </a:t>
            </a:r>
            <a:r>
              <a:rPr lang="es-ES" sz="1200" dirty="0" err="1"/>
              <a:t>pjp.proceed</a:t>
            </a:r>
            <a:r>
              <a:rPr lang="es-ES" sz="1200" dirty="0"/>
              <a:t>();</a:t>
            </a:r>
            <a:br>
              <a:rPr lang="es-ES" sz="1200" dirty="0"/>
            </a:br>
            <a:r>
              <a:rPr lang="es-ES" sz="1200" dirty="0"/>
              <a:t>}</a:t>
            </a:r>
            <a:endParaRPr lang="es-ES" sz="1200" b="1"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3779822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1" y="6446216"/>
            <a:ext cx="396527" cy="22822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197</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611560" y="692696"/>
            <a:ext cx="8045450" cy="269875"/>
          </a:xfrm>
        </p:spPr>
        <p:txBody>
          <a:bodyPr/>
          <a:lstStyle/>
          <a:p>
            <a:pPr>
              <a:defRPr/>
            </a:pPr>
            <a:r>
              <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con Spring Framework (Schema </a:t>
            </a:r>
            <a:r>
              <a:rPr lang="en-U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configuración</a:t>
            </a:r>
            <a:r>
              <a:rPr lang="en-U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251520" y="119675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611560" y="1196752"/>
            <a:ext cx="8242919" cy="461665"/>
          </a:xfrm>
          <a:prstGeom prst="rect">
            <a:avLst/>
          </a:prstGeom>
          <a:noFill/>
          <a:ln>
            <a:noFill/>
            <a:prstDash val="dash"/>
          </a:ln>
          <a:effectLst/>
        </p:spPr>
        <p:txBody>
          <a:bodyPr wrap="square" rtlCol="0">
            <a:spAutoFit/>
          </a:bodyPr>
          <a:lstStyle/>
          <a:p>
            <a:r>
              <a:rPr lang="es-ES_tradnl" sz="1200" b="1" dirty="0" smtClean="0"/>
              <a:t>- </a:t>
            </a:r>
            <a:r>
              <a:rPr lang="es-ES" sz="1200" dirty="0"/>
              <a:t>Spring permite utilizar la programación orientada a aspectos definiendo los elementos que intervienen en la misma a través de ficheros de configuración XML.</a:t>
            </a:r>
          </a:p>
        </p:txBody>
      </p:sp>
      <p:sp>
        <p:nvSpPr>
          <p:cNvPr id="25" name="24 CuadroTexto"/>
          <p:cNvSpPr txBox="1"/>
          <p:nvPr/>
        </p:nvSpPr>
        <p:spPr>
          <a:xfrm>
            <a:off x="665930" y="2475729"/>
            <a:ext cx="7849389" cy="17081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xml</a:t>
            </a:r>
            <a:r>
              <a:rPr lang="es-ES" sz="1050" dirty="0"/>
              <a:t> </a:t>
            </a:r>
            <a:r>
              <a:rPr lang="es-ES" sz="1050" dirty="0" err="1"/>
              <a:t>version</a:t>
            </a:r>
            <a:r>
              <a:rPr lang="es-ES" sz="1050" dirty="0"/>
              <a:t>="1.0" </a:t>
            </a:r>
            <a:r>
              <a:rPr lang="es-ES" sz="1050" dirty="0" err="1"/>
              <a:t>encoding</a:t>
            </a:r>
            <a:r>
              <a:rPr lang="es-ES" sz="1050" dirty="0"/>
              <a:t>="UTF-8"?&gt;</a:t>
            </a:r>
            <a:br>
              <a:rPr lang="es-ES" sz="1050" dirty="0"/>
            </a:br>
            <a:r>
              <a:rPr lang="es-ES" sz="1050" dirty="0"/>
              <a:t>&lt;</a:t>
            </a:r>
            <a:r>
              <a:rPr lang="es-ES" sz="1050" dirty="0" err="1"/>
              <a:t>beans</a:t>
            </a:r>
            <a:r>
              <a:rPr lang="es-ES" sz="1050" dirty="0"/>
              <a:t> </a:t>
            </a:r>
            <a:r>
              <a:rPr lang="es-ES" sz="1050" dirty="0" err="1"/>
              <a:t>xmlns</a:t>
            </a:r>
            <a:r>
              <a:rPr lang="es-ES" sz="1050" dirty="0"/>
              <a:t>="http://www.springframework.org/schema/beans"</a:t>
            </a:r>
            <a:br>
              <a:rPr lang="es-ES" sz="1050" dirty="0"/>
            </a:br>
            <a:r>
              <a:rPr lang="es-ES" sz="1050" dirty="0" err="1"/>
              <a:t>xmlns:aop</a:t>
            </a:r>
            <a:r>
              <a:rPr lang="es-ES" sz="1050" dirty="0"/>
              <a:t>="http://www.springframework.org/schema/aop"</a:t>
            </a:r>
            <a:br>
              <a:rPr lang="es-ES" sz="1050" dirty="0"/>
            </a:br>
            <a:r>
              <a:rPr lang="es-ES" sz="1050" dirty="0" err="1"/>
              <a:t>xmlns:xsi</a:t>
            </a:r>
            <a:r>
              <a:rPr lang="es-ES" sz="1050" dirty="0"/>
              <a:t>="http://www.w3.org/2001/XMLSchema-instance"</a:t>
            </a:r>
            <a:br>
              <a:rPr lang="es-ES" sz="1050" dirty="0"/>
            </a:br>
            <a:r>
              <a:rPr lang="es-ES" sz="1050" dirty="0" err="1"/>
              <a:t>xsi:schemaLocation</a:t>
            </a:r>
            <a:r>
              <a:rPr lang="es-ES" sz="1050" dirty="0"/>
              <a:t>="http://www.springframework.org/schema/beans</a:t>
            </a:r>
            <a:br>
              <a:rPr lang="es-ES" sz="1050" dirty="0"/>
            </a:br>
            <a:r>
              <a:rPr lang="es-ES" sz="1050" dirty="0"/>
              <a:t>http://www.springframework.org/schema/beans/spring-beans-3.1.xsd</a:t>
            </a:r>
            <a:br>
              <a:rPr lang="es-ES" sz="1050" dirty="0"/>
            </a:br>
            <a:r>
              <a:rPr lang="es-ES" sz="1050" dirty="0"/>
              <a:t>http://www.springframework.org/schema/aop</a:t>
            </a:r>
            <a:br>
              <a:rPr lang="es-ES" sz="1050" dirty="0"/>
            </a:br>
            <a:r>
              <a:rPr lang="es-ES" sz="1050" dirty="0"/>
              <a:t>http://www.springframework.org/schema/aop/spring-aop-3.1.xsd"&gt;</a:t>
            </a:r>
          </a:p>
          <a:p>
            <a:pPr fontAlgn="t"/>
            <a:r>
              <a:rPr lang="es-ES" sz="1050" dirty="0"/>
              <a:t>...</a:t>
            </a:r>
          </a:p>
          <a:p>
            <a:pPr fontAlgn="t"/>
            <a:r>
              <a:rPr lang="es-ES" sz="1050" dirty="0"/>
              <a:t>&lt;/</a:t>
            </a:r>
            <a:r>
              <a:rPr lang="es-ES" sz="1050" dirty="0" err="1"/>
              <a:t>beans</a:t>
            </a:r>
            <a:r>
              <a:rPr lang="es-ES" sz="1050" dirty="0"/>
              <a:t>&gt;</a:t>
            </a:r>
          </a:p>
        </p:txBody>
      </p:sp>
      <p:sp>
        <p:nvSpPr>
          <p:cNvPr id="32" name="16 CuadroTexto"/>
          <p:cNvSpPr txBox="1"/>
          <p:nvPr/>
        </p:nvSpPr>
        <p:spPr>
          <a:xfrm>
            <a:off x="629055" y="2142599"/>
            <a:ext cx="7806885" cy="276999"/>
          </a:xfrm>
          <a:prstGeom prst="rect">
            <a:avLst/>
          </a:prstGeom>
          <a:noFill/>
          <a:ln>
            <a:noFill/>
            <a:prstDash val="dash"/>
          </a:ln>
          <a:effectLst/>
        </p:spPr>
        <p:txBody>
          <a:bodyPr wrap="square" rtlCol="0">
            <a:spAutoFit/>
          </a:bodyPr>
          <a:lstStyle/>
          <a:p>
            <a:r>
              <a:rPr lang="es-ES" sz="1200" dirty="0"/>
              <a:t>Para poder utilizar las etiquetas XML hay que incluir el </a:t>
            </a:r>
            <a:r>
              <a:rPr lang="es-ES" sz="1200" dirty="0" err="1"/>
              <a:t>namespace</a:t>
            </a:r>
            <a:r>
              <a:rPr lang="es-ES" sz="1200" dirty="0"/>
              <a:t> AOP de Spring:</a:t>
            </a:r>
          </a:p>
        </p:txBody>
      </p:sp>
      <p:sp>
        <p:nvSpPr>
          <p:cNvPr id="34" name="33 CuadroTexto"/>
          <p:cNvSpPr txBox="1"/>
          <p:nvPr/>
        </p:nvSpPr>
        <p:spPr>
          <a:xfrm>
            <a:off x="690175" y="5196552"/>
            <a:ext cx="7849389"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050" dirty="0"/>
              <a:t>&lt;</a:t>
            </a:r>
            <a:r>
              <a:rPr lang="es-ES" sz="1050" dirty="0" err="1"/>
              <a:t>aop:config</a:t>
            </a:r>
            <a:r>
              <a:rPr lang="es-ES" sz="1050" dirty="0"/>
              <a:t>&gt;</a:t>
            </a:r>
            <a:br>
              <a:rPr lang="es-ES" sz="1050" dirty="0"/>
            </a:br>
            <a:r>
              <a:rPr lang="es-ES" sz="1050" dirty="0"/>
              <a:t>...</a:t>
            </a:r>
            <a:br>
              <a:rPr lang="es-ES" sz="1050" dirty="0"/>
            </a:br>
            <a:r>
              <a:rPr lang="es-ES" sz="1050" dirty="0"/>
              <a:t>&lt;/</a:t>
            </a:r>
            <a:r>
              <a:rPr lang="es-ES" sz="1050" dirty="0" err="1"/>
              <a:t>aop:config</a:t>
            </a:r>
            <a:r>
              <a:rPr lang="es-ES" sz="1050" dirty="0"/>
              <a:t>&gt;</a:t>
            </a:r>
            <a:endParaRPr lang="es-ES" sz="1050" b="1" dirty="0">
              <a:solidFill>
                <a:srgbClr val="C00000"/>
              </a:solidFill>
            </a:endParaRPr>
          </a:p>
        </p:txBody>
      </p:sp>
      <p:sp>
        <p:nvSpPr>
          <p:cNvPr id="17" name="16 CuadroTexto"/>
          <p:cNvSpPr txBox="1"/>
          <p:nvPr/>
        </p:nvSpPr>
        <p:spPr>
          <a:xfrm>
            <a:off x="665930" y="1746615"/>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Schema</a:t>
            </a:r>
            <a:endParaRPr lang="es-ES" sz="1200" b="1" dirty="0">
              <a:solidFill>
                <a:srgbClr val="C00000"/>
              </a:solidFill>
            </a:endParaRPr>
          </a:p>
        </p:txBody>
      </p:sp>
      <p:sp>
        <p:nvSpPr>
          <p:cNvPr id="18" name="17 CuadroTexto"/>
          <p:cNvSpPr txBox="1"/>
          <p:nvPr/>
        </p:nvSpPr>
        <p:spPr>
          <a:xfrm>
            <a:off x="660336" y="4302839"/>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Configuración</a:t>
            </a:r>
            <a:endParaRPr lang="es-ES" sz="1200" b="1" dirty="0">
              <a:solidFill>
                <a:srgbClr val="C00000"/>
              </a:solidFill>
            </a:endParaRPr>
          </a:p>
        </p:txBody>
      </p:sp>
      <p:sp>
        <p:nvSpPr>
          <p:cNvPr id="19" name="16 CuadroTexto"/>
          <p:cNvSpPr txBox="1"/>
          <p:nvPr/>
        </p:nvSpPr>
        <p:spPr>
          <a:xfrm>
            <a:off x="655724" y="4734887"/>
            <a:ext cx="7806885"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La configuración de la AOP en un fichero de configuración se declara dentro de bloques etiquetados con </a:t>
            </a:r>
            <a:r>
              <a:rPr lang="es-ES" sz="1200" dirty="0" err="1"/>
              <a:t>aop:config</a:t>
            </a:r>
            <a:r>
              <a:rPr lang="es-ES" sz="1200" dirty="0"/>
              <a:t>, pudiendo existir tantos como se necesiten:</a:t>
            </a:r>
            <a:endParaRPr lang="es-ES" sz="1200" b="1"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453224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0" y="6525344"/>
            <a:ext cx="396527" cy="14910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198</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224049" cy="280427"/>
          </a:xfrm>
        </p:spPr>
        <p:txBody>
          <a:bodyPr/>
          <a:lstStyle/>
          <a:p>
            <a:pPr>
              <a:defRPr/>
            </a:pP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Característica </a:t>
            </a:r>
            <a:r>
              <a:rPr lang="es-ES_tradnl"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sAOP</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PROGRAMACIÓN ORIENTADA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ASPECTOS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179512"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24 CuadroTexto"/>
          <p:cNvSpPr txBox="1"/>
          <p:nvPr/>
        </p:nvSpPr>
        <p:spPr>
          <a:xfrm>
            <a:off x="554999" y="2224478"/>
            <a:ext cx="7849389"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aop:config</a:t>
            </a:r>
            <a:r>
              <a:rPr lang="es-ES" sz="1050" dirty="0"/>
              <a:t>&gt;</a:t>
            </a:r>
            <a:br>
              <a:rPr lang="es-ES" sz="1050" dirty="0"/>
            </a:br>
            <a:r>
              <a:rPr lang="es-ES" sz="1050" dirty="0"/>
              <a:t>&lt;</a:t>
            </a:r>
            <a:r>
              <a:rPr lang="es-ES" sz="1050" dirty="0" err="1"/>
              <a:t>aop:aspect</a:t>
            </a:r>
            <a:r>
              <a:rPr lang="es-ES" sz="1050" dirty="0"/>
              <a:t> id="</a:t>
            </a:r>
            <a:r>
              <a:rPr lang="es-ES" sz="1050" dirty="0" err="1"/>
              <a:t>espia</a:t>
            </a:r>
            <a:r>
              <a:rPr lang="es-ES" sz="1050" dirty="0"/>
              <a:t>" </a:t>
            </a:r>
            <a:r>
              <a:rPr lang="es-ES" sz="1050" dirty="0" err="1"/>
              <a:t>ref</a:t>
            </a:r>
            <a:r>
              <a:rPr lang="es-ES" sz="1050" dirty="0"/>
              <a:t>="</a:t>
            </a:r>
            <a:r>
              <a:rPr lang="es-ES" sz="1050" dirty="0" err="1"/>
              <a:t>espia</a:t>
            </a:r>
            <a:r>
              <a:rPr lang="es-ES" sz="1050" dirty="0"/>
              <a:t>"/&gt;</a:t>
            </a:r>
            <a:br>
              <a:rPr lang="es-ES" sz="1050" dirty="0"/>
            </a:br>
            <a:r>
              <a:rPr lang="es-ES" sz="1050" dirty="0"/>
              <a:t>&lt;/</a:t>
            </a:r>
            <a:r>
              <a:rPr lang="es-ES" sz="1050" dirty="0" err="1"/>
              <a:t>aop:config</a:t>
            </a:r>
            <a:r>
              <a:rPr lang="es-ES" sz="1050" dirty="0"/>
              <a:t>&gt;</a:t>
            </a:r>
          </a:p>
          <a:p>
            <a:pPr fontAlgn="t"/>
            <a:r>
              <a:rPr lang="es-ES" sz="1050" dirty="0"/>
              <a:t>&lt;</a:t>
            </a:r>
            <a:r>
              <a:rPr lang="es-ES" sz="1050" dirty="0" err="1"/>
              <a:t>bean</a:t>
            </a:r>
            <a:r>
              <a:rPr lang="es-ES" sz="1050" dirty="0"/>
              <a:t> id="</a:t>
            </a:r>
            <a:r>
              <a:rPr lang="es-ES" sz="1050" dirty="0" err="1"/>
              <a:t>espia</a:t>
            </a:r>
            <a:r>
              <a:rPr lang="es-ES" sz="1050" dirty="0"/>
              <a:t>" </a:t>
            </a:r>
            <a:r>
              <a:rPr lang="es-ES" sz="1050" dirty="0" err="1"/>
              <a:t>class</a:t>
            </a:r>
            <a:r>
              <a:rPr lang="es-ES" sz="1050" dirty="0"/>
              <a:t>="</a:t>
            </a:r>
            <a:r>
              <a:rPr lang="es-ES" sz="1050" dirty="0" err="1"/>
              <a:t>com.empresa.espia</a:t>
            </a:r>
            <a:r>
              <a:rPr lang="es-ES" sz="1050" dirty="0"/>
              <a:t>"/&gt;</a:t>
            </a:r>
          </a:p>
        </p:txBody>
      </p:sp>
      <p:sp>
        <p:nvSpPr>
          <p:cNvPr id="32" name="16 CuadroTexto"/>
          <p:cNvSpPr txBox="1"/>
          <p:nvPr/>
        </p:nvSpPr>
        <p:spPr>
          <a:xfrm>
            <a:off x="591830" y="1864438"/>
            <a:ext cx="7806885" cy="276999"/>
          </a:xfrm>
          <a:prstGeom prst="rect">
            <a:avLst/>
          </a:prstGeom>
          <a:noFill/>
          <a:ln>
            <a:noFill/>
            <a:prstDash val="dash"/>
          </a:ln>
          <a:effectLst/>
        </p:spPr>
        <p:txBody>
          <a:bodyPr wrap="square" rtlCol="0">
            <a:spAutoFit/>
          </a:bodyPr>
          <a:lstStyle/>
          <a:p>
            <a:r>
              <a:rPr lang="es-ES" sz="1200" dirty="0"/>
              <a:t>Un </a:t>
            </a:r>
            <a:r>
              <a:rPr lang="es-ES" sz="1200" dirty="0" err="1"/>
              <a:t>aspect</a:t>
            </a:r>
            <a:r>
              <a:rPr lang="es-ES" sz="1200" dirty="0"/>
              <a:t> se declara utilizando la etiqueta </a:t>
            </a:r>
            <a:r>
              <a:rPr lang="es-ES" sz="1200" dirty="0" err="1"/>
              <a:t>aop:aspect</a:t>
            </a:r>
            <a:r>
              <a:rPr lang="es-ES" sz="1200" dirty="0"/>
              <a:t> y haciendo referencia a un </a:t>
            </a:r>
            <a:r>
              <a:rPr lang="es-ES" sz="1200" dirty="0" err="1"/>
              <a:t>bean</a:t>
            </a:r>
            <a:r>
              <a:rPr lang="es-ES" sz="1200" dirty="0"/>
              <a:t>:</a:t>
            </a:r>
          </a:p>
        </p:txBody>
      </p:sp>
      <p:sp>
        <p:nvSpPr>
          <p:cNvPr id="34" name="33 CuadroTexto"/>
          <p:cNvSpPr txBox="1"/>
          <p:nvPr/>
        </p:nvSpPr>
        <p:spPr>
          <a:xfrm>
            <a:off x="570577" y="3882585"/>
            <a:ext cx="7849389"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050" dirty="0"/>
              <a:t>&lt;</a:t>
            </a:r>
            <a:r>
              <a:rPr lang="es-ES" sz="1050" dirty="0" err="1"/>
              <a:t>aop:aspect</a:t>
            </a:r>
            <a:r>
              <a:rPr lang="es-ES" sz="1050" dirty="0"/>
              <a:t> </a:t>
            </a:r>
            <a:r>
              <a:rPr lang="es-ES" sz="1050" dirty="0" err="1"/>
              <a:t>ref</a:t>
            </a:r>
            <a:r>
              <a:rPr lang="es-ES" sz="1050" dirty="0"/>
              <a:t>="</a:t>
            </a:r>
            <a:r>
              <a:rPr lang="es-ES" sz="1050" dirty="0" err="1"/>
              <a:t>espia</a:t>
            </a:r>
            <a:r>
              <a:rPr lang="es-ES" sz="1050" dirty="0"/>
              <a:t>"&gt;</a:t>
            </a:r>
            <a:br>
              <a:rPr lang="es-ES" sz="1050" dirty="0"/>
            </a:br>
            <a:r>
              <a:rPr lang="es-ES" sz="1050" dirty="0"/>
              <a:t>&lt;</a:t>
            </a:r>
            <a:r>
              <a:rPr lang="es-ES" sz="1050" dirty="0" err="1"/>
              <a:t>aop:pointcut</a:t>
            </a:r>
            <a:r>
              <a:rPr lang="es-ES" sz="1050" dirty="0"/>
              <a:t> id="</a:t>
            </a:r>
            <a:r>
              <a:rPr lang="es-ES" sz="1050" dirty="0" err="1"/>
              <a:t>anyConversacion</a:t>
            </a:r>
            <a:r>
              <a:rPr lang="es-ES" sz="1050" dirty="0"/>
              <a:t>"</a:t>
            </a:r>
            <a:br>
              <a:rPr lang="es-ES" sz="1050" dirty="0"/>
            </a:br>
            <a:r>
              <a:rPr lang="es-ES" sz="1050" dirty="0" err="1"/>
              <a:t>expression</a:t>
            </a:r>
            <a:r>
              <a:rPr lang="es-ES" sz="1050" dirty="0"/>
              <a:t>="</a:t>
            </a:r>
            <a:r>
              <a:rPr lang="es-ES" sz="1050" dirty="0" err="1"/>
              <a:t>execution</a:t>
            </a:r>
            <a:r>
              <a:rPr lang="es-ES" sz="1050" dirty="0"/>
              <a:t>(</a:t>
            </a:r>
            <a:r>
              <a:rPr lang="es-ES" sz="1050" dirty="0" err="1"/>
              <a:t>public</a:t>
            </a:r>
            <a:r>
              <a:rPr lang="es-ES" sz="1050" dirty="0"/>
              <a:t> * </a:t>
            </a:r>
            <a:r>
              <a:rPr lang="es-ES" sz="1050" dirty="0" err="1"/>
              <a:t>conversacion</a:t>
            </a:r>
            <a:r>
              <a:rPr lang="es-ES" sz="1050" dirty="0"/>
              <a:t>(..))"/&gt;</a:t>
            </a:r>
            <a:br>
              <a:rPr lang="es-ES" sz="1050" dirty="0"/>
            </a:br>
            <a:r>
              <a:rPr lang="es-ES" sz="1050" dirty="0"/>
              <a:t>&lt;/</a:t>
            </a:r>
            <a:r>
              <a:rPr lang="es-ES" sz="1050" dirty="0" err="1"/>
              <a:t>aop:aspect</a:t>
            </a:r>
            <a:r>
              <a:rPr lang="es-ES" sz="1050" dirty="0"/>
              <a:t>&gt;</a:t>
            </a:r>
            <a:endParaRPr lang="es-ES" sz="1050" b="1" dirty="0">
              <a:solidFill>
                <a:srgbClr val="C00000"/>
              </a:solidFill>
            </a:endParaRPr>
          </a:p>
        </p:txBody>
      </p:sp>
      <p:sp>
        <p:nvSpPr>
          <p:cNvPr id="17" name="16 CuadroTexto"/>
          <p:cNvSpPr txBox="1"/>
          <p:nvPr/>
        </p:nvSpPr>
        <p:spPr>
          <a:xfrm>
            <a:off x="554999" y="1422648"/>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Aspect</a:t>
            </a:r>
            <a:endParaRPr lang="es-ES" sz="1200" b="1" dirty="0">
              <a:solidFill>
                <a:srgbClr val="C00000"/>
              </a:solidFill>
            </a:endParaRPr>
          </a:p>
        </p:txBody>
      </p:sp>
      <p:sp>
        <p:nvSpPr>
          <p:cNvPr id="18" name="17 CuadroTexto"/>
          <p:cNvSpPr txBox="1"/>
          <p:nvPr/>
        </p:nvSpPr>
        <p:spPr>
          <a:xfrm>
            <a:off x="551058" y="3160582"/>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Pointcut</a:t>
            </a:r>
            <a:endParaRPr lang="es-ES" sz="1200" b="1" dirty="0">
              <a:solidFill>
                <a:srgbClr val="C00000"/>
              </a:solidFill>
            </a:endParaRPr>
          </a:p>
        </p:txBody>
      </p:sp>
      <p:sp>
        <p:nvSpPr>
          <p:cNvPr id="19" name="16 CuadroTexto"/>
          <p:cNvSpPr txBox="1"/>
          <p:nvPr/>
        </p:nvSpPr>
        <p:spPr>
          <a:xfrm>
            <a:off x="534026" y="3590814"/>
            <a:ext cx="780688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Un </a:t>
            </a:r>
            <a:r>
              <a:rPr lang="es-ES" sz="1200" dirty="0" err="1"/>
              <a:t>pointcut</a:t>
            </a:r>
            <a:r>
              <a:rPr lang="es-ES" sz="1200" dirty="0"/>
              <a:t> se declara utilizando la etiqueta </a:t>
            </a:r>
            <a:r>
              <a:rPr lang="es-ES" sz="1200" dirty="0" err="1"/>
              <a:t>aop:pointcut</a:t>
            </a:r>
            <a:r>
              <a:rPr lang="es-ES" sz="1200" dirty="0"/>
              <a:t> acompañada de una expresión regular:</a:t>
            </a:r>
            <a:endParaRPr lang="es-ES" sz="1200" b="1" dirty="0">
              <a:solidFill>
                <a:srgbClr val="C00000"/>
              </a:solidFill>
            </a:endParaRPr>
          </a:p>
        </p:txBody>
      </p:sp>
      <p:sp>
        <p:nvSpPr>
          <p:cNvPr id="20" name="16 CuadroTexto"/>
          <p:cNvSpPr txBox="1"/>
          <p:nvPr/>
        </p:nvSpPr>
        <p:spPr>
          <a:xfrm>
            <a:off x="576250" y="4678266"/>
            <a:ext cx="780688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Los </a:t>
            </a:r>
            <a:r>
              <a:rPr lang="es-ES" sz="1200" dirty="0" err="1"/>
              <a:t>pointcuts</a:t>
            </a:r>
            <a:r>
              <a:rPr lang="es-ES" sz="1200" dirty="0"/>
              <a:t> se pueden combinar utilizando "</a:t>
            </a:r>
            <a:r>
              <a:rPr lang="es-ES" sz="1200" dirty="0" err="1"/>
              <a:t>or</a:t>
            </a:r>
            <a:r>
              <a:rPr lang="es-ES" sz="1200" dirty="0"/>
              <a:t>", "and" y "</a:t>
            </a:r>
            <a:r>
              <a:rPr lang="es-ES" sz="1200" dirty="0" err="1"/>
              <a:t>not</a:t>
            </a:r>
            <a:r>
              <a:rPr lang="es-ES" sz="1200" dirty="0"/>
              <a:t>".</a:t>
            </a:r>
            <a:endParaRPr lang="es-ES" sz="1200" b="1"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07491977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199</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539552" y="692696"/>
            <a:ext cx="8224049" cy="280427"/>
          </a:xfrm>
        </p:spPr>
        <p:txBody>
          <a:bodyPr/>
          <a:lstStyle/>
          <a:p>
            <a:pPr>
              <a:defRPr/>
            </a:pP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Características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PROGRAMACIÓN ORIENTADA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ASPECTOS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403772" y="119675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24 CuadroTexto"/>
          <p:cNvSpPr txBox="1"/>
          <p:nvPr/>
        </p:nvSpPr>
        <p:spPr>
          <a:xfrm>
            <a:off x="703310" y="2539281"/>
            <a:ext cx="7849389" cy="25391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a:t>
            </a:r>
            <a:r>
              <a:rPr lang="en-US" sz="1050" dirty="0" err="1"/>
              <a:t>aop:before</a:t>
            </a:r>
            <a:r>
              <a:rPr lang="en-US" sz="1050" dirty="0"/>
              <a:t> </a:t>
            </a:r>
            <a:r>
              <a:rPr lang="en-US" sz="1050" dirty="0" err="1"/>
              <a:t>pointcut</a:t>
            </a:r>
            <a:r>
              <a:rPr lang="en-US" sz="1050" dirty="0"/>
              <a:t>-ref="</a:t>
            </a:r>
            <a:r>
              <a:rPr lang="en-US" sz="1050" dirty="0" err="1"/>
              <a:t>anyConversacion</a:t>
            </a:r>
            <a:r>
              <a:rPr lang="en-US" sz="1050" dirty="0"/>
              <a:t>" method="</a:t>
            </a:r>
            <a:r>
              <a:rPr lang="en-US" sz="1050" dirty="0" err="1"/>
              <a:t>interceptar</a:t>
            </a:r>
            <a:r>
              <a:rPr lang="en-US" sz="1050" dirty="0"/>
              <a:t>"/&gt;</a:t>
            </a:r>
            <a:endParaRPr lang="es-ES" sz="1050" dirty="0"/>
          </a:p>
        </p:txBody>
      </p:sp>
      <p:sp>
        <p:nvSpPr>
          <p:cNvPr id="32" name="16 CuadroTexto"/>
          <p:cNvSpPr txBox="1"/>
          <p:nvPr/>
        </p:nvSpPr>
        <p:spPr>
          <a:xfrm>
            <a:off x="703310" y="1700677"/>
            <a:ext cx="7806885" cy="646331"/>
          </a:xfrm>
          <a:prstGeom prst="rect">
            <a:avLst/>
          </a:prstGeom>
          <a:noFill/>
          <a:ln>
            <a:noFill/>
            <a:prstDash val="dash"/>
          </a:ln>
          <a:effectLst/>
        </p:spPr>
        <p:txBody>
          <a:bodyPr wrap="square" rtlCol="0">
            <a:spAutoFit/>
          </a:bodyPr>
          <a:lstStyle/>
          <a:p>
            <a:pPr fontAlgn="t"/>
            <a:r>
              <a:rPr lang="es-ES" sz="1200" dirty="0"/>
              <a:t>Un </a:t>
            </a:r>
            <a:r>
              <a:rPr lang="es-ES" sz="1200" dirty="0" err="1"/>
              <a:t>advice</a:t>
            </a:r>
            <a:r>
              <a:rPr lang="es-ES" sz="1200" dirty="0"/>
              <a:t> se declara utilizando la etiqueta correspondiente al tipo de ejecución deseada, junto con una expresión regular o una referencia a un </a:t>
            </a:r>
            <a:r>
              <a:rPr lang="es-ES" sz="1200" dirty="0" err="1"/>
              <a:t>pointcut</a:t>
            </a:r>
            <a:r>
              <a:rPr lang="es-ES" sz="1200" dirty="0"/>
              <a:t>, y el nombre del método con la implementación.</a:t>
            </a:r>
          </a:p>
          <a:p>
            <a:pPr fontAlgn="t"/>
            <a:r>
              <a:rPr lang="es-ES" sz="1200" dirty="0"/>
              <a:t>Con </a:t>
            </a:r>
            <a:r>
              <a:rPr lang="es-ES" sz="1200" dirty="0" err="1"/>
              <a:t>aop:before</a:t>
            </a:r>
            <a:r>
              <a:rPr lang="es-ES" sz="1200" dirty="0"/>
              <a:t> se captura la llamada al método antes de que se produzca:</a:t>
            </a:r>
          </a:p>
        </p:txBody>
      </p:sp>
      <p:sp>
        <p:nvSpPr>
          <p:cNvPr id="34" name="33 CuadroTexto"/>
          <p:cNvSpPr txBox="1"/>
          <p:nvPr/>
        </p:nvSpPr>
        <p:spPr>
          <a:xfrm>
            <a:off x="733530" y="3257267"/>
            <a:ext cx="7849389"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n-US" sz="1050" dirty="0"/>
              <a:t>&lt;</a:t>
            </a:r>
            <a:r>
              <a:rPr lang="en-US" sz="1050" dirty="0" err="1"/>
              <a:t>aop:after-returning</a:t>
            </a:r>
            <a:r>
              <a:rPr lang="en-US" sz="1050" dirty="0"/>
              <a:t> </a:t>
            </a:r>
            <a:br>
              <a:rPr lang="en-US" sz="1050" dirty="0"/>
            </a:br>
            <a:r>
              <a:rPr lang="en-US" sz="1050" dirty="0" err="1"/>
              <a:t>pointcut</a:t>
            </a:r>
            <a:r>
              <a:rPr lang="en-US" sz="1050" dirty="0"/>
              <a:t>-ref="</a:t>
            </a:r>
            <a:r>
              <a:rPr lang="en-US" sz="1050" dirty="0" err="1"/>
              <a:t>anyConversacion</a:t>
            </a:r>
            <a:r>
              <a:rPr lang="en-US" sz="1050" dirty="0"/>
              <a:t>"</a:t>
            </a:r>
            <a:br>
              <a:rPr lang="en-US" sz="1050" dirty="0"/>
            </a:br>
            <a:r>
              <a:rPr lang="en-US" sz="1050" dirty="0"/>
              <a:t>returning="</a:t>
            </a:r>
            <a:r>
              <a:rPr lang="en-US" sz="1050" dirty="0" err="1"/>
              <a:t>cotilleo</a:t>
            </a:r>
            <a:r>
              <a:rPr lang="en-US" sz="1050" dirty="0"/>
              <a:t>" </a:t>
            </a:r>
            <a:br>
              <a:rPr lang="en-US" sz="1050" dirty="0"/>
            </a:br>
            <a:r>
              <a:rPr lang="en-US" sz="1050" dirty="0"/>
              <a:t>method="</a:t>
            </a:r>
            <a:r>
              <a:rPr lang="en-US" sz="1050" dirty="0" err="1"/>
              <a:t>grabarConversacion</a:t>
            </a:r>
            <a:r>
              <a:rPr lang="en-US" sz="1050" dirty="0"/>
              <a:t>"/&gt;</a:t>
            </a:r>
            <a:endParaRPr lang="es-ES" sz="1050" b="1" dirty="0">
              <a:solidFill>
                <a:srgbClr val="C00000"/>
              </a:solidFill>
            </a:endParaRPr>
          </a:p>
        </p:txBody>
      </p:sp>
      <p:sp>
        <p:nvSpPr>
          <p:cNvPr id="17" name="16 CuadroTexto"/>
          <p:cNvSpPr txBox="1"/>
          <p:nvPr/>
        </p:nvSpPr>
        <p:spPr>
          <a:xfrm>
            <a:off x="683568" y="1196752"/>
            <a:ext cx="115116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Advice</a:t>
            </a:r>
            <a:endParaRPr lang="es-ES" sz="1200" b="1" dirty="0">
              <a:solidFill>
                <a:srgbClr val="C00000"/>
              </a:solidFill>
            </a:endParaRPr>
          </a:p>
        </p:txBody>
      </p:sp>
      <p:sp>
        <p:nvSpPr>
          <p:cNvPr id="18" name="17 CuadroTexto"/>
          <p:cNvSpPr txBox="1"/>
          <p:nvPr/>
        </p:nvSpPr>
        <p:spPr>
          <a:xfrm>
            <a:off x="733530" y="4481904"/>
            <a:ext cx="7859329"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n-US" sz="1050" dirty="0"/>
              <a:t>&lt;</a:t>
            </a:r>
            <a:r>
              <a:rPr lang="en-US" sz="1050" dirty="0" err="1"/>
              <a:t>aop:after-throwing</a:t>
            </a:r>
            <a:r>
              <a:rPr lang="en-US" sz="1050" dirty="0"/>
              <a:t> </a:t>
            </a:r>
            <a:br>
              <a:rPr lang="en-US" sz="1050" dirty="0"/>
            </a:br>
            <a:r>
              <a:rPr lang="en-US" sz="1050" dirty="0" err="1"/>
              <a:t>pointcut</a:t>
            </a:r>
            <a:r>
              <a:rPr lang="en-US" sz="1050" dirty="0"/>
              <a:t>="execution(public * *(..))"</a:t>
            </a:r>
            <a:br>
              <a:rPr lang="en-US" sz="1050" dirty="0"/>
            </a:br>
            <a:r>
              <a:rPr lang="en-US" sz="1050" dirty="0"/>
              <a:t>throwing="</a:t>
            </a:r>
            <a:r>
              <a:rPr lang="en-US" sz="1050" dirty="0" err="1"/>
              <a:t>gritito</a:t>
            </a:r>
            <a:r>
              <a:rPr lang="en-US" sz="1050" dirty="0"/>
              <a:t>" </a:t>
            </a:r>
            <a:br>
              <a:rPr lang="en-US" sz="1050" dirty="0"/>
            </a:br>
            <a:r>
              <a:rPr lang="en-US" sz="1050" dirty="0"/>
              <a:t>method="</a:t>
            </a:r>
            <a:r>
              <a:rPr lang="en-US" sz="1050" dirty="0" err="1"/>
              <a:t>grabarGrititos</a:t>
            </a:r>
            <a:r>
              <a:rPr lang="en-US" sz="1050" dirty="0"/>
              <a:t>"/&gt;</a:t>
            </a:r>
            <a:endParaRPr lang="es-ES" sz="1050" b="1" dirty="0">
              <a:solidFill>
                <a:srgbClr val="C00000"/>
              </a:solidFill>
            </a:endParaRPr>
          </a:p>
        </p:txBody>
      </p:sp>
      <p:sp>
        <p:nvSpPr>
          <p:cNvPr id="19" name="16 CuadroTexto"/>
          <p:cNvSpPr txBox="1"/>
          <p:nvPr/>
        </p:nvSpPr>
        <p:spPr>
          <a:xfrm>
            <a:off x="711948" y="2971329"/>
            <a:ext cx="780688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Con </a:t>
            </a:r>
            <a:r>
              <a:rPr lang="es-ES" sz="1200" dirty="0" err="1"/>
              <a:t>aop:after-returning</a:t>
            </a:r>
            <a:r>
              <a:rPr lang="es-ES" sz="1200" dirty="0"/>
              <a:t> se captura la llamada al método cuando termina correctamente:</a:t>
            </a:r>
            <a:endParaRPr lang="es-ES" sz="1200" b="1" dirty="0">
              <a:solidFill>
                <a:srgbClr val="C00000"/>
              </a:solidFill>
            </a:endParaRPr>
          </a:p>
        </p:txBody>
      </p:sp>
      <p:sp>
        <p:nvSpPr>
          <p:cNvPr id="20" name="16 CuadroTexto"/>
          <p:cNvSpPr txBox="1"/>
          <p:nvPr/>
        </p:nvSpPr>
        <p:spPr>
          <a:xfrm>
            <a:off x="733530" y="4086735"/>
            <a:ext cx="780688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Con </a:t>
            </a:r>
            <a:r>
              <a:rPr lang="es-ES" sz="1200" dirty="0" err="1"/>
              <a:t>aop:after-throwing</a:t>
            </a:r>
            <a:r>
              <a:rPr lang="es-ES" sz="1200" dirty="0"/>
              <a:t> se captura la llamada al método cuando termina elevando una excepción:</a:t>
            </a:r>
            <a:endParaRPr lang="es-ES" sz="1200" b="1"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1548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2339752" y="1844824"/>
            <a:ext cx="3528392" cy="4536504"/>
          </a:xfrm>
        </p:spPr>
        <p:txBody>
          <a:bodyPr/>
          <a:lstStyle/>
          <a:p>
            <a:pPr marL="361950" lvl="0" indent="-361950">
              <a:buFont typeface="Wingdings" pitchFamily="2" charset="2"/>
              <a:buChar char="Ø"/>
            </a:pPr>
            <a:r>
              <a:rPr lang="es-ES_tradnl" sz="1200" dirty="0" smtClean="0"/>
              <a:t>Introducción a Spring</a:t>
            </a:r>
          </a:p>
          <a:p>
            <a:pPr marL="361950" lvl="0" indent="-361950">
              <a:buFont typeface="Wingdings" pitchFamily="2" charset="2"/>
              <a:buChar char="Ø"/>
            </a:pPr>
            <a:r>
              <a:rPr lang="es-ES_tradnl" sz="1200" dirty="0" smtClean="0"/>
              <a:t>Módulos de Spring</a:t>
            </a:r>
          </a:p>
          <a:p>
            <a:pPr marL="361950" lvl="0" indent="-361950">
              <a:buFont typeface="Wingdings" pitchFamily="2" charset="2"/>
              <a:buChar char="Ø"/>
            </a:pPr>
            <a:r>
              <a:rPr lang="es-ES_tradnl" sz="1200" dirty="0" err="1" smtClean="0"/>
              <a:t>Application</a:t>
            </a:r>
            <a:r>
              <a:rPr lang="es-ES_tradnl" sz="1200" dirty="0" smtClean="0"/>
              <a:t> </a:t>
            </a:r>
            <a:r>
              <a:rPr lang="es-ES_tradnl" sz="1200" dirty="0" err="1" smtClean="0"/>
              <a:t>Context</a:t>
            </a:r>
            <a:r>
              <a:rPr lang="es-ES_tradnl" sz="1200" dirty="0" smtClean="0"/>
              <a:t> y </a:t>
            </a:r>
            <a:r>
              <a:rPr lang="es-ES_tradnl" sz="1200" dirty="0" err="1" smtClean="0"/>
              <a:t>Bean</a:t>
            </a:r>
            <a:r>
              <a:rPr lang="es-ES_tradnl" sz="1200" dirty="0" smtClean="0"/>
              <a:t> </a:t>
            </a:r>
            <a:r>
              <a:rPr lang="es-ES_tradnl" sz="1200" dirty="0" err="1" smtClean="0"/>
              <a:t>Factory</a:t>
            </a:r>
            <a:endParaRPr lang="es-ES_tradnl" sz="1200" dirty="0" smtClean="0"/>
          </a:p>
          <a:p>
            <a:pPr marL="361950" lvl="0" indent="-361950"/>
            <a:r>
              <a:rPr lang="es-ES_tradnl" sz="1200" dirty="0" smtClean="0"/>
              <a:t>		</a:t>
            </a:r>
            <a:r>
              <a:rPr lang="es-ES_tradnl" sz="1000" dirty="0" smtClean="0"/>
              <a:t>Internacionalización</a:t>
            </a:r>
            <a:br>
              <a:rPr lang="es-ES_tradnl" sz="1000" dirty="0" smtClean="0"/>
            </a:br>
            <a:r>
              <a:rPr lang="es-ES_tradnl" sz="1000" dirty="0" smtClean="0"/>
              <a:t>	Eventos</a:t>
            </a:r>
          </a:p>
          <a:p>
            <a:pPr marL="361950" lvl="0" indent="-361950">
              <a:buFont typeface="Wingdings" pitchFamily="2" charset="2"/>
              <a:buChar char="Ø"/>
            </a:pPr>
            <a:r>
              <a:rPr lang="es-ES_tradnl" sz="1200" dirty="0" smtClean="0"/>
              <a:t>Inversión de control, Inyección de dependencias</a:t>
            </a:r>
          </a:p>
          <a:p>
            <a:pPr marL="361950" lvl="0" indent="-361950">
              <a:buFont typeface="Wingdings" pitchFamily="2" charset="2"/>
              <a:buChar char="Ø"/>
            </a:pPr>
            <a:r>
              <a:rPr lang="es-ES_tradnl" sz="1200" dirty="0" err="1" smtClean="0"/>
              <a:t>Beans</a:t>
            </a:r>
            <a:r>
              <a:rPr lang="es-ES_tradnl" sz="1200" dirty="0" smtClean="0"/>
              <a:t> en Spring</a:t>
            </a:r>
          </a:p>
          <a:p>
            <a:pPr marL="361950" lvl="0" indent="-361950">
              <a:buFont typeface="Wingdings" pitchFamily="2" charset="2"/>
              <a:buChar char="Ø"/>
            </a:pPr>
            <a:r>
              <a:rPr lang="es-ES_tradnl" sz="1200" dirty="0" smtClean="0"/>
              <a:t>Anotaciones</a:t>
            </a:r>
          </a:p>
          <a:p>
            <a:pPr marL="361950" lvl="0" indent="-361950">
              <a:buFont typeface="Wingdings" pitchFamily="2" charset="2"/>
              <a:buChar char="Ø"/>
            </a:pPr>
            <a:r>
              <a:rPr lang="es-ES_tradnl" sz="1200" dirty="0" smtClean="0"/>
              <a:t>Spring test</a:t>
            </a:r>
          </a:p>
          <a:p>
            <a:pPr marL="361950" lvl="0" indent="-361950">
              <a:buFont typeface="Wingdings" pitchFamily="2" charset="2"/>
              <a:buChar char="Ø"/>
            </a:pPr>
            <a:r>
              <a:rPr lang="es-ES_tradnl" sz="1200" dirty="0" smtClean="0"/>
              <a:t>Data Access </a:t>
            </a:r>
          </a:p>
          <a:p>
            <a:pPr marL="715963" lvl="1" indent="-354013">
              <a:buClr>
                <a:srgbClr val="C00000"/>
              </a:buClr>
            </a:pPr>
            <a:r>
              <a:rPr lang="es-ES_tradnl" sz="1000" b="0" dirty="0" smtClean="0"/>
              <a:t>	JDBC</a:t>
            </a:r>
          </a:p>
          <a:p>
            <a:pPr marL="715963" lvl="1" indent="-354013">
              <a:buClr>
                <a:srgbClr val="C00000"/>
              </a:buClr>
            </a:pPr>
            <a:r>
              <a:rPr lang="es-ES_tradnl" sz="1000" b="0" dirty="0" smtClean="0"/>
              <a:t>	ORM</a:t>
            </a:r>
          </a:p>
          <a:p>
            <a:pPr marL="361950" lvl="0" indent="-361950">
              <a:buFont typeface="Wingdings" pitchFamily="2" charset="2"/>
              <a:buChar char="Ø"/>
            </a:pPr>
            <a:r>
              <a:rPr lang="es-ES_tradnl" sz="1200" dirty="0" smtClean="0"/>
              <a:t>Spring </a:t>
            </a:r>
            <a:r>
              <a:rPr lang="es-ES_tradnl" sz="1200" dirty="0" err="1" smtClean="0"/>
              <a:t>integration</a:t>
            </a:r>
            <a:endParaRPr lang="es-ES_tradnl" sz="1200" dirty="0" smtClean="0"/>
          </a:p>
          <a:p>
            <a:pPr marL="361950" lvl="0" indent="-361950">
              <a:buFont typeface="Wingdings" pitchFamily="2" charset="2"/>
              <a:buChar char="Ø"/>
            </a:pPr>
            <a:r>
              <a:rPr lang="es-ES_tradnl" sz="1200" dirty="0" smtClean="0"/>
              <a:t>JMS</a:t>
            </a:r>
          </a:p>
          <a:p>
            <a:pPr marL="361950" lvl="0" indent="-361950">
              <a:buFont typeface="Wingdings" pitchFamily="2" charset="2"/>
              <a:buChar char="Ø"/>
            </a:pPr>
            <a:r>
              <a:rPr lang="es-ES_tradnl" sz="1200" dirty="0" smtClean="0"/>
              <a:t>Transacciones</a:t>
            </a:r>
          </a:p>
          <a:p>
            <a:pPr marL="361950" lvl="0" indent="-361950">
              <a:buFont typeface="Wingdings" pitchFamily="2" charset="2"/>
              <a:buChar char="Ø"/>
            </a:pPr>
            <a:r>
              <a:rPr lang="es-ES_tradnl" sz="1200" dirty="0" smtClean="0"/>
              <a:t>AOP</a:t>
            </a:r>
          </a:p>
          <a:p>
            <a:pPr marL="361950" lvl="0" indent="-361950">
              <a:buFont typeface="Wingdings" pitchFamily="2" charset="2"/>
              <a:buChar char="Ø"/>
            </a:pPr>
            <a:r>
              <a:rPr lang="es-ES_tradnl" sz="1200" dirty="0" smtClean="0"/>
              <a:t>Spring MVC</a:t>
            </a:r>
            <a:endParaRPr lang="es-ES_tradnl" sz="2000" dirty="0"/>
          </a:p>
        </p:txBody>
      </p:sp>
      <p:sp>
        <p:nvSpPr>
          <p:cNvPr id="5" name="Espace réservé du pied de page 4"/>
          <p:cNvSpPr>
            <a:spLocks noGrp="1"/>
          </p:cNvSpPr>
          <p:nvPr>
            <p:ph type="ftr" sz="quarter" idx="11"/>
          </p:nvPr>
        </p:nvSpPr>
        <p:spPr/>
        <p:txBody>
          <a:bodyPr/>
          <a:lstStyle/>
          <a:p>
            <a:r>
              <a:rPr lang="es-ES" smtClean="0"/>
              <a:t>Spring Framework</a:t>
            </a:r>
            <a:endParaRPr lang="es-ES" dirty="0"/>
          </a:p>
        </p:txBody>
      </p:sp>
      <p:sp>
        <p:nvSpPr>
          <p:cNvPr id="4" name="Espace réservé du numéro de diapositive 3"/>
          <p:cNvSpPr>
            <a:spLocks noGrp="1"/>
          </p:cNvSpPr>
          <p:nvPr>
            <p:ph type="sldNum" sz="quarter" idx="12"/>
          </p:nvPr>
        </p:nvSpPr>
        <p:spPr/>
        <p:txBody>
          <a:bodyPr/>
          <a:lstStyle/>
          <a:p>
            <a:fld id="{AF43E6FD-AB27-4108-A2FC-346BB5F75E3F}" type="slidenum">
              <a:rPr lang="es-ES" smtClean="0"/>
              <a:pPr/>
              <a:t>2</a:t>
            </a:fld>
            <a:endParaRPr lang="es-ES" dirty="0"/>
          </a:p>
        </p:txBody>
      </p:sp>
      <p:pic>
        <p:nvPicPr>
          <p:cNvPr id="6" name="Picture 2" descr="d:\Profiles\jmsanjuan\Desktop\SOPRASTERIA_ACADEMY_logo_CMJN_exe.jpg"/>
          <p:cNvPicPr>
            <a:picLocks noChangeAspect="1" noChangeArrowheads="1"/>
          </p:cNvPicPr>
          <p:nvPr/>
        </p:nvPicPr>
        <p:blipFill>
          <a:blip r:embed="rId3"/>
          <a:srcRect/>
          <a:stretch>
            <a:fillRect/>
          </a:stretch>
        </p:blipFill>
        <p:spPr bwMode="auto">
          <a:xfrm>
            <a:off x="7236296" y="6237312"/>
            <a:ext cx="1763688" cy="507247"/>
          </a:xfrm>
          <a:prstGeom prst="rect">
            <a:avLst/>
          </a:prstGeom>
          <a:noFill/>
        </p:spPr>
      </p:pic>
    </p:spTree>
    <p:extLst>
      <p:ext uri="{BB962C8B-B14F-4D97-AF65-F5344CB8AC3E}">
        <p14:creationId xmlns:p14="http://schemas.microsoft.com/office/powerpoint/2010/main" val="1593697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fr-FR" dirty="0" smtClean="0"/>
              <a:t>Application </a:t>
            </a:r>
            <a:r>
              <a:rPr lang="fr-FR" dirty="0" err="1" smtClean="0"/>
              <a:t>context</a:t>
            </a:r>
            <a:r>
              <a:rPr lang="fr-FR" dirty="0" smtClean="0"/>
              <a:t> Y </a:t>
            </a:r>
            <a:r>
              <a:rPr lang="fr-FR" dirty="0" err="1" smtClean="0"/>
              <a:t>bean</a:t>
            </a:r>
            <a:r>
              <a:rPr lang="fr-FR" dirty="0" smtClean="0"/>
              <a:t> </a:t>
            </a:r>
            <a:r>
              <a:rPr lang="fr-FR" dirty="0" err="1" smtClean="0"/>
              <a:t>factory</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3" y="6397010"/>
            <a:ext cx="396527" cy="27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200</a:t>
            </a:fld>
            <a:endParaRPr lang="fr-FR" altLang="es-ES" sz="1100" dirty="0" smtClean="0">
              <a:solidFill>
                <a:srgbClr val="464646"/>
              </a:solidFill>
              <a:ea typeface="ＭＳ Ｐゴシック" pitchFamily="34" charset="-128"/>
            </a:endParaRPr>
          </a:p>
        </p:txBody>
      </p:sp>
      <p:sp>
        <p:nvSpPr>
          <p:cNvPr id="13" name="5 Marcador de texto"/>
          <p:cNvSpPr>
            <a:spLocks noGrp="1"/>
          </p:cNvSpPr>
          <p:nvPr>
            <p:ph type="body" sz="quarter" idx="13"/>
          </p:nvPr>
        </p:nvSpPr>
        <p:spPr>
          <a:xfrm>
            <a:off x="467544" y="620688"/>
            <a:ext cx="8475569" cy="352435"/>
          </a:xfrm>
        </p:spPr>
        <p:txBody>
          <a:bodyPr/>
          <a:lstStyle/>
          <a:p>
            <a:pPr>
              <a:defRPr/>
            </a:pP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Características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AOP PROGRAMACIÓN ORIENTADA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ASPECTOS</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4 CuadroTexto"/>
          <p:cNvSpPr txBox="1"/>
          <p:nvPr/>
        </p:nvSpPr>
        <p:spPr>
          <a:xfrm>
            <a:off x="323528" y="126876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24 CuadroTexto"/>
          <p:cNvSpPr txBox="1"/>
          <p:nvPr/>
        </p:nvSpPr>
        <p:spPr>
          <a:xfrm>
            <a:off x="752365" y="1710549"/>
            <a:ext cx="7849389"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a:t>
            </a:r>
            <a:r>
              <a:rPr lang="en-US" sz="1050" dirty="0" err="1"/>
              <a:t>aop:after</a:t>
            </a:r>
            <a:r>
              <a:rPr lang="en-US" sz="1050" dirty="0"/>
              <a:t/>
            </a:r>
            <a:br>
              <a:rPr lang="en-US" sz="1050" dirty="0"/>
            </a:br>
            <a:r>
              <a:rPr lang="en-US" sz="1050" dirty="0" err="1"/>
              <a:t>pointcut</a:t>
            </a:r>
            <a:r>
              <a:rPr lang="en-US" sz="1050" dirty="0"/>
              <a:t>-ref="</a:t>
            </a:r>
            <a:r>
              <a:rPr lang="en-US" sz="1050" dirty="0" err="1"/>
              <a:t>anyConversacion</a:t>
            </a:r>
            <a:r>
              <a:rPr lang="en-US" sz="1050" dirty="0"/>
              <a:t>" </a:t>
            </a:r>
            <a:br>
              <a:rPr lang="en-US" sz="1050" dirty="0"/>
            </a:br>
            <a:r>
              <a:rPr lang="en-US" sz="1050" dirty="0"/>
              <a:t>method="</a:t>
            </a:r>
            <a:r>
              <a:rPr lang="en-US" sz="1050" dirty="0" err="1"/>
              <a:t>interceptar</a:t>
            </a:r>
            <a:r>
              <a:rPr lang="en-US" sz="1050" dirty="0"/>
              <a:t>"/&gt;</a:t>
            </a:r>
            <a:endParaRPr lang="es-ES" sz="1050" dirty="0"/>
          </a:p>
        </p:txBody>
      </p:sp>
      <p:sp>
        <p:nvSpPr>
          <p:cNvPr id="32" name="16 CuadroTexto"/>
          <p:cNvSpPr txBox="1"/>
          <p:nvPr/>
        </p:nvSpPr>
        <p:spPr>
          <a:xfrm>
            <a:off x="683568" y="1268760"/>
            <a:ext cx="7806885" cy="276999"/>
          </a:xfrm>
          <a:prstGeom prst="rect">
            <a:avLst/>
          </a:prstGeom>
          <a:noFill/>
          <a:ln>
            <a:noFill/>
            <a:prstDash val="dash"/>
          </a:ln>
          <a:effectLst/>
        </p:spPr>
        <p:txBody>
          <a:bodyPr wrap="square" rtlCol="0">
            <a:spAutoFit/>
          </a:bodyPr>
          <a:lstStyle/>
          <a:p>
            <a:pPr fontAlgn="t"/>
            <a:r>
              <a:rPr lang="es-ES" sz="1200" dirty="0"/>
              <a:t>Con </a:t>
            </a:r>
            <a:r>
              <a:rPr lang="es-ES" sz="1200" b="1" dirty="0" err="1"/>
              <a:t>aop:after</a:t>
            </a:r>
            <a:r>
              <a:rPr lang="es-ES" sz="1200" dirty="0"/>
              <a:t> se captura la llamada al método cuando termina normalmente o elevando una excepción:</a:t>
            </a:r>
          </a:p>
        </p:txBody>
      </p:sp>
      <p:sp>
        <p:nvSpPr>
          <p:cNvPr id="34" name="33 CuadroTexto"/>
          <p:cNvSpPr txBox="1"/>
          <p:nvPr/>
        </p:nvSpPr>
        <p:spPr>
          <a:xfrm>
            <a:off x="765870" y="2844534"/>
            <a:ext cx="7849389"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n-US" sz="1050" dirty="0"/>
              <a:t>&lt;</a:t>
            </a:r>
            <a:r>
              <a:rPr lang="en-US" sz="1050" dirty="0" err="1"/>
              <a:t>aop:around</a:t>
            </a:r>
            <a:r>
              <a:rPr lang="en-US" sz="1050" dirty="0"/>
              <a:t/>
            </a:r>
            <a:br>
              <a:rPr lang="en-US" sz="1050" dirty="0"/>
            </a:br>
            <a:r>
              <a:rPr lang="en-US" sz="1050" dirty="0" err="1"/>
              <a:t>pointcut</a:t>
            </a:r>
            <a:r>
              <a:rPr lang="en-US" sz="1050" dirty="0"/>
              <a:t>-ref="</a:t>
            </a:r>
            <a:r>
              <a:rPr lang="en-US" sz="1050" dirty="0" err="1"/>
              <a:t>anyConversacion</a:t>
            </a:r>
            <a:r>
              <a:rPr lang="en-US" sz="1050" dirty="0"/>
              <a:t>" </a:t>
            </a:r>
            <a:br>
              <a:rPr lang="en-US" sz="1050" dirty="0"/>
            </a:br>
            <a:r>
              <a:rPr lang="en-US" sz="1050" dirty="0"/>
              <a:t>method="</a:t>
            </a:r>
            <a:r>
              <a:rPr lang="en-US" sz="1050" dirty="0" err="1"/>
              <a:t>interceptar</a:t>
            </a:r>
            <a:r>
              <a:rPr lang="en-US" sz="1050" dirty="0"/>
              <a:t>"/&gt;</a:t>
            </a:r>
            <a:endParaRPr lang="es-ES" sz="1050" b="1" dirty="0">
              <a:solidFill>
                <a:srgbClr val="C00000"/>
              </a:solidFill>
            </a:endParaRPr>
          </a:p>
        </p:txBody>
      </p:sp>
      <p:sp>
        <p:nvSpPr>
          <p:cNvPr id="19" name="16 CuadroTexto"/>
          <p:cNvSpPr txBox="1"/>
          <p:nvPr/>
        </p:nvSpPr>
        <p:spPr>
          <a:xfrm>
            <a:off x="739883" y="2430630"/>
            <a:ext cx="780688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Con </a:t>
            </a:r>
            <a:r>
              <a:rPr lang="es-ES" sz="1200" b="1" dirty="0" err="1"/>
              <a:t>aop:around</a:t>
            </a:r>
            <a:r>
              <a:rPr lang="es-ES" sz="1200" dirty="0"/>
              <a:t> se puede reemplazar un método completo:</a:t>
            </a:r>
            <a:endParaRPr lang="es-ES" sz="1200" b="1" dirty="0">
              <a:solidFill>
                <a:srgbClr val="C00000"/>
              </a:solidFill>
            </a:endParaRPr>
          </a:p>
        </p:txBody>
      </p:sp>
      <p:sp>
        <p:nvSpPr>
          <p:cNvPr id="20" name="16 CuadroTexto"/>
          <p:cNvSpPr txBox="1"/>
          <p:nvPr/>
        </p:nvSpPr>
        <p:spPr>
          <a:xfrm>
            <a:off x="739884" y="3653347"/>
            <a:ext cx="7806885"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En todos los casos, las reglas que tienen que seguir los métodos definidos en las etiquetas son las mismas que las indicadas con el uso de anotaciones.</a:t>
            </a:r>
            <a:endParaRPr lang="es-ES" sz="1200" b="1" dirty="0">
              <a:solidFill>
                <a:srgbClr val="C00000"/>
              </a:solidFill>
            </a:endParaRPr>
          </a:p>
        </p:txBody>
      </p:sp>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0373519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pPr marL="361950" lvl="0" indent="-361950"/>
            <a:r>
              <a:rPr lang="es-ES_tradnl" dirty="0" smtClean="0"/>
              <a:t>MVC</a:t>
            </a:r>
            <a:endParaRPr lang="es-ES_tradnl" sz="4000"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202</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CARACTERÍSTICAS</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4" name="16 CuadroTexto"/>
          <p:cNvSpPr txBox="1"/>
          <p:nvPr/>
        </p:nvSpPr>
        <p:spPr>
          <a:xfrm>
            <a:off x="683568" y="2300823"/>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smtClean="0"/>
              <a:t>- </a:t>
            </a:r>
            <a:endParaRPr lang="es-ES" sz="1200" dirty="0"/>
          </a:p>
        </p:txBody>
      </p:sp>
      <p:sp>
        <p:nvSpPr>
          <p:cNvPr id="18" name="16 CuadroTexto"/>
          <p:cNvSpPr txBox="1"/>
          <p:nvPr/>
        </p:nvSpPr>
        <p:spPr>
          <a:xfrm>
            <a:off x="683568" y="3853700"/>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smtClean="0"/>
              <a:t>- </a:t>
            </a:r>
            <a:endParaRPr lang="es-ES_tradnl" altLang="es-ES" sz="1200" dirty="0"/>
          </a:p>
        </p:txBody>
      </p:sp>
      <p:sp>
        <p:nvSpPr>
          <p:cNvPr id="20" name="16 CuadroTexto"/>
          <p:cNvSpPr txBox="1"/>
          <p:nvPr/>
        </p:nvSpPr>
        <p:spPr>
          <a:xfrm>
            <a:off x="2007579" y="4238492"/>
            <a:ext cx="6236829"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smtClean="0"/>
              <a:t>- </a:t>
            </a:r>
            <a:endParaRPr lang="es-ES" sz="1200" dirty="0"/>
          </a:p>
        </p:txBody>
      </p:sp>
      <p:sp>
        <p:nvSpPr>
          <p:cNvPr id="22" name="16 CuadroTexto"/>
          <p:cNvSpPr txBox="1"/>
          <p:nvPr/>
        </p:nvSpPr>
        <p:spPr>
          <a:xfrm>
            <a:off x="2007579" y="4708875"/>
            <a:ext cx="6884901"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smtClean="0"/>
              <a:t>- </a:t>
            </a:r>
            <a:endParaRPr lang="es-ES_tradnl" altLang="es-ES" sz="1200" dirty="0"/>
          </a:p>
        </p:txBody>
      </p:sp>
      <p:sp>
        <p:nvSpPr>
          <p:cNvPr id="25" name="16 CuadroTexto"/>
          <p:cNvSpPr txBox="1"/>
          <p:nvPr/>
        </p:nvSpPr>
        <p:spPr>
          <a:xfrm>
            <a:off x="2003845" y="5239789"/>
            <a:ext cx="6812893"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endParaRPr lang="es-ES_tradnl" altLang="es-ES" sz="1200" dirty="0"/>
          </a:p>
        </p:txBody>
      </p:sp>
      <p:sp>
        <p:nvSpPr>
          <p:cNvPr id="29" name="28 CuadroTexto"/>
          <p:cNvSpPr txBox="1"/>
          <p:nvPr/>
        </p:nvSpPr>
        <p:spPr>
          <a:xfrm>
            <a:off x="539552" y="1268760"/>
            <a:ext cx="8352928" cy="4524315"/>
          </a:xfrm>
          <a:prstGeom prst="rect">
            <a:avLst/>
          </a:prstGeom>
          <a:noFill/>
        </p:spPr>
        <p:txBody>
          <a:bodyPr wrap="square" rtlCol="0">
            <a:spAutoFit/>
          </a:bodyPr>
          <a:lstStyle/>
          <a:p>
            <a:pPr>
              <a:spcBef>
                <a:spcPts val="1800"/>
              </a:spcBef>
              <a:buClr>
                <a:srgbClr val="CF022B"/>
              </a:buClr>
              <a:buSzPct val="90000"/>
            </a:pPr>
            <a:r>
              <a:rPr lang="es-ES" b="1" dirty="0" smtClean="0"/>
              <a:t>MVC</a:t>
            </a:r>
            <a:r>
              <a:rPr lang="es-ES" dirty="0" smtClean="0"/>
              <a:t> es un patrón de diseño de software.</a:t>
            </a:r>
            <a:endParaRPr lang="es-ES_tradnl" altLang="es-ES" dirty="0" smtClean="0"/>
          </a:p>
          <a:p>
            <a:pPr>
              <a:spcBef>
                <a:spcPts val="1800"/>
              </a:spcBef>
              <a:buClr>
                <a:srgbClr val="CF022B"/>
              </a:buClr>
              <a:buSzPct val="90000"/>
            </a:pPr>
            <a:r>
              <a:rPr lang="es-ES" dirty="0" smtClean="0"/>
              <a:t>Separa los datos de una aplicación, la interfaz de usuario y la lógica de control.</a:t>
            </a:r>
          </a:p>
          <a:p>
            <a:pPr>
              <a:spcBef>
                <a:spcPts val="1800"/>
              </a:spcBef>
              <a:buClr>
                <a:srgbClr val="CF022B"/>
              </a:buClr>
              <a:buSzPct val="90000"/>
            </a:pPr>
            <a:r>
              <a:rPr lang="es-ES" dirty="0" smtClean="0"/>
              <a:t>Cualquier modificación de algún componente del modelo tenga un mínimo impacto en los otros.</a:t>
            </a:r>
          </a:p>
          <a:p>
            <a:pPr>
              <a:spcBef>
                <a:spcPts val="1800"/>
              </a:spcBef>
              <a:buClr>
                <a:srgbClr val="CF022B"/>
              </a:buClr>
              <a:buSzPct val="90000"/>
            </a:pPr>
            <a:r>
              <a:rPr lang="es-ES" dirty="0" smtClean="0"/>
              <a:t>Sus componentes son:</a:t>
            </a:r>
            <a:endParaRPr lang="es-ES_tradnl" altLang="es-ES" dirty="0" smtClean="0"/>
          </a:p>
          <a:p>
            <a:pPr marL="712788" lvl="1" indent="-349250">
              <a:spcBef>
                <a:spcPts val="1800"/>
              </a:spcBef>
              <a:buClr>
                <a:srgbClr val="CF022B"/>
              </a:buClr>
              <a:buSzPct val="90000"/>
              <a:buFont typeface="Wingdings" pitchFamily="2" charset="2"/>
              <a:buChar char="§"/>
            </a:pPr>
            <a:r>
              <a:rPr lang="es-ES" b="1" dirty="0" smtClean="0"/>
              <a:t>Modelo</a:t>
            </a:r>
            <a:r>
              <a:rPr lang="es-ES" dirty="0" smtClean="0"/>
              <a:t>: representa los datos que el usuario está esperando ver.</a:t>
            </a:r>
          </a:p>
          <a:p>
            <a:pPr marL="712788" lvl="1" indent="-349250">
              <a:spcBef>
                <a:spcPts val="1800"/>
              </a:spcBef>
              <a:buClr>
                <a:srgbClr val="CF022B"/>
              </a:buClr>
              <a:buSzPct val="90000"/>
              <a:buFont typeface="Wingdings" pitchFamily="2" charset="2"/>
              <a:buChar char="§"/>
            </a:pPr>
            <a:r>
              <a:rPr lang="es-ES" b="1" dirty="0" smtClean="0"/>
              <a:t>Vista</a:t>
            </a:r>
            <a:r>
              <a:rPr lang="es-ES" dirty="0" smtClean="0"/>
              <a:t>: es el responsable de presentar los datos al usuario de una forma que este pueda entenderlos, la vista no debe trabajar con las peticiones esto debe dejárselo al controlador. </a:t>
            </a:r>
          </a:p>
          <a:p>
            <a:pPr marL="712788" lvl="1" indent="-349250">
              <a:spcBef>
                <a:spcPts val="1800"/>
              </a:spcBef>
              <a:buClr>
                <a:srgbClr val="CF022B"/>
              </a:buClr>
              <a:buSzPct val="90000"/>
              <a:buFont typeface="Wingdings" pitchFamily="2" charset="2"/>
              <a:buChar char="§"/>
            </a:pPr>
            <a:r>
              <a:rPr lang="es-ES" b="1" dirty="0" smtClean="0"/>
              <a:t>Controlador</a:t>
            </a:r>
            <a:r>
              <a:rPr lang="es-ES" dirty="0" smtClean="0"/>
              <a:t>: es el responsable del comportamiento y procesamiento de las peticiones hechas por el usuario (como una petición a la base de datos).</a:t>
            </a:r>
            <a:endParaRPr lang="es-ES_tradnl" altLang="es-ES" dirty="0"/>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130650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203</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CARA</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CTERÍSTICAS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6" name="25 CuadroTexto"/>
          <p:cNvSpPr txBox="1"/>
          <p:nvPr/>
        </p:nvSpPr>
        <p:spPr>
          <a:xfrm>
            <a:off x="467544" y="1340768"/>
            <a:ext cx="8352928" cy="3185487"/>
          </a:xfrm>
          <a:prstGeom prst="rect">
            <a:avLst/>
          </a:prstGeom>
          <a:noFill/>
        </p:spPr>
        <p:txBody>
          <a:bodyPr wrap="square" rtlCol="0">
            <a:spAutoFit/>
          </a:bodyPr>
          <a:lstStyle/>
          <a:p>
            <a:pPr>
              <a:spcBef>
                <a:spcPts val="1800"/>
              </a:spcBef>
              <a:buClr>
                <a:srgbClr val="CF022B"/>
              </a:buClr>
              <a:buSzPct val="90000"/>
            </a:pPr>
            <a:r>
              <a:rPr lang="es-ES" dirty="0" smtClean="0"/>
              <a:t>Spring </a:t>
            </a:r>
            <a:r>
              <a:rPr lang="es-ES" dirty="0" err="1" smtClean="0"/>
              <a:t>WebMVC</a:t>
            </a:r>
            <a:r>
              <a:rPr lang="es-ES" dirty="0" smtClean="0"/>
              <a:t> tiene algunas características que lo hacen único:</a:t>
            </a:r>
          </a:p>
          <a:p>
            <a:pPr marL="800000" lvl="1" indent="-342900">
              <a:spcBef>
                <a:spcPts val="1800"/>
              </a:spcBef>
              <a:buClr>
                <a:srgbClr val="CF022B"/>
              </a:buClr>
              <a:buSzPct val="90000"/>
              <a:buFont typeface="+mj-lt"/>
              <a:buAutoNum type="arabicPeriod"/>
            </a:pPr>
            <a:r>
              <a:rPr lang="es-ES" dirty="0" smtClean="0"/>
              <a:t>Clara división entre controladores, modelos web y vistas</a:t>
            </a:r>
          </a:p>
          <a:p>
            <a:pPr marL="800000" lvl="1" indent="-342900">
              <a:spcBef>
                <a:spcPts val="1800"/>
              </a:spcBef>
              <a:buClr>
                <a:srgbClr val="CF022B"/>
              </a:buClr>
              <a:buSzPct val="90000"/>
              <a:buFont typeface="+mj-lt"/>
              <a:buAutoNum type="arabicPeriod"/>
            </a:pPr>
            <a:r>
              <a:rPr lang="es-ES" dirty="0" smtClean="0"/>
              <a:t>Está basado en interfaces y es bastante flexible.</a:t>
            </a:r>
          </a:p>
          <a:p>
            <a:pPr marL="800000" lvl="1" indent="-342900">
              <a:spcBef>
                <a:spcPts val="1800"/>
              </a:spcBef>
              <a:buClr>
                <a:srgbClr val="CF022B"/>
              </a:buClr>
              <a:buSzPct val="90000"/>
              <a:buFont typeface="+mj-lt"/>
              <a:buAutoNum type="arabicPeriod"/>
            </a:pPr>
            <a:r>
              <a:rPr lang="es-ES" dirty="0" smtClean="0"/>
              <a:t>Provee “</a:t>
            </a:r>
            <a:r>
              <a:rPr lang="es-ES" dirty="0" err="1" smtClean="0"/>
              <a:t>interceptors</a:t>
            </a:r>
            <a:r>
              <a:rPr lang="es-ES" dirty="0" smtClean="0"/>
              <a:t>” al igual que controladores. </a:t>
            </a:r>
            <a:endParaRPr lang="es-ES_tradnl" altLang="es-ES" dirty="0" smtClean="0"/>
          </a:p>
          <a:p>
            <a:pPr marL="800000" lvl="1" indent="-342900">
              <a:spcBef>
                <a:spcPts val="1800"/>
              </a:spcBef>
              <a:buClr>
                <a:srgbClr val="CF022B"/>
              </a:buClr>
              <a:buSzPct val="90000"/>
              <a:buFont typeface="+mj-lt"/>
              <a:buAutoNum type="arabicPeriod"/>
            </a:pPr>
            <a:r>
              <a:rPr lang="es-ES" dirty="0" smtClean="0"/>
              <a:t>No obliga a usar JSP como única tecnología para la parte de la vista. </a:t>
            </a:r>
          </a:p>
          <a:p>
            <a:pPr marL="800000" lvl="1" indent="-342900">
              <a:spcBef>
                <a:spcPts val="1800"/>
              </a:spcBef>
              <a:buClr>
                <a:srgbClr val="CF022B"/>
              </a:buClr>
              <a:buSzPct val="90000"/>
              <a:buFont typeface="+mj-lt"/>
              <a:buAutoNum type="arabicPeriod"/>
            </a:pPr>
            <a:r>
              <a:rPr lang="es-ES" dirty="0" smtClean="0"/>
              <a:t>Los controladores son configurados como los demás objetos, a través de “</a:t>
            </a:r>
            <a:r>
              <a:rPr lang="es-ES" dirty="0" err="1" smtClean="0"/>
              <a:t>IoC</a:t>
            </a:r>
            <a:r>
              <a:rPr lang="es-ES" dirty="0" smtClean="0"/>
              <a:t>”.</a:t>
            </a:r>
            <a:endParaRPr lang="es-ES_tradnl" altLang="es-ES" dirty="0" smtClean="0"/>
          </a:p>
          <a:p>
            <a:endParaRPr lang="es-ES_tradnl" dirty="0"/>
          </a:p>
        </p:txBody>
      </p:sp>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3469195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3 CuadroTexto"/>
          <p:cNvSpPr txBox="1"/>
          <p:nvPr/>
        </p:nvSpPr>
        <p:spPr>
          <a:xfrm>
            <a:off x="539552" y="1196752"/>
            <a:ext cx="8352928" cy="5124480"/>
          </a:xfrm>
          <a:prstGeom prst="rect">
            <a:avLst/>
          </a:prstGeom>
          <a:noFill/>
        </p:spPr>
        <p:txBody>
          <a:bodyPr wrap="square" rtlCol="0">
            <a:spAutoFit/>
          </a:bodyPr>
          <a:lstStyle/>
          <a:p>
            <a:pPr marL="171450" indent="-171450">
              <a:spcBef>
                <a:spcPts val="1800"/>
              </a:spcBef>
              <a:buClr>
                <a:srgbClr val="CF022B"/>
              </a:buClr>
              <a:buSzPct val="90000"/>
            </a:pPr>
            <a:r>
              <a:rPr lang="es-ES" dirty="0" smtClean="0"/>
              <a:t>La capa de presentación basada en web es ofrecida por Spring a través de su propio </a:t>
            </a:r>
            <a:r>
              <a:rPr lang="es-ES" dirty="0" err="1" smtClean="0"/>
              <a:t>framework</a:t>
            </a:r>
            <a:r>
              <a:rPr lang="es-ES" dirty="0" smtClean="0"/>
              <a:t> </a:t>
            </a:r>
            <a:r>
              <a:rPr lang="es-ES" dirty="0" err="1" smtClean="0"/>
              <a:t>WebMVC</a:t>
            </a:r>
            <a:r>
              <a:rPr lang="es-ES" dirty="0" smtClean="0"/>
              <a:t>, sin que ello implique renunciar al uso de otras tecnologías populares como </a:t>
            </a:r>
            <a:r>
              <a:rPr lang="es-ES" dirty="0" err="1" smtClean="0"/>
              <a:t>Struts</a:t>
            </a:r>
            <a:r>
              <a:rPr lang="es-ES" dirty="0" smtClean="0"/>
              <a:t> o JSF por ejemplo.</a:t>
            </a:r>
          </a:p>
          <a:p>
            <a:pPr marL="171450" indent="-171450">
              <a:spcBef>
                <a:spcPts val="1800"/>
              </a:spcBef>
              <a:buClr>
                <a:srgbClr val="CF022B"/>
              </a:buClr>
              <a:buSzPct val="90000"/>
            </a:pPr>
            <a:r>
              <a:rPr lang="es-ES" dirty="0" smtClean="0"/>
              <a:t>Spring ofrece dos clases para cargar un fichero XML con el que instanciar el contexto en una aplicación web</a:t>
            </a:r>
            <a:endParaRPr lang="es-ES_tradnl" altLang="es-ES" dirty="0" smtClean="0"/>
          </a:p>
          <a:p>
            <a:pPr lvl="1">
              <a:spcBef>
                <a:spcPts val="1800"/>
              </a:spcBef>
              <a:buClr>
                <a:srgbClr val="CF022B"/>
              </a:buClr>
              <a:buSzPct val="90000"/>
            </a:pPr>
            <a:r>
              <a:rPr lang="es-ES" dirty="0" smtClean="0"/>
              <a:t>La primera es </a:t>
            </a:r>
            <a:r>
              <a:rPr lang="es-ES" dirty="0" err="1" smtClean="0"/>
              <a:t>ContextLoaderListener</a:t>
            </a:r>
            <a:endParaRPr lang="es-ES" dirty="0" smtClean="0"/>
          </a:p>
          <a:p>
            <a:pPr lvl="1">
              <a:spcBef>
                <a:spcPts val="1800"/>
              </a:spcBef>
              <a:buClr>
                <a:srgbClr val="CF022B"/>
              </a:buClr>
              <a:buSzPct val="90000"/>
            </a:pPr>
            <a:r>
              <a:rPr lang="es-ES" dirty="0" smtClean="0"/>
              <a:t>La segunda </a:t>
            </a:r>
            <a:r>
              <a:rPr lang="es-ES" dirty="0" err="1" smtClean="0"/>
              <a:t>ContextLoaderServlet</a:t>
            </a:r>
            <a:endParaRPr lang="es-ES" dirty="0" smtClean="0"/>
          </a:p>
          <a:p>
            <a:pPr>
              <a:spcBef>
                <a:spcPts val="1800"/>
              </a:spcBef>
              <a:buClr>
                <a:srgbClr val="CF022B"/>
              </a:buClr>
              <a:buSzPct val="90000"/>
            </a:pPr>
            <a:r>
              <a:rPr lang="es-ES" dirty="0" smtClean="0"/>
              <a:t>La única diferencia real entre ambas es que la segunda sólo se puede ejecutar en servidores que cumplan con la especificación </a:t>
            </a:r>
            <a:r>
              <a:rPr lang="es-ES" dirty="0" err="1" smtClean="0"/>
              <a:t>Servlet</a:t>
            </a:r>
            <a:r>
              <a:rPr lang="es-ES" dirty="0" smtClean="0"/>
              <a:t> 2.4. Aunque en la práctica, con la primera debería ser suficiente para cualquier aplicación. </a:t>
            </a:r>
            <a:endParaRPr lang="es-ES_tradnl" altLang="es-ES" dirty="0" smtClean="0"/>
          </a:p>
          <a:p>
            <a:pPr>
              <a:spcBef>
                <a:spcPts val="1800"/>
              </a:spcBef>
              <a:buClr>
                <a:srgbClr val="CF022B"/>
              </a:buClr>
              <a:buSzPct val="90000"/>
            </a:pPr>
            <a:r>
              <a:rPr lang="es-ES" dirty="0" smtClean="0"/>
              <a:t>Estas clases actúan como </a:t>
            </a:r>
            <a:r>
              <a:rPr lang="es-ES" i="1" dirty="0" err="1" smtClean="0"/>
              <a:t>listeners</a:t>
            </a:r>
            <a:r>
              <a:rPr lang="es-ES" dirty="0" smtClean="0"/>
              <a:t>, y se inicializan justo después de que el servidor cree el contexto para la ejecución de </a:t>
            </a:r>
            <a:r>
              <a:rPr lang="es-ES" dirty="0" err="1" smtClean="0"/>
              <a:t>servlets</a:t>
            </a:r>
            <a:r>
              <a:rPr lang="es-ES" dirty="0" smtClean="0"/>
              <a:t>, momento perfecto para instanciar el objeto </a:t>
            </a:r>
            <a:r>
              <a:rPr lang="es-ES" dirty="0" err="1" smtClean="0"/>
              <a:t>ApplicationContext</a:t>
            </a:r>
            <a:r>
              <a:rPr lang="es-ES" dirty="0" smtClean="0"/>
              <a:t> de Spring.</a:t>
            </a:r>
          </a:p>
          <a:p>
            <a:endParaRPr lang="es-ES_tradnl" dirty="0"/>
          </a:p>
        </p:txBody>
      </p:sp>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204</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CONFIGURACIÓN 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6017933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205</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269875"/>
          </a:xfrm>
        </p:spPr>
        <p:txBody>
          <a:bodyPr/>
          <a:lstStyle/>
          <a:p>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CONFIGURACIÓN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11560" y="1268760"/>
            <a:ext cx="8320167" cy="461665"/>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pPr>
            <a:r>
              <a:rPr lang="es-ES" sz="1200" dirty="0" smtClean="0"/>
              <a:t>     Al </a:t>
            </a:r>
            <a:r>
              <a:rPr lang="es-ES" sz="1200" dirty="0"/>
              <a:t>tratarse de un proyecto web, la configuración se realiza en el fichero </a:t>
            </a:r>
            <a:r>
              <a:rPr lang="es-ES" sz="1200" dirty="0" smtClean="0"/>
              <a:t>web.xml. Spring </a:t>
            </a:r>
            <a:r>
              <a:rPr lang="es-ES" sz="1200" dirty="0"/>
              <a:t>ofrece dos clases para cargar un fichero XML con el que instanciar el contexto en una aplicación web</a:t>
            </a:r>
            <a:endParaRPr lang="es-ES_tradnl" altLang="es-ES" sz="1200" dirty="0"/>
          </a:p>
        </p:txBody>
      </p:sp>
      <p:sp>
        <p:nvSpPr>
          <p:cNvPr id="13" name="4 CuadroTexto"/>
          <p:cNvSpPr txBox="1"/>
          <p:nvPr/>
        </p:nvSpPr>
        <p:spPr>
          <a:xfrm>
            <a:off x="214172" y="123398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694643" y="3246176"/>
            <a:ext cx="803798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Esta clase intenta leer el fichero XML por defecto de /WEB-INF/applicationContext.xml. Y si no lo encuentra eleva una excepción. No obstante, se puede también configurar para que utilice uno o varios ficheros distintos al usado por defecto:</a:t>
            </a:r>
            <a:endParaRPr lang="es-ES_tradnl" altLang="es-ES" sz="1200" dirty="0"/>
          </a:p>
        </p:txBody>
      </p:sp>
      <p:sp>
        <p:nvSpPr>
          <p:cNvPr id="19" name="4 CuadroTexto"/>
          <p:cNvSpPr txBox="1"/>
          <p:nvPr/>
        </p:nvSpPr>
        <p:spPr>
          <a:xfrm>
            <a:off x="214172" y="324617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865999" y="1866890"/>
            <a:ext cx="7866632"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&lt;</a:t>
            </a:r>
            <a:r>
              <a:rPr lang="es-ES" sz="1200" dirty="0" err="1"/>
              <a:t>listener</a:t>
            </a:r>
            <a:r>
              <a:rPr lang="es-ES" sz="1200" dirty="0"/>
              <a:t>&gt;</a:t>
            </a:r>
            <a:br>
              <a:rPr lang="es-ES" sz="1200" dirty="0"/>
            </a:br>
            <a:r>
              <a:rPr lang="es-ES" sz="1200" dirty="0"/>
              <a:t>&lt;</a:t>
            </a:r>
            <a:r>
              <a:rPr lang="es-ES" sz="1200" dirty="0" err="1"/>
              <a:t>listener-class</a:t>
            </a:r>
            <a:r>
              <a:rPr lang="es-ES" sz="1200" dirty="0"/>
              <a:t>&gt;</a:t>
            </a:r>
            <a:br>
              <a:rPr lang="es-ES" sz="1200" dirty="0"/>
            </a:br>
            <a:r>
              <a:rPr lang="es-ES" sz="1200" dirty="0" err="1"/>
              <a:t>org.springframework.web.context.ContextLoaderListener</a:t>
            </a:r>
            <a:r>
              <a:rPr lang="es-ES" sz="1200" dirty="0"/>
              <a:t/>
            </a:r>
            <a:br>
              <a:rPr lang="es-ES" sz="1200" dirty="0"/>
            </a:br>
            <a:r>
              <a:rPr lang="es-ES" sz="1200" dirty="0"/>
              <a:t>&lt;/</a:t>
            </a:r>
            <a:r>
              <a:rPr lang="es-ES" sz="1200" dirty="0" err="1"/>
              <a:t>listener-class</a:t>
            </a:r>
            <a:r>
              <a:rPr lang="es-ES" sz="1200" dirty="0"/>
              <a:t>&gt;</a:t>
            </a:r>
            <a:br>
              <a:rPr lang="es-ES" sz="1200" dirty="0"/>
            </a:br>
            <a:r>
              <a:rPr lang="es-ES" sz="1200" dirty="0"/>
              <a:t>&lt;/</a:t>
            </a:r>
            <a:r>
              <a:rPr lang="es-ES" sz="1200" dirty="0" err="1" smtClean="0"/>
              <a:t>listener</a:t>
            </a:r>
            <a:r>
              <a:rPr lang="es-ES" sz="1200" dirty="0" smtClean="0"/>
              <a:t>&gt;</a:t>
            </a:r>
            <a:endParaRPr lang="es-ES" sz="1200" dirty="0">
              <a:solidFill>
                <a:srgbClr val="C00000"/>
              </a:solidFill>
            </a:endParaRPr>
          </a:p>
        </p:txBody>
      </p:sp>
      <p:sp>
        <p:nvSpPr>
          <p:cNvPr id="23" name="16 CuadroTexto"/>
          <p:cNvSpPr txBox="1"/>
          <p:nvPr/>
        </p:nvSpPr>
        <p:spPr>
          <a:xfrm>
            <a:off x="865999" y="3811106"/>
            <a:ext cx="7732186"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&lt;</a:t>
            </a:r>
            <a:r>
              <a:rPr lang="es-ES" sz="1200" dirty="0" err="1"/>
              <a:t>context-param</a:t>
            </a:r>
            <a:r>
              <a:rPr lang="es-ES" sz="1200" dirty="0"/>
              <a:t>&gt;</a:t>
            </a:r>
            <a:br>
              <a:rPr lang="es-ES" sz="1200" dirty="0"/>
            </a:br>
            <a:r>
              <a:rPr lang="es-ES" sz="1200" dirty="0"/>
              <a:t>&lt;</a:t>
            </a:r>
            <a:r>
              <a:rPr lang="es-ES" sz="1200" dirty="0" err="1"/>
              <a:t>param-name</a:t>
            </a:r>
            <a:r>
              <a:rPr lang="es-ES" sz="1200" dirty="0"/>
              <a:t>&gt;</a:t>
            </a:r>
            <a:r>
              <a:rPr lang="es-ES" sz="1200" dirty="0" err="1"/>
              <a:t>contextConfigLocation</a:t>
            </a:r>
            <a:r>
              <a:rPr lang="es-ES" sz="1200" dirty="0"/>
              <a:t>&lt;/</a:t>
            </a:r>
            <a:r>
              <a:rPr lang="es-ES" sz="1200" dirty="0" err="1"/>
              <a:t>param-name</a:t>
            </a:r>
            <a:r>
              <a:rPr lang="es-ES" sz="1200" dirty="0"/>
              <a:t>&gt;</a:t>
            </a:r>
            <a:br>
              <a:rPr lang="es-ES" sz="1200" dirty="0"/>
            </a:br>
            <a:r>
              <a:rPr lang="es-ES" sz="1200" dirty="0"/>
              <a:t>&lt;</a:t>
            </a:r>
            <a:r>
              <a:rPr lang="es-ES" sz="1200" dirty="0" err="1"/>
              <a:t>param-value</a:t>
            </a:r>
            <a:r>
              <a:rPr lang="es-ES" sz="1200" dirty="0"/>
              <a:t>&gt;/WEB-INF/applicationContext.xml&lt;/</a:t>
            </a:r>
            <a:r>
              <a:rPr lang="es-ES" sz="1200" dirty="0" err="1"/>
              <a:t>param-value</a:t>
            </a:r>
            <a:r>
              <a:rPr lang="es-ES" sz="1200" dirty="0"/>
              <a:t>&gt;</a:t>
            </a:r>
            <a:br>
              <a:rPr lang="es-ES" sz="1200" dirty="0"/>
            </a:br>
            <a:r>
              <a:rPr lang="es-ES" sz="1200" dirty="0"/>
              <a:t>&lt;/</a:t>
            </a:r>
            <a:r>
              <a:rPr lang="es-ES" sz="1200" dirty="0" err="1"/>
              <a:t>context-param</a:t>
            </a:r>
            <a:r>
              <a:rPr lang="es-ES" sz="1200" dirty="0"/>
              <a:t>&gt;</a:t>
            </a:r>
            <a:endParaRPr lang="es-ES" sz="1200"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22307347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206</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CONFIGURACIÓN 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11560" y="1268760"/>
            <a:ext cx="8320167" cy="461665"/>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las aplicaciones web también pueden utilizar clases marcadas con la anotación </a:t>
            </a:r>
            <a:r>
              <a:rPr lang="es-ES" sz="1200" b="1" dirty="0"/>
              <a:t>@</a:t>
            </a:r>
            <a:r>
              <a:rPr lang="es-ES" sz="1200" b="1" dirty="0" err="1"/>
              <a:t>Configuration</a:t>
            </a:r>
            <a:r>
              <a:rPr lang="es-ES" sz="1200" b="1" dirty="0"/>
              <a:t> </a:t>
            </a:r>
            <a:r>
              <a:rPr lang="es-ES" sz="1200" dirty="0"/>
              <a:t>para definir el contexto usando los parámetros de configuración adecuados:</a:t>
            </a:r>
            <a:endParaRPr lang="es-ES_tradnl" altLang="es-ES" sz="1200" dirty="0"/>
          </a:p>
        </p:txBody>
      </p:sp>
      <p:sp>
        <p:nvSpPr>
          <p:cNvPr id="13" name="4 CuadroTexto"/>
          <p:cNvSpPr txBox="1"/>
          <p:nvPr/>
        </p:nvSpPr>
        <p:spPr>
          <a:xfrm>
            <a:off x="214172" y="128173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752649" y="4220725"/>
            <a:ext cx="8037987" cy="1015663"/>
          </a:xfrm>
          <a:prstGeom prst="rect">
            <a:avLst/>
          </a:prstGeom>
          <a:noFill/>
          <a:ln>
            <a:noFill/>
            <a:prstDash val="dash"/>
          </a:ln>
          <a:effectLst/>
        </p:spPr>
        <p:txBody>
          <a:bodyPr wrap="square" rtlCol="0">
            <a:spAutoFit/>
          </a:bodyPr>
          <a:lstStyle/>
          <a:p>
            <a:pPr fontAlgn="t"/>
            <a:r>
              <a:rPr lang="es-ES" sz="1200" dirty="0"/>
              <a:t>Si la configuración es correcta, Spring creará un contexto de tipo </a:t>
            </a:r>
            <a:r>
              <a:rPr lang="es-ES" sz="1200" dirty="0" err="1"/>
              <a:t>WebApplicationContext</a:t>
            </a:r>
            <a:r>
              <a:rPr lang="es-ES" sz="1200" dirty="0"/>
              <a:t>, que es una clase especializada de contexto que añade características como la gestión de temas (</a:t>
            </a:r>
            <a:r>
              <a:rPr lang="es-ES" sz="1200" i="1" dirty="0" err="1"/>
              <a:t>themes</a:t>
            </a:r>
            <a:r>
              <a:rPr lang="es-ES" sz="1200" dirty="0"/>
              <a:t>) y, por supuesto, de </a:t>
            </a:r>
            <a:r>
              <a:rPr lang="es-ES" sz="1200" dirty="0" err="1"/>
              <a:t>servlets</a:t>
            </a:r>
            <a:r>
              <a:rPr lang="es-ES" sz="1200" dirty="0"/>
              <a:t>.</a:t>
            </a:r>
          </a:p>
          <a:p>
            <a:pPr fontAlgn="t"/>
            <a:r>
              <a:rPr lang="es-ES" sz="1200" dirty="0"/>
              <a:t>Una cosa importante a tener en cuenta es que la clase </a:t>
            </a:r>
            <a:r>
              <a:rPr lang="es-ES" sz="1200" dirty="0" err="1"/>
              <a:t>ContextLoaderListener</a:t>
            </a:r>
            <a:r>
              <a:rPr lang="es-ES" sz="1200" dirty="0"/>
              <a:t> no está relacionada con </a:t>
            </a:r>
            <a:r>
              <a:rPr lang="es-ES" sz="1200" dirty="0" err="1" smtClean="0"/>
              <a:t>WebMVC</a:t>
            </a:r>
            <a:r>
              <a:rPr lang="es-ES" sz="1200" dirty="0"/>
              <a:t>, sólo sirve para inicializar el contexto de una forma conveniente, por lo que resulta útil también para trabajar con Spring cuando se usan otros </a:t>
            </a:r>
            <a:r>
              <a:rPr lang="es-ES" sz="1200" dirty="0" err="1"/>
              <a:t>frameworks</a:t>
            </a:r>
            <a:r>
              <a:rPr lang="es-ES" sz="1200" dirty="0"/>
              <a:t> de presentación distintos de </a:t>
            </a:r>
            <a:r>
              <a:rPr lang="es-ES" sz="1200" dirty="0" err="1" smtClean="0"/>
              <a:t>WebMVC</a:t>
            </a:r>
            <a:r>
              <a:rPr lang="es-ES" sz="1200" dirty="0"/>
              <a:t>.</a:t>
            </a:r>
          </a:p>
        </p:txBody>
      </p:sp>
      <p:sp>
        <p:nvSpPr>
          <p:cNvPr id="19" name="4 CuadroTexto"/>
          <p:cNvSpPr txBox="1"/>
          <p:nvPr/>
        </p:nvSpPr>
        <p:spPr>
          <a:xfrm>
            <a:off x="167953" y="422072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839866" y="1921407"/>
            <a:ext cx="7866632" cy="193899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context-param</a:t>
            </a:r>
            <a:r>
              <a:rPr lang="es-ES" sz="1200" dirty="0"/>
              <a:t>&gt;</a:t>
            </a:r>
            <a:br>
              <a:rPr lang="es-ES" sz="1200" dirty="0"/>
            </a:br>
            <a:r>
              <a:rPr lang="es-ES" sz="1200" dirty="0"/>
              <a:t>&lt;</a:t>
            </a:r>
            <a:r>
              <a:rPr lang="es-ES" sz="1200" dirty="0" err="1"/>
              <a:t>param-name</a:t>
            </a:r>
            <a:r>
              <a:rPr lang="es-ES" sz="1200" dirty="0"/>
              <a:t>&gt;</a:t>
            </a:r>
            <a:r>
              <a:rPr lang="es-ES" sz="1200" dirty="0" err="1"/>
              <a:t>contextClass</a:t>
            </a:r>
            <a:r>
              <a:rPr lang="es-ES" sz="1200" dirty="0"/>
              <a:t>&lt;/</a:t>
            </a:r>
            <a:r>
              <a:rPr lang="es-ES" sz="1200" dirty="0" err="1"/>
              <a:t>param-name</a:t>
            </a:r>
            <a:r>
              <a:rPr lang="es-ES" sz="1200" dirty="0"/>
              <a:t>&gt;</a:t>
            </a:r>
            <a:br>
              <a:rPr lang="es-ES" sz="1200" dirty="0"/>
            </a:br>
            <a:r>
              <a:rPr lang="es-ES" sz="1200" dirty="0"/>
              <a:t>&lt;</a:t>
            </a:r>
            <a:r>
              <a:rPr lang="es-ES" sz="1200" dirty="0" err="1"/>
              <a:t>param-value</a:t>
            </a:r>
            <a:r>
              <a:rPr lang="es-ES" sz="1200" dirty="0"/>
              <a:t>&gt;</a:t>
            </a:r>
            <a:br>
              <a:rPr lang="es-ES" sz="1200" dirty="0"/>
            </a:br>
            <a:r>
              <a:rPr lang="es-ES" sz="1200" dirty="0"/>
              <a:t>org.springframework.web.context.support.AnnotationConfigWebApplicationContext</a:t>
            </a:r>
            <a:br>
              <a:rPr lang="es-ES" sz="1200" dirty="0"/>
            </a:br>
            <a:r>
              <a:rPr lang="es-ES" sz="1200" dirty="0"/>
              <a:t>&lt;/</a:t>
            </a:r>
            <a:r>
              <a:rPr lang="es-ES" sz="1200" dirty="0" err="1"/>
              <a:t>param-value</a:t>
            </a:r>
            <a:r>
              <a:rPr lang="es-ES" sz="1200" dirty="0"/>
              <a:t>&gt;</a:t>
            </a:r>
            <a:br>
              <a:rPr lang="es-ES" sz="1200" dirty="0"/>
            </a:br>
            <a:r>
              <a:rPr lang="es-ES" sz="1200" dirty="0"/>
              <a:t>&lt;/</a:t>
            </a:r>
            <a:r>
              <a:rPr lang="es-ES" sz="1200" dirty="0" err="1"/>
              <a:t>context-param</a:t>
            </a:r>
            <a:r>
              <a:rPr lang="es-ES" sz="1200" dirty="0"/>
              <a:t>&gt;</a:t>
            </a:r>
          </a:p>
          <a:p>
            <a:pPr fontAlgn="t"/>
            <a:r>
              <a:rPr lang="es-ES" sz="1200" dirty="0"/>
              <a:t>&lt;</a:t>
            </a:r>
            <a:r>
              <a:rPr lang="es-ES" sz="1200" dirty="0" err="1"/>
              <a:t>context-param</a:t>
            </a:r>
            <a:r>
              <a:rPr lang="es-ES" sz="1200" dirty="0"/>
              <a:t>&gt;</a:t>
            </a:r>
            <a:br>
              <a:rPr lang="es-ES" sz="1200" dirty="0"/>
            </a:br>
            <a:r>
              <a:rPr lang="es-ES" sz="1200" dirty="0"/>
              <a:t>&lt;</a:t>
            </a:r>
            <a:r>
              <a:rPr lang="es-ES" sz="1200" dirty="0" err="1"/>
              <a:t>param-name</a:t>
            </a:r>
            <a:r>
              <a:rPr lang="es-ES" sz="1200" dirty="0"/>
              <a:t>&gt;</a:t>
            </a:r>
            <a:r>
              <a:rPr lang="es-ES" sz="1200" dirty="0" err="1"/>
              <a:t>contextConfigLocation</a:t>
            </a:r>
            <a:r>
              <a:rPr lang="es-ES" sz="1200" dirty="0"/>
              <a:t>&lt;/</a:t>
            </a:r>
            <a:r>
              <a:rPr lang="es-ES" sz="1200" dirty="0" err="1"/>
              <a:t>param-name</a:t>
            </a:r>
            <a:r>
              <a:rPr lang="es-ES" sz="1200" dirty="0"/>
              <a:t>&gt;</a:t>
            </a:r>
            <a:br>
              <a:rPr lang="es-ES" sz="1200" dirty="0"/>
            </a:br>
            <a:r>
              <a:rPr lang="es-ES" sz="1200" dirty="0"/>
              <a:t>&lt;</a:t>
            </a:r>
            <a:r>
              <a:rPr lang="es-ES" sz="1200" dirty="0" err="1"/>
              <a:t>param-value</a:t>
            </a:r>
            <a:r>
              <a:rPr lang="es-ES" sz="1200" dirty="0"/>
              <a:t>&gt;</a:t>
            </a:r>
            <a:r>
              <a:rPr lang="es-ES" sz="1200" dirty="0" err="1"/>
              <a:t>com.empresa.AppConfig</a:t>
            </a:r>
            <a:r>
              <a:rPr lang="es-ES" sz="1200" dirty="0"/>
              <a:t>&lt;/</a:t>
            </a:r>
            <a:r>
              <a:rPr lang="es-ES" sz="1200" dirty="0" err="1"/>
              <a:t>param-value</a:t>
            </a:r>
            <a:r>
              <a:rPr lang="es-ES" sz="1200" dirty="0"/>
              <a:t>&gt;</a:t>
            </a:r>
            <a:br>
              <a:rPr lang="es-ES" sz="1200" dirty="0"/>
            </a:br>
            <a:r>
              <a:rPr lang="es-ES" sz="1200" dirty="0"/>
              <a:t>&lt;/</a:t>
            </a:r>
            <a:r>
              <a:rPr lang="es-ES" sz="1200" dirty="0" err="1"/>
              <a:t>context-param</a:t>
            </a:r>
            <a:r>
              <a:rPr lang="es-ES" sz="1200" dirty="0"/>
              <a:t>&gt;</a:t>
            </a:r>
          </a:p>
        </p:txBody>
      </p:sp>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2105456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207</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SERVLETS</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45153" y="1480209"/>
            <a:ext cx="8320167" cy="646331"/>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Los </a:t>
            </a:r>
            <a:r>
              <a:rPr lang="es-ES" sz="1200" dirty="0" err="1"/>
              <a:t>servlets</a:t>
            </a:r>
            <a:r>
              <a:rPr lang="es-ES" sz="1200" dirty="0"/>
              <a:t> son la pieza central de una aplicación web. Su función es implementar todo el proceso necesario para construir la respuesta adecuada a las peticiones que recibe el servidor. Spring proporciona los mecanismos adecuados para evitar mezclar la capa de negocio con la de presentación dentro de un </a:t>
            </a:r>
            <a:r>
              <a:rPr lang="es-ES" sz="1200" dirty="0" err="1"/>
              <a:t>servlet</a:t>
            </a:r>
            <a:r>
              <a:rPr lang="es-ES" sz="1200" dirty="0"/>
              <a:t>.</a:t>
            </a:r>
            <a:endParaRPr lang="es-ES_tradnl" altLang="es-ES" sz="1200" dirty="0"/>
          </a:p>
        </p:txBody>
      </p:sp>
      <p:sp>
        <p:nvSpPr>
          <p:cNvPr id="18" name="16 CuadroTexto"/>
          <p:cNvSpPr txBox="1"/>
          <p:nvPr/>
        </p:nvSpPr>
        <p:spPr>
          <a:xfrm>
            <a:off x="878759" y="2708920"/>
            <a:ext cx="8037987" cy="830997"/>
          </a:xfrm>
          <a:prstGeom prst="rect">
            <a:avLst/>
          </a:prstGeom>
          <a:noFill/>
          <a:ln>
            <a:noFill/>
            <a:prstDash val="dash"/>
          </a:ln>
          <a:effectLst/>
        </p:spPr>
        <p:txBody>
          <a:bodyPr wrap="square" rtlCol="0">
            <a:spAutoFit/>
          </a:bodyPr>
          <a:lstStyle/>
          <a:p>
            <a:pPr fontAlgn="t"/>
            <a:r>
              <a:rPr lang="es-ES" sz="1200" dirty="0"/>
              <a:t>Antes de empezar a utilizar Spring, lo mejor es comenzar viendo un ejemplo básico de como implementar y configurar un </a:t>
            </a:r>
            <a:r>
              <a:rPr lang="es-ES" sz="1200" dirty="0" err="1"/>
              <a:t>servlet</a:t>
            </a:r>
            <a:r>
              <a:rPr lang="es-ES" sz="1200" dirty="0"/>
              <a:t> "a la manera tradicional".</a:t>
            </a:r>
          </a:p>
          <a:p>
            <a:pPr fontAlgn="t"/>
            <a:r>
              <a:rPr lang="es-ES" sz="1200" dirty="0"/>
              <a:t>Un </a:t>
            </a:r>
            <a:r>
              <a:rPr lang="es-ES" sz="1200" dirty="0" err="1"/>
              <a:t>servlet</a:t>
            </a:r>
            <a:r>
              <a:rPr lang="es-ES" sz="1200" dirty="0"/>
              <a:t> es una clase que hereda de </a:t>
            </a:r>
            <a:r>
              <a:rPr lang="es-ES" sz="1200" dirty="0" err="1"/>
              <a:t>HttpServlet</a:t>
            </a:r>
            <a:r>
              <a:rPr lang="es-ES" sz="1200" dirty="0"/>
              <a:t>, y cuyo objetivo es procesar peticiones HTTP (GET, POST, PUT, ...). Recibe un objeto petición (</a:t>
            </a:r>
            <a:r>
              <a:rPr lang="es-ES" sz="1200" dirty="0" err="1"/>
              <a:t>request</a:t>
            </a:r>
            <a:r>
              <a:rPr lang="es-ES" sz="1200" dirty="0"/>
              <a:t>) y devuelve un objeto respuesta (response):</a:t>
            </a:r>
          </a:p>
        </p:txBody>
      </p:sp>
      <p:sp>
        <p:nvSpPr>
          <p:cNvPr id="22" name="16 CuadroTexto"/>
          <p:cNvSpPr txBox="1"/>
          <p:nvPr/>
        </p:nvSpPr>
        <p:spPr>
          <a:xfrm>
            <a:off x="878759" y="3604120"/>
            <a:ext cx="7866632"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a:t>
            </a:r>
            <a:r>
              <a:rPr lang="es-ES" sz="1200" dirty="0" err="1"/>
              <a:t>FarmaciaServlet</a:t>
            </a:r>
            <a:r>
              <a:rPr lang="es-ES" sz="1200" dirty="0"/>
              <a:t> </a:t>
            </a:r>
            <a:r>
              <a:rPr lang="es-ES" sz="1200" dirty="0" err="1"/>
              <a:t>extends</a:t>
            </a:r>
            <a:r>
              <a:rPr lang="es-ES" sz="1200" dirty="0"/>
              <a:t> </a:t>
            </a:r>
            <a:r>
              <a:rPr lang="es-ES" sz="1200" dirty="0" err="1"/>
              <a:t>HttpServlet</a:t>
            </a:r>
            <a:r>
              <a:rPr lang="es-ES" sz="1200" dirty="0"/>
              <a:t> {</a:t>
            </a:r>
          </a:p>
          <a:p>
            <a:pPr fontAlgn="t"/>
            <a:r>
              <a:rPr lang="es-ES" sz="1200" dirty="0"/>
              <a:t>@</a:t>
            </a:r>
            <a:r>
              <a:rPr lang="es-ES" sz="1200" dirty="0" err="1"/>
              <a:t>Override</a:t>
            </a:r>
            <a:r>
              <a:rPr lang="es-ES" sz="1200" dirty="0"/>
              <a:t/>
            </a:r>
            <a:br>
              <a:rPr lang="es-ES" sz="1200" dirty="0"/>
            </a:br>
            <a:r>
              <a:rPr lang="es-ES" sz="1200" dirty="0" err="1"/>
              <a:t>public</a:t>
            </a:r>
            <a:r>
              <a:rPr lang="es-ES" sz="1200" dirty="0"/>
              <a:t> </a:t>
            </a:r>
            <a:r>
              <a:rPr lang="es-ES" sz="1200" dirty="0" err="1"/>
              <a:t>void</a:t>
            </a:r>
            <a:r>
              <a:rPr lang="es-ES" sz="1200" dirty="0"/>
              <a:t> </a:t>
            </a:r>
            <a:r>
              <a:rPr lang="es-ES" sz="1200" dirty="0" err="1"/>
              <a:t>doGet</a:t>
            </a:r>
            <a:r>
              <a:rPr lang="es-ES" sz="1200" dirty="0"/>
              <a:t>(</a:t>
            </a:r>
            <a:r>
              <a:rPr lang="es-ES" sz="1200" dirty="0" err="1"/>
              <a:t>HttpServletRequest</a:t>
            </a:r>
            <a:r>
              <a:rPr lang="es-ES" sz="1200" dirty="0"/>
              <a:t> </a:t>
            </a:r>
            <a:r>
              <a:rPr lang="es-ES" sz="1200" dirty="0" err="1"/>
              <a:t>request</a:t>
            </a:r>
            <a:r>
              <a:rPr lang="es-ES" sz="1200" dirty="0"/>
              <a:t>, </a:t>
            </a:r>
            <a:r>
              <a:rPr lang="es-ES" sz="1200" dirty="0" err="1"/>
              <a:t>HttpServletResponse</a:t>
            </a:r>
            <a:r>
              <a:rPr lang="es-ES" sz="1200" dirty="0"/>
              <a:t> response)</a:t>
            </a:r>
            <a:br>
              <a:rPr lang="es-ES" sz="1200" dirty="0"/>
            </a:br>
            <a:r>
              <a:rPr lang="es-ES" sz="1200" dirty="0" err="1"/>
              <a:t>throws</a:t>
            </a:r>
            <a:r>
              <a:rPr lang="es-ES" sz="1200" dirty="0"/>
              <a:t> </a:t>
            </a:r>
            <a:r>
              <a:rPr lang="es-ES" sz="1200" dirty="0" err="1"/>
              <a:t>ServletException</a:t>
            </a:r>
            <a:r>
              <a:rPr lang="es-ES" sz="1200" dirty="0"/>
              <a:t>, </a:t>
            </a:r>
            <a:r>
              <a:rPr lang="es-ES" sz="1200" dirty="0" err="1"/>
              <a:t>IOException</a:t>
            </a:r>
            <a:r>
              <a:rPr lang="es-ES" sz="1200" dirty="0"/>
              <a:t>{</a:t>
            </a:r>
            <a:br>
              <a:rPr lang="es-ES" sz="1200" dirty="0"/>
            </a:br>
            <a:r>
              <a:rPr lang="es-ES" sz="1200" dirty="0" err="1"/>
              <a:t>response.getWriter</a:t>
            </a:r>
            <a:r>
              <a:rPr lang="es-ES" sz="1200" dirty="0"/>
              <a:t>().</a:t>
            </a:r>
            <a:r>
              <a:rPr lang="es-ES" sz="1200" dirty="0" err="1"/>
              <a:t>println</a:t>
            </a:r>
            <a:r>
              <a:rPr lang="es-ES" sz="1200" dirty="0"/>
              <a:t>("Hola mundo cruel");</a:t>
            </a:r>
            <a:br>
              <a:rPr lang="es-ES" sz="1200" dirty="0"/>
            </a:br>
            <a:r>
              <a:rPr lang="es-ES" sz="1200" dirty="0"/>
              <a:t>}</a:t>
            </a:r>
            <a:br>
              <a:rPr lang="es-ES" sz="1200" dirty="0"/>
            </a:br>
            <a:r>
              <a:rPr lang="es-ES" sz="1200" dirty="0"/>
              <a:t>...</a:t>
            </a:r>
          </a:p>
        </p:txBody>
      </p:sp>
      <p:sp>
        <p:nvSpPr>
          <p:cNvPr id="14" name="13 CuadroTexto"/>
          <p:cNvSpPr txBox="1"/>
          <p:nvPr/>
        </p:nvSpPr>
        <p:spPr>
          <a:xfrm>
            <a:off x="899592" y="2204864"/>
            <a:ext cx="2520280"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smtClean="0"/>
              <a:t>Servlets</a:t>
            </a:r>
            <a:endParaRPr lang="es-ES" b="1" u="sng" dirty="0">
              <a:solidFill>
                <a:srgbClr val="C00000"/>
              </a:solidFill>
              <a:effectLst/>
            </a:endParaRPr>
          </a:p>
        </p:txBody>
      </p:sp>
      <p:sp>
        <p:nvSpPr>
          <p:cNvPr id="15" name="16 CuadroTexto"/>
          <p:cNvSpPr txBox="1"/>
          <p:nvPr/>
        </p:nvSpPr>
        <p:spPr>
          <a:xfrm>
            <a:off x="867435" y="5190389"/>
            <a:ext cx="8037987" cy="461665"/>
          </a:xfrm>
          <a:prstGeom prst="rect">
            <a:avLst/>
          </a:prstGeom>
          <a:noFill/>
          <a:ln>
            <a:noFill/>
            <a:prstDash val="dash"/>
          </a:ln>
          <a:effectLst/>
        </p:spPr>
        <p:txBody>
          <a:bodyPr wrap="square" rtlCol="0">
            <a:spAutoFit/>
          </a:bodyPr>
          <a:lstStyle/>
          <a:p>
            <a:pPr fontAlgn="t"/>
            <a:r>
              <a:rPr lang="es-ES" sz="1200" dirty="0"/>
              <a:t>Los </a:t>
            </a:r>
            <a:r>
              <a:rPr lang="es-ES" sz="1200" dirty="0" err="1"/>
              <a:t>servlets</a:t>
            </a:r>
            <a:r>
              <a:rPr lang="es-ES" sz="1200" dirty="0"/>
              <a:t> son invocados por el servidor en función de una configuración realizada en el fichero web.xml. Dicha configuración establece para cada </a:t>
            </a:r>
            <a:r>
              <a:rPr lang="es-ES" sz="1200" dirty="0" err="1"/>
              <a:t>servlet</a:t>
            </a:r>
            <a:r>
              <a:rPr lang="es-ES" sz="1200" dirty="0"/>
              <a:t> que peticiones concretas (</a:t>
            </a:r>
            <a:r>
              <a:rPr lang="es-ES" sz="1200" dirty="0" err="1"/>
              <a:t>URLs</a:t>
            </a:r>
            <a:r>
              <a:rPr lang="es-ES" sz="1200" dirty="0"/>
              <a:t>) deben atender.</a:t>
            </a:r>
          </a:p>
        </p:txBody>
      </p:sp>
      <p:pic>
        <p:nvPicPr>
          <p:cNvPr id="16"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2053644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20688"/>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SERVLETS</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45153" y="1480209"/>
            <a:ext cx="8320167" cy="461665"/>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A cada </a:t>
            </a:r>
            <a:r>
              <a:rPr lang="es-ES" sz="1200" dirty="0" err="1"/>
              <a:t>servlet</a:t>
            </a:r>
            <a:r>
              <a:rPr lang="es-ES" sz="1200" dirty="0"/>
              <a:t> se le asigna un nombre, una referencia a la clase que lo implementa, un indicador de si tiene que cargarse al arrancar el servidor, y una expresión regular que define las </a:t>
            </a:r>
            <a:r>
              <a:rPr lang="es-ES" sz="1200" dirty="0" err="1"/>
              <a:t>URLs</a:t>
            </a:r>
            <a:r>
              <a:rPr lang="es-ES" sz="1200" dirty="0"/>
              <a:t> para las que se le invocará:</a:t>
            </a:r>
            <a:endParaRPr lang="es-ES_tradnl" altLang="es-ES" sz="1200" dirty="0"/>
          </a:p>
        </p:txBody>
      </p:sp>
      <p:sp>
        <p:nvSpPr>
          <p:cNvPr id="13" name="4 CuadroTexto"/>
          <p:cNvSpPr txBox="1"/>
          <p:nvPr/>
        </p:nvSpPr>
        <p:spPr>
          <a:xfrm>
            <a:off x="247765" y="149318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853687" y="2060848"/>
            <a:ext cx="7866632"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servlet</a:t>
            </a:r>
            <a:r>
              <a:rPr lang="es-ES" sz="1200" dirty="0"/>
              <a:t>&gt;</a:t>
            </a:r>
            <a:br>
              <a:rPr lang="es-ES" sz="1200" dirty="0"/>
            </a:br>
            <a:r>
              <a:rPr lang="es-ES" sz="1200" dirty="0"/>
              <a:t>&lt;</a:t>
            </a:r>
            <a:r>
              <a:rPr lang="es-ES" sz="1200" dirty="0" err="1"/>
              <a:t>servlet-name</a:t>
            </a:r>
            <a:r>
              <a:rPr lang="es-ES" sz="1200" dirty="0"/>
              <a:t>&gt;farmacia&lt;/</a:t>
            </a:r>
            <a:r>
              <a:rPr lang="es-ES" sz="1200" dirty="0" err="1"/>
              <a:t>servlet-name</a:t>
            </a:r>
            <a:r>
              <a:rPr lang="es-ES" sz="1200" dirty="0"/>
              <a:t>&gt;</a:t>
            </a:r>
            <a:br>
              <a:rPr lang="es-ES" sz="1200" dirty="0"/>
            </a:br>
            <a:r>
              <a:rPr lang="es-ES" sz="1200" dirty="0"/>
              <a:t>&lt;</a:t>
            </a:r>
            <a:r>
              <a:rPr lang="es-ES" sz="1200" dirty="0" err="1"/>
              <a:t>servlet-class</a:t>
            </a:r>
            <a:r>
              <a:rPr lang="es-ES" sz="1200" dirty="0"/>
              <a:t>&gt;</a:t>
            </a:r>
            <a:r>
              <a:rPr lang="es-ES" sz="1200" dirty="0" err="1"/>
              <a:t>com.empresa.FarmaciaServlet</a:t>
            </a:r>
            <a:r>
              <a:rPr lang="es-ES" sz="1200" dirty="0"/>
              <a:t>&lt;/</a:t>
            </a:r>
            <a:r>
              <a:rPr lang="es-ES" sz="1200" dirty="0" err="1"/>
              <a:t>servlet-class</a:t>
            </a:r>
            <a:r>
              <a:rPr lang="es-ES" sz="1200" dirty="0"/>
              <a:t>&gt;</a:t>
            </a:r>
            <a:br>
              <a:rPr lang="es-ES" sz="1200" dirty="0"/>
            </a:br>
            <a:r>
              <a:rPr lang="es-ES" sz="1200" dirty="0"/>
              <a:t>&lt;load-</a:t>
            </a:r>
            <a:r>
              <a:rPr lang="es-ES" sz="1200" dirty="0" err="1"/>
              <a:t>on</a:t>
            </a:r>
            <a:r>
              <a:rPr lang="es-ES" sz="1200" dirty="0"/>
              <a:t>-</a:t>
            </a:r>
            <a:r>
              <a:rPr lang="es-ES" sz="1200" dirty="0" err="1"/>
              <a:t>startup</a:t>
            </a:r>
            <a:r>
              <a:rPr lang="es-ES" sz="1200" dirty="0"/>
              <a:t>&gt;1&lt;/load-</a:t>
            </a:r>
            <a:r>
              <a:rPr lang="es-ES" sz="1200" dirty="0" err="1"/>
              <a:t>on</a:t>
            </a:r>
            <a:r>
              <a:rPr lang="es-ES" sz="1200" dirty="0"/>
              <a:t>-</a:t>
            </a:r>
            <a:r>
              <a:rPr lang="es-ES" sz="1200" dirty="0" err="1"/>
              <a:t>startup</a:t>
            </a:r>
            <a:r>
              <a:rPr lang="es-ES" sz="1200" dirty="0"/>
              <a:t>&gt;</a:t>
            </a:r>
            <a:br>
              <a:rPr lang="es-ES" sz="1200" dirty="0"/>
            </a:br>
            <a:r>
              <a:rPr lang="es-ES" sz="1200" dirty="0"/>
              <a:t>&lt;/</a:t>
            </a:r>
            <a:r>
              <a:rPr lang="es-ES" sz="1200" dirty="0" err="1"/>
              <a:t>servlet</a:t>
            </a:r>
            <a:r>
              <a:rPr lang="es-ES" sz="1200" dirty="0"/>
              <a:t>&gt;</a:t>
            </a:r>
          </a:p>
          <a:p>
            <a:pPr fontAlgn="t"/>
            <a:r>
              <a:rPr lang="es-ES" sz="1200" dirty="0"/>
              <a:t>&lt;</a:t>
            </a:r>
            <a:r>
              <a:rPr lang="es-ES" sz="1200" dirty="0" err="1"/>
              <a:t>servlet-mapping</a:t>
            </a:r>
            <a:r>
              <a:rPr lang="es-ES" sz="1200" dirty="0"/>
              <a:t>&gt;</a:t>
            </a:r>
            <a:br>
              <a:rPr lang="es-ES" sz="1200" dirty="0"/>
            </a:br>
            <a:r>
              <a:rPr lang="es-ES" sz="1200" dirty="0"/>
              <a:t>&lt;</a:t>
            </a:r>
            <a:r>
              <a:rPr lang="es-ES" sz="1200" dirty="0" err="1"/>
              <a:t>servlet-name</a:t>
            </a:r>
            <a:r>
              <a:rPr lang="es-ES" sz="1200" dirty="0"/>
              <a:t>&gt;farmacia&lt;/</a:t>
            </a:r>
            <a:r>
              <a:rPr lang="es-ES" sz="1200" dirty="0" err="1"/>
              <a:t>servlet-name</a:t>
            </a:r>
            <a:r>
              <a:rPr lang="es-ES" sz="1200" dirty="0"/>
              <a:t>&gt;</a:t>
            </a:r>
            <a:br>
              <a:rPr lang="es-ES" sz="1200" dirty="0"/>
            </a:br>
            <a:r>
              <a:rPr lang="es-ES" sz="1200" dirty="0"/>
              <a:t>&lt;</a:t>
            </a:r>
            <a:r>
              <a:rPr lang="es-ES" sz="1200" dirty="0" err="1"/>
              <a:t>url-pattern</a:t>
            </a:r>
            <a:r>
              <a:rPr lang="es-ES" sz="1200" dirty="0"/>
              <a:t>&gt;/farmacia/*&lt;/</a:t>
            </a:r>
            <a:r>
              <a:rPr lang="es-ES" sz="1200" dirty="0" err="1"/>
              <a:t>url-pattern</a:t>
            </a:r>
            <a:r>
              <a:rPr lang="es-ES" sz="1200" dirty="0"/>
              <a:t>&gt;</a:t>
            </a:r>
            <a:br>
              <a:rPr lang="es-ES" sz="1200" dirty="0"/>
            </a:br>
            <a:r>
              <a:rPr lang="es-ES" sz="1200" dirty="0"/>
              <a:t>&lt;/</a:t>
            </a:r>
            <a:r>
              <a:rPr lang="es-ES" sz="1200" dirty="0" err="1"/>
              <a:t>servlet-mapping</a:t>
            </a:r>
            <a:r>
              <a:rPr lang="es-ES" sz="1200" dirty="0"/>
              <a:t>&gt;</a:t>
            </a:r>
          </a:p>
        </p:txBody>
      </p:sp>
      <p:sp>
        <p:nvSpPr>
          <p:cNvPr id="15" name="16 CuadroTexto"/>
          <p:cNvSpPr txBox="1"/>
          <p:nvPr/>
        </p:nvSpPr>
        <p:spPr>
          <a:xfrm>
            <a:off x="853686" y="4077072"/>
            <a:ext cx="8037987" cy="461665"/>
          </a:xfrm>
          <a:prstGeom prst="rect">
            <a:avLst/>
          </a:prstGeom>
          <a:noFill/>
          <a:ln>
            <a:noFill/>
            <a:prstDash val="dash"/>
          </a:ln>
          <a:effectLst/>
        </p:spPr>
        <p:txBody>
          <a:bodyPr wrap="square" rtlCol="0">
            <a:spAutoFit/>
          </a:bodyPr>
          <a:lstStyle/>
          <a:p>
            <a:pPr fontAlgn="t"/>
            <a:r>
              <a:rPr lang="es-ES" sz="1200" dirty="0"/>
              <a:t>Debería resultar evidente que implementar una aplicación web entera codificando todas las respuestas dentro de los </a:t>
            </a:r>
            <a:r>
              <a:rPr lang="es-ES" sz="1200" dirty="0" err="1"/>
              <a:t>servlets</a:t>
            </a:r>
            <a:r>
              <a:rPr lang="es-ES" sz="1200" dirty="0"/>
              <a:t> no resulta nada práctico. Y ahí es donde entran en juego los </a:t>
            </a:r>
            <a:r>
              <a:rPr lang="es-ES" sz="1200" dirty="0" err="1"/>
              <a:t>frameworks</a:t>
            </a:r>
            <a:r>
              <a:rPr lang="es-ES" sz="1200" dirty="0"/>
              <a:t>.</a:t>
            </a:r>
          </a:p>
        </p:txBody>
      </p:sp>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50252488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209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SERVLETS MVC-WEB</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45153" y="1480209"/>
            <a:ext cx="8320167" cy="646331"/>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Los </a:t>
            </a:r>
            <a:r>
              <a:rPr lang="es-ES" sz="1200" dirty="0" err="1"/>
              <a:t>servlets</a:t>
            </a:r>
            <a:r>
              <a:rPr lang="es-ES" sz="1200" dirty="0"/>
              <a:t> son la pieza central de una aplicación web. Su función es implementar todo el proceso necesario para construir la respuesta adecuada a las peticiones que recibe el servidor. Spring proporciona los mecanismos adecuados para evitar mezclar la capa de negocio con la de presentación dentro de un </a:t>
            </a:r>
            <a:r>
              <a:rPr lang="es-ES" sz="1200" dirty="0" err="1"/>
              <a:t>servlet</a:t>
            </a:r>
            <a:r>
              <a:rPr lang="es-ES" sz="1200" dirty="0"/>
              <a:t>.</a:t>
            </a:r>
            <a:endParaRPr lang="es-ES_tradnl" altLang="es-ES" sz="1200" dirty="0"/>
          </a:p>
        </p:txBody>
      </p:sp>
      <p:sp>
        <p:nvSpPr>
          <p:cNvPr id="13" name="4 CuadroTexto"/>
          <p:cNvSpPr txBox="1"/>
          <p:nvPr/>
        </p:nvSpPr>
        <p:spPr>
          <a:xfrm>
            <a:off x="247765" y="1493183"/>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78759" y="2708920"/>
            <a:ext cx="8037987" cy="1384995"/>
          </a:xfrm>
          <a:prstGeom prst="rect">
            <a:avLst/>
          </a:prstGeom>
          <a:noFill/>
          <a:ln>
            <a:noFill/>
            <a:prstDash val="dash"/>
          </a:ln>
          <a:effectLst/>
        </p:spPr>
        <p:txBody>
          <a:bodyPr wrap="square" rtlCol="0">
            <a:spAutoFit/>
          </a:bodyPr>
          <a:lstStyle/>
          <a:p>
            <a:pPr fontAlgn="t"/>
            <a:r>
              <a:rPr lang="es-ES" sz="1200" dirty="0"/>
              <a:t>El funcionamiento básico de Spring </a:t>
            </a:r>
            <a:r>
              <a:rPr lang="es-ES" sz="1200" dirty="0" err="1" smtClean="0"/>
              <a:t>WebMVC</a:t>
            </a:r>
            <a:r>
              <a:rPr lang="es-ES" sz="1200" dirty="0" smtClean="0"/>
              <a:t> </a:t>
            </a:r>
            <a:r>
              <a:rPr lang="es-ES" sz="1200" dirty="0"/>
              <a:t>es como el de la mayoría de los </a:t>
            </a:r>
            <a:r>
              <a:rPr lang="es-ES" sz="1200" dirty="0" err="1"/>
              <a:t>frameworks</a:t>
            </a:r>
            <a:r>
              <a:rPr lang="es-ES" sz="1200" dirty="0"/>
              <a:t> web. Tiene un </a:t>
            </a:r>
            <a:r>
              <a:rPr lang="es-ES" sz="1200" dirty="0" err="1"/>
              <a:t>servlet</a:t>
            </a:r>
            <a:r>
              <a:rPr lang="es-ES" sz="1200" dirty="0"/>
              <a:t> principal que recibe todas las peticiones, y las despacha en función de una configuración. Dicha configuración establece el mapeo entre las </a:t>
            </a:r>
            <a:r>
              <a:rPr lang="es-ES" sz="1200" dirty="0" err="1"/>
              <a:t>URLs</a:t>
            </a:r>
            <a:r>
              <a:rPr lang="es-ES" sz="1200" dirty="0"/>
              <a:t> de las peticiones web recibidas y las clases controladoras Java correspondientes. Los controladores gestionan el modelo de negocio de la aplicación y deciden la vista a aplicar.</a:t>
            </a:r>
          </a:p>
          <a:p>
            <a:pPr fontAlgn="t"/>
            <a:r>
              <a:rPr lang="es-ES" sz="1200" dirty="0"/>
              <a:t>El controlador principal (frontal) de Spring está implementado en la clase </a:t>
            </a:r>
            <a:r>
              <a:rPr lang="es-ES" sz="1200" dirty="0" err="1"/>
              <a:t>DispatcherServlet</a:t>
            </a:r>
            <a:r>
              <a:rPr lang="es-ES" sz="1200" dirty="0"/>
              <a:t>, que en la práctica es un </a:t>
            </a:r>
            <a:r>
              <a:rPr lang="es-ES" sz="1200" dirty="0" err="1"/>
              <a:t>servlet</a:t>
            </a:r>
            <a:r>
              <a:rPr lang="es-ES" sz="1200" dirty="0"/>
              <a:t> ordinario que hereda de la clase </a:t>
            </a:r>
            <a:r>
              <a:rPr lang="es-ES" sz="1200" dirty="0" err="1"/>
              <a:t>HttpServlet</a:t>
            </a:r>
            <a:r>
              <a:rPr lang="es-ES" sz="1200" dirty="0"/>
              <a:t>, y como tal debe configurarse en el fichero web.xml para que atienda las peticiones de la aplicación web:</a:t>
            </a:r>
          </a:p>
        </p:txBody>
      </p:sp>
      <p:sp>
        <p:nvSpPr>
          <p:cNvPr id="19" name="4 CuadroTexto"/>
          <p:cNvSpPr txBox="1"/>
          <p:nvPr/>
        </p:nvSpPr>
        <p:spPr>
          <a:xfrm>
            <a:off x="201546" y="443217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2" name="16 CuadroTexto"/>
          <p:cNvSpPr txBox="1"/>
          <p:nvPr/>
        </p:nvSpPr>
        <p:spPr>
          <a:xfrm>
            <a:off x="899592" y="4089166"/>
            <a:ext cx="7866632"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servlet</a:t>
            </a:r>
            <a:r>
              <a:rPr lang="es-ES" sz="1200" dirty="0"/>
              <a:t>&gt;</a:t>
            </a:r>
            <a:br>
              <a:rPr lang="es-ES" sz="1200" dirty="0"/>
            </a:br>
            <a:r>
              <a:rPr lang="es-ES" sz="1200" dirty="0"/>
              <a:t>&lt;</a:t>
            </a:r>
            <a:r>
              <a:rPr lang="es-ES" sz="1200" dirty="0" err="1"/>
              <a:t>servlet-name</a:t>
            </a:r>
            <a:r>
              <a:rPr lang="es-ES" sz="1200" dirty="0"/>
              <a:t>&gt;farmacia&lt;/</a:t>
            </a:r>
            <a:r>
              <a:rPr lang="es-ES" sz="1200" dirty="0" err="1"/>
              <a:t>servlet-name</a:t>
            </a:r>
            <a:r>
              <a:rPr lang="es-ES" sz="1200" dirty="0"/>
              <a:t>&gt;</a:t>
            </a:r>
            <a:br>
              <a:rPr lang="es-ES" sz="1200" dirty="0"/>
            </a:br>
            <a:r>
              <a:rPr lang="es-ES" sz="1200" dirty="0"/>
              <a:t>&lt;</a:t>
            </a:r>
            <a:r>
              <a:rPr lang="es-ES" sz="1200" dirty="0" err="1"/>
              <a:t>servlet-class</a:t>
            </a:r>
            <a:r>
              <a:rPr lang="es-ES" sz="1200" dirty="0"/>
              <a:t>&gt;</a:t>
            </a:r>
            <a:r>
              <a:rPr lang="es-ES" sz="1200" dirty="0" err="1"/>
              <a:t>org.springframework.web.servlet.DispatcherServlet</a:t>
            </a:r>
            <a:r>
              <a:rPr lang="es-ES" sz="1200" dirty="0"/>
              <a:t>&lt;/</a:t>
            </a:r>
            <a:r>
              <a:rPr lang="es-ES" sz="1200" dirty="0" err="1"/>
              <a:t>servlet-class</a:t>
            </a:r>
            <a:r>
              <a:rPr lang="es-ES" sz="1200" dirty="0"/>
              <a:t>&gt;</a:t>
            </a:r>
            <a:br>
              <a:rPr lang="es-ES" sz="1200" dirty="0"/>
            </a:br>
            <a:r>
              <a:rPr lang="es-ES" sz="1200" dirty="0"/>
              <a:t>&lt;load-</a:t>
            </a:r>
            <a:r>
              <a:rPr lang="es-ES" sz="1200" dirty="0" err="1"/>
              <a:t>on</a:t>
            </a:r>
            <a:r>
              <a:rPr lang="es-ES" sz="1200" dirty="0"/>
              <a:t>-</a:t>
            </a:r>
            <a:r>
              <a:rPr lang="es-ES" sz="1200" dirty="0" err="1"/>
              <a:t>startup</a:t>
            </a:r>
            <a:r>
              <a:rPr lang="es-ES" sz="1200" dirty="0"/>
              <a:t>&gt;1&lt;/load-</a:t>
            </a:r>
            <a:r>
              <a:rPr lang="es-ES" sz="1200" dirty="0" err="1"/>
              <a:t>on</a:t>
            </a:r>
            <a:r>
              <a:rPr lang="es-ES" sz="1200" dirty="0"/>
              <a:t>-</a:t>
            </a:r>
            <a:r>
              <a:rPr lang="es-ES" sz="1200" dirty="0" err="1"/>
              <a:t>startup</a:t>
            </a:r>
            <a:r>
              <a:rPr lang="es-ES" sz="1200" dirty="0"/>
              <a:t>&gt;</a:t>
            </a:r>
            <a:br>
              <a:rPr lang="es-ES" sz="1200" dirty="0"/>
            </a:br>
            <a:r>
              <a:rPr lang="es-ES" sz="1200" dirty="0"/>
              <a:t>&lt;/</a:t>
            </a:r>
            <a:r>
              <a:rPr lang="es-ES" sz="1200" dirty="0" err="1"/>
              <a:t>servlet</a:t>
            </a:r>
            <a:r>
              <a:rPr lang="es-ES" sz="1200" dirty="0"/>
              <a:t>&gt;</a:t>
            </a:r>
          </a:p>
          <a:p>
            <a:pPr fontAlgn="t"/>
            <a:r>
              <a:rPr lang="es-ES" sz="1200" dirty="0"/>
              <a:t>&lt;</a:t>
            </a:r>
            <a:r>
              <a:rPr lang="es-ES" sz="1200" dirty="0" err="1"/>
              <a:t>servlet-mapping</a:t>
            </a:r>
            <a:r>
              <a:rPr lang="es-ES" sz="1200" dirty="0"/>
              <a:t>&gt;</a:t>
            </a:r>
            <a:br>
              <a:rPr lang="es-ES" sz="1200" dirty="0"/>
            </a:br>
            <a:r>
              <a:rPr lang="es-ES" sz="1200" dirty="0"/>
              <a:t>&lt;</a:t>
            </a:r>
            <a:r>
              <a:rPr lang="es-ES" sz="1200" dirty="0" err="1"/>
              <a:t>servlet-name</a:t>
            </a:r>
            <a:r>
              <a:rPr lang="es-ES" sz="1200" dirty="0"/>
              <a:t>&gt;farmacia&lt;/</a:t>
            </a:r>
            <a:r>
              <a:rPr lang="es-ES" sz="1200" dirty="0" err="1"/>
              <a:t>servlet-name</a:t>
            </a:r>
            <a:r>
              <a:rPr lang="es-ES" sz="1200" dirty="0"/>
              <a:t>&gt;</a:t>
            </a:r>
            <a:br>
              <a:rPr lang="es-ES" sz="1200" dirty="0"/>
            </a:br>
            <a:r>
              <a:rPr lang="es-ES" sz="1200" dirty="0"/>
              <a:t>&lt;</a:t>
            </a:r>
            <a:r>
              <a:rPr lang="es-ES" sz="1200" dirty="0" err="1"/>
              <a:t>url-pattern</a:t>
            </a:r>
            <a:r>
              <a:rPr lang="es-ES" sz="1200" dirty="0"/>
              <a:t>&gt;/farmacia/*&lt;/</a:t>
            </a:r>
            <a:r>
              <a:rPr lang="es-ES" sz="1200" dirty="0" err="1"/>
              <a:t>url-pattern</a:t>
            </a:r>
            <a:r>
              <a:rPr lang="es-ES" sz="1200" dirty="0"/>
              <a:t>&gt;</a:t>
            </a:r>
            <a:br>
              <a:rPr lang="es-ES" sz="1200" dirty="0"/>
            </a:br>
            <a:r>
              <a:rPr lang="es-ES" sz="1200" dirty="0"/>
              <a:t>&lt;/</a:t>
            </a:r>
            <a:r>
              <a:rPr lang="es-ES" sz="1200" dirty="0" err="1"/>
              <a:t>servlet-mapping</a:t>
            </a:r>
            <a:r>
              <a:rPr lang="es-ES" sz="1200" dirty="0"/>
              <a:t>&gt;</a:t>
            </a:r>
          </a:p>
        </p:txBody>
      </p:sp>
      <p:sp>
        <p:nvSpPr>
          <p:cNvPr id="14" name="13 CuadroTexto"/>
          <p:cNvSpPr txBox="1"/>
          <p:nvPr/>
        </p:nvSpPr>
        <p:spPr>
          <a:xfrm>
            <a:off x="899592" y="2204864"/>
            <a:ext cx="2520280"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a:t>DispatcherServlet</a:t>
            </a:r>
            <a:endParaRPr lang="es-ES" b="1" u="sng" dirty="0">
              <a:solidFill>
                <a:srgbClr val="C00000"/>
              </a:solidFill>
              <a:effectLst/>
            </a:endParaRP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95488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a:t>
            </a:fld>
            <a:endParaRPr lang="fr-FR" altLang="es-ES" sz="1100" smtClean="0">
              <a:solidFill>
                <a:srgbClr val="464646"/>
              </a:solidFill>
            </a:endParaRPr>
          </a:p>
        </p:txBody>
      </p:sp>
      <p:sp>
        <p:nvSpPr>
          <p:cNvPr id="6" name="5 Marcador de texto"/>
          <p:cNvSpPr>
            <a:spLocks noGrp="1"/>
          </p:cNvSpPr>
          <p:nvPr>
            <p:ph type="body" sz="quarter" idx="13"/>
          </p:nvPr>
        </p:nvSpPr>
        <p:spPr>
          <a:xfrm>
            <a:off x="515611" y="764704"/>
            <a:ext cx="8376542" cy="269875"/>
          </a:xfrm>
        </p:spPr>
        <p:txBody>
          <a:bodyPr/>
          <a:lstStyle/>
          <a:p>
            <a:pPr>
              <a:lnSpc>
                <a:spcPct val="90000"/>
              </a:lnSpc>
              <a:spcBef>
                <a:spcPct val="0"/>
              </a:spcBef>
              <a:defRPr/>
            </a:pPr>
            <a:r>
              <a:rPr lang="es-ES_tradnl" altLang="es-ES" b="1" dirty="0">
                <a:ea typeface="ＭＳ Ｐゴシック" pitchFamily="34" charset="-128"/>
              </a:rPr>
              <a:t>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CONCEPTOS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CLAVES: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CONTENEDORES</a:t>
            </a:r>
          </a:p>
        </p:txBody>
      </p:sp>
      <p:pic>
        <p:nvPicPr>
          <p:cNvPr id="2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564592" y="2141294"/>
            <a:ext cx="8007370"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El contenedor de Spring es el espacio de memoria donde son cargados un conjunto de objetos instanciados y configurados a lo largo de toda la vida de la aplicación (</a:t>
            </a:r>
            <a:r>
              <a:rPr lang="es-ES" sz="1400" dirty="0" err="1"/>
              <a:t>application</a:t>
            </a:r>
            <a:r>
              <a:rPr lang="es-ES" sz="1400" dirty="0"/>
              <a:t> </a:t>
            </a:r>
            <a:r>
              <a:rPr lang="es-ES" sz="1400" dirty="0" err="1"/>
              <a:t>scope</a:t>
            </a:r>
            <a:r>
              <a:rPr lang="es-ES" sz="1400" dirty="0"/>
              <a:t>), aunque este comportamiento puede ser modificado por nosotros.</a:t>
            </a:r>
            <a:endParaRPr lang="es-ES" sz="1400" dirty="0">
              <a:effectLst/>
            </a:endParaRPr>
          </a:p>
        </p:txBody>
      </p:sp>
      <p:sp>
        <p:nvSpPr>
          <p:cNvPr id="12" name="16 CuadroTexto"/>
          <p:cNvSpPr txBox="1"/>
          <p:nvPr/>
        </p:nvSpPr>
        <p:spPr>
          <a:xfrm>
            <a:off x="539552" y="1556792"/>
            <a:ext cx="3475552" cy="307777"/>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400" b="1" dirty="0"/>
              <a:t>¿Que es el contenedor de Spring?</a:t>
            </a:r>
            <a:endParaRPr lang="es-ES" sz="1400" b="1" dirty="0">
              <a:solidFill>
                <a:srgbClr val="C00000"/>
              </a:solidFill>
            </a:endParaRPr>
          </a:p>
        </p:txBody>
      </p:sp>
      <p:sp>
        <p:nvSpPr>
          <p:cNvPr id="13" name="12 CuadroTexto"/>
          <p:cNvSpPr txBox="1"/>
          <p:nvPr/>
        </p:nvSpPr>
        <p:spPr>
          <a:xfrm>
            <a:off x="562785" y="3121804"/>
            <a:ext cx="8007370" cy="52322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Dentro del contenedor de Spring se cargan objetos como controladores, manejadores, filtros, recursos para internacionalización, acceso a base de datos, subida de archivos, tareas programadas</a:t>
            </a:r>
            <a:r>
              <a:rPr lang="es-ES" sz="1400" dirty="0" smtClean="0"/>
              <a:t>, </a:t>
            </a:r>
            <a:r>
              <a:rPr lang="es-ES" sz="1400" dirty="0"/>
              <a:t>etc…</a:t>
            </a:r>
            <a:endParaRPr lang="es-ES" sz="1400" dirty="0">
              <a:effectLst/>
            </a:endParaRPr>
          </a:p>
        </p:txBody>
      </p:sp>
      <p:sp>
        <p:nvSpPr>
          <p:cNvPr id="14" name="13 CuadroTexto"/>
          <p:cNvSpPr txBox="1"/>
          <p:nvPr/>
        </p:nvSpPr>
        <p:spPr>
          <a:xfrm>
            <a:off x="559656" y="3915053"/>
            <a:ext cx="8007370" cy="95410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El contenedor de Spring es por lo tanto una excelente idea para prevenir la concurrencia y optimizar los recursos, tanto a nivel de programación como de sistema, para cada llamada de uno o varios clientes vamos a reutilizar un mismo recurso de tipo concreto ya existente, en lugar de crear uno por cada llamada recibida, cada objeto en el contenedor de Spring se comporta como un </a:t>
            </a:r>
            <a:r>
              <a:rPr lang="es-ES" sz="1400" dirty="0" err="1"/>
              <a:t>Singleton</a:t>
            </a:r>
            <a:r>
              <a:rPr lang="es-ES" sz="1400" dirty="0"/>
              <a:t>.</a:t>
            </a:r>
            <a:endParaRPr lang="es-ES" sz="1400" dirty="0">
              <a:effectLst/>
            </a:endParaRPr>
          </a:p>
        </p:txBody>
      </p:sp>
      <p:sp>
        <p:nvSpPr>
          <p:cNvPr id="15" name="14 CuadroTexto"/>
          <p:cNvSpPr txBox="1"/>
          <p:nvPr/>
        </p:nvSpPr>
        <p:spPr>
          <a:xfrm>
            <a:off x="559656" y="5138028"/>
            <a:ext cx="8007370" cy="52322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El contenedor, </a:t>
            </a:r>
            <a:r>
              <a:rPr lang="es-ES" sz="1400" dirty="0" smtClean="0"/>
              <a:t>además </a:t>
            </a:r>
            <a:r>
              <a:rPr lang="es-ES" sz="1400" dirty="0"/>
              <a:t>de albergar las instancias de todos estos objetos de Spring, hace posible una de las principales características de Spring, la </a:t>
            </a:r>
            <a:r>
              <a:rPr lang="es-ES" sz="1400" b="1" dirty="0"/>
              <a:t>inyección de dependencias</a:t>
            </a:r>
            <a:endParaRPr lang="es-ES" sz="1400" b="1" dirty="0">
              <a:effectLst/>
            </a:endParaRPr>
          </a:p>
        </p:txBody>
      </p:sp>
      <p:pic>
        <p:nvPicPr>
          <p:cNvPr id="16"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7"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6546597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210</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SERVLETS 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45153" y="1480209"/>
            <a:ext cx="8320167" cy="646331"/>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Para cada </a:t>
            </a:r>
            <a:r>
              <a:rPr lang="es-ES" sz="1200" dirty="0" err="1"/>
              <a:t>servlet</a:t>
            </a:r>
            <a:r>
              <a:rPr lang="es-ES" sz="1200" dirty="0"/>
              <a:t> de esta clase de Spring debe existir un fichero de configuración en el directorio WEB-INF llamado nombre</a:t>
            </a:r>
            <a:r>
              <a:rPr lang="es-ES" sz="1200" i="1" dirty="0"/>
              <a:t>-servlet.xml</a:t>
            </a:r>
            <a:r>
              <a:rPr lang="es-ES" sz="1200" dirty="0"/>
              <a:t>, aunque se puede indicar que se utilice un fichero con otro nombre mediante el atributo </a:t>
            </a:r>
            <a:r>
              <a:rPr lang="es-ES" sz="1200" dirty="0" err="1"/>
              <a:t>contextConfigLocation</a:t>
            </a:r>
            <a:r>
              <a:rPr lang="es-ES" sz="1200" dirty="0"/>
              <a:t>. Lo que quiere decir que para que funcione el </a:t>
            </a:r>
            <a:r>
              <a:rPr lang="es-ES" sz="1200" dirty="0" err="1"/>
              <a:t>servlet</a:t>
            </a:r>
            <a:r>
              <a:rPr lang="es-ES" sz="1200" dirty="0"/>
              <a:t> del ejemplo, debe crearse un fichero farmacia-servlet.xml, aunque sea vacío:</a:t>
            </a:r>
            <a:endParaRPr lang="es-ES_tradnl" altLang="es-ES" sz="1200" dirty="0"/>
          </a:p>
        </p:txBody>
      </p:sp>
      <p:sp>
        <p:nvSpPr>
          <p:cNvPr id="22" name="16 CuadroTexto"/>
          <p:cNvSpPr txBox="1"/>
          <p:nvPr/>
        </p:nvSpPr>
        <p:spPr>
          <a:xfrm>
            <a:off x="899592" y="2303827"/>
            <a:ext cx="7866632"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xml</a:t>
            </a:r>
            <a:r>
              <a:rPr lang="es-ES" sz="1200" dirty="0"/>
              <a:t> </a:t>
            </a:r>
            <a:r>
              <a:rPr lang="es-ES" sz="1200" dirty="0" err="1"/>
              <a:t>version</a:t>
            </a:r>
            <a:r>
              <a:rPr lang="es-ES" sz="1200" dirty="0"/>
              <a:t>="1.0" </a:t>
            </a:r>
            <a:r>
              <a:rPr lang="es-ES" sz="1200" dirty="0" err="1"/>
              <a:t>encoding</a:t>
            </a:r>
            <a:r>
              <a:rPr lang="es-ES" sz="1200" dirty="0"/>
              <a:t>="UTF-8"?&gt;</a:t>
            </a:r>
            <a:br>
              <a:rPr lang="es-ES" sz="1200" dirty="0"/>
            </a:br>
            <a:r>
              <a:rPr lang="es-ES" sz="1200" dirty="0"/>
              <a:t>&lt;</a:t>
            </a:r>
            <a:r>
              <a:rPr lang="es-ES" sz="1200" dirty="0" err="1"/>
              <a:t>beans</a:t>
            </a:r>
            <a:r>
              <a:rPr lang="es-ES" sz="1200" dirty="0"/>
              <a:t> </a:t>
            </a:r>
            <a:r>
              <a:rPr lang="es-ES" sz="1200" dirty="0" err="1"/>
              <a:t>xmlns</a:t>
            </a:r>
            <a:r>
              <a:rPr lang="es-ES" sz="1200" dirty="0"/>
              <a:t>="http://www.springframework.org/schema/beans"</a:t>
            </a:r>
            <a:br>
              <a:rPr lang="es-ES" sz="1200" dirty="0"/>
            </a:br>
            <a:r>
              <a:rPr lang="es-ES" sz="1200" dirty="0" err="1"/>
              <a:t>xmlns:xsi</a:t>
            </a:r>
            <a:r>
              <a:rPr lang="es-ES" sz="1200" dirty="0"/>
              <a:t>="http://www.w3.org/2001/XMLSchema-instance"</a:t>
            </a:r>
            <a:br>
              <a:rPr lang="es-ES" sz="1200" dirty="0"/>
            </a:br>
            <a:r>
              <a:rPr lang="es-ES" sz="1200" dirty="0" err="1"/>
              <a:t>xsi:schemaLocation</a:t>
            </a:r>
            <a:r>
              <a:rPr lang="es-ES" sz="1200" dirty="0"/>
              <a:t>="http://www.springframework.org/schema/beans</a:t>
            </a:r>
            <a:br>
              <a:rPr lang="es-ES" sz="1200" dirty="0"/>
            </a:br>
            <a:r>
              <a:rPr lang="es-ES" sz="1200" dirty="0"/>
              <a:t>http://www.springframework.org/schema/beans/spring-beans-3.1.xsd"&gt;</a:t>
            </a:r>
          </a:p>
          <a:p>
            <a:pPr fontAlgn="t"/>
            <a:r>
              <a:rPr lang="es-ES" sz="1200" dirty="0"/>
              <a:t>&lt;/</a:t>
            </a:r>
            <a:r>
              <a:rPr lang="es-ES" sz="1200" dirty="0" err="1"/>
              <a:t>beans</a:t>
            </a:r>
            <a:r>
              <a:rPr lang="es-ES" sz="1200" dirty="0"/>
              <a:t>&gt;</a:t>
            </a:r>
          </a:p>
        </p:txBody>
      </p:sp>
      <p:sp>
        <p:nvSpPr>
          <p:cNvPr id="15" name="16 CuadroTexto"/>
          <p:cNvSpPr txBox="1"/>
          <p:nvPr/>
        </p:nvSpPr>
        <p:spPr>
          <a:xfrm>
            <a:off x="777329" y="3794943"/>
            <a:ext cx="8320167" cy="646331"/>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Este </a:t>
            </a:r>
            <a:r>
              <a:rPr lang="es-ES" sz="1200" dirty="0" err="1"/>
              <a:t>servlet</a:t>
            </a:r>
            <a:r>
              <a:rPr lang="es-ES" sz="1200" dirty="0"/>
              <a:t> de Spring implementa toda la secuencia que se sigue desde que se recibe una petición y hasta que se construye la respuesta. Por defecto mantiene una lista de </a:t>
            </a:r>
            <a:r>
              <a:rPr lang="es-ES" sz="1200" dirty="0" err="1"/>
              <a:t>beans</a:t>
            </a:r>
            <a:r>
              <a:rPr lang="es-ES" sz="1200" dirty="0"/>
              <a:t> con una implementación concreta para cada paso del proceso, aunque dichos </a:t>
            </a:r>
            <a:r>
              <a:rPr lang="es-ES" sz="1200" dirty="0" err="1"/>
              <a:t>beans</a:t>
            </a:r>
            <a:r>
              <a:rPr lang="es-ES" sz="1200" dirty="0"/>
              <a:t> se pueden sustituir para utilizar otras implementaciones según las necesidades de cada aplicación.</a:t>
            </a:r>
            <a:endParaRPr lang="es-ES_tradnl" altLang="es-ES" sz="1200" dirty="0"/>
          </a:p>
        </p:txBody>
      </p:sp>
      <p:pic>
        <p:nvPicPr>
          <p:cNvPr id="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46650616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211</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Controladores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866190" y="4634351"/>
            <a:ext cx="800837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Esta anotación se utiliza para indicar que una clase actúa como controlador:</a:t>
            </a:r>
            <a:r>
              <a:rPr lang="es-ES" sz="1200" dirty="0" smtClean="0"/>
              <a:t> </a:t>
            </a:r>
            <a:endParaRPr lang="es-ES_tradnl" altLang="es-ES" sz="1200" dirty="0"/>
          </a:p>
        </p:txBody>
      </p:sp>
      <p:sp>
        <p:nvSpPr>
          <p:cNvPr id="19" name="4 CuadroTexto"/>
          <p:cNvSpPr txBox="1"/>
          <p:nvPr/>
        </p:nvSpPr>
        <p:spPr>
          <a:xfrm>
            <a:off x="509343" y="4650130"/>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4" name="16 CuadroTexto"/>
          <p:cNvSpPr txBox="1"/>
          <p:nvPr/>
        </p:nvSpPr>
        <p:spPr>
          <a:xfrm>
            <a:off x="430444" y="2063181"/>
            <a:ext cx="8444122"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200" b="1" dirty="0" smtClean="0">
                <a:solidFill>
                  <a:srgbClr val="C00000"/>
                </a:solidFill>
              </a:rPr>
              <a:t>- </a:t>
            </a:r>
            <a:r>
              <a:rPr lang="es-ES" sz="1200" dirty="0"/>
              <a:t>&lt;?</a:t>
            </a:r>
            <a:r>
              <a:rPr lang="es-ES" sz="1200" dirty="0" err="1"/>
              <a:t>xml</a:t>
            </a:r>
            <a:r>
              <a:rPr lang="es-ES" sz="1200" dirty="0"/>
              <a:t> </a:t>
            </a:r>
            <a:r>
              <a:rPr lang="es-ES" sz="1200" dirty="0" err="1"/>
              <a:t>version</a:t>
            </a:r>
            <a:r>
              <a:rPr lang="es-ES" sz="1200" dirty="0"/>
              <a:t>="1.0" </a:t>
            </a:r>
            <a:r>
              <a:rPr lang="es-ES" sz="1200" dirty="0" err="1"/>
              <a:t>encoding</a:t>
            </a:r>
            <a:r>
              <a:rPr lang="es-ES" sz="1200" dirty="0"/>
              <a:t>="UTF-8"?&gt;</a:t>
            </a:r>
            <a:br>
              <a:rPr lang="es-ES" sz="1200" dirty="0"/>
            </a:br>
            <a:r>
              <a:rPr lang="es-ES" sz="1200" dirty="0"/>
              <a:t>&lt;</a:t>
            </a:r>
            <a:r>
              <a:rPr lang="es-ES" sz="1200" dirty="0" err="1"/>
              <a:t>beans</a:t>
            </a:r>
            <a:r>
              <a:rPr lang="es-ES" sz="1200" dirty="0"/>
              <a:t> ...</a:t>
            </a:r>
            <a:br>
              <a:rPr lang="es-ES" sz="1200" dirty="0"/>
            </a:br>
            <a:r>
              <a:rPr lang="es-ES" sz="1200" dirty="0" err="1"/>
              <a:t>xmlns:mvc</a:t>
            </a:r>
            <a:r>
              <a:rPr lang="es-ES" sz="1200" dirty="0"/>
              <a:t>="http://www.springframework.org/schema/mvc"</a:t>
            </a:r>
            <a:br>
              <a:rPr lang="es-ES" sz="1200" dirty="0"/>
            </a:br>
            <a:r>
              <a:rPr lang="es-ES" sz="1200" dirty="0" err="1"/>
              <a:t>xsi:schemaLocation</a:t>
            </a:r>
            <a:r>
              <a:rPr lang="es-ES" sz="1200" dirty="0"/>
              <a:t>="</a:t>
            </a:r>
            <a:br>
              <a:rPr lang="es-ES" sz="1200" dirty="0"/>
            </a:br>
            <a:r>
              <a:rPr lang="es-ES" sz="1200" dirty="0"/>
              <a:t>...</a:t>
            </a:r>
            <a:br>
              <a:rPr lang="es-ES" sz="1200" dirty="0"/>
            </a:br>
            <a:r>
              <a:rPr lang="es-ES" sz="1200" dirty="0"/>
              <a:t>http://www.springframework.org/schema/mvc</a:t>
            </a:r>
            <a:br>
              <a:rPr lang="es-ES" sz="1200" dirty="0"/>
            </a:br>
            <a:r>
              <a:rPr lang="es-ES" sz="1200" dirty="0"/>
              <a:t>http://www.springframework.org/schema/mvc/spring-mvc-3.1.xsd"&gt;</a:t>
            </a:r>
          </a:p>
          <a:p>
            <a:pPr fontAlgn="t"/>
            <a:r>
              <a:rPr lang="es-ES" sz="1200" dirty="0"/>
              <a:t>&lt;</a:t>
            </a:r>
            <a:r>
              <a:rPr lang="es-ES" sz="1200" dirty="0" err="1"/>
              <a:t>mvc:annotation-driven</a:t>
            </a:r>
            <a:r>
              <a:rPr lang="es-ES" sz="1200" dirty="0"/>
              <a:t> </a:t>
            </a:r>
            <a:r>
              <a:rPr lang="es-ES" sz="1200" dirty="0" smtClean="0"/>
              <a:t>/&gt;...</a:t>
            </a:r>
            <a:endParaRPr lang="es-ES" sz="1200" dirty="0"/>
          </a:p>
        </p:txBody>
      </p:sp>
      <p:sp>
        <p:nvSpPr>
          <p:cNvPr id="25" name="16 CuadroTexto"/>
          <p:cNvSpPr txBox="1"/>
          <p:nvPr/>
        </p:nvSpPr>
        <p:spPr>
          <a:xfrm>
            <a:off x="855146" y="1356156"/>
            <a:ext cx="7749302"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ofrece una forma muy conveniente de utilizar anotaciones para definir controladores. Pero como de costumbre, es necesario recordar activar su procesamiento en la configuración:</a:t>
            </a:r>
          </a:p>
        </p:txBody>
      </p:sp>
      <p:sp>
        <p:nvSpPr>
          <p:cNvPr id="26" name="25 CuadroTexto"/>
          <p:cNvSpPr txBox="1"/>
          <p:nvPr/>
        </p:nvSpPr>
        <p:spPr>
          <a:xfrm>
            <a:off x="493472" y="4067047"/>
            <a:ext cx="1414232"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Controller</a:t>
            </a:r>
            <a:endParaRPr lang="es-ES" b="1" u="sng" dirty="0">
              <a:solidFill>
                <a:srgbClr val="C00000"/>
              </a:solidFill>
              <a:effectLst/>
            </a:endParaRPr>
          </a:p>
        </p:txBody>
      </p:sp>
      <p:sp>
        <p:nvSpPr>
          <p:cNvPr id="28" name="16 CuadroTexto"/>
          <p:cNvSpPr txBox="1"/>
          <p:nvPr/>
        </p:nvSpPr>
        <p:spPr>
          <a:xfrm>
            <a:off x="509343" y="4967950"/>
            <a:ext cx="8444122"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200" b="1" dirty="0" smtClean="0">
                <a:solidFill>
                  <a:srgbClr val="C00000"/>
                </a:solidFill>
              </a:rPr>
              <a:t>- </a:t>
            </a:r>
            <a:r>
              <a:rPr lang="es-ES" sz="1200" b="1" dirty="0">
                <a:solidFill>
                  <a:srgbClr val="C00000"/>
                </a:solidFill>
              </a:rPr>
              <a:t>@</a:t>
            </a:r>
            <a:r>
              <a:rPr lang="es-ES" sz="1200" b="1" dirty="0" err="1">
                <a:solidFill>
                  <a:srgbClr val="C00000"/>
                </a:solidFill>
              </a:rPr>
              <a:t>Controller</a:t>
            </a:r>
            <a:r>
              <a:rPr lang="es-ES" sz="1200" b="1" dirty="0">
                <a:solidFill>
                  <a:srgbClr val="C00000"/>
                </a:solidFill>
              </a:rPr>
              <a:t/>
            </a:r>
            <a:br>
              <a:rPr lang="es-ES" sz="1200" b="1" dirty="0">
                <a:solidFill>
                  <a:srgbClr val="C00000"/>
                </a:solidFill>
              </a:rPr>
            </a:br>
            <a:r>
              <a:rPr lang="es-ES" sz="1200" dirty="0" err="1"/>
              <a:t>public</a:t>
            </a:r>
            <a:r>
              <a:rPr lang="es-ES" sz="1200" dirty="0"/>
              <a:t> </a:t>
            </a:r>
            <a:r>
              <a:rPr lang="es-ES" sz="1200" dirty="0" err="1"/>
              <a:t>class</a:t>
            </a:r>
            <a:r>
              <a:rPr lang="es-ES" sz="1200" dirty="0"/>
              <a:t> </a:t>
            </a:r>
            <a:r>
              <a:rPr lang="es-ES" sz="1200" dirty="0" err="1"/>
              <a:t>FarmaciaController</a:t>
            </a:r>
            <a:r>
              <a:rPr lang="es-ES" sz="1200" dirty="0"/>
              <a:t> {</a:t>
            </a:r>
            <a:br>
              <a:rPr lang="es-ES" sz="1200" dirty="0"/>
            </a:br>
            <a:r>
              <a:rPr lang="es-ES" sz="1200" dirty="0"/>
              <a:t>...</a:t>
            </a:r>
          </a:p>
        </p:txBody>
      </p:sp>
      <p:sp>
        <p:nvSpPr>
          <p:cNvPr id="29" name="16 CuadroTexto"/>
          <p:cNvSpPr txBox="1"/>
          <p:nvPr/>
        </p:nvSpPr>
        <p:spPr>
          <a:xfrm>
            <a:off x="938122" y="5801399"/>
            <a:ext cx="800837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Una clase de este tipo no tiene que heredar ni implementar ninguna interface específica.</a:t>
            </a:r>
            <a:endParaRPr lang="es-ES_tradnl" altLang="es-ES" sz="1200" dirty="0"/>
          </a:p>
        </p:txBody>
      </p:sp>
      <p:sp>
        <p:nvSpPr>
          <p:cNvPr id="30" name="4 CuadroTexto"/>
          <p:cNvSpPr txBox="1"/>
          <p:nvPr/>
        </p:nvSpPr>
        <p:spPr>
          <a:xfrm>
            <a:off x="517324" y="5805264"/>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8944402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212</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Controladores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757849" y="4789471"/>
            <a:ext cx="8206639" cy="1384995"/>
          </a:xfrm>
          <a:prstGeom prst="rect">
            <a:avLst/>
          </a:prstGeom>
          <a:noFill/>
          <a:ln>
            <a:noFill/>
            <a:prstDash val="dash"/>
          </a:ln>
          <a:effectLst/>
        </p:spPr>
        <p:txBody>
          <a:bodyPr wrap="square" rtlCol="0">
            <a:spAutoFit/>
          </a:bodyPr>
          <a:lstStyle/>
          <a:p>
            <a:pPr fontAlgn="t"/>
            <a:r>
              <a:rPr lang="es-ES" sz="1200" dirty="0" smtClean="0"/>
              <a:t>Como </a:t>
            </a:r>
            <a:r>
              <a:rPr lang="es-ES" sz="1200" dirty="0"/>
              <a:t>se observa, la anotación permite utilizar algunos parámetros adicionales, como el método HTTP concreto. Sólo si la petición HTTP es del tipo indicado se llamará al método.</a:t>
            </a:r>
          </a:p>
          <a:p>
            <a:pPr fontAlgn="t"/>
            <a:r>
              <a:rPr lang="es-ES" sz="1200" dirty="0"/>
              <a:t>Otros parámetros de la anotación permiten indicar el formato aceptado según el contenido de la cabecera Content-</a:t>
            </a:r>
            <a:r>
              <a:rPr lang="es-ES" sz="1200" dirty="0" err="1"/>
              <a:t>Type</a:t>
            </a:r>
            <a:r>
              <a:rPr lang="es-ES" sz="1200" dirty="0"/>
              <a:t> (consumes="</a:t>
            </a:r>
            <a:r>
              <a:rPr lang="es-ES" sz="1200" dirty="0" err="1"/>
              <a:t>application</a:t>
            </a:r>
            <a:r>
              <a:rPr lang="es-ES" sz="1200" dirty="0"/>
              <a:t>/</a:t>
            </a:r>
            <a:r>
              <a:rPr lang="es-ES" sz="1200" dirty="0" err="1"/>
              <a:t>json</a:t>
            </a:r>
            <a:r>
              <a:rPr lang="es-ES" sz="1200" dirty="0"/>
              <a:t>), el formato generado según la </a:t>
            </a:r>
            <a:r>
              <a:rPr lang="es-ES" sz="1200" dirty="0" smtClean="0"/>
              <a:t>cabecera </a:t>
            </a:r>
            <a:r>
              <a:rPr lang="es-ES" sz="1200" dirty="0" err="1"/>
              <a:t>Accept</a:t>
            </a:r>
            <a:r>
              <a:rPr lang="es-ES" sz="1200" dirty="0"/>
              <a:t> (produces="</a:t>
            </a:r>
            <a:r>
              <a:rPr lang="es-ES" sz="1200" dirty="0" err="1"/>
              <a:t>text</a:t>
            </a:r>
            <a:r>
              <a:rPr lang="es-ES" sz="1200" dirty="0"/>
              <a:t>/</a:t>
            </a:r>
            <a:r>
              <a:rPr lang="es-ES" sz="1200" dirty="0" err="1"/>
              <a:t>plain</a:t>
            </a:r>
            <a:r>
              <a:rPr lang="es-ES" sz="1200" dirty="0"/>
              <a:t>"), los parámetros presentes en la URL (</a:t>
            </a:r>
            <a:r>
              <a:rPr lang="es-ES" sz="1200" dirty="0" err="1"/>
              <a:t>params</a:t>
            </a:r>
            <a:r>
              <a:rPr lang="es-ES" sz="1200" dirty="0"/>
              <a:t>="</a:t>
            </a:r>
            <a:r>
              <a:rPr lang="es-ES" sz="1200" dirty="0" err="1"/>
              <a:t>mode</a:t>
            </a:r>
            <a:r>
              <a:rPr lang="es-ES" sz="1200" dirty="0"/>
              <a:t>=online"), o la cabecera HTTP (</a:t>
            </a:r>
            <a:r>
              <a:rPr lang="es-ES" sz="1200" dirty="0" err="1"/>
              <a:t>headers</a:t>
            </a:r>
            <a:r>
              <a:rPr lang="es-ES" sz="1200" dirty="0"/>
              <a:t>="cabecera=personalizada").</a:t>
            </a:r>
          </a:p>
          <a:p>
            <a:pPr fontAlgn="t"/>
            <a:r>
              <a:rPr lang="es-ES" sz="1200" dirty="0"/>
              <a:t>Una característica interesante es que la expresión de los atributos también se </a:t>
            </a:r>
            <a:r>
              <a:rPr lang="es-ES" sz="1200" dirty="0" smtClean="0"/>
              <a:t>puede </a:t>
            </a:r>
            <a:r>
              <a:rPr lang="es-ES" sz="1200" dirty="0"/>
              <a:t>negar para excluir condiciones en vez de incluirlas (consumes="!</a:t>
            </a:r>
            <a:r>
              <a:rPr lang="es-ES" sz="1200" dirty="0" err="1"/>
              <a:t>text</a:t>
            </a:r>
            <a:r>
              <a:rPr lang="es-ES" sz="1200" dirty="0"/>
              <a:t>/</a:t>
            </a:r>
            <a:r>
              <a:rPr lang="es-ES" sz="1200" dirty="0" err="1"/>
              <a:t>plain</a:t>
            </a:r>
            <a:r>
              <a:rPr lang="es-ES" sz="1200" dirty="0" smtClean="0"/>
              <a:t>").: </a:t>
            </a:r>
            <a:endParaRPr lang="es-ES_tradnl" altLang="es-ES" sz="1200" dirty="0"/>
          </a:p>
        </p:txBody>
      </p:sp>
      <p:sp>
        <p:nvSpPr>
          <p:cNvPr id="19" name="4 CuadroTexto"/>
          <p:cNvSpPr txBox="1"/>
          <p:nvPr/>
        </p:nvSpPr>
        <p:spPr>
          <a:xfrm>
            <a:off x="475453" y="480401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16 CuadroTexto"/>
          <p:cNvSpPr txBox="1"/>
          <p:nvPr/>
        </p:nvSpPr>
        <p:spPr>
          <a:xfrm>
            <a:off x="674303" y="2569224"/>
            <a:ext cx="8218177" cy="193899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200" b="1" dirty="0" smtClean="0">
                <a:solidFill>
                  <a:srgbClr val="C00000"/>
                </a:solidFill>
              </a:rPr>
              <a:t>- </a:t>
            </a:r>
            <a:r>
              <a:rPr lang="es-ES" sz="1200" dirty="0"/>
              <a:t>@</a:t>
            </a:r>
            <a:r>
              <a:rPr lang="es-ES" sz="1200" dirty="0" err="1"/>
              <a:t>Controller</a:t>
            </a:r>
            <a:r>
              <a:rPr lang="es-ES" sz="1200" dirty="0"/>
              <a:t/>
            </a:r>
            <a:br>
              <a:rPr lang="es-ES" sz="1200" dirty="0"/>
            </a:br>
            <a:r>
              <a:rPr lang="es-ES" sz="1200" b="1" dirty="0">
                <a:solidFill>
                  <a:srgbClr val="C00000"/>
                </a:solidFill>
              </a:rPr>
              <a:t>@</a:t>
            </a:r>
            <a:r>
              <a:rPr lang="es-ES" sz="1200" b="1" dirty="0" err="1">
                <a:solidFill>
                  <a:srgbClr val="C00000"/>
                </a:solidFill>
              </a:rPr>
              <a:t>RequestMapping</a:t>
            </a:r>
            <a:r>
              <a:rPr lang="es-ES" sz="1200" dirty="0"/>
              <a:t>("/recetas")</a:t>
            </a:r>
            <a:br>
              <a:rPr lang="es-ES" sz="1200" dirty="0"/>
            </a:br>
            <a:r>
              <a:rPr lang="es-ES" sz="1200" dirty="0" err="1"/>
              <a:t>public</a:t>
            </a:r>
            <a:r>
              <a:rPr lang="es-ES" sz="1200" dirty="0"/>
              <a:t> </a:t>
            </a:r>
            <a:r>
              <a:rPr lang="es-ES" sz="1200" dirty="0" err="1"/>
              <a:t>class</a:t>
            </a:r>
            <a:r>
              <a:rPr lang="es-ES" sz="1200" dirty="0"/>
              <a:t> </a:t>
            </a:r>
            <a:r>
              <a:rPr lang="es-ES" sz="1200" dirty="0" err="1"/>
              <a:t>RecetasController</a:t>
            </a:r>
            <a:r>
              <a:rPr lang="es-ES" sz="1200" dirty="0"/>
              <a:t> {</a:t>
            </a:r>
          </a:p>
          <a:p>
            <a:pPr fontAlgn="t"/>
            <a:r>
              <a:rPr lang="es-ES" sz="1200" b="1" dirty="0">
                <a:solidFill>
                  <a:srgbClr val="C00000"/>
                </a:solidFill>
              </a:rPr>
              <a:t>@</a:t>
            </a:r>
            <a:r>
              <a:rPr lang="es-ES" sz="1200" b="1" dirty="0" err="1">
                <a:solidFill>
                  <a:srgbClr val="C00000"/>
                </a:solidFill>
              </a:rPr>
              <a:t>RequestMapping</a:t>
            </a:r>
            <a:r>
              <a:rPr lang="es-ES" sz="1200" dirty="0"/>
              <a:t>(</a:t>
            </a:r>
            <a:r>
              <a:rPr lang="es-ES" sz="1200" dirty="0" err="1"/>
              <a:t>method</a:t>
            </a:r>
            <a:r>
              <a:rPr lang="es-ES" sz="1200" dirty="0"/>
              <a:t> = </a:t>
            </a:r>
            <a:r>
              <a:rPr lang="es-ES" sz="1200" dirty="0" err="1"/>
              <a:t>RequestMethod.GET</a:t>
            </a: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handler</a:t>
            </a:r>
            <a:r>
              <a:rPr lang="es-ES" sz="1200" dirty="0"/>
              <a:t>() {</a:t>
            </a:r>
            <a:br>
              <a:rPr lang="es-ES" sz="1200" dirty="0"/>
            </a:br>
            <a:r>
              <a:rPr lang="es-ES" sz="1200" dirty="0"/>
              <a:t>...</a:t>
            </a:r>
          </a:p>
          <a:p>
            <a:pPr fontAlgn="t"/>
            <a:r>
              <a:rPr lang="es-ES" sz="1200" b="1" dirty="0">
                <a:solidFill>
                  <a:srgbClr val="C00000"/>
                </a:solidFill>
              </a:rPr>
              <a:t>@</a:t>
            </a:r>
            <a:r>
              <a:rPr lang="es-ES" sz="1200" b="1" dirty="0" err="1">
                <a:solidFill>
                  <a:srgbClr val="C00000"/>
                </a:solidFill>
              </a:rPr>
              <a:t>RequestMapping</a:t>
            </a:r>
            <a:r>
              <a:rPr lang="es-ES" sz="1200" dirty="0"/>
              <a:t>(</a:t>
            </a:r>
            <a:r>
              <a:rPr lang="es-ES" sz="1200" dirty="0" err="1"/>
              <a:t>value</a:t>
            </a:r>
            <a:r>
              <a:rPr lang="es-ES" sz="1200" dirty="0"/>
              <a:t>="/nueva", </a:t>
            </a:r>
            <a:r>
              <a:rPr lang="es-ES" sz="1200" dirty="0" err="1"/>
              <a:t>method</a:t>
            </a:r>
            <a:r>
              <a:rPr lang="es-ES" sz="1200" dirty="0"/>
              <a:t> = </a:t>
            </a:r>
            <a:r>
              <a:rPr lang="es-ES" sz="1200" dirty="0" err="1"/>
              <a:t>RequestMethod.GET</a:t>
            </a:r>
            <a:r>
              <a:rPr lang="es-ES" sz="1200" dirty="0"/>
              <a:t>)</a:t>
            </a:r>
            <a:br>
              <a:rPr lang="es-ES" sz="1200" dirty="0"/>
            </a:br>
            <a:r>
              <a:rPr lang="es-ES" sz="1200" dirty="0" err="1"/>
              <a:t>public</a:t>
            </a:r>
            <a:r>
              <a:rPr lang="es-ES" sz="1200" dirty="0"/>
              <a:t> </a:t>
            </a:r>
            <a:r>
              <a:rPr lang="es-ES" sz="1200" dirty="0" err="1"/>
              <a:t>void</a:t>
            </a:r>
            <a:r>
              <a:rPr lang="es-ES" sz="1200" dirty="0"/>
              <a:t> </a:t>
            </a:r>
            <a:r>
              <a:rPr lang="es-ES" sz="1200" dirty="0" err="1"/>
              <a:t>nuevaHandler</a:t>
            </a:r>
            <a:r>
              <a:rPr lang="es-ES" sz="1200" dirty="0"/>
              <a:t>() {</a:t>
            </a:r>
            <a:br>
              <a:rPr lang="es-ES" sz="1200" dirty="0"/>
            </a:br>
            <a:r>
              <a:rPr lang="es-ES" sz="1200" dirty="0"/>
              <a:t>}</a:t>
            </a:r>
            <a:br>
              <a:rPr lang="es-ES" sz="1200" dirty="0"/>
            </a:br>
            <a:r>
              <a:rPr lang="es-ES" sz="1200" dirty="0" smtClean="0"/>
              <a:t>...</a:t>
            </a:r>
            <a:endParaRPr lang="es-ES" sz="1200" dirty="0"/>
          </a:p>
        </p:txBody>
      </p:sp>
      <p:sp>
        <p:nvSpPr>
          <p:cNvPr id="25" name="16 CuadroTexto"/>
          <p:cNvSpPr txBox="1"/>
          <p:nvPr/>
        </p:nvSpPr>
        <p:spPr>
          <a:xfrm>
            <a:off x="625222" y="1916832"/>
            <a:ext cx="7749302" cy="646331"/>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Esta anotación se utiliza para configurar la URL a la que tiene que atender una clase o un método. Si se aplica a una clase, entonces las </a:t>
            </a:r>
            <a:r>
              <a:rPr lang="es-ES" sz="1200" dirty="0" err="1"/>
              <a:t>URLs</a:t>
            </a:r>
            <a:r>
              <a:rPr lang="es-ES" sz="1200" dirty="0"/>
              <a:t> de sus métodos son relativas a la indicada en la clase. Un método que tenga esta anotación no tiene que seguir ningún patrón específico:</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RequestMapping</a:t>
            </a:r>
            <a:endParaRPr lang="es-ES" b="1" u="sng" dirty="0">
              <a:solidFill>
                <a:srgbClr val="C00000"/>
              </a:solidFill>
              <a:effectLst/>
            </a:endParaRPr>
          </a:p>
        </p:txBody>
      </p:sp>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4005866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213</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Controladores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665233" y="3701386"/>
            <a:ext cx="8206639" cy="276999"/>
          </a:xfrm>
          <a:prstGeom prst="rect">
            <a:avLst/>
          </a:prstGeom>
          <a:noFill/>
          <a:ln>
            <a:noFill/>
            <a:prstDash val="dash"/>
          </a:ln>
          <a:effectLst/>
        </p:spPr>
        <p:txBody>
          <a:bodyPr wrap="square" rtlCol="0">
            <a:spAutoFit/>
          </a:bodyPr>
          <a:lstStyle/>
          <a:p>
            <a:pPr fontAlgn="t"/>
            <a:r>
              <a:rPr lang="es-ES" sz="1200" dirty="0"/>
              <a:t>Pueden especificarse varias variables, e incluso combinar las de los métodos con los de la clase:</a:t>
            </a:r>
            <a:endParaRPr lang="es-ES_tradnl" altLang="es-ES" sz="1200" dirty="0"/>
          </a:p>
        </p:txBody>
      </p:sp>
      <p:sp>
        <p:nvSpPr>
          <p:cNvPr id="19" name="4 CuadroTexto"/>
          <p:cNvSpPr txBox="1"/>
          <p:nvPr/>
        </p:nvSpPr>
        <p:spPr>
          <a:xfrm>
            <a:off x="365695" y="367060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16 CuadroTexto"/>
          <p:cNvSpPr txBox="1"/>
          <p:nvPr/>
        </p:nvSpPr>
        <p:spPr>
          <a:xfrm>
            <a:off x="656724" y="2731891"/>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a:t>
            </a:r>
            <a:r>
              <a:rPr lang="en-US" sz="1200" dirty="0" err="1"/>
              <a:t>RequestMapping</a:t>
            </a:r>
            <a:r>
              <a:rPr lang="en-US" sz="1200" dirty="0"/>
              <a:t>(value="/</a:t>
            </a:r>
            <a:r>
              <a:rPr lang="en-US" sz="1200" dirty="0" err="1"/>
              <a:t>cliente</a:t>
            </a:r>
            <a:r>
              <a:rPr lang="en-US" sz="1200" dirty="0"/>
              <a:t>/{</a:t>
            </a:r>
            <a:r>
              <a:rPr lang="en-US" sz="1200" dirty="0" err="1"/>
              <a:t>clienteId</a:t>
            </a:r>
            <a:r>
              <a:rPr lang="en-US" sz="1200" dirty="0"/>
              <a:t>}")</a:t>
            </a:r>
            <a:br>
              <a:rPr lang="en-US" sz="1200" dirty="0"/>
            </a:br>
            <a:r>
              <a:rPr lang="en-US" sz="1200" dirty="0"/>
              <a:t>public void handler</a:t>
            </a:r>
            <a:r>
              <a:rPr lang="en-US" sz="1200" b="1" dirty="0">
                <a:solidFill>
                  <a:srgbClr val="C00000"/>
                </a:solidFill>
              </a:rPr>
              <a:t>(@</a:t>
            </a:r>
            <a:r>
              <a:rPr lang="en-US" sz="1200" b="1" dirty="0" err="1">
                <a:solidFill>
                  <a:srgbClr val="C00000"/>
                </a:solidFill>
              </a:rPr>
              <a:t>PathVariable</a:t>
            </a:r>
            <a:r>
              <a:rPr lang="en-US" sz="1200" dirty="0"/>
              <a:t>("</a:t>
            </a:r>
            <a:r>
              <a:rPr lang="en-US" sz="1200" dirty="0" err="1"/>
              <a:t>clienteId</a:t>
            </a:r>
            <a:r>
              <a:rPr lang="en-US" sz="1200" dirty="0"/>
              <a:t>") Long </a:t>
            </a:r>
            <a:r>
              <a:rPr lang="en-US" sz="1200" dirty="0" err="1"/>
              <a:t>clienteId</a:t>
            </a:r>
            <a:r>
              <a:rPr lang="en-US" sz="1200" dirty="0"/>
              <a:t>) {</a:t>
            </a:r>
            <a:br>
              <a:rPr lang="en-US" sz="1200" dirty="0"/>
            </a:br>
            <a:r>
              <a:rPr lang="en-US" sz="1200" dirty="0"/>
              <a:t>...</a:t>
            </a:r>
            <a:r>
              <a:rPr lang="es-ES" sz="1200" dirty="0" smtClean="0"/>
              <a:t>...</a:t>
            </a:r>
            <a:endParaRPr lang="es-ES" sz="1200" dirty="0"/>
          </a:p>
        </p:txBody>
      </p:sp>
      <p:sp>
        <p:nvSpPr>
          <p:cNvPr id="25" name="16 CuadroTexto"/>
          <p:cNvSpPr txBox="1"/>
          <p:nvPr/>
        </p:nvSpPr>
        <p:spPr>
          <a:xfrm>
            <a:off x="665233" y="1772816"/>
            <a:ext cx="7749302" cy="830997"/>
          </a:xfrm>
          <a:prstGeom prst="rect">
            <a:avLst/>
          </a:prstGeom>
          <a:noFill/>
          <a:ln>
            <a:noFill/>
            <a:prstDash val="dash"/>
          </a:ln>
          <a:effectLst/>
        </p:spPr>
        <p:txBody>
          <a:bodyPr wrap="square" rtlCol="0">
            <a:spAutoFit/>
          </a:bodyPr>
          <a:lstStyle/>
          <a:p>
            <a:pPr fontAlgn="t"/>
            <a:r>
              <a:rPr lang="es-ES_tradnl" sz="1200" b="1" dirty="0" smtClean="0"/>
              <a:t>- </a:t>
            </a:r>
            <a:r>
              <a:rPr lang="es-ES" sz="1200" dirty="0"/>
              <a:t>Las </a:t>
            </a:r>
            <a:r>
              <a:rPr lang="es-ES" sz="1200" dirty="0" err="1"/>
              <a:t>URLs</a:t>
            </a:r>
            <a:r>
              <a:rPr lang="es-ES" sz="1200" dirty="0"/>
              <a:t> que se configuran para los controladores son en realidad </a:t>
            </a:r>
            <a:r>
              <a:rPr lang="es-ES" sz="1200" dirty="0">
                <a:hlinkClick r:id="rId7"/>
              </a:rPr>
              <a:t>URI </a:t>
            </a:r>
            <a:r>
              <a:rPr lang="es-ES" sz="1200" dirty="0" err="1">
                <a:hlinkClick r:id="rId7"/>
              </a:rPr>
              <a:t>Templates</a:t>
            </a:r>
            <a:r>
              <a:rPr lang="es-ES" sz="1200" dirty="0"/>
              <a:t>. Esta nomenclatura permite definir variables que pueden ser extraídas e inyectadas directamente en los parámetros de los métodos.</a:t>
            </a:r>
          </a:p>
          <a:p>
            <a:pPr fontAlgn="t"/>
            <a:r>
              <a:rPr lang="es-ES" sz="1200" dirty="0"/>
              <a:t>Por ejemplo, las </a:t>
            </a:r>
            <a:r>
              <a:rPr lang="es-ES" sz="1200" dirty="0" err="1"/>
              <a:t>URLs</a:t>
            </a:r>
            <a:r>
              <a:rPr lang="es-ES" sz="1200" dirty="0"/>
              <a:t> de tipo "farmacia/cliente/</a:t>
            </a:r>
            <a:r>
              <a:rPr lang="es-ES" sz="1200" dirty="0" err="1"/>
              <a:t>cantinflas</a:t>
            </a:r>
            <a:r>
              <a:rPr lang="es-ES" sz="1200" dirty="0"/>
              <a:t>" pueden definirse con una URI </a:t>
            </a:r>
            <a:r>
              <a:rPr lang="es-ES" sz="1200" dirty="0" err="1"/>
              <a:t>Template</a:t>
            </a:r>
            <a:r>
              <a:rPr lang="es-ES" sz="1200" dirty="0"/>
              <a:t> de la forma "farmacia/cliente/{</a:t>
            </a:r>
            <a:r>
              <a:rPr lang="es-ES" sz="1200" dirty="0" err="1"/>
              <a:t>clienteId</a:t>
            </a:r>
            <a:r>
              <a:rPr lang="es-ES" sz="1200" dirty="0"/>
              <a:t>}". Y asociar la variable a un parámetro de entrada utilizando la anotación @</a:t>
            </a:r>
            <a:r>
              <a:rPr lang="es-ES" sz="1200" dirty="0" err="1"/>
              <a:t>PathVariable</a:t>
            </a:r>
            <a:r>
              <a:rPr lang="es-ES" sz="1200" dirty="0"/>
              <a:t>:</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PathVariable</a:t>
            </a:r>
            <a:endParaRPr lang="es-ES" b="1" u="sng" dirty="0">
              <a:solidFill>
                <a:srgbClr val="C00000"/>
              </a:solidFill>
              <a:effectLst/>
            </a:endParaRPr>
          </a:p>
        </p:txBody>
      </p:sp>
      <p:sp>
        <p:nvSpPr>
          <p:cNvPr id="14" name="16 CuadroTexto"/>
          <p:cNvSpPr txBox="1"/>
          <p:nvPr/>
        </p:nvSpPr>
        <p:spPr>
          <a:xfrm>
            <a:off x="632989" y="4221088"/>
            <a:ext cx="8307764"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@Controller</a:t>
            </a:r>
            <a:br>
              <a:rPr lang="en-US" sz="1200" dirty="0"/>
            </a:br>
            <a:r>
              <a:rPr lang="en-US" sz="1200" dirty="0"/>
              <a:t>@</a:t>
            </a:r>
            <a:r>
              <a:rPr lang="en-US" sz="1200" dirty="0" err="1"/>
              <a:t>RequestMapping</a:t>
            </a:r>
            <a:r>
              <a:rPr lang="en-US" sz="1200" dirty="0"/>
              <a:t>(value="/</a:t>
            </a:r>
            <a:r>
              <a:rPr lang="en-US" sz="1200" dirty="0" err="1"/>
              <a:t>cliente</a:t>
            </a:r>
            <a:r>
              <a:rPr lang="en-US" sz="1200" dirty="0"/>
              <a:t>/{</a:t>
            </a:r>
            <a:r>
              <a:rPr lang="en-US" sz="1200" dirty="0" err="1"/>
              <a:t>clienteId</a:t>
            </a:r>
            <a:r>
              <a:rPr lang="en-US" sz="1200" dirty="0"/>
              <a:t>}"</a:t>
            </a:r>
            <a:br>
              <a:rPr lang="en-US" sz="1200" dirty="0"/>
            </a:br>
            <a:r>
              <a:rPr lang="en-US" sz="1200" dirty="0"/>
              <a:t>public class </a:t>
            </a:r>
            <a:r>
              <a:rPr lang="en-US" sz="1200" dirty="0" err="1"/>
              <a:t>RecetasController</a:t>
            </a:r>
            <a:r>
              <a:rPr lang="en-US" sz="1200" dirty="0"/>
              <a:t> {</a:t>
            </a:r>
          </a:p>
          <a:p>
            <a:pPr fontAlgn="t"/>
            <a:r>
              <a:rPr lang="en-US" sz="1200" dirty="0"/>
              <a:t>@</a:t>
            </a:r>
            <a:r>
              <a:rPr lang="en-US" sz="1200" dirty="0" err="1"/>
              <a:t>RequestMapping</a:t>
            </a:r>
            <a:r>
              <a:rPr lang="en-US" sz="1200" dirty="0"/>
              <a:t>(value="/</a:t>
            </a:r>
            <a:r>
              <a:rPr lang="en-US" sz="1200" dirty="0" err="1"/>
              <a:t>receta</a:t>
            </a:r>
            <a:r>
              <a:rPr lang="en-US" sz="1200" dirty="0"/>
              <a:t>/{</a:t>
            </a:r>
            <a:r>
              <a:rPr lang="en-US" sz="1200" dirty="0" err="1"/>
              <a:t>recetaId</a:t>
            </a:r>
            <a:r>
              <a:rPr lang="en-US" sz="1200" dirty="0"/>
              <a:t>}")</a:t>
            </a:r>
            <a:br>
              <a:rPr lang="en-US" sz="1200" dirty="0"/>
            </a:br>
            <a:r>
              <a:rPr lang="en-US" sz="1200" dirty="0"/>
              <a:t>public void handler(</a:t>
            </a:r>
            <a:br>
              <a:rPr lang="en-US" sz="1200" dirty="0"/>
            </a:br>
            <a:r>
              <a:rPr lang="en-US" sz="1200" b="1" dirty="0">
                <a:solidFill>
                  <a:srgbClr val="C00000"/>
                </a:solidFill>
              </a:rPr>
              <a:t>@</a:t>
            </a:r>
            <a:r>
              <a:rPr lang="en-US" sz="1200" b="1" dirty="0" err="1">
                <a:solidFill>
                  <a:srgbClr val="C00000"/>
                </a:solidFill>
              </a:rPr>
              <a:t>PathVariable</a:t>
            </a:r>
            <a:r>
              <a:rPr lang="en-US" sz="1200" dirty="0"/>
              <a:t>("</a:t>
            </a:r>
            <a:r>
              <a:rPr lang="en-US" sz="1200" dirty="0" err="1"/>
              <a:t>clienteId</a:t>
            </a:r>
            <a:r>
              <a:rPr lang="en-US" sz="1200" dirty="0"/>
              <a:t>") Long </a:t>
            </a:r>
            <a:r>
              <a:rPr lang="en-US" sz="1200" dirty="0" err="1"/>
              <a:t>clienteId</a:t>
            </a:r>
            <a:r>
              <a:rPr lang="en-US" sz="1200" dirty="0"/>
              <a:t>,</a:t>
            </a:r>
            <a:br>
              <a:rPr lang="en-US" sz="1200" dirty="0"/>
            </a:br>
            <a:r>
              <a:rPr lang="en-US" sz="1200" b="1" dirty="0">
                <a:solidFill>
                  <a:srgbClr val="C00000"/>
                </a:solidFill>
              </a:rPr>
              <a:t>@</a:t>
            </a:r>
            <a:r>
              <a:rPr lang="en-US" sz="1200" b="1" dirty="0" err="1">
                <a:solidFill>
                  <a:srgbClr val="C00000"/>
                </a:solidFill>
              </a:rPr>
              <a:t>PathVariable</a:t>
            </a:r>
            <a:r>
              <a:rPr lang="en-US" sz="1200" dirty="0"/>
              <a:t>("</a:t>
            </a:r>
            <a:r>
              <a:rPr lang="en-US" sz="1200" dirty="0" err="1"/>
              <a:t>recetaId</a:t>
            </a:r>
            <a:r>
              <a:rPr lang="en-US" sz="1200" dirty="0"/>
              <a:t>") Long </a:t>
            </a:r>
            <a:r>
              <a:rPr lang="en-US" sz="1200" dirty="0" err="1"/>
              <a:t>recetaId</a:t>
            </a:r>
            <a:r>
              <a:rPr lang="en-US" sz="1200" dirty="0"/>
              <a:t>) {</a:t>
            </a:r>
            <a:br>
              <a:rPr lang="en-US" sz="1200" dirty="0"/>
            </a:br>
            <a:r>
              <a:rPr lang="en-US" sz="1200" dirty="0"/>
              <a:t>...</a:t>
            </a:r>
          </a:p>
        </p:txBody>
      </p:sp>
      <p:pic>
        <p:nvPicPr>
          <p:cNvPr id="15" name="Picture 2" descr="d:\Profiles\jmsanjuan\Desktop\SOPRASTERIA_ACADEMY_logo_CMJN_exe.jpg"/>
          <p:cNvPicPr>
            <a:picLocks noChangeAspect="1" noChangeArrowheads="1"/>
          </p:cNvPicPr>
          <p:nvPr/>
        </p:nvPicPr>
        <p:blipFill>
          <a:blip r:embed="rId8"/>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2827081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214</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Controladores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665233" y="2920006"/>
            <a:ext cx="8206639" cy="461665"/>
          </a:xfrm>
          <a:prstGeom prst="rect">
            <a:avLst/>
          </a:prstGeom>
          <a:noFill/>
          <a:ln>
            <a:noFill/>
            <a:prstDash val="dash"/>
          </a:ln>
          <a:effectLst/>
        </p:spPr>
        <p:txBody>
          <a:bodyPr wrap="square" rtlCol="0">
            <a:spAutoFit/>
          </a:bodyPr>
          <a:lstStyle/>
          <a:p>
            <a:pPr fontAlgn="t"/>
            <a:r>
              <a:rPr lang="es-ES" sz="1200" dirty="0"/>
              <a:t>Para una petición de la forma "</a:t>
            </a:r>
            <a:r>
              <a:rPr lang="es-ES" sz="1200" dirty="0" err="1"/>
              <a:t>consulta?recetaId</a:t>
            </a:r>
            <a:r>
              <a:rPr lang="es-ES" sz="1200" dirty="0"/>
              <a:t>=123", el ejemplo anterior cargaría directamente el valor "123" en el parámetro. Por otra parte, si el parámetro no fuera obligatorio, se podría indicar con </a:t>
            </a:r>
            <a:r>
              <a:rPr lang="es-ES" sz="1200" dirty="0" err="1"/>
              <a:t>required</a:t>
            </a:r>
            <a:r>
              <a:rPr lang="es-ES" sz="1200" dirty="0"/>
              <a:t>=false.</a:t>
            </a:r>
            <a:endParaRPr lang="es-ES_tradnl" altLang="es-ES" sz="1200" dirty="0"/>
          </a:p>
        </p:txBody>
      </p:sp>
      <p:sp>
        <p:nvSpPr>
          <p:cNvPr id="24" name="16 CuadroTexto"/>
          <p:cNvSpPr txBox="1"/>
          <p:nvPr/>
        </p:nvSpPr>
        <p:spPr>
          <a:xfrm>
            <a:off x="614670" y="2085560"/>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a:t>
            </a:r>
            <a:r>
              <a:rPr lang="en-US" sz="1200" dirty="0" err="1"/>
              <a:t>RequestMapping</a:t>
            </a:r>
            <a:r>
              <a:rPr lang="en-US" sz="1200" dirty="0"/>
              <a:t>(value="/</a:t>
            </a:r>
            <a:r>
              <a:rPr lang="en-US" sz="1200" dirty="0" err="1"/>
              <a:t>consulta</a:t>
            </a:r>
            <a:r>
              <a:rPr lang="en-US" sz="1200" dirty="0"/>
              <a:t>")</a:t>
            </a:r>
            <a:br>
              <a:rPr lang="en-US" sz="1200" dirty="0"/>
            </a:br>
            <a:r>
              <a:rPr lang="en-US" sz="1200" dirty="0"/>
              <a:t>public void handler</a:t>
            </a:r>
            <a:r>
              <a:rPr lang="en-US" sz="1200" b="1" dirty="0">
                <a:solidFill>
                  <a:srgbClr val="C00000"/>
                </a:solidFill>
              </a:rPr>
              <a:t>(@</a:t>
            </a:r>
            <a:r>
              <a:rPr lang="en-US" sz="1200" b="1" dirty="0" err="1">
                <a:solidFill>
                  <a:srgbClr val="C00000"/>
                </a:solidFill>
              </a:rPr>
              <a:t>RequestParam</a:t>
            </a:r>
            <a:r>
              <a:rPr lang="en-US" sz="1200" dirty="0"/>
              <a:t>("</a:t>
            </a:r>
            <a:r>
              <a:rPr lang="en-US" sz="1200" dirty="0" err="1"/>
              <a:t>recetaId</a:t>
            </a:r>
            <a:r>
              <a:rPr lang="en-US" sz="1200" dirty="0"/>
              <a:t>") Long </a:t>
            </a:r>
            <a:r>
              <a:rPr lang="en-US" sz="1200" dirty="0" err="1"/>
              <a:t>recetaId</a:t>
            </a:r>
            <a:r>
              <a:rPr lang="en-US" sz="1200" dirty="0"/>
              <a:t>) {</a:t>
            </a:r>
            <a:br>
              <a:rPr lang="en-US" sz="1200" dirty="0"/>
            </a:br>
            <a:r>
              <a:rPr lang="en-US" sz="1200" dirty="0"/>
              <a:t>...</a:t>
            </a:r>
            <a:endParaRPr lang="es-ES" sz="1200" dirty="0"/>
          </a:p>
        </p:txBody>
      </p:sp>
      <p:sp>
        <p:nvSpPr>
          <p:cNvPr id="25" name="16 CuadroTexto"/>
          <p:cNvSpPr txBox="1"/>
          <p:nvPr/>
        </p:nvSpPr>
        <p:spPr>
          <a:xfrm>
            <a:off x="665233" y="1772816"/>
            <a:ext cx="7749302" cy="276999"/>
          </a:xfrm>
          <a:prstGeom prst="rect">
            <a:avLst/>
          </a:prstGeom>
          <a:noFill/>
          <a:ln>
            <a:noFill/>
            <a:prstDash val="dash"/>
          </a:ln>
          <a:effectLst/>
        </p:spPr>
        <p:txBody>
          <a:bodyPr wrap="square" rtlCol="0">
            <a:spAutoFit/>
          </a:bodyPr>
          <a:lstStyle/>
          <a:p>
            <a:pPr fontAlgn="t"/>
            <a:r>
              <a:rPr lang="es-ES" sz="1200" dirty="0"/>
              <a:t>Esta anotación permite acceder a los parámetros de una petición HTTP:</a:t>
            </a:r>
            <a:r>
              <a:rPr lang="es-ES" sz="1200" dirty="0" smtClean="0"/>
              <a:t>:</a:t>
            </a:r>
            <a:endParaRPr lang="es-ES" sz="1200" dirty="0"/>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RequestParam</a:t>
            </a:r>
            <a:endParaRPr lang="es-ES" b="1" u="sng" dirty="0">
              <a:solidFill>
                <a:srgbClr val="C00000"/>
              </a:solidFill>
              <a:effectLst/>
            </a:endParaRPr>
          </a:p>
        </p:txBody>
      </p:sp>
      <p:sp>
        <p:nvSpPr>
          <p:cNvPr id="14" name="16 CuadroTexto"/>
          <p:cNvSpPr txBox="1"/>
          <p:nvPr/>
        </p:nvSpPr>
        <p:spPr>
          <a:xfrm>
            <a:off x="614670" y="4329970"/>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RequestMapping</a:t>
            </a:r>
            <a:r>
              <a:rPr lang="es-ES" sz="1200" dirty="0"/>
              <a:t>(</a:t>
            </a:r>
            <a:r>
              <a:rPr lang="es-ES" sz="1200" dirty="0" err="1"/>
              <a:t>value</a:t>
            </a:r>
            <a:r>
              <a:rPr lang="es-ES" sz="1200" dirty="0"/>
              <a:t>="/cabeza")</a:t>
            </a:r>
            <a:br>
              <a:rPr lang="es-ES" sz="1200" dirty="0"/>
            </a:br>
            <a:r>
              <a:rPr lang="es-ES" sz="1200" dirty="0" err="1"/>
              <a:t>public</a:t>
            </a:r>
            <a:r>
              <a:rPr lang="es-ES" sz="1200" dirty="0"/>
              <a:t> </a:t>
            </a:r>
            <a:r>
              <a:rPr lang="es-ES" sz="1200" dirty="0" err="1"/>
              <a:t>void</a:t>
            </a:r>
            <a:r>
              <a:rPr lang="es-ES" sz="1200" dirty="0"/>
              <a:t> </a:t>
            </a:r>
            <a:r>
              <a:rPr lang="es-ES" sz="1200" dirty="0" err="1"/>
              <a:t>handler</a:t>
            </a:r>
            <a:r>
              <a:rPr lang="es-ES" sz="1200" b="1" dirty="0">
                <a:solidFill>
                  <a:srgbClr val="C00000"/>
                </a:solidFill>
              </a:rPr>
              <a:t>(@</a:t>
            </a:r>
            <a:r>
              <a:rPr lang="es-ES" sz="1200" b="1" dirty="0" err="1">
                <a:solidFill>
                  <a:srgbClr val="C00000"/>
                </a:solidFill>
              </a:rPr>
              <a:t>RequestHeader</a:t>
            </a:r>
            <a:r>
              <a:rPr lang="es-ES" sz="1200" dirty="0"/>
              <a:t>("</a:t>
            </a:r>
            <a:r>
              <a:rPr lang="es-ES" sz="1200" dirty="0" err="1"/>
              <a:t>Accept-Language</a:t>
            </a:r>
            <a:r>
              <a:rPr lang="es-ES" sz="1200" dirty="0"/>
              <a:t>") </a:t>
            </a:r>
            <a:r>
              <a:rPr lang="es-ES" sz="1200" dirty="0" err="1"/>
              <a:t>String</a:t>
            </a:r>
            <a:r>
              <a:rPr lang="es-ES" sz="1200" dirty="0"/>
              <a:t> cabecera) {</a:t>
            </a:r>
            <a:br>
              <a:rPr lang="es-ES" sz="1200" dirty="0"/>
            </a:br>
            <a:r>
              <a:rPr lang="es-ES" sz="1200" dirty="0"/>
              <a:t>...</a:t>
            </a:r>
            <a:endParaRPr lang="en-US" sz="1200" dirty="0"/>
          </a:p>
        </p:txBody>
      </p:sp>
      <p:sp>
        <p:nvSpPr>
          <p:cNvPr id="15" name="4 CuadroTexto"/>
          <p:cNvSpPr txBox="1"/>
          <p:nvPr/>
        </p:nvSpPr>
        <p:spPr>
          <a:xfrm>
            <a:off x="426127" y="299695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5 CuadroTexto"/>
          <p:cNvSpPr txBox="1"/>
          <p:nvPr/>
        </p:nvSpPr>
        <p:spPr>
          <a:xfrm>
            <a:off x="665233" y="3516721"/>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RequestHeader</a:t>
            </a:r>
            <a:endParaRPr lang="es-ES" b="1" u="sng" dirty="0">
              <a:solidFill>
                <a:srgbClr val="C00000"/>
              </a:solidFill>
              <a:effectLst/>
            </a:endParaRPr>
          </a:p>
        </p:txBody>
      </p:sp>
      <p:sp>
        <p:nvSpPr>
          <p:cNvPr id="20" name="16 CuadroTexto"/>
          <p:cNvSpPr txBox="1"/>
          <p:nvPr/>
        </p:nvSpPr>
        <p:spPr>
          <a:xfrm>
            <a:off x="725665" y="4005064"/>
            <a:ext cx="8206639" cy="276999"/>
          </a:xfrm>
          <a:prstGeom prst="rect">
            <a:avLst/>
          </a:prstGeom>
          <a:noFill/>
          <a:ln>
            <a:noFill/>
            <a:prstDash val="dash"/>
          </a:ln>
          <a:effectLst/>
        </p:spPr>
        <p:txBody>
          <a:bodyPr wrap="square" rtlCol="0">
            <a:spAutoFit/>
          </a:bodyPr>
          <a:lstStyle/>
          <a:p>
            <a:pPr fontAlgn="t"/>
            <a:r>
              <a:rPr lang="es-ES" sz="1200" dirty="0"/>
              <a:t>Esta anotación permite acceder al valor de una cabecera HTTP:</a:t>
            </a:r>
            <a:endParaRPr lang="es-ES_tradnl" altLang="es-ES" sz="1200" dirty="0"/>
          </a:p>
        </p:txBody>
      </p:sp>
      <p:pic>
        <p:nvPicPr>
          <p:cNvPr id="17"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4651357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215</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Controladores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4" name="16 CuadroTexto"/>
          <p:cNvSpPr txBox="1"/>
          <p:nvPr/>
        </p:nvSpPr>
        <p:spPr>
          <a:xfrm>
            <a:off x="614670" y="2085560"/>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a:t>
            </a:r>
            <a:r>
              <a:rPr lang="en-US" sz="1200" dirty="0" err="1"/>
              <a:t>RequestMapping</a:t>
            </a:r>
            <a:r>
              <a:rPr lang="en-US" sz="1200" dirty="0"/>
              <a:t>(value="/</a:t>
            </a:r>
            <a:r>
              <a:rPr lang="en-US" sz="1200" dirty="0" err="1"/>
              <a:t>galleta</a:t>
            </a:r>
            <a:r>
              <a:rPr lang="en-US" sz="1200" dirty="0"/>
              <a:t>")</a:t>
            </a:r>
            <a:br>
              <a:rPr lang="en-US" sz="1200" dirty="0"/>
            </a:br>
            <a:r>
              <a:rPr lang="en-US" sz="1200" dirty="0"/>
              <a:t>public void handler</a:t>
            </a:r>
            <a:r>
              <a:rPr lang="en-US" sz="1200" b="1" dirty="0">
                <a:solidFill>
                  <a:srgbClr val="C00000"/>
                </a:solidFill>
              </a:rPr>
              <a:t>(@</a:t>
            </a:r>
            <a:r>
              <a:rPr lang="en-US" sz="1200" b="1" dirty="0" err="1">
                <a:solidFill>
                  <a:srgbClr val="C00000"/>
                </a:solidFill>
              </a:rPr>
              <a:t>CookieValue</a:t>
            </a:r>
            <a:r>
              <a:rPr lang="en-US" sz="1200" dirty="0"/>
              <a:t>("JSESSIONID") String cookie) {</a:t>
            </a:r>
            <a:br>
              <a:rPr lang="en-US" sz="1200" dirty="0"/>
            </a:br>
            <a:r>
              <a:rPr lang="en-US" sz="1200" dirty="0"/>
              <a:t>...</a:t>
            </a:r>
          </a:p>
        </p:txBody>
      </p:sp>
      <p:sp>
        <p:nvSpPr>
          <p:cNvPr id="25" name="16 CuadroTexto"/>
          <p:cNvSpPr txBox="1"/>
          <p:nvPr/>
        </p:nvSpPr>
        <p:spPr>
          <a:xfrm>
            <a:off x="665233" y="1772816"/>
            <a:ext cx="7749302" cy="276999"/>
          </a:xfrm>
          <a:prstGeom prst="rect">
            <a:avLst/>
          </a:prstGeom>
          <a:noFill/>
          <a:ln>
            <a:noFill/>
            <a:prstDash val="dash"/>
          </a:ln>
          <a:effectLst/>
        </p:spPr>
        <p:txBody>
          <a:bodyPr wrap="square" rtlCol="0">
            <a:spAutoFit/>
          </a:bodyPr>
          <a:lstStyle/>
          <a:p>
            <a:pPr fontAlgn="t"/>
            <a:r>
              <a:rPr lang="es-ES" sz="1200" dirty="0"/>
              <a:t>Esta anotación permite acceder al valor de una cookie:</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CookieValue</a:t>
            </a:r>
            <a:endParaRPr lang="es-ES" b="1" u="sng" dirty="0">
              <a:solidFill>
                <a:srgbClr val="C00000"/>
              </a:solidFill>
              <a:effectLst/>
            </a:endParaRPr>
          </a:p>
        </p:txBody>
      </p:sp>
      <p:sp>
        <p:nvSpPr>
          <p:cNvPr id="14" name="16 CuadroTexto"/>
          <p:cNvSpPr txBox="1"/>
          <p:nvPr/>
        </p:nvSpPr>
        <p:spPr>
          <a:xfrm>
            <a:off x="614670" y="4329970"/>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RequestMapping</a:t>
            </a:r>
            <a:r>
              <a:rPr lang="es-ES" sz="1200" dirty="0"/>
              <a:t>(</a:t>
            </a:r>
            <a:r>
              <a:rPr lang="es-ES" sz="1200" dirty="0" err="1"/>
              <a:t>value</a:t>
            </a:r>
            <a:r>
              <a:rPr lang="es-ES" sz="1200" dirty="0"/>
              <a:t>="/cuerpo/de/infarto")</a:t>
            </a:r>
            <a:br>
              <a:rPr lang="es-ES" sz="1200" dirty="0"/>
            </a:br>
            <a:r>
              <a:rPr lang="es-ES" sz="1200" dirty="0" err="1"/>
              <a:t>public</a:t>
            </a:r>
            <a:r>
              <a:rPr lang="es-ES" sz="1200" dirty="0"/>
              <a:t> </a:t>
            </a:r>
            <a:r>
              <a:rPr lang="es-ES" sz="1200" dirty="0" err="1"/>
              <a:t>void</a:t>
            </a:r>
            <a:r>
              <a:rPr lang="es-ES" sz="1200" dirty="0"/>
              <a:t> </a:t>
            </a:r>
            <a:r>
              <a:rPr lang="es-ES" sz="1200" dirty="0" err="1"/>
              <a:t>handler</a:t>
            </a:r>
            <a:r>
              <a:rPr lang="es-ES" sz="1200" b="1" dirty="0">
                <a:solidFill>
                  <a:srgbClr val="C00000"/>
                </a:solidFill>
              </a:rPr>
              <a:t>(@</a:t>
            </a:r>
            <a:r>
              <a:rPr lang="es-ES" sz="1200" b="1" dirty="0" err="1">
                <a:solidFill>
                  <a:srgbClr val="C00000"/>
                </a:solidFill>
              </a:rPr>
              <a:t>RequestBody</a:t>
            </a:r>
            <a:r>
              <a:rPr lang="es-ES" sz="1200" dirty="0"/>
              <a:t> </a:t>
            </a:r>
            <a:r>
              <a:rPr lang="es-ES" sz="1200" dirty="0" err="1"/>
              <a:t>String</a:t>
            </a:r>
            <a:r>
              <a:rPr lang="es-ES" sz="1200" dirty="0"/>
              <a:t> cuerpo) {</a:t>
            </a:r>
            <a:br>
              <a:rPr lang="es-ES" sz="1200" dirty="0"/>
            </a:br>
            <a:r>
              <a:rPr lang="es-ES" sz="1200" dirty="0"/>
              <a:t>...</a:t>
            </a:r>
            <a:endParaRPr lang="en-US" sz="1200" dirty="0"/>
          </a:p>
        </p:txBody>
      </p:sp>
      <p:sp>
        <p:nvSpPr>
          <p:cNvPr id="16" name="15 CuadroTexto"/>
          <p:cNvSpPr txBox="1"/>
          <p:nvPr/>
        </p:nvSpPr>
        <p:spPr>
          <a:xfrm>
            <a:off x="675160" y="3339094"/>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RequestBody</a:t>
            </a:r>
            <a:endParaRPr lang="es-ES" b="1" u="sng" dirty="0">
              <a:solidFill>
                <a:srgbClr val="C00000"/>
              </a:solidFill>
              <a:effectLst/>
            </a:endParaRPr>
          </a:p>
        </p:txBody>
      </p:sp>
      <p:sp>
        <p:nvSpPr>
          <p:cNvPr id="20" name="16 CuadroTexto"/>
          <p:cNvSpPr txBox="1"/>
          <p:nvPr/>
        </p:nvSpPr>
        <p:spPr>
          <a:xfrm>
            <a:off x="683834" y="3877852"/>
            <a:ext cx="8206639" cy="276999"/>
          </a:xfrm>
          <a:prstGeom prst="rect">
            <a:avLst/>
          </a:prstGeom>
          <a:noFill/>
          <a:ln>
            <a:noFill/>
            <a:prstDash val="dash"/>
          </a:ln>
          <a:effectLst/>
        </p:spPr>
        <p:txBody>
          <a:bodyPr wrap="square" rtlCol="0">
            <a:spAutoFit/>
          </a:bodyPr>
          <a:lstStyle/>
          <a:p>
            <a:pPr fontAlgn="t"/>
            <a:r>
              <a:rPr lang="es-ES" sz="1200" dirty="0"/>
              <a:t>Esta anotación permite acceder al cuerpo de una petición HTTP:</a:t>
            </a:r>
            <a:endParaRPr lang="es-ES_tradnl" altLang="es-ES" sz="1200" dirty="0"/>
          </a:p>
        </p:txBody>
      </p:sp>
      <p:sp>
        <p:nvSpPr>
          <p:cNvPr id="17" name="4 CuadroTexto"/>
          <p:cNvSpPr txBox="1"/>
          <p:nvPr/>
        </p:nvSpPr>
        <p:spPr>
          <a:xfrm>
            <a:off x="351440" y="3400649"/>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8"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729411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216</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 b="1" dirty="0"/>
              <a:t>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ESQUEMA Controlador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Controller</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536" y="1340768"/>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dirty="0"/>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026" name="Picture 2" descr="d:\Profiles\jmsanjuan\Desktop\Sin nombrecfg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6852" y="1340768"/>
            <a:ext cx="6895508" cy="47664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Profiles\jmsanjuan\Desktop\SOPRASTERIA_ACADEMY_logo_CMJN_exe.jpg"/>
          <p:cNvPicPr>
            <a:picLocks noChangeAspect="1" noChangeArrowheads="1"/>
          </p:cNvPicPr>
          <p:nvPr/>
        </p:nvPicPr>
        <p:blipFill>
          <a:blip r:embed="rId8"/>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66482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217</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Modelos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8" name="16 CuadroTexto"/>
          <p:cNvSpPr txBox="1"/>
          <p:nvPr/>
        </p:nvSpPr>
        <p:spPr>
          <a:xfrm>
            <a:off x="757849" y="2051677"/>
            <a:ext cx="8008375" cy="461665"/>
          </a:xfrm>
          <a:prstGeom prst="rect">
            <a:avLst/>
          </a:prstGeom>
          <a:noFill/>
          <a:ln>
            <a:noFill/>
            <a:prstDash val="dash"/>
          </a:ln>
          <a:effectLst/>
        </p:spPr>
        <p:txBody>
          <a:bodyPr wrap="square" rtlCol="0">
            <a:spAutoFit/>
          </a:bodyPr>
          <a:lstStyle/>
          <a:p>
            <a:pPr fontAlgn="t"/>
            <a:r>
              <a:rPr lang="es-ES_tradnl" sz="1200" b="1" dirty="0" smtClean="0"/>
              <a:t>- </a:t>
            </a:r>
            <a:r>
              <a:rPr lang="es-ES" sz="1200" b="1" dirty="0" err="1"/>
              <a:t>Model</a:t>
            </a:r>
            <a:endParaRPr lang="es-ES" sz="1200" b="1" dirty="0"/>
          </a:p>
          <a:p>
            <a:pPr fontAlgn="t"/>
            <a:r>
              <a:rPr lang="es-ES" sz="1200" dirty="0"/>
              <a:t>La forma más sencilla de acceder al modelo dentro de un </a:t>
            </a:r>
            <a:r>
              <a:rPr lang="es-ES" sz="1200" dirty="0" err="1"/>
              <a:t>handler</a:t>
            </a:r>
            <a:r>
              <a:rPr lang="es-ES" sz="1200" dirty="0"/>
              <a:t> es declarar un argumento de tipo </a:t>
            </a:r>
            <a:r>
              <a:rPr lang="es-ES" sz="1200" dirty="0" err="1"/>
              <a:t>Model</a:t>
            </a:r>
            <a:r>
              <a:rPr lang="es-ES" sz="1200" dirty="0"/>
              <a:t>, </a:t>
            </a:r>
            <a:r>
              <a:rPr lang="es-ES" sz="1200" dirty="0" err="1"/>
              <a:t>ModelMap</a:t>
            </a:r>
            <a:r>
              <a:rPr lang="es-ES" sz="1200" dirty="0"/>
              <a:t> o </a:t>
            </a:r>
            <a:r>
              <a:rPr lang="es-ES" sz="1200" dirty="0" err="1"/>
              <a:t>Map</a:t>
            </a:r>
            <a:r>
              <a:rPr lang="es-ES" sz="1200" dirty="0"/>
              <a:t>.</a:t>
            </a:r>
          </a:p>
        </p:txBody>
      </p:sp>
      <p:sp>
        <p:nvSpPr>
          <p:cNvPr id="19" name="4 CuadroTexto"/>
          <p:cNvSpPr txBox="1"/>
          <p:nvPr/>
        </p:nvSpPr>
        <p:spPr>
          <a:xfrm>
            <a:off x="382974" y="207663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16 CuadroTexto"/>
          <p:cNvSpPr txBox="1"/>
          <p:nvPr/>
        </p:nvSpPr>
        <p:spPr>
          <a:xfrm>
            <a:off x="732550" y="1363724"/>
            <a:ext cx="7749302"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 sz="1200" dirty="0"/>
              <a:t>Un modelo es un objeto genérico de Spring utilizado para almacenar los datos en proceso durante una petición web. En la práctica es un objeto </a:t>
            </a:r>
            <a:r>
              <a:rPr lang="es-ES" sz="1200" dirty="0" err="1"/>
              <a:t>Map</a:t>
            </a:r>
            <a:r>
              <a:rPr lang="es-ES" sz="1200" dirty="0"/>
              <a:t> que almacena los valores asociados a una cadena de texto con su nombre</a:t>
            </a:r>
          </a:p>
        </p:txBody>
      </p:sp>
      <p:sp>
        <p:nvSpPr>
          <p:cNvPr id="28" name="16 CuadroTexto"/>
          <p:cNvSpPr txBox="1"/>
          <p:nvPr/>
        </p:nvSpPr>
        <p:spPr>
          <a:xfrm>
            <a:off x="630367" y="2708920"/>
            <a:ext cx="8316130"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_tradnl" sz="1200" b="1" dirty="0" smtClean="0">
                <a:solidFill>
                  <a:srgbClr val="C00000"/>
                </a:solidFill>
              </a:rPr>
              <a:t>- </a:t>
            </a:r>
            <a:r>
              <a:rPr lang="es-ES" sz="1200" dirty="0"/>
              <a:t>@</a:t>
            </a:r>
            <a:r>
              <a:rPr lang="es-ES" sz="1200" dirty="0" err="1"/>
              <a:t>RequestMapping</a:t>
            </a:r>
            <a:r>
              <a:rPr lang="es-ES" sz="1200" dirty="0"/>
              <a:t>(</a:t>
            </a:r>
            <a:r>
              <a:rPr lang="es-ES" sz="1200" dirty="0" err="1"/>
              <a:t>value</a:t>
            </a:r>
            <a:r>
              <a:rPr lang="es-ES" sz="1200" dirty="0"/>
              <a:t>="/modelo")</a:t>
            </a:r>
            <a:br>
              <a:rPr lang="es-ES" sz="1200" dirty="0"/>
            </a:br>
            <a:r>
              <a:rPr lang="es-ES" sz="1200" dirty="0" err="1"/>
              <a:t>public</a:t>
            </a:r>
            <a:r>
              <a:rPr lang="es-ES" sz="1200" dirty="0"/>
              <a:t> </a:t>
            </a:r>
            <a:r>
              <a:rPr lang="es-ES" sz="1200" dirty="0" err="1"/>
              <a:t>void</a:t>
            </a:r>
            <a:r>
              <a:rPr lang="es-ES" sz="1200" dirty="0"/>
              <a:t> </a:t>
            </a:r>
            <a:r>
              <a:rPr lang="es-ES" sz="1200" dirty="0" err="1"/>
              <a:t>handler</a:t>
            </a:r>
            <a:r>
              <a:rPr lang="es-ES" sz="1200" dirty="0"/>
              <a:t>(</a:t>
            </a:r>
            <a:r>
              <a:rPr lang="es-ES" sz="1200" dirty="0" err="1"/>
              <a:t>Model</a:t>
            </a:r>
            <a:r>
              <a:rPr lang="es-ES" sz="1200" dirty="0"/>
              <a:t> </a:t>
            </a:r>
            <a:r>
              <a:rPr lang="es-ES" sz="1200" dirty="0" err="1"/>
              <a:t>model</a:t>
            </a:r>
            <a:r>
              <a:rPr lang="es-ES" sz="1200" dirty="0"/>
              <a:t>) {</a:t>
            </a:r>
            <a:br>
              <a:rPr lang="es-ES" sz="1200" dirty="0"/>
            </a:br>
            <a:r>
              <a:rPr lang="es-ES" sz="1200" dirty="0"/>
              <a:t>...</a:t>
            </a:r>
            <a:br>
              <a:rPr lang="es-ES" sz="1200" dirty="0"/>
            </a:br>
            <a:r>
              <a:rPr lang="es-ES" sz="1200" dirty="0" err="1"/>
              <a:t>model.addAttribute</a:t>
            </a:r>
            <a:r>
              <a:rPr lang="es-ES" sz="1200" dirty="0"/>
              <a:t>("pi", 3.14159);</a:t>
            </a:r>
            <a:br>
              <a:rPr lang="es-ES" sz="1200" dirty="0"/>
            </a:br>
            <a:r>
              <a:rPr lang="es-ES" sz="1200" dirty="0"/>
              <a:t>...</a:t>
            </a:r>
            <a:br>
              <a:rPr lang="es-ES" sz="1200" dirty="0"/>
            </a:br>
            <a:r>
              <a:rPr lang="es-ES" sz="1200" dirty="0" err="1"/>
              <a:t>model.addAttribute</a:t>
            </a:r>
            <a:r>
              <a:rPr lang="es-ES" sz="1200" dirty="0"/>
              <a:t>(calculadora);</a:t>
            </a:r>
            <a:br>
              <a:rPr lang="es-ES" sz="1200" dirty="0"/>
            </a:br>
            <a:r>
              <a:rPr lang="es-ES" sz="1200" dirty="0"/>
              <a:t>...</a:t>
            </a:r>
          </a:p>
        </p:txBody>
      </p:sp>
      <p:sp>
        <p:nvSpPr>
          <p:cNvPr id="29" name="16 CuadroTexto"/>
          <p:cNvSpPr txBox="1"/>
          <p:nvPr/>
        </p:nvSpPr>
        <p:spPr>
          <a:xfrm>
            <a:off x="630367" y="4365104"/>
            <a:ext cx="8008375" cy="1569660"/>
          </a:xfrm>
          <a:prstGeom prst="rect">
            <a:avLst/>
          </a:prstGeom>
          <a:noFill/>
          <a:ln>
            <a:noFill/>
            <a:prstDash val="dash"/>
          </a:ln>
          <a:effectLst/>
        </p:spPr>
        <p:txBody>
          <a:bodyPr wrap="square" rtlCol="0">
            <a:spAutoFit/>
          </a:bodyPr>
          <a:lstStyle/>
          <a:p>
            <a:pPr fontAlgn="t"/>
            <a:r>
              <a:rPr lang="es-ES" sz="1200" dirty="0"/>
              <a:t>Como se observa, los atributos pueden añadirse indicando su nombre, o directamente, sin especificarlo. En este segundo caso Spring asigna nombres automáticamente según los siguientes criterios:</a:t>
            </a:r>
          </a:p>
          <a:p>
            <a:pPr fontAlgn="t"/>
            <a:r>
              <a:rPr lang="es-ES" sz="1200" dirty="0"/>
              <a:t>- Un valor nulo elevará una excepción</a:t>
            </a:r>
          </a:p>
          <a:p>
            <a:pPr fontAlgn="t"/>
            <a:r>
              <a:rPr lang="es-ES" sz="1200" dirty="0"/>
              <a:t>- Un objeto de tipo </a:t>
            </a:r>
            <a:r>
              <a:rPr lang="es-ES" sz="1200" dirty="0" err="1"/>
              <a:t>com.empresa.Receta</a:t>
            </a:r>
            <a:r>
              <a:rPr lang="es-ES" sz="1200" dirty="0"/>
              <a:t> tendrá como nombre "receta"</a:t>
            </a:r>
          </a:p>
          <a:p>
            <a:pPr fontAlgn="t"/>
            <a:r>
              <a:rPr lang="es-ES" sz="1200" dirty="0"/>
              <a:t>- Un objeto de tipo </a:t>
            </a:r>
            <a:r>
              <a:rPr lang="es-ES" sz="1200" dirty="0" err="1"/>
              <a:t>HashMap</a:t>
            </a:r>
            <a:r>
              <a:rPr lang="es-ES" sz="1200" dirty="0"/>
              <a:t> tendrá como nombre "</a:t>
            </a:r>
            <a:r>
              <a:rPr lang="es-ES" sz="1200" dirty="0" err="1"/>
              <a:t>hashmap</a:t>
            </a:r>
            <a:r>
              <a:rPr lang="es-ES" sz="1200" dirty="0"/>
              <a:t>"</a:t>
            </a:r>
          </a:p>
          <a:p>
            <a:pPr fontAlgn="t"/>
            <a:r>
              <a:rPr lang="es-ES" sz="1200" dirty="0"/>
              <a:t>- Un </a:t>
            </a:r>
            <a:r>
              <a:rPr lang="es-ES" sz="1200" dirty="0" err="1"/>
              <a:t>array</a:t>
            </a:r>
            <a:r>
              <a:rPr lang="es-ES" sz="1200" dirty="0"/>
              <a:t> Receta[] con cero o más elementos tendrá como nombre "</a:t>
            </a:r>
            <a:r>
              <a:rPr lang="es-ES" sz="1200" dirty="0" err="1"/>
              <a:t>recetaList</a:t>
            </a:r>
            <a:r>
              <a:rPr lang="es-ES" sz="1200" dirty="0"/>
              <a:t>"</a:t>
            </a:r>
          </a:p>
          <a:p>
            <a:pPr fontAlgn="t"/>
            <a:r>
              <a:rPr lang="es-ES" sz="1200" dirty="0"/>
              <a:t>- Un </a:t>
            </a:r>
            <a:r>
              <a:rPr lang="es-ES" sz="1200" dirty="0" err="1"/>
              <a:t>ArrayList</a:t>
            </a:r>
            <a:r>
              <a:rPr lang="es-ES" sz="1200" dirty="0"/>
              <a:t> vacío no se añadirá al modelo, pero un </a:t>
            </a:r>
            <a:r>
              <a:rPr lang="es-ES" sz="1200" dirty="0" err="1"/>
              <a:t>ArrayList</a:t>
            </a:r>
            <a:r>
              <a:rPr lang="es-ES" sz="1200" dirty="0"/>
              <a:t> de recetas con uno o más elementos tendrá como nombre "</a:t>
            </a:r>
            <a:r>
              <a:rPr lang="es-ES" sz="1200" dirty="0" err="1"/>
              <a:t>recetaList</a:t>
            </a:r>
            <a:r>
              <a:rPr lang="es-ES" sz="1200" dirty="0"/>
              <a:t>"</a:t>
            </a:r>
          </a:p>
        </p:txBody>
      </p:sp>
      <p:sp>
        <p:nvSpPr>
          <p:cNvPr id="30" name="4 CuadroTexto"/>
          <p:cNvSpPr txBox="1"/>
          <p:nvPr/>
        </p:nvSpPr>
        <p:spPr>
          <a:xfrm>
            <a:off x="336723" y="436510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650736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MODELOS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4" name="16 CuadroTexto"/>
          <p:cNvSpPr txBox="1"/>
          <p:nvPr/>
        </p:nvSpPr>
        <p:spPr>
          <a:xfrm>
            <a:off x="675160" y="2348880"/>
            <a:ext cx="8307764"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Controller</a:t>
            </a:r>
            <a:r>
              <a:rPr lang="es-ES" sz="1200" dirty="0"/>
              <a:t/>
            </a:r>
            <a:br>
              <a:rPr lang="es-ES" sz="1200" dirty="0"/>
            </a:br>
            <a:r>
              <a:rPr lang="es-ES" sz="1200" dirty="0"/>
              <a:t>@</a:t>
            </a:r>
            <a:r>
              <a:rPr lang="es-ES" sz="1200" dirty="0" err="1"/>
              <a:t>RequestMapping</a:t>
            </a:r>
            <a:r>
              <a:rPr lang="es-ES" sz="1200" dirty="0"/>
              <a:t>("/recetas")</a:t>
            </a:r>
            <a:br>
              <a:rPr lang="es-ES" sz="1200" dirty="0"/>
            </a:br>
            <a:r>
              <a:rPr lang="es-ES" sz="1200" b="1" dirty="0">
                <a:solidFill>
                  <a:srgbClr val="C00000"/>
                </a:solidFill>
              </a:rPr>
              <a:t>@</a:t>
            </a:r>
            <a:r>
              <a:rPr lang="es-ES" sz="1200" b="1" dirty="0" err="1">
                <a:solidFill>
                  <a:srgbClr val="C00000"/>
                </a:solidFill>
              </a:rPr>
              <a:t>SessionAttributes</a:t>
            </a:r>
            <a:r>
              <a:rPr lang="es-ES" sz="1200" dirty="0"/>
              <a:t>("</a:t>
            </a:r>
            <a:r>
              <a:rPr lang="es-ES" sz="1200" dirty="0" err="1"/>
              <a:t>clienteId</a:t>
            </a:r>
            <a:r>
              <a:rPr lang="es-ES" sz="1200" dirty="0"/>
              <a:t>")</a:t>
            </a:r>
            <a:br>
              <a:rPr lang="es-ES" sz="1200" dirty="0"/>
            </a:br>
            <a:r>
              <a:rPr lang="es-ES" sz="1200" dirty="0" err="1"/>
              <a:t>public</a:t>
            </a:r>
            <a:r>
              <a:rPr lang="es-ES" sz="1200" dirty="0"/>
              <a:t> </a:t>
            </a:r>
            <a:r>
              <a:rPr lang="es-ES" sz="1200" dirty="0" err="1"/>
              <a:t>class</a:t>
            </a:r>
            <a:r>
              <a:rPr lang="es-ES" sz="1200" dirty="0"/>
              <a:t> </a:t>
            </a:r>
            <a:r>
              <a:rPr lang="es-ES" sz="1200" dirty="0" err="1"/>
              <a:t>RecetasController</a:t>
            </a:r>
            <a:r>
              <a:rPr lang="es-ES" sz="1200" dirty="0"/>
              <a:t> {</a:t>
            </a:r>
          </a:p>
          <a:p>
            <a:pPr fontAlgn="t"/>
            <a:r>
              <a:rPr lang="es-ES" sz="1200" dirty="0"/>
              <a:t>@</a:t>
            </a:r>
            <a:r>
              <a:rPr lang="es-ES" sz="1200" dirty="0" err="1"/>
              <a:t>RequestMapping</a:t>
            </a:r>
            <a:r>
              <a:rPr lang="es-ES" sz="1200" dirty="0"/>
              <a:t>(</a:t>
            </a:r>
            <a:r>
              <a:rPr lang="es-ES" sz="1200" dirty="0" err="1"/>
              <a:t>value</a:t>
            </a:r>
            <a:r>
              <a:rPr lang="es-ES" sz="1200" dirty="0"/>
              <a:t>="/cuenta")</a:t>
            </a:r>
            <a:br>
              <a:rPr lang="es-ES" sz="1200" dirty="0"/>
            </a:br>
            <a:r>
              <a:rPr lang="es-ES" sz="1200" dirty="0" err="1"/>
              <a:t>public</a:t>
            </a:r>
            <a:r>
              <a:rPr lang="es-ES" sz="1200" dirty="0"/>
              <a:t> </a:t>
            </a:r>
            <a:r>
              <a:rPr lang="es-ES" sz="1200" dirty="0" err="1"/>
              <a:t>void</a:t>
            </a:r>
            <a:r>
              <a:rPr lang="es-ES" sz="1200" dirty="0"/>
              <a:t> </a:t>
            </a:r>
            <a:r>
              <a:rPr lang="es-ES" sz="1200" dirty="0" err="1"/>
              <a:t>handler</a:t>
            </a:r>
            <a:r>
              <a:rPr lang="es-ES" sz="1200" dirty="0"/>
              <a:t>(</a:t>
            </a:r>
            <a:r>
              <a:rPr lang="es-ES" sz="1200" dirty="0" err="1"/>
              <a:t>Model</a:t>
            </a:r>
            <a:r>
              <a:rPr lang="es-ES" sz="1200" dirty="0"/>
              <a:t> </a:t>
            </a:r>
            <a:r>
              <a:rPr lang="es-ES" sz="1200" dirty="0" err="1"/>
              <a:t>model</a:t>
            </a:r>
            <a:r>
              <a:rPr lang="es-ES" sz="1200" dirty="0"/>
              <a:t>) {</a:t>
            </a:r>
            <a:br>
              <a:rPr lang="es-ES" sz="1200" dirty="0"/>
            </a:br>
            <a:r>
              <a:rPr lang="es-ES" sz="1200" dirty="0" err="1"/>
              <a:t>model.addAttribute</a:t>
            </a:r>
            <a:r>
              <a:rPr lang="es-ES" sz="1200" dirty="0"/>
              <a:t>("</a:t>
            </a:r>
            <a:r>
              <a:rPr lang="es-ES" sz="1200" dirty="0" err="1"/>
              <a:t>clienteId</a:t>
            </a:r>
            <a:r>
              <a:rPr lang="es-ES" sz="1200" dirty="0"/>
              <a:t>", 666);</a:t>
            </a:r>
            <a:br>
              <a:rPr lang="es-ES" sz="1200" dirty="0"/>
            </a:br>
            <a:r>
              <a:rPr lang="es-ES" sz="1200" dirty="0"/>
              <a:t>...</a:t>
            </a:r>
          </a:p>
        </p:txBody>
      </p:sp>
      <p:sp>
        <p:nvSpPr>
          <p:cNvPr id="25" name="16 CuadroTexto"/>
          <p:cNvSpPr txBox="1"/>
          <p:nvPr/>
        </p:nvSpPr>
        <p:spPr>
          <a:xfrm>
            <a:off x="665233" y="1772816"/>
            <a:ext cx="7749302" cy="461665"/>
          </a:xfrm>
          <a:prstGeom prst="rect">
            <a:avLst/>
          </a:prstGeom>
          <a:noFill/>
          <a:ln>
            <a:noFill/>
            <a:prstDash val="dash"/>
          </a:ln>
          <a:effectLst/>
        </p:spPr>
        <p:txBody>
          <a:bodyPr wrap="square" rtlCol="0">
            <a:spAutoFit/>
          </a:bodyPr>
          <a:lstStyle/>
          <a:p>
            <a:pPr fontAlgn="t"/>
            <a:r>
              <a:rPr lang="es-ES" sz="1200" dirty="0"/>
              <a:t>Esta anotación sirve para acceder o establecer las variable de sesión. Las variables se declaran en la clase, y se accede a ellas a través del modelo:</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SessionAttributes</a:t>
            </a:r>
            <a:endParaRPr lang="es-ES" b="1" u="sng" dirty="0">
              <a:solidFill>
                <a:srgbClr val="C00000"/>
              </a:solidFill>
              <a:effectLst/>
            </a:endParaRPr>
          </a:p>
        </p:txBody>
      </p:sp>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531348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219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MODELOS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4" name="16 CuadroTexto"/>
          <p:cNvSpPr txBox="1"/>
          <p:nvPr/>
        </p:nvSpPr>
        <p:spPr>
          <a:xfrm>
            <a:off x="625222" y="2351658"/>
            <a:ext cx="8307764"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RequestMapping</a:t>
            </a:r>
            <a:r>
              <a:rPr lang="es-ES" sz="1200" dirty="0"/>
              <a:t>(</a:t>
            </a:r>
            <a:r>
              <a:rPr lang="es-ES" sz="1200" dirty="0" err="1"/>
              <a:t>value</a:t>
            </a:r>
            <a:r>
              <a:rPr lang="es-ES" sz="1200" dirty="0"/>
              <a:t>="/consulta/receta/{</a:t>
            </a:r>
            <a:r>
              <a:rPr lang="es-ES" sz="1200" dirty="0" err="1"/>
              <a:t>recetaId</a:t>
            </a:r>
            <a:r>
              <a:rPr lang="es-ES" sz="1200" dirty="0"/>
              <a:t>}")</a:t>
            </a:r>
            <a:br>
              <a:rPr lang="es-ES" sz="1200" dirty="0"/>
            </a:br>
            <a:r>
              <a:rPr lang="es-ES" sz="1200" b="1" dirty="0">
                <a:solidFill>
                  <a:srgbClr val="C00000"/>
                </a:solidFill>
              </a:rPr>
              <a:t>@</a:t>
            </a:r>
            <a:r>
              <a:rPr lang="es-ES" sz="1200" b="1" dirty="0" err="1">
                <a:solidFill>
                  <a:srgbClr val="C00000"/>
                </a:solidFill>
              </a:rPr>
              <a:t>ModelAttribute</a:t>
            </a:r>
            <a:r>
              <a:rPr lang="es-ES" sz="1200" dirty="0"/>
              <a:t>("receta")</a:t>
            </a:r>
            <a:br>
              <a:rPr lang="es-ES" sz="1200" dirty="0"/>
            </a:br>
            <a:r>
              <a:rPr lang="es-ES" sz="1200" dirty="0" err="1"/>
              <a:t>public</a:t>
            </a:r>
            <a:r>
              <a:rPr lang="es-ES" sz="1200" dirty="0"/>
              <a:t> Receta </a:t>
            </a:r>
            <a:r>
              <a:rPr lang="es-ES" sz="1200" dirty="0" err="1"/>
              <a:t>handler</a:t>
            </a:r>
            <a:r>
              <a:rPr lang="es-ES" sz="1200" dirty="0"/>
              <a:t>(@</a:t>
            </a:r>
            <a:r>
              <a:rPr lang="es-ES" sz="1200" dirty="0" err="1"/>
              <a:t>PathVariable</a:t>
            </a:r>
            <a:r>
              <a:rPr lang="es-ES" sz="1200" dirty="0"/>
              <a:t>("</a:t>
            </a:r>
            <a:r>
              <a:rPr lang="es-ES" sz="1200" dirty="0" err="1"/>
              <a:t>recetaId</a:t>
            </a:r>
            <a:r>
              <a:rPr lang="es-ES" sz="1200" dirty="0"/>
              <a:t>") Long </a:t>
            </a:r>
            <a:r>
              <a:rPr lang="es-ES" sz="1200" dirty="0" err="1"/>
              <a:t>recetaId</a:t>
            </a:r>
            <a:r>
              <a:rPr lang="es-ES" sz="1200" dirty="0"/>
              <a:t>) {</a:t>
            </a:r>
            <a:br>
              <a:rPr lang="es-ES" sz="1200" dirty="0"/>
            </a:br>
            <a:r>
              <a:rPr lang="es-ES" sz="1200" dirty="0" err="1"/>
              <a:t>return</a:t>
            </a:r>
            <a:r>
              <a:rPr lang="es-ES" sz="1200" dirty="0"/>
              <a:t> </a:t>
            </a:r>
            <a:r>
              <a:rPr lang="es-ES" sz="1200" dirty="0" err="1"/>
              <a:t>recetarioService.getReceta</a:t>
            </a:r>
            <a:r>
              <a:rPr lang="es-ES" sz="1200" dirty="0"/>
              <a:t>(</a:t>
            </a:r>
            <a:r>
              <a:rPr lang="es-ES" sz="1200" dirty="0" err="1"/>
              <a:t>recetaId</a:t>
            </a:r>
            <a:r>
              <a:rPr lang="es-ES" sz="1200" dirty="0"/>
              <a:t>);</a:t>
            </a:r>
            <a:br>
              <a:rPr lang="es-ES" sz="1200" dirty="0"/>
            </a:br>
            <a:r>
              <a:rPr lang="es-ES" sz="1200" dirty="0"/>
              <a:t>}</a:t>
            </a:r>
          </a:p>
        </p:txBody>
      </p:sp>
      <p:sp>
        <p:nvSpPr>
          <p:cNvPr id="25" name="16 CuadroTexto"/>
          <p:cNvSpPr txBox="1"/>
          <p:nvPr/>
        </p:nvSpPr>
        <p:spPr>
          <a:xfrm>
            <a:off x="665233" y="1772816"/>
            <a:ext cx="7749302" cy="461665"/>
          </a:xfrm>
          <a:prstGeom prst="rect">
            <a:avLst/>
          </a:prstGeom>
          <a:noFill/>
          <a:ln>
            <a:noFill/>
            <a:prstDash val="dash"/>
          </a:ln>
          <a:effectLst/>
        </p:spPr>
        <p:txBody>
          <a:bodyPr wrap="square" rtlCol="0">
            <a:spAutoFit/>
          </a:bodyPr>
          <a:lstStyle/>
          <a:p>
            <a:pPr fontAlgn="t"/>
            <a:r>
              <a:rPr lang="es-ES" sz="1200" dirty="0"/>
              <a:t>Cuando se utiliza esta anotación en un método sirve para indicar que el resultado es un atributo que debe añadirse al modelo:</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ModelAttribute</a:t>
            </a:r>
            <a:endParaRPr lang="es-ES" b="1" u="sng" dirty="0">
              <a:solidFill>
                <a:srgbClr val="C00000"/>
              </a:solidFill>
              <a:effectLst/>
            </a:endParaRPr>
          </a:p>
        </p:txBody>
      </p:sp>
      <p:sp>
        <p:nvSpPr>
          <p:cNvPr id="12" name="16 CuadroTexto"/>
          <p:cNvSpPr txBox="1"/>
          <p:nvPr/>
        </p:nvSpPr>
        <p:spPr>
          <a:xfrm>
            <a:off x="625222" y="3562887"/>
            <a:ext cx="7749302" cy="276999"/>
          </a:xfrm>
          <a:prstGeom prst="rect">
            <a:avLst/>
          </a:prstGeom>
          <a:noFill/>
          <a:ln>
            <a:noFill/>
            <a:prstDash val="dash"/>
          </a:ln>
          <a:effectLst/>
        </p:spPr>
        <p:txBody>
          <a:bodyPr wrap="square" rtlCol="0">
            <a:spAutoFit/>
          </a:bodyPr>
          <a:lstStyle/>
          <a:p>
            <a:pPr fontAlgn="t"/>
            <a:r>
              <a:rPr lang="es-ES" sz="1200" dirty="0"/>
              <a:t>Cuando se utiliza en un argumento de un método sirve para indicar que el atributo debe recuperarse del modelo:</a:t>
            </a:r>
          </a:p>
        </p:txBody>
      </p:sp>
      <p:sp>
        <p:nvSpPr>
          <p:cNvPr id="14" name="16 CuadroTexto"/>
          <p:cNvSpPr txBox="1"/>
          <p:nvPr/>
        </p:nvSpPr>
        <p:spPr>
          <a:xfrm>
            <a:off x="609997" y="3893010"/>
            <a:ext cx="830776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a:t>
            </a:r>
            <a:r>
              <a:rPr lang="en-US" sz="1200" dirty="0" err="1"/>
              <a:t>RequestMapping</a:t>
            </a:r>
            <a:r>
              <a:rPr lang="en-US" sz="1200" dirty="0"/>
              <a:t>(value="/</a:t>
            </a:r>
            <a:r>
              <a:rPr lang="en-US" sz="1200" dirty="0" err="1"/>
              <a:t>elabora</a:t>
            </a:r>
            <a:r>
              <a:rPr lang="en-US" sz="1200" dirty="0"/>
              <a:t>/</a:t>
            </a:r>
            <a:r>
              <a:rPr lang="en-US" sz="1200" dirty="0" err="1"/>
              <a:t>receta</a:t>
            </a:r>
            <a:r>
              <a:rPr lang="en-US" sz="1200" dirty="0"/>
              <a:t>/{</a:t>
            </a:r>
            <a:r>
              <a:rPr lang="en-US" sz="1200" dirty="0" err="1"/>
              <a:t>recetaId</a:t>
            </a:r>
            <a:r>
              <a:rPr lang="en-US" sz="1200" dirty="0"/>
              <a:t>}", method = </a:t>
            </a:r>
            <a:r>
              <a:rPr lang="en-US" sz="1200" dirty="0" err="1"/>
              <a:t>RequestMethod.POST</a:t>
            </a:r>
            <a:r>
              <a:rPr lang="en-US" sz="1200" dirty="0"/>
              <a:t>)</a:t>
            </a:r>
            <a:br>
              <a:rPr lang="en-US" sz="1200" dirty="0"/>
            </a:br>
            <a:r>
              <a:rPr lang="en-US" sz="1200" dirty="0"/>
              <a:t>public void handler</a:t>
            </a:r>
            <a:r>
              <a:rPr lang="en-US" sz="1200" b="1" dirty="0">
                <a:solidFill>
                  <a:srgbClr val="C00000"/>
                </a:solidFill>
              </a:rPr>
              <a:t>(@</a:t>
            </a:r>
            <a:r>
              <a:rPr lang="en-US" sz="1200" b="1" dirty="0" err="1">
                <a:solidFill>
                  <a:srgbClr val="C00000"/>
                </a:solidFill>
              </a:rPr>
              <a:t>ModelAttribute</a:t>
            </a:r>
            <a:r>
              <a:rPr lang="en-US" sz="1200" dirty="0"/>
              <a:t>("</a:t>
            </a:r>
            <a:r>
              <a:rPr lang="en-US" sz="1200" dirty="0" err="1"/>
              <a:t>receta</a:t>
            </a:r>
            <a:r>
              <a:rPr lang="en-US" sz="1200" dirty="0"/>
              <a:t>") </a:t>
            </a:r>
            <a:r>
              <a:rPr lang="en-US" sz="1200" dirty="0" err="1"/>
              <a:t>Receta</a:t>
            </a:r>
            <a:r>
              <a:rPr lang="en-US" sz="1200" dirty="0"/>
              <a:t> </a:t>
            </a:r>
            <a:r>
              <a:rPr lang="en-US" sz="1200" dirty="0" err="1"/>
              <a:t>receta</a:t>
            </a:r>
            <a:r>
              <a:rPr lang="en-US" sz="1200" dirty="0"/>
              <a:t>, </a:t>
            </a:r>
            <a:r>
              <a:rPr lang="en-US" sz="1200" dirty="0" err="1"/>
              <a:t>BindingResult</a:t>
            </a:r>
            <a:r>
              <a:rPr lang="en-US" sz="1200" dirty="0"/>
              <a:t> result) {</a:t>
            </a:r>
            <a:br>
              <a:rPr lang="en-US" sz="1200" dirty="0"/>
            </a:br>
            <a:r>
              <a:rPr lang="en-US" sz="1200" dirty="0"/>
              <a:t>...</a:t>
            </a:r>
            <a:endParaRPr lang="es-ES" sz="1200" dirty="0"/>
          </a:p>
        </p:txBody>
      </p:sp>
      <p:sp>
        <p:nvSpPr>
          <p:cNvPr id="15" name="16 CuadroTexto"/>
          <p:cNvSpPr txBox="1"/>
          <p:nvPr/>
        </p:nvSpPr>
        <p:spPr>
          <a:xfrm>
            <a:off x="609997" y="4739659"/>
            <a:ext cx="8307764" cy="1569660"/>
          </a:xfrm>
          <a:prstGeom prst="rect">
            <a:avLst/>
          </a:prstGeom>
          <a:noFill/>
          <a:ln>
            <a:noFill/>
            <a:prstDash val="dash"/>
          </a:ln>
          <a:effectLst/>
        </p:spPr>
        <p:txBody>
          <a:bodyPr wrap="square" rtlCol="0">
            <a:spAutoFit/>
          </a:bodyPr>
          <a:lstStyle/>
          <a:p>
            <a:pPr fontAlgn="t"/>
            <a:r>
              <a:rPr lang="es-ES" sz="1200" dirty="0"/>
              <a:t>El valor que se obtiene puede provenir de varias fuentes. En primer lugar puede venir de un valor almacenado en las variables de sesión. En segundo lugar puede venir de un valor que ya se encuentre presente en el modelo, añadido por otro </a:t>
            </a:r>
            <a:r>
              <a:rPr lang="es-ES" sz="1200" dirty="0" err="1"/>
              <a:t>handler</a:t>
            </a:r>
            <a:r>
              <a:rPr lang="es-ES" sz="1200" dirty="0"/>
              <a:t> del mismo controlador. En tercer lugar puede venir recuperado a partir de un valor presente en la URL, explicado a continuación. Y por último, puede venir instanciado por su constructor por defecto.</a:t>
            </a:r>
          </a:p>
          <a:p>
            <a:pPr fontAlgn="t"/>
            <a:r>
              <a:rPr lang="es-ES" sz="1200" dirty="0"/>
              <a:t>Los valores recuperados a partir de un valor presente en la URL se basan en el uso de las facilidades de conversión de tipos de Spring. En el ejemplo, si llega un identificador de receta en forma de </a:t>
            </a:r>
            <a:r>
              <a:rPr lang="es-ES" sz="1200" dirty="0" err="1"/>
              <a:t>String</a:t>
            </a:r>
            <a:r>
              <a:rPr lang="es-ES" sz="1200" dirty="0"/>
              <a:t>, y se define un conversor del tipo </a:t>
            </a:r>
            <a:r>
              <a:rPr lang="es-ES" sz="1200" dirty="0" err="1"/>
              <a:t>String</a:t>
            </a:r>
            <a:r>
              <a:rPr lang="es-ES" sz="1200" dirty="0"/>
              <a:t> al tipo Receta, entonces se instanciará un objeto automáticamente a través del conversor. Los tipos básicos por su parte son automáticamente convertidos.</a:t>
            </a:r>
          </a:p>
        </p:txBody>
      </p:sp>
      <p:pic>
        <p:nvPicPr>
          <p:cNvPr id="16"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966506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a:t>
            </a:fld>
            <a:endParaRPr lang="fr-FR" altLang="es-ES" sz="1100" smtClean="0">
              <a:solidFill>
                <a:srgbClr val="464646"/>
              </a:solidFill>
            </a:endParaRPr>
          </a:p>
        </p:txBody>
      </p:sp>
      <p:sp>
        <p:nvSpPr>
          <p:cNvPr id="6" name="5 Marcador de texto"/>
          <p:cNvSpPr>
            <a:spLocks noGrp="1"/>
          </p:cNvSpPr>
          <p:nvPr>
            <p:ph type="body" sz="quarter" idx="13"/>
          </p:nvPr>
        </p:nvSpPr>
        <p:spPr>
          <a:xfrm>
            <a:off x="515611" y="764704"/>
            <a:ext cx="8376542" cy="269875"/>
          </a:xfrm>
        </p:spPr>
        <p:txBody>
          <a:bodyPr/>
          <a:lstStyle/>
          <a:p>
            <a:pPr>
              <a:lnSpc>
                <a:spcPct val="90000"/>
              </a:lnSpc>
              <a:spcBef>
                <a:spcPct val="0"/>
              </a:spcBef>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CONCEPTOS CLAVES: CONTENEDORES</a:t>
            </a:r>
          </a:p>
        </p:txBody>
      </p:sp>
      <p:pic>
        <p:nvPicPr>
          <p:cNvPr id="2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596522" y="2716426"/>
            <a:ext cx="8007370" cy="95410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Interface que provee Spring para la creación, inyección de dependencias y manejo del ciclo de vida de estos objetos</a:t>
            </a:r>
            <a:r>
              <a:rPr lang="es-ES" sz="1400" dirty="0" smtClean="0"/>
              <a:t>.</a:t>
            </a:r>
          </a:p>
          <a:p>
            <a:r>
              <a:rPr lang="es-ES" sz="1400" b="1" dirty="0" err="1"/>
              <a:t>BeanFactory</a:t>
            </a:r>
            <a:r>
              <a:rPr lang="es-ES" sz="1400" dirty="0"/>
              <a:t> carga cada objeto en el contenedor cuando es utilizado por primera vez en tiempo de ejecución</a:t>
            </a:r>
            <a:endParaRPr lang="es-ES" sz="1400" dirty="0">
              <a:effectLst/>
            </a:endParaRPr>
          </a:p>
        </p:txBody>
      </p:sp>
      <p:sp>
        <p:nvSpPr>
          <p:cNvPr id="12" name="16 CuadroTexto"/>
          <p:cNvSpPr txBox="1"/>
          <p:nvPr/>
        </p:nvSpPr>
        <p:spPr>
          <a:xfrm>
            <a:off x="577992" y="1340768"/>
            <a:ext cx="4714088" cy="307777"/>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400" b="1" dirty="0"/>
              <a:t>Existen dos tipos de contenedores en Spring</a:t>
            </a:r>
            <a:r>
              <a:rPr lang="es-ES" sz="1400" dirty="0"/>
              <a:t>.</a:t>
            </a:r>
            <a:endParaRPr lang="es-ES" sz="1400" b="1" dirty="0">
              <a:solidFill>
                <a:srgbClr val="C00000"/>
              </a:solidFill>
            </a:endParaRPr>
          </a:p>
        </p:txBody>
      </p:sp>
      <p:sp>
        <p:nvSpPr>
          <p:cNvPr id="13" name="12 CuadroTexto"/>
          <p:cNvSpPr txBox="1"/>
          <p:nvPr/>
        </p:nvSpPr>
        <p:spPr>
          <a:xfrm>
            <a:off x="639996" y="4778568"/>
            <a:ext cx="8007370"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Interface que implementa </a:t>
            </a:r>
            <a:r>
              <a:rPr lang="es-ES" sz="1400" dirty="0" err="1"/>
              <a:t>BeanFactory</a:t>
            </a:r>
            <a:r>
              <a:rPr lang="es-ES" sz="1400" dirty="0"/>
              <a:t>, y que </a:t>
            </a:r>
            <a:r>
              <a:rPr lang="es-ES" sz="1400" dirty="0" err="1"/>
              <a:t>ademas</a:t>
            </a:r>
            <a:r>
              <a:rPr lang="es-ES" sz="1400" dirty="0"/>
              <a:t> de sus características implementa otra mas avanzadas para el manejo de otros servicios</a:t>
            </a:r>
            <a:r>
              <a:rPr lang="es-ES" sz="1400" dirty="0" smtClean="0"/>
              <a:t>.</a:t>
            </a:r>
          </a:p>
          <a:p>
            <a:r>
              <a:rPr lang="es-ES" sz="1400" dirty="0" err="1" smtClean="0"/>
              <a:t>ApplicationContext</a:t>
            </a:r>
            <a:r>
              <a:rPr lang="es-ES" sz="1400" dirty="0" smtClean="0"/>
              <a:t> si </a:t>
            </a:r>
            <a:r>
              <a:rPr lang="es-ES" sz="1400" dirty="0"/>
              <a:t>que lo hace cuando la aplicación esta siendo desplegada.</a:t>
            </a:r>
            <a:endParaRPr lang="es-ES" sz="1400" dirty="0">
              <a:effectLst/>
            </a:endParaRPr>
          </a:p>
        </p:txBody>
      </p:sp>
      <p:sp>
        <p:nvSpPr>
          <p:cNvPr id="14" name="16 CuadroTexto"/>
          <p:cNvSpPr txBox="1"/>
          <p:nvPr/>
        </p:nvSpPr>
        <p:spPr>
          <a:xfrm>
            <a:off x="603032" y="2183715"/>
            <a:ext cx="3109721" cy="307777"/>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400" b="1" dirty="0" err="1">
                <a:solidFill>
                  <a:srgbClr val="C00000"/>
                </a:solidFill>
              </a:rPr>
              <a:t>BeanFactory</a:t>
            </a:r>
            <a:endParaRPr lang="es-ES" sz="1400" b="1" dirty="0">
              <a:solidFill>
                <a:srgbClr val="C00000"/>
              </a:solidFill>
            </a:endParaRPr>
          </a:p>
        </p:txBody>
      </p:sp>
      <p:sp>
        <p:nvSpPr>
          <p:cNvPr id="15" name="16 CuadroTexto"/>
          <p:cNvSpPr txBox="1"/>
          <p:nvPr/>
        </p:nvSpPr>
        <p:spPr>
          <a:xfrm>
            <a:off x="633815" y="4129335"/>
            <a:ext cx="3109721" cy="307777"/>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400" b="1" dirty="0" err="1">
                <a:solidFill>
                  <a:srgbClr val="C00000"/>
                </a:solidFill>
              </a:rPr>
              <a:t>ApplicationContext</a:t>
            </a:r>
            <a:endParaRPr lang="es-ES" sz="1400" b="1" dirty="0">
              <a:solidFill>
                <a:srgbClr val="C00000"/>
              </a:solidFill>
            </a:endParaRPr>
          </a:p>
        </p:txBody>
      </p:sp>
      <p:pic>
        <p:nvPicPr>
          <p:cNvPr id="16"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7"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8"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4160400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220</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MVC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MODELOS</a:t>
            </a:r>
            <a:endParaRPr lang="es-ES_tradnl" altLang="es-ES" b="1" dirty="0">
              <a:ea typeface="ＭＳ Ｐゴシック" pitchFamily="34" charset="-128"/>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4 CuadroTexto"/>
          <p:cNvSpPr txBox="1"/>
          <p:nvPr/>
        </p:nvSpPr>
        <p:spPr>
          <a:xfrm>
            <a:off x="357186" y="1340768"/>
            <a:ext cx="299538" cy="307777"/>
          </a:xfrm>
          <a:prstGeom prst="rect">
            <a:avLst/>
          </a:prstGeom>
          <a:noFill/>
          <a:ln w="3175">
            <a:noFill/>
            <a:prstDash val="solid"/>
          </a:ln>
        </p:spPr>
        <p:txBody>
          <a:bodyPr wrap="square" rtlCol="0">
            <a:spAutoFit/>
          </a:bodyPr>
          <a:lstStyle/>
          <a:p>
            <a:r>
              <a:rPr lang="es-ES_tradnl" sz="1400" b="1" dirty="0" smtClean="0">
                <a:solidFill>
                  <a:srgbClr val="C00000"/>
                </a:solidFill>
              </a:rPr>
              <a:t>●</a:t>
            </a:r>
            <a:endParaRPr lang="es-ES" sz="1400" dirty="0">
              <a:solidFill>
                <a:srgbClr val="C00000"/>
              </a:solidFill>
            </a:endParaRPr>
          </a:p>
        </p:txBody>
      </p:sp>
      <p:sp>
        <p:nvSpPr>
          <p:cNvPr id="24" name="16 CuadroTexto"/>
          <p:cNvSpPr txBox="1"/>
          <p:nvPr/>
        </p:nvSpPr>
        <p:spPr>
          <a:xfrm>
            <a:off x="645529" y="2794533"/>
            <a:ext cx="8307764"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a:t>
            </a:r>
            <a:r>
              <a:rPr lang="es-ES" sz="1200" dirty="0" err="1"/>
              <a:t>Controller</a:t>
            </a:r>
            <a:r>
              <a:rPr lang="es-ES" sz="1200" dirty="0"/>
              <a:t/>
            </a:r>
            <a:br>
              <a:rPr lang="es-ES" sz="1200" dirty="0"/>
            </a:br>
            <a:r>
              <a:rPr lang="es-ES" sz="1200" dirty="0" err="1"/>
              <a:t>public</a:t>
            </a:r>
            <a:r>
              <a:rPr lang="es-ES" sz="1200" dirty="0"/>
              <a:t> </a:t>
            </a:r>
            <a:r>
              <a:rPr lang="es-ES" sz="1200" dirty="0" err="1"/>
              <a:t>class</a:t>
            </a:r>
            <a:r>
              <a:rPr lang="es-ES" sz="1200" dirty="0"/>
              <a:t> </a:t>
            </a:r>
            <a:r>
              <a:rPr lang="es-ES" sz="1200" dirty="0" err="1"/>
              <a:t>MyFormController</a:t>
            </a:r>
            <a:r>
              <a:rPr lang="es-ES" sz="1200" dirty="0"/>
              <a:t> {</a:t>
            </a:r>
          </a:p>
          <a:p>
            <a:pPr fontAlgn="t"/>
            <a:r>
              <a:rPr lang="es-ES" sz="1200" b="1" dirty="0">
                <a:solidFill>
                  <a:srgbClr val="C00000"/>
                </a:solidFill>
              </a:rPr>
              <a:t>@</a:t>
            </a:r>
            <a:r>
              <a:rPr lang="es-ES" sz="1200" b="1" dirty="0" err="1">
                <a:solidFill>
                  <a:srgbClr val="C00000"/>
                </a:solidFill>
              </a:rPr>
              <a:t>InitBinder</a:t>
            </a:r>
            <a:r>
              <a:rPr lang="es-ES" sz="1200" b="1" dirty="0">
                <a:solidFill>
                  <a:srgbClr val="C00000"/>
                </a:solidFill>
              </a:rPr>
              <a:t/>
            </a:r>
            <a:br>
              <a:rPr lang="es-ES" sz="1200" b="1" dirty="0">
                <a:solidFill>
                  <a:srgbClr val="C00000"/>
                </a:solidFill>
              </a:rPr>
            </a:br>
            <a:r>
              <a:rPr lang="es-ES" sz="1200" dirty="0" err="1"/>
              <a:t>public</a:t>
            </a:r>
            <a:r>
              <a:rPr lang="es-ES" sz="1200" dirty="0"/>
              <a:t> </a:t>
            </a:r>
            <a:r>
              <a:rPr lang="es-ES" sz="1200" dirty="0" err="1"/>
              <a:t>void</a:t>
            </a:r>
            <a:r>
              <a:rPr lang="es-ES" sz="1200" dirty="0"/>
              <a:t> </a:t>
            </a:r>
            <a:r>
              <a:rPr lang="es-ES" sz="1200" dirty="0" err="1"/>
              <a:t>initBinder</a:t>
            </a:r>
            <a:r>
              <a:rPr lang="es-ES" sz="1200" dirty="0"/>
              <a:t>(</a:t>
            </a:r>
            <a:r>
              <a:rPr lang="es-ES" sz="1200" dirty="0" err="1"/>
              <a:t>WebDataBinder</a:t>
            </a:r>
            <a:r>
              <a:rPr lang="es-ES" sz="1200" dirty="0"/>
              <a:t> </a:t>
            </a:r>
            <a:r>
              <a:rPr lang="es-ES" sz="1200" dirty="0" err="1"/>
              <a:t>binder</a:t>
            </a:r>
            <a:r>
              <a:rPr lang="es-ES" sz="1200" dirty="0"/>
              <a:t>) {</a:t>
            </a:r>
            <a:br>
              <a:rPr lang="es-ES" sz="1200" dirty="0"/>
            </a:br>
            <a:r>
              <a:rPr lang="es-ES" sz="1200" dirty="0" err="1"/>
              <a:t>SimpleDateFormat</a:t>
            </a:r>
            <a:r>
              <a:rPr lang="es-ES" sz="1200" dirty="0"/>
              <a:t> </a:t>
            </a:r>
            <a:r>
              <a:rPr lang="es-ES" sz="1200" dirty="0" err="1"/>
              <a:t>dateFormat</a:t>
            </a:r>
            <a:r>
              <a:rPr lang="es-ES" sz="1200" dirty="0"/>
              <a:t> = new </a:t>
            </a:r>
            <a:r>
              <a:rPr lang="es-ES" sz="1200" dirty="0" err="1"/>
              <a:t>SimpleDateFormat</a:t>
            </a:r>
            <a:r>
              <a:rPr lang="es-ES" sz="1200" dirty="0"/>
              <a:t>("</a:t>
            </a:r>
            <a:r>
              <a:rPr lang="es-ES" sz="1200" dirty="0" err="1"/>
              <a:t>yyyy</a:t>
            </a:r>
            <a:r>
              <a:rPr lang="es-ES" sz="1200" dirty="0"/>
              <a:t>-MM-</a:t>
            </a:r>
            <a:r>
              <a:rPr lang="es-ES" sz="1200" dirty="0" err="1"/>
              <a:t>dd</a:t>
            </a:r>
            <a:r>
              <a:rPr lang="es-ES" sz="1200" dirty="0"/>
              <a:t>");</a:t>
            </a:r>
            <a:br>
              <a:rPr lang="es-ES" sz="1200" dirty="0"/>
            </a:br>
            <a:r>
              <a:rPr lang="es-ES" sz="1200" dirty="0" err="1"/>
              <a:t>dateFormat.setLenient</a:t>
            </a:r>
            <a:r>
              <a:rPr lang="es-ES" sz="1200" dirty="0"/>
              <a:t>(false);</a:t>
            </a:r>
            <a:br>
              <a:rPr lang="es-ES" sz="1200" dirty="0"/>
            </a:br>
            <a:r>
              <a:rPr lang="es-ES" sz="1200" dirty="0" err="1"/>
              <a:t>binder.registerCustomEditor</a:t>
            </a:r>
            <a:r>
              <a:rPr lang="es-ES" sz="1200" dirty="0"/>
              <a:t>(</a:t>
            </a:r>
            <a:r>
              <a:rPr lang="es-ES" sz="1200" dirty="0" err="1"/>
              <a:t>Date.class</a:t>
            </a:r>
            <a:r>
              <a:rPr lang="es-ES" sz="1200" dirty="0"/>
              <a:t>,</a:t>
            </a:r>
            <a:br>
              <a:rPr lang="es-ES" sz="1200" dirty="0"/>
            </a:br>
            <a:r>
              <a:rPr lang="es-ES" sz="1200" dirty="0"/>
              <a:t>new </a:t>
            </a:r>
            <a:r>
              <a:rPr lang="es-ES" sz="1200" dirty="0" err="1"/>
              <a:t>CustomDateEditor</a:t>
            </a:r>
            <a:r>
              <a:rPr lang="es-ES" sz="1200" dirty="0"/>
              <a:t>(</a:t>
            </a:r>
            <a:r>
              <a:rPr lang="es-ES" sz="1200" dirty="0" err="1"/>
              <a:t>dateFormat</a:t>
            </a:r>
            <a:r>
              <a:rPr lang="es-ES" sz="1200" dirty="0"/>
              <a:t>, false));</a:t>
            </a:r>
            <a:br>
              <a:rPr lang="es-ES" sz="1200" dirty="0"/>
            </a:br>
            <a:r>
              <a:rPr lang="es-ES" sz="1200" dirty="0"/>
              <a:t>...</a:t>
            </a:r>
          </a:p>
        </p:txBody>
      </p:sp>
      <p:sp>
        <p:nvSpPr>
          <p:cNvPr id="25" name="16 CuadroTexto"/>
          <p:cNvSpPr txBox="1"/>
          <p:nvPr/>
        </p:nvSpPr>
        <p:spPr>
          <a:xfrm>
            <a:off x="665233" y="1772816"/>
            <a:ext cx="7749302" cy="1015663"/>
          </a:xfrm>
          <a:prstGeom prst="rect">
            <a:avLst/>
          </a:prstGeom>
          <a:noFill/>
          <a:ln>
            <a:noFill/>
            <a:prstDash val="dash"/>
          </a:ln>
          <a:effectLst/>
        </p:spPr>
        <p:txBody>
          <a:bodyPr wrap="square" rtlCol="0">
            <a:spAutoFit/>
          </a:bodyPr>
          <a:lstStyle/>
          <a:p>
            <a:pPr fontAlgn="t"/>
            <a:r>
              <a:rPr lang="es-ES" sz="1200" dirty="0"/>
              <a:t>Esta anotación sirve para declarar un conversor de tipos dentro de un controlador. Se aplica a un método que admite un argumento de tipo </a:t>
            </a:r>
            <a:r>
              <a:rPr lang="es-ES" sz="1200" dirty="0" err="1"/>
              <a:t>WebDataBinder</a:t>
            </a:r>
            <a:r>
              <a:rPr lang="es-ES" sz="1200" dirty="0"/>
              <a:t>, además de casi cualquier combinación de los mismos tipos soportados por los métodos marcados con @</a:t>
            </a:r>
            <a:r>
              <a:rPr lang="es-ES" sz="1200" dirty="0" err="1"/>
              <a:t>RequestMapping</a:t>
            </a:r>
            <a:r>
              <a:rPr lang="es-ES" sz="1200" dirty="0"/>
              <a:t>.</a:t>
            </a:r>
          </a:p>
          <a:p>
            <a:pPr fontAlgn="t"/>
            <a:r>
              <a:rPr lang="es-ES" sz="1200" dirty="0"/>
              <a:t>La clase </a:t>
            </a:r>
            <a:r>
              <a:rPr lang="es-ES" sz="1200" dirty="0" err="1"/>
              <a:t>WebDataBinder</a:t>
            </a:r>
            <a:r>
              <a:rPr lang="es-ES" sz="1200" dirty="0"/>
              <a:t> permite configurar conversores a medida de una aplicación. Sirva de ejemplo el conversor de fechas que aparece en la documentación oficial de referencia:</a:t>
            </a:r>
          </a:p>
        </p:txBody>
      </p:sp>
      <p:sp>
        <p:nvSpPr>
          <p:cNvPr id="26" name="25 CuadroTexto"/>
          <p:cNvSpPr txBox="1"/>
          <p:nvPr/>
        </p:nvSpPr>
        <p:spPr>
          <a:xfrm>
            <a:off x="625222" y="1309990"/>
            <a:ext cx="214657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solidFill>
                  <a:srgbClr val="C00000"/>
                </a:solidFill>
              </a:rPr>
              <a:t>@</a:t>
            </a:r>
            <a:r>
              <a:rPr lang="es-ES" b="1" dirty="0" err="1">
                <a:solidFill>
                  <a:srgbClr val="C00000"/>
                </a:solidFill>
              </a:rPr>
              <a:t>InitBinder</a:t>
            </a:r>
            <a:endParaRPr lang="es-ES" b="1" u="sng" dirty="0">
              <a:solidFill>
                <a:srgbClr val="C00000"/>
              </a:solidFill>
              <a:effectLst/>
            </a:endParaRPr>
          </a:p>
        </p:txBody>
      </p:sp>
      <p:sp>
        <p:nvSpPr>
          <p:cNvPr id="12" name="16 CuadroTexto"/>
          <p:cNvSpPr txBox="1"/>
          <p:nvPr/>
        </p:nvSpPr>
        <p:spPr>
          <a:xfrm>
            <a:off x="652080" y="4641624"/>
            <a:ext cx="7749302" cy="276999"/>
          </a:xfrm>
          <a:prstGeom prst="rect">
            <a:avLst/>
          </a:prstGeom>
          <a:noFill/>
          <a:ln>
            <a:noFill/>
            <a:prstDash val="dash"/>
          </a:ln>
          <a:effectLst/>
        </p:spPr>
        <p:txBody>
          <a:bodyPr wrap="square" rtlCol="0">
            <a:spAutoFit/>
          </a:bodyPr>
          <a:lstStyle/>
          <a:p>
            <a:pPr fontAlgn="t"/>
            <a:r>
              <a:rPr lang="es-ES" sz="1200" dirty="0"/>
              <a:t>Alternativamente puede declararse mediante configuración </a:t>
            </a:r>
            <a:r>
              <a:rPr lang="es-ES" sz="1200" dirty="0" err="1"/>
              <a:t>sobreescribiendo</a:t>
            </a:r>
            <a:r>
              <a:rPr lang="es-ES" sz="1200" dirty="0"/>
              <a:t> el comportamiento por defecto:</a:t>
            </a:r>
          </a:p>
        </p:txBody>
      </p:sp>
      <p:sp>
        <p:nvSpPr>
          <p:cNvPr id="14" name="16 CuadroTexto"/>
          <p:cNvSpPr txBox="1"/>
          <p:nvPr/>
        </p:nvSpPr>
        <p:spPr>
          <a:xfrm>
            <a:off x="645529" y="4956462"/>
            <a:ext cx="8307764"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a:t>
            </a:r>
            <a:r>
              <a:rPr lang="es-ES" sz="1200" dirty="0" err="1"/>
              <a:t>class</a:t>
            </a:r>
            <a:r>
              <a:rPr lang="es-ES" sz="1200" dirty="0"/>
              <a:t>="org.springframework.web.servlet.mvc.method.annotation.RequestMappingHandlerAdapter"&gt;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cacheSeconds</a:t>
            </a:r>
            <a:r>
              <a:rPr lang="es-ES" sz="1200" dirty="0"/>
              <a:t>" </a:t>
            </a:r>
            <a:r>
              <a:rPr lang="es-ES" sz="1200" dirty="0" err="1"/>
              <a:t>value</a:t>
            </a:r>
            <a:r>
              <a:rPr lang="es-ES" sz="1200" dirty="0"/>
              <a:t>="0" /&gt;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webBindingInitializer</a:t>
            </a:r>
            <a:r>
              <a:rPr lang="es-ES" sz="1200" dirty="0"/>
              <a:t>"&gt;</a:t>
            </a:r>
            <a:br>
              <a:rPr lang="es-ES" sz="1200" dirty="0"/>
            </a:br>
            <a:r>
              <a:rPr lang="es-ES" sz="1200" dirty="0"/>
              <a:t>&lt;</a:t>
            </a:r>
            <a:r>
              <a:rPr lang="es-ES" sz="1200" dirty="0" err="1"/>
              <a:t>bean</a:t>
            </a:r>
            <a:r>
              <a:rPr lang="es-ES" sz="1200" dirty="0"/>
              <a:t> </a:t>
            </a:r>
            <a:r>
              <a:rPr lang="es-ES" sz="1200" dirty="0" err="1"/>
              <a:t>class</a:t>
            </a:r>
            <a:r>
              <a:rPr lang="es-ES" sz="1200" dirty="0"/>
              <a:t>="</a:t>
            </a:r>
            <a:r>
              <a:rPr lang="es-ES" sz="1200" dirty="0" err="1"/>
              <a:t>com.empresa.FarmaciaBindingInitializer</a:t>
            </a:r>
            <a:r>
              <a:rPr lang="es-ES" sz="1200" dirty="0"/>
              <a:t>" /&gt;</a:t>
            </a:r>
            <a:br>
              <a:rPr lang="es-ES" sz="1200" dirty="0"/>
            </a:br>
            <a:r>
              <a:rPr lang="es-ES" sz="1200" dirty="0"/>
              <a:t>&lt;/</a:t>
            </a:r>
            <a:r>
              <a:rPr lang="es-ES" sz="1200" dirty="0" err="1"/>
              <a:t>property</a:t>
            </a:r>
            <a:r>
              <a:rPr lang="es-ES" sz="1200" dirty="0"/>
              <a:t>&gt;</a:t>
            </a:r>
            <a:br>
              <a:rPr lang="es-ES" sz="1200" dirty="0"/>
            </a:br>
            <a:r>
              <a:rPr lang="es-ES" sz="1200" dirty="0"/>
              <a:t>&lt;/</a:t>
            </a:r>
            <a:r>
              <a:rPr lang="es-ES" sz="1200" dirty="0" err="1"/>
              <a:t>bean</a:t>
            </a:r>
            <a:r>
              <a:rPr lang="es-ES" sz="1200" dirty="0"/>
              <a:t>&gt;</a:t>
            </a: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564533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221</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scOPES</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graphicFrame>
        <p:nvGraphicFramePr>
          <p:cNvPr id="24" name="23 Tabla"/>
          <p:cNvGraphicFramePr>
            <a:graphicFrameLocks noGrp="1"/>
          </p:cNvGraphicFramePr>
          <p:nvPr>
            <p:extLst>
              <p:ext uri="{D42A27DB-BD31-4B8C-83A1-F6EECF244321}">
                <p14:modId xmlns:p14="http://schemas.microsoft.com/office/powerpoint/2010/main" val="922585320"/>
              </p:ext>
            </p:extLst>
          </p:nvPr>
        </p:nvGraphicFramePr>
        <p:xfrm>
          <a:off x="235563" y="1556792"/>
          <a:ext cx="8169748" cy="1785149"/>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728192">
                  <a:extLst>
                    <a:ext uri="{9D8B030D-6E8A-4147-A177-3AD203B41FA5}">
                      <a16:colId xmlns:a16="http://schemas.microsoft.com/office/drawing/2014/main" val="20000"/>
                    </a:ext>
                  </a:extLst>
                </a:gridCol>
                <a:gridCol w="6441556">
                  <a:extLst>
                    <a:ext uri="{9D8B030D-6E8A-4147-A177-3AD203B41FA5}">
                      <a16:colId xmlns:a16="http://schemas.microsoft.com/office/drawing/2014/main" val="20001"/>
                    </a:ext>
                  </a:extLst>
                </a:gridCol>
              </a:tblGrid>
              <a:tr h="291008">
                <a:tc>
                  <a:txBody>
                    <a:bodyPr/>
                    <a:lstStyle/>
                    <a:p>
                      <a:pPr algn="ctr"/>
                      <a:r>
                        <a:rPr lang="es-ES" sz="900" dirty="0" smtClean="0">
                          <a:effectLst/>
                        </a:rPr>
                        <a:t>SCOPE´S (MVC)</a:t>
                      </a:r>
                      <a:endParaRPr lang="es-ES" sz="900" b="1" dirty="0"/>
                    </a:p>
                  </a:txBody>
                  <a:tcPr>
                    <a:lnB w="3175" cap="flat" cmpd="sng" algn="ctr">
                      <a:solidFill>
                        <a:schemeClr val="tx1"/>
                      </a:solidFill>
                      <a:prstDash val="solid"/>
                      <a:round/>
                      <a:headEnd type="none" w="med" len="med"/>
                      <a:tailEnd type="none" w="med" len="med"/>
                    </a:lnB>
                  </a:tcPr>
                </a:tc>
                <a:tc>
                  <a:txBody>
                    <a:bodyPr/>
                    <a:lstStyle/>
                    <a:p>
                      <a:pPr algn="ctr">
                        <a:lnSpc>
                          <a:spcPct val="100000"/>
                        </a:lnSpc>
                      </a:pPr>
                      <a:r>
                        <a:rPr lang="es-ES" sz="900" b="1" dirty="0" smtClean="0">
                          <a:effectLst/>
                        </a:rPr>
                        <a:t>Descripción</a:t>
                      </a:r>
                      <a:endParaRPr lang="es-ES" sz="900" b="1" dirty="0"/>
                    </a:p>
                  </a:txBody>
                  <a:tcP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861">
                <a:tc>
                  <a:txBody>
                    <a:bodyPr/>
                    <a:lstStyle/>
                    <a:p>
                      <a:r>
                        <a:rPr lang="es-ES" sz="900" b="1" kern="1200" dirty="0" err="1" smtClean="0">
                          <a:solidFill>
                            <a:schemeClr val="dk1"/>
                          </a:solidFill>
                          <a:effectLst/>
                          <a:latin typeface="+mn-lt"/>
                          <a:ea typeface="+mn-ea"/>
                          <a:cs typeface="+mn-cs"/>
                        </a:rPr>
                        <a:t>request</a:t>
                      </a:r>
                      <a:endParaRPr lang="es-ES" sz="9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900" dirty="0" smtClean="0">
                          <a:effectLst/>
                        </a:rPr>
                        <a:t>Existirá una sola instancia del </a:t>
                      </a:r>
                      <a:r>
                        <a:rPr lang="es-ES" sz="900" dirty="0" err="1" smtClean="0">
                          <a:effectLst/>
                        </a:rPr>
                        <a:t>bean</a:t>
                      </a:r>
                      <a:r>
                        <a:rPr lang="es-ES" sz="900" dirty="0" smtClean="0">
                          <a:effectLst/>
                        </a:rPr>
                        <a:t> por cada petición </a:t>
                      </a:r>
                      <a:r>
                        <a:rPr lang="es-ES" sz="900" b="1" kern="1200" dirty="0" smtClean="0">
                          <a:solidFill>
                            <a:schemeClr val="dk1"/>
                          </a:solidFill>
                          <a:effectLst/>
                          <a:latin typeface="+mn-lt"/>
                          <a:ea typeface="+mn-ea"/>
                          <a:cs typeface="+mn-cs"/>
                        </a:rPr>
                        <a:t>HTTP</a:t>
                      </a:r>
                      <a:r>
                        <a:rPr lang="es-ES" sz="900" dirty="0" smtClean="0">
                          <a:effectLst/>
                        </a:rPr>
                        <a:t>; esto es, cada petición </a:t>
                      </a:r>
                      <a:r>
                        <a:rPr lang="es-ES" sz="900" b="1" kern="1200" dirty="0" smtClean="0">
                          <a:solidFill>
                            <a:schemeClr val="dk1"/>
                          </a:solidFill>
                          <a:effectLst/>
                          <a:latin typeface="+mn-lt"/>
                          <a:ea typeface="+mn-ea"/>
                          <a:cs typeface="+mn-cs"/>
                        </a:rPr>
                        <a:t>HTTP</a:t>
                      </a:r>
                      <a:r>
                        <a:rPr lang="es-ES" sz="900" dirty="0" smtClean="0">
                          <a:effectLst/>
                        </a:rPr>
                        <a:t> tiene su propia instancia de un </a:t>
                      </a:r>
                      <a:r>
                        <a:rPr lang="es-ES" sz="900" dirty="0" err="1" smtClean="0">
                          <a:effectLst/>
                        </a:rPr>
                        <a:t>bean</a:t>
                      </a:r>
                      <a:r>
                        <a:rPr lang="es-ES" sz="900" dirty="0" smtClean="0">
                          <a:effectLst/>
                        </a:rPr>
                        <a:t>. Este </a:t>
                      </a:r>
                      <a:r>
                        <a:rPr lang="es-ES" sz="900" dirty="0" err="1" smtClean="0">
                          <a:effectLst/>
                        </a:rPr>
                        <a:t>scope</a:t>
                      </a:r>
                      <a:r>
                        <a:rPr lang="es-ES" sz="900" dirty="0" smtClean="0">
                          <a:effectLst/>
                        </a:rPr>
                        <a:t> solo es válido cuándo se usa un contenedor de </a:t>
                      </a:r>
                      <a:r>
                        <a:rPr lang="es-ES" sz="900" b="1" kern="1200" dirty="0" smtClean="0">
                          <a:solidFill>
                            <a:schemeClr val="dk1"/>
                          </a:solidFill>
                          <a:effectLst/>
                          <a:latin typeface="+mn-lt"/>
                          <a:ea typeface="+mn-ea"/>
                          <a:cs typeface="+mn-cs"/>
                        </a:rPr>
                        <a:t>Spring</a:t>
                      </a:r>
                      <a:r>
                        <a:rPr lang="es-ES" sz="900" dirty="0" smtClean="0">
                          <a:effectLst/>
                        </a:rPr>
                        <a:t> con capacidades web como </a:t>
                      </a:r>
                      <a:r>
                        <a:rPr lang="es-ES" sz="900" b="1" kern="1200" dirty="0" smtClean="0">
                          <a:solidFill>
                            <a:schemeClr val="dk1"/>
                          </a:solidFill>
                          <a:effectLst/>
                          <a:latin typeface="+mn-lt"/>
                          <a:ea typeface="+mn-ea"/>
                          <a:cs typeface="+mn-cs"/>
                        </a:rPr>
                        <a:t>Spring MVC</a:t>
                      </a:r>
                      <a:r>
                        <a:rPr lang="es-ES" sz="900" dirty="0" smtClean="0">
                          <a:effectLst/>
                        </a:rPr>
                        <a:t>. </a:t>
                      </a:r>
                      <a:endParaRPr lang="es-E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96861">
                <a:tc>
                  <a:txBody>
                    <a:bodyPr/>
                    <a:lstStyle/>
                    <a:p>
                      <a:r>
                        <a:rPr lang="es-ES" sz="1200" b="1" kern="1200" dirty="0" err="1" smtClean="0">
                          <a:solidFill>
                            <a:schemeClr val="dk1"/>
                          </a:solidFill>
                          <a:effectLst/>
                          <a:latin typeface="+mn-lt"/>
                          <a:ea typeface="+mn-ea"/>
                          <a:cs typeface="+mn-cs"/>
                        </a:rPr>
                        <a:t>session</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200" dirty="0" smtClean="0">
                          <a:effectLst/>
                        </a:rPr>
                        <a:t>Existirá una instancia del </a:t>
                      </a:r>
                      <a:r>
                        <a:rPr lang="es-ES" sz="1200" dirty="0" err="1" smtClean="0">
                          <a:effectLst/>
                        </a:rPr>
                        <a:t>bean</a:t>
                      </a:r>
                      <a:r>
                        <a:rPr lang="es-ES" sz="1200" dirty="0" smtClean="0">
                          <a:effectLst/>
                        </a:rPr>
                        <a:t> por cada sesión </a:t>
                      </a:r>
                      <a:r>
                        <a:rPr lang="es-ES" sz="1200" b="1" kern="1200" dirty="0" smtClean="0">
                          <a:solidFill>
                            <a:schemeClr val="dk1"/>
                          </a:solidFill>
                          <a:effectLst/>
                          <a:latin typeface="+mn-lt"/>
                          <a:ea typeface="+mn-ea"/>
                          <a:cs typeface="+mn-cs"/>
                        </a:rPr>
                        <a:t>HTTP</a:t>
                      </a:r>
                      <a:r>
                        <a:rPr lang="es-ES" sz="1200" dirty="0" smtClean="0">
                          <a:effectLst/>
                        </a:rPr>
                        <a:t>. Este </a:t>
                      </a:r>
                      <a:r>
                        <a:rPr lang="es-ES" sz="1200" dirty="0" err="1" smtClean="0">
                          <a:effectLst/>
                        </a:rPr>
                        <a:t>scope</a:t>
                      </a:r>
                      <a:r>
                        <a:rPr lang="es-ES" sz="1200" dirty="0" smtClean="0">
                          <a:effectLst/>
                        </a:rPr>
                        <a:t> solo es válido cuando se usa un contenedor de </a:t>
                      </a:r>
                      <a:r>
                        <a:rPr lang="es-ES" sz="1200" b="1" kern="1200" dirty="0" smtClean="0">
                          <a:solidFill>
                            <a:schemeClr val="dk1"/>
                          </a:solidFill>
                          <a:effectLst/>
                          <a:latin typeface="+mn-lt"/>
                          <a:ea typeface="+mn-ea"/>
                          <a:cs typeface="+mn-cs"/>
                        </a:rPr>
                        <a:t>Spring</a:t>
                      </a:r>
                      <a:r>
                        <a:rPr lang="es-ES" sz="1200" dirty="0" smtClean="0">
                          <a:effectLst/>
                        </a:rPr>
                        <a:t> con capacidades web como </a:t>
                      </a:r>
                      <a:r>
                        <a:rPr lang="es-ES" sz="1200" b="1" kern="1200" dirty="0" smtClean="0">
                          <a:solidFill>
                            <a:schemeClr val="dk1"/>
                          </a:solidFill>
                          <a:effectLst/>
                          <a:latin typeface="+mn-lt"/>
                          <a:ea typeface="+mn-ea"/>
                          <a:cs typeface="+mn-cs"/>
                        </a:rPr>
                        <a:t>Spring MVC</a:t>
                      </a:r>
                      <a:r>
                        <a:rPr lang="es-ES" sz="1200" dirty="0" smtClean="0">
                          <a:effectLst/>
                        </a:rPr>
                        <a:t>.</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25571">
                <a:tc>
                  <a:txBody>
                    <a:bodyPr/>
                    <a:lstStyle/>
                    <a:p>
                      <a:r>
                        <a:rPr lang="es-ES" sz="1200" b="1" kern="1200" dirty="0" err="1" smtClean="0">
                          <a:solidFill>
                            <a:schemeClr val="dk1"/>
                          </a:solidFill>
                          <a:effectLst/>
                          <a:latin typeface="+mn-lt"/>
                          <a:ea typeface="+mn-ea"/>
                          <a:cs typeface="+mn-cs"/>
                        </a:rPr>
                        <a:t>globalSession</a:t>
                      </a:r>
                      <a:r>
                        <a:rPr lang="es-ES" sz="1200" dirty="0" smtClean="0">
                          <a:effectLst/>
                        </a:rPr>
                        <a:t> </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200" dirty="0" smtClean="0">
                          <a:effectLst/>
                        </a:rPr>
                        <a:t>Existirá una instancia del </a:t>
                      </a:r>
                      <a:r>
                        <a:rPr lang="es-ES" sz="1200" dirty="0" err="1" smtClean="0">
                          <a:effectLst/>
                        </a:rPr>
                        <a:t>bean</a:t>
                      </a:r>
                      <a:r>
                        <a:rPr lang="es-ES" sz="1200" dirty="0" smtClean="0">
                          <a:effectLst/>
                        </a:rPr>
                        <a:t> por cada sesión global </a:t>
                      </a:r>
                      <a:r>
                        <a:rPr lang="es-ES" sz="1200" b="1" kern="1200" dirty="0" smtClean="0">
                          <a:solidFill>
                            <a:schemeClr val="dk1"/>
                          </a:solidFill>
                          <a:effectLst/>
                          <a:latin typeface="+mn-lt"/>
                          <a:ea typeface="+mn-ea"/>
                          <a:cs typeface="+mn-cs"/>
                        </a:rPr>
                        <a:t>HTTP</a:t>
                      </a:r>
                      <a:r>
                        <a:rPr lang="es-ES" sz="1200" dirty="0" smtClean="0">
                          <a:effectLst/>
                        </a:rPr>
                        <a:t>. Típicamente solo es válida cuando se trabaja con </a:t>
                      </a:r>
                      <a:r>
                        <a:rPr lang="es-ES" sz="1200" dirty="0" err="1" smtClean="0">
                          <a:effectLst/>
                        </a:rPr>
                        <a:t>portlets</a:t>
                      </a:r>
                      <a:r>
                        <a:rPr lang="es-ES" sz="1200" dirty="0" smtClean="0">
                          <a:effectLst/>
                        </a:rPr>
                        <a:t>. Este </a:t>
                      </a:r>
                      <a:r>
                        <a:rPr lang="es-ES" sz="1200" dirty="0" err="1" smtClean="0">
                          <a:effectLst/>
                        </a:rPr>
                        <a:t>scope</a:t>
                      </a:r>
                      <a:r>
                        <a:rPr lang="es-ES" sz="1200" dirty="0" smtClean="0">
                          <a:effectLst/>
                        </a:rPr>
                        <a:t> solo es válido cuando se usa un contenedor de </a:t>
                      </a:r>
                      <a:r>
                        <a:rPr lang="es-ES" sz="1200" b="1" kern="1200" dirty="0" smtClean="0">
                          <a:solidFill>
                            <a:schemeClr val="dk1"/>
                          </a:solidFill>
                          <a:effectLst/>
                          <a:latin typeface="+mn-lt"/>
                          <a:ea typeface="+mn-ea"/>
                          <a:cs typeface="+mn-cs"/>
                        </a:rPr>
                        <a:t>Spring</a:t>
                      </a:r>
                      <a:r>
                        <a:rPr lang="es-ES" sz="1200" dirty="0" smtClean="0">
                          <a:effectLst/>
                        </a:rPr>
                        <a:t> con capacidades web como </a:t>
                      </a:r>
                      <a:r>
                        <a:rPr lang="es-ES" sz="1200" b="1" kern="1200" dirty="0" smtClean="0">
                          <a:solidFill>
                            <a:schemeClr val="dk1"/>
                          </a:solidFill>
                          <a:effectLst/>
                          <a:latin typeface="+mn-lt"/>
                          <a:ea typeface="+mn-ea"/>
                          <a:cs typeface="+mn-cs"/>
                        </a:rPr>
                        <a:t>Spring MVC</a:t>
                      </a:r>
                      <a:r>
                        <a:rPr lang="es-ES" sz="1200" dirty="0" smtClean="0">
                          <a:effectLst/>
                        </a:rPr>
                        <a:t>. </a:t>
                      </a:r>
                      <a:endParaRPr lang="es-E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25" name="16 CuadroTexto"/>
          <p:cNvSpPr txBox="1"/>
          <p:nvPr/>
        </p:nvSpPr>
        <p:spPr>
          <a:xfrm>
            <a:off x="254349" y="4334542"/>
            <a:ext cx="8009313" cy="830997"/>
          </a:xfrm>
          <a:prstGeom prst="rect">
            <a:avLst/>
          </a:prstGeom>
          <a:noFill/>
          <a:ln>
            <a:noFill/>
            <a:prstDash val="dash"/>
          </a:ln>
          <a:effectLst/>
        </p:spPr>
        <p:txBody>
          <a:bodyPr wrap="square" rtlCol="0">
            <a:spAutoFit/>
          </a:bodyPr>
          <a:lstStyle/>
          <a:p>
            <a:pPr fontAlgn="t"/>
            <a:r>
              <a:rPr lang="es-ES" sz="1200" dirty="0"/>
              <a:t>Los </a:t>
            </a:r>
            <a:r>
              <a:rPr lang="es-ES" sz="1200" dirty="0" err="1"/>
              <a:t>scopes</a:t>
            </a:r>
            <a:r>
              <a:rPr lang="es-ES" sz="1200" dirty="0"/>
              <a:t> </a:t>
            </a:r>
            <a:r>
              <a:rPr lang="es-ES" sz="1200" b="1" dirty="0" err="1"/>
              <a:t>request</a:t>
            </a:r>
            <a:r>
              <a:rPr lang="es-ES" sz="1200" dirty="0"/>
              <a:t>, </a:t>
            </a:r>
            <a:r>
              <a:rPr lang="es-ES" sz="1200" b="1" dirty="0" err="1"/>
              <a:t>session</a:t>
            </a:r>
            <a:r>
              <a:rPr lang="es-ES" sz="1200" dirty="0"/>
              <a:t>, y </a:t>
            </a:r>
            <a:r>
              <a:rPr lang="es-ES" sz="1200" b="1" dirty="0" err="1"/>
              <a:t>globalSession</a:t>
            </a:r>
            <a:r>
              <a:rPr lang="es-ES" sz="1200" dirty="0"/>
              <a:t>, solo están disponibles si usamos usando </a:t>
            </a:r>
            <a:r>
              <a:rPr lang="es-ES" sz="1200" b="1" dirty="0"/>
              <a:t>Spring</a:t>
            </a:r>
            <a:r>
              <a:rPr lang="es-ES" sz="1200" dirty="0"/>
              <a:t> en una aplicación web, y usamos una implementación de "</a:t>
            </a:r>
            <a:r>
              <a:rPr lang="es-ES" sz="1200" b="1" dirty="0" err="1"/>
              <a:t>ApplicationContext</a:t>
            </a:r>
            <a:r>
              <a:rPr lang="es-ES" sz="1200" dirty="0"/>
              <a:t>" que funcione en web (como "</a:t>
            </a:r>
            <a:r>
              <a:rPr lang="es-ES" sz="1200" b="1" dirty="0" err="1"/>
              <a:t>XmlWebApplicationContext</a:t>
            </a:r>
            <a:r>
              <a:rPr lang="es-ES" sz="1200" dirty="0"/>
              <a:t>"). Si intentamos usar estos </a:t>
            </a:r>
            <a:r>
              <a:rPr lang="es-ES" sz="1200" dirty="0" err="1"/>
              <a:t>scopes</a:t>
            </a:r>
            <a:r>
              <a:rPr lang="es-ES" sz="1200" dirty="0"/>
              <a:t> con alguna otra implementación (como con "</a:t>
            </a:r>
            <a:r>
              <a:rPr lang="es-ES" sz="1200" b="1" dirty="0" err="1"/>
              <a:t>ClassPathXmlApplicationContext</a:t>
            </a:r>
            <a:r>
              <a:rPr lang="es-ES" sz="1200" dirty="0"/>
              <a:t>"), obtendremos una excepción de tipo "</a:t>
            </a:r>
            <a:r>
              <a:rPr lang="es-ES" sz="1200" b="1" dirty="0" err="1"/>
              <a:t>IllegalStateException</a:t>
            </a:r>
            <a:r>
              <a:rPr lang="es-ES" sz="1200" dirty="0" smtClean="0"/>
              <a:t>".</a:t>
            </a:r>
            <a:endParaRPr lang="es-ES" sz="1200" dirty="0"/>
          </a:p>
        </p:txBody>
      </p:sp>
      <p:sp>
        <p:nvSpPr>
          <p:cNvPr id="26" name="16 CuadroTexto"/>
          <p:cNvSpPr txBox="1"/>
          <p:nvPr/>
        </p:nvSpPr>
        <p:spPr>
          <a:xfrm>
            <a:off x="283373" y="3830486"/>
            <a:ext cx="46262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fr-FR" b="1" dirty="0"/>
              <a:t>Los scopes </a:t>
            </a:r>
            <a:r>
              <a:rPr lang="fr-FR" b="1" dirty="0" err="1" smtClean="0"/>
              <a:t>request,session</a:t>
            </a:r>
            <a:r>
              <a:rPr lang="fr-FR" b="1" dirty="0"/>
              <a:t>, y </a:t>
            </a:r>
            <a:r>
              <a:rPr lang="fr-FR" b="1" dirty="0" err="1"/>
              <a:t>globalSession</a:t>
            </a:r>
            <a:endParaRPr lang="es-ES" b="1" dirty="0">
              <a:solidFill>
                <a:srgbClr val="C00000"/>
              </a:solidFill>
            </a:endParaRPr>
          </a:p>
        </p:txBody>
      </p:sp>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21765776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222</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scOPES</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MVC</a:t>
            </a: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7" name="16 CuadroTexto"/>
          <p:cNvSpPr txBox="1"/>
          <p:nvPr/>
        </p:nvSpPr>
        <p:spPr>
          <a:xfrm>
            <a:off x="497223" y="1360041"/>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request</a:t>
            </a:r>
            <a:endParaRPr lang="es-ES" b="1" dirty="0"/>
          </a:p>
        </p:txBody>
      </p:sp>
      <p:sp>
        <p:nvSpPr>
          <p:cNvPr id="28" name="16 CuadroTexto"/>
          <p:cNvSpPr txBox="1"/>
          <p:nvPr/>
        </p:nvSpPr>
        <p:spPr>
          <a:xfrm>
            <a:off x="526247" y="1945397"/>
            <a:ext cx="8009313" cy="461665"/>
          </a:xfrm>
          <a:prstGeom prst="rect">
            <a:avLst/>
          </a:prstGeom>
          <a:noFill/>
          <a:ln>
            <a:noFill/>
            <a:prstDash val="dash"/>
          </a:ln>
          <a:effectLst/>
        </p:spPr>
        <p:txBody>
          <a:bodyPr wrap="square" rtlCol="0">
            <a:spAutoFit/>
          </a:bodyPr>
          <a:lstStyle/>
          <a:p>
            <a:pPr fontAlgn="t"/>
            <a:r>
              <a:rPr lang="es-ES" sz="1200" dirty="0"/>
              <a:t>Con este </a:t>
            </a:r>
            <a:r>
              <a:rPr lang="es-ES" sz="1200" dirty="0" err="1"/>
              <a:t>scope</a:t>
            </a:r>
            <a:r>
              <a:rPr lang="es-ES" sz="1200" dirty="0"/>
              <a:t>, el contenedor una nueva instancia del </a:t>
            </a:r>
            <a:r>
              <a:rPr lang="es-ES" sz="1200" dirty="0" err="1"/>
              <a:t>bean</a:t>
            </a:r>
            <a:r>
              <a:rPr lang="es-ES" sz="1200" dirty="0"/>
              <a:t> por cada petición </a:t>
            </a:r>
            <a:r>
              <a:rPr lang="es-ES" sz="1200" b="1" dirty="0"/>
              <a:t>HTTP</a:t>
            </a:r>
            <a:r>
              <a:rPr lang="es-ES" sz="1200" dirty="0"/>
              <a:t>. Cuando la petición termina de ser procesada, el </a:t>
            </a:r>
            <a:r>
              <a:rPr lang="es-ES" sz="1200" dirty="0" err="1"/>
              <a:t>bean</a:t>
            </a:r>
            <a:r>
              <a:rPr lang="es-ES" sz="1200" dirty="0"/>
              <a:t> es descartado</a:t>
            </a:r>
            <a:r>
              <a:rPr lang="es-ES" sz="1200" dirty="0" smtClean="0"/>
              <a:t>.</a:t>
            </a:r>
            <a:endParaRPr lang="es-ES" sz="1200" dirty="0"/>
          </a:p>
        </p:txBody>
      </p:sp>
      <p:sp>
        <p:nvSpPr>
          <p:cNvPr id="29" name="16 CuadroTexto"/>
          <p:cNvSpPr txBox="1"/>
          <p:nvPr/>
        </p:nvSpPr>
        <p:spPr>
          <a:xfrm>
            <a:off x="526247" y="2519433"/>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session</a:t>
            </a:r>
            <a:endParaRPr lang="es-ES" b="1" dirty="0"/>
          </a:p>
        </p:txBody>
      </p:sp>
      <p:sp>
        <p:nvSpPr>
          <p:cNvPr id="30" name="16 CuadroTexto"/>
          <p:cNvSpPr txBox="1"/>
          <p:nvPr/>
        </p:nvSpPr>
        <p:spPr>
          <a:xfrm>
            <a:off x="497223" y="3114031"/>
            <a:ext cx="8009313" cy="461665"/>
          </a:xfrm>
          <a:prstGeom prst="rect">
            <a:avLst/>
          </a:prstGeom>
          <a:noFill/>
          <a:ln>
            <a:noFill/>
            <a:prstDash val="dash"/>
          </a:ln>
          <a:effectLst/>
        </p:spPr>
        <p:txBody>
          <a:bodyPr wrap="square" rtlCol="0">
            <a:spAutoFit/>
          </a:bodyPr>
          <a:lstStyle/>
          <a:p>
            <a:pPr fontAlgn="t"/>
            <a:r>
              <a:rPr lang="es-ES" sz="1200" dirty="0"/>
              <a:t>Los </a:t>
            </a:r>
            <a:r>
              <a:rPr lang="es-ES" sz="1200" dirty="0" err="1"/>
              <a:t>beans</a:t>
            </a:r>
            <a:r>
              <a:rPr lang="es-ES" sz="1200" dirty="0"/>
              <a:t> con </a:t>
            </a:r>
            <a:r>
              <a:rPr lang="es-ES" sz="1200" dirty="0" err="1"/>
              <a:t>scope</a:t>
            </a:r>
            <a:r>
              <a:rPr lang="es-ES" sz="1200" dirty="0"/>
              <a:t> "</a:t>
            </a:r>
            <a:r>
              <a:rPr lang="es-ES" sz="1200" b="1" dirty="0" err="1"/>
              <a:t>session</a:t>
            </a:r>
            <a:r>
              <a:rPr lang="es-ES" sz="1200" dirty="0"/>
              <a:t>" son creados cada vez que se crea una sesión </a:t>
            </a:r>
            <a:r>
              <a:rPr lang="es-ES" sz="1200" b="1" dirty="0"/>
              <a:t>HTTP</a:t>
            </a:r>
            <a:r>
              <a:rPr lang="es-ES" sz="1200" dirty="0"/>
              <a:t>, y vive mientras la sesión permanezca viva, o sea que cuándo la sesión se descarta, el </a:t>
            </a:r>
            <a:r>
              <a:rPr lang="es-ES" sz="1200" dirty="0" err="1"/>
              <a:t>bean</a:t>
            </a:r>
            <a:r>
              <a:rPr lang="es-ES" sz="1200" dirty="0"/>
              <a:t> almacenado en esa sesión también es descartado</a:t>
            </a:r>
            <a:r>
              <a:rPr lang="es-ES" sz="1200" dirty="0" smtClean="0"/>
              <a:t>.</a:t>
            </a:r>
            <a:endParaRPr lang="es-ES" sz="1200" dirty="0"/>
          </a:p>
        </p:txBody>
      </p:sp>
      <p:sp>
        <p:nvSpPr>
          <p:cNvPr id="16" name="16 CuadroTexto"/>
          <p:cNvSpPr txBox="1"/>
          <p:nvPr/>
        </p:nvSpPr>
        <p:spPr>
          <a:xfrm>
            <a:off x="459750" y="4225212"/>
            <a:ext cx="8009313" cy="1754326"/>
          </a:xfrm>
          <a:prstGeom prst="rect">
            <a:avLst/>
          </a:prstGeom>
          <a:noFill/>
          <a:ln>
            <a:noFill/>
            <a:prstDash val="dash"/>
          </a:ln>
          <a:effectLst/>
        </p:spPr>
        <p:txBody>
          <a:bodyPr wrap="square" rtlCol="0">
            <a:spAutoFit/>
          </a:bodyPr>
          <a:lstStyle/>
          <a:p>
            <a:pPr fontAlgn="t"/>
            <a:r>
              <a:rPr lang="es-ES" sz="1200" dirty="0"/>
              <a:t>El </a:t>
            </a:r>
            <a:r>
              <a:rPr lang="es-ES" sz="1200" dirty="0" err="1"/>
              <a:t>scope</a:t>
            </a:r>
            <a:r>
              <a:rPr lang="es-ES" sz="1200" dirty="0"/>
              <a:t> "</a:t>
            </a:r>
            <a:r>
              <a:rPr lang="es-ES" sz="1200" b="1" dirty="0" err="1"/>
              <a:t>globalSession</a:t>
            </a:r>
            <a:r>
              <a:rPr lang="es-ES" sz="1200" dirty="0"/>
              <a:t>" es similar al </a:t>
            </a:r>
            <a:r>
              <a:rPr lang="es-ES" sz="1200" dirty="0" err="1"/>
              <a:t>scope</a:t>
            </a:r>
            <a:r>
              <a:rPr lang="es-ES" sz="1200" dirty="0"/>
              <a:t> al </a:t>
            </a:r>
            <a:r>
              <a:rPr lang="es-ES" sz="1200" dirty="0" err="1"/>
              <a:t>scope</a:t>
            </a:r>
            <a:r>
              <a:rPr lang="es-ES" sz="1200" dirty="0"/>
              <a:t> "</a:t>
            </a:r>
            <a:r>
              <a:rPr lang="es-ES" sz="1200" b="1" dirty="0" err="1"/>
              <a:t>session</a:t>
            </a:r>
            <a:r>
              <a:rPr lang="es-ES" sz="1200" dirty="0"/>
              <a:t>" y solo es aplicable en el contexto de aplicaciones web basadas en </a:t>
            </a:r>
            <a:r>
              <a:rPr lang="es-ES" sz="1200" dirty="0" err="1"/>
              <a:t>portlets</a:t>
            </a:r>
            <a:r>
              <a:rPr lang="es-ES" sz="1200" dirty="0"/>
              <a:t>. La especificación de </a:t>
            </a:r>
            <a:r>
              <a:rPr lang="es-ES" sz="1200" dirty="0" err="1"/>
              <a:t>portlets</a:t>
            </a:r>
            <a:r>
              <a:rPr lang="es-ES" sz="1200" dirty="0"/>
              <a:t> define la noción de una sesión global que es compartida por todos los </a:t>
            </a:r>
            <a:r>
              <a:rPr lang="es-ES" sz="1200" dirty="0" err="1"/>
              <a:t>portlets</a:t>
            </a:r>
            <a:r>
              <a:rPr lang="es-ES" sz="1200" dirty="0"/>
              <a:t> que componen una aplicación web.</a:t>
            </a:r>
            <a:br>
              <a:rPr lang="es-ES" sz="1200" dirty="0"/>
            </a:br>
            <a:r>
              <a:rPr lang="es-ES" sz="1200" dirty="0"/>
              <a:t/>
            </a:r>
            <a:br>
              <a:rPr lang="es-ES" sz="1200" dirty="0"/>
            </a:br>
            <a:r>
              <a:rPr lang="es-ES" sz="1200" dirty="0"/>
              <a:t>Los </a:t>
            </a:r>
            <a:r>
              <a:rPr lang="es-ES" sz="1200" dirty="0" err="1"/>
              <a:t>beans</a:t>
            </a:r>
            <a:r>
              <a:rPr lang="es-ES" sz="1200" dirty="0"/>
              <a:t> con este </a:t>
            </a:r>
            <a:r>
              <a:rPr lang="es-ES" sz="1200" dirty="0" err="1"/>
              <a:t>scope</a:t>
            </a:r>
            <a:r>
              <a:rPr lang="es-ES" sz="1200" dirty="0"/>
              <a:t> viven por el tiempo de la sesión global de los </a:t>
            </a:r>
            <a:r>
              <a:rPr lang="es-ES" sz="1200" dirty="0" err="1"/>
              <a:t>portlets</a:t>
            </a:r>
            <a:r>
              <a:rPr lang="es-ES" sz="1200" dirty="0"/>
              <a:t>.</a:t>
            </a:r>
            <a:br>
              <a:rPr lang="es-ES" sz="1200" dirty="0"/>
            </a:br>
            <a:r>
              <a:rPr lang="es-ES" sz="1200" dirty="0"/>
              <a:t/>
            </a:r>
            <a:br>
              <a:rPr lang="es-ES" sz="1200" dirty="0"/>
            </a:br>
            <a:r>
              <a:rPr lang="es-ES" sz="1200" dirty="0"/>
              <a:t>Si estamos creando una aplicación web no-</a:t>
            </a:r>
            <a:r>
              <a:rPr lang="es-ES" sz="1200" dirty="0" err="1"/>
              <a:t>portlet</a:t>
            </a:r>
            <a:r>
              <a:rPr lang="es-ES" sz="1200" dirty="0"/>
              <a:t> (basada en </a:t>
            </a:r>
            <a:r>
              <a:rPr lang="es-ES" sz="1200" dirty="0" err="1"/>
              <a:t>servlets</a:t>
            </a:r>
            <a:r>
              <a:rPr lang="es-ES" sz="1200" dirty="0"/>
              <a:t>) y definimos algún </a:t>
            </a:r>
            <a:r>
              <a:rPr lang="es-ES" sz="1200" dirty="0" err="1"/>
              <a:t>bean</a:t>
            </a:r>
            <a:r>
              <a:rPr lang="es-ES" sz="1200" dirty="0"/>
              <a:t> con este </a:t>
            </a:r>
            <a:r>
              <a:rPr lang="es-ES" sz="1200" dirty="0" err="1"/>
              <a:t>scope</a:t>
            </a:r>
            <a:r>
              <a:rPr lang="es-ES" sz="1200" dirty="0"/>
              <a:t>, entonces se usará el </a:t>
            </a:r>
            <a:r>
              <a:rPr lang="es-ES" sz="1200" dirty="0" err="1"/>
              <a:t>scope</a:t>
            </a:r>
            <a:r>
              <a:rPr lang="es-ES" sz="1200" dirty="0"/>
              <a:t> "</a:t>
            </a:r>
            <a:r>
              <a:rPr lang="es-ES" sz="1200" b="1" dirty="0" err="1"/>
              <a:t>session</a:t>
            </a:r>
            <a:r>
              <a:rPr lang="es-ES" sz="1200" dirty="0"/>
              <a:t>" normal y no obtendremos ningún error.</a:t>
            </a:r>
            <a:br>
              <a:rPr lang="es-ES" sz="1200" dirty="0"/>
            </a:br>
            <a:endParaRPr lang="es-ES" sz="1200" dirty="0"/>
          </a:p>
        </p:txBody>
      </p:sp>
      <p:sp>
        <p:nvSpPr>
          <p:cNvPr id="17" name="16 CuadroTexto"/>
          <p:cNvSpPr txBox="1"/>
          <p:nvPr/>
        </p:nvSpPr>
        <p:spPr>
          <a:xfrm>
            <a:off x="488774" y="3721156"/>
            <a:ext cx="46262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globalSession</a:t>
            </a:r>
            <a:endParaRPr lang="es-ES" b="1" dirty="0"/>
          </a:p>
        </p:txBody>
      </p:sp>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8368158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223</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JSP,JSTL,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TAglibs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683568" y="1412776"/>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define actualmente dos librerías de </a:t>
            </a:r>
            <a:r>
              <a:rPr lang="es-ES" sz="1200" dirty="0" err="1"/>
              <a:t>tags</a:t>
            </a:r>
            <a:r>
              <a:rPr lang="es-ES" sz="1200" dirty="0"/>
              <a:t>. La primera es de uso general, para el manejo de error, soporte para </a:t>
            </a:r>
            <a:r>
              <a:rPr lang="es-ES" sz="1200" i="1" dirty="0" err="1"/>
              <a:t>themes</a:t>
            </a:r>
            <a:r>
              <a:rPr lang="es-ES" sz="1200" dirty="0"/>
              <a:t>, internacionalización y </a:t>
            </a:r>
            <a:r>
              <a:rPr lang="es-ES" sz="1200" i="1" dirty="0" err="1"/>
              <a:t>binding</a:t>
            </a:r>
            <a:r>
              <a:rPr lang="es-ES" sz="1200" dirty="0"/>
              <a:t>, principalmente</a:t>
            </a:r>
            <a:endParaRPr lang="es-ES_tradnl" altLang="es-ES" sz="1200" dirty="0"/>
          </a:p>
        </p:txBody>
      </p:sp>
      <p:sp>
        <p:nvSpPr>
          <p:cNvPr id="13" name="4 CuadroTexto"/>
          <p:cNvSpPr txBox="1"/>
          <p:nvPr/>
        </p:nvSpPr>
        <p:spPr>
          <a:xfrm>
            <a:off x="229954" y="13973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4" name="16 CuadroTexto"/>
          <p:cNvSpPr txBox="1"/>
          <p:nvPr/>
        </p:nvSpPr>
        <p:spPr>
          <a:xfrm>
            <a:off x="747424" y="2527829"/>
            <a:ext cx="4086645"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a:t>
            </a:r>
            <a:r>
              <a:rPr lang="es-ES" sz="1200" dirty="0"/>
              <a:t>La segunda es más específica para la gestión de formularios:</a:t>
            </a:r>
          </a:p>
        </p:txBody>
      </p:sp>
      <p:sp>
        <p:nvSpPr>
          <p:cNvPr id="24" name="23 CuadroTexto"/>
          <p:cNvSpPr txBox="1"/>
          <p:nvPr/>
        </p:nvSpPr>
        <p:spPr>
          <a:xfrm>
            <a:off x="674857" y="2035804"/>
            <a:ext cx="816047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&lt;%@ </a:t>
            </a:r>
            <a:r>
              <a:rPr lang="es-ES" sz="1200" b="1" dirty="0" err="1"/>
              <a:t>taglib</a:t>
            </a:r>
            <a:r>
              <a:rPr lang="es-ES" sz="1200" b="1" dirty="0"/>
              <a:t> </a:t>
            </a:r>
            <a:r>
              <a:rPr lang="es-ES" sz="1200" b="1" dirty="0" err="1"/>
              <a:t>prefix</a:t>
            </a:r>
            <a:r>
              <a:rPr lang="es-ES" sz="1200" b="1" dirty="0"/>
              <a:t>="</a:t>
            </a:r>
            <a:r>
              <a:rPr lang="es-ES" sz="1200" b="1" dirty="0" err="1"/>
              <a:t>spring</a:t>
            </a:r>
            <a:r>
              <a:rPr lang="es-ES" sz="1200" b="1" dirty="0"/>
              <a:t>" </a:t>
            </a:r>
            <a:r>
              <a:rPr lang="es-ES" sz="1200" b="1" dirty="0" err="1"/>
              <a:t>uri</a:t>
            </a:r>
            <a:r>
              <a:rPr lang="es-ES" sz="1200" b="1" dirty="0"/>
              <a:t>="http://www.springframework.org/tags" %&gt;</a:t>
            </a:r>
            <a:endParaRPr lang="es-ES" sz="1200" b="1" u="sng" dirty="0">
              <a:effectLst/>
            </a:endParaRPr>
          </a:p>
        </p:txBody>
      </p:sp>
      <p:sp>
        <p:nvSpPr>
          <p:cNvPr id="25" name="24 CuadroTexto"/>
          <p:cNvSpPr txBox="1"/>
          <p:nvPr/>
        </p:nvSpPr>
        <p:spPr>
          <a:xfrm>
            <a:off x="683568" y="2873902"/>
            <a:ext cx="8160477"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sv-SE" sz="1200" b="1" dirty="0"/>
              <a:t>&lt;%@ taglib prefix="form" uri="http://www.springframework.org/tags/form" %&gt;</a:t>
            </a:r>
            <a:endParaRPr lang="es-ES" sz="1200" b="1" u="sng" dirty="0">
              <a:effectLst/>
            </a:endParaRP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3427079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224</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JSP,JSTL,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TAglibs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2" name="16 CuadroTexto"/>
          <p:cNvSpPr txBox="1"/>
          <p:nvPr/>
        </p:nvSpPr>
        <p:spPr>
          <a:xfrm>
            <a:off x="701379" y="1803376"/>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Este </a:t>
            </a:r>
            <a:r>
              <a:rPr lang="es-ES" sz="1200" dirty="0" err="1"/>
              <a:t>tag</a:t>
            </a:r>
            <a:r>
              <a:rPr lang="es-ES" sz="1200" dirty="0"/>
              <a:t> proporciona el texto de un mensaje a partir de su código, resuelto en base a la configuración de internacionalización:</a:t>
            </a:r>
            <a:endParaRPr lang="es-ES_tradnl" altLang="es-ES" sz="1200" dirty="0"/>
          </a:p>
        </p:txBody>
      </p:sp>
      <p:sp>
        <p:nvSpPr>
          <p:cNvPr id="13" name="4 CuadroTexto"/>
          <p:cNvSpPr txBox="1"/>
          <p:nvPr/>
        </p:nvSpPr>
        <p:spPr>
          <a:xfrm>
            <a:off x="119012" y="1371545"/>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23 CuadroTexto"/>
          <p:cNvSpPr txBox="1"/>
          <p:nvPr/>
        </p:nvSpPr>
        <p:spPr>
          <a:xfrm>
            <a:off x="597037" y="1340768"/>
            <a:ext cx="23907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a:solidFill>
                  <a:srgbClr val="C00000"/>
                </a:solidFill>
              </a:rPr>
              <a:t>spring:message</a:t>
            </a:r>
            <a:endParaRPr lang="es-ES" b="1" u="sng" dirty="0">
              <a:solidFill>
                <a:srgbClr val="C00000"/>
              </a:solidFill>
              <a:effectLst/>
            </a:endParaRPr>
          </a:p>
        </p:txBody>
      </p:sp>
      <p:sp>
        <p:nvSpPr>
          <p:cNvPr id="25" name="24 CuadroTexto"/>
          <p:cNvSpPr txBox="1"/>
          <p:nvPr/>
        </p:nvSpPr>
        <p:spPr>
          <a:xfrm>
            <a:off x="671037" y="2415371"/>
            <a:ext cx="260481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&lt;</a:t>
            </a:r>
            <a:r>
              <a:rPr lang="es-ES" sz="1200" b="1" dirty="0" err="1"/>
              <a:t>spring:message</a:t>
            </a:r>
            <a:r>
              <a:rPr lang="es-ES" sz="1200" b="1" dirty="0"/>
              <a:t> </a:t>
            </a:r>
            <a:r>
              <a:rPr lang="es-ES" sz="1200" b="1" dirty="0" err="1"/>
              <a:t>code</a:t>
            </a:r>
            <a:r>
              <a:rPr lang="es-ES" sz="1200" b="1" dirty="0"/>
              <a:t>='saludo'/&gt;</a:t>
            </a:r>
            <a:endParaRPr lang="es-ES" sz="1200" b="1" u="sng" dirty="0">
              <a:effectLst/>
            </a:endParaRPr>
          </a:p>
        </p:txBody>
      </p:sp>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4492151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225</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JSP,JSTL,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TAglibs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9" name="16 CuadroTexto"/>
          <p:cNvSpPr txBox="1"/>
          <p:nvPr/>
        </p:nvSpPr>
        <p:spPr>
          <a:xfrm>
            <a:off x="669259" y="1712907"/>
            <a:ext cx="8320167" cy="692497"/>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smtClean="0"/>
              <a:t>Este </a:t>
            </a:r>
            <a:r>
              <a:rPr lang="es-ES" sz="1200" dirty="0" err="1"/>
              <a:t>tag</a:t>
            </a:r>
            <a:r>
              <a:rPr lang="es-ES" sz="1200" dirty="0"/>
              <a:t> contiene a todos los demás </a:t>
            </a:r>
            <a:r>
              <a:rPr lang="es-ES" sz="1200" dirty="0" err="1"/>
              <a:t>tags</a:t>
            </a:r>
            <a:r>
              <a:rPr lang="es-ES" sz="1200" dirty="0"/>
              <a:t> de formularios, ofreciendo sobre todo facilidades para el </a:t>
            </a:r>
            <a:r>
              <a:rPr lang="es-ES" sz="1200" i="1" dirty="0" err="1"/>
              <a:t>binding</a:t>
            </a:r>
            <a:r>
              <a:rPr lang="es-ES" sz="1200" dirty="0" smtClean="0"/>
              <a:t>.</a:t>
            </a:r>
          </a:p>
          <a:p>
            <a:pPr marL="171450" indent="-171450">
              <a:spcBef>
                <a:spcPts val="1800"/>
              </a:spcBef>
              <a:buClr>
                <a:srgbClr val="CF022B"/>
              </a:buClr>
              <a:buSzPct val="90000"/>
              <a:buFontTx/>
              <a:buChar char="-"/>
            </a:pPr>
            <a:r>
              <a:rPr lang="es-ES" sz="1200" dirty="0"/>
              <a:t>Consideremos por ejemplo la siguiente clase POJO:</a:t>
            </a:r>
            <a:endParaRPr lang="es-ES_tradnl" altLang="es-ES" sz="1200" dirty="0"/>
          </a:p>
        </p:txBody>
      </p:sp>
      <p:sp>
        <p:nvSpPr>
          <p:cNvPr id="20" name="4 CuadroTexto"/>
          <p:cNvSpPr txBox="1"/>
          <p:nvPr/>
        </p:nvSpPr>
        <p:spPr>
          <a:xfrm>
            <a:off x="159193" y="137580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1" name="20 CuadroTexto"/>
          <p:cNvSpPr txBox="1"/>
          <p:nvPr/>
        </p:nvSpPr>
        <p:spPr>
          <a:xfrm>
            <a:off x="597037" y="1340768"/>
            <a:ext cx="23907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a:solidFill>
                  <a:srgbClr val="C00000"/>
                </a:solidFill>
              </a:rPr>
              <a:t>form:form</a:t>
            </a:r>
            <a:endParaRPr lang="es-ES" b="1" u="sng" dirty="0">
              <a:solidFill>
                <a:srgbClr val="C00000"/>
              </a:solidFill>
              <a:effectLst/>
            </a:endParaRPr>
          </a:p>
        </p:txBody>
      </p:sp>
      <p:sp>
        <p:nvSpPr>
          <p:cNvPr id="15" name="14 CuadroTexto"/>
          <p:cNvSpPr txBox="1"/>
          <p:nvPr/>
        </p:nvSpPr>
        <p:spPr>
          <a:xfrm>
            <a:off x="960740" y="2383395"/>
            <a:ext cx="1998413"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Cliente {</a:t>
            </a:r>
          </a:p>
          <a:p>
            <a:pPr fontAlgn="t"/>
            <a:r>
              <a:rPr lang="es-ES" sz="1200" dirty="0" err="1"/>
              <a:t>private</a:t>
            </a:r>
            <a:r>
              <a:rPr lang="es-ES" sz="1200" dirty="0"/>
              <a:t> </a:t>
            </a:r>
            <a:r>
              <a:rPr lang="es-ES" sz="1200" dirty="0" err="1"/>
              <a:t>String</a:t>
            </a:r>
            <a:r>
              <a:rPr lang="es-ES" sz="1200" dirty="0"/>
              <a:t> nombre;</a:t>
            </a:r>
          </a:p>
          <a:p>
            <a:pPr fontAlgn="t"/>
            <a:r>
              <a:rPr lang="es-ES" sz="1200" dirty="0" err="1"/>
              <a:t>private</a:t>
            </a:r>
            <a:r>
              <a:rPr lang="es-ES" sz="1200" dirty="0"/>
              <a:t> </a:t>
            </a:r>
            <a:r>
              <a:rPr lang="es-ES" sz="1200" dirty="0" err="1" smtClean="0"/>
              <a:t>String</a:t>
            </a:r>
            <a:r>
              <a:rPr lang="es-ES" sz="1200" dirty="0" smtClean="0"/>
              <a:t> </a:t>
            </a:r>
            <a:r>
              <a:rPr lang="es-ES" sz="1200" dirty="0"/>
              <a:t>apellidos;</a:t>
            </a:r>
            <a:br>
              <a:rPr lang="es-ES" sz="1200" dirty="0"/>
            </a:br>
            <a:r>
              <a:rPr lang="es-ES" sz="1200" dirty="0"/>
              <a:t>...</a:t>
            </a:r>
          </a:p>
        </p:txBody>
      </p:sp>
      <p:sp>
        <p:nvSpPr>
          <p:cNvPr id="16" name="16 CuadroTexto"/>
          <p:cNvSpPr txBox="1"/>
          <p:nvPr/>
        </p:nvSpPr>
        <p:spPr>
          <a:xfrm>
            <a:off x="3127449" y="2405404"/>
            <a:ext cx="4859278" cy="276999"/>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Un manejador puede devolver un objeto de este tipo en el modelo:</a:t>
            </a:r>
            <a:endParaRPr lang="es-ES" sz="1200" dirty="0" smtClean="0"/>
          </a:p>
        </p:txBody>
      </p:sp>
      <p:sp>
        <p:nvSpPr>
          <p:cNvPr id="17" name="16 CuadroTexto"/>
          <p:cNvSpPr txBox="1"/>
          <p:nvPr/>
        </p:nvSpPr>
        <p:spPr>
          <a:xfrm>
            <a:off x="3156502" y="2682403"/>
            <a:ext cx="5609721"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ModelAndView</a:t>
            </a:r>
            <a:r>
              <a:rPr lang="es-ES" sz="1200" dirty="0"/>
              <a:t> </a:t>
            </a:r>
            <a:r>
              <a:rPr lang="es-ES" sz="1200" dirty="0" err="1"/>
              <a:t>handler</a:t>
            </a:r>
            <a:r>
              <a:rPr lang="es-ES" sz="1200" dirty="0"/>
              <a:t>() {</a:t>
            </a:r>
            <a:br>
              <a:rPr lang="es-ES" sz="1200" dirty="0"/>
            </a:br>
            <a:r>
              <a:rPr lang="es-ES" sz="1200" dirty="0" err="1"/>
              <a:t>ModelAndView</a:t>
            </a:r>
            <a:r>
              <a:rPr lang="es-ES" sz="1200" dirty="0"/>
              <a:t> mv = new </a:t>
            </a:r>
            <a:r>
              <a:rPr lang="es-ES" sz="1200" dirty="0" err="1"/>
              <a:t>ModelAndView</a:t>
            </a:r>
            <a:r>
              <a:rPr lang="es-ES" sz="1200" dirty="0"/>
              <a:t>("formulario");</a:t>
            </a:r>
          </a:p>
          <a:p>
            <a:pPr fontAlgn="t"/>
            <a:r>
              <a:rPr lang="es-ES" sz="1200" dirty="0"/>
              <a:t>Cliente </a:t>
            </a:r>
            <a:r>
              <a:rPr lang="es-ES" sz="1200" dirty="0" err="1"/>
              <a:t>cliente</a:t>
            </a:r>
            <a:r>
              <a:rPr lang="es-ES" sz="1200" dirty="0"/>
              <a:t> = new Cliente();</a:t>
            </a:r>
            <a:br>
              <a:rPr lang="es-ES" sz="1200" dirty="0"/>
            </a:br>
            <a:r>
              <a:rPr lang="es-ES" sz="1200" dirty="0" err="1"/>
              <a:t>cliente.setNombre</a:t>
            </a:r>
            <a:r>
              <a:rPr lang="es-ES" sz="1200" dirty="0"/>
              <a:t>("</a:t>
            </a:r>
            <a:r>
              <a:rPr lang="es-ES" sz="1200" dirty="0" err="1"/>
              <a:t>Cristobal</a:t>
            </a:r>
            <a:r>
              <a:rPr lang="es-ES" sz="1200" dirty="0"/>
              <a:t>");</a:t>
            </a:r>
            <a:br>
              <a:rPr lang="es-ES" sz="1200" dirty="0"/>
            </a:br>
            <a:r>
              <a:rPr lang="es-ES" sz="1200" dirty="0" err="1"/>
              <a:t>cliente.setApellidos</a:t>
            </a:r>
            <a:r>
              <a:rPr lang="es-ES" sz="1200" dirty="0"/>
              <a:t>("Colon");</a:t>
            </a:r>
          </a:p>
          <a:p>
            <a:pPr fontAlgn="t"/>
            <a:r>
              <a:rPr lang="es-ES" sz="1200" dirty="0" err="1"/>
              <a:t>mv.addObject</a:t>
            </a:r>
            <a:r>
              <a:rPr lang="es-ES" sz="1200" dirty="0"/>
              <a:t>("cliente", cliente);</a:t>
            </a:r>
          </a:p>
          <a:p>
            <a:pPr fontAlgn="t"/>
            <a:r>
              <a:rPr lang="es-ES" sz="1200" dirty="0" err="1"/>
              <a:t>return</a:t>
            </a:r>
            <a:r>
              <a:rPr lang="es-ES" sz="1200" dirty="0"/>
              <a:t> mv;</a:t>
            </a:r>
            <a:br>
              <a:rPr lang="es-ES" sz="1200" dirty="0"/>
            </a:br>
            <a:r>
              <a:rPr lang="es-ES" sz="1200" dirty="0"/>
              <a:t>}</a:t>
            </a:r>
          </a:p>
        </p:txBody>
      </p:sp>
      <p:sp>
        <p:nvSpPr>
          <p:cNvPr id="18" name="16 CuadroTexto"/>
          <p:cNvSpPr txBox="1"/>
          <p:nvPr/>
        </p:nvSpPr>
        <p:spPr>
          <a:xfrm>
            <a:off x="597037" y="4303040"/>
            <a:ext cx="6246062" cy="276999"/>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a:t>De forma que la página JSP correspondiente puede utilizarlo directamente:</a:t>
            </a:r>
            <a:endParaRPr lang="es-ES" sz="1200" dirty="0" smtClean="0"/>
          </a:p>
        </p:txBody>
      </p:sp>
      <p:sp>
        <p:nvSpPr>
          <p:cNvPr id="22" name="21 CuadroTexto"/>
          <p:cNvSpPr txBox="1"/>
          <p:nvPr/>
        </p:nvSpPr>
        <p:spPr>
          <a:xfrm>
            <a:off x="713918" y="4591106"/>
            <a:ext cx="8052305"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form:form</a:t>
            </a:r>
            <a:r>
              <a:rPr lang="es-ES" sz="1200" dirty="0"/>
              <a:t> </a:t>
            </a:r>
            <a:r>
              <a:rPr lang="es-ES" sz="1200" dirty="0" err="1"/>
              <a:t>modelAttribute</a:t>
            </a:r>
            <a:r>
              <a:rPr lang="es-ES" sz="1200" dirty="0"/>
              <a:t>="cliente" </a:t>
            </a:r>
            <a:r>
              <a:rPr lang="es-ES" sz="1200" dirty="0" err="1"/>
              <a:t>action</a:t>
            </a:r>
            <a:r>
              <a:rPr lang="es-ES" sz="1200" dirty="0"/>
              <a:t>="</a:t>
            </a:r>
            <a:r>
              <a:rPr lang="es-ES" sz="1200" dirty="0" err="1"/>
              <a:t>doIt</a:t>
            </a:r>
            <a:r>
              <a:rPr lang="es-ES" sz="1200" dirty="0"/>
              <a:t>" </a:t>
            </a:r>
            <a:r>
              <a:rPr lang="es-ES" sz="1200" dirty="0" err="1"/>
              <a:t>method</a:t>
            </a:r>
            <a:r>
              <a:rPr lang="es-ES" sz="1200" dirty="0"/>
              <a:t>="post"&gt;</a:t>
            </a:r>
            <a:br>
              <a:rPr lang="es-ES" sz="1200" dirty="0"/>
            </a:br>
            <a:r>
              <a:rPr lang="es-ES" sz="1200" dirty="0"/>
              <a:t>&lt;div&gt;</a:t>
            </a:r>
            <a:br>
              <a:rPr lang="es-ES" sz="1200" dirty="0"/>
            </a:br>
            <a:r>
              <a:rPr lang="es-ES" sz="1200" dirty="0"/>
              <a:t>Nombre: &lt;</a:t>
            </a:r>
            <a:r>
              <a:rPr lang="es-ES" sz="1200" dirty="0" err="1"/>
              <a:t>form:input</a:t>
            </a:r>
            <a:r>
              <a:rPr lang="es-ES" sz="1200" dirty="0"/>
              <a:t> </a:t>
            </a:r>
            <a:r>
              <a:rPr lang="es-ES" sz="1200" dirty="0" err="1"/>
              <a:t>path</a:t>
            </a:r>
            <a:r>
              <a:rPr lang="es-ES" sz="1200" dirty="0"/>
              <a:t>="nombre"/&gt;</a:t>
            </a:r>
            <a:br>
              <a:rPr lang="es-ES" sz="1200" dirty="0"/>
            </a:br>
            <a:r>
              <a:rPr lang="es-ES" sz="1200" dirty="0"/>
              <a:t>&lt;</a:t>
            </a:r>
            <a:r>
              <a:rPr lang="es-ES" sz="1200" dirty="0" err="1"/>
              <a:t>br</a:t>
            </a:r>
            <a:r>
              <a:rPr lang="es-ES" sz="1200" dirty="0"/>
              <a:t>/&gt;</a:t>
            </a:r>
            <a:br>
              <a:rPr lang="es-ES" sz="1200" dirty="0"/>
            </a:br>
            <a:r>
              <a:rPr lang="es-ES" sz="1200" dirty="0"/>
              <a:t>Apellidos: &lt;</a:t>
            </a:r>
            <a:r>
              <a:rPr lang="es-ES" sz="1200" dirty="0" err="1"/>
              <a:t>form:input</a:t>
            </a:r>
            <a:r>
              <a:rPr lang="es-ES" sz="1200" dirty="0"/>
              <a:t> </a:t>
            </a:r>
            <a:r>
              <a:rPr lang="es-ES" sz="1200" dirty="0" err="1"/>
              <a:t>path</a:t>
            </a:r>
            <a:r>
              <a:rPr lang="es-ES" sz="1200" dirty="0"/>
              <a:t>="apellidos"/&gt;</a:t>
            </a:r>
            <a:br>
              <a:rPr lang="es-ES" sz="1200" dirty="0"/>
            </a:br>
            <a:r>
              <a:rPr lang="es-ES" sz="1200" dirty="0"/>
              <a:t>&lt;/div</a:t>
            </a:r>
            <a:r>
              <a:rPr lang="es-ES" sz="1200" dirty="0" smtClean="0"/>
              <a:t>&gt;</a:t>
            </a:r>
          </a:p>
          <a:p>
            <a:pPr fontAlgn="t"/>
            <a:r>
              <a:rPr lang="es-ES" sz="1200" dirty="0" smtClean="0"/>
              <a:t>&lt;</a:t>
            </a:r>
            <a:r>
              <a:rPr lang="es-ES" sz="1200" dirty="0"/>
              <a:t>input </a:t>
            </a:r>
            <a:r>
              <a:rPr lang="es-ES" sz="1200" dirty="0" err="1"/>
              <a:t>type</a:t>
            </a:r>
            <a:r>
              <a:rPr lang="es-ES" sz="1200" dirty="0"/>
              <a:t>="</a:t>
            </a:r>
            <a:r>
              <a:rPr lang="es-ES" sz="1200" dirty="0" err="1"/>
              <a:t>submit</a:t>
            </a:r>
            <a:r>
              <a:rPr lang="es-ES" sz="1200" dirty="0"/>
              <a:t>" </a:t>
            </a:r>
            <a:r>
              <a:rPr lang="es-ES" sz="1200" dirty="0" err="1"/>
              <a:t>value</a:t>
            </a:r>
            <a:r>
              <a:rPr lang="es-ES" sz="1200" dirty="0"/>
              <a:t>="Enviar"/&gt;</a:t>
            </a:r>
            <a:br>
              <a:rPr lang="es-ES" sz="1200" dirty="0"/>
            </a:br>
            <a:r>
              <a:rPr lang="es-ES" sz="1200" dirty="0"/>
              <a:t>&lt;/</a:t>
            </a:r>
            <a:r>
              <a:rPr lang="es-ES" sz="1200" dirty="0" err="1"/>
              <a:t>form:form</a:t>
            </a:r>
            <a:r>
              <a:rPr lang="es-ES" sz="1200" dirty="0" smtClean="0"/>
              <a:t>&gt;</a:t>
            </a:r>
          </a:p>
          <a:p>
            <a:pPr fontAlgn="t"/>
            <a:endParaRPr lang="es-ES" sz="1200" dirty="0"/>
          </a:p>
        </p:txBody>
      </p:sp>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0094913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226</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20688"/>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JSP</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JSTL</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TAglibs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4" name="23 CuadroTexto"/>
          <p:cNvSpPr txBox="1"/>
          <p:nvPr/>
        </p:nvSpPr>
        <p:spPr>
          <a:xfrm>
            <a:off x="539552" y="1700808"/>
            <a:ext cx="8052305"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form:form</a:t>
            </a:r>
            <a:r>
              <a:rPr lang="es-ES" sz="1200" dirty="0"/>
              <a:t> </a:t>
            </a:r>
            <a:r>
              <a:rPr lang="es-ES" sz="1200" dirty="0" err="1"/>
              <a:t>modelAttribute</a:t>
            </a:r>
            <a:r>
              <a:rPr lang="es-ES" sz="1200" dirty="0"/>
              <a:t>="cliente" </a:t>
            </a:r>
            <a:r>
              <a:rPr lang="es-ES" sz="1200" dirty="0" err="1"/>
              <a:t>action</a:t>
            </a:r>
            <a:r>
              <a:rPr lang="es-ES" sz="1200" dirty="0"/>
              <a:t>="</a:t>
            </a:r>
            <a:r>
              <a:rPr lang="es-ES" sz="1200" dirty="0" err="1"/>
              <a:t>doIt</a:t>
            </a:r>
            <a:r>
              <a:rPr lang="es-ES" sz="1200" dirty="0"/>
              <a:t>" </a:t>
            </a:r>
            <a:r>
              <a:rPr lang="es-ES" sz="1200" dirty="0" err="1"/>
              <a:t>method</a:t>
            </a:r>
            <a:r>
              <a:rPr lang="es-ES" sz="1200" dirty="0"/>
              <a:t>="post"&gt;</a:t>
            </a:r>
            <a:br>
              <a:rPr lang="es-ES" sz="1200" dirty="0"/>
            </a:br>
            <a:r>
              <a:rPr lang="es-ES" sz="1200" dirty="0"/>
              <a:t>&lt;div&gt;</a:t>
            </a:r>
            <a:br>
              <a:rPr lang="es-ES" sz="1200" dirty="0"/>
            </a:br>
            <a:r>
              <a:rPr lang="es-ES" sz="1200" dirty="0"/>
              <a:t>Nombre: &lt;</a:t>
            </a:r>
            <a:r>
              <a:rPr lang="es-ES" sz="1200" dirty="0" err="1"/>
              <a:t>form:input</a:t>
            </a:r>
            <a:r>
              <a:rPr lang="es-ES" sz="1200" dirty="0"/>
              <a:t> </a:t>
            </a:r>
            <a:r>
              <a:rPr lang="es-ES" sz="1200" dirty="0" err="1"/>
              <a:t>path</a:t>
            </a:r>
            <a:r>
              <a:rPr lang="es-ES" sz="1200" dirty="0"/>
              <a:t>="nombre"/&gt;</a:t>
            </a:r>
            <a:br>
              <a:rPr lang="es-ES" sz="1200" dirty="0"/>
            </a:br>
            <a:r>
              <a:rPr lang="es-ES" sz="1200" dirty="0"/>
              <a:t>&lt;</a:t>
            </a:r>
            <a:r>
              <a:rPr lang="es-ES" sz="1200" dirty="0" err="1"/>
              <a:t>br</a:t>
            </a:r>
            <a:r>
              <a:rPr lang="es-ES" sz="1200" dirty="0"/>
              <a:t>/&gt;</a:t>
            </a:r>
            <a:br>
              <a:rPr lang="es-ES" sz="1200" dirty="0"/>
            </a:br>
            <a:r>
              <a:rPr lang="es-ES" sz="1200" dirty="0"/>
              <a:t>Apellidos: &lt;</a:t>
            </a:r>
            <a:r>
              <a:rPr lang="es-ES" sz="1200" dirty="0" err="1"/>
              <a:t>form:input</a:t>
            </a:r>
            <a:r>
              <a:rPr lang="es-ES" sz="1200" dirty="0"/>
              <a:t> </a:t>
            </a:r>
            <a:r>
              <a:rPr lang="es-ES" sz="1200" dirty="0" err="1"/>
              <a:t>path</a:t>
            </a:r>
            <a:r>
              <a:rPr lang="es-ES" sz="1200" dirty="0"/>
              <a:t>="apellidos"/&gt;</a:t>
            </a:r>
            <a:br>
              <a:rPr lang="es-ES" sz="1200" dirty="0"/>
            </a:br>
            <a:r>
              <a:rPr lang="es-ES" sz="1200" dirty="0"/>
              <a:t>&lt;/div</a:t>
            </a:r>
            <a:r>
              <a:rPr lang="es-ES" sz="1200" dirty="0" smtClean="0"/>
              <a:t>&gt;</a:t>
            </a:r>
          </a:p>
          <a:p>
            <a:pPr fontAlgn="t"/>
            <a:r>
              <a:rPr lang="es-ES" sz="1200" dirty="0" smtClean="0"/>
              <a:t>&lt;</a:t>
            </a:r>
            <a:r>
              <a:rPr lang="es-ES" sz="1200" dirty="0"/>
              <a:t>input </a:t>
            </a:r>
            <a:r>
              <a:rPr lang="es-ES" sz="1200" dirty="0" err="1"/>
              <a:t>type</a:t>
            </a:r>
            <a:r>
              <a:rPr lang="es-ES" sz="1200" dirty="0"/>
              <a:t>="</a:t>
            </a:r>
            <a:r>
              <a:rPr lang="es-ES" sz="1200" dirty="0" err="1"/>
              <a:t>submit</a:t>
            </a:r>
            <a:r>
              <a:rPr lang="es-ES" sz="1200" dirty="0"/>
              <a:t>" </a:t>
            </a:r>
            <a:r>
              <a:rPr lang="es-ES" sz="1200" dirty="0" err="1"/>
              <a:t>value</a:t>
            </a:r>
            <a:r>
              <a:rPr lang="es-ES" sz="1200" dirty="0"/>
              <a:t>="Enviar"/&gt;</a:t>
            </a:r>
            <a:br>
              <a:rPr lang="es-ES" sz="1200" dirty="0"/>
            </a:br>
            <a:r>
              <a:rPr lang="es-ES" sz="1200" dirty="0"/>
              <a:t>&lt;/</a:t>
            </a:r>
            <a:r>
              <a:rPr lang="es-ES" sz="1200" dirty="0" err="1"/>
              <a:t>form:form</a:t>
            </a:r>
            <a:r>
              <a:rPr lang="es-ES" sz="1200" dirty="0" smtClean="0"/>
              <a:t>&gt;</a:t>
            </a:r>
          </a:p>
          <a:p>
            <a:pPr fontAlgn="t"/>
            <a:endParaRPr lang="es-ES" sz="1200" dirty="0"/>
          </a:p>
        </p:txBody>
      </p:sp>
      <p:sp>
        <p:nvSpPr>
          <p:cNvPr id="25" name="24 CuadroTexto"/>
          <p:cNvSpPr txBox="1"/>
          <p:nvPr/>
        </p:nvSpPr>
        <p:spPr>
          <a:xfrm>
            <a:off x="611560" y="5805264"/>
            <a:ext cx="8052305"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a:t>
            </a:r>
            <a:r>
              <a:rPr lang="en-US" sz="1200" dirty="0" err="1"/>
              <a:t>RequestMapping</a:t>
            </a:r>
            <a:r>
              <a:rPr lang="en-US" sz="1200" dirty="0"/>
              <a:t>(value="/</a:t>
            </a:r>
            <a:r>
              <a:rPr lang="en-US" sz="1200" dirty="0" err="1"/>
              <a:t>doIt</a:t>
            </a:r>
            <a:r>
              <a:rPr lang="en-US" sz="1200" dirty="0"/>
              <a:t>", method=</a:t>
            </a:r>
            <a:r>
              <a:rPr lang="en-US" sz="1200" dirty="0" err="1"/>
              <a:t>RequestMethod.POST</a:t>
            </a:r>
            <a:r>
              <a:rPr lang="en-US" sz="1200" dirty="0"/>
              <a:t>)</a:t>
            </a:r>
            <a:br>
              <a:rPr lang="en-US" sz="1200" dirty="0"/>
            </a:br>
            <a:r>
              <a:rPr lang="en-US" sz="1200" dirty="0"/>
              <a:t>public String handler(</a:t>
            </a:r>
            <a:r>
              <a:rPr lang="en-US" sz="1200" dirty="0" err="1"/>
              <a:t>Cliente</a:t>
            </a:r>
            <a:r>
              <a:rPr lang="en-US" sz="1200" dirty="0"/>
              <a:t> </a:t>
            </a:r>
            <a:r>
              <a:rPr lang="en-US" sz="1200" dirty="0" err="1"/>
              <a:t>cliente</a:t>
            </a:r>
            <a:r>
              <a:rPr lang="en-US" sz="1200" dirty="0"/>
              <a:t>) {</a:t>
            </a:r>
            <a:br>
              <a:rPr lang="en-US" sz="1200" dirty="0"/>
            </a:br>
            <a:r>
              <a:rPr lang="en-US" sz="1200" dirty="0"/>
              <a:t>...</a:t>
            </a:r>
            <a:endParaRPr lang="es-ES" sz="1200" dirty="0"/>
          </a:p>
        </p:txBody>
      </p:sp>
      <p:sp>
        <p:nvSpPr>
          <p:cNvPr id="15" name="14 CuadroTexto"/>
          <p:cNvSpPr txBox="1"/>
          <p:nvPr/>
        </p:nvSpPr>
        <p:spPr>
          <a:xfrm>
            <a:off x="539552" y="1268760"/>
            <a:ext cx="8424936" cy="5078313"/>
          </a:xfrm>
          <a:prstGeom prst="rect">
            <a:avLst/>
          </a:prstGeom>
          <a:noFill/>
        </p:spPr>
        <p:txBody>
          <a:bodyPr wrap="square" rtlCol="0">
            <a:spAutoFit/>
          </a:bodyPr>
          <a:lstStyle/>
          <a:p>
            <a:r>
              <a:rPr lang="es-ES" b="1" dirty="0" err="1" smtClean="0">
                <a:solidFill>
                  <a:srgbClr val="C00000"/>
                </a:solidFill>
              </a:rPr>
              <a:t>form:form</a:t>
            </a:r>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endParaRPr lang="es-ES" b="1" dirty="0" smtClean="0">
              <a:solidFill>
                <a:srgbClr val="C00000"/>
              </a:solidFill>
            </a:endParaRPr>
          </a:p>
          <a:p>
            <a:pPr fontAlgn="t"/>
            <a:endParaRPr lang="es-ES" dirty="0" smtClean="0"/>
          </a:p>
          <a:p>
            <a:pPr fontAlgn="t"/>
            <a:r>
              <a:rPr lang="es-ES" dirty="0" smtClean="0"/>
              <a:t>El atributo </a:t>
            </a:r>
            <a:r>
              <a:rPr lang="es-ES" dirty="0" err="1" smtClean="0"/>
              <a:t>modelAttribute</a:t>
            </a:r>
            <a:r>
              <a:rPr lang="es-ES" dirty="0" smtClean="0"/>
              <a:t> establece el nombre del objeto dentro del modelo que contiene los datos en proceso. Por defecto su valor es "</a:t>
            </a:r>
            <a:r>
              <a:rPr lang="es-ES" dirty="0" err="1" smtClean="0"/>
              <a:t>command</a:t>
            </a:r>
            <a:r>
              <a:rPr lang="es-ES" dirty="0" smtClean="0"/>
              <a:t>" por compatibilidad con JSP, y de hecho, este valor también se puede cambiar utilizando </a:t>
            </a:r>
            <a:r>
              <a:rPr lang="es-ES" dirty="0" err="1" smtClean="0"/>
              <a:t>commandName</a:t>
            </a:r>
            <a:r>
              <a:rPr lang="es-ES" dirty="0" smtClean="0"/>
              <a:t>.</a:t>
            </a:r>
          </a:p>
          <a:p>
            <a:pPr fontAlgn="t"/>
            <a:r>
              <a:rPr lang="es-ES" dirty="0" smtClean="0"/>
              <a:t>Los atributos de tipo </a:t>
            </a:r>
            <a:r>
              <a:rPr lang="es-ES" dirty="0" err="1" smtClean="0"/>
              <a:t>path</a:t>
            </a:r>
            <a:r>
              <a:rPr lang="es-ES" dirty="0" smtClean="0"/>
              <a:t> permiten indicar una propiedad dentro del objeto. De forma que </a:t>
            </a:r>
            <a:r>
              <a:rPr lang="es-ES" dirty="0" err="1" smtClean="0"/>
              <a:t>path</a:t>
            </a:r>
            <a:r>
              <a:rPr lang="es-ES" dirty="0" smtClean="0"/>
              <a:t>="nombre" se resuelve como </a:t>
            </a:r>
            <a:r>
              <a:rPr lang="es-ES" dirty="0" err="1" smtClean="0"/>
              <a:t>cliente.getNombre</a:t>
            </a:r>
            <a:r>
              <a:rPr lang="es-ES" dirty="0" smtClean="0"/>
              <a:t>().</a:t>
            </a:r>
          </a:p>
          <a:p>
            <a:pPr fontAlgn="t"/>
            <a:r>
              <a:rPr lang="es-ES" dirty="0" smtClean="0"/>
              <a:t>Cuando se pulse al botón de enviar, el manejador correspondiente a esa parte recibe un objeto de la clase adecuada:</a:t>
            </a:r>
          </a:p>
          <a:p>
            <a:endParaRPr lang="es-ES" b="1" dirty="0" smtClean="0">
              <a:solidFill>
                <a:srgbClr val="C00000"/>
              </a:solidFill>
            </a:endParaRPr>
          </a:p>
          <a:p>
            <a:endParaRPr lang="es-ES" b="1" u="sng" dirty="0">
              <a:solidFill>
                <a:srgbClr val="C00000"/>
              </a:solidFill>
            </a:endParaRPr>
          </a:p>
        </p:txBody>
      </p:sp>
      <p:pic>
        <p:nvPicPr>
          <p:cNvPr id="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6738826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227</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JSP</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JSTL</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TAglibs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3" name="16 CuadroTexto"/>
          <p:cNvSpPr txBox="1"/>
          <p:nvPr/>
        </p:nvSpPr>
        <p:spPr>
          <a:xfrm>
            <a:off x="570978" y="1799127"/>
            <a:ext cx="6246062" cy="276999"/>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smtClean="0"/>
              <a:t>:</a:t>
            </a:r>
          </a:p>
        </p:txBody>
      </p:sp>
      <p:sp>
        <p:nvSpPr>
          <p:cNvPr id="16" name="16 CuadroTexto"/>
          <p:cNvSpPr txBox="1"/>
          <p:nvPr/>
        </p:nvSpPr>
        <p:spPr>
          <a:xfrm>
            <a:off x="2792178" y="2420888"/>
            <a:ext cx="5812269" cy="276999"/>
          </a:xfrm>
          <a:prstGeom prst="rect">
            <a:avLst/>
          </a:prstGeom>
          <a:noFill/>
          <a:ln>
            <a:noFill/>
            <a:prstDash val="dash"/>
          </a:ln>
          <a:effectLst/>
        </p:spPr>
        <p:txBody>
          <a:bodyPr wrap="square" rtlCol="0">
            <a:spAutoFit/>
          </a:bodyPr>
          <a:lstStyle/>
          <a:p>
            <a:pPr marL="171450" indent="-171450">
              <a:spcBef>
                <a:spcPts val="1800"/>
              </a:spcBef>
              <a:buClr>
                <a:srgbClr val="CF022B"/>
              </a:buClr>
              <a:buSzPct val="90000"/>
              <a:buFontTx/>
              <a:buChar char="-"/>
            </a:pPr>
            <a:r>
              <a:rPr lang="es-ES" sz="1200" dirty="0" smtClean="0"/>
              <a:t>:</a:t>
            </a:r>
          </a:p>
        </p:txBody>
      </p:sp>
      <p:sp>
        <p:nvSpPr>
          <p:cNvPr id="17" name="16 CuadroTexto"/>
          <p:cNvSpPr txBox="1"/>
          <p:nvPr/>
        </p:nvSpPr>
        <p:spPr>
          <a:xfrm>
            <a:off x="1259632" y="6165304"/>
            <a:ext cx="5544615"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n-US" sz="1200" dirty="0"/>
              <a:t>&lt;</a:t>
            </a:r>
            <a:r>
              <a:rPr lang="en-US" sz="1200" dirty="0" err="1"/>
              <a:t>form:select</a:t>
            </a:r>
            <a:r>
              <a:rPr lang="en-US" sz="1200" dirty="0"/>
              <a:t> path="</a:t>
            </a:r>
            <a:r>
              <a:rPr lang="en-US" sz="1200" dirty="0" err="1"/>
              <a:t>aficiones</a:t>
            </a:r>
            <a:r>
              <a:rPr lang="en-US" sz="1200" dirty="0"/>
              <a:t>" items="${</a:t>
            </a:r>
            <a:r>
              <a:rPr lang="en-US" sz="1200" dirty="0" err="1"/>
              <a:t>aficiones</a:t>
            </a:r>
            <a:r>
              <a:rPr lang="en-US" sz="1200" dirty="0" smtClean="0"/>
              <a:t>}"/&gt;</a:t>
            </a:r>
            <a:endParaRPr lang="es-ES" sz="1200" b="1" u="sng" dirty="0">
              <a:solidFill>
                <a:srgbClr val="C00000"/>
              </a:solidFill>
              <a:effectLst/>
            </a:endParaRPr>
          </a:p>
        </p:txBody>
      </p:sp>
      <p:sp>
        <p:nvSpPr>
          <p:cNvPr id="19" name="18 CuadroTexto"/>
          <p:cNvSpPr txBox="1"/>
          <p:nvPr/>
        </p:nvSpPr>
        <p:spPr>
          <a:xfrm>
            <a:off x="539552" y="1124744"/>
            <a:ext cx="7992888" cy="5355312"/>
          </a:xfrm>
          <a:prstGeom prst="rect">
            <a:avLst/>
          </a:prstGeom>
          <a:noFill/>
        </p:spPr>
        <p:txBody>
          <a:bodyPr wrap="square" rtlCol="0">
            <a:spAutoFit/>
          </a:bodyPr>
          <a:lstStyle/>
          <a:p>
            <a:r>
              <a:rPr lang="es-ES" b="1" dirty="0" smtClean="0">
                <a:solidFill>
                  <a:srgbClr val="C00000"/>
                </a:solidFill>
              </a:rPr>
              <a:t>Controles</a:t>
            </a:r>
          </a:p>
          <a:p>
            <a:r>
              <a:rPr lang="es-ES" dirty="0" smtClean="0"/>
              <a:t>Dentro del </a:t>
            </a:r>
            <a:r>
              <a:rPr lang="es-ES" dirty="0" err="1" smtClean="0"/>
              <a:t>tag</a:t>
            </a:r>
            <a:r>
              <a:rPr lang="es-ES" dirty="0" smtClean="0"/>
              <a:t> de formulario se pueden incluir los siguientes controles;</a:t>
            </a:r>
          </a:p>
          <a:p>
            <a:pPr lvl="1"/>
            <a:r>
              <a:rPr lang="es-ES" dirty="0" err="1" smtClean="0"/>
              <a:t>form:checkbox</a:t>
            </a:r>
            <a:endParaRPr lang="es-ES" dirty="0" smtClean="0"/>
          </a:p>
          <a:p>
            <a:pPr lvl="1"/>
            <a:r>
              <a:rPr lang="es-ES" dirty="0" err="1" smtClean="0"/>
              <a:t>form:checkboxes</a:t>
            </a:r>
            <a:endParaRPr lang="es-ES" dirty="0" smtClean="0"/>
          </a:p>
          <a:p>
            <a:pPr lvl="1"/>
            <a:r>
              <a:rPr lang="es-ES" dirty="0" err="1" smtClean="0"/>
              <a:t>form:radiobutton</a:t>
            </a:r>
            <a:endParaRPr lang="es-ES" dirty="0" smtClean="0"/>
          </a:p>
          <a:p>
            <a:pPr lvl="1"/>
            <a:r>
              <a:rPr lang="es-ES" dirty="0" err="1" smtClean="0"/>
              <a:t>form:radiobuttons</a:t>
            </a:r>
            <a:endParaRPr lang="es-ES" dirty="0" smtClean="0"/>
          </a:p>
          <a:p>
            <a:pPr lvl="1"/>
            <a:r>
              <a:rPr lang="es-ES" dirty="0" err="1" smtClean="0"/>
              <a:t>form:password</a:t>
            </a:r>
            <a:endParaRPr lang="es-ES" dirty="0" smtClean="0"/>
          </a:p>
          <a:p>
            <a:pPr lvl="1"/>
            <a:r>
              <a:rPr lang="es-ES" dirty="0" err="1" smtClean="0"/>
              <a:t>form:select</a:t>
            </a:r>
            <a:endParaRPr lang="es-ES" dirty="0" smtClean="0"/>
          </a:p>
          <a:p>
            <a:pPr lvl="1"/>
            <a:r>
              <a:rPr lang="es-ES" dirty="0" err="1" smtClean="0"/>
              <a:t>form:option</a:t>
            </a:r>
            <a:endParaRPr lang="es-ES" dirty="0" smtClean="0"/>
          </a:p>
          <a:p>
            <a:pPr lvl="1"/>
            <a:r>
              <a:rPr lang="es-ES" dirty="0" err="1" smtClean="0"/>
              <a:t>form:options</a:t>
            </a:r>
            <a:endParaRPr lang="es-ES" dirty="0" smtClean="0"/>
          </a:p>
          <a:p>
            <a:pPr lvl="1"/>
            <a:r>
              <a:rPr lang="es-ES" dirty="0" err="1" smtClean="0"/>
              <a:t>form:textarea</a:t>
            </a:r>
            <a:endParaRPr lang="es-ES" dirty="0" smtClean="0"/>
          </a:p>
          <a:p>
            <a:pPr lvl="1"/>
            <a:r>
              <a:rPr lang="es-ES" dirty="0" err="1" smtClean="0"/>
              <a:t>form:hidden</a:t>
            </a:r>
            <a:endParaRPr lang="es-ES" dirty="0" smtClean="0"/>
          </a:p>
          <a:p>
            <a:pPr lvl="1"/>
            <a:r>
              <a:rPr lang="es-ES" dirty="0" err="1" smtClean="0"/>
              <a:t>form:errors</a:t>
            </a:r>
            <a:r>
              <a:rPr lang="es-ES" dirty="0" smtClean="0"/>
              <a:t> </a:t>
            </a:r>
          </a:p>
          <a:p>
            <a:endParaRPr lang="es-ES" dirty="0" smtClean="0"/>
          </a:p>
          <a:p>
            <a:r>
              <a:rPr lang="es-ES" dirty="0" smtClean="0"/>
              <a:t>Todos son equivalentes a sus controles homónimos en HTML, pero con las capacidades de </a:t>
            </a:r>
            <a:r>
              <a:rPr lang="es-ES" i="1" dirty="0" err="1" smtClean="0"/>
              <a:t>binding</a:t>
            </a:r>
            <a:r>
              <a:rPr lang="es-ES" dirty="0" smtClean="0"/>
              <a:t> añadidas a través del atributo </a:t>
            </a:r>
            <a:r>
              <a:rPr lang="es-ES" dirty="0" err="1" smtClean="0"/>
              <a:t>path</a:t>
            </a:r>
            <a:r>
              <a:rPr lang="es-ES" dirty="0" smtClean="0"/>
              <a:t>. Además, los controles que tienen el nombre en plural admiten un atributo </a:t>
            </a:r>
            <a:r>
              <a:rPr lang="es-ES" dirty="0" err="1" smtClean="0"/>
              <a:t>items</a:t>
            </a:r>
            <a:r>
              <a:rPr lang="es-ES" dirty="0" smtClean="0"/>
              <a:t> que facilita </a:t>
            </a:r>
            <a:r>
              <a:rPr lang="es-ES" dirty="0" err="1" smtClean="0"/>
              <a:t>renderizar</a:t>
            </a:r>
            <a:r>
              <a:rPr lang="es-ES" dirty="0" smtClean="0"/>
              <a:t> directamente los valores de una colección</a:t>
            </a:r>
            <a:endParaRPr lang="es-ES" b="1" dirty="0" smtClean="0">
              <a:solidFill>
                <a:srgbClr val="C00000"/>
              </a:solidFill>
            </a:endParaRPr>
          </a:p>
          <a:p>
            <a:endParaRPr lang="es-ES" b="1" u="sng" dirty="0">
              <a:solidFill>
                <a:srgbClr val="C00000"/>
              </a:solidFill>
            </a:endParaRPr>
          </a:p>
        </p:txBody>
      </p:sp>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51057279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228</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20688"/>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FUNCIONAMIENTO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MVC</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536" y="1340768"/>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dirty="0"/>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4" name="Rectángulo 3"/>
          <p:cNvSpPr/>
          <p:nvPr/>
        </p:nvSpPr>
        <p:spPr>
          <a:xfrm>
            <a:off x="144016" y="1339565"/>
            <a:ext cx="5673898" cy="432048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 name="Rectángulo 4"/>
          <p:cNvSpPr/>
          <p:nvPr/>
        </p:nvSpPr>
        <p:spPr>
          <a:xfrm>
            <a:off x="1190772" y="2501875"/>
            <a:ext cx="932956" cy="576064"/>
          </a:xfrm>
          <a:prstGeom prst="rect">
            <a:avLst/>
          </a:prstGeom>
          <a:solidFill>
            <a:schemeClr val="bg1">
              <a:lumMod val="9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solidFill>
                  <a:schemeClr val="tx1"/>
                </a:solidFill>
              </a:rPr>
              <a:t>Dispatcher</a:t>
            </a:r>
            <a:endParaRPr lang="es-ES" sz="1100" b="1" dirty="0" smtClean="0">
              <a:solidFill>
                <a:schemeClr val="tx1"/>
              </a:solidFill>
            </a:endParaRPr>
          </a:p>
          <a:p>
            <a:pPr algn="ctr"/>
            <a:r>
              <a:rPr lang="es-ES" sz="1100" b="1" dirty="0" err="1" smtClean="0">
                <a:solidFill>
                  <a:schemeClr val="tx1"/>
                </a:solidFill>
              </a:rPr>
              <a:t>Servlet</a:t>
            </a:r>
            <a:endParaRPr lang="es-ES" sz="1100" b="1" dirty="0" smtClean="0">
              <a:solidFill>
                <a:schemeClr val="tx1"/>
              </a:solidFill>
            </a:endParaRPr>
          </a:p>
        </p:txBody>
      </p:sp>
      <p:sp>
        <p:nvSpPr>
          <p:cNvPr id="14" name="Rectángulo 13"/>
          <p:cNvSpPr/>
          <p:nvPr/>
        </p:nvSpPr>
        <p:spPr>
          <a:xfrm>
            <a:off x="2757066" y="1628800"/>
            <a:ext cx="1094854" cy="576064"/>
          </a:xfrm>
          <a:prstGeom prst="rect">
            <a:avLst/>
          </a:prstGeom>
          <a:solidFill>
            <a:schemeClr val="bg1">
              <a:lumMod val="9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solidFill>
                  <a:schemeClr val="tx1"/>
                </a:solidFill>
              </a:rPr>
              <a:t>Handler</a:t>
            </a:r>
            <a:endParaRPr lang="es-ES" sz="1100" b="1" dirty="0" smtClean="0">
              <a:solidFill>
                <a:schemeClr val="tx1"/>
              </a:solidFill>
            </a:endParaRPr>
          </a:p>
          <a:p>
            <a:pPr algn="ctr"/>
            <a:r>
              <a:rPr lang="es-ES" sz="1100" b="1" dirty="0" err="1" smtClean="0">
                <a:solidFill>
                  <a:schemeClr val="tx1"/>
                </a:solidFill>
              </a:rPr>
              <a:t>Mapping</a:t>
            </a:r>
            <a:r>
              <a:rPr lang="es-ES" sz="1100" b="1" dirty="0" err="1" smtClean="0"/>
              <a:t>r</a:t>
            </a:r>
            <a:endParaRPr lang="es-ES" sz="1100" b="1" dirty="0" smtClean="0"/>
          </a:p>
        </p:txBody>
      </p:sp>
      <p:sp>
        <p:nvSpPr>
          <p:cNvPr id="15" name="Rectángulo 14"/>
          <p:cNvSpPr/>
          <p:nvPr/>
        </p:nvSpPr>
        <p:spPr>
          <a:xfrm>
            <a:off x="2275111" y="4509120"/>
            <a:ext cx="1072753" cy="576064"/>
          </a:xfrm>
          <a:prstGeom prst="rect">
            <a:avLst/>
          </a:prstGeom>
          <a:solidFill>
            <a:schemeClr val="bg1">
              <a:lumMod val="8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rPr>
              <a:t>View</a:t>
            </a:r>
          </a:p>
        </p:txBody>
      </p:sp>
      <p:sp>
        <p:nvSpPr>
          <p:cNvPr id="17" name="Rectángulo 16"/>
          <p:cNvSpPr/>
          <p:nvPr/>
        </p:nvSpPr>
        <p:spPr>
          <a:xfrm>
            <a:off x="4228666" y="3541501"/>
            <a:ext cx="1080120" cy="576064"/>
          </a:xfrm>
          <a:prstGeom prst="rect">
            <a:avLst/>
          </a:prstGeom>
          <a:solidFill>
            <a:schemeClr val="bg1">
              <a:lumMod val="8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rPr>
              <a:t>View Resolver</a:t>
            </a:r>
          </a:p>
        </p:txBody>
      </p:sp>
      <p:sp>
        <p:nvSpPr>
          <p:cNvPr id="18" name="Rectángulo 17"/>
          <p:cNvSpPr/>
          <p:nvPr/>
        </p:nvSpPr>
        <p:spPr>
          <a:xfrm>
            <a:off x="2597751" y="2662207"/>
            <a:ext cx="1061099" cy="368424"/>
          </a:xfrm>
          <a:prstGeom prst="rect">
            <a:avLst/>
          </a:prstGeom>
          <a:solidFill>
            <a:schemeClr val="bg1">
              <a:lumMod val="9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smtClean="0">
                <a:solidFill>
                  <a:schemeClr val="tx1"/>
                </a:solidFill>
              </a:rPr>
              <a:t>Model</a:t>
            </a:r>
            <a:r>
              <a:rPr lang="es-ES" sz="1000" b="1" dirty="0" smtClean="0">
                <a:solidFill>
                  <a:schemeClr val="tx1"/>
                </a:solidFill>
              </a:rPr>
              <a:t> and </a:t>
            </a:r>
            <a:r>
              <a:rPr lang="es-ES" sz="1000" b="1" dirty="0">
                <a:solidFill>
                  <a:schemeClr val="tx1"/>
                </a:solidFill>
              </a:rPr>
              <a:t>V</a:t>
            </a:r>
            <a:r>
              <a:rPr lang="es-ES" sz="1000" b="1" dirty="0" smtClean="0">
                <a:solidFill>
                  <a:schemeClr val="tx1"/>
                </a:solidFill>
              </a:rPr>
              <a:t>iew</a:t>
            </a:r>
          </a:p>
        </p:txBody>
      </p:sp>
      <p:cxnSp>
        <p:nvCxnSpPr>
          <p:cNvPr id="12" name="Conector recto de flecha 11"/>
          <p:cNvCxnSpPr>
            <a:endCxn id="5" idx="1"/>
          </p:cNvCxnSpPr>
          <p:nvPr/>
        </p:nvCxnSpPr>
        <p:spPr>
          <a:xfrm>
            <a:off x="251520" y="2789907"/>
            <a:ext cx="939252"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4" idx="1"/>
          </p:cNvCxnSpPr>
          <p:nvPr/>
        </p:nvCxnSpPr>
        <p:spPr>
          <a:xfrm flipV="1">
            <a:off x="1907704" y="1916832"/>
            <a:ext cx="849362" cy="576064"/>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1841531" y="3077939"/>
            <a:ext cx="907467" cy="144016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2123728" y="2982324"/>
            <a:ext cx="2104938" cy="904589"/>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2123728" y="2564904"/>
            <a:ext cx="2104938"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H="1" flipV="1">
            <a:off x="3669929" y="2797204"/>
            <a:ext cx="647040" cy="65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055" name="Conector recto de flecha 2054"/>
          <p:cNvCxnSpPr>
            <a:stCxn id="18" idx="1"/>
          </p:cNvCxnSpPr>
          <p:nvPr/>
        </p:nvCxnSpPr>
        <p:spPr>
          <a:xfrm flipH="1">
            <a:off x="2123729" y="2846419"/>
            <a:ext cx="474022" cy="65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2059" name="CuadroTexto 2058"/>
          <p:cNvSpPr txBox="1"/>
          <p:nvPr/>
        </p:nvSpPr>
        <p:spPr>
          <a:xfrm>
            <a:off x="240259" y="2501875"/>
            <a:ext cx="1008112" cy="261610"/>
          </a:xfrm>
          <a:prstGeom prst="rect">
            <a:avLst/>
          </a:prstGeom>
          <a:noFill/>
        </p:spPr>
        <p:txBody>
          <a:bodyPr wrap="square" rtlCol="0">
            <a:spAutoFit/>
          </a:bodyPr>
          <a:lstStyle/>
          <a:p>
            <a:r>
              <a:rPr lang="es-ES" sz="1100" b="1" dirty="0" err="1" smtClean="0"/>
              <a:t>Request</a:t>
            </a:r>
            <a:r>
              <a:rPr lang="es-ES" sz="1100" dirty="0" smtClean="0"/>
              <a:t> ①</a:t>
            </a:r>
            <a:endParaRPr lang="es-ES" sz="1100" dirty="0"/>
          </a:p>
        </p:txBody>
      </p:sp>
      <p:sp>
        <p:nvSpPr>
          <p:cNvPr id="48" name="CuadroTexto 47"/>
          <p:cNvSpPr txBox="1"/>
          <p:nvPr/>
        </p:nvSpPr>
        <p:spPr>
          <a:xfrm>
            <a:off x="1828329" y="1973264"/>
            <a:ext cx="1008112" cy="261610"/>
          </a:xfrm>
          <a:prstGeom prst="rect">
            <a:avLst/>
          </a:prstGeom>
          <a:noFill/>
        </p:spPr>
        <p:txBody>
          <a:bodyPr wrap="square" rtlCol="0">
            <a:spAutoFit/>
          </a:bodyPr>
          <a:lstStyle/>
          <a:p>
            <a:r>
              <a:rPr lang="es-ES" sz="1100" dirty="0" smtClean="0"/>
              <a:t>②</a:t>
            </a:r>
            <a:endParaRPr lang="es-ES" sz="1100" dirty="0"/>
          </a:p>
        </p:txBody>
      </p:sp>
      <p:sp>
        <p:nvSpPr>
          <p:cNvPr id="49" name="CuadroTexto 48"/>
          <p:cNvSpPr txBox="1"/>
          <p:nvPr/>
        </p:nvSpPr>
        <p:spPr>
          <a:xfrm>
            <a:off x="3658850" y="2254357"/>
            <a:ext cx="1008112" cy="261610"/>
          </a:xfrm>
          <a:prstGeom prst="rect">
            <a:avLst/>
          </a:prstGeom>
          <a:noFill/>
        </p:spPr>
        <p:txBody>
          <a:bodyPr wrap="square" rtlCol="0">
            <a:spAutoFit/>
          </a:bodyPr>
          <a:lstStyle/>
          <a:p>
            <a:r>
              <a:rPr lang="es-ES" sz="1100" dirty="0" smtClean="0"/>
              <a:t>③</a:t>
            </a:r>
            <a:endParaRPr lang="es-ES" sz="1100" dirty="0"/>
          </a:p>
        </p:txBody>
      </p:sp>
      <p:sp>
        <p:nvSpPr>
          <p:cNvPr id="50" name="CuadroTexto 49"/>
          <p:cNvSpPr txBox="1"/>
          <p:nvPr/>
        </p:nvSpPr>
        <p:spPr>
          <a:xfrm>
            <a:off x="3473108" y="2996953"/>
            <a:ext cx="1008112" cy="261610"/>
          </a:xfrm>
          <a:prstGeom prst="rect">
            <a:avLst/>
          </a:prstGeom>
          <a:noFill/>
        </p:spPr>
        <p:txBody>
          <a:bodyPr wrap="square" rtlCol="0">
            <a:spAutoFit/>
          </a:bodyPr>
          <a:lstStyle/>
          <a:p>
            <a:r>
              <a:rPr lang="es-ES" sz="1100" dirty="0" smtClean="0"/>
              <a:t>④</a:t>
            </a:r>
            <a:endParaRPr lang="es-ES" sz="1100" dirty="0"/>
          </a:p>
        </p:txBody>
      </p:sp>
      <p:sp>
        <p:nvSpPr>
          <p:cNvPr id="51" name="CuadroTexto 50"/>
          <p:cNvSpPr txBox="1"/>
          <p:nvPr/>
        </p:nvSpPr>
        <p:spPr>
          <a:xfrm>
            <a:off x="3308857" y="3602510"/>
            <a:ext cx="1008112" cy="261610"/>
          </a:xfrm>
          <a:prstGeom prst="rect">
            <a:avLst/>
          </a:prstGeom>
          <a:noFill/>
        </p:spPr>
        <p:txBody>
          <a:bodyPr wrap="square" rtlCol="0">
            <a:spAutoFit/>
          </a:bodyPr>
          <a:lstStyle/>
          <a:p>
            <a:r>
              <a:rPr lang="es-ES" sz="1100" dirty="0" smtClean="0"/>
              <a:t>⑤</a:t>
            </a:r>
            <a:endParaRPr lang="es-ES" sz="1100" dirty="0"/>
          </a:p>
        </p:txBody>
      </p:sp>
      <p:sp>
        <p:nvSpPr>
          <p:cNvPr id="52" name="CuadroTexto 51"/>
          <p:cNvSpPr txBox="1"/>
          <p:nvPr/>
        </p:nvSpPr>
        <p:spPr>
          <a:xfrm>
            <a:off x="2064414" y="4111915"/>
            <a:ext cx="1008112" cy="261610"/>
          </a:xfrm>
          <a:prstGeom prst="rect">
            <a:avLst/>
          </a:prstGeom>
          <a:noFill/>
        </p:spPr>
        <p:txBody>
          <a:bodyPr wrap="square" rtlCol="0">
            <a:spAutoFit/>
          </a:bodyPr>
          <a:lstStyle/>
          <a:p>
            <a:r>
              <a:rPr lang="es-ES" sz="1100" dirty="0" smtClean="0"/>
              <a:t>⑥</a:t>
            </a:r>
            <a:endParaRPr lang="es-ES" sz="1100" dirty="0"/>
          </a:p>
        </p:txBody>
      </p:sp>
      <p:sp>
        <p:nvSpPr>
          <p:cNvPr id="56" name="Rectángulo 55"/>
          <p:cNvSpPr/>
          <p:nvPr/>
        </p:nvSpPr>
        <p:spPr>
          <a:xfrm>
            <a:off x="4215108" y="2396264"/>
            <a:ext cx="1166862" cy="576064"/>
          </a:xfrm>
          <a:prstGeom prst="rect">
            <a:avLst/>
          </a:prstGeom>
          <a:solidFill>
            <a:schemeClr val="bg1">
              <a:lumMod val="85000"/>
            </a:schemeClr>
          </a:solidFill>
          <a:ln w="3175">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err="1" smtClean="0">
                <a:solidFill>
                  <a:schemeClr val="tx1"/>
                </a:solidFill>
              </a:rPr>
              <a:t>Controller</a:t>
            </a:r>
            <a:endParaRPr lang="es-ES" sz="1200" b="1" dirty="0" smtClean="0">
              <a:solidFill>
                <a:schemeClr val="tx1"/>
              </a:solidFill>
            </a:endParaRPr>
          </a:p>
        </p:txBody>
      </p:sp>
      <p:sp>
        <p:nvSpPr>
          <p:cNvPr id="33" name="32 CuadroTexto"/>
          <p:cNvSpPr txBox="1"/>
          <p:nvPr/>
        </p:nvSpPr>
        <p:spPr>
          <a:xfrm>
            <a:off x="5868144" y="1052736"/>
            <a:ext cx="3275856" cy="5816977"/>
          </a:xfrm>
          <a:prstGeom prst="rect">
            <a:avLst/>
          </a:prstGeom>
          <a:noFill/>
        </p:spPr>
        <p:txBody>
          <a:bodyPr wrap="square" rtlCol="0">
            <a:spAutoFit/>
          </a:bodyPr>
          <a:lstStyle/>
          <a:p>
            <a:r>
              <a:rPr lang="es-ES" sz="1200" b="1" dirty="0" smtClean="0"/>
              <a:t>(paso 1)  </a:t>
            </a:r>
            <a:r>
              <a:rPr lang="es-ES" sz="1200" dirty="0" smtClean="0"/>
              <a:t>El navegador envía una petición y el distribuidor de </a:t>
            </a:r>
            <a:r>
              <a:rPr lang="es-ES" sz="1200" dirty="0" err="1" smtClean="0"/>
              <a:t>servlets</a:t>
            </a:r>
            <a:r>
              <a:rPr lang="es-ES" sz="1200" dirty="0" smtClean="0"/>
              <a:t> se encarga de recoger esta petición. </a:t>
            </a:r>
          </a:p>
          <a:p>
            <a:endParaRPr lang="es-ES" sz="1200" dirty="0" smtClean="0"/>
          </a:p>
          <a:p>
            <a:r>
              <a:rPr lang="es-ES" sz="1200" dirty="0" smtClean="0"/>
              <a:t>(</a:t>
            </a:r>
            <a:r>
              <a:rPr lang="es-ES" sz="1200" b="1" dirty="0" smtClean="0"/>
              <a:t>paso 2) </a:t>
            </a:r>
            <a:r>
              <a:rPr lang="es-ES" sz="1200" dirty="0" smtClean="0"/>
              <a:t>Para pasárselo al controlador de mapeos</a:t>
            </a:r>
          </a:p>
          <a:p>
            <a:endParaRPr lang="es-ES" sz="1200" dirty="0" smtClean="0"/>
          </a:p>
          <a:p>
            <a:r>
              <a:rPr lang="es-ES" sz="1200" b="1" dirty="0" smtClean="0"/>
              <a:t>(paso 3) </a:t>
            </a:r>
            <a:r>
              <a:rPr lang="es-ES" sz="1200" dirty="0" smtClean="0"/>
              <a:t>Que comprueba que dicha petición este mapeada y le devuelve el controlador asociado a dicha petición al distribuidor de </a:t>
            </a:r>
            <a:r>
              <a:rPr lang="es-ES" sz="1200" dirty="0" err="1" smtClean="0"/>
              <a:t>servlets</a:t>
            </a:r>
            <a:r>
              <a:rPr lang="es-ES" sz="1200" dirty="0" smtClean="0"/>
              <a:t>. Una vez que sabemos que controlador necesitamos el distribuidor de </a:t>
            </a:r>
            <a:r>
              <a:rPr lang="es-ES" sz="1200" dirty="0" err="1" smtClean="0"/>
              <a:t>servlets</a:t>
            </a:r>
            <a:r>
              <a:rPr lang="es-ES" sz="1200" dirty="0" smtClean="0"/>
              <a:t> le pasara el control a dicho controlador</a:t>
            </a:r>
          </a:p>
          <a:p>
            <a:endParaRPr lang="es-ES" sz="1200" dirty="0" smtClean="0"/>
          </a:p>
          <a:p>
            <a:r>
              <a:rPr lang="es-ES" sz="1200" dirty="0" smtClean="0"/>
              <a:t> </a:t>
            </a:r>
            <a:r>
              <a:rPr lang="es-ES" sz="1200" b="1" dirty="0" smtClean="0"/>
              <a:t>(paso 4) </a:t>
            </a:r>
            <a:r>
              <a:rPr lang="es-ES" sz="1200" dirty="0" smtClean="0"/>
              <a:t>Para que este se encargue de realizar toda la lógica de negocio de nuestra aplicación, este controlador devolverá un objeto modelo y vista.</a:t>
            </a:r>
          </a:p>
          <a:p>
            <a:endParaRPr lang="es-ES" sz="1200" dirty="0" smtClean="0"/>
          </a:p>
          <a:p>
            <a:r>
              <a:rPr lang="es-ES" sz="1200" b="1" dirty="0" smtClean="0"/>
              <a:t>(Paso 5).  </a:t>
            </a:r>
            <a:r>
              <a:rPr lang="es-ES" sz="1200" dirty="0" smtClean="0"/>
              <a:t>El modelo son la información que deseamos mostrar y la vista donde deseamos mostrar dicha información. Una vez el distribuidor de </a:t>
            </a:r>
            <a:r>
              <a:rPr lang="es-ES" sz="1200" dirty="0" err="1" smtClean="0"/>
              <a:t>servlets</a:t>
            </a:r>
            <a:r>
              <a:rPr lang="es-ES" sz="1200" dirty="0" smtClean="0"/>
              <a:t> tiene el objeto modelo y vista tendrá que asociar el nombre de la vista retornado por el controlador con una vista concreta es decir una página </a:t>
            </a:r>
            <a:r>
              <a:rPr lang="es-ES" sz="1200" dirty="0" err="1" smtClean="0"/>
              <a:t>jsp</a:t>
            </a:r>
            <a:r>
              <a:rPr lang="es-ES" sz="1200" dirty="0" smtClean="0"/>
              <a:t>, </a:t>
            </a:r>
            <a:r>
              <a:rPr lang="es-ES" sz="1200" dirty="0" err="1" smtClean="0"/>
              <a:t>jsf</a:t>
            </a:r>
            <a:r>
              <a:rPr lang="es-ES" sz="1200" dirty="0" smtClean="0"/>
              <a:t>,.. </a:t>
            </a:r>
          </a:p>
          <a:p>
            <a:endParaRPr lang="es-ES" sz="1200" dirty="0" smtClean="0"/>
          </a:p>
          <a:p>
            <a:r>
              <a:rPr lang="es-ES" sz="1200" b="1" dirty="0" smtClean="0"/>
              <a:t>(paso 6). </a:t>
            </a:r>
            <a:r>
              <a:rPr lang="es-ES" sz="1200" dirty="0" smtClean="0"/>
              <a:t>Una vez resulto esto nuestro distribuidor de </a:t>
            </a:r>
            <a:r>
              <a:rPr lang="es-ES" sz="1200" dirty="0" err="1" smtClean="0"/>
              <a:t>servlets</a:t>
            </a:r>
            <a:r>
              <a:rPr lang="es-ES" sz="1200" dirty="0" smtClean="0"/>
              <a:t> tendrá que pasar a la vista el modelo, es decir los datos a presentar, y mostrar la vista.</a:t>
            </a:r>
          </a:p>
          <a:p>
            <a:endParaRPr lang="es-ES_tradnl" sz="1200" dirty="0"/>
          </a:p>
        </p:txBody>
      </p:sp>
      <p:pic>
        <p:nvPicPr>
          <p:cNvPr id="3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3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0278762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229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3667447" cy="269875"/>
          </a:xfrm>
        </p:spPr>
        <p:txBody>
          <a:bodyPr/>
          <a:lstStyle/>
          <a:p>
            <a:pPr eaLnBrk="1" hangingPunct="1">
              <a:buFontTx/>
              <a:buNone/>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ESQUEMA GRAFICO</a:t>
            </a:r>
          </a:p>
        </p:txBody>
      </p:sp>
      <p:sp>
        <p:nvSpPr>
          <p:cNvPr id="7" name="6 Rectángulo"/>
          <p:cNvSpPr/>
          <p:nvPr/>
        </p:nvSpPr>
        <p:spPr>
          <a:xfrm>
            <a:off x="0" y="1196752"/>
            <a:ext cx="9144000" cy="51125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12" name="Rectángulo 11"/>
          <p:cNvSpPr/>
          <p:nvPr/>
        </p:nvSpPr>
        <p:spPr>
          <a:xfrm>
            <a:off x="8402" y="1229086"/>
            <a:ext cx="8914258" cy="4936218"/>
          </a:xfrm>
          <a:prstGeom prst="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p:txBody>
      </p:sp>
      <p:sp>
        <p:nvSpPr>
          <p:cNvPr id="2" name="Rectángulo 1"/>
          <p:cNvSpPr/>
          <p:nvPr/>
        </p:nvSpPr>
        <p:spPr>
          <a:xfrm>
            <a:off x="994589" y="2668727"/>
            <a:ext cx="1296144" cy="72008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solidFill>
                  <a:schemeClr val="bg1"/>
                </a:solidFill>
              </a:rPr>
              <a:t>Dispatcher</a:t>
            </a:r>
            <a:endParaRPr lang="es-ES" sz="1100" b="1" dirty="0" smtClean="0">
              <a:solidFill>
                <a:schemeClr val="bg1"/>
              </a:solidFill>
            </a:endParaRPr>
          </a:p>
          <a:p>
            <a:pPr algn="ctr"/>
            <a:r>
              <a:rPr lang="es-ES" sz="1100" b="1" dirty="0" err="1" smtClean="0">
                <a:solidFill>
                  <a:schemeClr val="bg1"/>
                </a:solidFill>
              </a:rPr>
              <a:t>Servlet</a:t>
            </a:r>
            <a:endParaRPr lang="es-ES" sz="1100" b="1" dirty="0" smtClean="0">
              <a:solidFill>
                <a:schemeClr val="bg1"/>
              </a:solidFill>
            </a:endParaRPr>
          </a:p>
        </p:txBody>
      </p:sp>
      <p:sp>
        <p:nvSpPr>
          <p:cNvPr id="13" name="Rectángulo 12"/>
          <p:cNvSpPr/>
          <p:nvPr/>
        </p:nvSpPr>
        <p:spPr>
          <a:xfrm>
            <a:off x="3059832" y="1644823"/>
            <a:ext cx="1296144" cy="45937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solidFill>
                  <a:schemeClr val="bg1"/>
                </a:solidFill>
              </a:rPr>
              <a:t>Handler</a:t>
            </a:r>
            <a:endParaRPr lang="es-ES" sz="1100" b="1" dirty="0" smtClean="0">
              <a:solidFill>
                <a:schemeClr val="bg1"/>
              </a:solidFill>
            </a:endParaRPr>
          </a:p>
          <a:p>
            <a:pPr algn="ctr"/>
            <a:r>
              <a:rPr lang="es-ES" sz="1100" b="1" dirty="0" err="1" smtClean="0">
                <a:solidFill>
                  <a:schemeClr val="bg1"/>
                </a:solidFill>
              </a:rPr>
              <a:t>Mapping</a:t>
            </a:r>
            <a:endParaRPr lang="es-ES" sz="1100" b="1" dirty="0" smtClean="0">
              <a:solidFill>
                <a:schemeClr val="bg1"/>
              </a:solidFill>
            </a:endParaRPr>
          </a:p>
        </p:txBody>
      </p:sp>
      <p:sp>
        <p:nvSpPr>
          <p:cNvPr id="14" name="Rectángulo 13"/>
          <p:cNvSpPr/>
          <p:nvPr/>
        </p:nvSpPr>
        <p:spPr>
          <a:xfrm>
            <a:off x="3059832" y="2273715"/>
            <a:ext cx="1296144" cy="45937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Handler</a:t>
            </a:r>
            <a:endParaRPr lang="es-ES" sz="1100" b="1" dirty="0">
              <a:solidFill>
                <a:schemeClr val="bg1"/>
              </a:solidFill>
            </a:endParaRPr>
          </a:p>
          <a:p>
            <a:pPr algn="ctr"/>
            <a:r>
              <a:rPr lang="es-ES" sz="1100" b="1" dirty="0" err="1" smtClean="0">
                <a:solidFill>
                  <a:schemeClr val="bg1"/>
                </a:solidFill>
              </a:rPr>
              <a:t>Adapting</a:t>
            </a:r>
            <a:endParaRPr lang="es-ES" sz="1100" b="1" dirty="0">
              <a:solidFill>
                <a:schemeClr val="bg1"/>
              </a:solidFill>
            </a:endParaRPr>
          </a:p>
        </p:txBody>
      </p:sp>
      <p:sp>
        <p:nvSpPr>
          <p:cNvPr id="15" name="Rectángulo 14"/>
          <p:cNvSpPr/>
          <p:nvPr/>
        </p:nvSpPr>
        <p:spPr>
          <a:xfrm>
            <a:off x="5063869" y="2307193"/>
            <a:ext cx="1296144" cy="392419"/>
          </a:xfrm>
          <a:prstGeom prst="rect">
            <a:avLst/>
          </a:prstGeom>
          <a:solidFill>
            <a:srgbClr val="70458B"/>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t>Controller</a:t>
            </a:r>
            <a:endParaRPr lang="es-ES" sz="1100" b="1" dirty="0" smtClean="0"/>
          </a:p>
        </p:txBody>
      </p:sp>
      <p:sp>
        <p:nvSpPr>
          <p:cNvPr id="16" name="Rectángulo 15"/>
          <p:cNvSpPr/>
          <p:nvPr/>
        </p:nvSpPr>
        <p:spPr>
          <a:xfrm>
            <a:off x="7190267" y="2318083"/>
            <a:ext cx="1296144" cy="392419"/>
          </a:xfrm>
          <a:prstGeom prst="rect">
            <a:avLst/>
          </a:prstGeom>
          <a:solidFill>
            <a:srgbClr val="70458B"/>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t>Service</a:t>
            </a:r>
            <a:endParaRPr lang="es-ES" sz="1100" b="1" dirty="0" smtClean="0"/>
          </a:p>
          <a:p>
            <a:pPr algn="ctr"/>
            <a:r>
              <a:rPr lang="es-ES" sz="1100" b="1" dirty="0" smtClean="0"/>
              <a:t>Business </a:t>
            </a:r>
            <a:r>
              <a:rPr lang="es-ES" sz="1100" b="1" dirty="0" err="1" smtClean="0"/>
              <a:t>Logic</a:t>
            </a:r>
            <a:endParaRPr lang="es-ES" sz="1100" b="1" dirty="0" smtClean="0"/>
          </a:p>
        </p:txBody>
      </p:sp>
      <p:sp>
        <p:nvSpPr>
          <p:cNvPr id="18" name="Rectángulo 17"/>
          <p:cNvSpPr/>
          <p:nvPr/>
        </p:nvSpPr>
        <p:spPr>
          <a:xfrm>
            <a:off x="7208424" y="3149082"/>
            <a:ext cx="1296144" cy="39241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smtClean="0"/>
          </a:p>
          <a:p>
            <a:pPr algn="ctr"/>
            <a:endParaRPr lang="es-ES" sz="1100" dirty="0"/>
          </a:p>
          <a:p>
            <a:pPr algn="ctr"/>
            <a:r>
              <a:rPr lang="es-ES" sz="1100" dirty="0" err="1" smtClean="0"/>
              <a:t>Repository</a:t>
            </a:r>
            <a:endParaRPr lang="es-ES" sz="1100" dirty="0" smtClean="0"/>
          </a:p>
          <a:p>
            <a:pPr algn="ctr"/>
            <a:r>
              <a:rPr lang="es-ES" sz="1100" dirty="0" smtClean="0"/>
              <a:t>(Data </a:t>
            </a:r>
            <a:r>
              <a:rPr lang="es-ES" sz="1100" dirty="0" err="1" smtClean="0"/>
              <a:t>Acces</a:t>
            </a:r>
            <a:r>
              <a:rPr lang="es-ES" sz="1100" dirty="0" smtClean="0"/>
              <a:t>)</a:t>
            </a:r>
          </a:p>
          <a:p>
            <a:pPr algn="ctr"/>
            <a:endParaRPr lang="es-ES" sz="1100" dirty="0" smtClean="0"/>
          </a:p>
          <a:p>
            <a:pPr algn="ctr"/>
            <a:endParaRPr lang="es-ES" sz="1100" dirty="0" smtClean="0"/>
          </a:p>
        </p:txBody>
      </p:sp>
      <p:sp>
        <p:nvSpPr>
          <p:cNvPr id="5" name="Disco magnético 4"/>
          <p:cNvSpPr/>
          <p:nvPr/>
        </p:nvSpPr>
        <p:spPr>
          <a:xfrm>
            <a:off x="7184319" y="3933056"/>
            <a:ext cx="1381539" cy="911466"/>
          </a:xfrm>
          <a:prstGeom prst="flowChartMagneticDisk">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err="1" smtClean="0"/>
              <a:t>Database</a:t>
            </a:r>
            <a:endParaRPr lang="es-ES" sz="1100" dirty="0" smtClean="0"/>
          </a:p>
        </p:txBody>
      </p:sp>
      <p:sp>
        <p:nvSpPr>
          <p:cNvPr id="20" name="Rectángulo 19"/>
          <p:cNvSpPr/>
          <p:nvPr/>
        </p:nvSpPr>
        <p:spPr>
          <a:xfrm>
            <a:off x="5073379" y="4146175"/>
            <a:ext cx="1296144" cy="39241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smtClean="0"/>
              <a:t>Model</a:t>
            </a:r>
            <a:endParaRPr lang="es-ES" sz="1100" b="1" dirty="0" smtClean="0"/>
          </a:p>
        </p:txBody>
      </p:sp>
      <p:sp>
        <p:nvSpPr>
          <p:cNvPr id="8" name="Rectángulo redondeado 7"/>
          <p:cNvSpPr/>
          <p:nvPr/>
        </p:nvSpPr>
        <p:spPr>
          <a:xfrm>
            <a:off x="4106656" y="3034412"/>
            <a:ext cx="1008112" cy="279918"/>
          </a:xfrm>
          <a:prstGeom prst="roundRect">
            <a:avLst/>
          </a:prstGeom>
          <a:solidFill>
            <a:srgbClr val="70458B"/>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View </a:t>
            </a:r>
            <a:r>
              <a:rPr lang="es-ES" sz="1100" b="1" dirty="0" err="1" smtClean="0"/>
              <a:t>Name</a:t>
            </a:r>
            <a:endParaRPr lang="es-ES" sz="1100" b="1" dirty="0" smtClean="0"/>
          </a:p>
        </p:txBody>
      </p:sp>
      <p:sp>
        <p:nvSpPr>
          <p:cNvPr id="23" name="Rectángulo 22"/>
          <p:cNvSpPr/>
          <p:nvPr/>
        </p:nvSpPr>
        <p:spPr>
          <a:xfrm>
            <a:off x="1106560" y="4188313"/>
            <a:ext cx="1031101" cy="387764"/>
          </a:xfrm>
          <a:prstGeom prst="rect">
            <a:avLst/>
          </a:prstGeom>
          <a:solidFill>
            <a:schemeClr val="accent6">
              <a:lumMod val="60000"/>
              <a:lumOff val="40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View</a:t>
            </a:r>
          </a:p>
        </p:txBody>
      </p:sp>
      <p:cxnSp>
        <p:nvCxnSpPr>
          <p:cNvPr id="22" name="Conector recto de flecha 21"/>
          <p:cNvCxnSpPr/>
          <p:nvPr/>
        </p:nvCxnSpPr>
        <p:spPr>
          <a:xfrm flipV="1">
            <a:off x="2290733" y="1772816"/>
            <a:ext cx="769099" cy="108012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2290733" y="2492896"/>
            <a:ext cx="769099" cy="36004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3059832" y="3522219"/>
            <a:ext cx="1296144" cy="45937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View</a:t>
            </a:r>
          </a:p>
          <a:p>
            <a:pPr algn="ctr"/>
            <a:r>
              <a:rPr lang="es-ES" sz="1100" dirty="0" smtClean="0"/>
              <a:t>Resolver</a:t>
            </a:r>
          </a:p>
        </p:txBody>
      </p:sp>
      <p:cxnSp>
        <p:nvCxnSpPr>
          <p:cNvPr id="28" name="Conector recto de flecha 27"/>
          <p:cNvCxnSpPr>
            <a:endCxn id="29" idx="1"/>
          </p:cNvCxnSpPr>
          <p:nvPr/>
        </p:nvCxnSpPr>
        <p:spPr>
          <a:xfrm>
            <a:off x="2290733" y="2872294"/>
            <a:ext cx="769099" cy="879613"/>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4355976" y="2492896"/>
            <a:ext cx="707893"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1" name="Conector recto de flecha 20480"/>
          <p:cNvCxnSpPr/>
          <p:nvPr/>
        </p:nvCxnSpPr>
        <p:spPr>
          <a:xfrm flipH="1">
            <a:off x="5133453" y="2710502"/>
            <a:ext cx="421271" cy="35450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7" name="Conector recto de flecha 20486"/>
          <p:cNvCxnSpPr/>
          <p:nvPr/>
        </p:nvCxnSpPr>
        <p:spPr>
          <a:xfrm flipH="1" flipV="1">
            <a:off x="3647512" y="2752299"/>
            <a:ext cx="459144" cy="29704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93" name="Conector recto de flecha 20492"/>
          <p:cNvCxnSpPr/>
          <p:nvPr/>
        </p:nvCxnSpPr>
        <p:spPr>
          <a:xfrm>
            <a:off x="7838339" y="2752299"/>
            <a:ext cx="0" cy="354818"/>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a:off x="7877965" y="3578238"/>
            <a:ext cx="0" cy="354818"/>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06" name="Conector recto de flecha 20505"/>
          <p:cNvCxnSpPr/>
          <p:nvPr/>
        </p:nvCxnSpPr>
        <p:spPr>
          <a:xfrm flipH="1" flipV="1">
            <a:off x="398550" y="4380725"/>
            <a:ext cx="708010" cy="232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08" name="Conector recto de flecha 20507"/>
          <p:cNvCxnSpPr/>
          <p:nvPr/>
        </p:nvCxnSpPr>
        <p:spPr>
          <a:xfrm>
            <a:off x="323528" y="3029971"/>
            <a:ext cx="671061"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10" name="Conector recto de flecha 20509"/>
          <p:cNvCxnSpPr/>
          <p:nvPr/>
        </p:nvCxnSpPr>
        <p:spPr>
          <a:xfrm>
            <a:off x="1619672" y="3390011"/>
            <a:ext cx="0" cy="792088"/>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652120" y="1842696"/>
            <a:ext cx="0" cy="464497"/>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a:off x="4366529" y="1833942"/>
            <a:ext cx="1296144"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642992" y="2687992"/>
            <a:ext cx="0" cy="1449468"/>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H="1">
            <a:off x="1619672" y="4576933"/>
            <a:ext cx="2439" cy="397254"/>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1619672" y="4974187"/>
            <a:ext cx="4032448"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p:nvPr/>
        </p:nvCxnSpPr>
        <p:spPr>
          <a:xfrm flipV="1">
            <a:off x="5642992" y="4571613"/>
            <a:ext cx="9128" cy="402574"/>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658105" y="3981595"/>
            <a:ext cx="0" cy="3661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H="1">
            <a:off x="2137661" y="4380725"/>
            <a:ext cx="1520444" cy="2326"/>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15" idx="3"/>
          </p:cNvCxnSpPr>
          <p:nvPr/>
        </p:nvCxnSpPr>
        <p:spPr>
          <a:xfrm flipV="1">
            <a:off x="6360013" y="2492896"/>
            <a:ext cx="824306" cy="10507"/>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Rectángulo 3"/>
          <p:cNvSpPr/>
          <p:nvPr/>
        </p:nvSpPr>
        <p:spPr>
          <a:xfrm>
            <a:off x="323528" y="5123541"/>
            <a:ext cx="3883472" cy="905351"/>
          </a:xfrm>
          <a:prstGeom prst="rect">
            <a:avLst/>
          </a:prstGeom>
          <a:solidFill>
            <a:schemeClr val="bg1"/>
          </a:solidFill>
          <a:ln w="3175">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5" name="Rectángulo 44"/>
          <p:cNvSpPr/>
          <p:nvPr/>
        </p:nvSpPr>
        <p:spPr>
          <a:xfrm>
            <a:off x="431605" y="5238028"/>
            <a:ext cx="1296144" cy="16951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b="1" dirty="0" smtClean="0">
              <a:solidFill>
                <a:schemeClr val="bg1"/>
              </a:solidFill>
            </a:endParaRPr>
          </a:p>
        </p:txBody>
      </p:sp>
      <p:sp>
        <p:nvSpPr>
          <p:cNvPr id="46" name="Rectángulo 45"/>
          <p:cNvSpPr/>
          <p:nvPr/>
        </p:nvSpPr>
        <p:spPr>
          <a:xfrm>
            <a:off x="419099" y="5521651"/>
            <a:ext cx="1308649" cy="171516"/>
          </a:xfrm>
          <a:prstGeom prst="rect">
            <a:avLst/>
          </a:prstGeom>
          <a:solidFill>
            <a:srgbClr val="70458B"/>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b="1" dirty="0" smtClean="0"/>
          </a:p>
        </p:txBody>
      </p:sp>
      <p:sp>
        <p:nvSpPr>
          <p:cNvPr id="47" name="Rectángulo 46"/>
          <p:cNvSpPr/>
          <p:nvPr/>
        </p:nvSpPr>
        <p:spPr>
          <a:xfrm>
            <a:off x="425351" y="5792572"/>
            <a:ext cx="1329532" cy="160783"/>
          </a:xfrm>
          <a:prstGeom prst="rect">
            <a:avLst/>
          </a:prstGeom>
          <a:solidFill>
            <a:schemeClr val="accent6">
              <a:lumMod val="60000"/>
              <a:lumOff val="40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b="1" dirty="0" smtClean="0"/>
          </a:p>
        </p:txBody>
      </p:sp>
      <p:sp>
        <p:nvSpPr>
          <p:cNvPr id="48" name="CuadroTexto 47"/>
          <p:cNvSpPr txBox="1"/>
          <p:nvPr/>
        </p:nvSpPr>
        <p:spPr>
          <a:xfrm>
            <a:off x="160834" y="2762968"/>
            <a:ext cx="1008112" cy="246221"/>
          </a:xfrm>
          <a:prstGeom prst="rect">
            <a:avLst/>
          </a:prstGeom>
          <a:noFill/>
        </p:spPr>
        <p:txBody>
          <a:bodyPr wrap="square" rtlCol="0">
            <a:spAutoFit/>
          </a:bodyPr>
          <a:lstStyle/>
          <a:p>
            <a:r>
              <a:rPr lang="es-ES" sz="1000" b="1" dirty="0" err="1" smtClean="0"/>
              <a:t>Request</a:t>
            </a:r>
            <a:r>
              <a:rPr lang="es-ES" sz="1000" b="1" dirty="0" smtClean="0"/>
              <a:t> ①</a:t>
            </a:r>
            <a:endParaRPr lang="es-ES" sz="1000" b="1" dirty="0"/>
          </a:p>
        </p:txBody>
      </p:sp>
      <p:sp>
        <p:nvSpPr>
          <p:cNvPr id="17" name="Rectángulo 16"/>
          <p:cNvSpPr/>
          <p:nvPr/>
        </p:nvSpPr>
        <p:spPr>
          <a:xfrm>
            <a:off x="6993873" y="2023083"/>
            <a:ext cx="1728192" cy="2980985"/>
          </a:xfrm>
          <a:prstGeom prst="rect">
            <a:avLst/>
          </a:prstGeom>
          <a:no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1" name="CuadroTexto 50"/>
          <p:cNvSpPr txBox="1"/>
          <p:nvPr/>
        </p:nvSpPr>
        <p:spPr>
          <a:xfrm>
            <a:off x="2363114" y="2081753"/>
            <a:ext cx="342771" cy="246221"/>
          </a:xfrm>
          <a:prstGeom prst="rect">
            <a:avLst/>
          </a:prstGeom>
          <a:noFill/>
        </p:spPr>
        <p:txBody>
          <a:bodyPr wrap="square" rtlCol="0">
            <a:spAutoFit/>
          </a:bodyPr>
          <a:lstStyle/>
          <a:p>
            <a:r>
              <a:rPr lang="es-ES" sz="1000" b="1" dirty="0" smtClean="0"/>
              <a:t>②</a:t>
            </a:r>
            <a:endParaRPr lang="es-ES" sz="1000" b="1" dirty="0"/>
          </a:p>
        </p:txBody>
      </p:sp>
      <p:sp>
        <p:nvSpPr>
          <p:cNvPr id="56" name="CuadroTexto 55"/>
          <p:cNvSpPr txBox="1"/>
          <p:nvPr/>
        </p:nvSpPr>
        <p:spPr>
          <a:xfrm>
            <a:off x="2550828" y="2387867"/>
            <a:ext cx="342771" cy="246221"/>
          </a:xfrm>
          <a:prstGeom prst="rect">
            <a:avLst/>
          </a:prstGeom>
          <a:noFill/>
        </p:spPr>
        <p:txBody>
          <a:bodyPr wrap="square" rtlCol="0">
            <a:spAutoFit/>
          </a:bodyPr>
          <a:lstStyle/>
          <a:p>
            <a:r>
              <a:rPr lang="es-ES" sz="1000" b="1" dirty="0" smtClean="0"/>
              <a:t>③</a:t>
            </a:r>
            <a:endParaRPr lang="es-ES" sz="1000" b="1" dirty="0"/>
          </a:p>
        </p:txBody>
      </p:sp>
      <p:sp>
        <p:nvSpPr>
          <p:cNvPr id="57" name="CuadroTexto 56"/>
          <p:cNvSpPr txBox="1"/>
          <p:nvPr/>
        </p:nvSpPr>
        <p:spPr>
          <a:xfrm>
            <a:off x="4466085" y="2236519"/>
            <a:ext cx="342771" cy="246221"/>
          </a:xfrm>
          <a:prstGeom prst="rect">
            <a:avLst/>
          </a:prstGeom>
          <a:noFill/>
        </p:spPr>
        <p:txBody>
          <a:bodyPr wrap="square" rtlCol="0">
            <a:spAutoFit/>
          </a:bodyPr>
          <a:lstStyle/>
          <a:p>
            <a:r>
              <a:rPr lang="es-ES" sz="1000" b="1" dirty="0" smtClean="0"/>
              <a:t>④</a:t>
            </a:r>
            <a:endParaRPr lang="es-ES" sz="1000" b="1" dirty="0"/>
          </a:p>
        </p:txBody>
      </p:sp>
      <p:sp>
        <p:nvSpPr>
          <p:cNvPr id="58" name="CuadroTexto 57"/>
          <p:cNvSpPr txBox="1"/>
          <p:nvPr/>
        </p:nvSpPr>
        <p:spPr>
          <a:xfrm>
            <a:off x="4467531" y="2788191"/>
            <a:ext cx="342771" cy="246221"/>
          </a:xfrm>
          <a:prstGeom prst="rect">
            <a:avLst/>
          </a:prstGeom>
          <a:noFill/>
        </p:spPr>
        <p:txBody>
          <a:bodyPr wrap="square" rtlCol="0">
            <a:spAutoFit/>
          </a:bodyPr>
          <a:lstStyle/>
          <a:p>
            <a:r>
              <a:rPr lang="es-ES" sz="1000" b="1" dirty="0" smtClean="0"/>
              <a:t>⑤</a:t>
            </a:r>
            <a:endParaRPr lang="es-ES" sz="1000" b="1" dirty="0"/>
          </a:p>
        </p:txBody>
      </p:sp>
      <p:sp>
        <p:nvSpPr>
          <p:cNvPr id="60" name="CuadroTexto 59"/>
          <p:cNvSpPr txBox="1"/>
          <p:nvPr/>
        </p:nvSpPr>
        <p:spPr>
          <a:xfrm>
            <a:off x="2407273" y="3330084"/>
            <a:ext cx="342771" cy="246221"/>
          </a:xfrm>
          <a:prstGeom prst="rect">
            <a:avLst/>
          </a:prstGeom>
          <a:noFill/>
        </p:spPr>
        <p:txBody>
          <a:bodyPr wrap="square" rtlCol="0">
            <a:spAutoFit/>
          </a:bodyPr>
          <a:lstStyle/>
          <a:p>
            <a:r>
              <a:rPr lang="es-ES" sz="1000" b="1" dirty="0" smtClean="0"/>
              <a:t>⑥</a:t>
            </a:r>
            <a:endParaRPr lang="es-ES" sz="1000" b="1" dirty="0"/>
          </a:p>
        </p:txBody>
      </p:sp>
      <p:sp>
        <p:nvSpPr>
          <p:cNvPr id="61" name="CuadroTexto 60"/>
          <p:cNvSpPr txBox="1"/>
          <p:nvPr/>
        </p:nvSpPr>
        <p:spPr>
          <a:xfrm>
            <a:off x="1598496" y="3662944"/>
            <a:ext cx="342771" cy="246221"/>
          </a:xfrm>
          <a:prstGeom prst="rect">
            <a:avLst/>
          </a:prstGeom>
          <a:noFill/>
        </p:spPr>
        <p:txBody>
          <a:bodyPr wrap="square" rtlCol="0">
            <a:spAutoFit/>
          </a:bodyPr>
          <a:lstStyle/>
          <a:p>
            <a:r>
              <a:rPr lang="es-ES" sz="1000" b="1" dirty="0" smtClean="0"/>
              <a:t>⑦</a:t>
            </a:r>
            <a:endParaRPr lang="es-ES" sz="1000" b="1" dirty="0"/>
          </a:p>
        </p:txBody>
      </p:sp>
      <p:sp>
        <p:nvSpPr>
          <p:cNvPr id="62" name="CuadroTexto 61"/>
          <p:cNvSpPr txBox="1"/>
          <p:nvPr/>
        </p:nvSpPr>
        <p:spPr>
          <a:xfrm>
            <a:off x="192059" y="4048783"/>
            <a:ext cx="909625" cy="246221"/>
          </a:xfrm>
          <a:prstGeom prst="rect">
            <a:avLst/>
          </a:prstGeom>
          <a:noFill/>
        </p:spPr>
        <p:txBody>
          <a:bodyPr wrap="square" rtlCol="0">
            <a:spAutoFit/>
          </a:bodyPr>
          <a:lstStyle/>
          <a:p>
            <a:r>
              <a:rPr lang="es-ES" sz="1000" b="1" dirty="0" smtClean="0"/>
              <a:t>⑧ Response</a:t>
            </a:r>
            <a:endParaRPr lang="es-ES" sz="1000" b="1" dirty="0"/>
          </a:p>
        </p:txBody>
      </p:sp>
      <p:sp>
        <p:nvSpPr>
          <p:cNvPr id="65" name="CuadroTexto 64"/>
          <p:cNvSpPr txBox="1"/>
          <p:nvPr/>
        </p:nvSpPr>
        <p:spPr>
          <a:xfrm>
            <a:off x="2360055" y="4396763"/>
            <a:ext cx="1246410" cy="246221"/>
          </a:xfrm>
          <a:prstGeom prst="rect">
            <a:avLst/>
          </a:prstGeom>
          <a:noFill/>
        </p:spPr>
        <p:txBody>
          <a:bodyPr wrap="square" rtlCol="0">
            <a:spAutoFit/>
          </a:bodyPr>
          <a:lstStyle/>
          <a:p>
            <a:r>
              <a:rPr lang="es-ES" sz="1000" b="1" dirty="0" smtClean="0"/>
              <a:t> </a:t>
            </a:r>
            <a:r>
              <a:rPr lang="es-ES" sz="1000" b="1" dirty="0" err="1" smtClean="0"/>
              <a:t>Resolve</a:t>
            </a:r>
            <a:r>
              <a:rPr lang="es-ES" sz="1000" b="1" dirty="0" smtClean="0"/>
              <a:t> </a:t>
            </a:r>
            <a:r>
              <a:rPr lang="es-ES" sz="1000" b="1" dirty="0" err="1" smtClean="0"/>
              <a:t>view</a:t>
            </a:r>
            <a:endParaRPr lang="es-ES" sz="1000" b="1" dirty="0"/>
          </a:p>
        </p:txBody>
      </p:sp>
      <p:sp>
        <p:nvSpPr>
          <p:cNvPr id="66" name="CuadroTexto 65"/>
          <p:cNvSpPr txBox="1"/>
          <p:nvPr/>
        </p:nvSpPr>
        <p:spPr>
          <a:xfrm>
            <a:off x="4465531" y="1524635"/>
            <a:ext cx="1246410" cy="246221"/>
          </a:xfrm>
          <a:prstGeom prst="rect">
            <a:avLst/>
          </a:prstGeom>
          <a:noFill/>
        </p:spPr>
        <p:txBody>
          <a:bodyPr wrap="square" rtlCol="0">
            <a:spAutoFit/>
          </a:bodyPr>
          <a:lstStyle/>
          <a:p>
            <a:r>
              <a:rPr lang="es-ES" sz="1000" b="1" dirty="0" smtClean="0"/>
              <a:t> </a:t>
            </a:r>
            <a:r>
              <a:rPr lang="es-ES" sz="1000" b="1" dirty="0" err="1" smtClean="0"/>
              <a:t>Choose</a:t>
            </a:r>
            <a:r>
              <a:rPr lang="es-ES" sz="1000" b="1" dirty="0" smtClean="0"/>
              <a:t> </a:t>
            </a:r>
            <a:r>
              <a:rPr lang="es-ES" sz="1000" b="1" dirty="0" err="1" smtClean="0"/>
              <a:t>Handler</a:t>
            </a:r>
            <a:endParaRPr lang="es-ES" sz="1000" b="1" dirty="0"/>
          </a:p>
        </p:txBody>
      </p:sp>
      <p:sp>
        <p:nvSpPr>
          <p:cNvPr id="67" name="CuadroTexto 66"/>
          <p:cNvSpPr txBox="1"/>
          <p:nvPr/>
        </p:nvSpPr>
        <p:spPr>
          <a:xfrm>
            <a:off x="7152214" y="1710831"/>
            <a:ext cx="1668257" cy="246221"/>
          </a:xfrm>
          <a:prstGeom prst="rect">
            <a:avLst/>
          </a:prstGeom>
          <a:noFill/>
        </p:spPr>
        <p:txBody>
          <a:bodyPr wrap="square" rtlCol="0">
            <a:spAutoFit/>
          </a:bodyPr>
          <a:lstStyle/>
          <a:p>
            <a:r>
              <a:rPr lang="es-ES" sz="1000" b="1" dirty="0" err="1" smtClean="0"/>
              <a:t>Execute</a:t>
            </a:r>
            <a:r>
              <a:rPr lang="es-ES" sz="1000" b="1" dirty="0" smtClean="0"/>
              <a:t> Business </a:t>
            </a:r>
            <a:r>
              <a:rPr lang="es-ES" sz="1000" b="1" dirty="0" err="1" smtClean="0"/>
              <a:t>Logic</a:t>
            </a:r>
            <a:endParaRPr lang="es-ES" sz="1000" b="1" dirty="0"/>
          </a:p>
        </p:txBody>
      </p:sp>
      <p:sp>
        <p:nvSpPr>
          <p:cNvPr id="68" name="CuadroTexto 67"/>
          <p:cNvSpPr txBox="1"/>
          <p:nvPr/>
        </p:nvSpPr>
        <p:spPr>
          <a:xfrm>
            <a:off x="5705602" y="2866843"/>
            <a:ext cx="1404416" cy="400110"/>
          </a:xfrm>
          <a:prstGeom prst="rect">
            <a:avLst/>
          </a:prstGeom>
          <a:noFill/>
        </p:spPr>
        <p:txBody>
          <a:bodyPr wrap="square" rtlCol="0">
            <a:spAutoFit/>
          </a:bodyPr>
          <a:lstStyle/>
          <a:p>
            <a:r>
              <a:rPr lang="es-ES" sz="1000" b="1" dirty="0" smtClean="0"/>
              <a:t>Set </a:t>
            </a:r>
            <a:r>
              <a:rPr lang="es-ES" sz="1000" b="1" dirty="0" err="1" smtClean="0"/>
              <a:t>processing</a:t>
            </a:r>
            <a:endParaRPr lang="es-ES" sz="1000" b="1" dirty="0" smtClean="0"/>
          </a:p>
          <a:p>
            <a:r>
              <a:rPr lang="es-ES" sz="1000" b="1" dirty="0" err="1" smtClean="0"/>
              <a:t>results</a:t>
            </a:r>
            <a:r>
              <a:rPr lang="es-ES" sz="1000" b="1" dirty="0" smtClean="0"/>
              <a:t>  </a:t>
            </a:r>
            <a:r>
              <a:rPr lang="es-ES" sz="1000" b="1" dirty="0" err="1" smtClean="0"/>
              <a:t>model</a:t>
            </a:r>
            <a:endParaRPr lang="es-ES" sz="1000" b="1" dirty="0"/>
          </a:p>
        </p:txBody>
      </p:sp>
      <p:sp>
        <p:nvSpPr>
          <p:cNvPr id="69" name="CuadroTexto 68"/>
          <p:cNvSpPr txBox="1"/>
          <p:nvPr/>
        </p:nvSpPr>
        <p:spPr>
          <a:xfrm>
            <a:off x="3540449" y="4584694"/>
            <a:ext cx="1598946" cy="400110"/>
          </a:xfrm>
          <a:prstGeom prst="rect">
            <a:avLst/>
          </a:prstGeom>
          <a:noFill/>
        </p:spPr>
        <p:txBody>
          <a:bodyPr wrap="square" rtlCol="0">
            <a:spAutoFit/>
          </a:bodyPr>
          <a:lstStyle/>
          <a:p>
            <a:r>
              <a:rPr lang="es-ES" sz="1000" b="1" dirty="0" smtClean="0"/>
              <a:t>Reference </a:t>
            </a:r>
            <a:r>
              <a:rPr lang="es-ES" sz="1000" b="1" dirty="0" err="1" smtClean="0"/>
              <a:t>processing</a:t>
            </a:r>
            <a:endParaRPr lang="es-ES" sz="1000" b="1" dirty="0" smtClean="0"/>
          </a:p>
          <a:p>
            <a:r>
              <a:rPr lang="es-ES" sz="1000" b="1" dirty="0" err="1" smtClean="0"/>
              <a:t>Result</a:t>
            </a:r>
            <a:r>
              <a:rPr lang="es-ES" sz="1000" b="1" dirty="0" smtClean="0"/>
              <a:t> </a:t>
            </a:r>
            <a:r>
              <a:rPr lang="es-ES" sz="1000" b="1" dirty="0" err="1" smtClean="0"/>
              <a:t>models</a:t>
            </a:r>
            <a:r>
              <a:rPr lang="es-ES" sz="1000" b="1" dirty="0" smtClean="0"/>
              <a:t>  </a:t>
            </a:r>
            <a:endParaRPr lang="es-ES" sz="1000" b="1" dirty="0"/>
          </a:p>
        </p:txBody>
      </p:sp>
      <p:sp>
        <p:nvSpPr>
          <p:cNvPr id="70" name="CuadroTexto 69"/>
          <p:cNvSpPr txBox="1"/>
          <p:nvPr/>
        </p:nvSpPr>
        <p:spPr>
          <a:xfrm>
            <a:off x="1766416" y="5439111"/>
            <a:ext cx="2074676" cy="230832"/>
          </a:xfrm>
          <a:prstGeom prst="rect">
            <a:avLst/>
          </a:prstGeom>
          <a:noFill/>
        </p:spPr>
        <p:txBody>
          <a:bodyPr wrap="square" rtlCol="0">
            <a:spAutoFit/>
          </a:bodyPr>
          <a:lstStyle/>
          <a:p>
            <a:r>
              <a:rPr lang="es-ES" sz="900" b="1" dirty="0" smtClean="0"/>
              <a:t>Implementado por desarrolladores </a:t>
            </a:r>
            <a:endParaRPr lang="es-ES" sz="900" b="1" dirty="0"/>
          </a:p>
        </p:txBody>
      </p:sp>
      <p:sp>
        <p:nvSpPr>
          <p:cNvPr id="71" name="CuadroTexto 70"/>
          <p:cNvSpPr txBox="1"/>
          <p:nvPr/>
        </p:nvSpPr>
        <p:spPr>
          <a:xfrm>
            <a:off x="1766416" y="5202558"/>
            <a:ext cx="2074676" cy="230832"/>
          </a:xfrm>
          <a:prstGeom prst="rect">
            <a:avLst/>
          </a:prstGeom>
          <a:noFill/>
        </p:spPr>
        <p:txBody>
          <a:bodyPr wrap="square" rtlCol="0">
            <a:spAutoFit/>
          </a:bodyPr>
          <a:lstStyle/>
          <a:p>
            <a:r>
              <a:rPr lang="es-ES" sz="900" b="1" dirty="0" smtClean="0"/>
              <a:t>Proporcionado por código Spring</a:t>
            </a:r>
            <a:endParaRPr lang="es-ES" sz="900" b="1" dirty="0"/>
          </a:p>
        </p:txBody>
      </p:sp>
      <p:sp>
        <p:nvSpPr>
          <p:cNvPr id="72" name="CuadroTexto 71"/>
          <p:cNvSpPr txBox="1"/>
          <p:nvPr/>
        </p:nvSpPr>
        <p:spPr>
          <a:xfrm>
            <a:off x="1754884" y="5669943"/>
            <a:ext cx="2587686" cy="369332"/>
          </a:xfrm>
          <a:prstGeom prst="rect">
            <a:avLst/>
          </a:prstGeom>
          <a:noFill/>
        </p:spPr>
        <p:txBody>
          <a:bodyPr wrap="square" rtlCol="0">
            <a:spAutoFit/>
          </a:bodyPr>
          <a:lstStyle/>
          <a:p>
            <a:r>
              <a:rPr lang="es-ES" sz="900" b="1" dirty="0" smtClean="0"/>
              <a:t>Proporcionado por código Spring</a:t>
            </a:r>
          </a:p>
          <a:p>
            <a:r>
              <a:rPr lang="es-ES" sz="900" b="1" dirty="0" smtClean="0"/>
              <a:t>A veces Implementado por desarrolladores</a:t>
            </a:r>
            <a:endParaRPr lang="es-ES" sz="900" b="1" dirty="0"/>
          </a:p>
        </p:txBody>
      </p:sp>
      <p:pic>
        <p:nvPicPr>
          <p:cNvPr id="7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6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6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7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55138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1340768"/>
            <a:ext cx="9144000" cy="4968552"/>
          </a:xfrm>
          <a:prstGeom prst="rect">
            <a:avLst/>
          </a:prstGeom>
          <a:solidFill>
            <a:schemeClr val="accent4">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6147" name="1 Marcador de contenido"/>
          <p:cNvSpPr>
            <a:spLocks noGrp="1"/>
          </p:cNvSpPr>
          <p:nvPr>
            <p:ph idx="1"/>
          </p:nvPr>
        </p:nvSpPr>
        <p:spPr>
          <a:xfrm>
            <a:off x="515938" y="1916113"/>
            <a:ext cx="2759918" cy="1296863"/>
          </a:xfrm>
        </p:spPr>
        <p:txBody>
          <a:bodyPr/>
          <a:lstStyle/>
          <a:p>
            <a:pPr eaLnBrk="1" hangingPunct="1">
              <a:buFontTx/>
              <a:buNone/>
            </a:pPr>
            <a:endParaRPr lang="es-ES_tradnl" altLang="es-ES" dirty="0" smtClean="0">
              <a:ea typeface="ＭＳ Ｐゴシック" pitchFamily="34" charset="-128"/>
            </a:endParaRPr>
          </a:p>
          <a:p>
            <a:pPr eaLnBrk="1" hangingPunct="1"/>
            <a:endParaRPr lang="fr-FR" altLang="es-ES" dirty="0" smtClean="0">
              <a:ea typeface="ＭＳ Ｐゴシック" pitchFamily="34" charset="-128"/>
            </a:endParaRPr>
          </a:p>
        </p:txBody>
      </p:sp>
      <p:sp>
        <p:nvSpPr>
          <p:cNvPr id="19"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77734" y="6453336"/>
            <a:ext cx="288032" cy="2931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23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6121002" cy="269875"/>
          </a:xfrm>
        </p:spPr>
        <p:txBody>
          <a:bodyPr/>
          <a:lstStyle/>
          <a:p>
            <a:pPr>
              <a:defRPr/>
            </a:pP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vs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factory</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4 CuadroTexto"/>
          <p:cNvSpPr txBox="1"/>
          <p:nvPr/>
        </p:nvSpPr>
        <p:spPr>
          <a:xfrm>
            <a:off x="384046" y="4097977"/>
            <a:ext cx="3458162" cy="646331"/>
          </a:xfrm>
          <a:prstGeom prst="rect">
            <a:avLst/>
          </a:prstGeom>
          <a:solidFill>
            <a:schemeClr val="bg1"/>
          </a:solidFill>
          <a:ln>
            <a:solidFill>
              <a:schemeClr val="accent1"/>
            </a:solidFill>
          </a:ln>
          <a:effectLst>
            <a:outerShdw blurRad="50800" dist="38100" dir="18900000" algn="bl" rotWithShape="0">
              <a:prstClr val="black">
                <a:alpha val="40000"/>
              </a:prstClr>
            </a:outerShdw>
          </a:effectLst>
        </p:spPr>
        <p:txBody>
          <a:bodyPr wrap="square" rtlCol="0">
            <a:spAutoFit/>
          </a:bodyPr>
          <a:lstStyle/>
          <a:p>
            <a:r>
              <a:rPr lang="es-ES" sz="900" dirty="0" smtClean="0"/>
              <a:t>Proporciona </a:t>
            </a:r>
            <a:r>
              <a:rPr lang="es-ES" sz="900" dirty="0"/>
              <a:t>el marco de configuración y funcionalidad </a:t>
            </a:r>
            <a:r>
              <a:rPr lang="es-ES" sz="900" dirty="0" smtClean="0"/>
              <a:t>básica</a:t>
            </a:r>
          </a:p>
          <a:p>
            <a:endParaRPr lang="es-ES_tradnl" sz="900" dirty="0"/>
          </a:p>
          <a:p>
            <a:r>
              <a:rPr lang="es-ES" sz="900" dirty="0" err="1"/>
              <a:t>BeanFactory</a:t>
            </a:r>
            <a:r>
              <a:rPr lang="es-ES" sz="900" dirty="0"/>
              <a:t> carga los objetos en el contenedor cuando son utilizados por primera vez</a:t>
            </a:r>
          </a:p>
        </p:txBody>
      </p:sp>
      <p:sp>
        <p:nvSpPr>
          <p:cNvPr id="8" name="7 CuadroTexto"/>
          <p:cNvSpPr txBox="1"/>
          <p:nvPr/>
        </p:nvSpPr>
        <p:spPr>
          <a:xfrm>
            <a:off x="4507924" y="3666261"/>
            <a:ext cx="4026060" cy="2308324"/>
          </a:xfrm>
          <a:prstGeom prst="rect">
            <a:avLst/>
          </a:prstGeom>
          <a:solidFill>
            <a:schemeClr val="bg1"/>
          </a:solidFill>
          <a:ln>
            <a:solidFill>
              <a:schemeClr val="accent1"/>
            </a:solidFill>
          </a:ln>
          <a:effectLst>
            <a:outerShdw blurRad="50800" dist="38100" dir="18900000" algn="bl" rotWithShape="0">
              <a:schemeClr val="tx1">
                <a:alpha val="40000"/>
              </a:schemeClr>
            </a:outerShdw>
          </a:effectLst>
        </p:spPr>
        <p:txBody>
          <a:bodyPr wrap="square" rtlCol="0">
            <a:spAutoFit/>
          </a:bodyPr>
          <a:lstStyle/>
          <a:p>
            <a:r>
              <a:rPr lang="es-ES" sz="900" dirty="0" smtClean="0"/>
              <a:t>Añade </a:t>
            </a:r>
            <a:r>
              <a:rPr lang="es-ES" sz="900" dirty="0"/>
              <a:t>más funcionalidad </a:t>
            </a:r>
            <a:r>
              <a:rPr lang="es-ES" sz="900" dirty="0" smtClean="0"/>
              <a:t>empresarial</a:t>
            </a:r>
          </a:p>
          <a:p>
            <a:endParaRPr lang="es-ES" sz="900" dirty="0" smtClean="0"/>
          </a:p>
          <a:p>
            <a:r>
              <a:rPr lang="es-ES" sz="900" b="1" dirty="0" err="1" smtClean="0"/>
              <a:t>ApplicationContext</a:t>
            </a:r>
            <a:r>
              <a:rPr lang="es-ES" sz="900" b="1" dirty="0" smtClean="0"/>
              <a:t> </a:t>
            </a:r>
            <a:r>
              <a:rPr lang="es-ES" sz="900" dirty="0" smtClean="0"/>
              <a:t> </a:t>
            </a:r>
            <a:r>
              <a:rPr lang="es-ES" sz="900" dirty="0"/>
              <a:t>deriva de </a:t>
            </a:r>
            <a:r>
              <a:rPr lang="es-ES" sz="900" b="1" dirty="0" err="1"/>
              <a:t>BeanFactory</a:t>
            </a:r>
            <a:r>
              <a:rPr lang="es-ES" sz="900" b="1" dirty="0"/>
              <a:t> </a:t>
            </a:r>
            <a:r>
              <a:rPr lang="es-ES" sz="900" dirty="0"/>
              <a:t>para ofrecer mayor funcionalidad </a:t>
            </a:r>
            <a:endParaRPr lang="es-ES" sz="900" dirty="0" smtClean="0"/>
          </a:p>
          <a:p>
            <a:endParaRPr lang="es-ES_tradnl" sz="900" dirty="0"/>
          </a:p>
          <a:p>
            <a:r>
              <a:rPr lang="es-ES" sz="900" dirty="0" smtClean="0"/>
              <a:t>Puede </a:t>
            </a:r>
            <a:r>
              <a:rPr lang="es-ES" sz="900" dirty="0"/>
              <a:t>utilizar uno o más archivos </a:t>
            </a:r>
            <a:r>
              <a:rPr lang="es-ES" sz="900" dirty="0" err="1"/>
              <a:t>xml</a:t>
            </a:r>
            <a:r>
              <a:rPr lang="es-ES" sz="900" dirty="0"/>
              <a:t> en función de sus </a:t>
            </a:r>
            <a:r>
              <a:rPr lang="es-ES" sz="900" dirty="0" smtClean="0"/>
              <a:t>necesidades.</a:t>
            </a:r>
          </a:p>
          <a:p>
            <a:endParaRPr lang="es-ES" sz="900" dirty="0" smtClean="0"/>
          </a:p>
          <a:p>
            <a:r>
              <a:rPr lang="es-ES" sz="900" b="1" dirty="0" err="1" smtClean="0"/>
              <a:t>ApplicationContext</a:t>
            </a:r>
            <a:r>
              <a:rPr lang="es-ES" sz="900" b="1" dirty="0" smtClean="0"/>
              <a:t> </a:t>
            </a:r>
            <a:r>
              <a:rPr lang="es-ES" sz="900" dirty="0" smtClean="0"/>
              <a:t>implementa </a:t>
            </a:r>
            <a:r>
              <a:rPr lang="es-ES" sz="900" b="1" dirty="0" err="1"/>
              <a:t>BeanFactory</a:t>
            </a:r>
            <a:r>
              <a:rPr lang="es-ES" sz="900" b="1" dirty="0"/>
              <a:t> </a:t>
            </a:r>
            <a:r>
              <a:rPr lang="es-ES" sz="900" dirty="0"/>
              <a:t>y mejora el comportamiento con la implementación de otros servicios</a:t>
            </a:r>
            <a:r>
              <a:rPr lang="es-ES" sz="900" dirty="0" smtClean="0"/>
              <a:t>.</a:t>
            </a:r>
          </a:p>
          <a:p>
            <a:endParaRPr lang="es-ES" sz="900" dirty="0" smtClean="0"/>
          </a:p>
          <a:p>
            <a:r>
              <a:rPr lang="es-ES" sz="900" b="1" dirty="0" err="1" smtClean="0"/>
              <a:t>ApplicationContext</a:t>
            </a:r>
            <a:r>
              <a:rPr lang="es-ES" sz="900" dirty="0" smtClean="0"/>
              <a:t> esta </a:t>
            </a:r>
            <a:r>
              <a:rPr lang="es-ES" sz="900" dirty="0"/>
              <a:t>capacitado para publicar eventos a objetos en el contenedor registrados como </a:t>
            </a:r>
            <a:r>
              <a:rPr lang="es-ES" sz="900" b="1" dirty="0" err="1"/>
              <a:t>listeners</a:t>
            </a:r>
            <a:r>
              <a:rPr lang="es-ES" sz="900" b="1" dirty="0" smtClean="0"/>
              <a:t>.</a:t>
            </a:r>
          </a:p>
          <a:p>
            <a:endParaRPr lang="es-ES_tradnl" sz="900" dirty="0"/>
          </a:p>
          <a:p>
            <a:r>
              <a:rPr lang="es-ES" sz="900" dirty="0"/>
              <a:t>Para desarrollo web usamos </a:t>
            </a:r>
            <a:r>
              <a:rPr lang="es-ES" sz="900" b="1" dirty="0" err="1" smtClean="0"/>
              <a:t>WebApplicationContext</a:t>
            </a:r>
            <a:r>
              <a:rPr lang="es-ES" sz="900" b="1" dirty="0" smtClean="0"/>
              <a:t> </a:t>
            </a:r>
            <a:r>
              <a:rPr lang="es-ES" sz="900" dirty="0"/>
              <a:t>una extensión de </a:t>
            </a:r>
            <a:r>
              <a:rPr lang="es-ES" sz="900" b="1" dirty="0" err="1"/>
              <a:t>ApplicationContext</a:t>
            </a:r>
            <a:r>
              <a:rPr lang="es-ES" sz="900" b="1" dirty="0"/>
              <a:t> </a:t>
            </a:r>
            <a:r>
              <a:rPr lang="es-ES" sz="900" dirty="0"/>
              <a:t>que añade el método </a:t>
            </a:r>
            <a:r>
              <a:rPr lang="es-ES" sz="900" b="1" dirty="0" err="1"/>
              <a:t>getServletContext</a:t>
            </a:r>
            <a:r>
              <a:rPr lang="es-ES" sz="900" b="1" dirty="0" smtClean="0"/>
              <a:t>.</a:t>
            </a:r>
          </a:p>
          <a:p>
            <a:endParaRPr lang="es-ES_tradnl" sz="900" dirty="0"/>
          </a:p>
          <a:p>
            <a:r>
              <a:rPr lang="es-ES" sz="900" b="1" dirty="0" err="1" smtClean="0"/>
              <a:t>ApplicationContext</a:t>
            </a:r>
            <a:r>
              <a:rPr lang="es-ES" sz="900" b="1" dirty="0" smtClean="0"/>
              <a:t> </a:t>
            </a:r>
            <a:r>
              <a:rPr lang="es-ES" sz="900" dirty="0" smtClean="0"/>
              <a:t>lo </a:t>
            </a:r>
            <a:r>
              <a:rPr lang="es-ES" sz="900" dirty="0"/>
              <a:t>hace en el despliegue de la aplicación</a:t>
            </a:r>
            <a:r>
              <a:rPr lang="es-ES" sz="900" dirty="0" smtClean="0"/>
              <a:t>.</a:t>
            </a:r>
            <a:endParaRPr lang="es-ES" sz="900" dirty="0"/>
          </a:p>
        </p:txBody>
      </p:sp>
      <p:sp>
        <p:nvSpPr>
          <p:cNvPr id="12" name="11 Flecha abajo"/>
          <p:cNvSpPr/>
          <p:nvPr/>
        </p:nvSpPr>
        <p:spPr>
          <a:xfrm>
            <a:off x="1628495" y="3170671"/>
            <a:ext cx="484632" cy="648072"/>
          </a:xfrm>
          <a:prstGeom prst="down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3" name="12 Flecha abajo"/>
          <p:cNvSpPr/>
          <p:nvPr/>
        </p:nvSpPr>
        <p:spPr>
          <a:xfrm>
            <a:off x="6156869" y="3161421"/>
            <a:ext cx="484632" cy="458252"/>
          </a:xfrm>
          <a:prstGeom prst="down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 name="1 Rectángulo redondeado"/>
          <p:cNvSpPr/>
          <p:nvPr/>
        </p:nvSpPr>
        <p:spPr>
          <a:xfrm>
            <a:off x="321750" y="1243409"/>
            <a:ext cx="1081898" cy="432048"/>
          </a:xfrm>
          <a:prstGeom prst="roundRect">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s-ES" sz="1200" b="1" dirty="0">
                <a:ea typeface="ＭＳ Ｐゴシック" pitchFamily="34" charset="-128"/>
              </a:rPr>
              <a:t>Bean </a:t>
            </a:r>
            <a:r>
              <a:rPr lang="fr-FR" altLang="es-ES" sz="1200" b="1" dirty="0" err="1">
                <a:ea typeface="ＭＳ Ｐゴシック" pitchFamily="34" charset="-128"/>
              </a:rPr>
              <a:t>Factory</a:t>
            </a:r>
            <a:endParaRPr lang="fr-FR" altLang="es-ES" sz="1200" dirty="0">
              <a:ea typeface="ＭＳ Ｐゴシック" pitchFamily="34" charset="-128"/>
            </a:endParaRPr>
          </a:p>
        </p:txBody>
      </p:sp>
      <p:sp>
        <p:nvSpPr>
          <p:cNvPr id="18" name="1 Marcador de contenido"/>
          <p:cNvSpPr txBox="1">
            <a:spLocks/>
          </p:cNvSpPr>
          <p:nvPr/>
        </p:nvSpPr>
        <p:spPr>
          <a:xfrm>
            <a:off x="321750" y="1591561"/>
            <a:ext cx="3098122" cy="1452049"/>
          </a:xfrm>
          <a:prstGeom prst="rect">
            <a:avLst/>
          </a:prstGeom>
          <a:solidFill>
            <a:schemeClr val="bg1"/>
          </a:solidFill>
          <a:ln w="9525">
            <a:solidFill>
              <a:srgbClr val="C00000"/>
            </a:solidFill>
            <a:prstDash val="dash"/>
          </a:ln>
          <a:effectLst>
            <a:outerShdw blurRad="50800" dist="38100" algn="l" rotWithShape="0">
              <a:prstClr val="black">
                <a:alpha val="40000"/>
              </a:prstClr>
            </a:outerShdw>
          </a:effectLst>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fr-FR" altLang="es-ES" sz="1200" dirty="0" smtClean="0">
              <a:ea typeface="ＭＳ Ｐゴシック" pitchFamily="34" charset="-128"/>
            </a:endParaRPr>
          </a:p>
          <a:p>
            <a:pPr lvl="1"/>
            <a:r>
              <a:rPr lang="fr-FR" altLang="es-ES" sz="1050" dirty="0" smtClean="0">
                <a:ea typeface="ＭＳ Ｐゴシック" pitchFamily="34" charset="-128"/>
              </a:rPr>
              <a:t>Bean </a:t>
            </a:r>
            <a:r>
              <a:rPr lang="fr-FR" altLang="es-ES" sz="1050" dirty="0" err="1" smtClean="0">
                <a:ea typeface="ＭＳ Ｐゴシック" pitchFamily="34" charset="-128"/>
              </a:rPr>
              <a:t>instantiation</a:t>
            </a:r>
            <a:r>
              <a:rPr lang="fr-FR" altLang="es-ES" sz="1050" dirty="0" smtClean="0">
                <a:ea typeface="ＭＳ Ｐゴシック" pitchFamily="34" charset="-128"/>
              </a:rPr>
              <a:t>/</a:t>
            </a:r>
            <a:r>
              <a:rPr lang="fr-FR" altLang="es-ES" sz="1050" dirty="0" err="1" smtClean="0">
                <a:ea typeface="ＭＳ Ｐゴシック" pitchFamily="34" charset="-128"/>
              </a:rPr>
              <a:t>wiring</a:t>
            </a:r>
            <a:endParaRPr lang="fr-FR" altLang="es-ES" sz="1050" dirty="0" smtClean="0">
              <a:ea typeface="ＭＳ Ｐゴシック" pitchFamily="34" charset="-128"/>
            </a:endParaRPr>
          </a:p>
          <a:p>
            <a:pPr marL="473075" lvl="1" indent="0">
              <a:buNone/>
            </a:pPr>
            <a:endParaRPr lang="fr-FR" altLang="es-ES" sz="1200" dirty="0" smtClean="0">
              <a:ea typeface="ＭＳ Ｐゴシック" pitchFamily="34" charset="-128"/>
            </a:endParaRPr>
          </a:p>
          <a:p>
            <a:pPr marL="473075" lvl="1" indent="0">
              <a:buNone/>
            </a:pPr>
            <a:endParaRPr lang="fr-FR" altLang="es-ES" sz="1200" dirty="0" smtClean="0">
              <a:ea typeface="ＭＳ Ｐゴシック" pitchFamily="34" charset="-128"/>
            </a:endParaRPr>
          </a:p>
          <a:p>
            <a:pPr marL="473075" lvl="1" indent="0">
              <a:buNone/>
            </a:pPr>
            <a:endParaRPr lang="fr-FR" altLang="es-ES" sz="1200" dirty="0" smtClean="0">
              <a:ea typeface="ＭＳ Ｐゴシック" pitchFamily="34" charset="-128"/>
            </a:endParaRPr>
          </a:p>
          <a:p>
            <a:pPr marL="0" indent="0">
              <a:buNone/>
            </a:pPr>
            <a:endParaRPr lang="fr-FR" altLang="es-ES" sz="1400" dirty="0" smtClean="0">
              <a:ea typeface="ＭＳ Ｐゴシック" pitchFamily="34" charset="-128"/>
            </a:endParaRPr>
          </a:p>
        </p:txBody>
      </p:sp>
      <p:sp>
        <p:nvSpPr>
          <p:cNvPr id="22" name="21 Rectángulo redondeado"/>
          <p:cNvSpPr/>
          <p:nvPr/>
        </p:nvSpPr>
        <p:spPr>
          <a:xfrm>
            <a:off x="4740165" y="1235583"/>
            <a:ext cx="1488020" cy="432048"/>
          </a:xfrm>
          <a:prstGeom prst="roundRect">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s-ES" sz="1200" b="1" dirty="0">
                <a:ea typeface="ＭＳ Ｐゴシック" pitchFamily="34" charset="-128"/>
              </a:rPr>
              <a:t>Application </a:t>
            </a:r>
            <a:r>
              <a:rPr lang="fr-FR" altLang="es-ES" sz="1200" b="1" dirty="0" err="1" smtClean="0">
                <a:ea typeface="ＭＳ Ｐゴシック" pitchFamily="34" charset="-128"/>
              </a:rPr>
              <a:t>Context</a:t>
            </a:r>
            <a:endParaRPr lang="fr-FR" altLang="es-ES" sz="1200" dirty="0">
              <a:ea typeface="ＭＳ Ｐゴシック" pitchFamily="34" charset="-128"/>
            </a:endParaRPr>
          </a:p>
        </p:txBody>
      </p:sp>
      <p:sp>
        <p:nvSpPr>
          <p:cNvPr id="23" name="1 Marcador de contenido"/>
          <p:cNvSpPr txBox="1">
            <a:spLocks/>
          </p:cNvSpPr>
          <p:nvPr/>
        </p:nvSpPr>
        <p:spPr>
          <a:xfrm>
            <a:off x="4740164" y="1591562"/>
            <a:ext cx="3792276" cy="1452048"/>
          </a:xfrm>
          <a:prstGeom prst="rect">
            <a:avLst/>
          </a:prstGeom>
          <a:solidFill>
            <a:schemeClr val="bg1"/>
          </a:solidFill>
          <a:ln w="6350">
            <a:solidFill>
              <a:schemeClr val="accent1"/>
            </a:solidFill>
            <a:prstDash val="dash"/>
          </a:ln>
          <a:effectLst>
            <a:outerShdw blurRad="50800" dist="38100" dir="18900000" algn="bl" rotWithShape="0">
              <a:prstClr val="black">
                <a:alpha val="40000"/>
              </a:prstClr>
            </a:outerShdw>
          </a:effectLst>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fr-FR" altLang="es-ES" sz="1200" dirty="0" smtClean="0">
              <a:ea typeface="ＭＳ Ｐゴシック" pitchFamily="34" charset="-128"/>
            </a:endParaRPr>
          </a:p>
          <a:p>
            <a:pPr lvl="1"/>
            <a:r>
              <a:rPr lang="fr-FR" altLang="es-ES" sz="1050" dirty="0" smtClean="0">
                <a:ea typeface="ＭＳ Ｐゴシック" pitchFamily="34" charset="-128"/>
              </a:rPr>
              <a:t>Bean </a:t>
            </a:r>
            <a:r>
              <a:rPr lang="fr-FR" altLang="es-ES" sz="1050" dirty="0" err="1" smtClean="0">
                <a:ea typeface="ＭＳ Ｐゴシック" pitchFamily="34" charset="-128"/>
              </a:rPr>
              <a:t>instantiation</a:t>
            </a:r>
            <a:r>
              <a:rPr lang="fr-FR" altLang="es-ES" sz="1050" dirty="0" smtClean="0">
                <a:ea typeface="ＭＳ Ｐゴシック" pitchFamily="34" charset="-128"/>
              </a:rPr>
              <a:t>/</a:t>
            </a:r>
            <a:r>
              <a:rPr lang="fr-FR" altLang="es-ES" sz="1050" dirty="0" err="1" smtClean="0">
                <a:ea typeface="ＭＳ Ｐゴシック" pitchFamily="34" charset="-128"/>
              </a:rPr>
              <a:t>wiring</a:t>
            </a:r>
            <a:endParaRPr lang="fr-FR" altLang="es-ES" sz="1050" dirty="0" smtClean="0">
              <a:ea typeface="ＭＳ Ｐゴシック" pitchFamily="34" charset="-128"/>
            </a:endParaRPr>
          </a:p>
          <a:p>
            <a:pPr lvl="1"/>
            <a:r>
              <a:rPr lang="fr-FR" altLang="es-ES" sz="1050" dirty="0" err="1" smtClean="0">
                <a:ea typeface="ＭＳ Ｐゴシック" pitchFamily="34" charset="-128"/>
              </a:rPr>
              <a:t>Automatic</a:t>
            </a:r>
            <a:r>
              <a:rPr lang="fr-FR" altLang="es-ES" sz="1050" dirty="0" smtClean="0">
                <a:ea typeface="ＭＳ Ｐゴシック" pitchFamily="34" charset="-128"/>
              </a:rPr>
              <a:t> </a:t>
            </a:r>
            <a:r>
              <a:rPr lang="fr-FR" altLang="es-ES" sz="1050" dirty="0" err="1" smtClean="0">
                <a:ea typeface="ＭＳ Ｐゴシック" pitchFamily="34" charset="-128"/>
              </a:rPr>
              <a:t>BeanPostProcessor</a:t>
            </a:r>
            <a:r>
              <a:rPr lang="fr-FR" altLang="es-ES" sz="1050" dirty="0" smtClean="0">
                <a:ea typeface="ＭＳ Ｐゴシック" pitchFamily="34" charset="-128"/>
              </a:rPr>
              <a:t> registration</a:t>
            </a:r>
          </a:p>
          <a:p>
            <a:pPr lvl="1"/>
            <a:r>
              <a:rPr lang="fr-FR" altLang="es-ES" sz="1050" dirty="0" err="1" smtClean="0">
                <a:ea typeface="ＭＳ Ｐゴシック" pitchFamily="34" charset="-128"/>
              </a:rPr>
              <a:t>Automatic</a:t>
            </a:r>
            <a:r>
              <a:rPr lang="fr-FR" altLang="es-ES" sz="1050" dirty="0" smtClean="0">
                <a:ea typeface="ＭＳ Ｐゴシック" pitchFamily="34" charset="-128"/>
              </a:rPr>
              <a:t> </a:t>
            </a:r>
            <a:r>
              <a:rPr lang="fr-FR" altLang="es-ES" sz="1050" dirty="0" err="1" smtClean="0">
                <a:ea typeface="ＭＳ Ｐゴシック" pitchFamily="34" charset="-128"/>
              </a:rPr>
              <a:t>BeanFactoryPostProcessor</a:t>
            </a:r>
            <a:r>
              <a:rPr lang="fr-FR" altLang="es-ES" sz="1050" dirty="0" smtClean="0">
                <a:ea typeface="ＭＳ Ｐゴシック" pitchFamily="34" charset="-128"/>
              </a:rPr>
              <a:t> registration</a:t>
            </a:r>
          </a:p>
          <a:p>
            <a:pPr lvl="1"/>
            <a:r>
              <a:rPr lang="fr-FR" altLang="es-ES" sz="1050" dirty="0" err="1" smtClean="0">
                <a:ea typeface="ＭＳ Ｐゴシック" pitchFamily="34" charset="-128"/>
              </a:rPr>
              <a:t>Convenient</a:t>
            </a:r>
            <a:r>
              <a:rPr lang="fr-FR" altLang="es-ES" sz="1050" dirty="0" smtClean="0">
                <a:ea typeface="ＭＳ Ｐゴシック" pitchFamily="34" charset="-128"/>
              </a:rPr>
              <a:t> </a:t>
            </a:r>
            <a:r>
              <a:rPr lang="fr-FR" altLang="es-ES" sz="1050" dirty="0" err="1" smtClean="0">
                <a:ea typeface="ＭＳ Ｐゴシック" pitchFamily="34" charset="-128"/>
              </a:rPr>
              <a:t>MessageSource</a:t>
            </a:r>
            <a:r>
              <a:rPr lang="fr-FR" altLang="es-ES" sz="1050" dirty="0" smtClean="0">
                <a:ea typeface="ＭＳ Ｐゴシック" pitchFamily="34" charset="-128"/>
              </a:rPr>
              <a:t> </a:t>
            </a:r>
            <a:r>
              <a:rPr lang="fr-FR" altLang="es-ES" sz="1050" dirty="0" err="1" smtClean="0">
                <a:ea typeface="ＭＳ Ｐゴシック" pitchFamily="34" charset="-128"/>
              </a:rPr>
              <a:t>access</a:t>
            </a:r>
            <a:r>
              <a:rPr lang="fr-FR" altLang="es-ES" sz="1050" dirty="0" smtClean="0">
                <a:ea typeface="ＭＳ Ｐゴシック" pitchFamily="34" charset="-128"/>
              </a:rPr>
              <a:t> (for i18n)</a:t>
            </a:r>
          </a:p>
          <a:p>
            <a:pPr lvl="1"/>
            <a:r>
              <a:rPr lang="fr-FR" altLang="es-ES" sz="1050" dirty="0" err="1" smtClean="0">
                <a:ea typeface="ＭＳ Ｐゴシック" pitchFamily="34" charset="-128"/>
              </a:rPr>
              <a:t>ApplicationEvent</a:t>
            </a:r>
            <a:r>
              <a:rPr lang="fr-FR" altLang="es-ES" sz="1050" dirty="0" smtClean="0">
                <a:ea typeface="ＭＳ Ｐゴシック" pitchFamily="34" charset="-128"/>
              </a:rPr>
              <a:t> publication</a:t>
            </a:r>
          </a:p>
          <a:p>
            <a:pPr marL="0" indent="0">
              <a:buNone/>
            </a:pPr>
            <a:endParaRPr lang="fr-FR" altLang="es-ES" sz="1400" dirty="0" smtClean="0">
              <a:ea typeface="ＭＳ Ｐゴシック" pitchFamily="34" charset="-128"/>
            </a:endParaRPr>
          </a:p>
        </p:txBody>
      </p:sp>
      <p:sp>
        <p:nvSpPr>
          <p:cNvPr id="24" name="23 Flecha izquierda y derecha"/>
          <p:cNvSpPr/>
          <p:nvPr/>
        </p:nvSpPr>
        <p:spPr>
          <a:xfrm>
            <a:off x="3181975" y="1977367"/>
            <a:ext cx="1656184" cy="824868"/>
          </a:xfrm>
          <a:prstGeom prst="leftRigh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5" name="24 CuadroTexto"/>
          <p:cNvSpPr txBox="1"/>
          <p:nvPr/>
        </p:nvSpPr>
        <p:spPr>
          <a:xfrm>
            <a:off x="3470007" y="2235912"/>
            <a:ext cx="1080120" cy="307777"/>
          </a:xfrm>
          <a:prstGeom prst="rect">
            <a:avLst/>
          </a:prstGeom>
          <a:noFill/>
        </p:spPr>
        <p:txBody>
          <a:bodyPr wrap="square" rtlCol="0">
            <a:spAutoFit/>
          </a:bodyPr>
          <a:lstStyle/>
          <a:p>
            <a:pPr algn="ctr"/>
            <a:r>
              <a:rPr lang="es-ES_tradnl" sz="1400" b="1" dirty="0" smtClean="0">
                <a:solidFill>
                  <a:schemeClr val="bg1"/>
                </a:solidFill>
              </a:rPr>
              <a:t>VERSUS</a:t>
            </a:r>
            <a:endParaRPr lang="es-ES" sz="1400" b="1" dirty="0">
              <a:solidFill>
                <a:schemeClr val="bg1"/>
              </a:solidFill>
            </a:endParaRPr>
          </a:p>
        </p:txBody>
      </p:sp>
      <p:pic>
        <p:nvPicPr>
          <p:cNvPr id="27"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85809241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230</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FUNCIONAMIENTO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MVC</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536" y="1340768"/>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dirty="0"/>
          </a:p>
        </p:txBody>
      </p:sp>
      <p:sp>
        <p:nvSpPr>
          <p:cNvPr id="12" name="Rectángulo 11"/>
          <p:cNvSpPr/>
          <p:nvPr/>
        </p:nvSpPr>
        <p:spPr>
          <a:xfrm>
            <a:off x="323528" y="1432669"/>
            <a:ext cx="8376543" cy="4525590"/>
          </a:xfrm>
          <a:prstGeom prst="rect">
            <a:avLst/>
          </a:prstGeom>
          <a:solidFill>
            <a:schemeClr val="bg1"/>
          </a:solidFill>
          <a:ln w="3175">
            <a:solidFill>
              <a:schemeClr val="tx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p:txBody>
      </p:sp>
      <p:sp>
        <p:nvSpPr>
          <p:cNvPr id="2" name="Rectángulo 1"/>
          <p:cNvSpPr/>
          <p:nvPr/>
        </p:nvSpPr>
        <p:spPr>
          <a:xfrm>
            <a:off x="1146858" y="2852936"/>
            <a:ext cx="6953534" cy="576064"/>
          </a:xfrm>
          <a:prstGeom prst="rect">
            <a:avLst/>
          </a:prstGeom>
          <a:solidFill>
            <a:schemeClr val="bg1">
              <a:lumMod val="95000"/>
            </a:schemeClr>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lumMod val="75000"/>
                    <a:lumOff val="25000"/>
                  </a:schemeClr>
                </a:solidFill>
              </a:rPr>
              <a:t>DISPATCHER SERVLET</a:t>
            </a:r>
          </a:p>
        </p:txBody>
      </p:sp>
      <p:sp>
        <p:nvSpPr>
          <p:cNvPr id="4" name="Rectángulo 3"/>
          <p:cNvSpPr/>
          <p:nvPr/>
        </p:nvSpPr>
        <p:spPr>
          <a:xfrm>
            <a:off x="901082" y="4343227"/>
            <a:ext cx="1656184" cy="864096"/>
          </a:xfrm>
          <a:prstGeom prst="rect">
            <a:avLst/>
          </a:prstGeom>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solidFill>
                  <a:schemeClr val="accent6">
                    <a:lumMod val="50000"/>
                  </a:schemeClr>
                </a:solidFill>
              </a:rPr>
              <a:t>①</a:t>
            </a:r>
          </a:p>
          <a:p>
            <a:pPr algn="ctr"/>
            <a:r>
              <a:rPr lang="es-ES" sz="1200" b="1" dirty="0" err="1" smtClean="0">
                <a:solidFill>
                  <a:schemeClr val="accent6">
                    <a:lumMod val="50000"/>
                  </a:schemeClr>
                </a:solidFill>
              </a:rPr>
              <a:t>Handler</a:t>
            </a:r>
            <a:r>
              <a:rPr lang="es-ES" sz="1200" b="1" dirty="0" smtClean="0">
                <a:solidFill>
                  <a:schemeClr val="accent6">
                    <a:lumMod val="50000"/>
                  </a:schemeClr>
                </a:solidFill>
              </a:rPr>
              <a:t> </a:t>
            </a:r>
            <a:r>
              <a:rPr lang="es-ES" sz="1200" b="1" dirty="0" err="1" smtClean="0">
                <a:solidFill>
                  <a:schemeClr val="accent6">
                    <a:lumMod val="50000"/>
                  </a:schemeClr>
                </a:solidFill>
              </a:rPr>
              <a:t>Mapping</a:t>
            </a:r>
            <a:endParaRPr lang="es-ES" sz="1200" b="1" dirty="0" smtClean="0">
              <a:solidFill>
                <a:schemeClr val="accent6">
                  <a:lumMod val="50000"/>
                </a:schemeClr>
              </a:solidFill>
            </a:endParaRPr>
          </a:p>
        </p:txBody>
      </p:sp>
      <p:sp>
        <p:nvSpPr>
          <p:cNvPr id="14" name="Rectángulo 13"/>
          <p:cNvSpPr/>
          <p:nvPr/>
        </p:nvSpPr>
        <p:spPr>
          <a:xfrm>
            <a:off x="2893207" y="4343227"/>
            <a:ext cx="1656184" cy="864096"/>
          </a:xfrm>
          <a:prstGeom prst="rect">
            <a:avLst/>
          </a:prstGeom>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solidFill>
                  <a:schemeClr val="accent6">
                    <a:lumMod val="50000"/>
                  </a:schemeClr>
                </a:solidFill>
              </a:rPr>
              <a:t>②</a:t>
            </a:r>
          </a:p>
          <a:p>
            <a:pPr algn="ctr"/>
            <a:r>
              <a:rPr lang="es-ES" sz="1200" b="1" dirty="0" err="1" smtClean="0">
                <a:solidFill>
                  <a:schemeClr val="accent6">
                    <a:lumMod val="50000"/>
                  </a:schemeClr>
                </a:solidFill>
              </a:rPr>
              <a:t>Controller</a:t>
            </a:r>
            <a:endParaRPr lang="es-ES" sz="1200" b="1" dirty="0" smtClean="0">
              <a:solidFill>
                <a:schemeClr val="accent6">
                  <a:lumMod val="50000"/>
                </a:schemeClr>
              </a:solidFill>
            </a:endParaRPr>
          </a:p>
        </p:txBody>
      </p:sp>
      <p:sp>
        <p:nvSpPr>
          <p:cNvPr id="15" name="Rectángulo 14"/>
          <p:cNvSpPr/>
          <p:nvPr/>
        </p:nvSpPr>
        <p:spPr>
          <a:xfrm>
            <a:off x="4848468" y="4324507"/>
            <a:ext cx="1656184" cy="864096"/>
          </a:xfrm>
          <a:prstGeom prst="rect">
            <a:avLst/>
          </a:prstGeom>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t>③</a:t>
            </a:r>
          </a:p>
          <a:p>
            <a:pPr algn="ctr"/>
            <a:r>
              <a:rPr lang="es-ES" sz="1200" b="1" dirty="0" smtClean="0"/>
              <a:t>View Resolver</a:t>
            </a:r>
          </a:p>
        </p:txBody>
      </p:sp>
      <p:sp>
        <p:nvSpPr>
          <p:cNvPr id="16" name="Rectángulo 15"/>
          <p:cNvSpPr/>
          <p:nvPr/>
        </p:nvSpPr>
        <p:spPr>
          <a:xfrm>
            <a:off x="6811469" y="4324507"/>
            <a:ext cx="1656184" cy="864096"/>
          </a:xfrm>
          <a:prstGeom prst="rect">
            <a:avLst/>
          </a:prstGeom>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t>④</a:t>
            </a:r>
          </a:p>
          <a:p>
            <a:pPr algn="ctr"/>
            <a:r>
              <a:rPr lang="es-ES" sz="1200" b="1" dirty="0" smtClean="0"/>
              <a:t>View</a:t>
            </a:r>
          </a:p>
        </p:txBody>
      </p:sp>
      <p:cxnSp>
        <p:nvCxnSpPr>
          <p:cNvPr id="8" name="Conector recto de flecha 7"/>
          <p:cNvCxnSpPr/>
          <p:nvPr/>
        </p:nvCxnSpPr>
        <p:spPr>
          <a:xfrm>
            <a:off x="1547664" y="3447720"/>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835696" y="3429000"/>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3563888" y="3447719"/>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3851920" y="3428999"/>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5508104" y="3447718"/>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5796136" y="3428998"/>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a:off x="7452320" y="3447717"/>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V="1">
            <a:off x="7740352" y="3428997"/>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2605175" y="1976149"/>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V="1">
            <a:off x="6783451" y="1976149"/>
            <a:ext cx="0" cy="89550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1331640" y="1976149"/>
            <a:ext cx="1225626" cy="276999"/>
          </a:xfrm>
          <a:prstGeom prst="rect">
            <a:avLst/>
          </a:prstGeom>
          <a:noFill/>
          <a:ln>
            <a:solidFill>
              <a:schemeClr val="tx1"/>
            </a:solidFill>
            <a:prstDash val="sysDash"/>
          </a:ln>
        </p:spPr>
        <p:txBody>
          <a:bodyPr wrap="square" rtlCol="0">
            <a:spAutoFit/>
          </a:bodyPr>
          <a:lstStyle/>
          <a:p>
            <a:r>
              <a:rPr lang="es-ES" sz="1200" b="1" dirty="0" smtClean="0"/>
              <a:t>HTTP REQUEST</a:t>
            </a:r>
            <a:endParaRPr lang="es-ES" sz="1200" b="1" dirty="0"/>
          </a:p>
        </p:txBody>
      </p:sp>
      <p:sp>
        <p:nvSpPr>
          <p:cNvPr id="32" name="CuadroTexto 31"/>
          <p:cNvSpPr txBox="1"/>
          <p:nvPr/>
        </p:nvSpPr>
        <p:spPr>
          <a:xfrm>
            <a:off x="6949369" y="1939547"/>
            <a:ext cx="1225626" cy="276999"/>
          </a:xfrm>
          <a:prstGeom prst="rect">
            <a:avLst/>
          </a:prstGeom>
          <a:noFill/>
          <a:ln>
            <a:solidFill>
              <a:schemeClr val="tx1"/>
            </a:solidFill>
            <a:prstDash val="sysDash"/>
          </a:ln>
        </p:spPr>
        <p:txBody>
          <a:bodyPr wrap="square" rtlCol="0">
            <a:spAutoFit/>
          </a:bodyPr>
          <a:lstStyle/>
          <a:p>
            <a:r>
              <a:rPr lang="es-ES" sz="1200" b="1" dirty="0" smtClean="0"/>
              <a:t>HTTP RESPONSE</a:t>
            </a:r>
            <a:endParaRPr lang="es-ES" sz="1200" b="1" dirty="0"/>
          </a:p>
        </p:txBody>
      </p:sp>
      <p:pic>
        <p:nvPicPr>
          <p:cNvPr id="35"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3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3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1306400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229308" y="1720821"/>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231</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 b="1" dirty="0" smtClean="0"/>
              <a:t>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CAPAS ESQUEMA</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4" name="3 Llamada rectangular redondeada"/>
          <p:cNvSpPr/>
          <p:nvPr/>
        </p:nvSpPr>
        <p:spPr>
          <a:xfrm>
            <a:off x="530551" y="5517232"/>
            <a:ext cx="2304256" cy="864096"/>
          </a:xfrm>
          <a:prstGeom prst="wedgeRoundRectCallout">
            <a:avLst>
              <a:gd name="adj1" fmla="val 42194"/>
              <a:gd name="adj2" fmla="val -8274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8" name="17 Llamada rectangular redondeada"/>
          <p:cNvSpPr/>
          <p:nvPr/>
        </p:nvSpPr>
        <p:spPr>
          <a:xfrm>
            <a:off x="7285511" y="4221088"/>
            <a:ext cx="1728192" cy="1152128"/>
          </a:xfrm>
          <a:prstGeom prst="wedgeRoundRectCallout">
            <a:avLst>
              <a:gd name="adj1" fmla="val -83599"/>
              <a:gd name="adj2" fmla="val -53438"/>
              <a:gd name="adj3" fmla="val 16667"/>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pic>
        <p:nvPicPr>
          <p:cNvPr id="2050" name="Picture 2" descr="D:\Profiles\jmsanjuan\Pictures\Imagen1capa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6" y="1265489"/>
            <a:ext cx="9144000" cy="451403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95536" y="5311476"/>
            <a:ext cx="2183854" cy="936104"/>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b="1" dirty="0" smtClean="0">
                <a:solidFill>
                  <a:schemeClr val="bg1"/>
                </a:solidFill>
              </a:rPr>
              <a:t>MVC</a:t>
            </a:r>
          </a:p>
        </p:txBody>
      </p:sp>
      <p:pic>
        <p:nvPicPr>
          <p:cNvPr id="12" name="Picture 2" descr="d:\Profiles\jmsanjuan\Desktop\SOPRASTERIA_ACADEMY_logo_CMJN_exe.jpg"/>
          <p:cNvPicPr>
            <a:picLocks noChangeAspect="1" noChangeArrowheads="1"/>
          </p:cNvPicPr>
          <p:nvPr/>
        </p:nvPicPr>
        <p:blipFill>
          <a:blip r:embed="rId8"/>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40046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246778" y="6525344"/>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24</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Internacionalización</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pic>
        <p:nvPicPr>
          <p:cNvPr id="3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596522" y="1268760"/>
            <a:ext cx="8007370" cy="738664"/>
          </a:xfrm>
          <a:prstGeom prst="rect">
            <a:avLst/>
          </a:prstGeom>
          <a:noFill/>
          <a:ln>
            <a:noFill/>
            <a:prstDash val="dash"/>
          </a:ln>
          <a:effectLst/>
        </p:spPr>
        <p:txBody>
          <a:bodyPr wrap="square" rtlCol="0">
            <a:spAutoFit/>
          </a:bodyPr>
          <a:lstStyle/>
          <a:p>
            <a:r>
              <a:rPr lang="es-ES" sz="1400" dirty="0"/>
              <a:t>El contexto de </a:t>
            </a:r>
            <a:r>
              <a:rPr lang="es-ES" sz="1400" b="1" dirty="0"/>
              <a:t>Spring</a:t>
            </a:r>
            <a:r>
              <a:rPr lang="es-ES" sz="1400" dirty="0"/>
              <a:t> ofrece soporte para la internacionalización de aplicaciones a través de la interface </a:t>
            </a:r>
            <a:r>
              <a:rPr lang="es-ES" sz="1400" b="1" dirty="0" err="1"/>
              <a:t>MessageSource</a:t>
            </a:r>
            <a:r>
              <a:rPr lang="es-ES" sz="1400" b="1" dirty="0"/>
              <a:t>.</a:t>
            </a:r>
            <a:r>
              <a:rPr lang="es-ES" sz="1400" dirty="0"/>
              <a:t> La forma de acceder a ella es declarar un </a:t>
            </a:r>
            <a:r>
              <a:rPr lang="es-ES" sz="1400" b="1" dirty="0" err="1"/>
              <a:t>bean</a:t>
            </a:r>
            <a:r>
              <a:rPr lang="es-ES" sz="1400" dirty="0"/>
              <a:t> en el fichero de configuración que se llame "</a:t>
            </a:r>
            <a:r>
              <a:rPr lang="es-ES" sz="1400" b="1" dirty="0" err="1"/>
              <a:t>messageSource</a:t>
            </a:r>
            <a:r>
              <a:rPr lang="es-ES" sz="1400" dirty="0"/>
              <a:t>" y que tenga asignada una clase que implemente dicha interface:</a:t>
            </a:r>
            <a:endParaRPr lang="es-ES" sz="1400" dirty="0">
              <a:effectLst/>
            </a:endParaRPr>
          </a:p>
        </p:txBody>
      </p:sp>
      <p:sp>
        <p:nvSpPr>
          <p:cNvPr id="12" name="11 CuadroTexto"/>
          <p:cNvSpPr txBox="1"/>
          <p:nvPr/>
        </p:nvSpPr>
        <p:spPr>
          <a:xfrm>
            <a:off x="649805" y="2132856"/>
            <a:ext cx="8007370" cy="95410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&lt;</a:t>
            </a:r>
            <a:r>
              <a:rPr lang="es-ES" sz="1400" dirty="0" err="1"/>
              <a:t>bean</a:t>
            </a:r>
            <a:r>
              <a:rPr lang="es-ES" sz="1400" dirty="0"/>
              <a:t> id="</a:t>
            </a:r>
            <a:r>
              <a:rPr lang="es-ES" sz="1400" dirty="0" err="1"/>
              <a:t>messageSource</a:t>
            </a:r>
            <a:r>
              <a:rPr lang="es-ES" sz="1400" dirty="0"/>
              <a:t>"</a:t>
            </a:r>
            <a:br>
              <a:rPr lang="es-ES" sz="1400" dirty="0"/>
            </a:br>
            <a:r>
              <a:rPr lang="es-ES" sz="1400" dirty="0" err="1"/>
              <a:t>class</a:t>
            </a:r>
            <a:r>
              <a:rPr lang="es-ES" sz="1400" dirty="0"/>
              <a:t>="org.springframework.context.support.ResourceBundleMessageSource"&gt;</a:t>
            </a:r>
            <a:br>
              <a:rPr lang="es-ES" sz="1400" dirty="0"/>
            </a:br>
            <a:r>
              <a:rPr lang="es-ES" sz="1400" dirty="0"/>
              <a:t>&lt;</a:t>
            </a:r>
            <a:r>
              <a:rPr lang="es-ES" sz="1400" dirty="0" err="1"/>
              <a:t>property</a:t>
            </a:r>
            <a:r>
              <a:rPr lang="es-ES" sz="1400" dirty="0"/>
              <a:t> </a:t>
            </a:r>
            <a:r>
              <a:rPr lang="es-ES" sz="1400" dirty="0" err="1"/>
              <a:t>name</a:t>
            </a:r>
            <a:r>
              <a:rPr lang="es-ES" sz="1400" dirty="0"/>
              <a:t>="</a:t>
            </a:r>
            <a:r>
              <a:rPr lang="es-ES" sz="1400" dirty="0" err="1"/>
              <a:t>basename</a:t>
            </a:r>
            <a:r>
              <a:rPr lang="es-ES" sz="1400" dirty="0"/>
              <a:t>" </a:t>
            </a:r>
            <a:r>
              <a:rPr lang="es-ES" sz="1400" dirty="0" err="1"/>
              <a:t>value</a:t>
            </a:r>
            <a:r>
              <a:rPr lang="es-ES" sz="1400" dirty="0"/>
              <a:t>="mensajes"/&gt;</a:t>
            </a:r>
            <a:br>
              <a:rPr lang="es-ES" sz="1400" dirty="0"/>
            </a:br>
            <a:r>
              <a:rPr lang="es-ES" sz="1400" dirty="0"/>
              <a:t>&lt;/</a:t>
            </a:r>
            <a:r>
              <a:rPr lang="es-ES" sz="1400" dirty="0" err="1"/>
              <a:t>bean</a:t>
            </a:r>
            <a:r>
              <a:rPr lang="es-ES" sz="1400" dirty="0"/>
              <a:t>&gt;</a:t>
            </a:r>
            <a:endParaRPr lang="es-ES" sz="1400" dirty="0">
              <a:effectLst/>
            </a:endParaRPr>
          </a:p>
        </p:txBody>
      </p:sp>
      <p:sp>
        <p:nvSpPr>
          <p:cNvPr id="13" name="16 CuadroTexto"/>
          <p:cNvSpPr txBox="1"/>
          <p:nvPr/>
        </p:nvSpPr>
        <p:spPr>
          <a:xfrm>
            <a:off x="661181" y="3171892"/>
            <a:ext cx="8007370" cy="954107"/>
          </a:xfrm>
          <a:prstGeom prst="rect">
            <a:avLst/>
          </a:prstGeom>
          <a:noFill/>
          <a:ln>
            <a:noFill/>
            <a:prstDash val="dash"/>
          </a:ln>
          <a:effectLst/>
        </p:spPr>
        <p:txBody>
          <a:bodyPr wrap="square" rtlCol="0">
            <a:spAutoFit/>
          </a:bodyPr>
          <a:lstStyle/>
          <a:p>
            <a:pPr fontAlgn="t"/>
            <a:r>
              <a:rPr lang="es-ES" sz="1400" dirty="0"/>
              <a:t>La propiedad </a:t>
            </a:r>
            <a:r>
              <a:rPr lang="es-ES" sz="1400" dirty="0" err="1"/>
              <a:t>basename</a:t>
            </a:r>
            <a:r>
              <a:rPr lang="es-ES" sz="1400" dirty="0"/>
              <a:t> permite indicar el nombre del típico fichero .</a:t>
            </a:r>
            <a:r>
              <a:rPr lang="es-ES" sz="1400" b="1" dirty="0" err="1"/>
              <a:t>properties</a:t>
            </a:r>
            <a:r>
              <a:rPr lang="es-ES" sz="1400" b="1" dirty="0"/>
              <a:t> </a:t>
            </a:r>
            <a:r>
              <a:rPr lang="es-ES" sz="1400" dirty="0"/>
              <a:t>que contiene los mensajes de la aplicación.</a:t>
            </a:r>
          </a:p>
          <a:p>
            <a:pPr fontAlgn="t"/>
            <a:r>
              <a:rPr lang="es-ES" sz="1400" dirty="0"/>
              <a:t>Como ejemplo se usará el siguiente fichero </a:t>
            </a:r>
            <a:r>
              <a:rPr lang="es-ES" sz="1400" dirty="0" err="1"/>
              <a:t>mensajes.</a:t>
            </a:r>
            <a:r>
              <a:rPr lang="es-ES" sz="1400" b="1" dirty="0" err="1"/>
              <a:t>properties</a:t>
            </a:r>
            <a:r>
              <a:rPr lang="es-ES" sz="1400" b="1" dirty="0"/>
              <a:t> </a:t>
            </a:r>
            <a:r>
              <a:rPr lang="es-ES" sz="1400" dirty="0"/>
              <a:t>ubicado en el directorio </a:t>
            </a:r>
            <a:r>
              <a:rPr lang="es-ES" sz="1400" b="1" dirty="0" err="1"/>
              <a:t>src</a:t>
            </a:r>
            <a:r>
              <a:rPr lang="es-ES" sz="1400" b="1" dirty="0"/>
              <a:t>/</a:t>
            </a:r>
            <a:r>
              <a:rPr lang="es-ES" sz="1400" b="1" dirty="0" err="1"/>
              <a:t>main</a:t>
            </a:r>
            <a:r>
              <a:rPr lang="es-ES" sz="1400" b="1" dirty="0"/>
              <a:t>/</a:t>
            </a:r>
            <a:r>
              <a:rPr lang="es-ES" sz="1400" b="1" dirty="0" err="1"/>
              <a:t>resources</a:t>
            </a:r>
            <a:r>
              <a:rPr lang="es-ES" sz="1400" dirty="0"/>
              <a:t> del proyecto:</a:t>
            </a:r>
          </a:p>
        </p:txBody>
      </p:sp>
      <p:sp>
        <p:nvSpPr>
          <p:cNvPr id="14" name="13 CuadroTexto"/>
          <p:cNvSpPr txBox="1"/>
          <p:nvPr/>
        </p:nvSpPr>
        <p:spPr>
          <a:xfrm>
            <a:off x="661181" y="3660993"/>
            <a:ext cx="8007370" cy="52322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saludo=Hola cocodrilo</a:t>
            </a:r>
            <a:br>
              <a:rPr lang="es-ES" sz="1400" dirty="0"/>
            </a:br>
            <a:r>
              <a:rPr lang="es-ES" sz="1400" dirty="0"/>
              <a:t>bienvenida=Bienvenida al {0}</a:t>
            </a:r>
            <a:endParaRPr lang="es-ES" sz="1400" dirty="0">
              <a:effectLst/>
            </a:endParaRPr>
          </a:p>
        </p:txBody>
      </p:sp>
      <p:sp>
        <p:nvSpPr>
          <p:cNvPr id="15" name="16 CuadroTexto"/>
          <p:cNvSpPr txBox="1"/>
          <p:nvPr/>
        </p:nvSpPr>
        <p:spPr>
          <a:xfrm>
            <a:off x="698281" y="4273932"/>
            <a:ext cx="8007370" cy="523220"/>
          </a:xfrm>
          <a:prstGeom prst="rect">
            <a:avLst/>
          </a:prstGeom>
          <a:noFill/>
          <a:ln>
            <a:noFill/>
            <a:prstDash val="dash"/>
          </a:ln>
          <a:effectLst/>
        </p:spPr>
        <p:txBody>
          <a:bodyPr wrap="square" rtlCol="0">
            <a:spAutoFit/>
          </a:bodyPr>
          <a:lstStyle/>
          <a:p>
            <a:pPr fontAlgn="t"/>
            <a:r>
              <a:rPr lang="es-ES" sz="1400" dirty="0"/>
              <a:t>Para probar que la configuración es correcta se tiene que instanciar un contexto y obtener una referencia a la interface </a:t>
            </a:r>
            <a:r>
              <a:rPr lang="es-ES" sz="1400" b="1" dirty="0" err="1"/>
              <a:t>MessageSource</a:t>
            </a:r>
            <a:r>
              <a:rPr lang="es-ES" sz="1400" b="1" dirty="0"/>
              <a:t>:</a:t>
            </a:r>
          </a:p>
        </p:txBody>
      </p:sp>
      <p:sp>
        <p:nvSpPr>
          <p:cNvPr id="16" name="15 CuadroTexto"/>
          <p:cNvSpPr txBox="1"/>
          <p:nvPr/>
        </p:nvSpPr>
        <p:spPr>
          <a:xfrm>
            <a:off x="649805" y="4851737"/>
            <a:ext cx="8007370" cy="116955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fr-FR" sz="1400" dirty="0" err="1"/>
              <a:t>MessageSource</a:t>
            </a:r>
            <a:r>
              <a:rPr lang="fr-FR" sz="1400" dirty="0"/>
              <a:t> messages =</a:t>
            </a:r>
            <a:br>
              <a:rPr lang="fr-FR" sz="1400" dirty="0"/>
            </a:br>
            <a:r>
              <a:rPr lang="fr-FR" sz="1400" dirty="0"/>
              <a:t>new </a:t>
            </a:r>
            <a:r>
              <a:rPr lang="fr-FR" sz="1400" dirty="0" err="1"/>
              <a:t>ClassPathXmlApplicationContext</a:t>
            </a:r>
            <a:r>
              <a:rPr lang="fr-FR" sz="1400" dirty="0"/>
              <a:t>("</a:t>
            </a:r>
            <a:r>
              <a:rPr lang="fr-FR" sz="1400" dirty="0" err="1" smtClean="0"/>
              <a:t>applicationContext</a:t>
            </a:r>
            <a:r>
              <a:rPr lang="fr-FR" sz="1400" dirty="0" smtClean="0"/>
              <a:t>").</a:t>
            </a:r>
            <a:r>
              <a:rPr lang="fr-FR" sz="1400" dirty="0" err="1" smtClean="0"/>
              <a:t>getBean</a:t>
            </a:r>
            <a:r>
              <a:rPr lang="fr-FR" sz="1400" dirty="0" smtClean="0"/>
              <a:t>("</a:t>
            </a:r>
            <a:r>
              <a:rPr lang="fr-FR" sz="1400" dirty="0" err="1" smtClean="0"/>
              <a:t>messageSource</a:t>
            </a:r>
            <a:r>
              <a:rPr lang="fr-FR" sz="1400" dirty="0" smtClean="0"/>
              <a:t>");</a:t>
            </a:r>
          </a:p>
          <a:p>
            <a:pPr fontAlgn="t"/>
            <a:r>
              <a:rPr lang="es-ES" sz="1400" dirty="0" err="1"/>
              <a:t>String</a:t>
            </a:r>
            <a:r>
              <a:rPr lang="es-ES" sz="1400" dirty="0"/>
              <a:t> </a:t>
            </a:r>
            <a:r>
              <a:rPr lang="es-ES" sz="1400" dirty="0" err="1"/>
              <a:t>message</a:t>
            </a:r>
            <a:r>
              <a:rPr lang="es-ES" sz="1400" dirty="0"/>
              <a:t> = </a:t>
            </a:r>
            <a:r>
              <a:rPr lang="es-ES" sz="1400" dirty="0" err="1"/>
              <a:t>messages.getMessage</a:t>
            </a:r>
            <a:r>
              <a:rPr lang="es-ES" sz="1400" dirty="0"/>
              <a:t>("saludo", </a:t>
            </a:r>
            <a:r>
              <a:rPr lang="es-ES" sz="1400" dirty="0" err="1"/>
              <a:t>null</a:t>
            </a:r>
            <a:r>
              <a:rPr lang="es-ES" sz="1400" dirty="0"/>
              <a:t>, </a:t>
            </a:r>
            <a:r>
              <a:rPr lang="es-ES" sz="1400" dirty="0" err="1"/>
              <a:t>null</a:t>
            </a:r>
            <a:r>
              <a:rPr lang="es-ES" sz="1400" dirty="0"/>
              <a:t>);</a:t>
            </a:r>
          </a:p>
          <a:p>
            <a:pPr fontAlgn="t"/>
            <a:r>
              <a:rPr lang="es-ES" sz="1400" dirty="0" err="1"/>
              <a:t>System.out.println</a:t>
            </a:r>
            <a:r>
              <a:rPr lang="es-ES" sz="1400" dirty="0"/>
              <a:t>(</a:t>
            </a:r>
            <a:r>
              <a:rPr lang="es-ES" sz="1400" dirty="0" err="1"/>
              <a:t>message</a:t>
            </a:r>
            <a:r>
              <a:rPr lang="es-ES" sz="1400" dirty="0"/>
              <a:t>);</a:t>
            </a:r>
          </a:p>
          <a:p>
            <a:r>
              <a:rPr lang="fr-FR" sz="1400" dirty="0" smtClean="0"/>
              <a:t>.</a:t>
            </a:r>
            <a:endParaRPr lang="es-ES" sz="1400" dirty="0">
              <a:effectLst/>
            </a:endParaRPr>
          </a:p>
        </p:txBody>
      </p:sp>
      <p:sp>
        <p:nvSpPr>
          <p:cNvPr id="18" name="16 CuadroTexto"/>
          <p:cNvSpPr txBox="1"/>
          <p:nvPr/>
        </p:nvSpPr>
        <p:spPr>
          <a:xfrm>
            <a:off x="649805" y="6073551"/>
            <a:ext cx="8007370" cy="307777"/>
          </a:xfrm>
          <a:prstGeom prst="rect">
            <a:avLst/>
          </a:prstGeom>
          <a:noFill/>
          <a:ln>
            <a:noFill/>
            <a:prstDash val="dash"/>
          </a:ln>
          <a:effectLst/>
        </p:spPr>
        <p:txBody>
          <a:bodyPr wrap="square" rtlCol="0">
            <a:spAutoFit/>
          </a:bodyPr>
          <a:lstStyle/>
          <a:p>
            <a:pPr fontAlgn="t"/>
            <a:r>
              <a:rPr lang="es-ES" sz="1400" dirty="0"/>
              <a:t>Si todo es correcto se debe mostrar el mensaje correspondiente</a:t>
            </a:r>
            <a:r>
              <a:rPr lang="es-ES" sz="1400" dirty="0" smtClean="0"/>
              <a:t>: </a:t>
            </a:r>
            <a:endParaRPr lang="es-ES" sz="1400" dirty="0"/>
          </a:p>
        </p:txBody>
      </p:sp>
      <p:sp>
        <p:nvSpPr>
          <p:cNvPr id="22" name="21 CuadroTexto"/>
          <p:cNvSpPr txBox="1"/>
          <p:nvPr/>
        </p:nvSpPr>
        <p:spPr>
          <a:xfrm>
            <a:off x="5724128" y="6073551"/>
            <a:ext cx="2520759"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dirty="0"/>
              <a:t>Hola cocodrilo</a:t>
            </a:r>
            <a:endParaRPr lang="es-ES" sz="1400" dirty="0">
              <a:effectLst/>
            </a:endParaRPr>
          </a:p>
        </p:txBody>
      </p:sp>
      <p:pic>
        <p:nvPicPr>
          <p:cNvPr id="17" name="Picture 2" descr="d:\Profiles\jmsanjuan\Desktop\SOPRASTERIA_ACADEMY_logo_CMJN_exe.jpg"/>
          <p:cNvPicPr>
            <a:picLocks noChangeAspect="1" noChangeArrowheads="1"/>
          </p:cNvPicPr>
          <p:nvPr/>
        </p:nvPicPr>
        <p:blipFill>
          <a:blip r:embed="rId7"/>
          <a:srcRect/>
          <a:stretch>
            <a:fillRect/>
          </a:stretch>
        </p:blipFill>
        <p:spPr bwMode="auto">
          <a:xfrm>
            <a:off x="7380312" y="6278732"/>
            <a:ext cx="1619672" cy="465827"/>
          </a:xfrm>
          <a:prstGeom prst="rect">
            <a:avLst/>
          </a:prstGeom>
          <a:noFill/>
        </p:spPr>
      </p:pic>
      <p:pic>
        <p:nvPicPr>
          <p:cNvPr id="1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920075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25</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Eventos</a:t>
            </a:r>
          </a:p>
        </p:txBody>
      </p:sp>
      <p:pic>
        <p:nvPicPr>
          <p:cNvPr id="28"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34439" y="1484784"/>
            <a:ext cx="8007370" cy="523220"/>
          </a:xfrm>
          <a:prstGeom prst="rect">
            <a:avLst/>
          </a:prstGeom>
          <a:noFill/>
          <a:ln>
            <a:noFill/>
            <a:prstDash val="dash"/>
          </a:ln>
          <a:effectLst/>
        </p:spPr>
        <p:txBody>
          <a:bodyPr wrap="square" rtlCol="0">
            <a:spAutoFit/>
          </a:bodyPr>
          <a:lstStyle/>
          <a:p>
            <a:r>
              <a:rPr lang="es-ES" sz="1400" dirty="0"/>
              <a:t>Spring expone el patrón </a:t>
            </a:r>
            <a:r>
              <a:rPr lang="es-ES" sz="1400" i="1" dirty="0"/>
              <a:t>Observable</a:t>
            </a:r>
            <a:r>
              <a:rPr lang="es-ES" sz="1400" dirty="0"/>
              <a:t> para que las aplicaciones puedan responder a eventos generados por el contexto, e incluso implementar una gestión personalizada de eventos propios.</a:t>
            </a:r>
            <a:endParaRPr lang="es-ES" sz="1400" dirty="0">
              <a:effectLst/>
            </a:endParaRPr>
          </a:p>
        </p:txBody>
      </p:sp>
      <p:sp>
        <p:nvSpPr>
          <p:cNvPr id="12" name="16 CuadroTexto"/>
          <p:cNvSpPr txBox="1"/>
          <p:nvPr/>
        </p:nvSpPr>
        <p:spPr>
          <a:xfrm>
            <a:off x="683568" y="3284984"/>
            <a:ext cx="8007370" cy="523220"/>
          </a:xfrm>
          <a:prstGeom prst="rect">
            <a:avLst/>
          </a:prstGeom>
          <a:noFill/>
          <a:ln>
            <a:noFill/>
            <a:prstDash val="dash"/>
          </a:ln>
          <a:effectLst/>
        </p:spPr>
        <p:txBody>
          <a:bodyPr wrap="square" rtlCol="0">
            <a:spAutoFit/>
          </a:bodyPr>
          <a:lstStyle/>
          <a:p>
            <a:pPr fontAlgn="t"/>
            <a:r>
              <a:rPr lang="es-ES" sz="1400" dirty="0"/>
              <a:t>Spring detecta automáticamente cuando un </a:t>
            </a:r>
            <a:r>
              <a:rPr lang="es-ES" sz="1400" dirty="0" err="1"/>
              <a:t>bean</a:t>
            </a:r>
            <a:r>
              <a:rPr lang="es-ES" sz="1400" dirty="0"/>
              <a:t> implementa la interface y le notifica por defecto los siguientes tipos de eventos referidos al contexto:</a:t>
            </a:r>
          </a:p>
        </p:txBody>
      </p:sp>
      <p:sp>
        <p:nvSpPr>
          <p:cNvPr id="13" name="16 CuadroTexto"/>
          <p:cNvSpPr txBox="1"/>
          <p:nvPr/>
        </p:nvSpPr>
        <p:spPr>
          <a:xfrm>
            <a:off x="698281" y="2636912"/>
            <a:ext cx="8007370" cy="738664"/>
          </a:xfrm>
          <a:prstGeom prst="rect">
            <a:avLst/>
          </a:prstGeom>
          <a:noFill/>
          <a:ln>
            <a:noFill/>
            <a:prstDash val="dash"/>
          </a:ln>
          <a:effectLst/>
        </p:spPr>
        <p:txBody>
          <a:bodyPr wrap="square" rtlCol="0">
            <a:spAutoFit/>
          </a:bodyPr>
          <a:lstStyle/>
          <a:p>
            <a:pPr fontAlgn="t"/>
            <a:r>
              <a:rPr lang="es-ES" sz="1400" dirty="0"/>
              <a:t>Para que un </a:t>
            </a:r>
            <a:r>
              <a:rPr lang="es-ES" sz="1400" dirty="0" err="1"/>
              <a:t>bean</a:t>
            </a:r>
            <a:r>
              <a:rPr lang="es-ES" sz="1400" dirty="0"/>
              <a:t> reciba eventos tiene que implementar la interface </a:t>
            </a:r>
            <a:r>
              <a:rPr lang="es-ES" sz="1400" dirty="0" err="1"/>
              <a:t>ApplicationListener</a:t>
            </a:r>
            <a:r>
              <a:rPr lang="es-ES" sz="1400" dirty="0"/>
              <a:t>. Los eventos que se reciben son por defecto de la clase </a:t>
            </a:r>
            <a:r>
              <a:rPr lang="es-ES" sz="1400" dirty="0" err="1"/>
              <a:t>ApplicationEvent</a:t>
            </a:r>
            <a:r>
              <a:rPr lang="es-ES" sz="1400" dirty="0"/>
              <a:t>, aunque están </a:t>
            </a:r>
            <a:r>
              <a:rPr lang="es-ES" sz="1400" dirty="0" err="1"/>
              <a:t>subclasificados</a:t>
            </a:r>
            <a:r>
              <a:rPr lang="es-ES" sz="1400" dirty="0"/>
              <a:t>, y además se permite definir eventos propios.</a:t>
            </a:r>
          </a:p>
        </p:txBody>
      </p:sp>
      <p:sp>
        <p:nvSpPr>
          <p:cNvPr id="14" name="13 CuadroTexto"/>
          <p:cNvSpPr txBox="1"/>
          <p:nvPr/>
        </p:nvSpPr>
        <p:spPr>
          <a:xfrm rot="10800000" flipV="1">
            <a:off x="611560" y="3933056"/>
            <a:ext cx="3081631"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a:t>- </a:t>
            </a:r>
            <a:r>
              <a:rPr lang="es-ES" sz="1400" b="1" dirty="0" err="1"/>
              <a:t>ContextRefreshedEvent</a:t>
            </a:r>
            <a:r>
              <a:rPr lang="es-ES" sz="1400" b="1" dirty="0"/>
              <a:t>:</a:t>
            </a:r>
            <a:endParaRPr lang="es-ES" sz="1400" b="1" dirty="0">
              <a:effectLst/>
            </a:endParaRPr>
          </a:p>
        </p:txBody>
      </p:sp>
      <p:sp>
        <p:nvSpPr>
          <p:cNvPr id="15" name="16 CuadroTexto"/>
          <p:cNvSpPr txBox="1"/>
          <p:nvPr/>
        </p:nvSpPr>
        <p:spPr>
          <a:xfrm>
            <a:off x="698281" y="2132856"/>
            <a:ext cx="1065407"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400" b="1" dirty="0" smtClean="0">
                <a:solidFill>
                  <a:srgbClr val="C00000"/>
                </a:solidFill>
              </a:rPr>
              <a:t>- </a:t>
            </a:r>
            <a:r>
              <a:rPr lang="es-ES" sz="1400" b="1" dirty="0">
                <a:solidFill>
                  <a:srgbClr val="C00000"/>
                </a:solidFill>
              </a:rPr>
              <a:t>Eventos</a:t>
            </a:r>
            <a:endParaRPr lang="es-ES" sz="1400" dirty="0">
              <a:solidFill>
                <a:srgbClr val="C00000"/>
              </a:solidFill>
            </a:endParaRPr>
          </a:p>
        </p:txBody>
      </p:sp>
      <p:sp>
        <p:nvSpPr>
          <p:cNvPr id="16" name="15 CuadroTexto"/>
          <p:cNvSpPr txBox="1"/>
          <p:nvPr/>
        </p:nvSpPr>
        <p:spPr>
          <a:xfrm rot="10800000" flipV="1">
            <a:off x="611560" y="4869160"/>
            <a:ext cx="3081631"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a:t>- </a:t>
            </a:r>
            <a:r>
              <a:rPr lang="es-ES" sz="1400" b="1" dirty="0" err="1" smtClean="0"/>
              <a:t>ContextStartedEvent</a:t>
            </a:r>
            <a:r>
              <a:rPr lang="es-ES" sz="1400" b="1" dirty="0" smtClean="0"/>
              <a:t>:</a:t>
            </a:r>
            <a:endParaRPr lang="es-ES" sz="1400" b="1" dirty="0">
              <a:effectLst/>
            </a:endParaRPr>
          </a:p>
        </p:txBody>
      </p:sp>
      <p:sp>
        <p:nvSpPr>
          <p:cNvPr id="17" name="16 CuadroTexto"/>
          <p:cNvSpPr txBox="1"/>
          <p:nvPr/>
        </p:nvSpPr>
        <p:spPr>
          <a:xfrm>
            <a:off x="611560" y="4365104"/>
            <a:ext cx="8007370" cy="523220"/>
          </a:xfrm>
          <a:prstGeom prst="rect">
            <a:avLst/>
          </a:prstGeom>
          <a:noFill/>
          <a:ln>
            <a:noFill/>
            <a:prstDash val="dash"/>
          </a:ln>
          <a:effectLst/>
        </p:spPr>
        <p:txBody>
          <a:bodyPr wrap="square" rtlCol="0">
            <a:spAutoFit/>
          </a:bodyPr>
          <a:lstStyle/>
          <a:p>
            <a:pPr fontAlgn="t"/>
            <a:r>
              <a:rPr lang="es-ES" sz="1400" dirty="0"/>
              <a:t>Enviado cuando se inicializa el contexto o se llama a su método </a:t>
            </a:r>
            <a:r>
              <a:rPr lang="es-ES" sz="1400" dirty="0" err="1"/>
              <a:t>refresh</a:t>
            </a:r>
            <a:r>
              <a:rPr lang="es-ES" sz="1400" dirty="0"/>
              <a:t>, y todos los </a:t>
            </a:r>
            <a:r>
              <a:rPr lang="es-ES" sz="1400" dirty="0" err="1"/>
              <a:t>beans</a:t>
            </a:r>
            <a:r>
              <a:rPr lang="es-ES" sz="1400" dirty="0"/>
              <a:t> han sido detectados y activados</a:t>
            </a:r>
            <a:r>
              <a:rPr lang="es-ES" sz="1400" dirty="0" smtClean="0"/>
              <a:t>.</a:t>
            </a:r>
            <a:endParaRPr lang="es-ES" sz="1400" dirty="0"/>
          </a:p>
        </p:txBody>
      </p:sp>
      <p:sp>
        <p:nvSpPr>
          <p:cNvPr id="18" name="16 CuadroTexto"/>
          <p:cNvSpPr txBox="1"/>
          <p:nvPr/>
        </p:nvSpPr>
        <p:spPr>
          <a:xfrm>
            <a:off x="611560" y="5301208"/>
            <a:ext cx="8007370" cy="523220"/>
          </a:xfrm>
          <a:prstGeom prst="rect">
            <a:avLst/>
          </a:prstGeom>
          <a:noFill/>
          <a:ln>
            <a:noFill/>
            <a:prstDash val="dash"/>
          </a:ln>
          <a:effectLst/>
        </p:spPr>
        <p:txBody>
          <a:bodyPr wrap="square" rtlCol="0">
            <a:spAutoFit/>
          </a:bodyPr>
          <a:lstStyle/>
          <a:p>
            <a:pPr fontAlgn="t"/>
            <a:r>
              <a:rPr lang="es-ES" sz="1400" dirty="0"/>
              <a:t>Enviado cuando se llama al método </a:t>
            </a:r>
            <a:r>
              <a:rPr lang="es-ES" sz="1400" dirty="0" err="1"/>
              <a:t>start</a:t>
            </a:r>
            <a:r>
              <a:rPr lang="es-ES" sz="1400" dirty="0"/>
              <a:t> del contexto, y todos los </a:t>
            </a:r>
            <a:r>
              <a:rPr lang="es-ES" sz="1400" dirty="0" err="1"/>
              <a:t>beans</a:t>
            </a:r>
            <a:r>
              <a:rPr lang="es-ES" sz="1400" dirty="0"/>
              <a:t> que implementan una interface </a:t>
            </a:r>
            <a:r>
              <a:rPr lang="es-ES" sz="1400" dirty="0" err="1"/>
              <a:t>Lifecycle</a:t>
            </a:r>
            <a:r>
              <a:rPr lang="es-ES" sz="1400" dirty="0"/>
              <a:t> para el control de ciclo de vida han recibido una notificación de arranque</a:t>
            </a:r>
            <a:r>
              <a:rPr lang="es-ES" sz="1400" dirty="0" smtClean="0"/>
              <a:t>.</a:t>
            </a:r>
            <a:endParaRPr lang="es-ES" sz="1400" dirty="0"/>
          </a:p>
        </p:txBody>
      </p:sp>
      <p:pic>
        <p:nvPicPr>
          <p:cNvPr id="1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085437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26</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Eventos</a:t>
            </a:r>
          </a:p>
        </p:txBody>
      </p:sp>
      <p:sp>
        <p:nvSpPr>
          <p:cNvPr id="19" name="16 CuadroTexto"/>
          <p:cNvSpPr txBox="1"/>
          <p:nvPr/>
        </p:nvSpPr>
        <p:spPr>
          <a:xfrm>
            <a:off x="251520" y="2132856"/>
            <a:ext cx="8007370" cy="461665"/>
          </a:xfrm>
          <a:prstGeom prst="rect">
            <a:avLst/>
          </a:prstGeom>
          <a:noFill/>
          <a:ln>
            <a:noFill/>
            <a:prstDash val="dash"/>
          </a:ln>
          <a:effectLst/>
        </p:spPr>
        <p:txBody>
          <a:bodyPr wrap="square" rtlCol="0">
            <a:spAutoFit/>
          </a:bodyPr>
          <a:lstStyle/>
          <a:p>
            <a:pPr fontAlgn="t"/>
            <a:r>
              <a:rPr lang="es-ES" sz="1200" dirty="0"/>
              <a:t>Enviado cuando se llama al método stop del contexto, y todos los </a:t>
            </a:r>
            <a:r>
              <a:rPr lang="es-ES" sz="1200" dirty="0" err="1"/>
              <a:t>beans</a:t>
            </a:r>
            <a:r>
              <a:rPr lang="es-ES" sz="1200" dirty="0"/>
              <a:t> que implementan una interface </a:t>
            </a:r>
            <a:r>
              <a:rPr lang="es-ES" sz="1200" dirty="0" err="1"/>
              <a:t>Lifecycle</a:t>
            </a:r>
            <a:r>
              <a:rPr lang="es-ES" sz="1200" dirty="0"/>
              <a:t> para el control de ciclo de vida han recibido una notificación de parada.</a:t>
            </a:r>
          </a:p>
        </p:txBody>
      </p:sp>
      <p:sp>
        <p:nvSpPr>
          <p:cNvPr id="26" name="25 CuadroTexto"/>
          <p:cNvSpPr txBox="1"/>
          <p:nvPr/>
        </p:nvSpPr>
        <p:spPr>
          <a:xfrm rot="10800000" flipV="1">
            <a:off x="251519" y="1685418"/>
            <a:ext cx="2448272"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err="1" smtClean="0"/>
              <a:t>ContextStoppedEvent</a:t>
            </a:r>
            <a:r>
              <a:rPr lang="es-ES" sz="1400" b="1" dirty="0" smtClean="0"/>
              <a:t>:</a:t>
            </a:r>
            <a:endParaRPr lang="es-ES" sz="1400" b="1" dirty="0"/>
          </a:p>
        </p:txBody>
      </p:sp>
      <p:sp>
        <p:nvSpPr>
          <p:cNvPr id="27" name="26 CuadroTexto"/>
          <p:cNvSpPr txBox="1"/>
          <p:nvPr/>
        </p:nvSpPr>
        <p:spPr>
          <a:xfrm rot="10800000" flipV="1">
            <a:off x="251519" y="2693530"/>
            <a:ext cx="2448272"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err="1" smtClean="0"/>
              <a:t>ContextClosedEvent</a:t>
            </a:r>
            <a:r>
              <a:rPr lang="es-ES" sz="1400" b="1" dirty="0" smtClean="0"/>
              <a:t>:</a:t>
            </a:r>
            <a:endParaRPr lang="es-ES" sz="1400" b="1" dirty="0"/>
          </a:p>
        </p:txBody>
      </p:sp>
      <p:sp>
        <p:nvSpPr>
          <p:cNvPr id="20" name="16 CuadroTexto"/>
          <p:cNvSpPr txBox="1"/>
          <p:nvPr/>
        </p:nvSpPr>
        <p:spPr>
          <a:xfrm>
            <a:off x="251520" y="3212976"/>
            <a:ext cx="8007370" cy="461665"/>
          </a:xfrm>
          <a:prstGeom prst="rect">
            <a:avLst/>
          </a:prstGeom>
          <a:noFill/>
          <a:ln>
            <a:noFill/>
            <a:prstDash val="dash"/>
          </a:ln>
          <a:effectLst/>
        </p:spPr>
        <p:txBody>
          <a:bodyPr wrap="square" rtlCol="0">
            <a:spAutoFit/>
          </a:bodyPr>
          <a:lstStyle/>
          <a:p>
            <a:pPr fontAlgn="t"/>
            <a:r>
              <a:rPr lang="es-ES" sz="1200" dirty="0"/>
              <a:t>Enviado cuando se llama al método </a:t>
            </a:r>
            <a:r>
              <a:rPr lang="es-ES" sz="1200" dirty="0" err="1"/>
              <a:t>close</a:t>
            </a:r>
            <a:r>
              <a:rPr lang="es-ES" sz="1200" dirty="0"/>
              <a:t> del contexto, todos los </a:t>
            </a:r>
            <a:r>
              <a:rPr lang="es-ES" sz="1200" dirty="0" err="1"/>
              <a:t>beans</a:t>
            </a:r>
            <a:r>
              <a:rPr lang="es-ES" sz="1200" dirty="0"/>
              <a:t> de tipo </a:t>
            </a:r>
            <a:r>
              <a:rPr lang="es-ES" sz="1200" i="1" dirty="0" err="1"/>
              <a:t>Singleton</a:t>
            </a:r>
            <a:r>
              <a:rPr lang="es-ES" sz="1200" dirty="0"/>
              <a:t> han sido destruidos, y el contexto ya no puede recuperarse</a:t>
            </a:r>
            <a:r>
              <a:rPr lang="es-ES" sz="1200" dirty="0" smtClean="0"/>
              <a:t>.</a:t>
            </a:r>
            <a:endParaRPr lang="es-ES" sz="1200" dirty="0"/>
          </a:p>
        </p:txBody>
      </p:sp>
      <p:sp>
        <p:nvSpPr>
          <p:cNvPr id="28" name="27 CuadroTexto"/>
          <p:cNvSpPr txBox="1"/>
          <p:nvPr/>
        </p:nvSpPr>
        <p:spPr>
          <a:xfrm rot="10800000" flipV="1">
            <a:off x="251519" y="3773650"/>
            <a:ext cx="2448272"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400" b="1" dirty="0" err="1" smtClean="0"/>
              <a:t>RequestHandledEvent</a:t>
            </a:r>
            <a:r>
              <a:rPr lang="es-ES" sz="1400" b="1" dirty="0"/>
              <a:t>:</a:t>
            </a:r>
          </a:p>
        </p:txBody>
      </p:sp>
      <p:sp>
        <p:nvSpPr>
          <p:cNvPr id="29" name="16 CuadroTexto"/>
          <p:cNvSpPr txBox="1"/>
          <p:nvPr/>
        </p:nvSpPr>
        <p:spPr>
          <a:xfrm>
            <a:off x="251520" y="4293096"/>
            <a:ext cx="8007370" cy="461665"/>
          </a:xfrm>
          <a:prstGeom prst="rect">
            <a:avLst/>
          </a:prstGeom>
          <a:noFill/>
          <a:ln>
            <a:noFill/>
            <a:prstDash val="dash"/>
          </a:ln>
          <a:effectLst/>
        </p:spPr>
        <p:txBody>
          <a:bodyPr wrap="square" rtlCol="0">
            <a:spAutoFit/>
          </a:bodyPr>
          <a:lstStyle/>
          <a:p>
            <a:pPr fontAlgn="t"/>
            <a:r>
              <a:rPr lang="es-ES" sz="1200" dirty="0"/>
              <a:t>Este evento aplica sólo a entornos web, para su gestión por parte de los </a:t>
            </a:r>
            <a:r>
              <a:rPr lang="es-ES" sz="1200" b="1" dirty="0" err="1"/>
              <a:t>servlets</a:t>
            </a:r>
            <a:r>
              <a:rPr lang="es-ES" sz="1200" b="1" dirty="0"/>
              <a:t>,</a:t>
            </a:r>
            <a:r>
              <a:rPr lang="es-ES" sz="1200" dirty="0"/>
              <a:t> y es enviado cuando un petición HTTP (</a:t>
            </a:r>
            <a:r>
              <a:rPr lang="es-ES" sz="1200" b="1" i="1" dirty="0" err="1"/>
              <a:t>request</a:t>
            </a:r>
            <a:r>
              <a:rPr lang="es-ES" sz="1200" dirty="0"/>
              <a:t>) ha sido completada</a:t>
            </a:r>
            <a:r>
              <a:rPr lang="es-ES" sz="1200" dirty="0" smtClean="0"/>
              <a:t>.</a:t>
            </a:r>
            <a:endParaRPr lang="es-ES" sz="1200" dirty="0"/>
          </a:p>
        </p:txBody>
      </p:sp>
      <p:pic>
        <p:nvPicPr>
          <p:cNvPr id="25"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73841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27</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Eventos</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a:p>
          <a:p>
            <a:pPr marL="0" indent="0">
              <a:buNone/>
            </a:pPr>
            <a:endParaRPr lang="es-ES" sz="1200" dirty="0"/>
          </a:p>
          <a:p>
            <a:endParaRPr lang="es-ES" sz="1200" dirty="0" smtClean="0"/>
          </a:p>
        </p:txBody>
      </p:sp>
      <p:sp>
        <p:nvSpPr>
          <p:cNvPr id="19" name="16 CuadroTexto"/>
          <p:cNvSpPr txBox="1"/>
          <p:nvPr/>
        </p:nvSpPr>
        <p:spPr>
          <a:xfrm>
            <a:off x="251520" y="2420888"/>
            <a:ext cx="8007370" cy="276999"/>
          </a:xfrm>
          <a:prstGeom prst="rect">
            <a:avLst/>
          </a:prstGeom>
          <a:noFill/>
          <a:ln>
            <a:noFill/>
            <a:prstDash val="dash"/>
          </a:ln>
          <a:effectLst/>
        </p:spPr>
        <p:txBody>
          <a:bodyPr wrap="square" rtlCol="0">
            <a:spAutoFit/>
          </a:bodyPr>
          <a:lstStyle/>
          <a:p>
            <a:pPr fontAlgn="t"/>
            <a:r>
              <a:rPr lang="es-ES" sz="1200" dirty="0"/>
              <a:t>Los eventos propios se crean extendiendo de la clase base </a:t>
            </a:r>
            <a:r>
              <a:rPr lang="es-ES" sz="1200" dirty="0" err="1"/>
              <a:t>ApplicationEvent</a:t>
            </a:r>
            <a:r>
              <a:rPr lang="es-ES" sz="1200" dirty="0"/>
              <a:t> y añadiendo los atributos que se quieran:</a:t>
            </a:r>
          </a:p>
        </p:txBody>
      </p:sp>
      <p:sp>
        <p:nvSpPr>
          <p:cNvPr id="26" name="25 CuadroTexto"/>
          <p:cNvSpPr txBox="1"/>
          <p:nvPr/>
        </p:nvSpPr>
        <p:spPr>
          <a:xfrm rot="10800000" flipV="1">
            <a:off x="755576" y="1654642"/>
            <a:ext cx="1011991"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smtClean="0"/>
              <a:t>EVENT:</a:t>
            </a:r>
          </a:p>
        </p:txBody>
      </p:sp>
      <p:sp>
        <p:nvSpPr>
          <p:cNvPr id="28" name="27 CuadroTexto"/>
          <p:cNvSpPr txBox="1"/>
          <p:nvPr/>
        </p:nvSpPr>
        <p:spPr>
          <a:xfrm rot="10800000" flipV="1">
            <a:off x="251520" y="3068960"/>
            <a:ext cx="5972302"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Quejido </a:t>
            </a:r>
            <a:r>
              <a:rPr lang="es-ES" sz="1200" dirty="0" err="1"/>
              <a:t>extends</a:t>
            </a:r>
            <a:r>
              <a:rPr lang="es-ES" sz="1200" dirty="0"/>
              <a:t> </a:t>
            </a:r>
            <a:r>
              <a:rPr lang="es-ES" sz="1200" dirty="0" err="1"/>
              <a:t>ApplicationEvent</a:t>
            </a:r>
            <a:r>
              <a:rPr lang="es-ES" sz="1200" dirty="0"/>
              <a:t> {</a:t>
            </a:r>
          </a:p>
          <a:p>
            <a:pPr fontAlgn="t"/>
            <a:r>
              <a:rPr lang="es-ES" sz="1200" dirty="0" err="1"/>
              <a:t>private</a:t>
            </a:r>
            <a:r>
              <a:rPr lang="es-ES" sz="1200" dirty="0"/>
              <a:t> </a:t>
            </a:r>
            <a:r>
              <a:rPr lang="es-ES" sz="1200" dirty="0" err="1"/>
              <a:t>String</a:t>
            </a:r>
            <a:r>
              <a:rPr lang="es-ES" sz="1200" dirty="0"/>
              <a:t> motivo;</a:t>
            </a:r>
          </a:p>
          <a:p>
            <a:pPr fontAlgn="t"/>
            <a:r>
              <a:rPr lang="es-ES" sz="1200" dirty="0" err="1"/>
              <a:t>public</a:t>
            </a:r>
            <a:r>
              <a:rPr lang="es-ES" sz="1200" dirty="0"/>
              <a:t> Quejido(</a:t>
            </a:r>
            <a:r>
              <a:rPr lang="es-ES" sz="1200" dirty="0" err="1"/>
              <a:t>Object</a:t>
            </a:r>
            <a:r>
              <a:rPr lang="es-ES" sz="1200" dirty="0"/>
              <a:t> </a:t>
            </a:r>
            <a:r>
              <a:rPr lang="es-ES" sz="1200" dirty="0" err="1"/>
              <a:t>source</a:t>
            </a:r>
            <a:r>
              <a:rPr lang="es-ES" sz="1200" dirty="0"/>
              <a:t>, </a:t>
            </a:r>
            <a:r>
              <a:rPr lang="es-ES" sz="1200" dirty="0" err="1"/>
              <a:t>String</a:t>
            </a:r>
            <a:r>
              <a:rPr lang="es-ES" sz="1200" dirty="0"/>
              <a:t> motivo) {</a:t>
            </a:r>
            <a:br>
              <a:rPr lang="es-ES" sz="1200" dirty="0"/>
            </a:br>
            <a:r>
              <a:rPr lang="es-ES" sz="1200" dirty="0" err="1"/>
              <a:t>super</a:t>
            </a:r>
            <a:r>
              <a:rPr lang="es-ES" sz="1200" dirty="0"/>
              <a:t>(</a:t>
            </a:r>
            <a:r>
              <a:rPr lang="es-ES" sz="1200" dirty="0" err="1"/>
              <a:t>source</a:t>
            </a:r>
            <a:r>
              <a:rPr lang="es-ES" sz="1200" dirty="0"/>
              <a:t>);</a:t>
            </a:r>
          </a:p>
          <a:p>
            <a:pPr fontAlgn="t"/>
            <a:r>
              <a:rPr lang="es-ES" sz="1200" dirty="0" err="1"/>
              <a:t>this.motivo</a:t>
            </a:r>
            <a:r>
              <a:rPr lang="es-ES" sz="1200" dirty="0"/>
              <a:t> = motivo;</a:t>
            </a:r>
            <a:br>
              <a:rPr lang="es-ES" sz="1200" dirty="0"/>
            </a:br>
            <a:r>
              <a:rPr lang="es-ES" sz="1200" dirty="0"/>
              <a:t>}</a:t>
            </a:r>
            <a:br>
              <a:rPr lang="es-ES" sz="1200" dirty="0"/>
            </a:br>
            <a:r>
              <a:rPr lang="es-ES" sz="1200" dirty="0"/>
              <a:t>}</a:t>
            </a:r>
          </a:p>
        </p:txBody>
      </p:sp>
      <p:pic>
        <p:nvPicPr>
          <p:cNvPr id="18"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86854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9" name="16 CuadroTexto"/>
          <p:cNvSpPr txBox="1"/>
          <p:nvPr/>
        </p:nvSpPr>
        <p:spPr>
          <a:xfrm>
            <a:off x="259763" y="2072391"/>
            <a:ext cx="8007370" cy="461665"/>
          </a:xfrm>
          <a:prstGeom prst="rect">
            <a:avLst/>
          </a:prstGeom>
          <a:noFill/>
          <a:ln>
            <a:noFill/>
            <a:prstDash val="dash"/>
          </a:ln>
          <a:effectLst/>
        </p:spPr>
        <p:txBody>
          <a:bodyPr wrap="square" rtlCol="0">
            <a:spAutoFit/>
          </a:bodyPr>
          <a:lstStyle/>
          <a:p>
            <a:pPr fontAlgn="t"/>
            <a:r>
              <a:rPr lang="es-ES" sz="1200" dirty="0"/>
              <a:t>Para que una clase adopte el rol de </a:t>
            </a:r>
            <a:r>
              <a:rPr lang="es-ES" sz="1200" i="1" dirty="0" err="1"/>
              <a:t>listener</a:t>
            </a:r>
            <a:r>
              <a:rPr lang="es-ES" sz="1200" dirty="0"/>
              <a:t> basta con que implemente la interface </a:t>
            </a:r>
            <a:r>
              <a:rPr lang="es-ES" sz="1200" dirty="0" err="1"/>
              <a:t>ApplicationListener</a:t>
            </a:r>
            <a:r>
              <a:rPr lang="es-ES" sz="1200" dirty="0"/>
              <a:t>, tantas veces como tipos distintos de mensajes quiera recibir:</a:t>
            </a:r>
          </a:p>
        </p:txBody>
      </p:sp>
      <p:sp>
        <p:nvSpPr>
          <p:cNvPr id="26" name="25 CuadroTexto"/>
          <p:cNvSpPr txBox="1"/>
          <p:nvPr/>
        </p:nvSpPr>
        <p:spPr>
          <a:xfrm rot="10800000" flipV="1">
            <a:off x="251520" y="1628800"/>
            <a:ext cx="115600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err="1" smtClean="0"/>
              <a:t>Listener</a:t>
            </a:r>
            <a:r>
              <a:rPr lang="es-ES" sz="1200" b="1" dirty="0" smtClean="0"/>
              <a:t>:</a:t>
            </a:r>
            <a:endParaRPr lang="es-ES" sz="1200" b="1" dirty="0">
              <a:effectLst/>
            </a:endParaRPr>
          </a:p>
        </p:txBody>
      </p:sp>
      <p:sp>
        <p:nvSpPr>
          <p:cNvPr id="28" name="27 CuadroTexto"/>
          <p:cNvSpPr txBox="1"/>
          <p:nvPr/>
        </p:nvSpPr>
        <p:spPr>
          <a:xfrm rot="10800000" flipV="1">
            <a:off x="251520" y="2636912"/>
            <a:ext cx="5972302"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Cotilla </a:t>
            </a:r>
            <a:r>
              <a:rPr lang="es-ES" sz="1200" dirty="0" err="1"/>
              <a:t>implements</a:t>
            </a:r>
            <a:r>
              <a:rPr lang="es-ES" sz="1200" dirty="0"/>
              <a:t> </a:t>
            </a:r>
            <a:r>
              <a:rPr lang="es-ES" sz="1200" dirty="0" err="1"/>
              <a:t>ApplicationListener</a:t>
            </a:r>
            <a:r>
              <a:rPr lang="es-ES" sz="1200" dirty="0"/>
              <a:t>&lt;Quejido&gt; {</a:t>
            </a:r>
          </a:p>
          <a:p>
            <a:pPr fontAlgn="t"/>
            <a:r>
              <a:rPr lang="es-ES" sz="1200" dirty="0" err="1"/>
              <a:t>public</a:t>
            </a:r>
            <a:r>
              <a:rPr lang="es-ES" sz="1200" dirty="0"/>
              <a:t> </a:t>
            </a:r>
            <a:r>
              <a:rPr lang="es-ES" sz="1200" dirty="0" err="1"/>
              <a:t>void</a:t>
            </a:r>
            <a:r>
              <a:rPr lang="es-ES" sz="1200" dirty="0"/>
              <a:t> </a:t>
            </a:r>
            <a:r>
              <a:rPr lang="es-ES" sz="1200" dirty="0" err="1"/>
              <a:t>onApplicationEvent</a:t>
            </a:r>
            <a:r>
              <a:rPr lang="es-ES" sz="1200" dirty="0"/>
              <a:t>(Quejido quejido) {</a:t>
            </a:r>
            <a:br>
              <a:rPr lang="es-ES" sz="1200" dirty="0"/>
            </a:br>
            <a:r>
              <a:rPr lang="es-ES" sz="1200" dirty="0"/>
              <a:t>}</a:t>
            </a:r>
            <a:br>
              <a:rPr lang="es-ES" sz="1200" dirty="0"/>
            </a:br>
            <a:r>
              <a:rPr lang="es-ES" sz="1200" dirty="0"/>
              <a:t>}</a:t>
            </a:r>
          </a:p>
        </p:txBody>
      </p:sp>
      <p:sp>
        <p:nvSpPr>
          <p:cNvPr id="15" name="16 CuadroTexto"/>
          <p:cNvSpPr txBox="1"/>
          <p:nvPr/>
        </p:nvSpPr>
        <p:spPr>
          <a:xfrm>
            <a:off x="251520" y="3573016"/>
            <a:ext cx="8007370" cy="276999"/>
          </a:xfrm>
          <a:prstGeom prst="rect">
            <a:avLst/>
          </a:prstGeom>
          <a:noFill/>
          <a:ln>
            <a:noFill/>
            <a:prstDash val="dash"/>
          </a:ln>
          <a:effectLst/>
        </p:spPr>
        <p:txBody>
          <a:bodyPr wrap="square" rtlCol="0">
            <a:spAutoFit/>
          </a:bodyPr>
          <a:lstStyle/>
          <a:p>
            <a:pPr fontAlgn="t"/>
            <a:r>
              <a:rPr lang="es-ES" sz="1200" dirty="0"/>
              <a:t>Y declarar el </a:t>
            </a:r>
            <a:r>
              <a:rPr lang="es-ES" sz="1200" dirty="0" err="1"/>
              <a:t>bean</a:t>
            </a:r>
            <a:r>
              <a:rPr lang="es-ES" sz="1200" dirty="0"/>
              <a:t> correspondiente en el fichero de configuración:</a:t>
            </a:r>
          </a:p>
        </p:txBody>
      </p:sp>
      <p:sp>
        <p:nvSpPr>
          <p:cNvPr id="16" name="15 CuadroTexto"/>
          <p:cNvSpPr txBox="1"/>
          <p:nvPr/>
        </p:nvSpPr>
        <p:spPr>
          <a:xfrm rot="10800000" flipV="1">
            <a:off x="251520" y="3933056"/>
            <a:ext cx="5972302"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&lt;bean id="</a:t>
            </a:r>
            <a:r>
              <a:rPr lang="en-US" sz="1200" dirty="0" err="1"/>
              <a:t>cotilla</a:t>
            </a:r>
            <a:r>
              <a:rPr lang="en-US" sz="1200" dirty="0"/>
              <a:t>" class="</a:t>
            </a:r>
            <a:r>
              <a:rPr lang="en-US" sz="1200" dirty="0" err="1"/>
              <a:t>com.empresa.Cotilla</a:t>
            </a:r>
            <a:r>
              <a:rPr lang="en-US" sz="1200" dirty="0"/>
              <a:t>"/&gt;</a:t>
            </a:r>
            <a:endParaRPr lang="es-ES" sz="1200" dirty="0"/>
          </a:p>
        </p:txBody>
      </p:sp>
      <p:pic>
        <p:nvPicPr>
          <p:cNvPr id="2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306129"/>
            <a:ext cx="1763688" cy="507247"/>
          </a:xfrm>
          <a:prstGeom prst="rect">
            <a:avLst/>
          </a:prstGeom>
          <a:noFill/>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333588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29</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243276" y="2062589"/>
            <a:ext cx="8007370" cy="646331"/>
          </a:xfrm>
          <a:prstGeom prst="rect">
            <a:avLst/>
          </a:prstGeom>
          <a:noFill/>
          <a:ln>
            <a:noFill/>
            <a:prstDash val="dash"/>
          </a:ln>
          <a:effectLst/>
        </p:spPr>
        <p:txBody>
          <a:bodyPr wrap="square" rtlCol="0">
            <a:spAutoFit/>
          </a:bodyPr>
          <a:lstStyle/>
          <a:p>
            <a:pPr fontAlgn="t"/>
            <a:r>
              <a:rPr lang="es-ES" sz="1200" dirty="0"/>
              <a:t>Para que un </a:t>
            </a:r>
            <a:r>
              <a:rPr lang="es-ES" sz="1200" dirty="0" err="1"/>
              <a:t>bean</a:t>
            </a:r>
            <a:r>
              <a:rPr lang="es-ES" sz="1200" dirty="0"/>
              <a:t> publique eventos se le tiene que inyectar una dependencia de tipo </a:t>
            </a:r>
            <a:r>
              <a:rPr lang="es-ES" sz="1200" dirty="0" err="1"/>
              <a:t>ApplicationEventPublisher</a:t>
            </a:r>
            <a:r>
              <a:rPr lang="es-ES" sz="1200" dirty="0"/>
              <a:t>. Y la forma recomendada es utilizar una de las interfaces de tipo </a:t>
            </a:r>
            <a:r>
              <a:rPr lang="es-ES" sz="1200" dirty="0" err="1"/>
              <a:t>Aware</a:t>
            </a:r>
            <a:r>
              <a:rPr lang="es-ES" sz="1200" dirty="0"/>
              <a:t> que ofrece Spring, para cuando se quiere acceder a alguna de las interfaces que implementa el contexto, concretamente la interface </a:t>
            </a:r>
            <a:r>
              <a:rPr lang="es-ES" sz="1200" dirty="0" err="1"/>
              <a:t>ApplicationEventPublisherAware</a:t>
            </a:r>
            <a:r>
              <a:rPr lang="es-ES" sz="1200" dirty="0" smtClean="0"/>
              <a:t>:</a:t>
            </a:r>
            <a:endParaRPr lang="es-ES" sz="1200" dirty="0"/>
          </a:p>
        </p:txBody>
      </p:sp>
      <p:sp>
        <p:nvSpPr>
          <p:cNvPr id="26" name="25 CuadroTexto"/>
          <p:cNvSpPr txBox="1"/>
          <p:nvPr/>
        </p:nvSpPr>
        <p:spPr>
          <a:xfrm rot="10800000" flipV="1">
            <a:off x="251520" y="1628800"/>
            <a:ext cx="115600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smtClean="0"/>
              <a:t>Publisher</a:t>
            </a:r>
            <a:endParaRPr lang="es-ES" sz="1200" b="1" dirty="0">
              <a:effectLst/>
            </a:endParaRPr>
          </a:p>
        </p:txBody>
      </p:sp>
      <p:sp>
        <p:nvSpPr>
          <p:cNvPr id="28" name="27 CuadroTexto"/>
          <p:cNvSpPr txBox="1"/>
          <p:nvPr/>
        </p:nvSpPr>
        <p:spPr>
          <a:xfrm rot="10800000" flipV="1">
            <a:off x="251520" y="2786151"/>
            <a:ext cx="5972302" cy="193899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Quejica </a:t>
            </a:r>
            <a:r>
              <a:rPr lang="es-ES" sz="1200" dirty="0" err="1"/>
              <a:t>implements</a:t>
            </a:r>
            <a:r>
              <a:rPr lang="es-ES" sz="1200" dirty="0"/>
              <a:t> </a:t>
            </a:r>
            <a:r>
              <a:rPr lang="es-ES" sz="1200" dirty="0" err="1"/>
              <a:t>ApplicationEventPublisherAware</a:t>
            </a:r>
            <a:r>
              <a:rPr lang="es-ES" sz="1200" dirty="0"/>
              <a:t> {</a:t>
            </a:r>
          </a:p>
          <a:p>
            <a:pPr fontAlgn="t"/>
            <a:r>
              <a:rPr lang="es-ES" sz="1200" dirty="0" err="1"/>
              <a:t>private</a:t>
            </a:r>
            <a:r>
              <a:rPr lang="es-ES" sz="1200" dirty="0"/>
              <a:t> </a:t>
            </a:r>
            <a:r>
              <a:rPr lang="es-ES" sz="1200" dirty="0" err="1"/>
              <a:t>ApplicationEventPublisher</a:t>
            </a:r>
            <a:r>
              <a:rPr lang="es-ES" sz="1200" dirty="0"/>
              <a:t> </a:t>
            </a:r>
            <a:r>
              <a:rPr lang="es-ES" sz="1200" dirty="0" err="1"/>
              <a:t>publisher</a:t>
            </a:r>
            <a:r>
              <a:rPr lang="es-ES" sz="1200" dirty="0"/>
              <a:t>;</a:t>
            </a:r>
          </a:p>
          <a:p>
            <a:pPr fontAlgn="t"/>
            <a:r>
              <a:rPr lang="es-ES" sz="1200" dirty="0" err="1"/>
              <a:t>public</a:t>
            </a:r>
            <a:r>
              <a:rPr lang="es-ES" sz="1200" dirty="0"/>
              <a:t> </a:t>
            </a:r>
            <a:r>
              <a:rPr lang="es-ES" sz="1200" dirty="0" err="1"/>
              <a:t>void</a:t>
            </a:r>
            <a:r>
              <a:rPr lang="es-ES" sz="1200" dirty="0"/>
              <a:t> </a:t>
            </a:r>
            <a:r>
              <a:rPr lang="es-ES" sz="1200" dirty="0" err="1"/>
              <a:t>setApplicationEventPublisher</a:t>
            </a:r>
            <a:r>
              <a:rPr lang="es-ES" sz="1200" dirty="0"/>
              <a:t>(</a:t>
            </a:r>
            <a:r>
              <a:rPr lang="es-ES" sz="1200" dirty="0" err="1"/>
              <a:t>ApplicationEventPublisher</a:t>
            </a:r>
            <a:r>
              <a:rPr lang="es-ES" sz="1200" dirty="0"/>
              <a:t> </a:t>
            </a:r>
            <a:r>
              <a:rPr lang="es-ES" sz="1200" dirty="0" err="1"/>
              <a:t>publisher</a:t>
            </a:r>
            <a:r>
              <a:rPr lang="es-ES" sz="1200" dirty="0"/>
              <a:t>) {</a:t>
            </a:r>
            <a:br>
              <a:rPr lang="es-ES" sz="1200" dirty="0"/>
            </a:br>
            <a:r>
              <a:rPr lang="es-ES" sz="1200" dirty="0" err="1"/>
              <a:t>this.publisher</a:t>
            </a:r>
            <a:r>
              <a:rPr lang="es-ES" sz="1200" dirty="0"/>
              <a:t> = </a:t>
            </a:r>
            <a:r>
              <a:rPr lang="es-ES" sz="1200" dirty="0" err="1"/>
              <a:t>publisher</a:t>
            </a:r>
            <a:r>
              <a:rPr lang="es-ES" sz="1200" dirty="0"/>
              <a:t>; </a:t>
            </a:r>
            <a:br>
              <a:rPr lang="es-ES" sz="1200" dirty="0"/>
            </a:br>
            <a:r>
              <a:rPr lang="es-ES" sz="1200" dirty="0"/>
              <a:t>}</a:t>
            </a:r>
          </a:p>
          <a:p>
            <a:pPr fontAlgn="t"/>
            <a:r>
              <a:rPr lang="es-ES" sz="1200" dirty="0" err="1"/>
              <a:t>public</a:t>
            </a:r>
            <a:r>
              <a:rPr lang="es-ES" sz="1200" dirty="0"/>
              <a:t> </a:t>
            </a:r>
            <a:r>
              <a:rPr lang="es-ES" sz="1200" dirty="0" err="1"/>
              <a:t>void</a:t>
            </a:r>
            <a:r>
              <a:rPr lang="es-ES" sz="1200" dirty="0"/>
              <a:t> queja(</a:t>
            </a:r>
            <a:r>
              <a:rPr lang="es-ES" sz="1200" dirty="0" err="1"/>
              <a:t>String</a:t>
            </a:r>
            <a:r>
              <a:rPr lang="es-ES" sz="1200" dirty="0"/>
              <a:t> motivo) {</a:t>
            </a:r>
            <a:br>
              <a:rPr lang="es-ES" sz="1200" dirty="0"/>
            </a:br>
            <a:r>
              <a:rPr lang="es-ES" sz="1200" dirty="0"/>
              <a:t>Quejido </a:t>
            </a:r>
            <a:r>
              <a:rPr lang="es-ES" sz="1200" dirty="0" err="1"/>
              <a:t>quejido</a:t>
            </a:r>
            <a:r>
              <a:rPr lang="es-ES" sz="1200" dirty="0"/>
              <a:t> = new Quejido(</a:t>
            </a:r>
            <a:r>
              <a:rPr lang="es-ES" sz="1200" dirty="0" err="1"/>
              <a:t>this</a:t>
            </a:r>
            <a:r>
              <a:rPr lang="es-ES" sz="1200" dirty="0"/>
              <a:t>, motivo);</a:t>
            </a:r>
          </a:p>
          <a:p>
            <a:pPr fontAlgn="t"/>
            <a:r>
              <a:rPr lang="es-ES" sz="1200" dirty="0" err="1"/>
              <a:t>this.publisher.publishEvent</a:t>
            </a:r>
            <a:r>
              <a:rPr lang="es-ES" sz="1200" dirty="0"/>
              <a:t>(quejido);</a:t>
            </a:r>
            <a:br>
              <a:rPr lang="es-ES" sz="1200" dirty="0"/>
            </a:br>
            <a:r>
              <a:rPr lang="es-ES" sz="1200" dirty="0"/>
              <a:t>}</a:t>
            </a:r>
            <a:br>
              <a:rPr lang="es-ES" sz="1200" dirty="0"/>
            </a:br>
            <a:r>
              <a:rPr lang="es-ES" sz="1200" dirty="0"/>
              <a:t>}</a:t>
            </a:r>
          </a:p>
        </p:txBody>
      </p:sp>
      <p:sp>
        <p:nvSpPr>
          <p:cNvPr id="15" name="16 CuadroTexto"/>
          <p:cNvSpPr txBox="1"/>
          <p:nvPr/>
        </p:nvSpPr>
        <p:spPr>
          <a:xfrm>
            <a:off x="251520" y="4808185"/>
            <a:ext cx="8007370" cy="276999"/>
          </a:xfrm>
          <a:prstGeom prst="rect">
            <a:avLst/>
          </a:prstGeom>
          <a:noFill/>
          <a:ln>
            <a:noFill/>
            <a:prstDash val="dash"/>
          </a:ln>
          <a:effectLst/>
        </p:spPr>
        <p:txBody>
          <a:bodyPr wrap="square" rtlCol="0">
            <a:spAutoFit/>
          </a:bodyPr>
          <a:lstStyle/>
          <a:p>
            <a:pPr fontAlgn="t"/>
            <a:r>
              <a:rPr lang="es-ES" sz="1200" dirty="0"/>
              <a:t>Y declarar el </a:t>
            </a:r>
            <a:r>
              <a:rPr lang="es-ES" sz="1200" dirty="0" err="1"/>
              <a:t>bean</a:t>
            </a:r>
            <a:r>
              <a:rPr lang="es-ES" sz="1200" dirty="0"/>
              <a:t> correspondiente en el fichero de configuración</a:t>
            </a:r>
          </a:p>
        </p:txBody>
      </p:sp>
      <p:sp>
        <p:nvSpPr>
          <p:cNvPr id="16" name="15 CuadroTexto"/>
          <p:cNvSpPr txBox="1"/>
          <p:nvPr/>
        </p:nvSpPr>
        <p:spPr>
          <a:xfrm rot="10800000" flipV="1">
            <a:off x="251520" y="5240232"/>
            <a:ext cx="5972302"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bean</a:t>
            </a:r>
            <a:r>
              <a:rPr lang="es-ES" sz="1200" dirty="0"/>
              <a:t> id="quejica" </a:t>
            </a:r>
            <a:r>
              <a:rPr lang="es-ES" sz="1200" dirty="0" err="1"/>
              <a:t>class</a:t>
            </a:r>
            <a:r>
              <a:rPr lang="es-ES" sz="1200" dirty="0"/>
              <a:t>="</a:t>
            </a:r>
            <a:r>
              <a:rPr lang="es-ES" sz="1200" dirty="0" err="1"/>
              <a:t>com.empresa.Quejica</a:t>
            </a:r>
            <a:r>
              <a:rPr lang="es-ES" sz="1200" dirty="0"/>
              <a:t>"/&gt;</a:t>
            </a:r>
          </a:p>
        </p:txBody>
      </p:sp>
      <p:sp>
        <p:nvSpPr>
          <p:cNvPr id="17" name="16 CuadroTexto"/>
          <p:cNvSpPr txBox="1"/>
          <p:nvPr/>
        </p:nvSpPr>
        <p:spPr>
          <a:xfrm>
            <a:off x="251520" y="5703639"/>
            <a:ext cx="8007370" cy="461665"/>
          </a:xfrm>
          <a:prstGeom prst="rect">
            <a:avLst/>
          </a:prstGeom>
          <a:noFill/>
          <a:ln>
            <a:noFill/>
            <a:prstDash val="dash"/>
          </a:ln>
          <a:effectLst/>
        </p:spPr>
        <p:txBody>
          <a:bodyPr wrap="square" rtlCol="0">
            <a:spAutoFit/>
          </a:bodyPr>
          <a:lstStyle/>
          <a:p>
            <a:pPr fontAlgn="t"/>
            <a:r>
              <a:rPr lang="es-ES" sz="1200" dirty="0"/>
              <a:t>Spring detecta automáticamente cuando un </a:t>
            </a:r>
            <a:r>
              <a:rPr lang="es-ES" sz="1200" dirty="0" err="1"/>
              <a:t>bean</a:t>
            </a:r>
            <a:r>
              <a:rPr lang="es-ES" sz="1200" dirty="0"/>
              <a:t> implementa la interface, e inyecta directamente la dependencia, de forma que pueda utilizarla para publicar eventos.</a:t>
            </a:r>
          </a:p>
        </p:txBody>
      </p:sp>
      <p:pic>
        <p:nvPicPr>
          <p:cNvPr id="2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8"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dirty="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3629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s-ES" smtClean="0"/>
              <a:t>Spring Framework</a:t>
            </a:r>
            <a:endParaRPr lang="es-ES" dirty="0"/>
          </a:p>
        </p:txBody>
      </p:sp>
      <p:sp>
        <p:nvSpPr>
          <p:cNvPr id="4" name="Espace réservé du numéro de diapositive 3"/>
          <p:cNvSpPr>
            <a:spLocks noGrp="1"/>
          </p:cNvSpPr>
          <p:nvPr>
            <p:ph type="sldNum" sz="quarter" idx="12"/>
          </p:nvPr>
        </p:nvSpPr>
        <p:spPr/>
        <p:txBody>
          <a:bodyPr/>
          <a:lstStyle/>
          <a:p>
            <a:fld id="{AF43E6FD-AB27-4108-A2FC-346BB5F75E3F}" type="slidenum">
              <a:rPr lang="es-ES" smtClean="0"/>
              <a:pPr/>
              <a:t>3</a:t>
            </a:fld>
            <a:endParaRPr lang="es-ES" dirty="0"/>
          </a:p>
        </p:txBody>
      </p:sp>
      <p:pic>
        <p:nvPicPr>
          <p:cNvPr id="6" name="Picture 2" descr="d:\Profiles\jmsanjuan\Desktop\SOPRASTERIA_ACADEMY_logo_CMJN_exe.jpg"/>
          <p:cNvPicPr>
            <a:picLocks noChangeAspect="1" noChangeArrowheads="1"/>
          </p:cNvPicPr>
          <p:nvPr/>
        </p:nvPicPr>
        <p:blipFill>
          <a:blip r:embed="rId3"/>
          <a:srcRect/>
          <a:stretch>
            <a:fillRect/>
          </a:stretch>
        </p:blipFill>
        <p:spPr bwMode="auto">
          <a:xfrm>
            <a:off x="7236296" y="6237312"/>
            <a:ext cx="1763688" cy="507247"/>
          </a:xfrm>
          <a:prstGeom prst="rect">
            <a:avLst/>
          </a:prstGeom>
          <a:noFill/>
        </p:spPr>
      </p:pic>
      <p:sp>
        <p:nvSpPr>
          <p:cNvPr id="7" name="Espace réservé du texte 1"/>
          <p:cNvSpPr txBox="1">
            <a:spLocks/>
          </p:cNvSpPr>
          <p:nvPr/>
        </p:nvSpPr>
        <p:spPr bwMode="gray">
          <a:xfrm>
            <a:off x="552822" y="1844824"/>
            <a:ext cx="2796902" cy="3168352"/>
          </a:xfrm>
          <a:prstGeom prst="rect">
            <a:avLst/>
          </a:prstGeom>
          <a:ln>
            <a:noFill/>
          </a:ln>
        </p:spPr>
        <p:txBody>
          <a:bodyPr vert="horz" lIns="0" tIns="0" rIns="0" bIns="0" rtlCol="0">
            <a:noAutofit/>
          </a:bodyPr>
          <a:lstStyle>
            <a:lvl1pPr marL="0" indent="0" algn="l" defTabSz="914199" rtl="0" eaLnBrk="1" latinLnBrk="0" hangingPunct="1">
              <a:spcBef>
                <a:spcPts val="800"/>
              </a:spcBef>
              <a:buClr>
                <a:srgbClr val="CF022B"/>
              </a:buClr>
              <a:buSzPct val="90000"/>
              <a:buFont typeface="Arial" panose="020B0604020202020204" pitchFamily="34" charset="0"/>
              <a:buNone/>
              <a:tabLst/>
              <a:defRPr sz="2400" b="0" kern="1200" normalizeH="0" baseline="0">
                <a:solidFill>
                  <a:schemeClr val="tx1"/>
                </a:solidFill>
                <a:latin typeface="+mn-lt"/>
                <a:ea typeface="+mn-ea"/>
                <a:cs typeface="+mn-cs"/>
              </a:defRPr>
            </a:lvl1pPr>
            <a:lvl2pPr marL="0" indent="0" algn="l" defTabSz="914199" rtl="0" eaLnBrk="1" latinLnBrk="0" hangingPunct="1">
              <a:spcBef>
                <a:spcPts val="800"/>
              </a:spcBef>
              <a:buClr>
                <a:schemeClr val="accent4"/>
              </a:buClr>
              <a:buSzPct val="100000"/>
              <a:buFont typeface="Arial" panose="020B0604020202020204" pitchFamily="34" charset="0"/>
              <a:buNone/>
              <a:tabLst/>
              <a:defRPr sz="2800" b="1" kern="1200">
                <a:solidFill>
                  <a:schemeClr val="tx1"/>
                </a:solidFill>
                <a:latin typeface="+mn-lt"/>
                <a:ea typeface="+mn-ea"/>
                <a:cs typeface="+mn-cs"/>
              </a:defRPr>
            </a:lvl2pPr>
            <a:lvl3pPr marL="493713" marR="0" indent="0" algn="l" defTabSz="725488" rtl="0" eaLnBrk="1" fontAlgn="auto" latinLnBrk="0" hangingPunct="1">
              <a:lnSpc>
                <a:spcPct val="100000"/>
              </a:lnSpc>
              <a:spcBef>
                <a:spcPts val="411"/>
              </a:spcBef>
              <a:spcAft>
                <a:spcPts val="0"/>
              </a:spcAft>
              <a:buClrTx/>
              <a:buSzTx/>
              <a:buFont typeface="Calibri" panose="020F0502020204030204" pitchFamily="34" charset="0"/>
              <a:buNone/>
              <a:tabLst/>
              <a:defRPr lang="fr-FR" sz="1600" i="0" kern="1200" baseline="0">
                <a:solidFill>
                  <a:schemeClr val="tx1"/>
                </a:solidFill>
                <a:latin typeface="+mn-lt"/>
                <a:ea typeface="+mn-ea"/>
                <a:cs typeface="+mn-cs"/>
              </a:defRPr>
            </a:lvl3pPr>
            <a:lvl4pPr marL="898525" indent="0" algn="l" defTabSz="914199" rtl="0" eaLnBrk="1" latinLnBrk="0" hangingPunct="1">
              <a:spcBef>
                <a:spcPts val="0"/>
              </a:spcBef>
              <a:buFont typeface="Arial" panose="020B0604020202020204" pitchFamily="34" charset="0"/>
              <a:buNone/>
              <a:tabLst/>
              <a:defRPr sz="1600" i="0" kern="1200">
                <a:solidFill>
                  <a:schemeClr val="tx1"/>
                </a:solidFill>
                <a:latin typeface="+mn-lt"/>
                <a:ea typeface="+mn-ea"/>
                <a:cs typeface="+mn-cs"/>
              </a:defRPr>
            </a:lvl4pPr>
            <a:lvl5pPr marL="898525" marR="0" indent="0" algn="l" defTabSz="914199" rtl="0" eaLnBrk="1" fontAlgn="auto" latinLnBrk="0" hangingPunct="1">
              <a:lnSpc>
                <a:spcPct val="100000"/>
              </a:lnSpc>
              <a:spcBef>
                <a:spcPts val="0"/>
              </a:spcBef>
              <a:spcAft>
                <a:spcPts val="0"/>
              </a:spcAft>
              <a:buClrTx/>
              <a:buSzTx/>
              <a:buFont typeface="Arial" panose="020B0604020202020204" pitchFamily="34" charset="0"/>
              <a:buNone/>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sz="1600" u="sng" dirty="0" smtClean="0"/>
              <a:t>Día 1</a:t>
            </a:r>
          </a:p>
          <a:p>
            <a:pPr marL="171450" indent="-171450">
              <a:buFont typeface="Wingdings" panose="05000000000000000000" pitchFamily="2" charset="2"/>
              <a:buChar char="§"/>
            </a:pPr>
            <a:r>
              <a:rPr lang="es-ES_tradnl" sz="1200" dirty="0" smtClean="0"/>
              <a:t>Introducción a Spring</a:t>
            </a:r>
          </a:p>
          <a:p>
            <a:pPr marL="779463" lvl="2" indent="-285750">
              <a:buClr>
                <a:schemeClr val="tx1"/>
              </a:buClr>
              <a:buSzPct val="90000"/>
              <a:buFont typeface="Calibri" panose="020F0502020204030204" pitchFamily="34" charset="0"/>
              <a:buChar char="•"/>
            </a:pPr>
            <a:r>
              <a:rPr lang="es-ES_tradnl" sz="1000" dirty="0" smtClean="0"/>
              <a:t>Arquitectura en N-capas</a:t>
            </a:r>
          </a:p>
          <a:p>
            <a:pPr marL="779463" lvl="2" indent="-285750">
              <a:buClr>
                <a:schemeClr val="tx1"/>
              </a:buClr>
              <a:buSzPct val="90000"/>
              <a:buFont typeface="Calibri" panose="020F0502020204030204" pitchFamily="34" charset="0"/>
              <a:buChar char="•"/>
            </a:pPr>
            <a:r>
              <a:rPr lang="es-ES_tradnl" sz="1000" dirty="0" smtClean="0"/>
              <a:t>Inversión de control, Inyección de dependencias</a:t>
            </a:r>
          </a:p>
          <a:p>
            <a:pPr marL="171450" indent="-171450">
              <a:buFont typeface="Wingdings" panose="05000000000000000000" pitchFamily="2" charset="2"/>
              <a:buChar char="§"/>
            </a:pPr>
            <a:r>
              <a:rPr lang="es-ES_tradnl" sz="1200" dirty="0" smtClean="0"/>
              <a:t>Módulos de Spring</a:t>
            </a:r>
          </a:p>
          <a:p>
            <a:pPr marL="171450" indent="-171450">
              <a:buFont typeface="Wingdings" panose="05000000000000000000" pitchFamily="2" charset="2"/>
              <a:buChar char="§"/>
            </a:pPr>
            <a:r>
              <a:rPr lang="es-ES_tradnl" sz="1200" dirty="0" smtClean="0"/>
              <a:t>Spring CORE</a:t>
            </a:r>
          </a:p>
          <a:p>
            <a:pPr marL="779463" lvl="2" indent="-285750">
              <a:buClr>
                <a:schemeClr val="tx1"/>
              </a:buClr>
              <a:buSzPct val="90000"/>
              <a:buFont typeface="Calibri" panose="020F0502020204030204" pitchFamily="34" charset="0"/>
              <a:buChar char="•"/>
            </a:pPr>
            <a:r>
              <a:rPr lang="es-ES_tradnl" sz="1000" dirty="0" err="1"/>
              <a:t>Application</a:t>
            </a:r>
            <a:r>
              <a:rPr lang="es-ES_tradnl" sz="1000" dirty="0"/>
              <a:t> </a:t>
            </a:r>
            <a:r>
              <a:rPr lang="es-ES_tradnl" sz="1000" dirty="0" err="1"/>
              <a:t>Context</a:t>
            </a:r>
            <a:r>
              <a:rPr lang="es-ES_tradnl" sz="1000" dirty="0"/>
              <a:t> y </a:t>
            </a:r>
            <a:r>
              <a:rPr lang="es-ES_tradnl" sz="1000" dirty="0" err="1"/>
              <a:t>Bean</a:t>
            </a:r>
            <a:r>
              <a:rPr lang="es-ES_tradnl" sz="1000" dirty="0"/>
              <a:t> Factory</a:t>
            </a:r>
          </a:p>
          <a:p>
            <a:pPr marL="779463" lvl="2" indent="-285750">
              <a:buClr>
                <a:schemeClr val="tx1"/>
              </a:buClr>
              <a:buSzPct val="90000"/>
              <a:buFont typeface="Calibri" panose="020F0502020204030204" pitchFamily="34" charset="0"/>
              <a:buChar char="•"/>
            </a:pPr>
            <a:r>
              <a:rPr lang="es-ES_tradnl" sz="1000" dirty="0" smtClean="0"/>
              <a:t>Internacionalización</a:t>
            </a:r>
          </a:p>
          <a:p>
            <a:pPr marL="779463" lvl="2" indent="-285750">
              <a:buClr>
                <a:schemeClr val="tx1"/>
              </a:buClr>
              <a:buSzPct val="90000"/>
              <a:buFont typeface="Calibri" panose="020F0502020204030204" pitchFamily="34" charset="0"/>
              <a:buChar char="•"/>
            </a:pPr>
            <a:r>
              <a:rPr lang="es-ES_tradnl" sz="1000" dirty="0" smtClean="0"/>
              <a:t>Eventos</a:t>
            </a:r>
            <a:endParaRPr lang="es-ES_tradnl" sz="1000" dirty="0"/>
          </a:p>
          <a:p>
            <a:pPr marL="171450" indent="-171450">
              <a:buFont typeface="Wingdings" panose="05000000000000000000" pitchFamily="2" charset="2"/>
              <a:buChar char="§"/>
            </a:pPr>
            <a:r>
              <a:rPr lang="es-ES_tradnl" sz="1200" dirty="0" err="1" smtClean="0"/>
              <a:t>Beans</a:t>
            </a:r>
            <a:r>
              <a:rPr lang="es-ES_tradnl" sz="1200" dirty="0" smtClean="0"/>
              <a:t> en Spring</a:t>
            </a:r>
          </a:p>
          <a:p>
            <a:pPr marL="779463" lvl="2" indent="-285750">
              <a:buClr>
                <a:schemeClr val="tx1"/>
              </a:buClr>
              <a:buSzPct val="90000"/>
              <a:buFont typeface="Calibri" panose="020F0502020204030204" pitchFamily="34" charset="0"/>
              <a:buChar char="•"/>
            </a:pPr>
            <a:r>
              <a:rPr lang="es-ES_tradnl" sz="1000" dirty="0"/>
              <a:t>XML</a:t>
            </a:r>
          </a:p>
          <a:p>
            <a:pPr marL="779463" lvl="2" indent="-285750">
              <a:buClr>
                <a:schemeClr val="tx1"/>
              </a:buClr>
              <a:buSzPct val="90000"/>
              <a:buFont typeface="Calibri" panose="020F0502020204030204" pitchFamily="34" charset="0"/>
              <a:buChar char="•"/>
            </a:pPr>
            <a:r>
              <a:rPr lang="es-ES_tradnl" sz="1000" dirty="0"/>
              <a:t>Anotaciones</a:t>
            </a:r>
          </a:p>
          <a:p>
            <a:pPr marL="779463" lvl="2" indent="-285750">
              <a:buClr>
                <a:schemeClr val="tx1"/>
              </a:buClr>
              <a:buSzPct val="90000"/>
              <a:buFont typeface="Calibri" panose="020F0502020204030204" pitchFamily="34" charset="0"/>
              <a:buChar char="•"/>
            </a:pPr>
            <a:r>
              <a:rPr lang="es-ES_tradnl" sz="1000" dirty="0" err="1" smtClean="0"/>
              <a:t>JavaConfig</a:t>
            </a:r>
            <a:endParaRPr lang="es-ES_tradnl" sz="1000" dirty="0"/>
          </a:p>
        </p:txBody>
      </p:sp>
      <p:sp>
        <p:nvSpPr>
          <p:cNvPr id="9" name="Espace réservé du texte 1"/>
          <p:cNvSpPr txBox="1">
            <a:spLocks/>
          </p:cNvSpPr>
          <p:nvPr/>
        </p:nvSpPr>
        <p:spPr bwMode="gray">
          <a:xfrm>
            <a:off x="3996866" y="1844824"/>
            <a:ext cx="1944216" cy="3096344"/>
          </a:xfrm>
          <a:prstGeom prst="rect">
            <a:avLst/>
          </a:prstGeom>
          <a:ln>
            <a:noFill/>
          </a:ln>
        </p:spPr>
        <p:txBody>
          <a:bodyPr vert="horz" lIns="0" tIns="0" rIns="0" bIns="0" rtlCol="0">
            <a:noAutofit/>
          </a:bodyPr>
          <a:lstStyle>
            <a:lvl1pPr marL="0" indent="0" algn="l" defTabSz="914199" rtl="0" eaLnBrk="1" latinLnBrk="0" hangingPunct="1">
              <a:spcBef>
                <a:spcPts val="800"/>
              </a:spcBef>
              <a:buClr>
                <a:srgbClr val="CF022B"/>
              </a:buClr>
              <a:buSzPct val="90000"/>
              <a:buFont typeface="Arial" panose="020B0604020202020204" pitchFamily="34" charset="0"/>
              <a:buNone/>
              <a:tabLst/>
              <a:defRPr sz="2400" b="0" kern="1200" normalizeH="0" baseline="0">
                <a:solidFill>
                  <a:schemeClr val="tx1"/>
                </a:solidFill>
                <a:latin typeface="+mn-lt"/>
                <a:ea typeface="+mn-ea"/>
                <a:cs typeface="+mn-cs"/>
              </a:defRPr>
            </a:lvl1pPr>
            <a:lvl2pPr marL="0" indent="0" algn="l" defTabSz="914199" rtl="0" eaLnBrk="1" latinLnBrk="0" hangingPunct="1">
              <a:spcBef>
                <a:spcPts val="800"/>
              </a:spcBef>
              <a:buClr>
                <a:schemeClr val="accent4"/>
              </a:buClr>
              <a:buSzPct val="100000"/>
              <a:buFont typeface="Arial" panose="020B0604020202020204" pitchFamily="34" charset="0"/>
              <a:buNone/>
              <a:tabLst/>
              <a:defRPr sz="2800" b="1" kern="1200">
                <a:solidFill>
                  <a:schemeClr val="tx1"/>
                </a:solidFill>
                <a:latin typeface="+mn-lt"/>
                <a:ea typeface="+mn-ea"/>
                <a:cs typeface="+mn-cs"/>
              </a:defRPr>
            </a:lvl2pPr>
            <a:lvl3pPr marL="493713" marR="0" indent="0" algn="l" defTabSz="725488" rtl="0" eaLnBrk="1" fontAlgn="auto" latinLnBrk="0" hangingPunct="1">
              <a:lnSpc>
                <a:spcPct val="100000"/>
              </a:lnSpc>
              <a:spcBef>
                <a:spcPts val="411"/>
              </a:spcBef>
              <a:spcAft>
                <a:spcPts val="0"/>
              </a:spcAft>
              <a:buClrTx/>
              <a:buSzTx/>
              <a:buFont typeface="Calibri" panose="020F0502020204030204" pitchFamily="34" charset="0"/>
              <a:buNone/>
              <a:tabLst/>
              <a:defRPr lang="fr-FR" sz="1600" i="0" kern="1200" baseline="0">
                <a:solidFill>
                  <a:schemeClr val="tx1"/>
                </a:solidFill>
                <a:latin typeface="+mn-lt"/>
                <a:ea typeface="+mn-ea"/>
                <a:cs typeface="+mn-cs"/>
              </a:defRPr>
            </a:lvl3pPr>
            <a:lvl4pPr marL="898525" indent="0" algn="l" defTabSz="914199" rtl="0" eaLnBrk="1" latinLnBrk="0" hangingPunct="1">
              <a:spcBef>
                <a:spcPts val="0"/>
              </a:spcBef>
              <a:buFont typeface="Arial" panose="020B0604020202020204" pitchFamily="34" charset="0"/>
              <a:buNone/>
              <a:tabLst/>
              <a:defRPr sz="1600" i="0" kern="1200">
                <a:solidFill>
                  <a:schemeClr val="tx1"/>
                </a:solidFill>
                <a:latin typeface="+mn-lt"/>
                <a:ea typeface="+mn-ea"/>
                <a:cs typeface="+mn-cs"/>
              </a:defRPr>
            </a:lvl4pPr>
            <a:lvl5pPr marL="898525" marR="0" indent="0" algn="l" defTabSz="914199" rtl="0" eaLnBrk="1" fontAlgn="auto" latinLnBrk="0" hangingPunct="1">
              <a:lnSpc>
                <a:spcPct val="100000"/>
              </a:lnSpc>
              <a:spcBef>
                <a:spcPts val="0"/>
              </a:spcBef>
              <a:spcAft>
                <a:spcPts val="0"/>
              </a:spcAft>
              <a:buClrTx/>
              <a:buSzTx/>
              <a:buFont typeface="Arial" panose="020B0604020202020204" pitchFamily="34" charset="0"/>
              <a:buNone/>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sz="1600" u="sng" dirty="0" smtClean="0"/>
              <a:t>Día 2</a:t>
            </a:r>
          </a:p>
          <a:p>
            <a:pPr marL="171450" indent="-171450">
              <a:buFont typeface="Wingdings" panose="05000000000000000000" pitchFamily="2" charset="2"/>
              <a:buChar char="§"/>
            </a:pPr>
            <a:r>
              <a:rPr lang="es-ES_tradnl" sz="1200" dirty="0" smtClean="0"/>
              <a:t>Spring MVC</a:t>
            </a:r>
          </a:p>
          <a:p>
            <a:pPr marL="779463" lvl="2" indent="-285750">
              <a:buClr>
                <a:schemeClr val="tx1"/>
              </a:buClr>
              <a:buSzPct val="90000"/>
              <a:buFont typeface="Calibri" panose="020F0502020204030204" pitchFamily="34" charset="0"/>
              <a:buChar char="•"/>
            </a:pPr>
            <a:r>
              <a:rPr lang="es-ES_tradnl" sz="1000" dirty="0" err="1" smtClean="0"/>
              <a:t>Controllers</a:t>
            </a:r>
            <a:endParaRPr lang="es-ES_tradnl" sz="1000" dirty="0" smtClean="0"/>
          </a:p>
          <a:p>
            <a:pPr marL="779463" lvl="2" indent="-285750">
              <a:buClr>
                <a:schemeClr val="tx1"/>
              </a:buClr>
              <a:buSzPct val="90000"/>
              <a:buFont typeface="Calibri" panose="020F0502020204030204" pitchFamily="34" charset="0"/>
              <a:buChar char="•"/>
            </a:pPr>
            <a:r>
              <a:rPr lang="es-ES_tradnl" sz="1000" dirty="0" smtClean="0"/>
              <a:t>Vistas</a:t>
            </a:r>
          </a:p>
          <a:p>
            <a:pPr marL="171450" indent="-171450">
              <a:buFont typeface="Wingdings" panose="05000000000000000000" pitchFamily="2" charset="2"/>
              <a:buChar char="§"/>
            </a:pPr>
            <a:r>
              <a:rPr lang="es-ES_tradnl" sz="1200" dirty="0" smtClean="0"/>
              <a:t>Spring Data Access</a:t>
            </a:r>
          </a:p>
          <a:p>
            <a:pPr marL="779463" lvl="2" indent="-285750">
              <a:buClr>
                <a:schemeClr val="tx1"/>
              </a:buClr>
              <a:buSzPct val="90000"/>
              <a:buFont typeface="Calibri" panose="020F0502020204030204" pitchFamily="34" charset="0"/>
              <a:buChar char="•"/>
            </a:pPr>
            <a:r>
              <a:rPr lang="es-ES_tradnl" sz="1000" dirty="0" smtClean="0"/>
              <a:t>JDBC</a:t>
            </a:r>
            <a:endParaRPr lang="es-ES_tradnl" sz="1000" dirty="0"/>
          </a:p>
          <a:p>
            <a:pPr marL="779463" lvl="2" indent="-285750">
              <a:buClr>
                <a:schemeClr val="tx1"/>
              </a:buClr>
              <a:buSzPct val="90000"/>
              <a:buFont typeface="Calibri" panose="020F0502020204030204" pitchFamily="34" charset="0"/>
              <a:buChar char="•"/>
            </a:pPr>
            <a:r>
              <a:rPr lang="es-ES_tradnl" sz="1000" dirty="0" smtClean="0"/>
              <a:t>ORM</a:t>
            </a:r>
          </a:p>
          <a:p>
            <a:pPr marL="779463" lvl="2" indent="-285750">
              <a:buClr>
                <a:schemeClr val="tx1"/>
              </a:buClr>
              <a:buSzPct val="90000"/>
              <a:buFont typeface="Calibri" panose="020F0502020204030204" pitchFamily="34" charset="0"/>
              <a:buChar char="•"/>
            </a:pPr>
            <a:r>
              <a:rPr lang="es-ES_tradnl" sz="1000" dirty="0" smtClean="0"/>
              <a:t>Transacciones</a:t>
            </a:r>
            <a:endParaRPr lang="es-ES_tradnl" sz="1000" dirty="0"/>
          </a:p>
        </p:txBody>
      </p:sp>
      <p:sp>
        <p:nvSpPr>
          <p:cNvPr id="10" name="Espace réservé du texte 1"/>
          <p:cNvSpPr txBox="1">
            <a:spLocks/>
          </p:cNvSpPr>
          <p:nvPr/>
        </p:nvSpPr>
        <p:spPr bwMode="gray">
          <a:xfrm>
            <a:off x="6603673" y="1844824"/>
            <a:ext cx="1728192" cy="3096344"/>
          </a:xfrm>
          <a:prstGeom prst="rect">
            <a:avLst/>
          </a:prstGeom>
        </p:spPr>
        <p:txBody>
          <a:bodyPr vert="horz" lIns="0" tIns="0" rIns="0" bIns="0" rtlCol="0">
            <a:noAutofit/>
          </a:bodyPr>
          <a:lstStyle>
            <a:lvl1pPr marL="0" indent="0" algn="l" defTabSz="914199" rtl="0" eaLnBrk="1" latinLnBrk="0" hangingPunct="1">
              <a:spcBef>
                <a:spcPts val="800"/>
              </a:spcBef>
              <a:buClr>
                <a:srgbClr val="CF022B"/>
              </a:buClr>
              <a:buSzPct val="90000"/>
              <a:buFont typeface="Arial" panose="020B0604020202020204" pitchFamily="34" charset="0"/>
              <a:buNone/>
              <a:tabLst/>
              <a:defRPr sz="2400" b="0" kern="1200" normalizeH="0" baseline="0">
                <a:solidFill>
                  <a:schemeClr val="tx1"/>
                </a:solidFill>
                <a:latin typeface="+mn-lt"/>
                <a:ea typeface="+mn-ea"/>
                <a:cs typeface="+mn-cs"/>
              </a:defRPr>
            </a:lvl1pPr>
            <a:lvl2pPr marL="0" indent="0" algn="l" defTabSz="914199" rtl="0" eaLnBrk="1" latinLnBrk="0" hangingPunct="1">
              <a:spcBef>
                <a:spcPts val="800"/>
              </a:spcBef>
              <a:buClr>
                <a:schemeClr val="accent4"/>
              </a:buClr>
              <a:buSzPct val="100000"/>
              <a:buFont typeface="Arial" panose="020B0604020202020204" pitchFamily="34" charset="0"/>
              <a:buNone/>
              <a:tabLst/>
              <a:defRPr sz="2800" b="1" kern="1200">
                <a:solidFill>
                  <a:schemeClr val="tx1"/>
                </a:solidFill>
                <a:latin typeface="+mn-lt"/>
                <a:ea typeface="+mn-ea"/>
                <a:cs typeface="+mn-cs"/>
              </a:defRPr>
            </a:lvl2pPr>
            <a:lvl3pPr marL="493713" marR="0" indent="0" algn="l" defTabSz="725488" rtl="0" eaLnBrk="1" fontAlgn="auto" latinLnBrk="0" hangingPunct="1">
              <a:lnSpc>
                <a:spcPct val="100000"/>
              </a:lnSpc>
              <a:spcBef>
                <a:spcPts val="411"/>
              </a:spcBef>
              <a:spcAft>
                <a:spcPts val="0"/>
              </a:spcAft>
              <a:buClrTx/>
              <a:buSzTx/>
              <a:buFont typeface="Calibri" panose="020F0502020204030204" pitchFamily="34" charset="0"/>
              <a:buNone/>
              <a:tabLst/>
              <a:defRPr lang="fr-FR" sz="1600" i="0" kern="1200" baseline="0">
                <a:solidFill>
                  <a:schemeClr val="tx1"/>
                </a:solidFill>
                <a:latin typeface="+mn-lt"/>
                <a:ea typeface="+mn-ea"/>
                <a:cs typeface="+mn-cs"/>
              </a:defRPr>
            </a:lvl3pPr>
            <a:lvl4pPr marL="898525" indent="0" algn="l" defTabSz="914199" rtl="0" eaLnBrk="1" latinLnBrk="0" hangingPunct="1">
              <a:spcBef>
                <a:spcPts val="0"/>
              </a:spcBef>
              <a:buFont typeface="Arial" panose="020B0604020202020204" pitchFamily="34" charset="0"/>
              <a:buNone/>
              <a:tabLst/>
              <a:defRPr sz="1600" i="0" kern="1200">
                <a:solidFill>
                  <a:schemeClr val="tx1"/>
                </a:solidFill>
                <a:latin typeface="+mn-lt"/>
                <a:ea typeface="+mn-ea"/>
                <a:cs typeface="+mn-cs"/>
              </a:defRPr>
            </a:lvl4pPr>
            <a:lvl5pPr marL="898525" marR="0" indent="0" algn="l" defTabSz="914199" rtl="0" eaLnBrk="1" fontAlgn="auto" latinLnBrk="0" hangingPunct="1">
              <a:lnSpc>
                <a:spcPct val="100000"/>
              </a:lnSpc>
              <a:spcBef>
                <a:spcPts val="0"/>
              </a:spcBef>
              <a:spcAft>
                <a:spcPts val="0"/>
              </a:spcAft>
              <a:buClrTx/>
              <a:buSzTx/>
              <a:buFont typeface="Arial" panose="020B0604020202020204" pitchFamily="34" charset="0"/>
              <a:buNone/>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sz="1600" u="sng" dirty="0" smtClean="0"/>
              <a:t>Día 3</a:t>
            </a:r>
          </a:p>
          <a:p>
            <a:pPr marL="171450" indent="-171450">
              <a:buFont typeface="Wingdings" panose="05000000000000000000" pitchFamily="2" charset="2"/>
              <a:buChar char="§"/>
            </a:pPr>
            <a:r>
              <a:rPr lang="es-ES_tradnl" sz="1200" dirty="0" smtClean="0"/>
              <a:t>Spring Security</a:t>
            </a:r>
          </a:p>
          <a:p>
            <a:pPr marL="171450" indent="-171450">
              <a:buFont typeface="Wingdings" panose="05000000000000000000" pitchFamily="2" charset="2"/>
              <a:buChar char="§"/>
            </a:pPr>
            <a:r>
              <a:rPr lang="es-ES_tradnl" sz="1200" dirty="0" smtClean="0"/>
              <a:t>AOP</a:t>
            </a:r>
            <a:endParaRPr lang="es-ES_tradnl" sz="1200" dirty="0"/>
          </a:p>
        </p:txBody>
      </p:sp>
    </p:spTree>
    <p:extLst>
      <p:ext uri="{BB962C8B-B14F-4D97-AF65-F5344CB8AC3E}">
        <p14:creationId xmlns:p14="http://schemas.microsoft.com/office/powerpoint/2010/main" val="360599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30</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Application</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context</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251520" y="2420888"/>
            <a:ext cx="8007370" cy="276999"/>
          </a:xfrm>
          <a:prstGeom prst="rect">
            <a:avLst/>
          </a:prstGeom>
          <a:noFill/>
          <a:ln>
            <a:noFill/>
            <a:prstDash val="dash"/>
          </a:ln>
          <a:effectLst/>
        </p:spPr>
        <p:txBody>
          <a:bodyPr wrap="square" rtlCol="0">
            <a:spAutoFit/>
          </a:bodyPr>
          <a:lstStyle/>
          <a:p>
            <a:pPr fontAlgn="t"/>
            <a:r>
              <a:rPr lang="es-ES" sz="1200" dirty="0"/>
              <a:t>Finalmente, se puede probar el sistema con las siguientes líneas de código:</a:t>
            </a:r>
          </a:p>
        </p:txBody>
      </p:sp>
      <p:sp>
        <p:nvSpPr>
          <p:cNvPr id="26" name="25 CuadroTexto"/>
          <p:cNvSpPr txBox="1"/>
          <p:nvPr/>
        </p:nvSpPr>
        <p:spPr>
          <a:xfrm rot="10800000" flipV="1">
            <a:off x="251520" y="1700808"/>
            <a:ext cx="115600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smtClean="0"/>
              <a:t>Publisher</a:t>
            </a:r>
            <a:endParaRPr lang="es-ES" sz="1200" b="1" dirty="0">
              <a:effectLst/>
            </a:endParaRPr>
          </a:p>
        </p:txBody>
      </p:sp>
      <p:sp>
        <p:nvSpPr>
          <p:cNvPr id="28" name="27 CuadroTexto"/>
          <p:cNvSpPr txBox="1"/>
          <p:nvPr/>
        </p:nvSpPr>
        <p:spPr>
          <a:xfrm rot="10800000" flipV="1">
            <a:off x="251520" y="2996952"/>
            <a:ext cx="5972302"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Cotilla </a:t>
            </a:r>
            <a:r>
              <a:rPr lang="es-ES" sz="1200" dirty="0" err="1"/>
              <a:t>cotilla</a:t>
            </a:r>
            <a:r>
              <a:rPr lang="es-ES" sz="1200" dirty="0"/>
              <a:t> = </a:t>
            </a:r>
            <a:r>
              <a:rPr lang="es-ES" sz="1200" dirty="0" err="1"/>
              <a:t>context.getBean</a:t>
            </a:r>
            <a:r>
              <a:rPr lang="es-ES" sz="1200" dirty="0"/>
              <a:t>(</a:t>
            </a:r>
            <a:r>
              <a:rPr lang="es-ES" sz="1200" dirty="0" err="1"/>
              <a:t>Cotilla.class</a:t>
            </a:r>
            <a:r>
              <a:rPr lang="es-ES" sz="1200" dirty="0"/>
              <a:t>);</a:t>
            </a:r>
          </a:p>
          <a:p>
            <a:pPr fontAlgn="t"/>
            <a:r>
              <a:rPr lang="es-ES" sz="1200" dirty="0"/>
              <a:t>Quejica </a:t>
            </a:r>
            <a:r>
              <a:rPr lang="es-ES" sz="1200" dirty="0" err="1"/>
              <a:t>quejica</a:t>
            </a:r>
            <a:r>
              <a:rPr lang="es-ES" sz="1200" dirty="0"/>
              <a:t> = </a:t>
            </a:r>
            <a:r>
              <a:rPr lang="es-ES" sz="1200" dirty="0" err="1"/>
              <a:t>context.getBean</a:t>
            </a:r>
            <a:r>
              <a:rPr lang="es-ES" sz="1200" dirty="0"/>
              <a:t>(</a:t>
            </a:r>
            <a:r>
              <a:rPr lang="es-ES" sz="1200" dirty="0" err="1"/>
              <a:t>Quejica.class</a:t>
            </a:r>
            <a:r>
              <a:rPr lang="es-ES" sz="1200" dirty="0"/>
              <a:t>);</a:t>
            </a:r>
            <a:br>
              <a:rPr lang="es-ES" sz="1200" dirty="0"/>
            </a:br>
            <a:r>
              <a:rPr lang="es-ES" sz="1200" dirty="0" err="1"/>
              <a:t>quejica.queja</a:t>
            </a:r>
            <a:r>
              <a:rPr lang="es-ES" sz="1200" dirty="0"/>
              <a:t>("¡Como está el país!");</a:t>
            </a:r>
          </a:p>
        </p:txBody>
      </p:sp>
      <p:sp>
        <p:nvSpPr>
          <p:cNvPr id="15" name="16 CuadroTexto"/>
          <p:cNvSpPr txBox="1"/>
          <p:nvPr/>
        </p:nvSpPr>
        <p:spPr>
          <a:xfrm>
            <a:off x="251520" y="4077072"/>
            <a:ext cx="8007370" cy="461665"/>
          </a:xfrm>
          <a:prstGeom prst="rect">
            <a:avLst/>
          </a:prstGeom>
          <a:noFill/>
          <a:ln>
            <a:noFill/>
            <a:prstDash val="dash"/>
          </a:ln>
          <a:effectLst/>
        </p:spPr>
        <p:txBody>
          <a:bodyPr wrap="square" rtlCol="0">
            <a:spAutoFit/>
          </a:bodyPr>
          <a:lstStyle/>
          <a:p>
            <a:pPr fontAlgn="t"/>
            <a:r>
              <a:rPr lang="es-ES" sz="1200" dirty="0"/>
              <a:t>P</a:t>
            </a:r>
            <a:r>
              <a:rPr lang="es-ES" sz="1200" dirty="0" smtClean="0"/>
              <a:t>or </a:t>
            </a:r>
            <a:r>
              <a:rPr lang="es-ES" sz="1200" dirty="0"/>
              <a:t>defecto los eventos se consumen de forma asíncrona, dentro de un mismo contexto, para permitir utilizar una misma transacción en caso de existir. No obstante, Spring permite implementar otro tipo de estrategias más avanzadas.</a:t>
            </a:r>
          </a:p>
        </p:txBody>
      </p:sp>
      <p:pic>
        <p:nvPicPr>
          <p:cNvPr id="2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dirty="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863050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a:xfrm>
            <a:off x="551884" y="3884743"/>
            <a:ext cx="6451431" cy="757110"/>
          </a:xfrm>
        </p:spPr>
        <p:txBody>
          <a:bodyPr/>
          <a:lstStyle/>
          <a:p>
            <a:r>
              <a:rPr lang="es-ES" dirty="0" smtClean="0"/>
              <a:t>INVERSIÓN DE CONTROL(IOC) </a:t>
            </a:r>
            <a:br>
              <a:rPr lang="es-ES" dirty="0" smtClean="0"/>
            </a:br>
            <a:r>
              <a:rPr lang="es-ES" dirty="0" smtClean="0"/>
              <a:t>INYECCIÓN DE DEPENDENCIAS(DI)</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IOC Abreviatura de </a:t>
            </a:r>
            <a:r>
              <a:rPr lang="es-ES" dirty="0" err="1" smtClean="0"/>
              <a:t>Inversion</a:t>
            </a:r>
            <a:r>
              <a:rPr lang="es-ES" dirty="0" smtClean="0"/>
              <a:t> of Control  (Inversión de Control ).</a:t>
            </a:r>
          </a:p>
          <a:p>
            <a:r>
              <a:rPr lang="es-ES" dirty="0" smtClean="0"/>
              <a:t>Una forma sencilla de explicar el </a:t>
            </a:r>
            <a:r>
              <a:rPr lang="es-ES" dirty="0" err="1" smtClean="0"/>
              <a:t>IoC</a:t>
            </a:r>
            <a:r>
              <a:rPr lang="es-ES" dirty="0" smtClean="0"/>
              <a:t> es “el principio Hollywood “, no me llames, yo te llamo a ti.</a:t>
            </a:r>
          </a:p>
          <a:p>
            <a:r>
              <a:rPr lang="es-ES" dirty="0" smtClean="0"/>
              <a:t>El núcleo de Spring está basado en el patrón de diseño </a:t>
            </a:r>
            <a:r>
              <a:rPr lang="es-ES" dirty="0" err="1" smtClean="0"/>
              <a:t>IoC</a:t>
            </a:r>
            <a:r>
              <a:rPr lang="es-ES" dirty="0" smtClean="0"/>
              <a:t>.</a:t>
            </a:r>
          </a:p>
          <a:p>
            <a:r>
              <a:rPr lang="es-ES" dirty="0" smtClean="0"/>
              <a:t>Nos permite gestionar de una forma fácil la infinidad de componentes(</a:t>
            </a:r>
            <a:r>
              <a:rPr lang="es-ES" dirty="0" err="1" smtClean="0"/>
              <a:t>beans</a:t>
            </a:r>
            <a:r>
              <a:rPr lang="es-ES" dirty="0" smtClean="0"/>
              <a:t>) en una aplicación medianamente compleja.</a:t>
            </a:r>
          </a:p>
          <a:p>
            <a:r>
              <a:rPr lang="es-ES" dirty="0" smtClean="0"/>
              <a:t>Nos ayuda a controlar qué dependencias usar en cada momento.</a:t>
            </a:r>
          </a:p>
          <a:p>
            <a:r>
              <a:rPr lang="es-ES" dirty="0" smtClean="0"/>
              <a:t>Nos ayuda a definir de forma externa a las mismas sus relaciones y ciclos de vida</a:t>
            </a:r>
            <a:endParaRPr lang="es-ES" dirty="0"/>
          </a:p>
        </p:txBody>
      </p:sp>
      <p:sp>
        <p:nvSpPr>
          <p:cNvPr id="3" name="2 Título"/>
          <p:cNvSpPr>
            <a:spLocks noGrp="1"/>
          </p:cNvSpPr>
          <p:nvPr>
            <p:ph type="title"/>
          </p:nvPr>
        </p:nvSpPr>
        <p:spPr>
          <a:xfrm>
            <a:off x="539552" y="692696"/>
            <a:ext cx="8045374" cy="332546"/>
          </a:xfrm>
        </p:spPr>
        <p:txBody>
          <a:bodyPr/>
          <a:lstStyle/>
          <a:p>
            <a:r>
              <a:rPr lang="es-ES" altLang="es-ES" dirty="0" smtClean="0"/>
              <a:t>INVERSIÓN DE CONTROL (IOC) ¿QUE ES Y QUE APORTA?</a:t>
            </a:r>
            <a:endParaRPr lang="es-ES_tradnl" altLang="es-ES" dirty="0"/>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32</a:t>
            </a:fld>
            <a:endParaRPr lang="fr-FR" dirty="0"/>
          </a:p>
        </p:txBody>
      </p:sp>
      <p:pic>
        <p:nvPicPr>
          <p:cNvPr id="9"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7"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8"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22105" y="6387116"/>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79512"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33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IOC</a:t>
            </a:r>
          </a:p>
        </p:txBody>
      </p:sp>
      <p:sp>
        <p:nvSpPr>
          <p:cNvPr id="4" name="Rectángulo 3"/>
          <p:cNvSpPr/>
          <p:nvPr/>
        </p:nvSpPr>
        <p:spPr>
          <a:xfrm>
            <a:off x="3203847" y="3054855"/>
            <a:ext cx="1994853" cy="878201"/>
          </a:xfrm>
          <a:prstGeom prst="rect">
            <a:avLst/>
          </a:prstGeom>
          <a:solidFill>
            <a:schemeClr val="bg1">
              <a:lumMod val="85000"/>
            </a:schemeClr>
          </a:solidFill>
          <a:ln w="3175">
            <a:solidFill>
              <a:srgbClr val="4D0B39"/>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EL Contenedor</a:t>
            </a:r>
          </a:p>
          <a:p>
            <a:pPr algn="ctr"/>
            <a:r>
              <a:rPr lang="es-ES" sz="1400" b="1" dirty="0" smtClean="0">
                <a:solidFill>
                  <a:schemeClr val="tx1"/>
                </a:solidFill>
              </a:rPr>
              <a:t>de Spring</a:t>
            </a:r>
          </a:p>
        </p:txBody>
      </p:sp>
      <p:cxnSp>
        <p:nvCxnSpPr>
          <p:cNvPr id="19" name="Conector recto de flecha 18"/>
          <p:cNvCxnSpPr/>
          <p:nvPr/>
        </p:nvCxnSpPr>
        <p:spPr>
          <a:xfrm>
            <a:off x="4139952" y="2276872"/>
            <a:ext cx="0" cy="777983"/>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144874" y="3933056"/>
            <a:ext cx="0" cy="777983"/>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3142525" y="4718091"/>
            <a:ext cx="1994853" cy="878201"/>
          </a:xfrm>
          <a:prstGeom prst="rect">
            <a:avLst/>
          </a:prstGeom>
          <a:solidFill>
            <a:schemeClr val="bg1">
              <a:lumMod val="50000"/>
            </a:schemeClr>
          </a:solidFill>
          <a:ln w="3175">
            <a:solidFill>
              <a:srgbClr val="4D0B39"/>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Listo </a:t>
            </a:r>
            <a:r>
              <a:rPr lang="es-ES" sz="1400" dirty="0"/>
              <a:t>para usar la aplicación</a:t>
            </a:r>
            <a:endParaRPr lang="es-ES" sz="1400" dirty="0" smtClean="0"/>
          </a:p>
        </p:txBody>
      </p:sp>
      <p:sp>
        <p:nvSpPr>
          <p:cNvPr id="24" name="20507 CuadroTexto"/>
          <p:cNvSpPr txBox="1"/>
          <p:nvPr/>
        </p:nvSpPr>
        <p:spPr>
          <a:xfrm>
            <a:off x="1477971" y="3608002"/>
            <a:ext cx="1464260" cy="4616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200" b="1" dirty="0" smtClean="0"/>
              <a:t>Configuración</a:t>
            </a:r>
          </a:p>
          <a:p>
            <a:pPr algn="ctr"/>
            <a:r>
              <a:rPr lang="es-ES_tradnl" sz="1200" b="1" dirty="0" smtClean="0"/>
              <a:t>METADATA</a:t>
            </a:r>
            <a:endParaRPr lang="es-ES" sz="1200" b="1" dirty="0"/>
          </a:p>
        </p:txBody>
      </p:sp>
      <p:cxnSp>
        <p:nvCxnSpPr>
          <p:cNvPr id="26" name="Conector recto de flecha 25"/>
          <p:cNvCxnSpPr>
            <a:endCxn id="4" idx="1"/>
          </p:cNvCxnSpPr>
          <p:nvPr/>
        </p:nvCxnSpPr>
        <p:spPr>
          <a:xfrm flipV="1">
            <a:off x="1187624" y="3493956"/>
            <a:ext cx="2016223" cy="7052"/>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29" name="20507 CuadroTexto"/>
          <p:cNvSpPr txBox="1"/>
          <p:nvPr/>
        </p:nvSpPr>
        <p:spPr>
          <a:xfrm>
            <a:off x="4283968" y="4368736"/>
            <a:ext cx="1464260" cy="25391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smtClean="0"/>
              <a:t>Resultado Final</a:t>
            </a:r>
            <a:endParaRPr lang="es-ES" sz="1050" b="1" dirty="0"/>
          </a:p>
        </p:txBody>
      </p:sp>
      <p:sp>
        <p:nvSpPr>
          <p:cNvPr id="30" name="20507 CuadroTexto"/>
          <p:cNvSpPr txBox="1"/>
          <p:nvPr/>
        </p:nvSpPr>
        <p:spPr>
          <a:xfrm>
            <a:off x="4405248" y="2276872"/>
            <a:ext cx="1464260"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200" b="1" dirty="0" smtClean="0"/>
              <a:t>Tus objetos de Negocio</a:t>
            </a:r>
          </a:p>
          <a:p>
            <a:pPr algn="ctr"/>
            <a:r>
              <a:rPr lang="es-ES_tradnl" sz="1200" b="1" dirty="0" smtClean="0"/>
              <a:t>(</a:t>
            </a:r>
            <a:r>
              <a:rPr lang="es-ES_tradnl" sz="1200" b="1" dirty="0" err="1" smtClean="0"/>
              <a:t>POJOs</a:t>
            </a:r>
            <a:r>
              <a:rPr lang="es-ES_tradnl" sz="1200" b="1" dirty="0" smtClean="0"/>
              <a:t>)</a:t>
            </a:r>
            <a:endParaRPr lang="es-ES" sz="1200" b="1" dirty="0"/>
          </a:p>
        </p:txBody>
      </p:sp>
      <p:sp>
        <p:nvSpPr>
          <p:cNvPr id="27" name="Rectángulo 26"/>
          <p:cNvSpPr/>
          <p:nvPr/>
        </p:nvSpPr>
        <p:spPr>
          <a:xfrm>
            <a:off x="1007604" y="2211597"/>
            <a:ext cx="6552728" cy="3809691"/>
          </a:xfrm>
          <a:prstGeom prst="rect">
            <a:avLst/>
          </a:prstGeom>
          <a:noFill/>
          <a:ln w="3175">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pic>
        <p:nvPicPr>
          <p:cNvPr id="2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7"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42257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Herramienta muy valiosa para conseguir diseñar aplicaciones en que los componentes no están muy acoplados.</a:t>
            </a:r>
          </a:p>
          <a:p>
            <a:r>
              <a:rPr lang="es-ES" dirty="0" smtClean="0"/>
              <a:t>Poder reconfigurar la aplicación a través del contenedor </a:t>
            </a:r>
            <a:r>
              <a:rPr lang="es-ES" dirty="0" err="1" smtClean="0"/>
              <a:t>IoC</a:t>
            </a:r>
            <a:r>
              <a:rPr lang="es-ES" dirty="0" smtClean="0"/>
              <a:t>.</a:t>
            </a:r>
          </a:p>
          <a:p>
            <a:r>
              <a:rPr lang="es-ES" dirty="0" smtClean="0"/>
              <a:t>Posibilita reemplazar determinados servicios para adaptar una aplicación genérica a un cliente concreto.</a:t>
            </a:r>
          </a:p>
          <a:p>
            <a:r>
              <a:rPr lang="es-ES" dirty="0" smtClean="0"/>
              <a:t>La Inyección de dependencias es una forma de IOC  (Inversión de Control ).</a:t>
            </a:r>
          </a:p>
          <a:p>
            <a:r>
              <a:rPr lang="es-ES" dirty="0" smtClean="0"/>
              <a:t>Inyección de dependencias consiste en cargar las propiedades de los </a:t>
            </a:r>
            <a:r>
              <a:rPr lang="es-ES" dirty="0" err="1" smtClean="0"/>
              <a:t>beans</a:t>
            </a:r>
            <a:r>
              <a:rPr lang="es-ES" dirty="0" smtClean="0"/>
              <a:t> en el momento de iniciar la aplicación.</a:t>
            </a:r>
          </a:p>
          <a:p>
            <a:r>
              <a:rPr lang="es-ES" dirty="0" smtClean="0"/>
              <a:t>Nos permite gestionar de una forma fácil la infinidad de componentes en una aplicación medianamente compleja.</a:t>
            </a:r>
          </a:p>
          <a:p>
            <a:endParaRPr lang="es-ES" dirty="0" smtClean="0"/>
          </a:p>
        </p:txBody>
      </p:sp>
      <p:sp>
        <p:nvSpPr>
          <p:cNvPr id="3" name="2 Título"/>
          <p:cNvSpPr>
            <a:spLocks noGrp="1"/>
          </p:cNvSpPr>
          <p:nvPr>
            <p:ph type="title"/>
          </p:nvPr>
        </p:nvSpPr>
        <p:spPr>
          <a:xfrm>
            <a:off x="539552" y="692696"/>
            <a:ext cx="8045374" cy="332546"/>
          </a:xfrm>
        </p:spPr>
        <p:txBody>
          <a:bodyPr/>
          <a:lstStyle/>
          <a:p>
            <a:pPr>
              <a:defRPr/>
            </a:pPr>
            <a:r>
              <a:rPr lang="es-ES" altLang="es-ES" dirty="0" smtClean="0"/>
              <a:t>INYECCIÓN DE DEPENDENCIAS (DI) ¿QUE ES Y QUE APORTA?</a:t>
            </a:r>
            <a:endParaRPr lang="es-ES" altLang="es-ES" dirty="0"/>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34</a:t>
            </a:fld>
            <a:endParaRPr lang="fr-FR" dirty="0"/>
          </a:p>
        </p:txBody>
      </p:sp>
      <p:pic>
        <p:nvPicPr>
          <p:cNvPr id="7"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9"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Sin inyección de dependencias, cada clase llama al objeto que necesita en tiempo de ejecución.</a:t>
            </a:r>
          </a:p>
          <a:p>
            <a:r>
              <a:rPr lang="es-ES" dirty="0" smtClean="0"/>
              <a:t>Es un patrón de diseño orientado a objetos. Presente en </a:t>
            </a:r>
            <a:r>
              <a:rPr lang="es-ES" dirty="0" err="1" smtClean="0"/>
              <a:t>GoF</a:t>
            </a:r>
            <a:r>
              <a:rPr lang="es-ES" dirty="0" smtClean="0"/>
              <a:t> </a:t>
            </a:r>
            <a:r>
              <a:rPr lang="es-ES" dirty="0" err="1" smtClean="0"/>
              <a:t>Patterns</a:t>
            </a:r>
            <a:r>
              <a:rPr lang="es-ES" dirty="0" smtClean="0"/>
              <a:t> (</a:t>
            </a:r>
            <a:r>
              <a:rPr lang="es-ES" dirty="0" err="1" smtClean="0"/>
              <a:t>Factory</a:t>
            </a:r>
            <a:r>
              <a:rPr lang="es-ES" dirty="0" smtClean="0"/>
              <a:t>, </a:t>
            </a:r>
            <a:r>
              <a:rPr lang="es-ES" dirty="0" err="1" smtClean="0"/>
              <a:t>Sercice</a:t>
            </a:r>
            <a:r>
              <a:rPr lang="es-ES" dirty="0" smtClean="0"/>
              <a:t> </a:t>
            </a:r>
            <a:r>
              <a:rPr lang="es-ES" dirty="0" err="1" smtClean="0"/>
              <a:t>Locator</a:t>
            </a:r>
            <a:r>
              <a:rPr lang="es-ES" dirty="0" smtClean="0"/>
              <a:t>, </a:t>
            </a:r>
            <a:r>
              <a:rPr lang="es-ES" dirty="0" err="1" smtClean="0"/>
              <a:t>Dependency</a:t>
            </a:r>
            <a:r>
              <a:rPr lang="es-ES" dirty="0" smtClean="0"/>
              <a:t> </a:t>
            </a:r>
            <a:r>
              <a:rPr lang="es-ES" dirty="0" err="1" smtClean="0"/>
              <a:t>Inyection</a:t>
            </a:r>
            <a:r>
              <a:rPr lang="es-ES" dirty="0" smtClean="0"/>
              <a:t>).</a:t>
            </a:r>
          </a:p>
          <a:p>
            <a:r>
              <a:rPr lang="es-ES" dirty="0" smtClean="0"/>
              <a:t>Delegamos  el control al framework (Spring, JEE).</a:t>
            </a:r>
          </a:p>
          <a:p>
            <a:r>
              <a:rPr lang="es-ES" dirty="0" smtClean="0"/>
              <a:t>Spring crea el contexto de ejecución donde se ejecutan las aplicaciones.</a:t>
            </a:r>
          </a:p>
          <a:p>
            <a:r>
              <a:rPr lang="es-ES" dirty="0" smtClean="0"/>
              <a:t>Las dependencias se “inyectan” cuando son necesarias y son gestionadas por el framework.</a:t>
            </a:r>
          </a:p>
        </p:txBody>
      </p:sp>
      <p:sp>
        <p:nvSpPr>
          <p:cNvPr id="3" name="2 Título"/>
          <p:cNvSpPr>
            <a:spLocks noGrp="1"/>
          </p:cNvSpPr>
          <p:nvPr>
            <p:ph type="title"/>
          </p:nvPr>
        </p:nvSpPr>
        <p:spPr>
          <a:xfrm>
            <a:off x="539552" y="692696"/>
            <a:ext cx="8045374" cy="332546"/>
          </a:xfrm>
        </p:spPr>
        <p:txBody>
          <a:bodyPr/>
          <a:lstStyle/>
          <a:p>
            <a:pPr>
              <a:defRPr/>
            </a:pPr>
            <a:r>
              <a:rPr lang="es-ES" altLang="es-ES" dirty="0" smtClean="0"/>
              <a:t>INYECCIÓN DE DEPENDENCIAS (DI) ¿QUE ES Y QUE APORTA?</a:t>
            </a:r>
            <a:endParaRPr lang="es-ES" altLang="es-ES" dirty="0"/>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35</a:t>
            </a:fld>
            <a:endParaRPr lang="fr-FR" dirty="0"/>
          </a:p>
        </p:txBody>
      </p:sp>
      <p:pic>
        <p:nvPicPr>
          <p:cNvPr id="7"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9"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pie de página"/>
          <p:cNvSpPr>
            <a:spLocks noGrp="1"/>
          </p:cNvSpPr>
          <p:nvPr>
            <p:ph type="ftr" sz="quarter" idx="11"/>
          </p:nvPr>
        </p:nvSpPr>
        <p:spPr bwMode="auto">
          <a:xfrm>
            <a:off x="531813" y="6433197"/>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z="1200" smtClean="0"/>
              <a:t>Spring Framework</a:t>
            </a:r>
            <a:endParaRPr lang="fr-FR" sz="1200" dirty="0" smtClean="0"/>
          </a:p>
        </p:txBody>
      </p:sp>
      <p:sp>
        <p:nvSpPr>
          <p:cNvPr id="20485" name="4 Marcador de número de diapositiva"/>
          <p:cNvSpPr>
            <a:spLocks noGrp="1"/>
          </p:cNvSpPr>
          <p:nvPr>
            <p:ph type="sldNum" sz="quarter" idx="12"/>
          </p:nvPr>
        </p:nvSpPr>
        <p:spPr bwMode="auto">
          <a:xfrm>
            <a:off x="38819" y="6405544"/>
            <a:ext cx="417314" cy="2109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B1EB4319-F61D-4964-B25E-640CCEC71948}" type="slidenum">
              <a:rPr lang="fr-FR" altLang="es-ES" sz="1100" smtClean="0">
                <a:solidFill>
                  <a:srgbClr val="464646"/>
                </a:solidFill>
              </a:rPr>
              <a:pPr eaLnBrk="1" hangingPunct="1">
                <a:spcBef>
                  <a:spcPct val="0"/>
                </a:spcBef>
                <a:buClrTx/>
                <a:buSzTx/>
                <a:buFontTx/>
                <a:buNone/>
              </a:pPr>
              <a:t>36</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49275" y="724919"/>
            <a:ext cx="8045450" cy="269875"/>
          </a:xfrm>
        </p:spPr>
        <p:txBody>
          <a:bodyPr/>
          <a:lstStyle/>
          <a:p>
            <a:pPr eaLnBrk="1" hangingPunct="1">
              <a:buFontTx/>
              <a:buNone/>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INYECCIÓN DE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DEPENDENCIAS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3 CuadroTexto"/>
          <p:cNvSpPr txBox="1"/>
          <p:nvPr/>
        </p:nvSpPr>
        <p:spPr>
          <a:xfrm>
            <a:off x="2075176" y="1040200"/>
            <a:ext cx="5976664" cy="369332"/>
          </a:xfrm>
          <a:prstGeom prst="rect">
            <a:avLst/>
          </a:prstGeom>
          <a:noFill/>
        </p:spPr>
        <p:txBody>
          <a:bodyPr wrap="square" rtlCol="0">
            <a:spAutoFit/>
          </a:bodyPr>
          <a:lstStyle/>
          <a:p>
            <a:r>
              <a:rPr lang="es-ES_tradnl" dirty="0" smtClean="0"/>
              <a:t>ESQUEMA GRAFICO </a:t>
            </a:r>
            <a:r>
              <a:rPr lang="es-ES_tradnl" b="1" dirty="0">
                <a:ea typeface="ＭＳ Ｐゴシック" pitchFamily="34" charset="-128"/>
              </a:rPr>
              <a:t>INYECCIÓN DE DEPENDENCIAS</a:t>
            </a:r>
            <a:r>
              <a:rPr lang="es-ES_tradnl" dirty="0" smtClean="0"/>
              <a:t> </a:t>
            </a:r>
            <a:endParaRPr lang="es-ES" dirty="0"/>
          </a:p>
        </p:txBody>
      </p:sp>
      <p:sp>
        <p:nvSpPr>
          <p:cNvPr id="12" name="Rectángulo redondeado 12"/>
          <p:cNvSpPr/>
          <p:nvPr/>
        </p:nvSpPr>
        <p:spPr>
          <a:xfrm>
            <a:off x="2050029" y="1637166"/>
            <a:ext cx="1296144" cy="653527"/>
          </a:xfrm>
          <a:prstGeom prst="roundRect">
            <a:avLst/>
          </a:prstGeom>
          <a:solidFill>
            <a:schemeClr val="bg1"/>
          </a:solidFill>
          <a:ln w="6350">
            <a:solidFill>
              <a:srgbClr val="C00000"/>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050" b="1" dirty="0" smtClean="0">
                <a:solidFill>
                  <a:srgbClr val="C00000"/>
                </a:solidFill>
              </a:rPr>
              <a:t>Carga de</a:t>
            </a:r>
          </a:p>
          <a:p>
            <a:pPr algn="ctr"/>
            <a:r>
              <a:rPr lang="es-ES" sz="1050" b="1" dirty="0" smtClean="0">
                <a:solidFill>
                  <a:srgbClr val="C00000"/>
                </a:solidFill>
              </a:rPr>
              <a:t>Ficheros</a:t>
            </a:r>
          </a:p>
          <a:p>
            <a:pPr algn="ctr"/>
            <a:r>
              <a:rPr lang="es-ES" sz="1050" b="1" dirty="0" err="1" smtClean="0">
                <a:solidFill>
                  <a:srgbClr val="C00000"/>
                </a:solidFill>
              </a:rPr>
              <a:t>beans</a:t>
            </a:r>
            <a:r>
              <a:rPr lang="es-ES" sz="1050" b="1" dirty="0" smtClean="0">
                <a:solidFill>
                  <a:srgbClr val="C00000"/>
                </a:solidFill>
              </a:rPr>
              <a:t> </a:t>
            </a:r>
          </a:p>
        </p:txBody>
      </p:sp>
      <p:cxnSp>
        <p:nvCxnSpPr>
          <p:cNvPr id="7" name="Conector recto de flecha 6"/>
          <p:cNvCxnSpPr/>
          <p:nvPr/>
        </p:nvCxnSpPr>
        <p:spPr>
          <a:xfrm flipV="1">
            <a:off x="1025130" y="1913365"/>
            <a:ext cx="1024899" cy="5646"/>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809106" y="1805353"/>
            <a:ext cx="216024" cy="216024"/>
          </a:xfrm>
          <a:prstGeom prst="ellipse">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17" name="Conector recto de flecha 16"/>
          <p:cNvCxnSpPr/>
          <p:nvPr/>
        </p:nvCxnSpPr>
        <p:spPr>
          <a:xfrm>
            <a:off x="3337734" y="1919907"/>
            <a:ext cx="583803"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redondeado 12"/>
          <p:cNvSpPr/>
          <p:nvPr/>
        </p:nvSpPr>
        <p:spPr>
          <a:xfrm>
            <a:off x="3912027" y="1637166"/>
            <a:ext cx="1296144" cy="653527"/>
          </a:xfrm>
          <a:prstGeom prst="roundRect">
            <a:avLst/>
          </a:prstGeom>
          <a:solidFill>
            <a:schemeClr val="bg1"/>
          </a:solidFill>
          <a:ln w="6350">
            <a:solidFill>
              <a:srgbClr val="C00000"/>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050" b="1" dirty="0" smtClean="0">
                <a:solidFill>
                  <a:srgbClr val="C00000"/>
                </a:solidFill>
              </a:rPr>
              <a:t>Post Procesado</a:t>
            </a:r>
          </a:p>
          <a:p>
            <a:pPr algn="ctr"/>
            <a:r>
              <a:rPr lang="es-ES" sz="1050" b="1" dirty="0" smtClean="0">
                <a:solidFill>
                  <a:srgbClr val="C00000"/>
                </a:solidFill>
              </a:rPr>
              <a:t>Ficheros</a:t>
            </a:r>
          </a:p>
          <a:p>
            <a:pPr algn="ctr"/>
            <a:r>
              <a:rPr lang="es-ES" sz="1050" b="1" dirty="0" err="1" smtClean="0">
                <a:solidFill>
                  <a:srgbClr val="C00000"/>
                </a:solidFill>
              </a:rPr>
              <a:t>beans</a:t>
            </a:r>
            <a:r>
              <a:rPr lang="es-ES" sz="1050" b="1" dirty="0" smtClean="0">
                <a:solidFill>
                  <a:srgbClr val="C00000"/>
                </a:solidFill>
              </a:rPr>
              <a:t> </a:t>
            </a:r>
          </a:p>
        </p:txBody>
      </p:sp>
      <p:sp>
        <p:nvSpPr>
          <p:cNvPr id="19" name="Rectángulo redondeado 12"/>
          <p:cNvSpPr/>
          <p:nvPr/>
        </p:nvSpPr>
        <p:spPr>
          <a:xfrm>
            <a:off x="6301591" y="2434398"/>
            <a:ext cx="1296144" cy="653527"/>
          </a:xfrm>
          <a:prstGeom prst="roundRect">
            <a:avLst/>
          </a:prstGeom>
          <a:solidFill>
            <a:schemeClr val="bg2">
              <a:lumMod val="20000"/>
              <a:lumOff val="80000"/>
            </a:schemeClr>
          </a:solidFill>
          <a:ln w="6350">
            <a:solidFill>
              <a:srgbClr val="C00000"/>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050" b="1" dirty="0" smtClean="0">
                <a:solidFill>
                  <a:schemeClr val="tx1"/>
                </a:solidFill>
              </a:rPr>
              <a:t>Instanciación</a:t>
            </a:r>
          </a:p>
          <a:p>
            <a:pPr algn="ctr"/>
            <a:r>
              <a:rPr lang="es-ES" sz="1050" b="1" dirty="0" smtClean="0">
                <a:solidFill>
                  <a:schemeClr val="tx1"/>
                </a:solidFill>
              </a:rPr>
              <a:t>del</a:t>
            </a:r>
          </a:p>
          <a:p>
            <a:pPr algn="ctr"/>
            <a:r>
              <a:rPr lang="es-ES" sz="1050" b="1" dirty="0" err="1" smtClean="0">
                <a:solidFill>
                  <a:schemeClr val="tx1"/>
                </a:solidFill>
              </a:rPr>
              <a:t>bean</a:t>
            </a:r>
            <a:endParaRPr lang="es-ES" sz="1050" b="1" dirty="0" smtClean="0">
              <a:solidFill>
                <a:schemeClr val="tx1"/>
              </a:solidFill>
            </a:endParaRPr>
          </a:p>
        </p:txBody>
      </p:sp>
      <p:cxnSp>
        <p:nvCxnSpPr>
          <p:cNvPr id="10" name="Conector curvado 9"/>
          <p:cNvCxnSpPr>
            <a:endCxn id="19" idx="0"/>
          </p:cNvCxnSpPr>
          <p:nvPr/>
        </p:nvCxnSpPr>
        <p:spPr>
          <a:xfrm>
            <a:off x="5217681" y="1896266"/>
            <a:ext cx="1731982" cy="538132"/>
          </a:xfrm>
          <a:prstGeom prst="curved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redondeado 12"/>
          <p:cNvSpPr/>
          <p:nvPr/>
        </p:nvSpPr>
        <p:spPr>
          <a:xfrm>
            <a:off x="6301591" y="3524196"/>
            <a:ext cx="1296144" cy="653527"/>
          </a:xfrm>
          <a:prstGeom prst="roundRect">
            <a:avLst/>
          </a:prstGeom>
          <a:solidFill>
            <a:schemeClr val="bg1"/>
          </a:solidFill>
          <a:ln w="6350">
            <a:solidFill>
              <a:srgbClr val="C00000"/>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ES" sz="1050" b="1" dirty="0" smtClean="0">
                <a:solidFill>
                  <a:srgbClr val="C00000"/>
                </a:solidFill>
              </a:rPr>
              <a:t>Llamadas</a:t>
            </a:r>
          </a:p>
          <a:p>
            <a:pPr algn="ctr"/>
            <a:r>
              <a:rPr lang="es-ES" sz="1050" b="1" dirty="0" smtClean="0">
                <a:solidFill>
                  <a:srgbClr val="C00000"/>
                </a:solidFill>
              </a:rPr>
              <a:t>a </a:t>
            </a:r>
            <a:r>
              <a:rPr lang="es-ES" sz="1050" b="1" dirty="0" err="1" smtClean="0">
                <a:solidFill>
                  <a:srgbClr val="C00000"/>
                </a:solidFill>
              </a:rPr>
              <a:t>setters</a:t>
            </a:r>
            <a:endParaRPr lang="es-ES" sz="1050" b="1" dirty="0" smtClean="0">
              <a:solidFill>
                <a:srgbClr val="C00000"/>
              </a:solidFill>
            </a:endParaRPr>
          </a:p>
        </p:txBody>
      </p:sp>
      <p:sp>
        <p:nvSpPr>
          <p:cNvPr id="23" name="Rectángulo 22"/>
          <p:cNvSpPr/>
          <p:nvPr/>
        </p:nvSpPr>
        <p:spPr>
          <a:xfrm>
            <a:off x="6545535" y="4850774"/>
            <a:ext cx="694808" cy="56848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9" name="Rectángulo 28"/>
          <p:cNvSpPr/>
          <p:nvPr/>
        </p:nvSpPr>
        <p:spPr>
          <a:xfrm>
            <a:off x="6697935" y="5003174"/>
            <a:ext cx="694808" cy="56848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0" name="Rectángulo 29"/>
          <p:cNvSpPr/>
          <p:nvPr/>
        </p:nvSpPr>
        <p:spPr>
          <a:xfrm>
            <a:off x="6850335" y="5155574"/>
            <a:ext cx="694808" cy="568480"/>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BBP</a:t>
            </a:r>
          </a:p>
        </p:txBody>
      </p:sp>
      <p:cxnSp>
        <p:nvCxnSpPr>
          <p:cNvPr id="31" name="Conector recto de flecha 30"/>
          <p:cNvCxnSpPr/>
          <p:nvPr/>
        </p:nvCxnSpPr>
        <p:spPr>
          <a:xfrm>
            <a:off x="6949663" y="3087925"/>
            <a:ext cx="0" cy="433594"/>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949663" y="4177723"/>
            <a:ext cx="5144" cy="65376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redondeado 12"/>
          <p:cNvSpPr/>
          <p:nvPr/>
        </p:nvSpPr>
        <p:spPr>
          <a:xfrm>
            <a:off x="4696548" y="5155574"/>
            <a:ext cx="1296144" cy="310773"/>
          </a:xfrm>
          <a:prstGeom prst="roundRect">
            <a:avLst/>
          </a:prstGeom>
          <a:solidFill>
            <a:schemeClr val="bg1"/>
          </a:solidFill>
          <a:ln w="6350">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050" b="1" dirty="0" smtClean="0">
                <a:solidFill>
                  <a:schemeClr val="tx1"/>
                </a:solidFill>
              </a:rPr>
              <a:t>Inicializador</a:t>
            </a:r>
          </a:p>
        </p:txBody>
      </p:sp>
      <p:sp>
        <p:nvSpPr>
          <p:cNvPr id="38" name="Rectángulo 37"/>
          <p:cNvSpPr/>
          <p:nvPr/>
        </p:nvSpPr>
        <p:spPr>
          <a:xfrm>
            <a:off x="3121872" y="4785213"/>
            <a:ext cx="710081" cy="576064"/>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9" name="Rectángulo 38"/>
          <p:cNvSpPr/>
          <p:nvPr/>
        </p:nvSpPr>
        <p:spPr>
          <a:xfrm>
            <a:off x="3274272" y="4937613"/>
            <a:ext cx="710081" cy="576064"/>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0" name="Rectángulo 39"/>
          <p:cNvSpPr/>
          <p:nvPr/>
        </p:nvSpPr>
        <p:spPr>
          <a:xfrm>
            <a:off x="3426672" y="5090013"/>
            <a:ext cx="710081" cy="576064"/>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BBP</a:t>
            </a:r>
          </a:p>
        </p:txBody>
      </p:sp>
      <p:sp>
        <p:nvSpPr>
          <p:cNvPr id="41" name="Rectángulo redondeado 12"/>
          <p:cNvSpPr/>
          <p:nvPr/>
        </p:nvSpPr>
        <p:spPr>
          <a:xfrm>
            <a:off x="1000424" y="4903499"/>
            <a:ext cx="1296144" cy="653527"/>
          </a:xfrm>
          <a:prstGeom prst="roundRect">
            <a:avLst/>
          </a:prstGeom>
          <a:solidFill>
            <a:schemeClr val="bg1"/>
          </a:solidFill>
          <a:ln w="6350">
            <a:solidFill>
              <a:srgbClr val="C00000"/>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050" b="1" dirty="0" smtClean="0">
                <a:solidFill>
                  <a:srgbClr val="C00000"/>
                </a:solidFill>
              </a:rPr>
              <a:t>Carga de</a:t>
            </a:r>
          </a:p>
          <a:p>
            <a:pPr algn="ctr"/>
            <a:r>
              <a:rPr lang="es-ES" sz="1050" b="1" dirty="0" smtClean="0">
                <a:solidFill>
                  <a:srgbClr val="C00000"/>
                </a:solidFill>
              </a:rPr>
              <a:t>Ficheros</a:t>
            </a:r>
          </a:p>
          <a:p>
            <a:pPr algn="ctr"/>
            <a:r>
              <a:rPr lang="es-ES" sz="1050" b="1" dirty="0" err="1" smtClean="0">
                <a:solidFill>
                  <a:srgbClr val="C00000"/>
                </a:solidFill>
              </a:rPr>
              <a:t>beans</a:t>
            </a:r>
            <a:r>
              <a:rPr lang="es-ES" sz="1050" b="1" dirty="0" smtClean="0">
                <a:solidFill>
                  <a:srgbClr val="C00000"/>
                </a:solidFill>
              </a:rPr>
              <a:t> </a:t>
            </a:r>
          </a:p>
        </p:txBody>
      </p:sp>
      <p:cxnSp>
        <p:nvCxnSpPr>
          <p:cNvPr id="42" name="Conector recto de flecha 41"/>
          <p:cNvCxnSpPr/>
          <p:nvPr/>
        </p:nvCxnSpPr>
        <p:spPr>
          <a:xfrm flipH="1">
            <a:off x="5993044" y="5307973"/>
            <a:ext cx="537521"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flipH="1">
            <a:off x="4159027" y="5307973"/>
            <a:ext cx="537521"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flipH="1">
            <a:off x="2276053" y="5229451"/>
            <a:ext cx="779499"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44" name="Rectángulo redondeado 43"/>
          <p:cNvSpPr/>
          <p:nvPr/>
        </p:nvSpPr>
        <p:spPr>
          <a:xfrm>
            <a:off x="2918986" y="4668840"/>
            <a:ext cx="4893374" cy="1259465"/>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6" name="Rectángulo 45"/>
          <p:cNvSpPr/>
          <p:nvPr/>
        </p:nvSpPr>
        <p:spPr>
          <a:xfrm>
            <a:off x="1870770" y="1561931"/>
            <a:ext cx="3782749" cy="1000683"/>
          </a:xfrm>
          <a:prstGeom prst="rect">
            <a:avLst/>
          </a:prstGeom>
          <a:noFill/>
          <a:ln w="31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51" name="Conector recto 50"/>
          <p:cNvCxnSpPr/>
          <p:nvPr/>
        </p:nvCxnSpPr>
        <p:spPr>
          <a:xfrm flipH="1">
            <a:off x="2699792" y="4367909"/>
            <a:ext cx="10288" cy="1795413"/>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V="1">
            <a:off x="2699792" y="6154169"/>
            <a:ext cx="5352048" cy="13941"/>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2699792" y="4367909"/>
            <a:ext cx="3313767" cy="0"/>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20481" name="Conector recto 20480"/>
          <p:cNvCxnSpPr/>
          <p:nvPr/>
        </p:nvCxnSpPr>
        <p:spPr>
          <a:xfrm flipH="1">
            <a:off x="6051624" y="2075599"/>
            <a:ext cx="104553" cy="2292310"/>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20484" name="Conector recto 20483"/>
          <p:cNvCxnSpPr/>
          <p:nvPr/>
        </p:nvCxnSpPr>
        <p:spPr>
          <a:xfrm>
            <a:off x="6156176" y="2033132"/>
            <a:ext cx="1895664" cy="0"/>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cxnSp>
        <p:nvCxnSpPr>
          <p:cNvPr id="20487" name="Conector recto 20486"/>
          <p:cNvCxnSpPr/>
          <p:nvPr/>
        </p:nvCxnSpPr>
        <p:spPr>
          <a:xfrm>
            <a:off x="8051840" y="2062272"/>
            <a:ext cx="0" cy="4101050"/>
          </a:xfrm>
          <a:prstGeom prst="line">
            <a:avLst/>
          </a:prstGeom>
          <a:ln w="3175">
            <a:solidFill>
              <a:srgbClr val="CF022B"/>
            </a:solidFill>
            <a:prstDash val="dash"/>
          </a:ln>
        </p:spPr>
        <p:style>
          <a:lnRef idx="1">
            <a:schemeClr val="accent1"/>
          </a:lnRef>
          <a:fillRef idx="0">
            <a:schemeClr val="accent1"/>
          </a:fillRef>
          <a:effectRef idx="0">
            <a:schemeClr val="accent1"/>
          </a:effectRef>
          <a:fontRef idx="minor">
            <a:schemeClr val="tx1"/>
          </a:fontRef>
        </p:style>
      </p:cxnSp>
      <p:sp>
        <p:nvSpPr>
          <p:cNvPr id="20495" name="CuadroTexto 20494"/>
          <p:cNvSpPr txBox="1"/>
          <p:nvPr/>
        </p:nvSpPr>
        <p:spPr>
          <a:xfrm>
            <a:off x="2589079" y="2320664"/>
            <a:ext cx="1944216" cy="261610"/>
          </a:xfrm>
          <a:prstGeom prst="rect">
            <a:avLst/>
          </a:prstGeom>
          <a:noFill/>
        </p:spPr>
        <p:txBody>
          <a:bodyPr wrap="square" rtlCol="0">
            <a:spAutoFit/>
          </a:bodyPr>
          <a:lstStyle/>
          <a:p>
            <a:pPr algn="ctr"/>
            <a:r>
              <a:rPr lang="es-ES" sz="1100" b="1" dirty="0" smtClean="0"/>
              <a:t>CARGA DE BEANS</a:t>
            </a:r>
            <a:endParaRPr lang="es-ES" sz="1100" b="1" dirty="0"/>
          </a:p>
        </p:txBody>
      </p:sp>
      <p:sp>
        <p:nvSpPr>
          <p:cNvPr id="82" name="CuadroTexto 81"/>
          <p:cNvSpPr txBox="1"/>
          <p:nvPr/>
        </p:nvSpPr>
        <p:spPr>
          <a:xfrm>
            <a:off x="5227491" y="1428497"/>
            <a:ext cx="1944216" cy="430887"/>
          </a:xfrm>
          <a:prstGeom prst="rect">
            <a:avLst/>
          </a:prstGeom>
          <a:noFill/>
        </p:spPr>
        <p:txBody>
          <a:bodyPr wrap="square" rtlCol="0">
            <a:spAutoFit/>
          </a:bodyPr>
          <a:lstStyle/>
          <a:p>
            <a:pPr algn="ctr"/>
            <a:r>
              <a:rPr lang="es-ES" sz="1050" b="1" dirty="0" smtClean="0"/>
              <a:t>Para </a:t>
            </a:r>
          </a:p>
          <a:p>
            <a:pPr algn="ctr"/>
            <a:r>
              <a:rPr lang="es-ES" sz="1050" b="1" dirty="0" smtClean="0"/>
              <a:t>cada </a:t>
            </a:r>
            <a:r>
              <a:rPr lang="es-ES" sz="1050" b="1" dirty="0" err="1" smtClean="0"/>
              <a:t>Bean</a:t>
            </a:r>
            <a:endParaRPr lang="es-ES" sz="1050" b="1" dirty="0"/>
          </a:p>
        </p:txBody>
      </p:sp>
      <p:sp>
        <p:nvSpPr>
          <p:cNvPr id="85" name="CuadroTexto 84"/>
          <p:cNvSpPr txBox="1"/>
          <p:nvPr/>
        </p:nvSpPr>
        <p:spPr>
          <a:xfrm>
            <a:off x="4048476" y="3240993"/>
            <a:ext cx="1944216" cy="430887"/>
          </a:xfrm>
          <a:prstGeom prst="rect">
            <a:avLst/>
          </a:prstGeom>
          <a:noFill/>
        </p:spPr>
        <p:txBody>
          <a:bodyPr wrap="square" rtlCol="0">
            <a:spAutoFit/>
          </a:bodyPr>
          <a:lstStyle/>
          <a:p>
            <a:pPr algn="ctr"/>
            <a:r>
              <a:rPr lang="es-ES" sz="1100" b="1" dirty="0" smtClean="0"/>
              <a:t>Inyección de</a:t>
            </a:r>
          </a:p>
          <a:p>
            <a:pPr algn="ctr"/>
            <a:r>
              <a:rPr lang="es-ES" sz="1100" b="1" dirty="0" smtClean="0"/>
              <a:t>dependencias</a:t>
            </a:r>
            <a:endParaRPr lang="es-ES" sz="1100" b="1" dirty="0"/>
          </a:p>
        </p:txBody>
      </p:sp>
      <p:cxnSp>
        <p:nvCxnSpPr>
          <p:cNvPr id="20499" name="Conector recto de flecha 20498"/>
          <p:cNvCxnSpPr/>
          <p:nvPr/>
        </p:nvCxnSpPr>
        <p:spPr>
          <a:xfrm flipV="1">
            <a:off x="5508104" y="2855741"/>
            <a:ext cx="720080" cy="576064"/>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501" name="Conector recto de flecha 20500"/>
          <p:cNvCxnSpPr/>
          <p:nvPr/>
        </p:nvCxnSpPr>
        <p:spPr>
          <a:xfrm>
            <a:off x="5508104" y="3521519"/>
            <a:ext cx="793487" cy="41434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CuadroTexto 90"/>
          <p:cNvSpPr txBox="1"/>
          <p:nvPr/>
        </p:nvSpPr>
        <p:spPr>
          <a:xfrm>
            <a:off x="4236063" y="4749578"/>
            <a:ext cx="2157072" cy="307777"/>
          </a:xfrm>
          <a:prstGeom prst="rect">
            <a:avLst/>
          </a:prstGeom>
          <a:noFill/>
        </p:spPr>
        <p:txBody>
          <a:bodyPr wrap="square" rtlCol="0">
            <a:spAutoFit/>
          </a:bodyPr>
          <a:lstStyle/>
          <a:p>
            <a:pPr algn="ctr"/>
            <a:r>
              <a:rPr lang="es-ES" sz="1400" b="1" dirty="0" smtClean="0"/>
              <a:t> BEANS POST PROCESSORS</a:t>
            </a:r>
            <a:endParaRPr lang="es-ES" sz="1400" b="1" dirty="0"/>
          </a:p>
        </p:txBody>
      </p:sp>
      <p:sp>
        <p:nvSpPr>
          <p:cNvPr id="92" name="CuadroTexto 91"/>
          <p:cNvSpPr txBox="1"/>
          <p:nvPr/>
        </p:nvSpPr>
        <p:spPr>
          <a:xfrm>
            <a:off x="6393135" y="5706836"/>
            <a:ext cx="1204600" cy="246221"/>
          </a:xfrm>
          <a:prstGeom prst="rect">
            <a:avLst/>
          </a:prstGeom>
          <a:noFill/>
        </p:spPr>
        <p:txBody>
          <a:bodyPr wrap="square" rtlCol="0">
            <a:spAutoFit/>
          </a:bodyPr>
          <a:lstStyle/>
          <a:p>
            <a:pPr algn="ctr"/>
            <a:r>
              <a:rPr lang="es-ES" sz="1000" b="1" dirty="0" smtClean="0"/>
              <a:t>Pre-Inicialización</a:t>
            </a:r>
            <a:endParaRPr lang="es-ES" sz="1000" b="1" dirty="0"/>
          </a:p>
        </p:txBody>
      </p:sp>
      <p:sp>
        <p:nvSpPr>
          <p:cNvPr id="93" name="CuadroTexto 92"/>
          <p:cNvSpPr txBox="1"/>
          <p:nvPr/>
        </p:nvSpPr>
        <p:spPr>
          <a:xfrm>
            <a:off x="3198357" y="5673618"/>
            <a:ext cx="1204600" cy="246221"/>
          </a:xfrm>
          <a:prstGeom prst="rect">
            <a:avLst/>
          </a:prstGeom>
          <a:noFill/>
        </p:spPr>
        <p:txBody>
          <a:bodyPr wrap="square" rtlCol="0">
            <a:spAutoFit/>
          </a:bodyPr>
          <a:lstStyle/>
          <a:p>
            <a:pPr algn="ctr"/>
            <a:r>
              <a:rPr lang="es-ES" sz="1000" b="1" dirty="0" smtClean="0"/>
              <a:t>Post-Inicialización</a:t>
            </a:r>
            <a:endParaRPr lang="es-ES" sz="1000" b="1" dirty="0"/>
          </a:p>
        </p:txBody>
      </p:sp>
      <p:sp>
        <p:nvSpPr>
          <p:cNvPr id="94" name="CuadroTexto 93"/>
          <p:cNvSpPr txBox="1"/>
          <p:nvPr/>
        </p:nvSpPr>
        <p:spPr>
          <a:xfrm>
            <a:off x="3736214" y="5919839"/>
            <a:ext cx="2755378" cy="261610"/>
          </a:xfrm>
          <a:prstGeom prst="rect">
            <a:avLst/>
          </a:prstGeom>
          <a:noFill/>
        </p:spPr>
        <p:txBody>
          <a:bodyPr wrap="square" rtlCol="0">
            <a:spAutoFit/>
          </a:bodyPr>
          <a:lstStyle/>
          <a:p>
            <a:pPr algn="ctr"/>
            <a:r>
              <a:rPr lang="es-ES" sz="1100" b="1" dirty="0" smtClean="0"/>
              <a:t>CREACIÓN Y INICIALIZACIÓN DE BEANS</a:t>
            </a:r>
            <a:endParaRPr lang="es-ES" sz="1100" b="1" dirty="0"/>
          </a:p>
        </p:txBody>
      </p:sp>
      <p:pic>
        <p:nvPicPr>
          <p:cNvPr id="5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48" name="Picture 2" descr="d:\Profiles\jmsanjuan\Desktop\SOPRASTERIA_ACADEMY_logo_CMJN_exe.jpg"/>
          <p:cNvPicPr>
            <a:picLocks noChangeAspect="1" noChangeArrowheads="1"/>
          </p:cNvPicPr>
          <p:nvPr/>
        </p:nvPicPr>
        <p:blipFill>
          <a:blip r:embed="rId7"/>
          <a:srcRect/>
          <a:stretch>
            <a:fillRect/>
          </a:stretch>
        </p:blipFill>
        <p:spPr bwMode="auto">
          <a:xfrm>
            <a:off x="7236296" y="6306129"/>
            <a:ext cx="1763688" cy="507247"/>
          </a:xfrm>
          <a:prstGeom prst="rect">
            <a:avLst/>
          </a:prstGeom>
          <a:noFill/>
        </p:spPr>
      </p:pic>
      <p:pic>
        <p:nvPicPr>
          <p:cNvPr id="4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50"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5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83102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22105" y="6387116"/>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79512"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37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49275" y="762129"/>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IOC E INYECCIÓN DE DEPENDENCIAS</a:t>
            </a:r>
          </a:p>
        </p:txBody>
      </p:sp>
      <p:sp>
        <p:nvSpPr>
          <p:cNvPr id="4" name="Rectángulo 3"/>
          <p:cNvSpPr/>
          <p:nvPr/>
        </p:nvSpPr>
        <p:spPr>
          <a:xfrm>
            <a:off x="1763688" y="2348880"/>
            <a:ext cx="1368152" cy="648072"/>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1" name="20507 CuadroTexto"/>
          <p:cNvSpPr txBox="1"/>
          <p:nvPr/>
        </p:nvSpPr>
        <p:spPr>
          <a:xfrm>
            <a:off x="2159732" y="2545958"/>
            <a:ext cx="576064" cy="25391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err="1" smtClean="0"/>
              <a:t>Bean</a:t>
            </a:r>
            <a:r>
              <a:rPr lang="es-ES_tradnl" sz="1050" b="1" dirty="0" smtClean="0"/>
              <a:t> A</a:t>
            </a:r>
            <a:endParaRPr lang="es-ES" sz="1050" b="1" dirty="0"/>
          </a:p>
        </p:txBody>
      </p:sp>
      <p:sp>
        <p:nvSpPr>
          <p:cNvPr id="15" name="Rectángulo 14"/>
          <p:cNvSpPr/>
          <p:nvPr/>
        </p:nvSpPr>
        <p:spPr>
          <a:xfrm>
            <a:off x="5458620" y="2352900"/>
            <a:ext cx="1368152" cy="648072"/>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6" name="20507 CuadroTexto"/>
          <p:cNvSpPr txBox="1"/>
          <p:nvPr/>
        </p:nvSpPr>
        <p:spPr>
          <a:xfrm>
            <a:off x="5854664" y="2549978"/>
            <a:ext cx="576064" cy="25391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err="1" smtClean="0"/>
              <a:t>Bean</a:t>
            </a:r>
            <a:r>
              <a:rPr lang="es-ES_tradnl" sz="1050" b="1" dirty="0" smtClean="0"/>
              <a:t> B</a:t>
            </a:r>
            <a:endParaRPr lang="es-ES" sz="1050" b="1" dirty="0"/>
          </a:p>
        </p:txBody>
      </p:sp>
      <p:cxnSp>
        <p:nvCxnSpPr>
          <p:cNvPr id="14" name="Conector recto de flecha 13"/>
          <p:cNvCxnSpPr>
            <a:stCxn id="4" idx="3"/>
            <a:endCxn id="15" idx="1"/>
          </p:cNvCxnSpPr>
          <p:nvPr/>
        </p:nvCxnSpPr>
        <p:spPr>
          <a:xfrm>
            <a:off x="3131840" y="2672916"/>
            <a:ext cx="2326780" cy="40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ecisión 16"/>
          <p:cNvSpPr/>
          <p:nvPr/>
        </p:nvSpPr>
        <p:spPr>
          <a:xfrm>
            <a:off x="4079206" y="2515616"/>
            <a:ext cx="432048" cy="306978"/>
          </a:xfrm>
          <a:prstGeom prst="flowChartDecision">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0" name="Rectángulo 19"/>
          <p:cNvSpPr/>
          <p:nvPr/>
        </p:nvSpPr>
        <p:spPr>
          <a:xfrm>
            <a:off x="3649829" y="4089693"/>
            <a:ext cx="1434237" cy="418949"/>
          </a:xfrm>
          <a:prstGeom prst="rect">
            <a:avLst/>
          </a:prstGeom>
          <a:solidFill>
            <a:schemeClr val="bg1">
              <a:lumMod val="85000"/>
            </a:schemeClr>
          </a:solidFill>
          <a:ln w="3175">
            <a:solidFill>
              <a:srgbClr val="4D0B39"/>
            </a:solidFill>
            <a:prstDash val="sys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smtClean="0">
                <a:solidFill>
                  <a:schemeClr val="tx1"/>
                </a:solidFill>
              </a:rPr>
              <a:t>Bean</a:t>
            </a:r>
            <a:endParaRPr lang="es-ES" sz="1000" b="1" dirty="0" smtClean="0">
              <a:solidFill>
                <a:schemeClr val="tx1"/>
              </a:solidFill>
            </a:endParaRPr>
          </a:p>
          <a:p>
            <a:pPr algn="ctr"/>
            <a:r>
              <a:rPr lang="es-ES" sz="1000" b="1" dirty="0" err="1" smtClean="0">
                <a:solidFill>
                  <a:schemeClr val="tx1"/>
                </a:solidFill>
              </a:rPr>
              <a:t>Container</a:t>
            </a:r>
            <a:endParaRPr lang="es-ES" sz="1000" b="1" dirty="0" smtClean="0">
              <a:solidFill>
                <a:schemeClr val="tx1"/>
              </a:solidFill>
            </a:endParaRPr>
          </a:p>
        </p:txBody>
      </p:sp>
      <p:cxnSp>
        <p:nvCxnSpPr>
          <p:cNvPr id="22" name="Conector recto de flecha 21"/>
          <p:cNvCxnSpPr/>
          <p:nvPr/>
        </p:nvCxnSpPr>
        <p:spPr>
          <a:xfrm flipV="1">
            <a:off x="2555776" y="2996952"/>
            <a:ext cx="0" cy="1296144"/>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2555776" y="4288188"/>
            <a:ext cx="1098305"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20507 CuadroTexto"/>
          <p:cNvSpPr txBox="1"/>
          <p:nvPr/>
        </p:nvSpPr>
        <p:spPr>
          <a:xfrm>
            <a:off x="5092420" y="4863643"/>
            <a:ext cx="1224136" cy="276999"/>
          </a:xfrm>
          <a:prstGeom prst="rect">
            <a:avLst/>
          </a:prstGeom>
          <a:solidFill>
            <a:srgbClr val="FFFF00"/>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200" b="1" dirty="0" smtClean="0"/>
              <a:t>XML </a:t>
            </a:r>
            <a:r>
              <a:rPr lang="es-ES_tradnl" sz="1200" b="1" dirty="0" err="1" smtClean="0"/>
              <a:t>Config</a:t>
            </a:r>
            <a:endParaRPr lang="es-ES" sz="1200" b="1" dirty="0"/>
          </a:p>
        </p:txBody>
      </p:sp>
      <p:cxnSp>
        <p:nvCxnSpPr>
          <p:cNvPr id="26" name="Conector recto de flecha 25"/>
          <p:cNvCxnSpPr/>
          <p:nvPr/>
        </p:nvCxnSpPr>
        <p:spPr>
          <a:xfrm flipV="1">
            <a:off x="4572000" y="4497662"/>
            <a:ext cx="0" cy="50448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28"/>
          <p:cNvCxnSpPr>
            <a:endCxn id="27" idx="1"/>
          </p:cNvCxnSpPr>
          <p:nvPr/>
        </p:nvCxnSpPr>
        <p:spPr>
          <a:xfrm>
            <a:off x="4572000" y="5002143"/>
            <a:ext cx="5204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6190725" y="2992044"/>
            <a:ext cx="0" cy="1296144"/>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5092420" y="4288188"/>
            <a:ext cx="1098305"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V="1">
            <a:off x="4289598" y="2822594"/>
            <a:ext cx="0" cy="1256119"/>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20507 CuadroTexto"/>
          <p:cNvSpPr txBox="1"/>
          <p:nvPr/>
        </p:nvSpPr>
        <p:spPr>
          <a:xfrm>
            <a:off x="2096898" y="3480174"/>
            <a:ext cx="917756" cy="253916"/>
          </a:xfrm>
          <a:prstGeom prst="rect">
            <a:avLst/>
          </a:prstGeom>
          <a:solidFill>
            <a:schemeClr val="accent3">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err="1" smtClean="0"/>
              <a:t>Creacion</a:t>
            </a:r>
            <a:endParaRPr lang="es-ES" sz="1050" b="1" dirty="0"/>
          </a:p>
        </p:txBody>
      </p:sp>
      <p:sp>
        <p:nvSpPr>
          <p:cNvPr id="39" name="20507 CuadroTexto"/>
          <p:cNvSpPr txBox="1"/>
          <p:nvPr/>
        </p:nvSpPr>
        <p:spPr>
          <a:xfrm>
            <a:off x="4366948" y="3046518"/>
            <a:ext cx="1014322" cy="577081"/>
          </a:xfrm>
          <a:prstGeom prst="rect">
            <a:avLst/>
          </a:prstGeom>
          <a:solidFill>
            <a:schemeClr val="accent3">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smtClean="0"/>
              <a:t>Inyección</a:t>
            </a:r>
          </a:p>
          <a:p>
            <a:pPr algn="ctr"/>
            <a:r>
              <a:rPr lang="es-ES_tradnl" sz="1050" b="1" dirty="0"/>
              <a:t>d</a:t>
            </a:r>
            <a:r>
              <a:rPr lang="es-ES_tradnl" sz="1050" b="1" dirty="0" smtClean="0"/>
              <a:t>e</a:t>
            </a:r>
          </a:p>
          <a:p>
            <a:pPr algn="ctr"/>
            <a:r>
              <a:rPr lang="es-ES_tradnl" sz="1050" b="1" dirty="0" smtClean="0"/>
              <a:t>Dependencias</a:t>
            </a:r>
            <a:endParaRPr lang="es-ES" sz="1050" b="1" dirty="0"/>
          </a:p>
        </p:txBody>
      </p:sp>
      <p:sp>
        <p:nvSpPr>
          <p:cNvPr id="40" name="20507 CuadroTexto"/>
          <p:cNvSpPr txBox="1"/>
          <p:nvPr/>
        </p:nvSpPr>
        <p:spPr>
          <a:xfrm>
            <a:off x="5854664" y="3496641"/>
            <a:ext cx="917756" cy="253916"/>
          </a:xfrm>
          <a:prstGeom prst="rect">
            <a:avLst/>
          </a:prstGeom>
          <a:solidFill>
            <a:schemeClr val="accent3">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err="1" smtClean="0"/>
              <a:t>Creation</a:t>
            </a:r>
            <a:endParaRPr lang="es-ES" sz="1050" b="1" dirty="0"/>
          </a:p>
        </p:txBody>
      </p:sp>
      <p:pic>
        <p:nvPicPr>
          <p:cNvPr id="4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8"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65978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pie de página"/>
          <p:cNvSpPr>
            <a:spLocks noGrp="1"/>
          </p:cNvSpPr>
          <p:nvPr>
            <p:ph type="ftr" sz="quarter" idx="11"/>
          </p:nvPr>
        </p:nvSpPr>
        <p:spPr bwMode="auto">
          <a:xfrm>
            <a:off x="495064" y="645587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z="1200" smtClean="0"/>
              <a:t>Spring Framework</a:t>
            </a:r>
            <a:endParaRPr lang="fr-FR" sz="1200" dirty="0" smtClean="0"/>
          </a:p>
        </p:txBody>
      </p:sp>
      <p:sp>
        <p:nvSpPr>
          <p:cNvPr id="20485" name="4 Marcador de número de diapositiva"/>
          <p:cNvSpPr>
            <a:spLocks noGrp="1"/>
          </p:cNvSpPr>
          <p:nvPr>
            <p:ph type="sldNum" sz="quarter" idx="12"/>
          </p:nvPr>
        </p:nvSpPr>
        <p:spPr bwMode="auto">
          <a:xfrm>
            <a:off x="114871" y="6431338"/>
            <a:ext cx="417314" cy="2109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B1EB4319-F61D-4964-B25E-640CCEC71948}" type="slidenum">
              <a:rPr lang="fr-FR" altLang="es-ES" sz="1100" smtClean="0">
                <a:solidFill>
                  <a:srgbClr val="464646"/>
                </a:solidFill>
              </a:rPr>
              <a:pPr eaLnBrk="1" hangingPunct="1">
                <a:spcBef>
                  <a:spcPct val="0"/>
                </a:spcBef>
                <a:buClrTx/>
                <a:buSzTx/>
                <a:buFontTx/>
                <a:buNone/>
              </a:pPr>
              <a:t>38</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ESQUEMA GRAFICO INYECCIÓN DE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DEPENDENCIAS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3 CuadroTexto"/>
          <p:cNvSpPr txBox="1"/>
          <p:nvPr/>
        </p:nvSpPr>
        <p:spPr>
          <a:xfrm>
            <a:off x="1187624" y="1349089"/>
            <a:ext cx="6425770" cy="369332"/>
          </a:xfrm>
          <a:prstGeom prst="rect">
            <a:avLst/>
          </a:prstGeom>
          <a:noFill/>
        </p:spPr>
        <p:txBody>
          <a:bodyPr wrap="square" rtlCol="0">
            <a:spAutoFit/>
          </a:bodyPr>
          <a:lstStyle/>
          <a:p>
            <a:r>
              <a:rPr lang="es-ES_tradnl" dirty="0" smtClean="0"/>
              <a:t> </a:t>
            </a:r>
            <a:endParaRPr lang="es-ES" dirty="0"/>
          </a:p>
        </p:txBody>
      </p:sp>
      <p:sp>
        <p:nvSpPr>
          <p:cNvPr id="2" name="1 Rectángulo redondeado"/>
          <p:cNvSpPr/>
          <p:nvPr/>
        </p:nvSpPr>
        <p:spPr>
          <a:xfrm>
            <a:off x="1043608" y="2177513"/>
            <a:ext cx="1872208" cy="864096"/>
          </a:xfrm>
          <a:prstGeom prst="roundRect">
            <a:avLst/>
          </a:prstGeom>
          <a:solidFill>
            <a:schemeClr val="bg1"/>
          </a:solidFill>
          <a:ln w="31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rPr>
              <a:t>Constructor</a:t>
            </a:r>
          </a:p>
          <a:p>
            <a:pPr algn="ctr"/>
            <a:r>
              <a:rPr lang="es-ES_tradnl" sz="1200" b="1" dirty="0" smtClean="0">
                <a:solidFill>
                  <a:schemeClr val="tx1"/>
                </a:solidFill>
              </a:rPr>
              <a:t>(</a:t>
            </a:r>
            <a:r>
              <a:rPr lang="es-ES_tradnl" sz="1200" b="1" dirty="0" err="1" smtClean="0">
                <a:solidFill>
                  <a:schemeClr val="tx1"/>
                </a:solidFill>
              </a:rPr>
              <a:t>Builder</a:t>
            </a:r>
            <a:r>
              <a:rPr lang="es-ES_tradnl" sz="1200" b="1" dirty="0" smtClean="0">
                <a:solidFill>
                  <a:schemeClr val="tx1"/>
                </a:solidFill>
              </a:rPr>
              <a:t>)</a:t>
            </a:r>
            <a:endParaRPr lang="es-ES" sz="1200" b="1" dirty="0">
              <a:solidFill>
                <a:schemeClr val="tx1"/>
              </a:solidFill>
            </a:endParaRPr>
          </a:p>
        </p:txBody>
      </p:sp>
      <p:sp>
        <p:nvSpPr>
          <p:cNvPr id="11" name="10 Rectángulo redondeado"/>
          <p:cNvSpPr/>
          <p:nvPr/>
        </p:nvSpPr>
        <p:spPr>
          <a:xfrm>
            <a:off x="6471865" y="2292331"/>
            <a:ext cx="1872208" cy="864096"/>
          </a:xfrm>
          <a:prstGeom prst="round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rPr>
              <a:t>Clase A</a:t>
            </a:r>
            <a:endParaRPr lang="es-ES" sz="1200" b="1" dirty="0">
              <a:solidFill>
                <a:schemeClr val="tx1"/>
              </a:solidFill>
            </a:endParaRPr>
          </a:p>
        </p:txBody>
      </p:sp>
      <p:sp>
        <p:nvSpPr>
          <p:cNvPr id="12" name="11 Rectángulo redondeado"/>
          <p:cNvSpPr/>
          <p:nvPr/>
        </p:nvSpPr>
        <p:spPr>
          <a:xfrm>
            <a:off x="3668706" y="3723264"/>
            <a:ext cx="1872208" cy="864096"/>
          </a:xfrm>
          <a:prstGeom prst="round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13 Rectángulo redondeado"/>
          <p:cNvSpPr/>
          <p:nvPr/>
        </p:nvSpPr>
        <p:spPr>
          <a:xfrm>
            <a:off x="3599892" y="3608748"/>
            <a:ext cx="1872208" cy="864096"/>
          </a:xfrm>
          <a:prstGeom prst="roundRect">
            <a:avLst/>
          </a:prstGeom>
          <a:solidFill>
            <a:schemeClr val="bg1"/>
          </a:solidFill>
          <a:ln w="31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rPr>
              <a:t>Servicio A</a:t>
            </a:r>
            <a:endParaRPr lang="es-ES" sz="1200" b="1" dirty="0">
              <a:solidFill>
                <a:schemeClr val="tx1"/>
              </a:solidFill>
            </a:endParaRPr>
          </a:p>
        </p:txBody>
      </p:sp>
      <p:sp>
        <p:nvSpPr>
          <p:cNvPr id="17" name="16 Rectángulo redondeado"/>
          <p:cNvSpPr/>
          <p:nvPr/>
        </p:nvSpPr>
        <p:spPr>
          <a:xfrm>
            <a:off x="3668706" y="5229200"/>
            <a:ext cx="1872208" cy="545268"/>
          </a:xfrm>
          <a:prstGeom prst="roundRect">
            <a:avLst/>
          </a:prstGeom>
          <a:gradFill flip="none" rotWithShape="1">
            <a:gsLst>
              <a:gs pos="0">
                <a:srgbClr val="FD355B">
                  <a:shade val="30000"/>
                  <a:satMod val="115000"/>
                </a:srgbClr>
              </a:gs>
              <a:gs pos="50000">
                <a:srgbClr val="FD355B">
                  <a:shade val="67500"/>
                  <a:satMod val="115000"/>
                </a:srgbClr>
              </a:gs>
              <a:gs pos="100000">
                <a:srgbClr val="FD355B">
                  <a:shade val="100000"/>
                  <a:satMod val="115000"/>
                </a:srgb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17 Rectángulo redondeado"/>
          <p:cNvSpPr/>
          <p:nvPr/>
        </p:nvSpPr>
        <p:spPr>
          <a:xfrm>
            <a:off x="3599892" y="5202283"/>
            <a:ext cx="1872208" cy="545268"/>
          </a:xfrm>
          <a:prstGeom prst="roundRect">
            <a:avLst/>
          </a:prstGeom>
          <a:gradFill flip="none" rotWithShape="1">
            <a:gsLst>
              <a:gs pos="0">
                <a:srgbClr val="FD355B">
                  <a:shade val="30000"/>
                  <a:satMod val="115000"/>
                </a:srgbClr>
              </a:gs>
              <a:gs pos="50000">
                <a:srgbClr val="FD355B">
                  <a:shade val="67500"/>
                  <a:satMod val="115000"/>
                </a:srgbClr>
              </a:gs>
              <a:gs pos="100000">
                <a:srgbClr val="FD355B">
                  <a:shade val="100000"/>
                  <a:satMod val="115000"/>
                </a:srgbClr>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t>I </a:t>
            </a:r>
            <a:r>
              <a:rPr lang="es-ES_tradnl" sz="1200" b="1" dirty="0" err="1" smtClean="0"/>
              <a:t>Service</a:t>
            </a:r>
            <a:r>
              <a:rPr lang="es-ES_tradnl" sz="1200" b="1" dirty="0" smtClean="0"/>
              <a:t> A</a:t>
            </a:r>
            <a:endParaRPr lang="es-ES" sz="1200" b="1" dirty="0"/>
          </a:p>
        </p:txBody>
      </p:sp>
      <p:cxnSp>
        <p:nvCxnSpPr>
          <p:cNvPr id="24" name="23 Conector recto de flecha"/>
          <p:cNvCxnSpPr/>
          <p:nvPr/>
        </p:nvCxnSpPr>
        <p:spPr>
          <a:xfrm>
            <a:off x="2915816" y="2651437"/>
            <a:ext cx="3578238" cy="3245"/>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96" name="20495 Conector angular"/>
          <p:cNvCxnSpPr>
            <a:stCxn id="14" idx="3"/>
            <a:endCxn id="11" idx="2"/>
          </p:cNvCxnSpPr>
          <p:nvPr/>
        </p:nvCxnSpPr>
        <p:spPr>
          <a:xfrm flipV="1">
            <a:off x="5472100" y="3156427"/>
            <a:ext cx="1935869" cy="884369"/>
          </a:xfrm>
          <a:prstGeom prst="bent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502" name="20501 Conector recto de flecha"/>
          <p:cNvCxnSpPr>
            <a:stCxn id="12" idx="2"/>
          </p:cNvCxnSpPr>
          <p:nvPr/>
        </p:nvCxnSpPr>
        <p:spPr>
          <a:xfrm>
            <a:off x="4604810" y="4587360"/>
            <a:ext cx="0" cy="622294"/>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505" name="20504 Rectángulo redondeado"/>
          <p:cNvSpPr/>
          <p:nvPr/>
        </p:nvSpPr>
        <p:spPr>
          <a:xfrm>
            <a:off x="323528" y="1742670"/>
            <a:ext cx="8640960" cy="4267944"/>
          </a:xfrm>
          <a:prstGeom prst="roundRect">
            <a:avLst/>
          </a:prstGeom>
          <a:noFill/>
          <a:ln w="127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20508" name="20507 CuadroTexto"/>
          <p:cNvSpPr txBox="1"/>
          <p:nvPr/>
        </p:nvSpPr>
        <p:spPr>
          <a:xfrm>
            <a:off x="3946211" y="2228157"/>
            <a:ext cx="1099066" cy="261610"/>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smtClean="0"/>
              <a:t>①</a:t>
            </a:r>
            <a:r>
              <a:rPr lang="es-ES_tradnl" sz="1050" smtClean="0"/>
              <a:t> </a:t>
            </a:r>
            <a:r>
              <a:rPr lang="es-ES_tradnl" sz="1050" b="1" smtClean="0"/>
              <a:t>Crea</a:t>
            </a:r>
            <a:endParaRPr lang="es-ES" sz="1050" b="1" dirty="0"/>
          </a:p>
        </p:txBody>
      </p:sp>
      <p:cxnSp>
        <p:nvCxnSpPr>
          <p:cNvPr id="26" name="Conector recto de flecha 25"/>
          <p:cNvCxnSpPr/>
          <p:nvPr/>
        </p:nvCxnSpPr>
        <p:spPr>
          <a:xfrm flipH="1">
            <a:off x="5537358" y="5501834"/>
            <a:ext cx="2220052" cy="0"/>
          </a:xfrm>
          <a:prstGeom prst="straightConnector1">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80" name="Conector recto 20479"/>
          <p:cNvCxnSpPr/>
          <p:nvPr/>
        </p:nvCxnSpPr>
        <p:spPr>
          <a:xfrm>
            <a:off x="7757410" y="3156427"/>
            <a:ext cx="0" cy="234540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487" name="Conector recto 20486"/>
          <p:cNvCxnSpPr/>
          <p:nvPr/>
        </p:nvCxnSpPr>
        <p:spPr>
          <a:xfrm>
            <a:off x="1979712" y="3041609"/>
            <a:ext cx="0" cy="105158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489" name="Conector recto 20488"/>
          <p:cNvCxnSpPr/>
          <p:nvPr/>
        </p:nvCxnSpPr>
        <p:spPr>
          <a:xfrm>
            <a:off x="1979712" y="4093190"/>
            <a:ext cx="1620180"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20507 CuadroTexto"/>
          <p:cNvSpPr txBox="1"/>
          <p:nvPr/>
        </p:nvSpPr>
        <p:spPr>
          <a:xfrm>
            <a:off x="2051720" y="4211422"/>
            <a:ext cx="1464260" cy="57708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b="1" dirty="0"/>
              <a:t>② Inyección </a:t>
            </a:r>
            <a:endParaRPr lang="es-ES_tradnl" sz="1050" b="1" dirty="0" smtClean="0"/>
          </a:p>
          <a:p>
            <a:pPr algn="ctr"/>
            <a:r>
              <a:rPr lang="es-ES_tradnl" sz="1050" b="1" dirty="0" smtClean="0"/>
              <a:t>de </a:t>
            </a:r>
          </a:p>
          <a:p>
            <a:pPr algn="ctr"/>
            <a:r>
              <a:rPr lang="es-ES_tradnl" sz="1050" b="1" dirty="0" smtClean="0"/>
              <a:t>dependencias</a:t>
            </a:r>
            <a:endParaRPr lang="es-ES" sz="1050" b="1" dirty="0"/>
          </a:p>
        </p:txBody>
      </p:sp>
      <p:sp>
        <p:nvSpPr>
          <p:cNvPr id="53" name="20507 CuadroTexto"/>
          <p:cNvSpPr txBox="1"/>
          <p:nvPr/>
        </p:nvSpPr>
        <p:spPr>
          <a:xfrm>
            <a:off x="6408204" y="5149170"/>
            <a:ext cx="828092" cy="253916"/>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algn="ctr"/>
            <a:r>
              <a:rPr lang="es-ES_tradnl" sz="1050" dirty="0" smtClean="0"/>
              <a:t> ③ </a:t>
            </a:r>
            <a:r>
              <a:rPr lang="es-ES_tradnl" sz="1050" b="1" dirty="0" smtClean="0"/>
              <a:t>Crea</a:t>
            </a:r>
            <a:endParaRPr lang="es-ES" sz="1050" b="1" dirty="0"/>
          </a:p>
        </p:txBody>
      </p:sp>
      <p:pic>
        <p:nvPicPr>
          <p:cNvPr id="3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7"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634516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contenido"/>
          <p:cNvSpPr>
            <a:spLocks noGrp="1"/>
          </p:cNvSpPr>
          <p:nvPr>
            <p:ph idx="1"/>
          </p:nvPr>
        </p:nvSpPr>
        <p:spPr>
          <a:xfrm>
            <a:off x="323528" y="1349747"/>
            <a:ext cx="8496944" cy="4383509"/>
          </a:xfrm>
        </p:spPr>
        <p:txBody>
          <a:bodyPr/>
          <a:lstStyle/>
          <a:p>
            <a:pPr eaLnBrk="1" hangingPunct="1">
              <a:spcBef>
                <a:spcPct val="0"/>
              </a:spcBef>
              <a:defRPr/>
            </a:pPr>
            <a:endParaRPr lang="es-ES_tradnl" altLang="es-ES" dirty="0" smtClean="0">
              <a:ea typeface="ＭＳ Ｐゴシック" pitchFamily="34" charset="-128"/>
            </a:endParaRPr>
          </a:p>
          <a:p>
            <a:pPr marL="0" indent="0">
              <a:buNone/>
              <a:defRPr/>
            </a:pPr>
            <a:endParaRPr lang="es-ES" dirty="0"/>
          </a:p>
        </p:txBody>
      </p:sp>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39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CONCEPTOS CLAVES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5" name="16 CuadroTexto"/>
          <p:cNvSpPr txBox="1"/>
          <p:nvPr/>
        </p:nvSpPr>
        <p:spPr>
          <a:xfrm>
            <a:off x="323528" y="1772816"/>
            <a:ext cx="8007370"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smtClean="0"/>
              <a:t>La </a:t>
            </a:r>
            <a:r>
              <a:rPr lang="es-ES" sz="1200" b="1" dirty="0"/>
              <a:t>inyección de dependencias</a:t>
            </a:r>
            <a:r>
              <a:rPr lang="es-ES" sz="1200" dirty="0"/>
              <a:t> se refiere al hecho de que utilizando Spring no es necesario indicar de forma explícita las dependencias entre los componentes de una aplicación. Es decir, no hace falta grabar a fuego en el código fuente que el objeto A utiliza los objetos B y C que siguen una implementación concreta. Se puede dejar un poco en el aire e indicar las dependencias en una configuración aparte. Spring "inyectará" </a:t>
            </a:r>
            <a:r>
              <a:rPr lang="es-ES" sz="1200" b="1" dirty="0"/>
              <a:t>la dependencia apropiada en tiempo de ejecución</a:t>
            </a:r>
            <a:r>
              <a:rPr lang="es-ES" sz="1200" dirty="0" smtClean="0"/>
              <a:t>.</a:t>
            </a:r>
          </a:p>
          <a:p>
            <a:r>
              <a:rPr lang="es-ES" sz="1200" b="1" dirty="0"/>
              <a:t>OTRA </a:t>
            </a:r>
            <a:r>
              <a:rPr lang="es-ES" sz="1200" b="1" dirty="0" smtClean="0"/>
              <a:t>DEFINICIÓN</a:t>
            </a:r>
            <a:endParaRPr lang="es-ES" sz="1200" dirty="0">
              <a:effectLst/>
            </a:endParaRPr>
          </a:p>
          <a:p>
            <a:r>
              <a:rPr lang="es-ES" sz="1200" dirty="0" smtClean="0"/>
              <a:t>La </a:t>
            </a:r>
            <a:r>
              <a:rPr lang="es-ES" sz="1200" dirty="0"/>
              <a:t>inyección de dependencias es un patrón de diseño que nos permite construir software con poco acoplamiento. Básicamente, el patrón funciona con un objeto que se encarga de construir las dependencias que una clase necesita y se las suministra, de ahí el término “inyección”. Esto implica que la clase ya no crea directamente los objetos que necesita, sino que los recibe de otra clase</a:t>
            </a:r>
            <a:endParaRPr lang="es-ES" sz="1200" dirty="0">
              <a:effectLst/>
            </a:endParaRPr>
          </a:p>
        </p:txBody>
      </p:sp>
      <p:sp>
        <p:nvSpPr>
          <p:cNvPr id="16" name="16 CuadroTexto"/>
          <p:cNvSpPr txBox="1"/>
          <p:nvPr/>
        </p:nvSpPr>
        <p:spPr>
          <a:xfrm>
            <a:off x="323528" y="1340768"/>
            <a:ext cx="3658008"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 </a:t>
            </a:r>
            <a:r>
              <a:rPr lang="es-ES" sz="1200" b="1" dirty="0" smtClean="0"/>
              <a:t>inyección </a:t>
            </a:r>
            <a:r>
              <a:rPr lang="es-ES" sz="1200" b="1" dirty="0"/>
              <a:t>de </a:t>
            </a:r>
            <a:r>
              <a:rPr lang="es-ES" sz="1200" b="1" dirty="0" smtClean="0"/>
              <a:t>dependencias (DI)</a:t>
            </a:r>
            <a:r>
              <a:rPr lang="es-ES" sz="1200" dirty="0" smtClean="0"/>
              <a:t> </a:t>
            </a:r>
            <a:endParaRPr lang="es-ES" sz="1200" b="1" dirty="0">
              <a:solidFill>
                <a:srgbClr val="C00000"/>
              </a:solidFill>
            </a:endParaRPr>
          </a:p>
        </p:txBody>
      </p:sp>
      <p:sp>
        <p:nvSpPr>
          <p:cNvPr id="17" name="16 CuadroTexto"/>
          <p:cNvSpPr txBox="1"/>
          <p:nvPr/>
        </p:nvSpPr>
        <p:spPr>
          <a:xfrm>
            <a:off x="323528" y="4221088"/>
            <a:ext cx="8007370"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La </a:t>
            </a:r>
            <a:r>
              <a:rPr lang="es-ES" sz="1200" b="1" dirty="0"/>
              <a:t>inversión de control</a:t>
            </a:r>
            <a:r>
              <a:rPr lang="es-ES" sz="1200" dirty="0"/>
              <a:t> por su parte sigue el conocido como </a:t>
            </a:r>
            <a:r>
              <a:rPr lang="es-ES" sz="1200" b="1" dirty="0"/>
              <a:t>"Principio de Hollywood",</a:t>
            </a:r>
            <a:r>
              <a:rPr lang="es-ES" sz="1200" dirty="0"/>
              <a:t> que es la famosa frase que le sueltan a los aspirantes a estrellas en la meca del cine: "No nos llame, ya lo llamaremos". En realidad no es nada nuevo, la programación orientada a eventos lleva bastante tiempo entre nosotros. No obstante, Spring lleva este concepto un poco más lejos e incluye la instanciación de objetos como parte de la inversión de control. Es decir, no hace falta que una clase A cree el típico método inicial que instancie los objetos que necesita de las clases B y C. Spring "llamará" a los constructores adecuados cuando sea necesario según la configuración. ¿Magia? Un </a:t>
            </a:r>
            <a:r>
              <a:rPr lang="es-ES" sz="1200" dirty="0" smtClean="0"/>
              <a:t>poco</a:t>
            </a:r>
          </a:p>
          <a:p>
            <a:r>
              <a:rPr lang="es-ES" sz="1200" b="1" dirty="0" smtClean="0">
                <a:effectLst/>
              </a:rPr>
              <a:t>OTRA DEFINICIÓN</a:t>
            </a:r>
            <a:endParaRPr lang="es-ES" sz="1200" b="1" dirty="0">
              <a:effectLst/>
            </a:endParaRPr>
          </a:p>
          <a:p>
            <a:r>
              <a:rPr lang="es-ES" sz="1200" dirty="0" smtClean="0"/>
              <a:t>Es </a:t>
            </a:r>
            <a:r>
              <a:rPr lang="es-ES" sz="1200" dirty="0"/>
              <a:t>un estilo de programación en el cual un </a:t>
            </a:r>
            <a:r>
              <a:rPr lang="es-ES" sz="1200" dirty="0" err="1"/>
              <a:t>framework</a:t>
            </a:r>
            <a:r>
              <a:rPr lang="es-ES" sz="1200" dirty="0"/>
              <a:t> o librería controla el flujo de un programa. Esto es un cambio con respecto a paradigmas tradicionales donde el programador especifica todo el flujo del programa. </a:t>
            </a:r>
            <a:endParaRPr lang="es-ES" sz="1200" dirty="0">
              <a:effectLst/>
            </a:endParaRPr>
          </a:p>
        </p:txBody>
      </p:sp>
      <p:sp>
        <p:nvSpPr>
          <p:cNvPr id="18" name="16 CuadroTexto"/>
          <p:cNvSpPr txBox="1"/>
          <p:nvPr/>
        </p:nvSpPr>
        <p:spPr>
          <a:xfrm>
            <a:off x="323528" y="3789040"/>
            <a:ext cx="3475552"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 </a:t>
            </a:r>
            <a:r>
              <a:rPr lang="es-ES" sz="1200" b="1" dirty="0"/>
              <a:t>inversión de </a:t>
            </a:r>
            <a:r>
              <a:rPr lang="es-ES" sz="1200" b="1" dirty="0" smtClean="0"/>
              <a:t>control (IOC)</a:t>
            </a:r>
            <a:r>
              <a:rPr lang="es-ES" sz="1200" dirty="0" smtClean="0"/>
              <a:t> </a:t>
            </a:r>
            <a:endParaRPr lang="es-ES" sz="1200" b="1" dirty="0">
              <a:solidFill>
                <a:srgbClr val="C00000"/>
              </a:solidFill>
            </a:endParaRPr>
          </a:p>
        </p:txBody>
      </p:sp>
      <p:pic>
        <p:nvPicPr>
          <p:cNvPr id="2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18889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pPr lvl="0"/>
            <a:r>
              <a:rPr lang="es-ES_tradnl" dirty="0" smtClean="0"/>
              <a:t>Introducción</a:t>
            </a:r>
            <a:endParaRPr lang="es-ES" dirty="0"/>
          </a:p>
        </p:txBody>
      </p:sp>
      <p:pic>
        <p:nvPicPr>
          <p:cNvPr id="4"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5"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40</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QUé</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ES UNA DEPENDENCIA (VISUAL)</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7" name="16 CuadroTexto"/>
          <p:cNvSpPr txBox="1"/>
          <p:nvPr/>
        </p:nvSpPr>
        <p:spPr>
          <a:xfrm>
            <a:off x="251520" y="1556792"/>
            <a:ext cx="8007370"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Decimos que una clase, módulo o paquete A depende de la clase, módulo o paquete B, cuando A no puede funcionar sin B. Por ejemplo:</a:t>
            </a:r>
            <a:endParaRPr lang="es-ES" sz="1200" dirty="0">
              <a:effectLst/>
            </a:endParaRPr>
          </a:p>
        </p:txBody>
      </p:sp>
      <p:sp>
        <p:nvSpPr>
          <p:cNvPr id="26" name="25 CuadroTexto"/>
          <p:cNvSpPr txBox="1"/>
          <p:nvPr/>
        </p:nvSpPr>
        <p:spPr>
          <a:xfrm>
            <a:off x="251520" y="4437112"/>
            <a:ext cx="8084653"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El módulo que tenga el control de la construcción de un objeto A (sea el </a:t>
            </a:r>
            <a:r>
              <a:rPr lang="es-ES" sz="1200" dirty="0" err="1"/>
              <a:t>main</a:t>
            </a:r>
            <a:r>
              <a:rPr lang="es-ES" sz="1200" dirty="0"/>
              <a:t>(), un </a:t>
            </a:r>
            <a:r>
              <a:rPr lang="es-ES" sz="1200" dirty="0" err="1"/>
              <a:t>Builder</a:t>
            </a:r>
            <a:r>
              <a:rPr lang="es-ES" sz="1200" dirty="0"/>
              <a:t> o un Factory), deberá construir un A, construir un B, y luego cablear A con B, </a:t>
            </a:r>
            <a:r>
              <a:rPr lang="es-ES" sz="1200" dirty="0" err="1"/>
              <a:t>setear</a:t>
            </a:r>
            <a:r>
              <a:rPr lang="es-ES" sz="1200" dirty="0"/>
              <a:t> el B creado en A.</a:t>
            </a:r>
            <a:endParaRPr lang="es-ES" sz="1200" dirty="0">
              <a:effectLst/>
            </a:endParaRPr>
          </a:p>
        </p:txBody>
      </p:sp>
      <p:sp>
        <p:nvSpPr>
          <p:cNvPr id="27" name="20507 CuadroTexto"/>
          <p:cNvSpPr txBox="1"/>
          <p:nvPr/>
        </p:nvSpPr>
        <p:spPr>
          <a:xfrm>
            <a:off x="251520" y="5157192"/>
            <a:ext cx="5265185"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n-US" sz="1200" dirty="0"/>
              <a:t>B </a:t>
            </a:r>
            <a:r>
              <a:rPr lang="en-US" sz="1200" dirty="0" err="1"/>
              <a:t>b</a:t>
            </a:r>
            <a:r>
              <a:rPr lang="en-US" sz="1200" dirty="0"/>
              <a:t> = new B</a:t>
            </a:r>
            <a:r>
              <a:rPr lang="en-US" sz="1200" dirty="0" smtClean="0"/>
              <a:t>();</a:t>
            </a:r>
          </a:p>
          <a:p>
            <a:pPr lvl="0" defTabSz="914400" eaLnBrk="0" fontAlgn="base" hangingPunct="0">
              <a:spcBef>
                <a:spcPct val="0"/>
              </a:spcBef>
              <a:spcAft>
                <a:spcPct val="0"/>
              </a:spcAft>
            </a:pPr>
            <a:r>
              <a:rPr lang="en-US" sz="1200" dirty="0" smtClean="0"/>
              <a:t> </a:t>
            </a:r>
            <a:r>
              <a:rPr lang="en-US" sz="1200" dirty="0"/>
              <a:t>A </a:t>
            </a:r>
            <a:r>
              <a:rPr lang="en-US" sz="1200" dirty="0" err="1"/>
              <a:t>a</a:t>
            </a:r>
            <a:r>
              <a:rPr lang="en-US" sz="1200" dirty="0"/>
              <a:t> = new A(); </a:t>
            </a:r>
            <a:endParaRPr lang="en-US" sz="1200" dirty="0" smtClean="0"/>
          </a:p>
          <a:p>
            <a:pPr lvl="0" defTabSz="914400" eaLnBrk="0" fontAlgn="base" hangingPunct="0">
              <a:spcBef>
                <a:spcPct val="0"/>
              </a:spcBef>
              <a:spcAft>
                <a:spcPct val="0"/>
              </a:spcAft>
            </a:pPr>
            <a:r>
              <a:rPr lang="en-US" sz="1200" dirty="0" err="1" smtClean="0"/>
              <a:t>a.setB</a:t>
            </a:r>
            <a:r>
              <a:rPr lang="en-US" sz="1200" dirty="0" smtClean="0"/>
              <a:t>(b</a:t>
            </a:r>
            <a:r>
              <a:rPr lang="en-US" sz="1200" dirty="0"/>
              <a:t>);</a:t>
            </a:r>
            <a:endParaRPr lang="es-ES" altLang="es-ES" sz="1200" dirty="0"/>
          </a:p>
        </p:txBody>
      </p:sp>
      <p:sp>
        <p:nvSpPr>
          <p:cNvPr id="28" name="Rectángulo 10"/>
          <p:cNvSpPr/>
          <p:nvPr/>
        </p:nvSpPr>
        <p:spPr>
          <a:xfrm>
            <a:off x="251520" y="2276872"/>
            <a:ext cx="7920880" cy="18430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200" dirty="0" smtClean="0">
              <a:solidFill>
                <a:srgbClr val="C00000"/>
              </a:solidFill>
            </a:endParaRPr>
          </a:p>
          <a:p>
            <a:pPr algn="ctr"/>
            <a:endParaRPr lang="es-ES_tradnl" sz="1200" dirty="0">
              <a:solidFill>
                <a:srgbClr val="C00000"/>
              </a:solidFill>
            </a:endParaRPr>
          </a:p>
          <a:p>
            <a:pPr algn="ctr"/>
            <a:endParaRPr lang="es-ES_tradnl" sz="1200" dirty="0" smtClean="0">
              <a:solidFill>
                <a:srgbClr val="C00000"/>
              </a:solidFill>
            </a:endParaRPr>
          </a:p>
          <a:p>
            <a:pPr algn="ctr"/>
            <a:r>
              <a:rPr lang="es-ES_tradnl" sz="1200" dirty="0" err="1" smtClean="0">
                <a:solidFill>
                  <a:srgbClr val="C00000"/>
                </a:solidFill>
              </a:rPr>
              <a:t>depedencia</a:t>
            </a:r>
            <a:endParaRPr lang="es-ES" sz="1200" dirty="0" smtClean="0">
              <a:solidFill>
                <a:srgbClr val="C00000"/>
              </a:solidFill>
            </a:endParaRPr>
          </a:p>
        </p:txBody>
      </p:sp>
      <p:sp>
        <p:nvSpPr>
          <p:cNvPr id="29" name="20507 CuadroTexto"/>
          <p:cNvSpPr txBox="1"/>
          <p:nvPr/>
        </p:nvSpPr>
        <p:spPr>
          <a:xfrm>
            <a:off x="5810629" y="2864113"/>
            <a:ext cx="1491695" cy="4616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sz="1200" dirty="0" err="1"/>
              <a:t>public</a:t>
            </a:r>
            <a:r>
              <a:rPr lang="es-ES" sz="1200" dirty="0"/>
              <a:t> </a:t>
            </a:r>
            <a:r>
              <a:rPr lang="es-ES" sz="1200" dirty="0" err="1"/>
              <a:t>class</a:t>
            </a:r>
            <a:r>
              <a:rPr lang="es-ES" sz="1200" dirty="0"/>
              <a:t> B </a:t>
            </a:r>
            <a:endParaRPr lang="es-ES" sz="1200" dirty="0" smtClean="0"/>
          </a:p>
          <a:p>
            <a:pPr lvl="0" defTabSz="914400" eaLnBrk="0" fontAlgn="base" hangingPunct="0">
              <a:spcBef>
                <a:spcPct val="0"/>
              </a:spcBef>
              <a:spcAft>
                <a:spcPct val="0"/>
              </a:spcAft>
            </a:pPr>
            <a:r>
              <a:rPr lang="es-ES" sz="1200" dirty="0" smtClean="0"/>
              <a:t>{ </a:t>
            </a:r>
            <a:r>
              <a:rPr lang="es-ES" sz="1200" dirty="0"/>
              <a:t>... } </a:t>
            </a:r>
            <a:r>
              <a:rPr lang="es-ES" altLang="es-ES" sz="1200" dirty="0">
                <a:solidFill>
                  <a:srgbClr val="333333"/>
                </a:solidFill>
                <a:latin typeface="Consolas" panose="020B0609020204030204" pitchFamily="49" charset="0"/>
                <a:cs typeface="Consolas" panose="020B0609020204030204" pitchFamily="49" charset="0"/>
              </a:rPr>
              <a:t> </a:t>
            </a:r>
            <a:endParaRPr lang="es-ES" altLang="es-ES" sz="1200" dirty="0"/>
          </a:p>
        </p:txBody>
      </p:sp>
      <p:sp>
        <p:nvSpPr>
          <p:cNvPr id="30" name="20507 CuadroTexto"/>
          <p:cNvSpPr txBox="1"/>
          <p:nvPr/>
        </p:nvSpPr>
        <p:spPr>
          <a:xfrm>
            <a:off x="1212899" y="2708596"/>
            <a:ext cx="1491695" cy="138499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sz="1200" dirty="0" err="1"/>
              <a:t>public</a:t>
            </a:r>
            <a:r>
              <a:rPr lang="es-ES" sz="1200" dirty="0"/>
              <a:t> </a:t>
            </a:r>
            <a:r>
              <a:rPr lang="es-ES" sz="1200" dirty="0" err="1"/>
              <a:t>class</a:t>
            </a:r>
            <a:r>
              <a:rPr lang="es-ES" sz="1200" dirty="0"/>
              <a:t> A </a:t>
            </a:r>
            <a:r>
              <a:rPr lang="es-ES" sz="1200" dirty="0" smtClean="0"/>
              <a:t>{</a:t>
            </a:r>
          </a:p>
          <a:p>
            <a:pPr lvl="0" defTabSz="914400" eaLnBrk="0" fontAlgn="base" hangingPunct="0">
              <a:spcBef>
                <a:spcPct val="0"/>
              </a:spcBef>
              <a:spcAft>
                <a:spcPct val="0"/>
              </a:spcAft>
            </a:pPr>
            <a:endParaRPr lang="es-ES" sz="1200" dirty="0" smtClean="0"/>
          </a:p>
          <a:p>
            <a:pPr lvl="0" defTabSz="914400" eaLnBrk="0" fontAlgn="base" hangingPunct="0">
              <a:spcBef>
                <a:spcPct val="0"/>
              </a:spcBef>
              <a:spcAft>
                <a:spcPct val="0"/>
              </a:spcAft>
            </a:pPr>
            <a:r>
              <a:rPr lang="es-ES" sz="1200" dirty="0" smtClean="0"/>
              <a:t> </a:t>
            </a:r>
            <a:r>
              <a:rPr lang="es-ES" sz="1200" dirty="0" err="1"/>
              <a:t>private</a:t>
            </a:r>
            <a:r>
              <a:rPr lang="es-ES" sz="1200" dirty="0"/>
              <a:t> B </a:t>
            </a:r>
            <a:r>
              <a:rPr lang="es-ES" sz="1200" dirty="0" err="1"/>
              <a:t>b</a:t>
            </a:r>
            <a:r>
              <a:rPr lang="es-ES" sz="1200" dirty="0" smtClean="0"/>
              <a:t>;</a:t>
            </a:r>
          </a:p>
          <a:p>
            <a:pPr lvl="0" defTabSz="914400" eaLnBrk="0" fontAlgn="base" hangingPunct="0">
              <a:spcBef>
                <a:spcPct val="0"/>
              </a:spcBef>
              <a:spcAft>
                <a:spcPct val="0"/>
              </a:spcAft>
            </a:pPr>
            <a:r>
              <a:rPr lang="es-ES" sz="1200" dirty="0" smtClean="0"/>
              <a:t> </a:t>
            </a:r>
            <a:r>
              <a:rPr lang="es-ES" sz="1200" dirty="0" err="1"/>
              <a:t>public</a:t>
            </a:r>
            <a:r>
              <a:rPr lang="es-ES" sz="1200" dirty="0"/>
              <a:t> </a:t>
            </a:r>
            <a:r>
              <a:rPr lang="es-ES" sz="1200" dirty="0" err="1"/>
              <a:t>void</a:t>
            </a:r>
            <a:r>
              <a:rPr lang="es-ES" sz="1200" dirty="0"/>
              <a:t> </a:t>
            </a:r>
            <a:r>
              <a:rPr lang="es-ES" sz="1200" dirty="0" err="1"/>
              <a:t>setB</a:t>
            </a:r>
            <a:r>
              <a:rPr lang="es-ES" sz="1200" dirty="0"/>
              <a:t>(B b</a:t>
            </a:r>
            <a:r>
              <a:rPr lang="es-ES" sz="1200" dirty="0" smtClean="0"/>
              <a:t>)</a:t>
            </a:r>
          </a:p>
          <a:p>
            <a:pPr lvl="0" defTabSz="914400" eaLnBrk="0" fontAlgn="base" hangingPunct="0">
              <a:spcBef>
                <a:spcPct val="0"/>
              </a:spcBef>
              <a:spcAft>
                <a:spcPct val="0"/>
              </a:spcAft>
            </a:pPr>
            <a:r>
              <a:rPr lang="es-ES" sz="1200" dirty="0" smtClean="0"/>
              <a:t> </a:t>
            </a:r>
            <a:r>
              <a:rPr lang="es-ES" sz="1200" dirty="0"/>
              <a:t>{ </a:t>
            </a:r>
            <a:r>
              <a:rPr lang="es-ES" sz="1200" dirty="0" err="1"/>
              <a:t>this.b</a:t>
            </a:r>
            <a:r>
              <a:rPr lang="es-ES" sz="1200" dirty="0"/>
              <a:t> = b</a:t>
            </a:r>
            <a:r>
              <a:rPr lang="es-ES" sz="1200" dirty="0" smtClean="0"/>
              <a:t>;</a:t>
            </a:r>
          </a:p>
          <a:p>
            <a:pPr lvl="0" defTabSz="914400" eaLnBrk="0" fontAlgn="base" hangingPunct="0">
              <a:spcBef>
                <a:spcPct val="0"/>
              </a:spcBef>
              <a:spcAft>
                <a:spcPct val="0"/>
              </a:spcAft>
            </a:pPr>
            <a:r>
              <a:rPr lang="es-ES" sz="1200" dirty="0" smtClean="0"/>
              <a:t> }</a:t>
            </a:r>
            <a:endParaRPr lang="es-ES" sz="1200" dirty="0"/>
          </a:p>
          <a:p>
            <a:pPr lvl="0" defTabSz="914400" eaLnBrk="0" fontAlgn="base" hangingPunct="0">
              <a:spcBef>
                <a:spcPct val="0"/>
              </a:spcBef>
              <a:spcAft>
                <a:spcPct val="0"/>
              </a:spcAft>
            </a:pPr>
            <a:r>
              <a:rPr lang="es-ES" sz="1200" dirty="0" smtClean="0"/>
              <a:t> </a:t>
            </a:r>
            <a:r>
              <a:rPr lang="es-ES" sz="1200" dirty="0"/>
              <a:t>... }</a:t>
            </a:r>
            <a:r>
              <a:rPr lang="es-ES" altLang="es-ES" sz="1200" dirty="0">
                <a:solidFill>
                  <a:srgbClr val="333333"/>
                </a:solidFill>
                <a:latin typeface="Consolas" panose="020B0609020204030204" pitchFamily="49" charset="0"/>
                <a:cs typeface="Consolas" panose="020B0609020204030204" pitchFamily="49" charset="0"/>
              </a:rPr>
              <a:t> </a:t>
            </a:r>
            <a:endParaRPr lang="es-ES" altLang="es-ES" sz="1200" dirty="0"/>
          </a:p>
        </p:txBody>
      </p:sp>
      <p:sp>
        <p:nvSpPr>
          <p:cNvPr id="31" name="16 CuadroTexto"/>
          <p:cNvSpPr txBox="1"/>
          <p:nvPr/>
        </p:nvSpPr>
        <p:spPr>
          <a:xfrm>
            <a:off x="1212899" y="2430002"/>
            <a:ext cx="880867"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A</a:t>
            </a:r>
            <a:endParaRPr lang="es-ES" sz="1200" b="1" dirty="0">
              <a:solidFill>
                <a:srgbClr val="C00000"/>
              </a:solidFill>
            </a:endParaRPr>
          </a:p>
        </p:txBody>
      </p:sp>
      <p:sp>
        <p:nvSpPr>
          <p:cNvPr id="32" name="16 CuadroTexto"/>
          <p:cNvSpPr txBox="1"/>
          <p:nvPr/>
        </p:nvSpPr>
        <p:spPr>
          <a:xfrm>
            <a:off x="5796136" y="2420888"/>
            <a:ext cx="880867"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B</a:t>
            </a:r>
            <a:endParaRPr lang="es-ES" sz="1200" b="1" dirty="0">
              <a:solidFill>
                <a:srgbClr val="C00000"/>
              </a:solidFill>
            </a:endParaRPr>
          </a:p>
        </p:txBody>
      </p:sp>
      <p:cxnSp>
        <p:nvCxnSpPr>
          <p:cNvPr id="33" name="32 Conector recto de flecha"/>
          <p:cNvCxnSpPr>
            <a:endCxn id="29" idx="1"/>
          </p:cNvCxnSpPr>
          <p:nvPr/>
        </p:nvCxnSpPr>
        <p:spPr>
          <a:xfrm>
            <a:off x="2699419" y="3064168"/>
            <a:ext cx="3111210" cy="30778"/>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3374375" y="2710225"/>
            <a:ext cx="1761298"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Como A tiene un B como atributo, está compuesto por un B, entonces A necesita a B para poder funcionar.</a:t>
            </a:r>
            <a:endParaRPr lang="es-ES" sz="1200" dirty="0">
              <a:effectLst/>
            </a:endParaRPr>
          </a:p>
        </p:txBody>
      </p:sp>
      <p:sp>
        <p:nvSpPr>
          <p:cNvPr id="11" name="10 Rectángulo"/>
          <p:cNvSpPr/>
          <p:nvPr/>
        </p:nvSpPr>
        <p:spPr>
          <a:xfrm>
            <a:off x="3282916" y="2581638"/>
            <a:ext cx="1944216" cy="12885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smtClean="0"/>
          </a:p>
        </p:txBody>
      </p:sp>
      <p:pic>
        <p:nvPicPr>
          <p:cNvPr id="36"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36266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1162825"/>
            <a:ext cx="9144000" cy="4858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sz="1600" dirty="0">
              <a:solidFill>
                <a:schemeClr val="bg1">
                  <a:lumMod val="50000"/>
                </a:schemeClr>
              </a:solidFill>
            </a:endParaRPr>
          </a:p>
        </p:txBody>
      </p:sp>
      <p:sp>
        <p:nvSpPr>
          <p:cNvPr id="13317" name="3 Marcador de pie de página"/>
          <p:cNvSpPr>
            <a:spLocks noGrp="1"/>
          </p:cNvSpPr>
          <p:nvPr>
            <p:ph type="ftr" sz="quarter" idx="11"/>
          </p:nvPr>
        </p:nvSpPr>
        <p:spPr bwMode="auto">
          <a:xfrm>
            <a:off x="539552" y="6453336"/>
            <a:ext cx="3175992" cy="293117"/>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6150" name="4 Marcador de número de diapositiva"/>
          <p:cNvSpPr>
            <a:spLocks noGrp="1"/>
          </p:cNvSpPr>
          <p:nvPr>
            <p:ph type="sldNum" sz="quarter" idx="12"/>
          </p:nvPr>
        </p:nvSpPr>
        <p:spPr bwMode="auto">
          <a:xfrm flipH="1">
            <a:off x="215999" y="6525344"/>
            <a:ext cx="288032" cy="14910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41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SIN INYECCIÓN DE DEPENDENCIAS</a:t>
            </a:r>
            <a:r>
              <a:rPr lang="es-ES" b="1" cap="none" dirty="0" smtClean="0">
                <a:ea typeface="ＭＳ Ｐゴシック" pitchFamily="34" charset="-128"/>
              </a:rPr>
              <a:t>.</a:t>
            </a:r>
            <a:endParaRPr lang="es-ES" b="1" cap="none" dirty="0">
              <a:ea typeface="ＭＳ Ｐゴシック" pitchFamily="34" charset="-128"/>
            </a:endParaRP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02742" y="1271441"/>
            <a:ext cx="8928992" cy="4533823"/>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2" descr="Resultado de imagen de silueta de un programador informa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8" name="Picture 4" descr="http://us.cdn2.123rf.com/168nwm/in8finity/in8finity1501/in8finity150100003/35133768-programmer-silhouette-working-on-his-computer-vector-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161" y="4694791"/>
            <a:ext cx="1114230" cy="1114230"/>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p:cNvSpPr/>
          <p:nvPr/>
        </p:nvSpPr>
        <p:spPr>
          <a:xfrm>
            <a:off x="923196" y="2102886"/>
            <a:ext cx="1761936" cy="23342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dirty="0" smtClean="0">
              <a:solidFill>
                <a:schemeClr val="tx1"/>
              </a:solidFill>
            </a:endParaRPr>
          </a:p>
        </p:txBody>
      </p:sp>
      <p:sp>
        <p:nvSpPr>
          <p:cNvPr id="24" name="16 CuadroTexto"/>
          <p:cNvSpPr txBox="1"/>
          <p:nvPr/>
        </p:nvSpPr>
        <p:spPr>
          <a:xfrm>
            <a:off x="929521" y="1783613"/>
            <a:ext cx="1761734"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VEHICULO</a:t>
            </a:r>
            <a:endParaRPr lang="es-ES" sz="1200" b="1" dirty="0">
              <a:solidFill>
                <a:srgbClr val="C00000"/>
              </a:solidFill>
            </a:endParaRPr>
          </a:p>
        </p:txBody>
      </p:sp>
      <p:sp>
        <p:nvSpPr>
          <p:cNvPr id="28" name="Rectángulo 27"/>
          <p:cNvSpPr/>
          <p:nvPr/>
        </p:nvSpPr>
        <p:spPr>
          <a:xfrm>
            <a:off x="6072555" y="1923332"/>
            <a:ext cx="1833768" cy="28018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dirty="0" smtClean="0">
              <a:solidFill>
                <a:schemeClr val="tx1"/>
              </a:solidFill>
            </a:endParaRPr>
          </a:p>
        </p:txBody>
      </p:sp>
      <p:sp>
        <p:nvSpPr>
          <p:cNvPr id="29" name="16 CuadroTexto"/>
          <p:cNvSpPr txBox="1"/>
          <p:nvPr/>
        </p:nvSpPr>
        <p:spPr>
          <a:xfrm>
            <a:off x="6072555" y="1616981"/>
            <a:ext cx="1833768"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MOTOR</a:t>
            </a:r>
            <a:endParaRPr lang="es-ES" sz="1200" b="1" dirty="0">
              <a:solidFill>
                <a:srgbClr val="C00000"/>
              </a:solidFill>
            </a:endParaRPr>
          </a:p>
        </p:txBody>
      </p:sp>
      <p:sp>
        <p:nvSpPr>
          <p:cNvPr id="30" name="20507 CuadroTexto"/>
          <p:cNvSpPr txBox="1"/>
          <p:nvPr/>
        </p:nvSpPr>
        <p:spPr>
          <a:xfrm>
            <a:off x="1003640" y="2204456"/>
            <a:ext cx="1601048" cy="2062103"/>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class</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endParaRPr lang="es-ES" altLang="es-ES" sz="400" dirty="0"/>
          </a:p>
          <a:p>
            <a:pPr lvl="0" defTabSz="914400" eaLnBrk="0" fontAlgn="base" hangingPunct="0">
              <a:spcBef>
                <a:spcPct val="0"/>
              </a:spcBef>
              <a:spcAft>
                <a:spcPct val="0"/>
              </a:spcAft>
            </a:pP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private</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Motor m;</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m = </a:t>
            </a:r>
            <a:r>
              <a:rPr lang="es-ES" altLang="es-ES" sz="800" b="1" dirty="0">
                <a:solidFill>
                  <a:srgbClr val="006699"/>
                </a:solidFill>
                <a:latin typeface="Consolas" panose="020B0609020204030204" pitchFamily="49" charset="0"/>
                <a:cs typeface="Consolas" panose="020B0609020204030204" pitchFamily="49" charset="0"/>
              </a:rPr>
              <a:t>new</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Motor();</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int</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GetRevolucionesMotor</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return</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m.GetRevoluciones</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smtClean="0">
                <a:solidFill>
                  <a:srgbClr val="000000"/>
                </a:solidFill>
                <a:latin typeface="Consolas" panose="020B0609020204030204" pitchFamily="49" charset="0"/>
                <a:cs typeface="Consolas" panose="020B0609020204030204" pitchFamily="49" charset="0"/>
              </a:rPr>
              <a:t>}</a:t>
            </a:r>
            <a:endParaRPr lang="es-ES" sz="800" b="1" dirty="0"/>
          </a:p>
        </p:txBody>
      </p:sp>
      <p:sp>
        <p:nvSpPr>
          <p:cNvPr id="16" name="Rectángulo 15"/>
          <p:cNvSpPr/>
          <p:nvPr/>
        </p:nvSpPr>
        <p:spPr>
          <a:xfrm>
            <a:off x="1403648" y="2917445"/>
            <a:ext cx="1080120" cy="2955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33" name="20507 CuadroTexto"/>
          <p:cNvSpPr txBox="1"/>
          <p:nvPr/>
        </p:nvSpPr>
        <p:spPr>
          <a:xfrm>
            <a:off x="6174595" y="2001809"/>
            <a:ext cx="1601048" cy="261610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class</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Motor</a:t>
            </a:r>
            <a:endParaRPr lang="es-ES" altLang="es-ES" sz="400" dirty="0"/>
          </a:p>
          <a:p>
            <a:pPr lvl="0" defTabSz="914400" eaLnBrk="0" fontAlgn="base" hangingPunct="0">
              <a:spcBef>
                <a:spcPct val="0"/>
              </a:spcBef>
              <a:spcAft>
                <a:spcPct val="0"/>
              </a:spcAft>
            </a:pP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void</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Acelerar()</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8200"/>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int</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GetRevoluciones</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int</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currentRPM</a:t>
            </a:r>
            <a:r>
              <a:rPr lang="es-ES" altLang="es-ES" sz="800" dirty="0">
                <a:solidFill>
                  <a:srgbClr val="000000"/>
                </a:solidFill>
                <a:latin typeface="Consolas" panose="020B0609020204030204" pitchFamily="49" charset="0"/>
                <a:cs typeface="Consolas" panose="020B0609020204030204" pitchFamily="49" charset="0"/>
              </a:rPr>
              <a:t> = 0;</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8200"/>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return</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currentRPM</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400" dirty="0"/>
          </a:p>
          <a:p>
            <a:pPr lvl="0" defTabSz="914400" eaLnBrk="0" fontAlgn="base" hangingPunct="0">
              <a:spcBef>
                <a:spcPct val="0"/>
              </a:spcBef>
              <a:spcAft>
                <a:spcPct val="0"/>
              </a:spcAft>
            </a:pPr>
            <a:r>
              <a:rPr lang="es-ES" altLang="es-ES" sz="800" dirty="0">
                <a:solidFill>
                  <a:srgbClr val="000000"/>
                </a:solidFill>
                <a:latin typeface="Consolas" panose="020B0609020204030204" pitchFamily="49" charset="0"/>
                <a:cs typeface="Consolas" panose="020B0609020204030204" pitchFamily="49" charset="0"/>
              </a:rPr>
              <a:t>}</a:t>
            </a:r>
            <a:endParaRPr lang="es-ES" altLang="es-ES" sz="1400" dirty="0">
              <a:latin typeface="Arial" panose="020B0604020202020204" pitchFamily="34" charset="0"/>
            </a:endParaRPr>
          </a:p>
        </p:txBody>
      </p:sp>
      <p:sp>
        <p:nvSpPr>
          <p:cNvPr id="31" name="Rectangle 9"/>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4" name="Conector recto de flecha 33"/>
          <p:cNvCxnSpPr/>
          <p:nvPr/>
        </p:nvCxnSpPr>
        <p:spPr>
          <a:xfrm flipV="1">
            <a:off x="2483768" y="3040016"/>
            <a:ext cx="3588787" cy="14684"/>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
        <p:nvSpPr>
          <p:cNvPr id="38" name="16 CuadroTexto"/>
          <p:cNvSpPr txBox="1"/>
          <p:nvPr/>
        </p:nvSpPr>
        <p:spPr>
          <a:xfrm>
            <a:off x="2918323" y="2276872"/>
            <a:ext cx="2764778" cy="212365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Como podemos ver, existe una clase “</a:t>
            </a:r>
            <a:r>
              <a:rPr lang="es-ES" sz="1200" dirty="0" err="1"/>
              <a:t>Vehiculo</a:t>
            </a:r>
            <a:r>
              <a:rPr lang="es-ES" sz="1200" dirty="0"/>
              <a:t>” que contiene un objeto de la clase “Motor”. La clase “</a:t>
            </a:r>
            <a:r>
              <a:rPr lang="es-ES" sz="1200" dirty="0" err="1"/>
              <a:t>Vehiculo</a:t>
            </a:r>
            <a:r>
              <a:rPr lang="es-ES" sz="1200" dirty="0"/>
              <a:t>” quiere obtener las revoluciones del motor, por lo que invoca el </a:t>
            </a:r>
            <a:r>
              <a:rPr lang="es-ES" sz="1200" b="1" dirty="0" err="1"/>
              <a:t>método</a:t>
            </a:r>
            <a:r>
              <a:rPr lang="es-ES" sz="1200" b="1" i="1" dirty="0" err="1"/>
              <a:t>GetRevoluciones</a:t>
            </a:r>
            <a:r>
              <a:rPr lang="es-ES" sz="1200" b="1" dirty="0"/>
              <a:t> del objeto </a:t>
            </a:r>
            <a:r>
              <a:rPr lang="es-ES" sz="1200" b="1" i="1" dirty="0"/>
              <a:t>Motor</a:t>
            </a:r>
            <a:r>
              <a:rPr lang="es-ES" sz="1200" b="1" dirty="0"/>
              <a:t> y devuelve su resultado</a:t>
            </a:r>
            <a:r>
              <a:rPr lang="es-ES" sz="1200" dirty="0"/>
              <a:t>. Este caso se corresponde con una dependencia (el módulo superior -vehículo- depende del módulo inferior -motor-).</a:t>
            </a:r>
            <a:endParaRPr lang="es-ES" sz="1200" dirty="0">
              <a:effectLst/>
            </a:endParaRPr>
          </a:p>
        </p:txBody>
      </p:sp>
      <p:pic>
        <p:nvPicPr>
          <p:cNvPr id="32"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1"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22"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67527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42</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QUé</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ES LA INYECCIÓN DE  DEPENDENCIA</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7" name="16 CuadroTexto"/>
          <p:cNvSpPr txBox="1"/>
          <p:nvPr/>
        </p:nvSpPr>
        <p:spPr>
          <a:xfrm>
            <a:off x="251520" y="1556792"/>
            <a:ext cx="8007370"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Decimos que una clase, módulo o paquete A depende de la clase, módulo o paquete B, cuando A no puede funcionar sin B. Por ejemplo:</a:t>
            </a:r>
            <a:endParaRPr lang="es-ES" sz="1200" dirty="0">
              <a:effectLst/>
            </a:endParaRPr>
          </a:p>
        </p:txBody>
      </p:sp>
      <p:sp>
        <p:nvSpPr>
          <p:cNvPr id="26" name="25 CuadroTexto"/>
          <p:cNvSpPr txBox="1"/>
          <p:nvPr/>
        </p:nvSpPr>
        <p:spPr>
          <a:xfrm>
            <a:off x="251520" y="4149080"/>
            <a:ext cx="8084653" cy="46166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El módulo que tenga el control de la construcción de un objeto A (sea el </a:t>
            </a:r>
            <a:r>
              <a:rPr lang="es-ES" sz="1200" dirty="0" err="1"/>
              <a:t>main</a:t>
            </a:r>
            <a:r>
              <a:rPr lang="es-ES" sz="1200" dirty="0"/>
              <a:t>(), un </a:t>
            </a:r>
            <a:r>
              <a:rPr lang="es-ES" sz="1200" dirty="0" err="1"/>
              <a:t>Builder</a:t>
            </a:r>
            <a:r>
              <a:rPr lang="es-ES" sz="1200" dirty="0"/>
              <a:t> o un Factory), deberá construir un A, construir un B, y luego cablear A con B, </a:t>
            </a:r>
            <a:r>
              <a:rPr lang="es-ES" sz="1200" dirty="0" err="1"/>
              <a:t>setear</a:t>
            </a:r>
            <a:r>
              <a:rPr lang="es-ES" sz="1200" dirty="0"/>
              <a:t> el B creado en A.</a:t>
            </a:r>
            <a:endParaRPr lang="es-ES" sz="1200" dirty="0">
              <a:effectLst/>
            </a:endParaRPr>
          </a:p>
        </p:txBody>
      </p:sp>
      <p:sp>
        <p:nvSpPr>
          <p:cNvPr id="27" name="20507 CuadroTexto"/>
          <p:cNvSpPr txBox="1"/>
          <p:nvPr/>
        </p:nvSpPr>
        <p:spPr>
          <a:xfrm>
            <a:off x="251520" y="4869160"/>
            <a:ext cx="5265185" cy="64633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n-US" sz="1200" dirty="0"/>
              <a:t>B </a:t>
            </a:r>
            <a:r>
              <a:rPr lang="en-US" sz="1200" dirty="0" err="1"/>
              <a:t>b</a:t>
            </a:r>
            <a:r>
              <a:rPr lang="en-US" sz="1200" dirty="0"/>
              <a:t> = new B</a:t>
            </a:r>
            <a:r>
              <a:rPr lang="en-US" sz="1200" dirty="0" smtClean="0"/>
              <a:t>();</a:t>
            </a:r>
          </a:p>
          <a:p>
            <a:pPr lvl="0" defTabSz="914400" eaLnBrk="0" fontAlgn="base" hangingPunct="0">
              <a:spcBef>
                <a:spcPct val="0"/>
              </a:spcBef>
              <a:spcAft>
                <a:spcPct val="0"/>
              </a:spcAft>
            </a:pPr>
            <a:r>
              <a:rPr lang="en-US" sz="1200" dirty="0" smtClean="0"/>
              <a:t> </a:t>
            </a:r>
            <a:r>
              <a:rPr lang="en-US" sz="1200" dirty="0"/>
              <a:t>A </a:t>
            </a:r>
            <a:r>
              <a:rPr lang="en-US" sz="1200" dirty="0" err="1"/>
              <a:t>a</a:t>
            </a:r>
            <a:r>
              <a:rPr lang="en-US" sz="1200" dirty="0"/>
              <a:t> = new A(); </a:t>
            </a:r>
            <a:endParaRPr lang="en-US" sz="1200" dirty="0" smtClean="0"/>
          </a:p>
          <a:p>
            <a:pPr lvl="0" defTabSz="914400" eaLnBrk="0" fontAlgn="base" hangingPunct="0">
              <a:spcBef>
                <a:spcPct val="0"/>
              </a:spcBef>
              <a:spcAft>
                <a:spcPct val="0"/>
              </a:spcAft>
            </a:pPr>
            <a:r>
              <a:rPr lang="en-US" sz="1200" dirty="0" err="1" smtClean="0"/>
              <a:t>a.setB</a:t>
            </a:r>
            <a:r>
              <a:rPr lang="en-US" sz="1200" dirty="0" smtClean="0"/>
              <a:t>(b</a:t>
            </a:r>
            <a:r>
              <a:rPr lang="en-US" sz="1200" dirty="0"/>
              <a:t>);</a:t>
            </a:r>
            <a:endParaRPr lang="es-ES" altLang="es-ES" sz="1200" dirty="0"/>
          </a:p>
        </p:txBody>
      </p:sp>
      <p:sp>
        <p:nvSpPr>
          <p:cNvPr id="28" name="Rectángulo 10"/>
          <p:cNvSpPr/>
          <p:nvPr/>
        </p:nvSpPr>
        <p:spPr>
          <a:xfrm>
            <a:off x="251520" y="2132856"/>
            <a:ext cx="7920880" cy="18430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200" dirty="0" smtClean="0">
              <a:solidFill>
                <a:srgbClr val="C00000"/>
              </a:solidFill>
            </a:endParaRPr>
          </a:p>
          <a:p>
            <a:pPr algn="ctr"/>
            <a:endParaRPr lang="es-ES_tradnl" sz="1200" dirty="0">
              <a:solidFill>
                <a:srgbClr val="C00000"/>
              </a:solidFill>
            </a:endParaRPr>
          </a:p>
          <a:p>
            <a:pPr algn="ctr"/>
            <a:endParaRPr lang="es-ES_tradnl" sz="1200" dirty="0" smtClean="0">
              <a:solidFill>
                <a:srgbClr val="C00000"/>
              </a:solidFill>
            </a:endParaRPr>
          </a:p>
          <a:p>
            <a:pPr algn="ctr"/>
            <a:r>
              <a:rPr lang="es-ES_tradnl" sz="1200" b="1" dirty="0" err="1" smtClean="0">
                <a:solidFill>
                  <a:srgbClr val="C00000"/>
                </a:solidFill>
              </a:rPr>
              <a:t>depedencia</a:t>
            </a:r>
            <a:endParaRPr lang="es-ES" sz="1200" b="1" dirty="0" smtClean="0">
              <a:solidFill>
                <a:srgbClr val="C00000"/>
              </a:solidFill>
            </a:endParaRPr>
          </a:p>
        </p:txBody>
      </p:sp>
      <p:sp>
        <p:nvSpPr>
          <p:cNvPr id="29" name="20507 CuadroTexto"/>
          <p:cNvSpPr txBox="1"/>
          <p:nvPr/>
        </p:nvSpPr>
        <p:spPr>
          <a:xfrm>
            <a:off x="5882724" y="2703578"/>
            <a:ext cx="1491695" cy="46166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sz="1200" dirty="0" err="1"/>
              <a:t>public</a:t>
            </a:r>
            <a:r>
              <a:rPr lang="es-ES" sz="1200" dirty="0"/>
              <a:t> </a:t>
            </a:r>
            <a:r>
              <a:rPr lang="es-ES" sz="1200" dirty="0" err="1"/>
              <a:t>class</a:t>
            </a:r>
            <a:r>
              <a:rPr lang="es-ES" sz="1200" dirty="0"/>
              <a:t> B </a:t>
            </a:r>
            <a:endParaRPr lang="es-ES" sz="1200" dirty="0" smtClean="0"/>
          </a:p>
          <a:p>
            <a:pPr lvl="0" defTabSz="914400" eaLnBrk="0" fontAlgn="base" hangingPunct="0">
              <a:spcBef>
                <a:spcPct val="0"/>
              </a:spcBef>
              <a:spcAft>
                <a:spcPct val="0"/>
              </a:spcAft>
            </a:pPr>
            <a:r>
              <a:rPr lang="es-ES" sz="1200" dirty="0" smtClean="0"/>
              <a:t>{ </a:t>
            </a:r>
            <a:r>
              <a:rPr lang="es-ES" sz="1200" dirty="0"/>
              <a:t>... } </a:t>
            </a:r>
            <a:r>
              <a:rPr lang="es-ES" altLang="es-ES" sz="1200" dirty="0">
                <a:solidFill>
                  <a:srgbClr val="333333"/>
                </a:solidFill>
                <a:latin typeface="Consolas" panose="020B0609020204030204" pitchFamily="49" charset="0"/>
                <a:cs typeface="Consolas" panose="020B0609020204030204" pitchFamily="49" charset="0"/>
              </a:rPr>
              <a:t> </a:t>
            </a:r>
            <a:endParaRPr lang="es-ES" altLang="es-ES" sz="1200" dirty="0"/>
          </a:p>
        </p:txBody>
      </p:sp>
      <p:sp>
        <p:nvSpPr>
          <p:cNvPr id="30" name="20507 CuadroTexto"/>
          <p:cNvSpPr txBox="1"/>
          <p:nvPr/>
        </p:nvSpPr>
        <p:spPr>
          <a:xfrm>
            <a:off x="1284994" y="2548061"/>
            <a:ext cx="1491695" cy="138499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sz="1200" dirty="0" err="1"/>
              <a:t>public</a:t>
            </a:r>
            <a:r>
              <a:rPr lang="es-ES" sz="1200" dirty="0"/>
              <a:t> </a:t>
            </a:r>
            <a:r>
              <a:rPr lang="es-ES" sz="1200" dirty="0" err="1"/>
              <a:t>class</a:t>
            </a:r>
            <a:r>
              <a:rPr lang="es-ES" sz="1200" dirty="0"/>
              <a:t> A </a:t>
            </a:r>
            <a:r>
              <a:rPr lang="es-ES" sz="1200" dirty="0" smtClean="0"/>
              <a:t>{</a:t>
            </a:r>
          </a:p>
          <a:p>
            <a:pPr lvl="0" defTabSz="914400" eaLnBrk="0" fontAlgn="base" hangingPunct="0">
              <a:spcBef>
                <a:spcPct val="0"/>
              </a:spcBef>
              <a:spcAft>
                <a:spcPct val="0"/>
              </a:spcAft>
            </a:pPr>
            <a:endParaRPr lang="es-ES" sz="1200" dirty="0" smtClean="0"/>
          </a:p>
          <a:p>
            <a:pPr lvl="0" defTabSz="914400" eaLnBrk="0" fontAlgn="base" hangingPunct="0">
              <a:spcBef>
                <a:spcPct val="0"/>
              </a:spcBef>
              <a:spcAft>
                <a:spcPct val="0"/>
              </a:spcAft>
            </a:pPr>
            <a:r>
              <a:rPr lang="es-ES" sz="1200" dirty="0" smtClean="0"/>
              <a:t> </a:t>
            </a:r>
            <a:r>
              <a:rPr lang="es-ES" sz="1200" dirty="0" err="1"/>
              <a:t>private</a:t>
            </a:r>
            <a:r>
              <a:rPr lang="es-ES" sz="1200" dirty="0"/>
              <a:t> B </a:t>
            </a:r>
            <a:r>
              <a:rPr lang="es-ES" sz="1200" dirty="0" err="1"/>
              <a:t>b</a:t>
            </a:r>
            <a:r>
              <a:rPr lang="es-ES" sz="1200" dirty="0" smtClean="0"/>
              <a:t>;</a:t>
            </a:r>
          </a:p>
          <a:p>
            <a:pPr lvl="0" defTabSz="914400" eaLnBrk="0" fontAlgn="base" hangingPunct="0">
              <a:spcBef>
                <a:spcPct val="0"/>
              </a:spcBef>
              <a:spcAft>
                <a:spcPct val="0"/>
              </a:spcAft>
            </a:pPr>
            <a:r>
              <a:rPr lang="es-ES" sz="1200" dirty="0" smtClean="0"/>
              <a:t> </a:t>
            </a:r>
            <a:r>
              <a:rPr lang="es-ES" sz="1200" dirty="0" err="1"/>
              <a:t>public</a:t>
            </a:r>
            <a:r>
              <a:rPr lang="es-ES" sz="1200" dirty="0"/>
              <a:t> </a:t>
            </a:r>
            <a:r>
              <a:rPr lang="es-ES" sz="1200" dirty="0" err="1"/>
              <a:t>void</a:t>
            </a:r>
            <a:r>
              <a:rPr lang="es-ES" sz="1200" dirty="0"/>
              <a:t> </a:t>
            </a:r>
            <a:r>
              <a:rPr lang="es-ES" sz="1200" dirty="0" err="1"/>
              <a:t>setB</a:t>
            </a:r>
            <a:r>
              <a:rPr lang="es-ES" sz="1200" dirty="0"/>
              <a:t>(B b</a:t>
            </a:r>
            <a:r>
              <a:rPr lang="es-ES" sz="1200" dirty="0" smtClean="0"/>
              <a:t>)</a:t>
            </a:r>
          </a:p>
          <a:p>
            <a:pPr lvl="0" defTabSz="914400" eaLnBrk="0" fontAlgn="base" hangingPunct="0">
              <a:spcBef>
                <a:spcPct val="0"/>
              </a:spcBef>
              <a:spcAft>
                <a:spcPct val="0"/>
              </a:spcAft>
            </a:pPr>
            <a:r>
              <a:rPr lang="es-ES" sz="1200" dirty="0" smtClean="0"/>
              <a:t> </a:t>
            </a:r>
            <a:r>
              <a:rPr lang="es-ES" sz="1200" dirty="0"/>
              <a:t>{ </a:t>
            </a:r>
            <a:r>
              <a:rPr lang="es-ES" sz="1200" dirty="0" err="1"/>
              <a:t>this.b</a:t>
            </a:r>
            <a:r>
              <a:rPr lang="es-ES" sz="1200" dirty="0"/>
              <a:t> = b</a:t>
            </a:r>
            <a:r>
              <a:rPr lang="es-ES" sz="1200" dirty="0" smtClean="0"/>
              <a:t>;</a:t>
            </a:r>
          </a:p>
          <a:p>
            <a:pPr lvl="0" defTabSz="914400" eaLnBrk="0" fontAlgn="base" hangingPunct="0">
              <a:spcBef>
                <a:spcPct val="0"/>
              </a:spcBef>
              <a:spcAft>
                <a:spcPct val="0"/>
              </a:spcAft>
            </a:pPr>
            <a:r>
              <a:rPr lang="es-ES" sz="1200" dirty="0" smtClean="0"/>
              <a:t> }</a:t>
            </a:r>
            <a:endParaRPr lang="es-ES" sz="1200" dirty="0"/>
          </a:p>
          <a:p>
            <a:pPr lvl="0" defTabSz="914400" eaLnBrk="0" fontAlgn="base" hangingPunct="0">
              <a:spcBef>
                <a:spcPct val="0"/>
              </a:spcBef>
              <a:spcAft>
                <a:spcPct val="0"/>
              </a:spcAft>
            </a:pPr>
            <a:r>
              <a:rPr lang="es-ES" sz="1200" dirty="0" smtClean="0"/>
              <a:t> </a:t>
            </a:r>
            <a:r>
              <a:rPr lang="es-ES" sz="1200" dirty="0"/>
              <a:t>... }</a:t>
            </a:r>
            <a:r>
              <a:rPr lang="es-ES" altLang="es-ES" sz="1200" dirty="0">
                <a:solidFill>
                  <a:srgbClr val="333333"/>
                </a:solidFill>
                <a:latin typeface="Consolas" panose="020B0609020204030204" pitchFamily="49" charset="0"/>
                <a:cs typeface="Consolas" panose="020B0609020204030204" pitchFamily="49" charset="0"/>
              </a:rPr>
              <a:t> </a:t>
            </a:r>
            <a:endParaRPr lang="es-ES" altLang="es-ES" sz="1200" dirty="0"/>
          </a:p>
        </p:txBody>
      </p:sp>
      <p:sp>
        <p:nvSpPr>
          <p:cNvPr id="31" name="16 CuadroTexto"/>
          <p:cNvSpPr txBox="1"/>
          <p:nvPr/>
        </p:nvSpPr>
        <p:spPr>
          <a:xfrm>
            <a:off x="1284994" y="2269467"/>
            <a:ext cx="880867"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A</a:t>
            </a:r>
            <a:endParaRPr lang="es-ES" sz="1200" b="1" dirty="0">
              <a:solidFill>
                <a:srgbClr val="C00000"/>
              </a:solidFill>
            </a:endParaRPr>
          </a:p>
        </p:txBody>
      </p:sp>
      <p:sp>
        <p:nvSpPr>
          <p:cNvPr id="32" name="16 CuadroTexto"/>
          <p:cNvSpPr txBox="1"/>
          <p:nvPr/>
        </p:nvSpPr>
        <p:spPr>
          <a:xfrm>
            <a:off x="5889195" y="2421103"/>
            <a:ext cx="880867" cy="276999"/>
          </a:xfrm>
          <a:prstGeom prst="rect">
            <a:avLst/>
          </a:prstGeom>
          <a:solidFill>
            <a:srgbClr val="FFFFCC"/>
          </a:solidFill>
          <a:ln>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r>
              <a:rPr lang="es-ES" sz="1200" b="1" dirty="0" smtClean="0">
                <a:solidFill>
                  <a:srgbClr val="C00000"/>
                </a:solidFill>
              </a:rPr>
              <a:t>CLASE B</a:t>
            </a:r>
            <a:endParaRPr lang="es-ES" sz="1200" b="1" dirty="0">
              <a:solidFill>
                <a:srgbClr val="C00000"/>
              </a:solidFill>
            </a:endParaRPr>
          </a:p>
        </p:txBody>
      </p:sp>
      <p:cxnSp>
        <p:nvCxnSpPr>
          <p:cNvPr id="33" name="32 Conector recto de flecha"/>
          <p:cNvCxnSpPr>
            <a:endCxn id="29" idx="1"/>
          </p:cNvCxnSpPr>
          <p:nvPr/>
        </p:nvCxnSpPr>
        <p:spPr>
          <a:xfrm>
            <a:off x="2771514" y="2903633"/>
            <a:ext cx="3111210" cy="30778"/>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3446470" y="2549690"/>
            <a:ext cx="1761298"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dirty="0"/>
              <a:t>Como A tiene un B como atributo, está compuesto por un B, entonces A necesita a B para poder funcionar.</a:t>
            </a:r>
            <a:endParaRPr lang="es-ES" sz="1200" dirty="0">
              <a:effectLst/>
            </a:endParaRPr>
          </a:p>
        </p:txBody>
      </p:sp>
      <p:sp>
        <p:nvSpPr>
          <p:cNvPr id="11" name="10 Rectángulo"/>
          <p:cNvSpPr/>
          <p:nvPr/>
        </p:nvSpPr>
        <p:spPr>
          <a:xfrm>
            <a:off x="3355011" y="2421103"/>
            <a:ext cx="1944216" cy="12885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smtClean="0"/>
          </a:p>
        </p:txBody>
      </p:sp>
      <p:pic>
        <p:nvPicPr>
          <p:cNvPr id="36"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47687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1162825"/>
            <a:ext cx="9144000" cy="50208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sz="1600" dirty="0">
              <a:solidFill>
                <a:schemeClr val="bg1">
                  <a:lumMod val="50000"/>
                </a:schemeClr>
              </a:solidFill>
            </a:endParaRPr>
          </a:p>
        </p:txBody>
      </p:sp>
      <p:sp>
        <p:nvSpPr>
          <p:cNvPr id="13317" name="3 Marcador de pie de página"/>
          <p:cNvSpPr>
            <a:spLocks noGrp="1"/>
          </p:cNvSpPr>
          <p:nvPr>
            <p:ph type="ftr" sz="quarter" idx="11"/>
          </p:nvPr>
        </p:nvSpPr>
        <p:spPr bwMode="auto">
          <a:xfrm>
            <a:off x="611560" y="6525344"/>
            <a:ext cx="3175992" cy="221109"/>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6150" name="4 Marcador de número de diapositiva"/>
          <p:cNvSpPr>
            <a:spLocks noGrp="1"/>
          </p:cNvSpPr>
          <p:nvPr>
            <p:ph type="sldNum" sz="quarter" idx="12"/>
          </p:nvPr>
        </p:nvSpPr>
        <p:spPr bwMode="auto">
          <a:xfrm flipH="1">
            <a:off x="215999" y="6525344"/>
            <a:ext cx="288032" cy="14910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43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PROGRAMACIÓN CON INYECCIÓN DE DEPENDENCIAS</a:t>
            </a: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28044" y="1187390"/>
            <a:ext cx="8928992" cy="5093285"/>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2" descr="Resultado de imagen de silueta de un programador informa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0" name="20507 CuadroTexto"/>
          <p:cNvSpPr txBox="1"/>
          <p:nvPr/>
        </p:nvSpPr>
        <p:spPr>
          <a:xfrm>
            <a:off x="3878023" y="2500551"/>
            <a:ext cx="1921120" cy="295465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class</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Vehiculo</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IMotor</a:t>
            </a:r>
            <a:r>
              <a:rPr lang="es-ES" altLang="es-ES" sz="600" dirty="0">
                <a:solidFill>
                  <a:srgbClr val="000000"/>
                </a:solidFill>
                <a:latin typeface="Consolas" panose="020B0609020204030204" pitchFamily="49" charset="0"/>
                <a:cs typeface="Consolas" panose="020B0609020204030204" pitchFamily="49" charset="0"/>
              </a:rPr>
              <a:t> m;</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Se añade una propiedad para poder acceder al motor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IMotor</a:t>
            </a:r>
            <a:r>
              <a:rPr lang="es-ES" altLang="es-ES" sz="600" dirty="0">
                <a:solidFill>
                  <a:srgbClr val="000000"/>
                </a:solidFill>
                <a:latin typeface="Consolas" panose="020B0609020204030204" pitchFamily="49" charset="0"/>
                <a:cs typeface="Consolas" panose="020B0609020204030204" pitchFamily="49" charset="0"/>
              </a:rPr>
              <a:t> M</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get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return</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m;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a:solidFill>
                  <a:srgbClr val="006699"/>
                </a:solidFill>
                <a:latin typeface="Consolas" panose="020B0609020204030204" pitchFamily="49" charset="0"/>
                <a:cs typeface="Consolas" panose="020B0609020204030204" pitchFamily="49" charset="0"/>
              </a:rPr>
              <a:t>set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 m = </a:t>
            </a:r>
            <a:r>
              <a:rPr lang="es-ES" altLang="es-ES" sz="600" dirty="0" err="1">
                <a:solidFill>
                  <a:srgbClr val="000000"/>
                </a:solidFill>
                <a:latin typeface="Consolas" panose="020B0609020204030204" pitchFamily="49" charset="0"/>
                <a:cs typeface="Consolas" panose="020B0609020204030204" pitchFamily="49" charset="0"/>
              </a:rPr>
              <a:t>value</a:t>
            </a:r>
            <a:r>
              <a:rPr lang="es-ES" altLang="es-ES" sz="600" dirty="0">
                <a:solidFill>
                  <a:srgbClr val="000000"/>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Vehiculo</a:t>
            </a:r>
            <a:r>
              <a:rPr lang="es-ES" altLang="es-ES" sz="600" dirty="0">
                <a:solidFill>
                  <a:srgbClr val="000000"/>
                </a:solidFill>
                <a:latin typeface="Consolas" panose="020B0609020204030204" pitchFamily="49" charset="0"/>
                <a:cs typeface="Consolas" panose="020B0609020204030204" pitchFamily="49" charset="0"/>
              </a:rPr>
              <a:t>(</a:t>
            </a:r>
            <a:r>
              <a:rPr lang="es-ES" altLang="es-ES" sz="600" dirty="0" err="1">
                <a:solidFill>
                  <a:srgbClr val="000000"/>
                </a:solidFill>
                <a:latin typeface="Consolas" panose="020B0609020204030204" pitchFamily="49" charset="0"/>
                <a:cs typeface="Consolas" panose="020B0609020204030204" pitchFamily="49" charset="0"/>
              </a:rPr>
              <a:t>IMotor</a:t>
            </a:r>
            <a:r>
              <a:rPr lang="es-ES" altLang="es-ES" sz="600" dirty="0">
                <a:solidFill>
                  <a:srgbClr val="000000"/>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motorVehiculo</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El módulo superior ya no instancia directamente el objeto Motor,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sino que éste es pasado como parámetro en el constructor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m = </a:t>
            </a:r>
            <a:r>
              <a:rPr lang="es-ES" altLang="es-ES" sz="600" dirty="0" err="1">
                <a:solidFill>
                  <a:srgbClr val="000000"/>
                </a:solidFill>
                <a:latin typeface="Consolas" panose="020B0609020204030204" pitchFamily="49" charset="0"/>
                <a:cs typeface="Consolas" panose="020B0609020204030204" pitchFamily="49" charset="0"/>
              </a:rPr>
              <a:t>motorVehiculo</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GetRevolucionesMotor</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Se comprueba que el motor existe antes de invocar uno de sus métodos</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if</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(m != </a:t>
            </a:r>
            <a:r>
              <a:rPr lang="es-ES" altLang="es-ES" sz="600" b="1" dirty="0" err="1">
                <a:solidFill>
                  <a:srgbClr val="006699"/>
                </a:solidFill>
                <a:latin typeface="Consolas" panose="020B0609020204030204" pitchFamily="49" charset="0"/>
                <a:cs typeface="Consolas" panose="020B0609020204030204" pitchFamily="49" charset="0"/>
              </a:rPr>
              <a:t>null</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return</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m.GetRevoluciones</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else</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return</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-1;</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latin typeface="Arial" panose="020B0604020202020204" pitchFamily="34" charset="0"/>
            </a:endParaRPr>
          </a:p>
        </p:txBody>
      </p:sp>
      <p:sp>
        <p:nvSpPr>
          <p:cNvPr id="33" name="20507 CuadroTexto"/>
          <p:cNvSpPr txBox="1"/>
          <p:nvPr/>
        </p:nvSpPr>
        <p:spPr>
          <a:xfrm>
            <a:off x="6099889" y="3734032"/>
            <a:ext cx="2841211" cy="2400657"/>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600" b="1" dirty="0" err="1" smtClean="0">
                <a:solidFill>
                  <a:srgbClr val="006699"/>
                </a:solidFill>
                <a:latin typeface="Consolas" panose="020B0609020204030204" pitchFamily="49" charset="0"/>
                <a:cs typeface="Consolas" panose="020B0609020204030204" pitchFamily="49" charset="0"/>
              </a:rPr>
              <a:t>public</a:t>
            </a:r>
            <a:r>
              <a:rPr lang="es-ES" altLang="es-ES" sz="600" dirty="0" smtClean="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class</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MotorGasolina</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err="1">
                <a:solidFill>
                  <a:srgbClr val="000000"/>
                </a:solidFill>
                <a:latin typeface="Consolas" panose="020B0609020204030204" pitchFamily="49" charset="0"/>
                <a:cs typeface="Consolas" panose="020B0609020204030204" pitchFamily="49" charset="0"/>
              </a:rPr>
              <a:t>IMotor</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Acelerar()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RealizarAdmision</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RealizarCompresion</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RealizarExplosion</a:t>
            </a:r>
            <a:r>
              <a:rPr lang="es-ES" altLang="es-ES" sz="600" dirty="0">
                <a:solidFill>
                  <a:srgbClr val="000000"/>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Propia del motor de gasolina</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RealizarEscape</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GetRevoluciones</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currentRPM</a:t>
            </a:r>
            <a:r>
              <a:rPr lang="es-ES" altLang="es-ES" sz="600" dirty="0">
                <a:solidFill>
                  <a:srgbClr val="000000"/>
                </a:solidFill>
                <a:latin typeface="Consolas" panose="020B0609020204030204" pitchFamily="49" charset="0"/>
                <a:cs typeface="Consolas" panose="020B0609020204030204" pitchFamily="49" charset="0"/>
              </a:rPr>
              <a:t> = 0;</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return</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currentRPM</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RealizarAdmision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RealizarCompresion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RealizarExplosion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RealizarEscape</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p:txBody>
      </p:sp>
      <p:sp>
        <p:nvSpPr>
          <p:cNvPr id="31" name="Rectangle 9"/>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159350"/>
            <a:ext cx="6412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2" name="20507 CuadroTexto"/>
          <p:cNvSpPr txBox="1"/>
          <p:nvPr/>
        </p:nvSpPr>
        <p:spPr>
          <a:xfrm>
            <a:off x="1200682" y="1539810"/>
            <a:ext cx="1988375" cy="769441"/>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a:solidFill>
                  <a:srgbClr val="006699"/>
                </a:solidFill>
                <a:latin typeface="Consolas" panose="020B0609020204030204" pitchFamily="49" charset="0"/>
                <a:cs typeface="Consolas" panose="020B0609020204030204" pitchFamily="49" charset="0"/>
              </a:rPr>
              <a:t>interface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IMotor</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Métodos comunes a todos los motores</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Acelerar();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GetRevoluciones</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400" dirty="0"/>
          </a:p>
        </p:txBody>
      </p:sp>
      <p:sp>
        <p:nvSpPr>
          <p:cNvPr id="39" name="20507 CuadroTexto"/>
          <p:cNvSpPr txBox="1"/>
          <p:nvPr/>
        </p:nvSpPr>
        <p:spPr>
          <a:xfrm>
            <a:off x="3973021" y="1237265"/>
            <a:ext cx="1921120" cy="553998"/>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enum</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TipoMotor</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MOTOR_GASOLINA = 0,</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MOTOR_DIESEL = 1</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latin typeface="Arial" panose="020B0604020202020204" pitchFamily="34" charset="0"/>
            </a:endParaRPr>
          </a:p>
        </p:txBody>
      </p:sp>
      <p:sp>
        <p:nvSpPr>
          <p:cNvPr id="41" name="20507 CuadroTexto"/>
          <p:cNvSpPr txBox="1"/>
          <p:nvPr/>
        </p:nvSpPr>
        <p:spPr>
          <a:xfrm>
            <a:off x="236965" y="2462633"/>
            <a:ext cx="3317280" cy="3416320"/>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class</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VehiculoFactory</a:t>
            </a:r>
            <a:endParaRPr lang="es-ES" altLang="es-ES" sz="800" dirty="0"/>
          </a:p>
          <a:p>
            <a:pPr lvl="0" defTabSz="914400" eaLnBrk="0" fontAlgn="base" hangingPunct="0">
              <a:spcBef>
                <a:spcPct val="0"/>
              </a:spcBef>
              <a:spcAft>
                <a:spcPct val="0"/>
              </a:spcAft>
            </a:pP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public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static</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r>
              <a:rPr lang="es-ES" altLang="es-ES" sz="800" dirty="0">
                <a:solidFill>
                  <a:srgbClr val="000000"/>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Create</a:t>
            </a:r>
            <a:r>
              <a:rPr lang="es-ES" altLang="es-ES" sz="800" dirty="0">
                <a:solidFill>
                  <a:srgbClr val="000000"/>
                </a:solidFill>
                <a:latin typeface="Consolas" panose="020B0609020204030204" pitchFamily="49" charset="0"/>
                <a:cs typeface="Consolas" panose="020B0609020204030204" pitchFamily="49" charset="0"/>
              </a:rPr>
              <a:t>(</a:t>
            </a:r>
            <a:r>
              <a:rPr lang="es-ES" altLang="es-ES" sz="800" dirty="0" err="1">
                <a:solidFill>
                  <a:srgbClr val="000000"/>
                </a:solidFill>
                <a:latin typeface="Consolas" panose="020B0609020204030204" pitchFamily="49" charset="0"/>
                <a:cs typeface="Consolas" panose="020B0609020204030204" pitchFamily="49" charset="0"/>
              </a:rPr>
              <a:t>TipoMotor</a:t>
            </a:r>
            <a:r>
              <a:rPr lang="es-ES" altLang="es-ES" sz="800" dirty="0">
                <a:solidFill>
                  <a:srgbClr val="000000"/>
                </a:solidFill>
                <a:latin typeface="Consolas" panose="020B0609020204030204" pitchFamily="49" charset="0"/>
                <a:cs typeface="Consolas" panose="020B0609020204030204" pitchFamily="49" charset="0"/>
              </a:rPr>
              <a:t> tipo)</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r>
              <a:rPr lang="es-ES" altLang="es-ES" sz="800" dirty="0">
                <a:solidFill>
                  <a:srgbClr val="000000"/>
                </a:solidFill>
                <a:latin typeface="Consolas" panose="020B0609020204030204" pitchFamily="49" charset="0"/>
                <a:cs typeface="Consolas" panose="020B0609020204030204" pitchFamily="49" charset="0"/>
              </a:rPr>
              <a:t> v = </a:t>
            </a:r>
            <a:r>
              <a:rPr lang="es-ES" altLang="es-ES" sz="800" b="1" dirty="0" err="1">
                <a:solidFill>
                  <a:srgbClr val="006699"/>
                </a:solidFill>
                <a:latin typeface="Consolas" panose="020B0609020204030204" pitchFamily="49" charset="0"/>
                <a:cs typeface="Consolas" panose="020B0609020204030204" pitchFamily="49" charset="0"/>
              </a:rPr>
              <a:t>null</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switch</a:t>
            </a:r>
            <a:r>
              <a:rPr lang="es-ES" altLang="es-ES" sz="800" dirty="0">
                <a:solidFill>
                  <a:srgbClr val="000000"/>
                </a:solidFill>
                <a:latin typeface="Consolas" panose="020B0609020204030204" pitchFamily="49" charset="0"/>
                <a:cs typeface="Consolas" panose="020B0609020204030204" pitchFamily="49" charset="0"/>
              </a:rPr>
              <a:t>(tipo)</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a:solidFill>
                  <a:srgbClr val="006699"/>
                </a:solidFill>
                <a:latin typeface="Consolas" panose="020B0609020204030204" pitchFamily="49" charset="0"/>
                <a:cs typeface="Consolas" panose="020B0609020204030204" pitchFamily="49" charset="0"/>
              </a:rPr>
              <a:t>case</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TipoMotor.MOTOR_DIESEL</a:t>
            </a:r>
            <a:r>
              <a:rPr lang="es-ES" altLang="es-ES" sz="800"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v = </a:t>
            </a:r>
            <a:r>
              <a:rPr lang="es-ES" altLang="es-ES" sz="800" b="1" dirty="0">
                <a:solidFill>
                  <a:srgbClr val="006699"/>
                </a:solidFill>
                <a:latin typeface="Consolas" panose="020B0609020204030204" pitchFamily="49" charset="0"/>
                <a:cs typeface="Consolas" panose="020B0609020204030204" pitchFamily="49" charset="0"/>
              </a:rPr>
              <a:t>new</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r>
              <a:rPr lang="es-ES" altLang="es-ES" sz="800" dirty="0">
                <a:solidFill>
                  <a:srgbClr val="000000"/>
                </a:solidFill>
                <a:latin typeface="Consolas" panose="020B0609020204030204" pitchFamily="49" charset="0"/>
                <a:cs typeface="Consolas" panose="020B0609020204030204" pitchFamily="49" charset="0"/>
              </a:rPr>
              <a:t>(</a:t>
            </a:r>
            <a:r>
              <a:rPr lang="es-ES" altLang="es-ES" sz="800" b="1" dirty="0">
                <a:solidFill>
                  <a:srgbClr val="006699"/>
                </a:solidFill>
                <a:latin typeface="Consolas" panose="020B0609020204030204" pitchFamily="49" charset="0"/>
                <a:cs typeface="Consolas" panose="020B0609020204030204" pitchFamily="49" charset="0"/>
              </a:rPr>
              <a:t>new</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MotorDiesel</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800" dirty="0" smtClean="0">
              <a:solidFill>
                <a:srgbClr val="333333"/>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s-ES" altLang="es-ES" sz="800" b="1" dirty="0">
                <a:solidFill>
                  <a:srgbClr val="333333"/>
                </a:solidFill>
                <a:latin typeface="Consolas" panose="020B0609020204030204" pitchFamily="49" charset="0"/>
                <a:cs typeface="Consolas" panose="020B0609020204030204" pitchFamily="49" charset="0"/>
              </a:rPr>
              <a:t>	</a:t>
            </a:r>
            <a:r>
              <a:rPr lang="es-ES" altLang="es-ES" sz="800" b="1" dirty="0" smtClean="0">
                <a:solidFill>
                  <a:srgbClr val="006699"/>
                </a:solidFill>
                <a:latin typeface="Consolas" panose="020B0609020204030204" pitchFamily="49" charset="0"/>
                <a:cs typeface="Consolas" panose="020B0609020204030204" pitchFamily="49" charset="0"/>
              </a:rPr>
              <a:t>break</a:t>
            </a:r>
            <a:r>
              <a:rPr lang="es-ES" altLang="es-ES" sz="800"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a:solidFill>
                  <a:srgbClr val="006699"/>
                </a:solidFill>
                <a:latin typeface="Consolas" panose="020B0609020204030204" pitchFamily="49" charset="0"/>
                <a:cs typeface="Consolas" panose="020B0609020204030204" pitchFamily="49" charset="0"/>
              </a:rPr>
              <a:t>case</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TipoMotor.MOTOR_GASOLINA</a:t>
            </a:r>
            <a:r>
              <a:rPr lang="es-ES" altLang="es-ES" sz="800"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v = </a:t>
            </a:r>
            <a:r>
              <a:rPr lang="es-ES" altLang="es-ES" sz="800" b="1" dirty="0">
                <a:solidFill>
                  <a:srgbClr val="006699"/>
                </a:solidFill>
                <a:latin typeface="Consolas" panose="020B0609020204030204" pitchFamily="49" charset="0"/>
                <a:cs typeface="Consolas" panose="020B0609020204030204" pitchFamily="49" charset="0"/>
              </a:rPr>
              <a:t>new</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Vehiculo</a:t>
            </a:r>
            <a:r>
              <a:rPr lang="es-ES" altLang="es-ES" sz="800" dirty="0">
                <a:solidFill>
                  <a:srgbClr val="000000"/>
                </a:solidFill>
                <a:latin typeface="Consolas" panose="020B0609020204030204" pitchFamily="49" charset="0"/>
                <a:cs typeface="Consolas" panose="020B0609020204030204" pitchFamily="49" charset="0"/>
              </a:rPr>
              <a:t>(</a:t>
            </a:r>
            <a:r>
              <a:rPr lang="es-ES" altLang="es-ES" sz="800" b="1" dirty="0">
                <a:solidFill>
                  <a:srgbClr val="006699"/>
                </a:solidFill>
                <a:latin typeface="Consolas" panose="020B0609020204030204" pitchFamily="49" charset="0"/>
                <a:cs typeface="Consolas" panose="020B0609020204030204" pitchFamily="49" charset="0"/>
              </a:rPr>
              <a:t>new</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err="1">
                <a:solidFill>
                  <a:srgbClr val="000000"/>
                </a:solidFill>
                <a:latin typeface="Consolas" panose="020B0609020204030204" pitchFamily="49" charset="0"/>
                <a:cs typeface="Consolas" panose="020B0609020204030204" pitchFamily="49" charset="0"/>
              </a:rPr>
              <a:t>MotorGasolina</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800" dirty="0" smtClean="0">
              <a:solidFill>
                <a:srgbClr val="333333"/>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s-ES" altLang="es-ES" sz="800" b="1" dirty="0">
                <a:solidFill>
                  <a:srgbClr val="333333"/>
                </a:solidFill>
                <a:latin typeface="Consolas" panose="020B0609020204030204" pitchFamily="49" charset="0"/>
                <a:cs typeface="Consolas" panose="020B0609020204030204" pitchFamily="49" charset="0"/>
              </a:rPr>
              <a:t>	</a:t>
            </a:r>
            <a:r>
              <a:rPr lang="es-ES" altLang="es-ES" sz="800" b="1" dirty="0" smtClean="0">
                <a:solidFill>
                  <a:srgbClr val="006699"/>
                </a:solidFill>
                <a:latin typeface="Consolas" panose="020B0609020204030204" pitchFamily="49" charset="0"/>
                <a:cs typeface="Consolas" panose="020B0609020204030204" pitchFamily="49" charset="0"/>
              </a:rPr>
              <a:t>break</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a:solidFill>
                  <a:srgbClr val="006699"/>
                </a:solidFill>
                <a:latin typeface="Consolas" panose="020B0609020204030204" pitchFamily="49" charset="0"/>
                <a:cs typeface="Consolas" panose="020B0609020204030204" pitchFamily="49" charset="0"/>
              </a:rPr>
              <a:t>default</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800" dirty="0" smtClean="0">
              <a:solidFill>
                <a:srgbClr val="333333"/>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s-ES" altLang="es-ES" sz="800" b="1" dirty="0">
                <a:solidFill>
                  <a:srgbClr val="333333"/>
                </a:solidFill>
                <a:latin typeface="Consolas" panose="020B0609020204030204" pitchFamily="49" charset="0"/>
                <a:cs typeface="Consolas" panose="020B0609020204030204" pitchFamily="49" charset="0"/>
              </a:rPr>
              <a:t>	</a:t>
            </a:r>
            <a:r>
              <a:rPr lang="es-ES" altLang="es-ES" sz="800" b="1" dirty="0" smtClean="0">
                <a:solidFill>
                  <a:srgbClr val="006699"/>
                </a:solidFill>
                <a:latin typeface="Consolas" panose="020B0609020204030204" pitchFamily="49" charset="0"/>
                <a:cs typeface="Consolas" panose="020B0609020204030204" pitchFamily="49" charset="0"/>
              </a:rPr>
              <a:t>break</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b="1" dirty="0" err="1">
                <a:solidFill>
                  <a:srgbClr val="006699"/>
                </a:solidFill>
                <a:latin typeface="Consolas" panose="020B0609020204030204" pitchFamily="49" charset="0"/>
                <a:cs typeface="Consolas" panose="020B0609020204030204" pitchFamily="49" charset="0"/>
              </a:rPr>
              <a:t>return</a:t>
            </a: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v;</a:t>
            </a:r>
            <a:endParaRPr lang="es-ES" altLang="es-ES" sz="800" dirty="0"/>
          </a:p>
          <a:p>
            <a:pPr lvl="0" defTabSz="914400" eaLnBrk="0" fontAlgn="base" hangingPunct="0">
              <a:spcBef>
                <a:spcPct val="0"/>
              </a:spcBef>
              <a:spcAft>
                <a:spcPct val="0"/>
              </a:spcAft>
            </a:pPr>
            <a:r>
              <a:rPr lang="es-ES" altLang="es-ES" sz="800" dirty="0">
                <a:solidFill>
                  <a:srgbClr val="333333"/>
                </a:solidFill>
                <a:latin typeface="Consolas" panose="020B0609020204030204" pitchFamily="49" charset="0"/>
                <a:cs typeface="Consolas" panose="020B0609020204030204" pitchFamily="49" charset="0"/>
              </a:rPr>
              <a:t>    </a:t>
            </a: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p>
          <a:p>
            <a:pPr lvl="0" defTabSz="914400" eaLnBrk="0" fontAlgn="base" hangingPunct="0">
              <a:spcBef>
                <a:spcPct val="0"/>
              </a:spcBef>
              <a:spcAft>
                <a:spcPct val="0"/>
              </a:spcAft>
            </a:pPr>
            <a:r>
              <a:rPr lang="es-ES" altLang="es-ES" sz="800" dirty="0">
                <a:solidFill>
                  <a:srgbClr val="000000"/>
                </a:solidFill>
                <a:latin typeface="Consolas" panose="020B0609020204030204" pitchFamily="49" charset="0"/>
                <a:cs typeface="Consolas" panose="020B0609020204030204" pitchFamily="49" charset="0"/>
              </a:rPr>
              <a:t>}</a:t>
            </a:r>
            <a:endParaRPr lang="es-ES" altLang="es-ES" sz="800" dirty="0">
              <a:latin typeface="Arial" panose="020B0604020202020204" pitchFamily="34" charset="0"/>
            </a:endParaRPr>
          </a:p>
        </p:txBody>
      </p:sp>
      <p:sp>
        <p:nvSpPr>
          <p:cNvPr id="42" name="20507 CuadroTexto"/>
          <p:cNvSpPr txBox="1"/>
          <p:nvPr/>
        </p:nvSpPr>
        <p:spPr>
          <a:xfrm>
            <a:off x="6080931" y="1255883"/>
            <a:ext cx="2841211" cy="2308324"/>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lvl="0" defTabSz="914400" eaLnBrk="0" fontAlgn="base" hangingPunct="0">
              <a:spcBef>
                <a:spcPct val="0"/>
              </a:spcBef>
              <a:spcAft>
                <a:spcPct val="0"/>
              </a:spcAft>
            </a:pP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class</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MotorDiesel</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err="1">
                <a:solidFill>
                  <a:srgbClr val="000000"/>
                </a:solidFill>
                <a:latin typeface="Consolas" panose="020B0609020204030204" pitchFamily="49" charset="0"/>
                <a:cs typeface="Consolas" panose="020B0609020204030204" pitchFamily="49" charset="0"/>
              </a:rPr>
              <a:t>IMotor</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Acelerar()</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RealizarAdmision</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RealizarCompresion</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RealizarCombustion</a:t>
            </a:r>
            <a:r>
              <a:rPr lang="es-ES" altLang="es-ES" sz="600" dirty="0">
                <a:solidFill>
                  <a:srgbClr val="000000"/>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Propia del motor </a:t>
            </a:r>
            <a:r>
              <a:rPr lang="es-ES" altLang="es-ES" sz="600" dirty="0" err="1">
                <a:solidFill>
                  <a:srgbClr val="008200"/>
                </a:solidFill>
                <a:latin typeface="Consolas" panose="020B0609020204030204" pitchFamily="49" charset="0"/>
                <a:cs typeface="Consolas" panose="020B0609020204030204" pitchFamily="49" charset="0"/>
              </a:rPr>
              <a:t>diesel</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RealizarEscape</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public</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GetRevoluciones</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int</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currentRPM</a:t>
            </a:r>
            <a:r>
              <a:rPr lang="es-ES" altLang="es-ES" sz="600" dirty="0">
                <a:solidFill>
                  <a:srgbClr val="000000"/>
                </a:solidFill>
                <a:latin typeface="Consolas" panose="020B0609020204030204" pitchFamily="49" charset="0"/>
                <a:cs typeface="Consolas" panose="020B0609020204030204" pitchFamily="49" charset="0"/>
              </a:rPr>
              <a:t> = 0;</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8200"/>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return</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currentRPM</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RealizarAdmision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RealizarCompresion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RealizarCombustion</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private</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b="1" dirty="0" err="1">
                <a:solidFill>
                  <a:srgbClr val="006699"/>
                </a:solidFill>
                <a:latin typeface="Consolas" panose="020B0609020204030204" pitchFamily="49" charset="0"/>
                <a:cs typeface="Consolas" panose="020B0609020204030204" pitchFamily="49" charset="0"/>
              </a:rPr>
              <a:t>void</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err="1">
                <a:solidFill>
                  <a:srgbClr val="000000"/>
                </a:solidFill>
                <a:latin typeface="Consolas" panose="020B0609020204030204" pitchFamily="49" charset="0"/>
                <a:cs typeface="Consolas" panose="020B0609020204030204" pitchFamily="49" charset="0"/>
              </a:rPr>
              <a:t>RealizarEscape</a:t>
            </a:r>
            <a:r>
              <a:rPr lang="es-ES" altLang="es-ES" sz="600" dirty="0">
                <a:solidFill>
                  <a:srgbClr val="000000"/>
                </a:solidFill>
                <a:latin typeface="Consolas" panose="020B0609020204030204" pitchFamily="49" charset="0"/>
                <a:cs typeface="Consolas" panose="020B0609020204030204" pitchFamily="49" charset="0"/>
              </a:rPr>
              <a:t>() { </a:t>
            </a:r>
            <a:r>
              <a:rPr lang="es-ES" altLang="es-ES" sz="600" dirty="0">
                <a:solidFill>
                  <a:srgbClr val="008200"/>
                </a:solidFill>
                <a:latin typeface="Consolas" panose="020B0609020204030204" pitchFamily="49" charset="0"/>
                <a:cs typeface="Consolas" panose="020B0609020204030204" pitchFamily="49" charset="0"/>
              </a:rPr>
              <a:t>/* ... */</a:t>
            </a:r>
            <a:r>
              <a:rPr lang="es-ES" altLang="es-ES" sz="600" dirty="0">
                <a:solidFill>
                  <a:srgbClr val="333333"/>
                </a:solidFill>
                <a:latin typeface="Consolas" panose="020B0609020204030204" pitchFamily="49" charset="0"/>
                <a:cs typeface="Consolas" panose="020B0609020204030204" pitchFamily="49" charset="0"/>
              </a:rPr>
              <a:t> </a:t>
            </a: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p>
          <a:p>
            <a:pPr lvl="0" defTabSz="914400" eaLnBrk="0" fontAlgn="base" hangingPunct="0">
              <a:spcBef>
                <a:spcPct val="0"/>
              </a:spcBef>
              <a:spcAft>
                <a:spcPct val="0"/>
              </a:spcAft>
            </a:pPr>
            <a:r>
              <a:rPr lang="es-ES" altLang="es-ES" sz="600" dirty="0">
                <a:solidFill>
                  <a:srgbClr val="000000"/>
                </a:solidFill>
                <a:latin typeface="Consolas" panose="020B0609020204030204" pitchFamily="49" charset="0"/>
                <a:cs typeface="Consolas" panose="020B0609020204030204" pitchFamily="49" charset="0"/>
              </a:rPr>
              <a:t>}</a:t>
            </a:r>
            <a:endParaRPr lang="es-ES" altLang="es-ES" sz="600" dirty="0">
              <a:latin typeface="Arial" panose="020B0604020202020204" pitchFamily="34" charset="0"/>
            </a:endParaRPr>
          </a:p>
        </p:txBody>
      </p:sp>
      <p:sp>
        <p:nvSpPr>
          <p:cNvPr id="14" name="Rectangle 6"/>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7"/>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ángulo 16"/>
          <p:cNvSpPr/>
          <p:nvPr/>
        </p:nvSpPr>
        <p:spPr>
          <a:xfrm>
            <a:off x="1115616" y="3673248"/>
            <a:ext cx="2232248" cy="2598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43" name="Conector recto de flecha 42"/>
          <p:cNvCxnSpPr/>
          <p:nvPr/>
        </p:nvCxnSpPr>
        <p:spPr>
          <a:xfrm flipH="1" flipV="1">
            <a:off x="2091883" y="2060253"/>
            <a:ext cx="2194127" cy="219001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a:off x="3188946" y="2060253"/>
            <a:ext cx="2891985" cy="6231"/>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a:off x="4346439" y="4293096"/>
            <a:ext cx="288499" cy="144016"/>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pic>
        <p:nvPicPr>
          <p:cNvPr id="2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426038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 dirty="0" err="1" smtClean="0"/>
              <a:t>Beans</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45</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CONCEPTOS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CLAVES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395536" y="1484784"/>
            <a:ext cx="8248159" cy="3862596"/>
          </a:xfrm>
          <a:prstGeom prst="rect">
            <a:avLst/>
          </a:prstGeom>
          <a:noFill/>
          <a:ln>
            <a:noFill/>
            <a:prstDash val="dash"/>
          </a:ln>
          <a:effectLst/>
        </p:spPr>
        <p:txBody>
          <a:bodyPr wrap="square" rtlCol="0">
            <a:spAutoFit/>
          </a:bodyPr>
          <a:lstStyle/>
          <a:p>
            <a:pPr marL="534988" indent="-354013">
              <a:spcBef>
                <a:spcPts val="1800"/>
              </a:spcBef>
              <a:buClr>
                <a:srgbClr val="CF022B"/>
              </a:buClr>
              <a:buSzPct val="90000"/>
              <a:buFont typeface="Arial" pitchFamily="34" charset="0"/>
              <a:buChar char="•"/>
            </a:pPr>
            <a:r>
              <a:rPr lang="es-ES" sz="2000" dirty="0"/>
              <a:t>Un </a:t>
            </a:r>
            <a:r>
              <a:rPr lang="es-ES" sz="2000" b="1" dirty="0" err="1"/>
              <a:t>bean</a:t>
            </a:r>
            <a:r>
              <a:rPr lang="es-ES" sz="2000" dirty="0"/>
              <a:t> en </a:t>
            </a:r>
            <a:r>
              <a:rPr lang="es-ES" sz="2000" b="1" dirty="0"/>
              <a:t>Spring</a:t>
            </a:r>
            <a:r>
              <a:rPr lang="es-ES" sz="2000" dirty="0"/>
              <a:t> no es mas que un objeto configurado e instanciado en el contenedor de </a:t>
            </a:r>
            <a:r>
              <a:rPr lang="es-ES" sz="2000" b="1" dirty="0" smtClean="0"/>
              <a:t>Spring</a:t>
            </a:r>
          </a:p>
          <a:p>
            <a:pPr marL="534988" indent="-354013">
              <a:spcBef>
                <a:spcPts val="1800"/>
              </a:spcBef>
              <a:buClr>
                <a:srgbClr val="CF022B"/>
              </a:buClr>
              <a:buSzPct val="90000"/>
              <a:buFont typeface="Arial" pitchFamily="34" charset="0"/>
              <a:buChar char="•"/>
            </a:pPr>
            <a:r>
              <a:rPr lang="es-ES" sz="2000" dirty="0" smtClean="0"/>
              <a:t>Todos los </a:t>
            </a:r>
            <a:r>
              <a:rPr lang="es-ES" sz="2000" b="1" dirty="0" err="1" smtClean="0"/>
              <a:t>beans</a:t>
            </a:r>
            <a:r>
              <a:rPr lang="es-ES" sz="2000" dirty="0" smtClean="0"/>
              <a:t> permanecen en el contenedor durante toda la vida de la aplicación o hasta que nosotros los destruyamos.</a:t>
            </a:r>
            <a:endParaRPr lang="es-ES_tradnl" altLang="es-ES" sz="2000" dirty="0" smtClean="0"/>
          </a:p>
          <a:p>
            <a:pPr marL="534988" indent="-354013">
              <a:spcBef>
                <a:spcPts val="1800"/>
              </a:spcBef>
              <a:buClr>
                <a:srgbClr val="CF022B"/>
              </a:buClr>
              <a:buSzPct val="90000"/>
              <a:buFont typeface="Arial" pitchFamily="34" charset="0"/>
              <a:buChar char="•"/>
            </a:pPr>
            <a:r>
              <a:rPr lang="es-ES" sz="2000" dirty="0" smtClean="0"/>
              <a:t>Spring se basa en este concepto de </a:t>
            </a:r>
            <a:r>
              <a:rPr lang="es-ES" sz="2000" b="1" dirty="0" err="1" smtClean="0"/>
              <a:t>beans</a:t>
            </a:r>
            <a:r>
              <a:rPr lang="es-ES" sz="2000" dirty="0" smtClean="0"/>
              <a:t> almacenados en el contenedor para implementar la mayoría de sus características, como </a:t>
            </a:r>
            <a:r>
              <a:rPr lang="es-ES" sz="2000" b="1" dirty="0" smtClean="0"/>
              <a:t>la inyección de dependencias</a:t>
            </a:r>
            <a:r>
              <a:rPr lang="es-ES" sz="2000" dirty="0" smtClean="0"/>
              <a:t>.</a:t>
            </a:r>
            <a:endParaRPr lang="es-ES_tradnl" altLang="es-ES" sz="2000" dirty="0" smtClean="0"/>
          </a:p>
          <a:p>
            <a:pPr marL="534988" indent="-354013">
              <a:spcBef>
                <a:spcPts val="1800"/>
              </a:spcBef>
              <a:buClr>
                <a:srgbClr val="CF022B"/>
              </a:buClr>
              <a:buSzPct val="90000"/>
              <a:buFont typeface="Arial" pitchFamily="34" charset="0"/>
              <a:buChar char="•"/>
            </a:pPr>
            <a:r>
              <a:rPr lang="es-ES" sz="2000" dirty="0" smtClean="0"/>
              <a:t>Tener los </a:t>
            </a:r>
            <a:r>
              <a:rPr lang="es-ES" sz="2000" b="1" dirty="0" err="1" smtClean="0"/>
              <a:t>beans</a:t>
            </a:r>
            <a:r>
              <a:rPr lang="es-ES" sz="2000" dirty="0" smtClean="0"/>
              <a:t> en el contenedor nos permite inyectarlos en otros </a:t>
            </a:r>
            <a:r>
              <a:rPr lang="es-ES" sz="2000" b="1" dirty="0" err="1" smtClean="0"/>
              <a:t>beans</a:t>
            </a:r>
            <a:r>
              <a:rPr lang="es-ES" sz="2000" dirty="0" smtClean="0"/>
              <a:t>, reutilizarlos, o poder acceder a ellos desde cualquier lugar de la aplicación en el momento que queramos</a:t>
            </a:r>
            <a:endParaRPr lang="es-ES_tradnl" altLang="es-ES" sz="2000" dirty="0" smtClean="0"/>
          </a:p>
        </p:txBody>
      </p:sp>
      <p:pic>
        <p:nvPicPr>
          <p:cNvPr id="2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280576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81328"/>
            <a:ext cx="288032" cy="2931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46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16 CuadroTexto"/>
          <p:cNvSpPr txBox="1"/>
          <p:nvPr/>
        </p:nvSpPr>
        <p:spPr>
          <a:xfrm>
            <a:off x="530217" y="1772557"/>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dirty="0" smtClean="0"/>
              <a:t>                                                    Es</a:t>
            </a:r>
            <a:r>
              <a:rPr lang="es-ES_tradnl" sz="1200" b="1" dirty="0" smtClean="0"/>
              <a:t> </a:t>
            </a:r>
            <a:r>
              <a:rPr lang="es-ES" sz="1200" dirty="0"/>
              <a:t>un componente de software que tiene la particularidad de ser reutilizable</a:t>
            </a:r>
            <a:endParaRPr lang="es-ES_tradnl" altLang="es-ES" sz="1200" dirty="0"/>
          </a:p>
        </p:txBody>
      </p:sp>
      <p:sp>
        <p:nvSpPr>
          <p:cNvPr id="12" name="16 CuadroTexto"/>
          <p:cNvSpPr txBox="1"/>
          <p:nvPr/>
        </p:nvSpPr>
        <p:spPr>
          <a:xfrm>
            <a:off x="504031" y="2348880"/>
            <a:ext cx="8320167" cy="461665"/>
          </a:xfrm>
          <a:prstGeom prst="rect">
            <a:avLst/>
          </a:prstGeom>
          <a:noFill/>
          <a:ln>
            <a:noFill/>
            <a:prstDash val="dash"/>
          </a:ln>
          <a:effectLst/>
        </p:spPr>
        <p:txBody>
          <a:bodyPr wrap="square" rtlCol="0">
            <a:spAutoFit/>
          </a:bodyPr>
          <a:lstStyle/>
          <a:p>
            <a:r>
              <a:rPr lang="es-ES_tradnl" sz="1200" b="1" dirty="0" smtClean="0"/>
              <a:t>- </a:t>
            </a:r>
            <a:r>
              <a:rPr lang="es-ES" sz="1200" b="1" dirty="0" err="1" smtClean="0"/>
              <a:t>Beans</a:t>
            </a:r>
            <a:r>
              <a:rPr lang="es-ES" sz="1200" b="1" dirty="0" smtClean="0"/>
              <a:t> </a:t>
            </a:r>
            <a:r>
              <a:rPr lang="es-ES" sz="1200" b="1" dirty="0"/>
              <a:t>en Spring</a:t>
            </a:r>
            <a:endParaRPr lang="es-ES_tradnl" sz="1200" b="1" dirty="0"/>
          </a:p>
          <a:p>
            <a:r>
              <a:rPr lang="es-ES" sz="1200" dirty="0" smtClean="0"/>
              <a:t>	La </a:t>
            </a:r>
            <a:r>
              <a:rPr lang="es-ES" sz="1200" dirty="0"/>
              <a:t>particularidad de los </a:t>
            </a:r>
            <a:r>
              <a:rPr lang="es-ES" sz="1200" b="1" dirty="0" err="1"/>
              <a:t>beans</a:t>
            </a:r>
            <a:r>
              <a:rPr lang="es-ES" sz="1200" b="1" dirty="0"/>
              <a:t> </a:t>
            </a:r>
            <a:r>
              <a:rPr lang="es-ES" sz="1200" dirty="0"/>
              <a:t>de </a:t>
            </a:r>
            <a:r>
              <a:rPr lang="es-ES" sz="1200" b="1" dirty="0"/>
              <a:t>Spring</a:t>
            </a:r>
            <a:r>
              <a:rPr lang="es-ES" sz="1200" dirty="0"/>
              <a:t> es que son objetos creados y manejados por el contenedor </a:t>
            </a:r>
            <a:r>
              <a:rPr lang="es-ES" sz="1200" b="1" dirty="0"/>
              <a:t>Spring</a:t>
            </a:r>
            <a:r>
              <a:rPr lang="es-ES" sz="1200" dirty="0" smtClean="0"/>
              <a:t>.</a:t>
            </a:r>
            <a:endParaRPr lang="es-ES" sz="1200" dirty="0"/>
          </a:p>
        </p:txBody>
      </p:sp>
      <p:sp>
        <p:nvSpPr>
          <p:cNvPr id="13" name="16 CuadroTexto"/>
          <p:cNvSpPr txBox="1"/>
          <p:nvPr/>
        </p:nvSpPr>
        <p:spPr>
          <a:xfrm>
            <a:off x="515938" y="3062076"/>
            <a:ext cx="8320167" cy="461665"/>
          </a:xfrm>
          <a:prstGeom prst="rect">
            <a:avLst/>
          </a:prstGeom>
          <a:noFill/>
          <a:ln>
            <a:noFill/>
            <a:prstDash val="dash"/>
          </a:ln>
          <a:effectLst/>
        </p:spPr>
        <p:txBody>
          <a:bodyPr wrap="square" rtlCol="0">
            <a:spAutoFit/>
          </a:bodyPr>
          <a:lstStyle/>
          <a:p>
            <a:r>
              <a:rPr lang="es-ES_tradnl" sz="1200" b="1" dirty="0" smtClean="0"/>
              <a:t>- </a:t>
            </a:r>
            <a:r>
              <a:rPr lang="es-ES" sz="1200" b="1" dirty="0"/>
              <a:t>Ciclo  de vida de </a:t>
            </a:r>
            <a:r>
              <a:rPr lang="es-ES" sz="1200" b="1" dirty="0" smtClean="0"/>
              <a:t> un </a:t>
            </a:r>
            <a:r>
              <a:rPr lang="es-ES" sz="1200" b="1" dirty="0" err="1"/>
              <a:t>bean</a:t>
            </a:r>
            <a:r>
              <a:rPr lang="es-ES" sz="1200" b="1" dirty="0"/>
              <a:t> en Spring</a:t>
            </a:r>
          </a:p>
          <a:p>
            <a:r>
              <a:rPr lang="es-ES" sz="1200" dirty="0" smtClean="0"/>
              <a:t>   Los </a:t>
            </a:r>
            <a:r>
              <a:rPr lang="es-ES" sz="1200" b="1" dirty="0" err="1"/>
              <a:t>beans</a:t>
            </a:r>
            <a:r>
              <a:rPr lang="es-ES" sz="1200" b="1" dirty="0"/>
              <a:t> </a:t>
            </a:r>
            <a:r>
              <a:rPr lang="es-ES" sz="1200" dirty="0"/>
              <a:t>de </a:t>
            </a:r>
            <a:r>
              <a:rPr lang="es-ES" sz="1200" b="1" dirty="0"/>
              <a:t>Spring</a:t>
            </a:r>
            <a:r>
              <a:rPr lang="es-ES" sz="1200" dirty="0"/>
              <a:t> tienen un  ciclo nuevo para que el </a:t>
            </a:r>
            <a:r>
              <a:rPr lang="es-ES" sz="1200" b="1" dirty="0" err="1"/>
              <a:t>bean</a:t>
            </a:r>
            <a:r>
              <a:rPr lang="es-ES" sz="1200" dirty="0"/>
              <a:t> sepa cual es su contexto de aplicación. </a:t>
            </a:r>
          </a:p>
        </p:txBody>
      </p:sp>
      <p:sp>
        <p:nvSpPr>
          <p:cNvPr id="14" name="16 CuadroTexto"/>
          <p:cNvSpPr txBox="1"/>
          <p:nvPr/>
        </p:nvSpPr>
        <p:spPr>
          <a:xfrm>
            <a:off x="504031" y="3853806"/>
            <a:ext cx="2608186" cy="276999"/>
          </a:xfrm>
          <a:prstGeom prst="rect">
            <a:avLst/>
          </a:prstGeom>
          <a:noFill/>
          <a:ln>
            <a:noFill/>
            <a:prstDash val="dash"/>
          </a:ln>
          <a:effectLst/>
        </p:spPr>
        <p:txBody>
          <a:bodyPr wrap="square" rtlCol="0">
            <a:spAutoFit/>
          </a:bodyPr>
          <a:lstStyle/>
          <a:p>
            <a:r>
              <a:rPr lang="es-ES_tradnl" sz="1200" b="1" dirty="0" smtClean="0"/>
              <a:t>- </a:t>
            </a:r>
            <a:r>
              <a:rPr lang="es-ES_tradnl" sz="1200" b="1" dirty="0"/>
              <a:t>Fases de vida de un </a:t>
            </a:r>
            <a:r>
              <a:rPr lang="es-ES_tradnl" sz="1200" b="1" dirty="0" err="1"/>
              <a:t>Bean</a:t>
            </a:r>
            <a:r>
              <a:rPr lang="es-ES_tradnl" sz="1200" b="1" dirty="0"/>
              <a:t> en Spring</a:t>
            </a:r>
            <a:endParaRPr lang="es-ES" sz="1200" b="1" dirty="0"/>
          </a:p>
        </p:txBody>
      </p:sp>
      <p:sp>
        <p:nvSpPr>
          <p:cNvPr id="15" name="16 CuadroTexto"/>
          <p:cNvSpPr txBox="1"/>
          <p:nvPr/>
        </p:nvSpPr>
        <p:spPr>
          <a:xfrm>
            <a:off x="971600" y="4274821"/>
            <a:ext cx="2140617" cy="276999"/>
          </a:xfrm>
          <a:prstGeom prst="rect">
            <a:avLst/>
          </a:prstGeom>
          <a:noFill/>
          <a:ln>
            <a:noFill/>
            <a:prstDash val="dash"/>
          </a:ln>
          <a:effectLst/>
        </p:spPr>
        <p:txBody>
          <a:bodyPr wrap="square" rtlCol="0">
            <a:spAutoFit/>
          </a:bodyPr>
          <a:lstStyle/>
          <a:p>
            <a:r>
              <a:rPr lang="es-ES_tradnl" sz="1200" b="1" dirty="0" smtClean="0"/>
              <a:t>- </a:t>
            </a:r>
            <a:r>
              <a:rPr lang="es-ES" sz="1200" dirty="0" smtClean="0"/>
              <a:t>Instanciación.</a:t>
            </a:r>
            <a:endParaRPr lang="es-ES" sz="1200" dirty="0"/>
          </a:p>
        </p:txBody>
      </p:sp>
      <p:sp>
        <p:nvSpPr>
          <p:cNvPr id="16" name="16 CuadroTexto"/>
          <p:cNvSpPr txBox="1"/>
          <p:nvPr/>
        </p:nvSpPr>
        <p:spPr>
          <a:xfrm>
            <a:off x="971259" y="4695836"/>
            <a:ext cx="2140958" cy="276999"/>
          </a:xfrm>
          <a:prstGeom prst="rect">
            <a:avLst/>
          </a:prstGeom>
          <a:noFill/>
          <a:ln>
            <a:noFill/>
            <a:prstDash val="dash"/>
          </a:ln>
          <a:effectLst/>
        </p:spPr>
        <p:txBody>
          <a:bodyPr wrap="square" rtlCol="0">
            <a:spAutoFit/>
          </a:bodyPr>
          <a:lstStyle/>
          <a:p>
            <a:r>
              <a:rPr lang="es-ES_tradnl" sz="1200" b="1" dirty="0" smtClean="0"/>
              <a:t>- </a:t>
            </a:r>
            <a:r>
              <a:rPr lang="es-ES" sz="1200" dirty="0" smtClean="0"/>
              <a:t>Inyección </a:t>
            </a:r>
            <a:r>
              <a:rPr lang="es-ES" sz="1200" dirty="0"/>
              <a:t>de las </a:t>
            </a:r>
            <a:r>
              <a:rPr lang="es-ES" sz="1200" dirty="0" smtClean="0"/>
              <a:t>propiedades.</a:t>
            </a:r>
            <a:endParaRPr lang="es-ES" sz="1200" dirty="0"/>
          </a:p>
        </p:txBody>
      </p:sp>
      <p:sp>
        <p:nvSpPr>
          <p:cNvPr id="17" name="16 CuadroTexto"/>
          <p:cNvSpPr txBox="1"/>
          <p:nvPr/>
        </p:nvSpPr>
        <p:spPr>
          <a:xfrm>
            <a:off x="971259" y="5104854"/>
            <a:ext cx="2140958" cy="276999"/>
          </a:xfrm>
          <a:prstGeom prst="rect">
            <a:avLst/>
          </a:prstGeom>
          <a:noFill/>
          <a:ln>
            <a:noFill/>
            <a:prstDash val="dash"/>
          </a:ln>
          <a:effectLst/>
        </p:spPr>
        <p:txBody>
          <a:bodyPr wrap="square" rtlCol="0">
            <a:spAutoFit/>
          </a:bodyPr>
          <a:lstStyle/>
          <a:p>
            <a:r>
              <a:rPr lang="es-ES_tradnl" sz="1200" b="1" dirty="0" smtClean="0"/>
              <a:t>- </a:t>
            </a:r>
            <a:r>
              <a:rPr lang="es-ES" sz="1200" dirty="0"/>
              <a:t>Nombre del </a:t>
            </a:r>
            <a:r>
              <a:rPr lang="es-ES" sz="1200" dirty="0" err="1"/>
              <a:t>B</a:t>
            </a:r>
            <a:r>
              <a:rPr lang="es-ES" sz="1200" dirty="0" err="1" smtClean="0"/>
              <a:t>ean</a:t>
            </a:r>
            <a:r>
              <a:rPr lang="es-ES" sz="1200" dirty="0" smtClean="0"/>
              <a:t>.</a:t>
            </a:r>
            <a:endParaRPr lang="es-ES" sz="1200" dirty="0"/>
          </a:p>
        </p:txBody>
      </p:sp>
      <p:sp>
        <p:nvSpPr>
          <p:cNvPr id="18" name="16 CuadroTexto"/>
          <p:cNvSpPr txBox="1"/>
          <p:nvPr/>
        </p:nvSpPr>
        <p:spPr>
          <a:xfrm>
            <a:off x="971259" y="5619338"/>
            <a:ext cx="2140958" cy="276999"/>
          </a:xfrm>
          <a:prstGeom prst="rect">
            <a:avLst/>
          </a:prstGeom>
          <a:noFill/>
          <a:ln>
            <a:noFill/>
            <a:prstDash val="dash"/>
          </a:ln>
          <a:effectLst/>
        </p:spPr>
        <p:txBody>
          <a:bodyPr wrap="square" rtlCol="0">
            <a:spAutoFit/>
          </a:bodyPr>
          <a:lstStyle/>
          <a:p>
            <a:r>
              <a:rPr lang="es-ES_tradnl" sz="1200" b="1" dirty="0" smtClean="0"/>
              <a:t>- </a:t>
            </a:r>
            <a:r>
              <a:rPr lang="es-ES" sz="1200" dirty="0"/>
              <a:t>Nombre de la </a:t>
            </a:r>
            <a:r>
              <a:rPr lang="es-ES" sz="1200" dirty="0" smtClean="0"/>
              <a:t>fábrica.</a:t>
            </a:r>
            <a:endParaRPr lang="es-ES" sz="1200" dirty="0"/>
          </a:p>
        </p:txBody>
      </p:sp>
      <p:sp>
        <p:nvSpPr>
          <p:cNvPr id="19" name="16 CuadroTexto"/>
          <p:cNvSpPr txBox="1"/>
          <p:nvPr/>
        </p:nvSpPr>
        <p:spPr>
          <a:xfrm>
            <a:off x="3859560" y="4274821"/>
            <a:ext cx="2608186" cy="276999"/>
          </a:xfrm>
          <a:prstGeom prst="rect">
            <a:avLst/>
          </a:prstGeom>
          <a:noFill/>
          <a:ln>
            <a:noFill/>
            <a:prstDash val="dash"/>
          </a:ln>
          <a:effectLst/>
        </p:spPr>
        <p:txBody>
          <a:bodyPr wrap="square" rtlCol="0">
            <a:spAutoFit/>
          </a:bodyPr>
          <a:lstStyle/>
          <a:p>
            <a:r>
              <a:rPr lang="es-ES_tradnl" sz="1200" b="1" dirty="0" smtClean="0"/>
              <a:t>- </a:t>
            </a:r>
            <a:r>
              <a:rPr lang="es-ES" sz="1200" dirty="0" err="1"/>
              <a:t>Postprocesado</a:t>
            </a:r>
            <a:r>
              <a:rPr lang="es-ES" sz="1200" dirty="0"/>
              <a:t> (pre </a:t>
            </a:r>
            <a:r>
              <a:rPr lang="es-ES" sz="1200" dirty="0" err="1"/>
              <a:t>inicializacion</a:t>
            </a:r>
            <a:r>
              <a:rPr lang="es-ES" sz="1200" dirty="0" smtClean="0"/>
              <a:t>).</a:t>
            </a:r>
            <a:endParaRPr lang="es-ES" sz="1200" dirty="0"/>
          </a:p>
        </p:txBody>
      </p:sp>
      <p:sp>
        <p:nvSpPr>
          <p:cNvPr id="20" name="16 CuadroTexto"/>
          <p:cNvSpPr txBox="1"/>
          <p:nvPr/>
        </p:nvSpPr>
        <p:spPr>
          <a:xfrm>
            <a:off x="3859219" y="4695836"/>
            <a:ext cx="2608186" cy="276999"/>
          </a:xfrm>
          <a:prstGeom prst="rect">
            <a:avLst/>
          </a:prstGeom>
          <a:noFill/>
          <a:ln>
            <a:noFill/>
            <a:prstDash val="dash"/>
          </a:ln>
          <a:effectLst/>
        </p:spPr>
        <p:txBody>
          <a:bodyPr wrap="square" rtlCol="0">
            <a:spAutoFit/>
          </a:bodyPr>
          <a:lstStyle/>
          <a:p>
            <a:r>
              <a:rPr lang="es-ES_tradnl" sz="1200" b="1" dirty="0" smtClean="0"/>
              <a:t>- </a:t>
            </a:r>
            <a:r>
              <a:rPr lang="es-ES" sz="1200" dirty="0" smtClean="0"/>
              <a:t>Inicialización.</a:t>
            </a:r>
            <a:endParaRPr lang="es-ES" sz="1200" dirty="0"/>
          </a:p>
        </p:txBody>
      </p:sp>
      <p:sp>
        <p:nvSpPr>
          <p:cNvPr id="21" name="16 CuadroTexto"/>
          <p:cNvSpPr txBox="1"/>
          <p:nvPr/>
        </p:nvSpPr>
        <p:spPr>
          <a:xfrm>
            <a:off x="3859219" y="5104854"/>
            <a:ext cx="2608186" cy="276999"/>
          </a:xfrm>
          <a:prstGeom prst="rect">
            <a:avLst/>
          </a:prstGeom>
          <a:noFill/>
          <a:ln>
            <a:noFill/>
            <a:prstDash val="dash"/>
          </a:ln>
          <a:effectLst/>
        </p:spPr>
        <p:txBody>
          <a:bodyPr wrap="square" rtlCol="0">
            <a:spAutoFit/>
          </a:bodyPr>
          <a:lstStyle/>
          <a:p>
            <a:r>
              <a:rPr lang="es-ES_tradnl" sz="1200" b="1" dirty="0" smtClean="0"/>
              <a:t>- </a:t>
            </a:r>
            <a:r>
              <a:rPr lang="es-ES" sz="1200" dirty="0" err="1" smtClean="0"/>
              <a:t>Postprocesado</a:t>
            </a:r>
            <a:r>
              <a:rPr lang="es-ES" sz="1200" dirty="0" smtClean="0"/>
              <a:t> </a:t>
            </a:r>
            <a:r>
              <a:rPr lang="es-ES" sz="1200" dirty="0"/>
              <a:t>(post inicialización)</a:t>
            </a:r>
          </a:p>
        </p:txBody>
      </p:sp>
      <p:sp>
        <p:nvSpPr>
          <p:cNvPr id="22" name="16 CuadroTexto"/>
          <p:cNvSpPr txBox="1"/>
          <p:nvPr/>
        </p:nvSpPr>
        <p:spPr>
          <a:xfrm>
            <a:off x="3859219" y="5619338"/>
            <a:ext cx="2608186" cy="276999"/>
          </a:xfrm>
          <a:prstGeom prst="rect">
            <a:avLst/>
          </a:prstGeom>
          <a:noFill/>
          <a:ln>
            <a:noFill/>
            <a:prstDash val="dash"/>
          </a:ln>
          <a:effectLst/>
        </p:spPr>
        <p:txBody>
          <a:bodyPr wrap="square" rtlCol="0">
            <a:spAutoFit/>
          </a:bodyPr>
          <a:lstStyle/>
          <a:p>
            <a:r>
              <a:rPr lang="es-ES_tradnl" sz="1200" b="1" dirty="0" smtClean="0"/>
              <a:t>- </a:t>
            </a:r>
            <a:r>
              <a:rPr lang="es-ES" sz="1200" dirty="0" err="1"/>
              <a:t>Bean</a:t>
            </a:r>
            <a:r>
              <a:rPr lang="es-ES" sz="1200" dirty="0"/>
              <a:t> listo para uso</a:t>
            </a:r>
          </a:p>
        </p:txBody>
      </p:sp>
      <p:sp>
        <p:nvSpPr>
          <p:cNvPr id="23" name="4 CuadroTexto"/>
          <p:cNvSpPr txBox="1"/>
          <p:nvPr/>
        </p:nvSpPr>
        <p:spPr>
          <a:xfrm>
            <a:off x="163102" y="17758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4" name="4 CuadroTexto"/>
          <p:cNvSpPr txBox="1"/>
          <p:nvPr/>
        </p:nvSpPr>
        <p:spPr>
          <a:xfrm>
            <a:off x="146221" y="237933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5" name="4 CuadroTexto"/>
          <p:cNvSpPr txBox="1"/>
          <p:nvPr/>
        </p:nvSpPr>
        <p:spPr>
          <a:xfrm>
            <a:off x="120035" y="306580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6" name="4 CuadroTexto"/>
          <p:cNvSpPr txBox="1"/>
          <p:nvPr/>
        </p:nvSpPr>
        <p:spPr>
          <a:xfrm>
            <a:off x="119003" y="380671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9" name="16 CuadroTexto"/>
          <p:cNvSpPr txBox="1"/>
          <p:nvPr/>
        </p:nvSpPr>
        <p:spPr>
          <a:xfrm>
            <a:off x="7089051" y="4279150"/>
            <a:ext cx="1735148" cy="276999"/>
          </a:xfrm>
          <a:prstGeom prst="rect">
            <a:avLst/>
          </a:prstGeom>
          <a:noFill/>
          <a:ln>
            <a:noFill/>
            <a:prstDash val="dash"/>
          </a:ln>
          <a:effectLst/>
        </p:spPr>
        <p:txBody>
          <a:bodyPr wrap="square" rtlCol="0">
            <a:spAutoFit/>
          </a:bodyPr>
          <a:lstStyle/>
          <a:p>
            <a:r>
              <a:rPr lang="es-ES_tradnl" sz="1200" b="1" dirty="0" smtClean="0"/>
              <a:t>-</a:t>
            </a:r>
            <a:r>
              <a:rPr lang="es-ES" sz="1200" dirty="0" smtClean="0"/>
              <a:t>Destrucción </a:t>
            </a:r>
            <a:r>
              <a:rPr lang="es-ES" sz="1200" dirty="0" err="1" smtClean="0"/>
              <a:t>Bean</a:t>
            </a:r>
            <a:endParaRPr lang="es-ES" sz="1200" dirty="0"/>
          </a:p>
        </p:txBody>
      </p:sp>
      <p:sp>
        <p:nvSpPr>
          <p:cNvPr id="31" name="4 CuadroTexto"/>
          <p:cNvSpPr txBox="1"/>
          <p:nvPr/>
        </p:nvSpPr>
        <p:spPr>
          <a:xfrm>
            <a:off x="533799" y="4274821"/>
            <a:ext cx="299538" cy="307777"/>
          </a:xfrm>
          <a:prstGeom prst="rect">
            <a:avLst/>
          </a:prstGeom>
          <a:noFill/>
          <a:ln w="3175">
            <a:noFill/>
            <a:prstDash val="solid"/>
          </a:ln>
        </p:spPr>
        <p:txBody>
          <a:bodyPr wrap="square" rtlCol="0">
            <a:spAutoFit/>
          </a:bodyPr>
          <a:lstStyle/>
          <a:p>
            <a:r>
              <a:rPr lang="es-ES" sz="1400" dirty="0" smtClean="0">
                <a:solidFill>
                  <a:srgbClr val="C00000"/>
                </a:solidFill>
              </a:rPr>
              <a:t>❶</a:t>
            </a:r>
            <a:endParaRPr lang="es-ES" sz="1400" dirty="0">
              <a:solidFill>
                <a:srgbClr val="C00000"/>
              </a:solidFill>
            </a:endParaRPr>
          </a:p>
        </p:txBody>
      </p:sp>
      <p:sp>
        <p:nvSpPr>
          <p:cNvPr id="33" name="4 CuadroTexto"/>
          <p:cNvSpPr txBox="1"/>
          <p:nvPr/>
        </p:nvSpPr>
        <p:spPr>
          <a:xfrm>
            <a:off x="533799" y="4693737"/>
            <a:ext cx="299538" cy="307777"/>
          </a:xfrm>
          <a:prstGeom prst="rect">
            <a:avLst/>
          </a:prstGeom>
          <a:noFill/>
          <a:ln w="3175">
            <a:noFill/>
            <a:prstDash val="solid"/>
          </a:ln>
        </p:spPr>
        <p:txBody>
          <a:bodyPr wrap="square" rtlCol="0">
            <a:spAutoFit/>
          </a:bodyPr>
          <a:lstStyle/>
          <a:p>
            <a:r>
              <a:rPr lang="es-ES" sz="1400" dirty="0" smtClean="0">
                <a:solidFill>
                  <a:srgbClr val="C00000"/>
                </a:solidFill>
              </a:rPr>
              <a:t>❷</a:t>
            </a:r>
            <a:endParaRPr lang="es-ES" sz="1400" dirty="0">
              <a:solidFill>
                <a:srgbClr val="C00000"/>
              </a:solidFill>
            </a:endParaRPr>
          </a:p>
        </p:txBody>
      </p:sp>
      <p:sp>
        <p:nvSpPr>
          <p:cNvPr id="34" name="4 CuadroTexto"/>
          <p:cNvSpPr txBox="1"/>
          <p:nvPr/>
        </p:nvSpPr>
        <p:spPr>
          <a:xfrm>
            <a:off x="520602" y="5112654"/>
            <a:ext cx="299538" cy="307777"/>
          </a:xfrm>
          <a:prstGeom prst="rect">
            <a:avLst/>
          </a:prstGeom>
          <a:noFill/>
          <a:ln w="3175">
            <a:noFill/>
            <a:prstDash val="solid"/>
          </a:ln>
        </p:spPr>
        <p:txBody>
          <a:bodyPr wrap="square" rtlCol="0">
            <a:spAutoFit/>
          </a:bodyPr>
          <a:lstStyle/>
          <a:p>
            <a:r>
              <a:rPr lang="es-ES" sz="1400" dirty="0" smtClean="0">
                <a:solidFill>
                  <a:srgbClr val="C00000"/>
                </a:solidFill>
              </a:rPr>
              <a:t>❸</a:t>
            </a:r>
            <a:endParaRPr lang="es-ES" sz="1400" dirty="0">
              <a:solidFill>
                <a:srgbClr val="C00000"/>
              </a:solidFill>
            </a:endParaRPr>
          </a:p>
        </p:txBody>
      </p:sp>
      <p:sp>
        <p:nvSpPr>
          <p:cNvPr id="35" name="4 CuadroTexto"/>
          <p:cNvSpPr txBox="1"/>
          <p:nvPr/>
        </p:nvSpPr>
        <p:spPr>
          <a:xfrm>
            <a:off x="527216" y="5594932"/>
            <a:ext cx="299538" cy="307777"/>
          </a:xfrm>
          <a:prstGeom prst="rect">
            <a:avLst/>
          </a:prstGeom>
          <a:noFill/>
          <a:ln w="3175">
            <a:noFill/>
            <a:prstDash val="solid"/>
          </a:ln>
        </p:spPr>
        <p:txBody>
          <a:bodyPr wrap="square" rtlCol="0">
            <a:spAutoFit/>
          </a:bodyPr>
          <a:lstStyle/>
          <a:p>
            <a:r>
              <a:rPr lang="es-ES" sz="1400" dirty="0" smtClean="0">
                <a:solidFill>
                  <a:srgbClr val="C00000"/>
                </a:solidFill>
              </a:rPr>
              <a:t>❹</a:t>
            </a:r>
            <a:endParaRPr lang="es-ES" sz="1400" dirty="0">
              <a:solidFill>
                <a:srgbClr val="C00000"/>
              </a:solidFill>
            </a:endParaRPr>
          </a:p>
        </p:txBody>
      </p:sp>
      <p:sp>
        <p:nvSpPr>
          <p:cNvPr id="36" name="4 CuadroTexto"/>
          <p:cNvSpPr txBox="1"/>
          <p:nvPr/>
        </p:nvSpPr>
        <p:spPr>
          <a:xfrm>
            <a:off x="3441657" y="4263762"/>
            <a:ext cx="299538" cy="307777"/>
          </a:xfrm>
          <a:prstGeom prst="rect">
            <a:avLst/>
          </a:prstGeom>
          <a:noFill/>
          <a:ln w="3175">
            <a:noFill/>
            <a:prstDash val="solid"/>
          </a:ln>
        </p:spPr>
        <p:txBody>
          <a:bodyPr wrap="square" rtlCol="0">
            <a:spAutoFit/>
          </a:bodyPr>
          <a:lstStyle/>
          <a:p>
            <a:r>
              <a:rPr lang="es-ES" sz="1400" dirty="0" smtClean="0">
                <a:solidFill>
                  <a:srgbClr val="C00000"/>
                </a:solidFill>
              </a:rPr>
              <a:t>❺</a:t>
            </a:r>
            <a:endParaRPr lang="es-ES" sz="1400" dirty="0">
              <a:solidFill>
                <a:srgbClr val="C00000"/>
              </a:solidFill>
            </a:endParaRPr>
          </a:p>
        </p:txBody>
      </p:sp>
      <p:sp>
        <p:nvSpPr>
          <p:cNvPr id="37" name="4 CuadroTexto"/>
          <p:cNvSpPr txBox="1"/>
          <p:nvPr/>
        </p:nvSpPr>
        <p:spPr>
          <a:xfrm>
            <a:off x="3441657" y="4693737"/>
            <a:ext cx="299538" cy="307777"/>
          </a:xfrm>
          <a:prstGeom prst="rect">
            <a:avLst/>
          </a:prstGeom>
          <a:noFill/>
          <a:ln w="3175">
            <a:noFill/>
            <a:prstDash val="solid"/>
          </a:ln>
        </p:spPr>
        <p:txBody>
          <a:bodyPr wrap="square" rtlCol="0">
            <a:spAutoFit/>
          </a:bodyPr>
          <a:lstStyle/>
          <a:p>
            <a:r>
              <a:rPr lang="es-ES" sz="1400" dirty="0" smtClean="0">
                <a:solidFill>
                  <a:srgbClr val="C00000"/>
                </a:solidFill>
              </a:rPr>
              <a:t>❻</a:t>
            </a:r>
            <a:endParaRPr lang="es-ES" sz="1400" dirty="0">
              <a:solidFill>
                <a:srgbClr val="C00000"/>
              </a:solidFill>
            </a:endParaRPr>
          </a:p>
        </p:txBody>
      </p:sp>
      <p:sp>
        <p:nvSpPr>
          <p:cNvPr id="38" name="4 CuadroTexto"/>
          <p:cNvSpPr txBox="1"/>
          <p:nvPr/>
        </p:nvSpPr>
        <p:spPr>
          <a:xfrm>
            <a:off x="3439512" y="5104854"/>
            <a:ext cx="299538" cy="307777"/>
          </a:xfrm>
          <a:prstGeom prst="rect">
            <a:avLst/>
          </a:prstGeom>
          <a:noFill/>
          <a:ln w="3175">
            <a:noFill/>
            <a:prstDash val="solid"/>
          </a:ln>
        </p:spPr>
        <p:txBody>
          <a:bodyPr wrap="square" rtlCol="0">
            <a:spAutoFit/>
          </a:bodyPr>
          <a:lstStyle/>
          <a:p>
            <a:r>
              <a:rPr lang="es-ES" sz="1400" dirty="0" smtClean="0">
                <a:solidFill>
                  <a:srgbClr val="C00000"/>
                </a:solidFill>
              </a:rPr>
              <a:t>❼</a:t>
            </a:r>
            <a:endParaRPr lang="es-ES" sz="1400" dirty="0">
              <a:solidFill>
                <a:srgbClr val="C00000"/>
              </a:solidFill>
            </a:endParaRPr>
          </a:p>
        </p:txBody>
      </p:sp>
      <p:sp>
        <p:nvSpPr>
          <p:cNvPr id="39" name="4 CuadroTexto"/>
          <p:cNvSpPr txBox="1"/>
          <p:nvPr/>
        </p:nvSpPr>
        <p:spPr>
          <a:xfrm>
            <a:off x="3439512" y="5602006"/>
            <a:ext cx="299538" cy="307777"/>
          </a:xfrm>
          <a:prstGeom prst="rect">
            <a:avLst/>
          </a:prstGeom>
          <a:noFill/>
          <a:ln w="3175">
            <a:noFill/>
            <a:prstDash val="solid"/>
          </a:ln>
        </p:spPr>
        <p:txBody>
          <a:bodyPr wrap="square" rtlCol="0">
            <a:spAutoFit/>
          </a:bodyPr>
          <a:lstStyle/>
          <a:p>
            <a:r>
              <a:rPr lang="es-ES" sz="1400" dirty="0" smtClean="0">
                <a:solidFill>
                  <a:srgbClr val="C00000"/>
                </a:solidFill>
              </a:rPr>
              <a:t>❽</a:t>
            </a:r>
            <a:endParaRPr lang="es-ES" sz="1400" dirty="0">
              <a:solidFill>
                <a:srgbClr val="C00000"/>
              </a:solidFill>
            </a:endParaRPr>
          </a:p>
        </p:txBody>
      </p:sp>
      <p:sp>
        <p:nvSpPr>
          <p:cNvPr id="40" name="4 CuadroTexto"/>
          <p:cNvSpPr txBox="1"/>
          <p:nvPr/>
        </p:nvSpPr>
        <p:spPr>
          <a:xfrm>
            <a:off x="6718776" y="4259431"/>
            <a:ext cx="271315" cy="307777"/>
          </a:xfrm>
          <a:prstGeom prst="rect">
            <a:avLst/>
          </a:prstGeom>
          <a:noFill/>
          <a:ln w="3175">
            <a:noFill/>
            <a:prstDash val="solid"/>
          </a:ln>
        </p:spPr>
        <p:txBody>
          <a:bodyPr wrap="square" rtlCol="0">
            <a:spAutoFit/>
          </a:bodyPr>
          <a:lstStyle/>
          <a:p>
            <a:r>
              <a:rPr lang="es-ES" sz="1400" dirty="0" smtClean="0">
                <a:solidFill>
                  <a:srgbClr val="C00000"/>
                </a:solidFill>
              </a:rPr>
              <a:t>❾</a:t>
            </a:r>
            <a:endParaRPr lang="es-ES" sz="1400" dirty="0">
              <a:solidFill>
                <a:srgbClr val="C00000"/>
              </a:solidFill>
            </a:endParaRPr>
          </a:p>
        </p:txBody>
      </p:sp>
      <p:sp>
        <p:nvSpPr>
          <p:cNvPr id="41" name="16 CuadroTexto"/>
          <p:cNvSpPr txBox="1"/>
          <p:nvPr/>
        </p:nvSpPr>
        <p:spPr>
          <a:xfrm>
            <a:off x="607766" y="1753071"/>
            <a:ext cx="1728533" cy="3077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solidFill>
                  <a:srgbClr val="C00000"/>
                </a:solidFill>
              </a:rPr>
              <a:t>- ¿</a:t>
            </a:r>
            <a:r>
              <a:rPr lang="es-ES_tradnl" sz="1400" b="1" dirty="0" smtClean="0">
                <a:solidFill>
                  <a:srgbClr val="C00000"/>
                </a:solidFill>
              </a:rPr>
              <a:t>QUE </a:t>
            </a:r>
            <a:r>
              <a:rPr lang="es-ES_tradnl" sz="1400" b="1" dirty="0">
                <a:solidFill>
                  <a:srgbClr val="C00000"/>
                </a:solidFill>
              </a:rPr>
              <a:t>ES UN BEAN? </a:t>
            </a:r>
            <a:endParaRPr lang="es-ES" sz="1200" dirty="0">
              <a:solidFill>
                <a:srgbClr val="C00000"/>
              </a:solidFill>
            </a:endParaRPr>
          </a:p>
        </p:txBody>
      </p:sp>
      <p:pic>
        <p:nvPicPr>
          <p:cNvPr id="4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4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4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4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043294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492739" y="6464093"/>
            <a:ext cx="3175992" cy="176827"/>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04707" y="6475145"/>
            <a:ext cx="288032" cy="15472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47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endParaRPr lang="es-ES_tradnl" b="1" dirty="0" smtClean="0"/>
          </a:p>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GRAFICO: CICLO DE Ciclo de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viDA</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DE UN BEAN EN SPRING</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defRPr/>
            </a:pP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Cheurón 1"/>
          <p:cNvSpPr/>
          <p:nvPr/>
        </p:nvSpPr>
        <p:spPr>
          <a:xfrm>
            <a:off x="2004907" y="1551026"/>
            <a:ext cx="1543041" cy="50405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a:solidFill>
                  <a:schemeClr val="tx1"/>
                </a:solidFill>
              </a:rPr>
              <a:t>❷ Llenar </a:t>
            </a:r>
            <a:r>
              <a:rPr lang="es-ES" sz="1100" b="1" i="1" dirty="0" smtClean="0">
                <a:solidFill>
                  <a:schemeClr val="tx1"/>
                </a:solidFill>
              </a:rPr>
              <a:t>Propiedades</a:t>
            </a:r>
          </a:p>
        </p:txBody>
      </p:sp>
      <p:sp>
        <p:nvSpPr>
          <p:cNvPr id="5" name="Pentágono 4"/>
          <p:cNvSpPr/>
          <p:nvPr/>
        </p:nvSpPr>
        <p:spPr>
          <a:xfrm>
            <a:off x="492739" y="1569387"/>
            <a:ext cx="1357352" cy="485695"/>
          </a:xfrm>
          <a:prstGeom prst="homePlate">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i="1" dirty="0">
                <a:solidFill>
                  <a:schemeClr val="tx1"/>
                </a:solidFill>
              </a:rPr>
              <a:t>❶ </a:t>
            </a:r>
            <a:r>
              <a:rPr lang="es-ES" sz="1400" b="1" dirty="0" smtClean="0">
                <a:solidFill>
                  <a:schemeClr val="tx1"/>
                </a:solidFill>
              </a:rPr>
              <a:t>INSTANCIAR</a:t>
            </a:r>
          </a:p>
        </p:txBody>
      </p:sp>
      <p:sp>
        <p:nvSpPr>
          <p:cNvPr id="12" name="Cheurón 11"/>
          <p:cNvSpPr/>
          <p:nvPr/>
        </p:nvSpPr>
        <p:spPr>
          <a:xfrm>
            <a:off x="3547948" y="1551026"/>
            <a:ext cx="2057359" cy="50405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a:solidFill>
                  <a:schemeClr val="tx1"/>
                </a:solidFill>
              </a:rPr>
              <a:t>❸ </a:t>
            </a:r>
            <a:r>
              <a:rPr lang="es-ES" sz="1100" b="1" i="1" dirty="0" err="1" smtClean="0">
                <a:solidFill>
                  <a:schemeClr val="tx1"/>
                </a:solidFill>
              </a:rPr>
              <a:t>SetBeanName</a:t>
            </a:r>
            <a:r>
              <a:rPr lang="es-ES" sz="1100" b="1" i="1" dirty="0" smtClean="0">
                <a:solidFill>
                  <a:schemeClr val="tx1"/>
                </a:solidFill>
              </a:rPr>
              <a:t>()de </a:t>
            </a:r>
            <a:r>
              <a:rPr lang="es-ES" sz="1100" b="1" i="1" dirty="0" err="1" smtClean="0">
                <a:solidFill>
                  <a:schemeClr val="tx1"/>
                </a:solidFill>
              </a:rPr>
              <a:t>BeanNameAware</a:t>
            </a:r>
            <a:endParaRPr lang="es-ES" sz="1100" b="1" i="1" dirty="0" smtClean="0">
              <a:solidFill>
                <a:schemeClr val="tx1"/>
              </a:solidFill>
            </a:endParaRPr>
          </a:p>
        </p:txBody>
      </p:sp>
      <p:sp>
        <p:nvSpPr>
          <p:cNvPr id="13" name="Cheurón 12"/>
          <p:cNvSpPr/>
          <p:nvPr/>
        </p:nvSpPr>
        <p:spPr>
          <a:xfrm>
            <a:off x="5701470" y="1544194"/>
            <a:ext cx="2094951" cy="50405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smtClean="0">
                <a:solidFill>
                  <a:schemeClr val="tx1"/>
                </a:solidFill>
              </a:rPr>
              <a:t>❹</a:t>
            </a:r>
            <a:r>
              <a:rPr lang="es-ES" sz="1100" b="1" i="1" dirty="0" err="1" smtClean="0">
                <a:solidFill>
                  <a:schemeClr val="tx1"/>
                </a:solidFill>
              </a:rPr>
              <a:t>SetBeanFactory</a:t>
            </a:r>
            <a:r>
              <a:rPr lang="es-ES" sz="1100" b="1" i="1" dirty="0" smtClean="0">
                <a:solidFill>
                  <a:schemeClr val="tx1"/>
                </a:solidFill>
              </a:rPr>
              <a:t>()de </a:t>
            </a:r>
          </a:p>
          <a:p>
            <a:pPr algn="ctr"/>
            <a:r>
              <a:rPr lang="es-ES" sz="1100" b="1" i="1" dirty="0" err="1" smtClean="0">
                <a:solidFill>
                  <a:schemeClr val="tx1"/>
                </a:solidFill>
              </a:rPr>
              <a:t>BeanFactoryAware</a:t>
            </a:r>
            <a:endParaRPr lang="es-ES" sz="1100" b="1" i="1" dirty="0" smtClean="0">
              <a:solidFill>
                <a:schemeClr val="tx1"/>
              </a:solidFill>
            </a:endParaRPr>
          </a:p>
        </p:txBody>
      </p:sp>
      <p:cxnSp>
        <p:nvCxnSpPr>
          <p:cNvPr id="10" name="Conector recto 9"/>
          <p:cNvCxnSpPr>
            <a:stCxn id="5" idx="3"/>
            <a:endCxn id="2" idx="1"/>
          </p:cNvCxnSpPr>
          <p:nvPr/>
        </p:nvCxnSpPr>
        <p:spPr>
          <a:xfrm flipV="1">
            <a:off x="1850091" y="1803054"/>
            <a:ext cx="406844" cy="9181"/>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6" name="Cheurón 15"/>
          <p:cNvSpPr/>
          <p:nvPr/>
        </p:nvSpPr>
        <p:spPr>
          <a:xfrm>
            <a:off x="465182" y="3135202"/>
            <a:ext cx="2057359" cy="594634"/>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smtClean="0">
                <a:solidFill>
                  <a:schemeClr val="tx1"/>
                </a:solidFill>
              </a:rPr>
              <a:t>❺ </a:t>
            </a:r>
            <a:r>
              <a:rPr lang="es-ES" sz="1100" b="1" i="1" dirty="0" err="1" smtClean="0">
                <a:solidFill>
                  <a:schemeClr val="tx1"/>
                </a:solidFill>
              </a:rPr>
              <a:t>PreaInicialización</a:t>
            </a:r>
            <a:r>
              <a:rPr lang="es-ES" sz="1100" b="1" i="1" dirty="0" smtClean="0">
                <a:solidFill>
                  <a:schemeClr val="tx1"/>
                </a:solidFill>
              </a:rPr>
              <a:t> de</a:t>
            </a:r>
          </a:p>
          <a:p>
            <a:pPr algn="ctr"/>
            <a:r>
              <a:rPr lang="es-ES" sz="1100" b="1" i="1" dirty="0" err="1" smtClean="0">
                <a:solidFill>
                  <a:schemeClr val="tx1"/>
                </a:solidFill>
              </a:rPr>
              <a:t>BeanPostProcessors</a:t>
            </a:r>
            <a:endParaRPr lang="es-ES" sz="1100" b="1" i="1" dirty="0" smtClean="0">
              <a:solidFill>
                <a:schemeClr val="tx1"/>
              </a:solidFill>
            </a:endParaRPr>
          </a:p>
        </p:txBody>
      </p:sp>
      <p:sp>
        <p:nvSpPr>
          <p:cNvPr id="17" name="Cheurón 16"/>
          <p:cNvSpPr/>
          <p:nvPr/>
        </p:nvSpPr>
        <p:spPr>
          <a:xfrm>
            <a:off x="2595490" y="3129300"/>
            <a:ext cx="2168359" cy="60053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smtClean="0">
                <a:solidFill>
                  <a:schemeClr val="tx1"/>
                </a:solidFill>
              </a:rPr>
              <a:t>❻ </a:t>
            </a:r>
            <a:r>
              <a:rPr lang="es-ES" sz="1100" b="1" i="1" dirty="0" err="1" smtClean="0">
                <a:solidFill>
                  <a:schemeClr val="tx1"/>
                </a:solidFill>
              </a:rPr>
              <a:t>afterPropertiesSet</a:t>
            </a:r>
            <a:r>
              <a:rPr lang="es-ES" sz="1100" b="1" i="1" dirty="0" smtClean="0">
                <a:solidFill>
                  <a:schemeClr val="tx1"/>
                </a:solidFill>
              </a:rPr>
              <a:t>()</a:t>
            </a:r>
          </a:p>
          <a:p>
            <a:pPr algn="ctr"/>
            <a:r>
              <a:rPr lang="es-ES" sz="1100" b="1" i="1" dirty="0" smtClean="0">
                <a:solidFill>
                  <a:schemeClr val="tx1"/>
                </a:solidFill>
              </a:rPr>
              <a:t>De </a:t>
            </a:r>
            <a:r>
              <a:rPr lang="es-ES" sz="1100" b="1" i="1" dirty="0" err="1" smtClean="0">
                <a:solidFill>
                  <a:schemeClr val="tx1"/>
                </a:solidFill>
              </a:rPr>
              <a:t>IniatizingBean</a:t>
            </a:r>
            <a:endParaRPr lang="es-ES" sz="1100" b="1" i="1" dirty="0" smtClean="0">
              <a:solidFill>
                <a:schemeClr val="tx1"/>
              </a:solidFill>
            </a:endParaRPr>
          </a:p>
        </p:txBody>
      </p:sp>
      <p:sp>
        <p:nvSpPr>
          <p:cNvPr id="18" name="Cheurón 17"/>
          <p:cNvSpPr/>
          <p:nvPr/>
        </p:nvSpPr>
        <p:spPr>
          <a:xfrm>
            <a:off x="4746936" y="3117970"/>
            <a:ext cx="1909068" cy="573753"/>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i="1" dirty="0">
                <a:solidFill>
                  <a:schemeClr val="tx1"/>
                </a:solidFill>
              </a:rPr>
              <a:t>❻ </a:t>
            </a:r>
            <a:r>
              <a:rPr lang="es-ES" sz="1100" b="1" i="1" dirty="0" smtClean="0">
                <a:solidFill>
                  <a:schemeClr val="tx1"/>
                </a:solidFill>
              </a:rPr>
              <a:t>Método </a:t>
            </a:r>
            <a:r>
              <a:rPr lang="es-ES" sz="1100" b="1" i="1" dirty="0" err="1" smtClean="0">
                <a:solidFill>
                  <a:schemeClr val="tx1"/>
                </a:solidFill>
              </a:rPr>
              <a:t>Init-Méthod</a:t>
            </a:r>
            <a:r>
              <a:rPr lang="es-ES" sz="1100" b="1" i="1" dirty="0" smtClean="0">
                <a:solidFill>
                  <a:schemeClr val="tx1"/>
                </a:solidFill>
              </a:rPr>
              <a:t> Propio</a:t>
            </a:r>
          </a:p>
        </p:txBody>
      </p:sp>
      <p:cxnSp>
        <p:nvCxnSpPr>
          <p:cNvPr id="20" name="Conector recto 19"/>
          <p:cNvCxnSpPr/>
          <p:nvPr/>
        </p:nvCxnSpPr>
        <p:spPr>
          <a:xfrm flipV="1">
            <a:off x="7796421" y="1793873"/>
            <a:ext cx="406844" cy="9181"/>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H="1" flipV="1">
            <a:off x="8193797" y="1781147"/>
            <a:ext cx="9468" cy="1210039"/>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V="1">
            <a:off x="379596" y="2982006"/>
            <a:ext cx="7812123" cy="918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flipV="1">
            <a:off x="379596" y="2973323"/>
            <a:ext cx="0" cy="41628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a:endCxn id="16" idx="1"/>
          </p:cNvCxnSpPr>
          <p:nvPr/>
        </p:nvCxnSpPr>
        <p:spPr>
          <a:xfrm>
            <a:off x="368452" y="3396880"/>
            <a:ext cx="394047" cy="35639"/>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V="1">
            <a:off x="8512821" y="3359996"/>
            <a:ext cx="212858" cy="918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flipH="1" flipV="1">
            <a:off x="8874860" y="3382382"/>
            <a:ext cx="1681" cy="38342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flipV="1">
            <a:off x="5276140" y="3765804"/>
            <a:ext cx="3600401" cy="4025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42" name="Cheurón 41"/>
          <p:cNvSpPr/>
          <p:nvPr/>
        </p:nvSpPr>
        <p:spPr>
          <a:xfrm>
            <a:off x="3115044" y="5551790"/>
            <a:ext cx="2057359" cy="50405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tx1"/>
                </a:solidFill>
              </a:rPr>
              <a:t>❽</a:t>
            </a:r>
            <a:r>
              <a:rPr lang="es-ES" sz="1100" b="1" dirty="0" err="1" smtClean="0">
                <a:solidFill>
                  <a:schemeClr val="tx1"/>
                </a:solidFill>
              </a:rPr>
              <a:t>Destroy</a:t>
            </a:r>
            <a:r>
              <a:rPr lang="es-ES" sz="1100" b="1" dirty="0" smtClean="0">
                <a:solidFill>
                  <a:schemeClr val="tx1"/>
                </a:solidFill>
              </a:rPr>
              <a:t>() de</a:t>
            </a:r>
          </a:p>
          <a:p>
            <a:pPr algn="ctr"/>
            <a:r>
              <a:rPr lang="es-ES" sz="1100" b="1" dirty="0" err="1" smtClean="0">
                <a:solidFill>
                  <a:schemeClr val="tx1"/>
                </a:solidFill>
              </a:rPr>
              <a:t>DisposableBean</a:t>
            </a:r>
            <a:endParaRPr lang="es-ES" sz="1100" b="1" dirty="0" smtClean="0">
              <a:solidFill>
                <a:schemeClr val="tx1"/>
              </a:solidFill>
            </a:endParaRPr>
          </a:p>
        </p:txBody>
      </p:sp>
      <p:cxnSp>
        <p:nvCxnSpPr>
          <p:cNvPr id="41" name="Conector recto de flecha 40"/>
          <p:cNvCxnSpPr/>
          <p:nvPr/>
        </p:nvCxnSpPr>
        <p:spPr>
          <a:xfrm>
            <a:off x="5284121" y="3806060"/>
            <a:ext cx="0" cy="462393"/>
          </a:xfrm>
          <a:prstGeom prst="straightConnector1">
            <a:avLst/>
          </a:prstGeom>
          <a:ln w="28575">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V="1">
            <a:off x="3310835" y="4860252"/>
            <a:ext cx="3724847" cy="205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a:endCxn id="12" idx="1"/>
          </p:cNvCxnSpPr>
          <p:nvPr/>
        </p:nvCxnSpPr>
        <p:spPr>
          <a:xfrm flipV="1">
            <a:off x="3538480" y="1803054"/>
            <a:ext cx="261496" cy="9181"/>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a:stCxn id="12" idx="3"/>
            <a:endCxn id="13" idx="1"/>
          </p:cNvCxnSpPr>
          <p:nvPr/>
        </p:nvCxnSpPr>
        <p:spPr>
          <a:xfrm flipV="1">
            <a:off x="5605307" y="1796222"/>
            <a:ext cx="348191" cy="68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a:stCxn id="16" idx="3"/>
            <a:endCxn id="17" idx="1"/>
          </p:cNvCxnSpPr>
          <p:nvPr/>
        </p:nvCxnSpPr>
        <p:spPr>
          <a:xfrm flipV="1">
            <a:off x="2522541" y="3429568"/>
            <a:ext cx="373217" cy="2951"/>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a:endCxn id="18" idx="1"/>
          </p:cNvCxnSpPr>
          <p:nvPr/>
        </p:nvCxnSpPr>
        <p:spPr>
          <a:xfrm flipV="1">
            <a:off x="4763849" y="3404847"/>
            <a:ext cx="269964" cy="17908"/>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58" name="Conector recto 57"/>
          <p:cNvCxnSpPr>
            <a:stCxn id="18" idx="3"/>
            <a:endCxn id="44" idx="1"/>
          </p:cNvCxnSpPr>
          <p:nvPr/>
        </p:nvCxnSpPr>
        <p:spPr>
          <a:xfrm flipV="1">
            <a:off x="6656004" y="3389609"/>
            <a:ext cx="253625" cy="15238"/>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3321" name="CuadroTexto 13320"/>
          <p:cNvSpPr txBox="1"/>
          <p:nvPr/>
        </p:nvSpPr>
        <p:spPr>
          <a:xfrm>
            <a:off x="4196020" y="4228197"/>
            <a:ext cx="2160240" cy="584775"/>
          </a:xfrm>
          <a:prstGeom prst="rect">
            <a:avLst/>
          </a:prstGeom>
          <a:noFill/>
        </p:spPr>
        <p:txBody>
          <a:bodyPr wrap="square" rtlCol="0">
            <a:spAutoFit/>
          </a:bodyPr>
          <a:lstStyle/>
          <a:p>
            <a:pPr algn="ctr"/>
            <a:r>
              <a:rPr lang="es-ES" sz="1600" b="1" dirty="0" smtClean="0"/>
              <a:t>BEAN listo</a:t>
            </a:r>
          </a:p>
          <a:p>
            <a:pPr algn="ctr"/>
            <a:r>
              <a:rPr lang="es-ES" sz="1600" b="1" dirty="0" smtClean="0"/>
              <a:t>Para usarse</a:t>
            </a:r>
            <a:endParaRPr lang="es-ES" sz="1600" b="1" dirty="0"/>
          </a:p>
        </p:txBody>
      </p:sp>
      <p:sp>
        <p:nvSpPr>
          <p:cNvPr id="76" name="CuadroTexto 75"/>
          <p:cNvSpPr txBox="1"/>
          <p:nvPr/>
        </p:nvSpPr>
        <p:spPr>
          <a:xfrm>
            <a:off x="4228277" y="4872193"/>
            <a:ext cx="2160240" cy="584775"/>
          </a:xfrm>
          <a:prstGeom prst="rect">
            <a:avLst/>
          </a:prstGeom>
          <a:noFill/>
        </p:spPr>
        <p:txBody>
          <a:bodyPr wrap="square" rtlCol="0">
            <a:spAutoFit/>
          </a:bodyPr>
          <a:lstStyle/>
          <a:p>
            <a:pPr algn="ctr"/>
            <a:r>
              <a:rPr lang="es-ES" sz="1600" b="1" dirty="0" smtClean="0"/>
              <a:t>El contenedor</a:t>
            </a:r>
          </a:p>
          <a:p>
            <a:pPr algn="ctr"/>
            <a:r>
              <a:rPr lang="es-ES" sz="1600" b="1" dirty="0" smtClean="0"/>
              <a:t>Es destruido</a:t>
            </a:r>
            <a:endParaRPr lang="es-ES" sz="1600" b="1" dirty="0"/>
          </a:p>
        </p:txBody>
      </p:sp>
      <p:sp>
        <p:nvSpPr>
          <p:cNvPr id="44" name="Cheurón 43"/>
          <p:cNvSpPr/>
          <p:nvPr/>
        </p:nvSpPr>
        <p:spPr>
          <a:xfrm>
            <a:off x="6621369" y="3101349"/>
            <a:ext cx="2255172" cy="576520"/>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100" b="1" dirty="0" smtClean="0">
                <a:solidFill>
                  <a:schemeClr val="tx1"/>
                </a:solidFill>
              </a:rPr>
              <a:t> ❼Post Inicialización de</a:t>
            </a:r>
          </a:p>
          <a:p>
            <a:r>
              <a:rPr lang="es-ES" sz="1100" b="1" dirty="0" err="1" smtClean="0">
                <a:solidFill>
                  <a:schemeClr val="tx1"/>
                </a:solidFill>
              </a:rPr>
              <a:t>BeanPostProcessors</a:t>
            </a:r>
            <a:endParaRPr lang="es-ES" sz="1100" b="1" dirty="0" smtClean="0">
              <a:solidFill>
                <a:schemeClr val="tx1"/>
              </a:solidFill>
            </a:endParaRPr>
          </a:p>
        </p:txBody>
      </p:sp>
      <p:cxnSp>
        <p:nvCxnSpPr>
          <p:cNvPr id="45" name="Conector recto 44"/>
          <p:cNvCxnSpPr/>
          <p:nvPr/>
        </p:nvCxnSpPr>
        <p:spPr>
          <a:xfrm>
            <a:off x="5172403" y="5803818"/>
            <a:ext cx="446516" cy="5789"/>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49" name="Cheurón 48"/>
          <p:cNvSpPr/>
          <p:nvPr/>
        </p:nvSpPr>
        <p:spPr>
          <a:xfrm>
            <a:off x="5284121" y="5551790"/>
            <a:ext cx="2057359" cy="504056"/>
          </a:xfrm>
          <a:prstGeom prst="chevron">
            <a:avLst/>
          </a:prstGeom>
          <a:solidFill>
            <a:schemeClr val="bg1"/>
          </a:solidFill>
          <a:ln w="254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tx1"/>
                </a:solidFill>
              </a:rPr>
              <a:t>❾ Método </a:t>
            </a:r>
            <a:r>
              <a:rPr lang="es-ES" sz="1100" b="1" dirty="0" err="1" smtClean="0">
                <a:solidFill>
                  <a:schemeClr val="tx1"/>
                </a:solidFill>
              </a:rPr>
              <a:t>Destroy</a:t>
            </a:r>
            <a:r>
              <a:rPr lang="es-ES" sz="1100" b="1" dirty="0">
                <a:solidFill>
                  <a:schemeClr val="tx1"/>
                </a:solidFill>
              </a:rPr>
              <a:t>() </a:t>
            </a:r>
            <a:endParaRPr lang="es-ES" sz="1100" b="1" dirty="0" smtClean="0">
              <a:solidFill>
                <a:schemeClr val="tx1"/>
              </a:solidFill>
            </a:endParaRPr>
          </a:p>
          <a:p>
            <a:pPr algn="ctr"/>
            <a:r>
              <a:rPr lang="es-ES" sz="1100" b="1" dirty="0" err="1" smtClean="0">
                <a:solidFill>
                  <a:schemeClr val="tx1"/>
                </a:solidFill>
              </a:rPr>
              <a:t>Method</a:t>
            </a:r>
            <a:r>
              <a:rPr lang="es-ES" sz="1100" b="1" dirty="0" smtClean="0">
                <a:solidFill>
                  <a:schemeClr val="tx1"/>
                </a:solidFill>
              </a:rPr>
              <a:t> propio</a:t>
            </a:r>
            <a:endParaRPr lang="es-ES" sz="1100" b="1" dirty="0">
              <a:solidFill>
                <a:schemeClr val="tx1"/>
              </a:solidFill>
            </a:endParaRPr>
          </a:p>
        </p:txBody>
      </p:sp>
      <p:sp>
        <p:nvSpPr>
          <p:cNvPr id="27" name="Conector 26"/>
          <p:cNvSpPr/>
          <p:nvPr/>
        </p:nvSpPr>
        <p:spPr>
          <a:xfrm>
            <a:off x="7756254" y="5522924"/>
            <a:ext cx="455036" cy="486546"/>
          </a:xfrm>
          <a:prstGeom prst="flowChartConnector">
            <a:avLst/>
          </a:prstGeom>
          <a:solidFill>
            <a:srgbClr val="4D0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2" name="Conector 51"/>
          <p:cNvSpPr/>
          <p:nvPr/>
        </p:nvSpPr>
        <p:spPr>
          <a:xfrm>
            <a:off x="7676278" y="5459728"/>
            <a:ext cx="611169" cy="620682"/>
          </a:xfrm>
          <a:prstGeom prst="flowChartConnector">
            <a:avLst/>
          </a:prstGeom>
          <a:noFill/>
          <a:ln>
            <a:solidFill>
              <a:srgbClr val="4D0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cxnSp>
        <p:nvCxnSpPr>
          <p:cNvPr id="53" name="Conector recto de flecha 52"/>
          <p:cNvCxnSpPr/>
          <p:nvPr/>
        </p:nvCxnSpPr>
        <p:spPr>
          <a:xfrm>
            <a:off x="7320622" y="5803818"/>
            <a:ext cx="331782" cy="0"/>
          </a:xfrm>
          <a:prstGeom prst="straightConnector1">
            <a:avLst/>
          </a:prstGeom>
          <a:ln w="28575">
            <a:solidFill>
              <a:srgbClr val="CF022B"/>
            </a:solidFill>
            <a:tailEnd type="triangle"/>
          </a:ln>
        </p:spPr>
        <p:style>
          <a:lnRef idx="1">
            <a:schemeClr val="accent1"/>
          </a:lnRef>
          <a:fillRef idx="0">
            <a:schemeClr val="accent1"/>
          </a:fillRef>
          <a:effectRef idx="0">
            <a:schemeClr val="accent1"/>
          </a:effectRef>
          <a:fontRef idx="minor">
            <a:schemeClr val="tx1"/>
          </a:fontRef>
        </p:style>
      </p:cxnSp>
      <p:pic>
        <p:nvPicPr>
          <p:cNvPr id="51"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38"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3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4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631235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48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CICLO DE VIDA DE UN BEAN DETALLE</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graphicFrame>
        <p:nvGraphicFramePr>
          <p:cNvPr id="23" name="22 Tabla"/>
          <p:cNvGraphicFramePr>
            <a:graphicFrameLocks noGrp="1"/>
          </p:cNvGraphicFramePr>
          <p:nvPr>
            <p:extLst>
              <p:ext uri="{D42A27DB-BD31-4B8C-83A1-F6EECF244321}">
                <p14:modId xmlns:p14="http://schemas.microsoft.com/office/powerpoint/2010/main" val="3715739766"/>
              </p:ext>
            </p:extLst>
          </p:nvPr>
        </p:nvGraphicFramePr>
        <p:xfrm>
          <a:off x="251520" y="1412776"/>
          <a:ext cx="8169748" cy="3638520"/>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728192">
                  <a:extLst>
                    <a:ext uri="{9D8B030D-6E8A-4147-A177-3AD203B41FA5}">
                      <a16:colId xmlns:a16="http://schemas.microsoft.com/office/drawing/2014/main" val="20000"/>
                    </a:ext>
                  </a:extLst>
                </a:gridCol>
                <a:gridCol w="6441556">
                  <a:extLst>
                    <a:ext uri="{9D8B030D-6E8A-4147-A177-3AD203B41FA5}">
                      <a16:colId xmlns:a16="http://schemas.microsoft.com/office/drawing/2014/main" val="20001"/>
                    </a:ext>
                  </a:extLst>
                </a:gridCol>
              </a:tblGrid>
              <a:tr h="435024">
                <a:tc>
                  <a:txBody>
                    <a:bodyPr/>
                    <a:lstStyle/>
                    <a:p>
                      <a:pPr algn="ctr"/>
                      <a:r>
                        <a:rPr lang="es-ES" sz="1200" dirty="0" smtClean="0">
                          <a:effectLst/>
                        </a:rPr>
                        <a:t>Propiedad</a:t>
                      </a:r>
                      <a:endParaRPr lang="es-ES" sz="1200" b="1" dirty="0"/>
                    </a:p>
                  </a:txBody>
                  <a:tcPr>
                    <a:lnB w="3175" cap="flat" cmpd="sng" algn="ctr">
                      <a:solidFill>
                        <a:schemeClr val="tx1"/>
                      </a:solidFill>
                      <a:prstDash val="solid"/>
                      <a:round/>
                      <a:headEnd type="none" w="med" len="med"/>
                      <a:tailEnd type="none" w="med" len="med"/>
                    </a:lnB>
                  </a:tcPr>
                </a:tc>
                <a:tc>
                  <a:txBody>
                    <a:bodyPr/>
                    <a:lstStyle/>
                    <a:p>
                      <a:pPr algn="ctr">
                        <a:lnSpc>
                          <a:spcPct val="100000"/>
                        </a:lnSpc>
                      </a:pPr>
                      <a:r>
                        <a:rPr lang="es-ES" sz="1300" b="1" dirty="0" smtClean="0">
                          <a:effectLst/>
                        </a:rPr>
                        <a:t>Descripción</a:t>
                      </a:r>
                      <a:endParaRPr lang="es-ES" sz="1300" b="1" dirty="0"/>
                    </a:p>
                  </a:txBody>
                  <a:tcP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7891">
                <a:tc>
                  <a:txBody>
                    <a:bodyPr/>
                    <a:lstStyle/>
                    <a:p>
                      <a:pPr algn="just"/>
                      <a:r>
                        <a:rPr lang="es-ES" sz="900" dirty="0" smtClean="0">
                          <a:effectLst/>
                        </a:rPr>
                        <a:t>1.-Instanciar</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s-ES" sz="900" b="1" dirty="0">
                          <a:effectLst/>
                          <a:latin typeface="courier new"/>
                        </a:rPr>
                        <a:t>Spring</a:t>
                      </a:r>
                      <a:r>
                        <a:rPr lang="es-ES" sz="900" dirty="0">
                          <a:effectLst/>
                        </a:rPr>
                        <a:t> instancia el </a:t>
                      </a:r>
                      <a:r>
                        <a:rPr lang="es-ES" sz="900" dirty="0" err="1">
                          <a:effectLst/>
                        </a:rPr>
                        <a:t>bean</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8032">
                <a:tc>
                  <a:txBody>
                    <a:bodyPr/>
                    <a:lstStyle/>
                    <a:p>
                      <a:pPr algn="just"/>
                      <a:r>
                        <a:rPr lang="es-ES" sz="900" b="1">
                          <a:effectLst/>
                        </a:rPr>
                        <a:t>2.</a:t>
                      </a:r>
                      <a:r>
                        <a:rPr lang="es-ES" sz="900">
                          <a:effectLst/>
                        </a:rPr>
                        <a:t> Llenar Propiedades</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r>
                        <a:rPr lang="es-ES" sz="900" b="1" dirty="0">
                          <a:effectLst/>
                          <a:latin typeface="courier new"/>
                        </a:rPr>
                        <a:t>Spring</a:t>
                      </a:r>
                      <a:r>
                        <a:rPr lang="es-ES" sz="900" dirty="0">
                          <a:effectLst/>
                        </a:rPr>
                        <a:t> inyecta las propiedades del </a:t>
                      </a:r>
                      <a:r>
                        <a:rPr lang="es-ES" sz="900" dirty="0" err="1">
                          <a:effectLst/>
                        </a:rPr>
                        <a:t>bean</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96861">
                <a:tc>
                  <a:txBody>
                    <a:bodyPr/>
                    <a:lstStyle/>
                    <a:p>
                      <a:pPr algn="just"/>
                      <a:r>
                        <a:rPr lang="es-ES" sz="900" b="1" dirty="0">
                          <a:effectLst/>
                        </a:rPr>
                        <a:t>3.</a:t>
                      </a:r>
                      <a:r>
                        <a:rPr lang="es-ES" sz="900" dirty="0">
                          <a:effectLst/>
                        </a:rPr>
                        <a:t> Establecer el nombre del </a:t>
                      </a:r>
                      <a:r>
                        <a:rPr lang="es-ES" sz="900" dirty="0" err="1">
                          <a:effectLst/>
                        </a:rPr>
                        <a:t>bean</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s-ES" sz="900" dirty="0">
                          <a:effectLst/>
                        </a:rPr>
                        <a:t>Si el </a:t>
                      </a:r>
                      <a:r>
                        <a:rPr lang="es-ES" sz="900" dirty="0" err="1">
                          <a:effectLst/>
                        </a:rPr>
                        <a:t>bean</a:t>
                      </a:r>
                      <a:r>
                        <a:rPr lang="es-ES" sz="900" dirty="0">
                          <a:effectLst/>
                        </a:rPr>
                        <a:t> implementa "</a:t>
                      </a:r>
                      <a:r>
                        <a:rPr lang="es-ES" sz="900" b="1" dirty="0" err="1">
                          <a:effectLst/>
                          <a:latin typeface="courier new"/>
                        </a:rPr>
                        <a:t>BeanNameAware</a:t>
                      </a:r>
                      <a:r>
                        <a:rPr lang="es-ES" sz="900" dirty="0">
                          <a:effectLst/>
                        </a:rPr>
                        <a:t>", </a:t>
                      </a:r>
                      <a:r>
                        <a:rPr lang="es-ES" sz="900" b="1" dirty="0">
                          <a:effectLst/>
                          <a:latin typeface="courier new"/>
                        </a:rPr>
                        <a:t>Spring</a:t>
                      </a:r>
                      <a:r>
                        <a:rPr lang="es-ES" sz="900" dirty="0">
                          <a:effectLst/>
                        </a:rPr>
                        <a:t> pasa el </a:t>
                      </a:r>
                      <a:r>
                        <a:rPr lang="es-ES" sz="900" b="1" dirty="0">
                          <a:effectLst/>
                        </a:rPr>
                        <a:t>id</a:t>
                      </a:r>
                      <a:r>
                        <a:rPr lang="es-ES" sz="900" dirty="0">
                          <a:effectLst/>
                        </a:rPr>
                        <a:t> del </a:t>
                      </a:r>
                      <a:r>
                        <a:rPr lang="es-ES" sz="900" dirty="0" err="1">
                          <a:effectLst/>
                        </a:rPr>
                        <a:t>bean</a:t>
                      </a:r>
                      <a:r>
                        <a:rPr lang="es-ES" sz="900" dirty="0">
                          <a:effectLst/>
                        </a:rPr>
                        <a:t> a "</a:t>
                      </a:r>
                      <a:r>
                        <a:rPr lang="es-ES" sz="900" b="1" dirty="0" err="1">
                          <a:effectLst/>
                          <a:latin typeface="courier new"/>
                        </a:rPr>
                        <a:t>setBeanName</a:t>
                      </a:r>
                      <a:r>
                        <a:rPr lang="es-ES" sz="900" b="1" dirty="0">
                          <a:effectLst/>
                          <a:latin typeface="courier new"/>
                        </a:rPr>
                        <a:t>()</a:t>
                      </a:r>
                      <a:r>
                        <a:rPr lang="es-ES" sz="900" dirty="0">
                          <a:effectLst/>
                        </a:rPr>
                        <a:t>"</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96861">
                <a:tc>
                  <a:txBody>
                    <a:bodyPr/>
                    <a:lstStyle/>
                    <a:p>
                      <a:pPr algn="just"/>
                      <a:r>
                        <a:rPr lang="es-ES" sz="900" b="1" dirty="0">
                          <a:effectLst/>
                        </a:rPr>
                        <a:t>4.</a:t>
                      </a:r>
                      <a:r>
                        <a:rPr lang="es-ES" sz="900" dirty="0">
                          <a:effectLst/>
                        </a:rPr>
                        <a:t> Establecer el </a:t>
                      </a:r>
                      <a:r>
                        <a:rPr lang="es-ES" sz="900" dirty="0" err="1">
                          <a:effectLst/>
                        </a:rPr>
                        <a:t>bean</a:t>
                      </a:r>
                      <a:r>
                        <a:rPr lang="es-ES" sz="900" dirty="0">
                          <a:effectLst/>
                        </a:rPr>
                        <a:t> </a:t>
                      </a:r>
                      <a:r>
                        <a:rPr lang="es-ES" sz="900" dirty="0" err="1">
                          <a:effectLst/>
                        </a:rPr>
                        <a:t>factory</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r>
                        <a:rPr lang="es-ES" sz="900" dirty="0">
                          <a:effectLst/>
                        </a:rPr>
                        <a:t>Si el </a:t>
                      </a:r>
                      <a:r>
                        <a:rPr lang="es-ES" sz="900" dirty="0" err="1">
                          <a:effectLst/>
                        </a:rPr>
                        <a:t>bean</a:t>
                      </a:r>
                      <a:r>
                        <a:rPr lang="es-ES" sz="900" dirty="0">
                          <a:effectLst/>
                        </a:rPr>
                        <a:t> implementa "</a:t>
                      </a:r>
                      <a:r>
                        <a:rPr lang="es-ES" sz="900" b="1" dirty="0" err="1">
                          <a:effectLst/>
                          <a:latin typeface="courier new"/>
                        </a:rPr>
                        <a:t>BeanFactoryAware</a:t>
                      </a:r>
                      <a:r>
                        <a:rPr lang="es-ES" sz="900" dirty="0">
                          <a:effectLst/>
                        </a:rPr>
                        <a:t>", </a:t>
                      </a:r>
                      <a:r>
                        <a:rPr lang="es-ES" sz="900" b="1" dirty="0">
                          <a:effectLst/>
                          <a:latin typeface="courier new"/>
                        </a:rPr>
                        <a:t>Spring</a:t>
                      </a:r>
                      <a:r>
                        <a:rPr lang="es-ES" sz="900" dirty="0">
                          <a:effectLst/>
                        </a:rPr>
                        <a:t> pasa el </a:t>
                      </a:r>
                      <a:r>
                        <a:rPr lang="es-ES" sz="900" dirty="0" err="1">
                          <a:effectLst/>
                        </a:rPr>
                        <a:t>bean</a:t>
                      </a:r>
                      <a:r>
                        <a:rPr lang="es-ES" sz="900" dirty="0">
                          <a:effectLst/>
                        </a:rPr>
                        <a:t> </a:t>
                      </a:r>
                      <a:r>
                        <a:rPr lang="es-ES" sz="900" dirty="0" err="1">
                          <a:effectLst/>
                        </a:rPr>
                        <a:t>factory</a:t>
                      </a:r>
                      <a:r>
                        <a:rPr lang="es-ES" sz="900" dirty="0">
                          <a:effectLst/>
                        </a:rPr>
                        <a:t> a "</a:t>
                      </a:r>
                      <a:r>
                        <a:rPr lang="es-ES" sz="900" b="1" dirty="0" err="1">
                          <a:effectLst/>
                          <a:latin typeface="courier new"/>
                        </a:rPr>
                        <a:t>setBeanFactory</a:t>
                      </a:r>
                      <a:r>
                        <a:rPr lang="es-ES" sz="900" b="1" dirty="0">
                          <a:effectLst/>
                          <a:latin typeface="courier new"/>
                        </a:rPr>
                        <a:t>()</a:t>
                      </a:r>
                      <a:r>
                        <a:rPr lang="es-ES" sz="900" dirty="0">
                          <a:effectLst/>
                        </a:rPr>
                        <a:t>"</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5571">
                <a:tc>
                  <a:txBody>
                    <a:bodyPr/>
                    <a:lstStyle/>
                    <a:p>
                      <a:pPr algn="just"/>
                      <a:r>
                        <a:rPr lang="es-ES" sz="900" b="1">
                          <a:effectLst/>
                        </a:rPr>
                        <a:t>5.</a:t>
                      </a:r>
                      <a:r>
                        <a:rPr lang="es-ES" sz="900">
                          <a:effectLst/>
                        </a:rPr>
                        <a:t> Post procesar (antes de la inicialización)</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s-ES" sz="900" dirty="0">
                          <a:effectLst/>
                        </a:rPr>
                        <a:t>Si hay algún "</a:t>
                      </a:r>
                      <a:r>
                        <a:rPr lang="es-ES" sz="900" b="1" dirty="0" err="1">
                          <a:effectLst/>
                          <a:latin typeface="courier new"/>
                        </a:rPr>
                        <a:t>BeanPostProcessors</a:t>
                      </a:r>
                      <a:r>
                        <a:rPr lang="es-ES" sz="900" dirty="0">
                          <a:effectLst/>
                        </a:rPr>
                        <a:t>", </a:t>
                      </a:r>
                      <a:r>
                        <a:rPr lang="es-ES" sz="900" b="1" dirty="0">
                          <a:effectLst/>
                          <a:latin typeface="courier new"/>
                        </a:rPr>
                        <a:t>Spring</a:t>
                      </a:r>
                      <a:r>
                        <a:rPr lang="es-ES" sz="900" dirty="0">
                          <a:effectLst/>
                        </a:rPr>
                        <a:t> llama a sus métodos "</a:t>
                      </a:r>
                      <a:r>
                        <a:rPr lang="es-ES" sz="900" b="1" dirty="0" err="1">
                          <a:effectLst/>
                          <a:latin typeface="courier new"/>
                        </a:rPr>
                        <a:t>postProcessBeforeInitialization</a:t>
                      </a:r>
                      <a:r>
                        <a:rPr lang="es-ES" sz="900" b="1" dirty="0">
                          <a:effectLst/>
                          <a:latin typeface="courier new"/>
                        </a:rPr>
                        <a:t>()</a:t>
                      </a:r>
                      <a:r>
                        <a:rPr lang="es-ES" sz="900" dirty="0">
                          <a:effectLst/>
                        </a:rPr>
                        <a:t>"</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325571">
                <a:tc>
                  <a:txBody>
                    <a:bodyPr/>
                    <a:lstStyle/>
                    <a:p>
                      <a:pPr algn="just"/>
                      <a:r>
                        <a:rPr lang="es-ES" sz="900" b="1" dirty="0">
                          <a:effectLst/>
                        </a:rPr>
                        <a:t>6.</a:t>
                      </a:r>
                      <a:r>
                        <a:rPr lang="es-ES" sz="900" dirty="0">
                          <a:effectLst/>
                        </a:rPr>
                        <a:t> Inicializar </a:t>
                      </a:r>
                      <a:r>
                        <a:rPr lang="es-ES" sz="900" dirty="0" err="1">
                          <a:effectLst/>
                        </a:rPr>
                        <a:t>beans</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r>
                        <a:rPr lang="es-ES" sz="900" dirty="0">
                          <a:effectLst/>
                        </a:rPr>
                        <a:t>Si el </a:t>
                      </a:r>
                      <a:r>
                        <a:rPr lang="es-ES" sz="900" dirty="0" err="1">
                          <a:effectLst/>
                        </a:rPr>
                        <a:t>bean</a:t>
                      </a:r>
                      <a:r>
                        <a:rPr lang="es-ES" sz="900" dirty="0">
                          <a:effectLst/>
                        </a:rPr>
                        <a:t> implementa "</a:t>
                      </a:r>
                      <a:r>
                        <a:rPr lang="es-ES" sz="900" b="1" dirty="0" err="1">
                          <a:effectLst/>
                          <a:latin typeface="courier new"/>
                        </a:rPr>
                        <a:t>InitializingBean</a:t>
                      </a:r>
                      <a:r>
                        <a:rPr lang="es-ES" sz="900" dirty="0">
                          <a:effectLst/>
                        </a:rPr>
                        <a:t>", se llamará a su método "</a:t>
                      </a:r>
                      <a:r>
                        <a:rPr lang="es-ES" sz="900" b="1" dirty="0" err="1">
                          <a:effectLst/>
                          <a:latin typeface="courier new"/>
                        </a:rPr>
                        <a:t>afterPropertiesSet</a:t>
                      </a:r>
                      <a:r>
                        <a:rPr lang="es-ES" sz="900" b="1" dirty="0">
                          <a:effectLst/>
                          <a:latin typeface="courier new"/>
                        </a:rPr>
                        <a:t>()</a:t>
                      </a:r>
                      <a:r>
                        <a:rPr lang="es-ES" sz="900" dirty="0">
                          <a:effectLst/>
                        </a:rPr>
                        <a:t>". Si el </a:t>
                      </a:r>
                      <a:r>
                        <a:rPr lang="es-ES" sz="900" dirty="0" err="1">
                          <a:effectLst/>
                        </a:rPr>
                        <a:t>bean</a:t>
                      </a:r>
                      <a:r>
                        <a:rPr lang="es-ES" sz="900" dirty="0">
                          <a:effectLst/>
                        </a:rPr>
                        <a:t> tiene un método "</a:t>
                      </a:r>
                      <a:r>
                        <a:rPr lang="es-ES" sz="900" b="1" dirty="0" err="1">
                          <a:effectLst/>
                          <a:latin typeface="courier new"/>
                        </a:rPr>
                        <a:t>init-method</a:t>
                      </a:r>
                      <a:r>
                        <a:rPr lang="es-ES" sz="900" dirty="0">
                          <a:effectLst/>
                        </a:rPr>
                        <a:t>" propio (que veremos en la siguiente sección), el método será llamado.</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5571">
                <a:tc>
                  <a:txBody>
                    <a:bodyPr/>
                    <a:lstStyle/>
                    <a:p>
                      <a:pPr algn="just"/>
                      <a:r>
                        <a:rPr lang="es-ES" sz="900" b="1">
                          <a:effectLst/>
                        </a:rPr>
                        <a:t>7</a:t>
                      </a:r>
                      <a:r>
                        <a:rPr lang="es-ES" sz="900">
                          <a:effectLst/>
                        </a:rPr>
                        <a:t>. Post procesar (después de la inicialización)</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s-ES" sz="900" dirty="0">
                          <a:effectLst/>
                        </a:rPr>
                        <a:t>Si hay algún "</a:t>
                      </a:r>
                      <a:r>
                        <a:rPr lang="es-ES" sz="900" b="1" dirty="0" err="1">
                          <a:effectLst/>
                          <a:latin typeface="courier new"/>
                        </a:rPr>
                        <a:t>BeanPostProcessors</a:t>
                      </a:r>
                      <a:r>
                        <a:rPr lang="es-ES" sz="900" dirty="0">
                          <a:effectLst/>
                        </a:rPr>
                        <a:t>", </a:t>
                      </a:r>
                      <a:r>
                        <a:rPr lang="es-ES" sz="900" b="1" dirty="0">
                          <a:effectLst/>
                          <a:latin typeface="courier new"/>
                        </a:rPr>
                        <a:t>Spring</a:t>
                      </a:r>
                      <a:r>
                        <a:rPr lang="es-ES" sz="900" dirty="0">
                          <a:effectLst/>
                        </a:rPr>
                        <a:t> llama a sus métodos "</a:t>
                      </a:r>
                      <a:r>
                        <a:rPr lang="es-ES" sz="900" b="1" dirty="0" err="1">
                          <a:effectLst/>
                          <a:latin typeface="courier new"/>
                        </a:rPr>
                        <a:t>postProcessAfterInitialization</a:t>
                      </a:r>
                      <a:r>
                        <a:rPr lang="es-ES" sz="900" b="1" dirty="0">
                          <a:effectLst/>
                          <a:latin typeface="courier new"/>
                        </a:rPr>
                        <a:t>()</a:t>
                      </a:r>
                      <a:r>
                        <a:rPr lang="es-ES" sz="900" dirty="0">
                          <a:effectLst/>
                        </a:rPr>
                        <a:t>"</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325571">
                <a:tc>
                  <a:txBody>
                    <a:bodyPr/>
                    <a:lstStyle/>
                    <a:p>
                      <a:pPr algn="just"/>
                      <a:r>
                        <a:rPr lang="es-ES" sz="900" b="1" dirty="0">
                          <a:effectLst/>
                        </a:rPr>
                        <a:t>8.</a:t>
                      </a:r>
                      <a:r>
                        <a:rPr lang="es-ES" sz="900" dirty="0">
                          <a:effectLst/>
                        </a:rPr>
                        <a:t> El </a:t>
                      </a:r>
                      <a:r>
                        <a:rPr lang="es-ES" sz="900" dirty="0" err="1">
                          <a:effectLst/>
                        </a:rPr>
                        <a:t>bean</a:t>
                      </a:r>
                      <a:r>
                        <a:rPr lang="es-ES" sz="900" dirty="0">
                          <a:effectLst/>
                        </a:rPr>
                        <a:t> está listo para usarse</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r>
                        <a:rPr lang="es-ES" sz="900" dirty="0">
                          <a:effectLst/>
                        </a:rPr>
                        <a:t>En este punto el </a:t>
                      </a:r>
                      <a:r>
                        <a:rPr lang="es-ES" sz="900" dirty="0" err="1">
                          <a:effectLst/>
                        </a:rPr>
                        <a:t>bean</a:t>
                      </a:r>
                      <a:r>
                        <a:rPr lang="es-ES" sz="900" dirty="0">
                          <a:effectLst/>
                        </a:rPr>
                        <a:t> está listo para ser usado por la aplicación y permanecerá en el </a:t>
                      </a:r>
                      <a:r>
                        <a:rPr lang="es-ES" sz="900" dirty="0" err="1">
                          <a:effectLst/>
                        </a:rPr>
                        <a:t>bean</a:t>
                      </a:r>
                      <a:r>
                        <a:rPr lang="es-ES" sz="900" dirty="0">
                          <a:effectLst/>
                        </a:rPr>
                        <a:t> </a:t>
                      </a:r>
                      <a:r>
                        <a:rPr lang="es-ES" sz="900" dirty="0" err="1">
                          <a:effectLst/>
                        </a:rPr>
                        <a:t>factory</a:t>
                      </a:r>
                      <a:r>
                        <a:rPr lang="es-ES" sz="900" dirty="0">
                          <a:effectLst/>
                        </a:rPr>
                        <a:t> hasta que deje de ser ocupado.</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5571">
                <a:tc>
                  <a:txBody>
                    <a:bodyPr/>
                    <a:lstStyle/>
                    <a:p>
                      <a:pPr algn="just"/>
                      <a:r>
                        <a:rPr lang="es-ES" sz="900" b="1" dirty="0">
                          <a:effectLst/>
                        </a:rPr>
                        <a:t>9.</a:t>
                      </a:r>
                      <a:r>
                        <a:rPr lang="es-ES" sz="900" dirty="0">
                          <a:effectLst/>
                        </a:rPr>
                        <a:t> Destruir el </a:t>
                      </a:r>
                      <a:r>
                        <a:rPr lang="es-ES" sz="900" dirty="0" err="1">
                          <a:effectLst/>
                        </a:rPr>
                        <a:t>bean</a:t>
                      </a:r>
                      <a:endParaRPr lang="es-ES" sz="900" dirty="0">
                        <a:effectLst/>
                      </a:endParaRP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s-ES" sz="900" dirty="0">
                          <a:effectLst/>
                        </a:rPr>
                        <a:t>Si el </a:t>
                      </a:r>
                      <a:r>
                        <a:rPr lang="es-ES" sz="900" dirty="0" err="1">
                          <a:effectLst/>
                        </a:rPr>
                        <a:t>bean</a:t>
                      </a:r>
                      <a:r>
                        <a:rPr lang="es-ES" sz="900" dirty="0">
                          <a:effectLst/>
                        </a:rPr>
                        <a:t> implementa "</a:t>
                      </a:r>
                      <a:r>
                        <a:rPr lang="es-ES" sz="900" b="1" dirty="0" err="1">
                          <a:effectLst/>
                          <a:latin typeface="courier new"/>
                        </a:rPr>
                        <a:t>DisposableBean</a:t>
                      </a:r>
                      <a:r>
                        <a:rPr lang="es-ES" sz="900" dirty="0">
                          <a:effectLst/>
                        </a:rPr>
                        <a:t>", se llama a su método "</a:t>
                      </a:r>
                      <a:r>
                        <a:rPr lang="es-ES" sz="900" b="1" dirty="0" err="1">
                          <a:effectLst/>
                          <a:latin typeface="courier new"/>
                        </a:rPr>
                        <a:t>destroy</a:t>
                      </a:r>
                      <a:r>
                        <a:rPr lang="es-ES" sz="900" b="1" dirty="0">
                          <a:effectLst/>
                          <a:latin typeface="courier new"/>
                        </a:rPr>
                        <a:t>()</a:t>
                      </a:r>
                      <a:r>
                        <a:rPr lang="es-ES" sz="900" dirty="0">
                          <a:effectLst/>
                        </a:rPr>
                        <a:t>". Si el </a:t>
                      </a:r>
                      <a:r>
                        <a:rPr lang="es-ES" sz="900" dirty="0" err="1">
                          <a:effectLst/>
                        </a:rPr>
                        <a:t>bean</a:t>
                      </a:r>
                      <a:r>
                        <a:rPr lang="es-ES" sz="900" dirty="0">
                          <a:effectLst/>
                        </a:rPr>
                        <a:t> tiene un método "</a:t>
                      </a:r>
                      <a:r>
                        <a:rPr lang="es-ES" sz="900" b="1" dirty="0" err="1">
                          <a:effectLst/>
                          <a:latin typeface="courier new"/>
                        </a:rPr>
                        <a:t>destroy-bean</a:t>
                      </a:r>
                      <a:r>
                        <a:rPr lang="es-ES" sz="900" dirty="0">
                          <a:effectLst/>
                        </a:rPr>
                        <a:t>" propio, el método especificado será llamado.</a:t>
                      </a:r>
                    </a:p>
                  </a:txBody>
                  <a:tcPr marL="95250" marR="95250"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pic>
        <p:nvPicPr>
          <p:cNvPr id="16"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650063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49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crear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395536" y="1772816"/>
            <a:ext cx="8320167" cy="3046988"/>
          </a:xfrm>
          <a:prstGeom prst="rect">
            <a:avLst/>
          </a:prstGeom>
          <a:noFill/>
          <a:ln>
            <a:noFill/>
            <a:prstDash val="dash"/>
          </a:ln>
          <a:effectLst/>
        </p:spPr>
        <p:txBody>
          <a:bodyPr wrap="square" rtlCol="0">
            <a:spAutoFit/>
          </a:bodyPr>
          <a:lstStyle/>
          <a:p>
            <a:pPr marL="361950" indent="-361950">
              <a:spcBef>
                <a:spcPts val="1800"/>
              </a:spcBef>
              <a:buClr>
                <a:srgbClr val="CF022B"/>
              </a:buClr>
              <a:buSzPct val="90000"/>
              <a:buFont typeface="Arial" pitchFamily="34" charset="0"/>
              <a:buChar char="•"/>
            </a:pPr>
            <a:r>
              <a:rPr lang="es-ES" sz="2000" b="1" dirty="0" err="1"/>
              <a:t>Bean</a:t>
            </a:r>
            <a:r>
              <a:rPr lang="es-ES" sz="2000" b="1" dirty="0"/>
              <a:t> </a:t>
            </a:r>
            <a:r>
              <a:rPr lang="es-ES" sz="2000" b="1" dirty="0" smtClean="0"/>
              <a:t>simple</a:t>
            </a:r>
            <a:r>
              <a:rPr lang="es-ES" sz="2000" dirty="0" smtClean="0"/>
              <a:t>: </a:t>
            </a:r>
            <a:r>
              <a:rPr lang="es-ES" sz="2000" dirty="0"/>
              <a:t>sin atributos</a:t>
            </a:r>
            <a:r>
              <a:rPr lang="es-ES" sz="2000" dirty="0" smtClean="0"/>
              <a:t>.</a:t>
            </a:r>
          </a:p>
          <a:p>
            <a:pPr marL="361950" indent="-361950">
              <a:spcBef>
                <a:spcPts val="1800"/>
              </a:spcBef>
              <a:buClr>
                <a:srgbClr val="CF022B"/>
              </a:buClr>
              <a:buSzPct val="90000"/>
              <a:buFont typeface="Arial" pitchFamily="34" charset="0"/>
              <a:buChar char="•"/>
            </a:pPr>
            <a:r>
              <a:rPr lang="es-ES" sz="2000" b="1" dirty="0" err="1" smtClean="0"/>
              <a:t>Bean</a:t>
            </a:r>
            <a:r>
              <a:rPr lang="es-ES" sz="2000" b="1" dirty="0" smtClean="0"/>
              <a:t> con inyección por constructor</a:t>
            </a:r>
            <a:r>
              <a:rPr lang="es-ES" sz="2000" dirty="0" smtClean="0"/>
              <a:t>: pasando los atributos por constructor.</a:t>
            </a:r>
            <a:endParaRPr lang="es-ES_tradnl" altLang="es-ES" sz="2000" dirty="0" smtClean="0"/>
          </a:p>
          <a:p>
            <a:pPr marL="361950" indent="-361950">
              <a:spcBef>
                <a:spcPts val="1800"/>
              </a:spcBef>
              <a:buClr>
                <a:srgbClr val="CF022B"/>
              </a:buClr>
              <a:buSzPct val="90000"/>
              <a:buFont typeface="Arial" pitchFamily="34" charset="0"/>
              <a:buChar char="•"/>
            </a:pPr>
            <a:r>
              <a:rPr lang="es-ES" sz="2000" b="1" dirty="0" err="1" smtClean="0"/>
              <a:t>Bean</a:t>
            </a:r>
            <a:r>
              <a:rPr lang="es-ES" sz="2000" b="1" dirty="0" smtClean="0"/>
              <a:t> con referencias de objeto de constructores</a:t>
            </a:r>
            <a:r>
              <a:rPr lang="es-ES" sz="2000" dirty="0" smtClean="0"/>
              <a:t>: cuando pasamos un </a:t>
            </a:r>
            <a:r>
              <a:rPr lang="es-ES" sz="2000" b="1" dirty="0" err="1" smtClean="0"/>
              <a:t>bean</a:t>
            </a:r>
            <a:r>
              <a:rPr lang="es-ES" sz="2000" dirty="0" smtClean="0"/>
              <a:t> como atributo del constructor de otro.</a:t>
            </a:r>
            <a:endParaRPr lang="es-ES_tradnl" altLang="es-ES" sz="2000" dirty="0" smtClean="0"/>
          </a:p>
          <a:p>
            <a:pPr marL="361950" indent="-361950">
              <a:spcBef>
                <a:spcPts val="1800"/>
              </a:spcBef>
              <a:buClr>
                <a:srgbClr val="CF022B"/>
              </a:buClr>
              <a:buSzPct val="90000"/>
              <a:buFont typeface="Arial" pitchFamily="34" charset="0"/>
              <a:buChar char="•"/>
            </a:pPr>
            <a:r>
              <a:rPr lang="es-ES" sz="2000" b="1" dirty="0" err="1" smtClean="0"/>
              <a:t>Bean</a:t>
            </a:r>
            <a:r>
              <a:rPr lang="es-ES" sz="2000" b="1" dirty="0" smtClean="0"/>
              <a:t> con inyección de propiedades</a:t>
            </a:r>
            <a:r>
              <a:rPr lang="es-ES" sz="2000" dirty="0" smtClean="0"/>
              <a:t>: cuando en vez del método constructor utilizamos </a:t>
            </a:r>
            <a:r>
              <a:rPr lang="es-ES" sz="2000" b="1" dirty="0" err="1" smtClean="0"/>
              <a:t>setters</a:t>
            </a:r>
            <a:r>
              <a:rPr lang="es-ES" sz="2000" b="1" dirty="0" smtClean="0"/>
              <a:t> </a:t>
            </a:r>
            <a:r>
              <a:rPr lang="es-ES" sz="2000" dirty="0" smtClean="0"/>
              <a:t>de atributos</a:t>
            </a:r>
            <a:endParaRPr lang="es-ES_tradnl" altLang="es-ES" sz="2000" dirty="0" smtClean="0"/>
          </a:p>
          <a:p>
            <a:pPr>
              <a:spcBef>
                <a:spcPts val="1800"/>
              </a:spcBef>
              <a:buClr>
                <a:srgbClr val="CF022B"/>
              </a:buClr>
              <a:buSzPct val="90000"/>
            </a:pPr>
            <a:endParaRPr lang="es-ES_tradnl" altLang="es-ES" sz="1200" dirty="0"/>
          </a:p>
        </p:txBody>
      </p:sp>
      <p:pic>
        <p:nvPicPr>
          <p:cNvPr id="2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85293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Framework de desarrollo para aplicaciones Java y JEE.</a:t>
            </a:r>
          </a:p>
          <a:p>
            <a:r>
              <a:rPr lang="es-ES" dirty="0" smtClean="0"/>
              <a:t>Es un framework ligero y </a:t>
            </a:r>
            <a:r>
              <a:rPr lang="es-ES" dirty="0" err="1" smtClean="0"/>
              <a:t>multi</a:t>
            </a:r>
            <a:r>
              <a:rPr lang="es-ES" dirty="0" smtClean="0"/>
              <a:t>-capa, integra con otros </a:t>
            </a:r>
            <a:r>
              <a:rPr lang="es-ES" dirty="0" err="1" smtClean="0"/>
              <a:t>frameworks</a:t>
            </a:r>
            <a:r>
              <a:rPr lang="es-ES" dirty="0" smtClean="0"/>
              <a:t> (</a:t>
            </a:r>
            <a:r>
              <a:rPr lang="es-ES" dirty="0" err="1" smtClean="0"/>
              <a:t>Struts</a:t>
            </a:r>
            <a:r>
              <a:rPr lang="es-ES" dirty="0" smtClean="0"/>
              <a:t>, </a:t>
            </a:r>
            <a:r>
              <a:rPr lang="es-ES" dirty="0" err="1" smtClean="0"/>
              <a:t>Hibernate</a:t>
            </a:r>
            <a:r>
              <a:rPr lang="es-ES" dirty="0" smtClean="0"/>
              <a:t>).</a:t>
            </a:r>
          </a:p>
          <a:p>
            <a:r>
              <a:rPr lang="es-ES" dirty="0" smtClean="0"/>
              <a:t>Permite crear arquitecturas coherentes y unificadas.</a:t>
            </a:r>
          </a:p>
          <a:p>
            <a:r>
              <a:rPr lang="es-ES" dirty="0" smtClean="0"/>
              <a:t>Utiliza la inyección de dependencias.</a:t>
            </a:r>
          </a:p>
          <a:p>
            <a:r>
              <a:rPr lang="es-ES" dirty="0" smtClean="0"/>
              <a:t>Minimiza la complejidad en las configuraciones.</a:t>
            </a:r>
          </a:p>
          <a:p>
            <a:r>
              <a:rPr lang="es-ES" dirty="0" smtClean="0"/>
              <a:t>Promueve una organización de la arquitectura en capas.</a:t>
            </a:r>
          </a:p>
          <a:p>
            <a:r>
              <a:rPr lang="es-ES" dirty="0" smtClean="0"/>
              <a:t>Spring implementa los patrones de desarrollo (</a:t>
            </a:r>
            <a:r>
              <a:rPr lang="es-ES" dirty="0" err="1" smtClean="0"/>
              <a:t>Design</a:t>
            </a:r>
            <a:r>
              <a:rPr lang="es-ES" dirty="0" smtClean="0"/>
              <a:t> </a:t>
            </a:r>
            <a:r>
              <a:rPr lang="es-ES" dirty="0" err="1" smtClean="0"/>
              <a:t>Pattern</a:t>
            </a:r>
            <a:r>
              <a:rPr lang="es-ES" dirty="0" smtClean="0"/>
              <a:t> </a:t>
            </a:r>
            <a:r>
              <a:rPr lang="es-ES" dirty="0" err="1" smtClean="0"/>
              <a:t>GoF</a:t>
            </a:r>
            <a:r>
              <a:rPr lang="es-ES" dirty="0" smtClean="0"/>
              <a:t>).</a:t>
            </a:r>
          </a:p>
        </p:txBody>
      </p:sp>
      <p:sp>
        <p:nvSpPr>
          <p:cNvPr id="3" name="2 Título"/>
          <p:cNvSpPr>
            <a:spLocks noGrp="1"/>
          </p:cNvSpPr>
          <p:nvPr>
            <p:ph type="title"/>
          </p:nvPr>
        </p:nvSpPr>
        <p:spPr>
          <a:xfrm>
            <a:off x="539552" y="692696"/>
            <a:ext cx="8045374" cy="332546"/>
          </a:xfrm>
        </p:spPr>
        <p:txBody>
          <a:bodyPr/>
          <a:lstStyle/>
          <a:p>
            <a:r>
              <a:rPr lang="es-ES" dirty="0" smtClean="0"/>
              <a:t>Características</a:t>
            </a:r>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5</a:t>
            </a:fld>
            <a:endParaRPr lang="fr-FR" dirty="0"/>
          </a:p>
        </p:txBody>
      </p:sp>
      <p:sp>
        <p:nvSpPr>
          <p:cNvPr id="11" name="5 Marcador de texto"/>
          <p:cNvSpPr>
            <a:spLocks noGrp="1"/>
          </p:cNvSpPr>
          <p:nvPr>
            <p:ph type="body" sz="quarter" idx="13"/>
          </p:nvPr>
        </p:nvSpPr>
        <p:spPr>
          <a:xfrm>
            <a:off x="539552" y="260648"/>
            <a:ext cx="8376543" cy="269875"/>
          </a:xfrm>
        </p:spPr>
        <p:txBody>
          <a:bodyPr/>
          <a:lstStyle/>
          <a:p>
            <a:r>
              <a:rPr lang="es-ES" b="1" dirty="0" smtClean="0"/>
              <a:t>FORMACIÓN SPRING</a:t>
            </a:r>
            <a:endParaRPr lang="es-ES_tradnl" altLang="es-ES" b="1" dirty="0">
              <a:ea typeface="ＭＳ Ｐゴシック" pitchFamily="34" charset="-128"/>
            </a:endParaRPr>
          </a:p>
        </p:txBody>
      </p:sp>
      <p:pic>
        <p:nvPicPr>
          <p:cNvPr id="8"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7"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10"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50</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crear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539552" y="1772816"/>
            <a:ext cx="8320167" cy="2970044"/>
          </a:xfrm>
          <a:prstGeom prst="rect">
            <a:avLst/>
          </a:prstGeom>
          <a:noFill/>
          <a:ln>
            <a:noFill/>
            <a:prstDash val="dash"/>
          </a:ln>
          <a:effectLst/>
        </p:spPr>
        <p:txBody>
          <a:bodyPr wrap="square" rtlCol="0">
            <a:spAutoFit/>
          </a:bodyPr>
          <a:lstStyle/>
          <a:p>
            <a:pPr marL="361950" indent="-276225">
              <a:spcBef>
                <a:spcPts val="1800"/>
              </a:spcBef>
              <a:buClr>
                <a:srgbClr val="CF022B"/>
              </a:buClr>
              <a:buSzPct val="90000"/>
              <a:buFont typeface="Arial" pitchFamily="34" charset="0"/>
              <a:buChar char="•"/>
            </a:pPr>
            <a:r>
              <a:rPr lang="es-ES" sz="2000" b="1" dirty="0"/>
              <a:t>Con valores simples</a:t>
            </a:r>
            <a:r>
              <a:rPr lang="es-ES" sz="2000" dirty="0"/>
              <a:t>: Enteros, reales, </a:t>
            </a:r>
            <a:r>
              <a:rPr lang="es-ES" sz="2000" dirty="0" smtClean="0"/>
              <a:t>cadenas…</a:t>
            </a:r>
          </a:p>
          <a:p>
            <a:pPr marL="361950" indent="-276225">
              <a:spcBef>
                <a:spcPts val="1800"/>
              </a:spcBef>
              <a:buClr>
                <a:srgbClr val="CF022B"/>
              </a:buClr>
              <a:buSzPct val="90000"/>
              <a:buFont typeface="Arial" pitchFamily="34" charset="0"/>
              <a:buChar char="•"/>
            </a:pPr>
            <a:r>
              <a:rPr lang="es-ES" sz="2000" b="1" dirty="0" smtClean="0"/>
              <a:t>Con valores complejos</a:t>
            </a:r>
            <a:r>
              <a:rPr lang="es-ES" sz="2000" dirty="0" smtClean="0"/>
              <a:t>:</a:t>
            </a:r>
            <a:endParaRPr lang="es-ES_tradnl" altLang="es-ES" sz="2000" dirty="0" smtClean="0"/>
          </a:p>
          <a:p>
            <a:pPr marL="819050" lvl="1" indent="-276225">
              <a:spcBef>
                <a:spcPts val="1800"/>
              </a:spcBef>
              <a:buClr>
                <a:srgbClr val="CF022B"/>
              </a:buClr>
              <a:buSzPct val="90000"/>
              <a:buFont typeface="Courier New" pitchFamily="49" charset="0"/>
              <a:buChar char="o"/>
            </a:pPr>
            <a:r>
              <a:rPr lang="es-ES" sz="2000" b="1" dirty="0" smtClean="0"/>
              <a:t>	Por referencia de otro objeto</a:t>
            </a:r>
            <a:r>
              <a:rPr lang="es-ES" sz="2000" dirty="0" smtClean="0"/>
              <a:t>: pasando un </a:t>
            </a:r>
            <a:r>
              <a:rPr lang="es-ES" sz="2000" dirty="0" err="1" smtClean="0"/>
              <a:t>bean</a:t>
            </a:r>
            <a:r>
              <a:rPr lang="es-ES" sz="2000" dirty="0" smtClean="0"/>
              <a:t> id al método set.</a:t>
            </a:r>
            <a:endParaRPr lang="es-ES_tradnl" altLang="es-ES" sz="2000" dirty="0" smtClean="0"/>
          </a:p>
          <a:p>
            <a:pPr marL="819050" lvl="1" indent="-276225">
              <a:spcBef>
                <a:spcPts val="1800"/>
              </a:spcBef>
              <a:buClr>
                <a:srgbClr val="CF022B"/>
              </a:buClr>
              <a:buSzPct val="90000"/>
              <a:buFont typeface="Courier New" pitchFamily="49" charset="0"/>
              <a:buChar char="o"/>
            </a:pPr>
            <a:r>
              <a:rPr lang="es-ES" sz="2000" b="1" dirty="0" smtClean="0"/>
              <a:t>	Colecciones de datos</a:t>
            </a:r>
            <a:r>
              <a:rPr lang="es-ES" sz="2000" dirty="0" smtClean="0"/>
              <a:t>: listas, </a:t>
            </a:r>
            <a:r>
              <a:rPr lang="es-ES" sz="2000" dirty="0" err="1" smtClean="0"/>
              <a:t>arrays</a:t>
            </a:r>
            <a:r>
              <a:rPr lang="es-ES" sz="2000" dirty="0" smtClean="0"/>
              <a:t>, </a:t>
            </a:r>
            <a:r>
              <a:rPr lang="es-ES" sz="2000" dirty="0" err="1" smtClean="0"/>
              <a:t>maps</a:t>
            </a:r>
            <a:r>
              <a:rPr lang="es-ES" sz="2000" dirty="0" smtClean="0"/>
              <a:t>…</a:t>
            </a:r>
            <a:endParaRPr lang="es-ES_tradnl" altLang="es-ES" sz="2000" dirty="0" smtClean="0"/>
          </a:p>
          <a:p>
            <a:pPr marL="361950" indent="-276225">
              <a:spcBef>
                <a:spcPts val="1800"/>
              </a:spcBef>
              <a:buClr>
                <a:srgbClr val="CF022B"/>
              </a:buClr>
              <a:buSzPct val="90000"/>
              <a:buFont typeface="Arial" pitchFamily="34" charset="0"/>
              <a:buChar char="•"/>
            </a:pPr>
            <a:r>
              <a:rPr lang="es-ES" sz="2000" b="1" dirty="0" smtClean="0"/>
              <a:t>Con valor nulo</a:t>
            </a:r>
            <a:r>
              <a:rPr lang="es-ES" sz="2000" dirty="0" smtClean="0"/>
              <a:t>: cuando necesitamos pasar un valor nulo.</a:t>
            </a:r>
            <a:endParaRPr lang="es-ES_tradnl" altLang="es-ES" sz="2000" dirty="0" smtClean="0"/>
          </a:p>
          <a:p>
            <a:pPr>
              <a:spcBef>
                <a:spcPts val="1800"/>
              </a:spcBef>
              <a:buClr>
                <a:srgbClr val="CF022B"/>
              </a:buClr>
              <a:buSzPct val="90000"/>
            </a:pPr>
            <a:endParaRPr lang="es-ES_tradnl" altLang="es-ES" sz="1200" dirty="0"/>
          </a:p>
        </p:txBody>
      </p:sp>
      <p:pic>
        <p:nvPicPr>
          <p:cNvPr id="2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2535696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space réservé du pied de page 3"/>
          <p:cNvSpPr>
            <a:spLocks noGrp="1"/>
          </p:cNvSpPr>
          <p:nvPr>
            <p:ph type="ftr" sz="quarter" idx="11"/>
          </p:nvPr>
        </p:nvSpPr>
        <p:spPr bwMode="auto">
          <a:xfrm>
            <a:off x="531466" y="6507208"/>
            <a:ext cx="4544590" cy="162152"/>
          </a:xfr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51</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1069130" y="2000382"/>
            <a:ext cx="1558653" cy="276999"/>
          </a:xfrm>
          <a:prstGeom prst="rect">
            <a:avLst/>
          </a:prstGeom>
          <a:solidFill>
            <a:schemeClr val="accent4">
              <a:lumMod val="20000"/>
              <a:lumOff val="80000"/>
            </a:schemeClr>
          </a:solidFill>
          <a:ln w="3175">
            <a:solidFill>
              <a:schemeClr val="tx1"/>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Herencia</a:t>
            </a:r>
            <a:endParaRPr lang="es-ES_tradnl" altLang="es-ES" sz="1200" dirty="0"/>
          </a:p>
        </p:txBody>
      </p:sp>
      <p:sp>
        <p:nvSpPr>
          <p:cNvPr id="20" name="4 CuadroTexto"/>
          <p:cNvSpPr txBox="1"/>
          <p:nvPr/>
        </p:nvSpPr>
        <p:spPr>
          <a:xfrm>
            <a:off x="702015" y="2003711"/>
            <a:ext cx="150358"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25" name="16 CuadroTexto"/>
          <p:cNvSpPr txBox="1"/>
          <p:nvPr/>
        </p:nvSpPr>
        <p:spPr>
          <a:xfrm>
            <a:off x="1055212" y="2510211"/>
            <a:ext cx="1572572"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Referencias</a:t>
            </a:r>
            <a:endParaRPr lang="es-ES_tradnl" altLang="es-ES" sz="1200" dirty="0"/>
          </a:p>
        </p:txBody>
      </p:sp>
      <p:sp>
        <p:nvSpPr>
          <p:cNvPr id="26" name="4 CuadroTexto"/>
          <p:cNvSpPr txBox="1"/>
          <p:nvPr/>
        </p:nvSpPr>
        <p:spPr>
          <a:xfrm>
            <a:off x="690227" y="2482414"/>
            <a:ext cx="150358"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31" name="16 CuadroTexto"/>
          <p:cNvSpPr txBox="1"/>
          <p:nvPr/>
        </p:nvSpPr>
        <p:spPr>
          <a:xfrm>
            <a:off x="1044759" y="2983073"/>
            <a:ext cx="1583025"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Dependencias</a:t>
            </a:r>
            <a:endParaRPr lang="es-ES_tradnl" altLang="es-ES" sz="1200" dirty="0"/>
          </a:p>
        </p:txBody>
      </p:sp>
      <p:sp>
        <p:nvSpPr>
          <p:cNvPr id="32" name="4 CuadroTexto"/>
          <p:cNvSpPr txBox="1"/>
          <p:nvPr/>
        </p:nvSpPr>
        <p:spPr>
          <a:xfrm>
            <a:off x="707042" y="2952295"/>
            <a:ext cx="150358"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22" name="16 CuadroTexto"/>
          <p:cNvSpPr txBox="1"/>
          <p:nvPr/>
        </p:nvSpPr>
        <p:spPr>
          <a:xfrm>
            <a:off x="1069130" y="3451088"/>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Beans</a:t>
            </a:r>
            <a:r>
              <a:rPr lang="es-ES" sz="1200" b="1" dirty="0"/>
              <a:t> Internos</a:t>
            </a:r>
            <a:endParaRPr lang="es-ES_tradnl" altLang="es-ES" sz="1200" dirty="0"/>
          </a:p>
        </p:txBody>
      </p:sp>
      <p:sp>
        <p:nvSpPr>
          <p:cNvPr id="23" name="4 CuadroTexto"/>
          <p:cNvSpPr txBox="1"/>
          <p:nvPr/>
        </p:nvSpPr>
        <p:spPr>
          <a:xfrm>
            <a:off x="690227" y="3435700"/>
            <a:ext cx="223490"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33" name="16 CuadroTexto"/>
          <p:cNvSpPr txBox="1"/>
          <p:nvPr/>
        </p:nvSpPr>
        <p:spPr>
          <a:xfrm>
            <a:off x="1069130" y="3874010"/>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Propiedades Internas</a:t>
            </a:r>
            <a:endParaRPr lang="es-ES_tradnl" altLang="es-ES" sz="1200" dirty="0"/>
          </a:p>
        </p:txBody>
      </p:sp>
      <p:sp>
        <p:nvSpPr>
          <p:cNvPr id="34" name="4 CuadroTexto"/>
          <p:cNvSpPr txBox="1"/>
          <p:nvPr/>
        </p:nvSpPr>
        <p:spPr>
          <a:xfrm>
            <a:off x="685811" y="3858041"/>
            <a:ext cx="287064"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35" name="16 CuadroTexto"/>
          <p:cNvSpPr txBox="1"/>
          <p:nvPr/>
        </p:nvSpPr>
        <p:spPr>
          <a:xfrm>
            <a:off x="1069130" y="4367966"/>
            <a:ext cx="1558653"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Colecciones</a:t>
            </a:r>
            <a:endParaRPr lang="es-ES_tradnl" altLang="es-ES" sz="1200" dirty="0"/>
          </a:p>
        </p:txBody>
      </p:sp>
      <p:sp>
        <p:nvSpPr>
          <p:cNvPr id="36" name="4 CuadroTexto"/>
          <p:cNvSpPr txBox="1"/>
          <p:nvPr/>
        </p:nvSpPr>
        <p:spPr>
          <a:xfrm>
            <a:off x="690227" y="4337187"/>
            <a:ext cx="282648"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37" name="16 CuadroTexto"/>
          <p:cNvSpPr txBox="1"/>
          <p:nvPr/>
        </p:nvSpPr>
        <p:spPr>
          <a:xfrm>
            <a:off x="1069130" y="4836962"/>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Nulos</a:t>
            </a:r>
            <a:endParaRPr lang="es-ES_tradnl" altLang="es-ES" sz="1200" dirty="0"/>
          </a:p>
        </p:txBody>
      </p:sp>
      <p:sp>
        <p:nvSpPr>
          <p:cNvPr id="38" name="4 CuadroTexto"/>
          <p:cNvSpPr txBox="1"/>
          <p:nvPr/>
        </p:nvSpPr>
        <p:spPr>
          <a:xfrm>
            <a:off x="685128" y="4821574"/>
            <a:ext cx="260470"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39" name="16 CuadroTexto"/>
          <p:cNvSpPr txBox="1"/>
          <p:nvPr/>
        </p:nvSpPr>
        <p:spPr>
          <a:xfrm>
            <a:off x="1086329" y="5256756"/>
            <a:ext cx="1541455"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p-</a:t>
            </a:r>
            <a:r>
              <a:rPr lang="es-ES" sz="1200" b="1" dirty="0" err="1"/>
              <a:t>name</a:t>
            </a:r>
            <a:r>
              <a:rPr lang="es-ES" sz="1200" b="1" dirty="0"/>
              <a:t> y c-</a:t>
            </a:r>
            <a:r>
              <a:rPr lang="es-ES" sz="1200" b="1" dirty="0" err="1"/>
              <a:t>name</a:t>
            </a:r>
            <a:endParaRPr lang="es-ES_tradnl" altLang="es-ES" sz="1200" dirty="0"/>
          </a:p>
        </p:txBody>
      </p:sp>
      <p:sp>
        <p:nvSpPr>
          <p:cNvPr id="40" name="4 CuadroTexto"/>
          <p:cNvSpPr txBox="1"/>
          <p:nvPr/>
        </p:nvSpPr>
        <p:spPr>
          <a:xfrm>
            <a:off x="665088" y="5225799"/>
            <a:ext cx="273767" cy="276999"/>
          </a:xfrm>
          <a:prstGeom prst="rect">
            <a:avLst/>
          </a:prstGeom>
          <a:noFill/>
          <a:ln w="3175">
            <a:noFill/>
            <a:prstDash val="solid"/>
          </a:ln>
        </p:spPr>
        <p:txBody>
          <a:bodyPr wrap="square" rtlCol="0">
            <a:spAutoFit/>
          </a:bodyPr>
          <a:lstStyle/>
          <a:p>
            <a:r>
              <a:rPr lang="es-ES_tradnl" sz="1200" b="1" dirty="0">
                <a:solidFill>
                  <a:srgbClr val="C00000"/>
                </a:solidFill>
              </a:rPr>
              <a:t>●</a:t>
            </a:r>
            <a:endParaRPr lang="es-ES" sz="1200" dirty="0">
              <a:solidFill>
                <a:srgbClr val="C00000"/>
              </a:solidFill>
            </a:endParaRPr>
          </a:p>
        </p:txBody>
      </p:sp>
      <p:sp>
        <p:nvSpPr>
          <p:cNvPr id="41" name="16 CuadroTexto"/>
          <p:cNvSpPr txBox="1"/>
          <p:nvPr/>
        </p:nvSpPr>
        <p:spPr>
          <a:xfrm>
            <a:off x="3124922" y="1988840"/>
            <a:ext cx="5108412"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D</a:t>
            </a:r>
            <a:r>
              <a:rPr lang="es-ES" sz="1200" dirty="0" smtClean="0"/>
              <a:t>etalles </a:t>
            </a:r>
            <a:r>
              <a:rPr lang="es-ES" sz="1200" dirty="0"/>
              <a:t>de la declaración y uso de los </a:t>
            </a:r>
            <a:r>
              <a:rPr lang="es-ES" sz="1200" dirty="0" err="1"/>
              <a:t>beans</a:t>
            </a:r>
            <a:r>
              <a:rPr lang="es-ES" sz="1200" dirty="0"/>
              <a:t>. Recordando siempre que todos ellos son instanciados y gestionados por el contexto de Spring, produciéndose así la consabida inversión de control, al encargarse él de esas labores en vez de la aplicación.</a:t>
            </a:r>
          </a:p>
        </p:txBody>
      </p:sp>
      <p:pic>
        <p:nvPicPr>
          <p:cNvPr id="3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7"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8"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914585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52</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19" name="16 CuadroTexto"/>
          <p:cNvSpPr txBox="1"/>
          <p:nvPr/>
        </p:nvSpPr>
        <p:spPr>
          <a:xfrm>
            <a:off x="251520" y="1700808"/>
            <a:ext cx="1558653" cy="276999"/>
          </a:xfrm>
          <a:prstGeom prst="rect">
            <a:avLst/>
          </a:prstGeom>
          <a:solidFill>
            <a:schemeClr val="accent4">
              <a:lumMod val="20000"/>
              <a:lumOff val="80000"/>
            </a:schemeClr>
          </a:solidFill>
          <a:ln w="3175">
            <a:solidFill>
              <a:schemeClr val="tx1"/>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Herencia</a:t>
            </a:r>
            <a:endParaRPr lang="es-ES_tradnl" altLang="es-ES" sz="1200" dirty="0"/>
          </a:p>
        </p:txBody>
      </p:sp>
      <p:sp>
        <p:nvSpPr>
          <p:cNvPr id="41" name="16 CuadroTexto"/>
          <p:cNvSpPr txBox="1"/>
          <p:nvPr/>
        </p:nvSpPr>
        <p:spPr>
          <a:xfrm>
            <a:off x="251520" y="3212976"/>
            <a:ext cx="7520683"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id="motocicleta" </a:t>
            </a:r>
            <a:r>
              <a:rPr lang="es-ES" sz="1200" dirty="0" err="1"/>
              <a:t>abstract</a:t>
            </a:r>
            <a:r>
              <a:rPr lang="es-ES" sz="1200" dirty="0"/>
              <a:t>="true"&gt;</a:t>
            </a:r>
            <a:br>
              <a:rPr lang="es-ES" sz="1200" dirty="0"/>
            </a:br>
            <a:r>
              <a:rPr lang="es-ES" sz="1200" dirty="0" smtClean="0"/>
              <a:t>	&lt;</a:t>
            </a:r>
            <a:r>
              <a:rPr lang="es-ES" sz="1200" dirty="0" err="1"/>
              <a:t>property</a:t>
            </a:r>
            <a:r>
              <a:rPr lang="es-ES" sz="1200" dirty="0"/>
              <a:t> </a:t>
            </a:r>
            <a:r>
              <a:rPr lang="es-ES" sz="1200" dirty="0" err="1"/>
              <a:t>name</a:t>
            </a:r>
            <a:r>
              <a:rPr lang="es-ES" sz="1200" dirty="0"/>
              <a:t>="manillar" </a:t>
            </a:r>
            <a:r>
              <a:rPr lang="es-ES" sz="1200" dirty="0" err="1"/>
              <a:t>value</a:t>
            </a:r>
            <a:r>
              <a:rPr lang="es-ES" sz="1200" dirty="0"/>
              <a:t>="1"/&gt;</a:t>
            </a:r>
            <a:br>
              <a:rPr lang="es-ES" sz="1200" dirty="0"/>
            </a:br>
            <a:r>
              <a:rPr lang="es-ES" sz="1200" dirty="0" smtClean="0"/>
              <a:t>	&lt;</a:t>
            </a:r>
            <a:r>
              <a:rPr lang="es-ES" sz="1200" dirty="0" err="1"/>
              <a:t>property</a:t>
            </a:r>
            <a:r>
              <a:rPr lang="es-ES" sz="1200" dirty="0"/>
              <a:t> </a:t>
            </a:r>
            <a:r>
              <a:rPr lang="es-ES" sz="1200" dirty="0" err="1"/>
              <a:t>name</a:t>
            </a:r>
            <a:r>
              <a:rPr lang="es-ES" sz="1200" dirty="0"/>
              <a:t>="ruedas" </a:t>
            </a:r>
            <a:r>
              <a:rPr lang="es-ES" sz="1200" dirty="0" err="1"/>
              <a:t>value</a:t>
            </a:r>
            <a:r>
              <a:rPr lang="es-ES" sz="1200" dirty="0"/>
              <a:t>="2"/&gt;</a:t>
            </a:r>
            <a:br>
              <a:rPr lang="es-ES" sz="1200" dirty="0"/>
            </a:br>
            <a:r>
              <a:rPr lang="es-ES" sz="1200" dirty="0"/>
              <a:t>&lt;/</a:t>
            </a:r>
            <a:r>
              <a:rPr lang="es-ES" sz="1200" dirty="0" err="1"/>
              <a:t>bean</a:t>
            </a:r>
            <a:r>
              <a:rPr lang="es-ES" sz="1200" dirty="0"/>
              <a:t>&gt;</a:t>
            </a:r>
          </a:p>
          <a:p>
            <a:pPr fontAlgn="t"/>
            <a:r>
              <a:rPr lang="es-ES" sz="1200" dirty="0"/>
              <a:t>&lt;</a:t>
            </a:r>
            <a:r>
              <a:rPr lang="es-ES" sz="1200" dirty="0" err="1"/>
              <a:t>bean</a:t>
            </a:r>
            <a:r>
              <a:rPr lang="es-ES" sz="1200" dirty="0"/>
              <a:t> id="sidecar" </a:t>
            </a:r>
            <a:r>
              <a:rPr lang="es-ES" sz="1200" dirty="0" err="1"/>
              <a:t>class</a:t>
            </a:r>
            <a:r>
              <a:rPr lang="es-ES" sz="1200" dirty="0"/>
              <a:t>="..." </a:t>
            </a:r>
            <a:r>
              <a:rPr lang="es-ES" sz="1200" dirty="0" err="1"/>
              <a:t>parent</a:t>
            </a:r>
            <a:r>
              <a:rPr lang="es-ES" sz="1200" dirty="0"/>
              <a:t>="motocicleta"&gt;</a:t>
            </a:r>
            <a:br>
              <a:rPr lang="es-ES" sz="1200" dirty="0"/>
            </a:br>
            <a:r>
              <a:rPr lang="es-ES" sz="1200" dirty="0" smtClean="0"/>
              <a:t>	&lt;</a:t>
            </a:r>
            <a:r>
              <a:rPr lang="es-ES" sz="1200" dirty="0" err="1"/>
              <a:t>property</a:t>
            </a:r>
            <a:r>
              <a:rPr lang="es-ES" sz="1200" dirty="0"/>
              <a:t> </a:t>
            </a:r>
            <a:r>
              <a:rPr lang="es-ES" sz="1200" dirty="0" err="1"/>
              <a:t>name</a:t>
            </a:r>
            <a:r>
              <a:rPr lang="es-ES" sz="1200" dirty="0"/>
              <a:t>="ruedas" </a:t>
            </a:r>
            <a:r>
              <a:rPr lang="es-ES" sz="1200" dirty="0" err="1"/>
              <a:t>value</a:t>
            </a:r>
            <a:r>
              <a:rPr lang="es-ES" sz="1200" dirty="0"/>
              <a:t>="3"/&gt;</a:t>
            </a:r>
            <a:br>
              <a:rPr lang="es-ES" sz="1200" dirty="0"/>
            </a:br>
            <a:r>
              <a:rPr lang="es-ES" sz="1200" dirty="0"/>
              <a:t>&lt;/</a:t>
            </a:r>
            <a:r>
              <a:rPr lang="es-ES" sz="1200" dirty="0" err="1"/>
              <a:t>bean</a:t>
            </a:r>
            <a:r>
              <a:rPr lang="es-ES" sz="1200" dirty="0"/>
              <a:t>&gt;</a:t>
            </a:r>
          </a:p>
        </p:txBody>
      </p:sp>
      <p:sp>
        <p:nvSpPr>
          <p:cNvPr id="29" name="16 CuadroTexto"/>
          <p:cNvSpPr txBox="1"/>
          <p:nvPr/>
        </p:nvSpPr>
        <p:spPr>
          <a:xfrm>
            <a:off x="251520" y="2204864"/>
            <a:ext cx="7520683" cy="830997"/>
          </a:xfrm>
          <a:prstGeom prst="rect">
            <a:avLst/>
          </a:prstGeom>
          <a:noFill/>
          <a:ln>
            <a:noFill/>
            <a:prstDash val="dash"/>
          </a:ln>
          <a:effectLst/>
        </p:spPr>
        <p:txBody>
          <a:bodyPr wrap="square" rtlCol="0">
            <a:spAutoFit/>
          </a:bodyPr>
          <a:lstStyle/>
          <a:p>
            <a:pPr fontAlgn="t"/>
            <a:r>
              <a:rPr lang="es-ES" sz="1200" dirty="0"/>
              <a:t>Si se tienen varios </a:t>
            </a:r>
            <a:r>
              <a:rPr lang="es-ES" sz="1200" dirty="0" err="1"/>
              <a:t>beans</a:t>
            </a:r>
            <a:r>
              <a:rPr lang="es-ES" sz="1200" dirty="0"/>
              <a:t> que comparten definiciones comunes, Spring permite utilizar un </a:t>
            </a:r>
            <a:r>
              <a:rPr lang="es-ES" sz="1200" dirty="0" err="1"/>
              <a:t>bean</a:t>
            </a:r>
            <a:r>
              <a:rPr lang="es-ES" sz="1200" dirty="0"/>
              <a:t> abstracto a modo de plantilla para evitar tener que repetir mucho código.</a:t>
            </a:r>
          </a:p>
          <a:p>
            <a:pPr fontAlgn="t"/>
            <a:r>
              <a:rPr lang="es-ES" sz="1200" dirty="0"/>
              <a:t>El </a:t>
            </a:r>
            <a:r>
              <a:rPr lang="es-ES" sz="1200" dirty="0" err="1"/>
              <a:t>bean</a:t>
            </a:r>
            <a:r>
              <a:rPr lang="es-ES" sz="1200" dirty="0"/>
              <a:t> utilizado como plantilla tiene que tener activo el atributo </a:t>
            </a:r>
            <a:r>
              <a:rPr lang="es-ES" sz="1200" dirty="0" err="1"/>
              <a:t>abstract</a:t>
            </a:r>
            <a:r>
              <a:rPr lang="es-ES" sz="1200" dirty="0"/>
              <a:t>. Y los </a:t>
            </a:r>
            <a:r>
              <a:rPr lang="es-ES" sz="1200" dirty="0" err="1"/>
              <a:t>beans</a:t>
            </a:r>
            <a:r>
              <a:rPr lang="es-ES" sz="1200" dirty="0"/>
              <a:t> que quieran utilizarlo como base para su propia definición deben referenciarlo a través del atributo </a:t>
            </a:r>
            <a:r>
              <a:rPr lang="es-ES" sz="1200" dirty="0" err="1"/>
              <a:t>parent</a:t>
            </a:r>
            <a:r>
              <a:rPr lang="es-ES" sz="1200" dirty="0"/>
              <a:t>.</a:t>
            </a:r>
          </a:p>
        </p:txBody>
      </p:sp>
      <p:sp>
        <p:nvSpPr>
          <p:cNvPr id="30" name="16 CuadroTexto"/>
          <p:cNvSpPr txBox="1"/>
          <p:nvPr/>
        </p:nvSpPr>
        <p:spPr>
          <a:xfrm>
            <a:off x="251520" y="4941168"/>
            <a:ext cx="7520683" cy="461665"/>
          </a:xfrm>
          <a:prstGeom prst="rect">
            <a:avLst/>
          </a:prstGeom>
          <a:noFill/>
          <a:ln>
            <a:noFill/>
            <a:prstDash val="dash"/>
          </a:ln>
          <a:effectLst/>
        </p:spPr>
        <p:txBody>
          <a:bodyPr wrap="square" rtlCol="0">
            <a:spAutoFit/>
          </a:bodyPr>
          <a:lstStyle/>
          <a:p>
            <a:pPr fontAlgn="t"/>
            <a:r>
              <a:rPr lang="es-ES" sz="1200" dirty="0"/>
              <a:t>Se siguen los principios de herencia habituales, por lo que las propiedades del padre son heredadas por los hijos y </a:t>
            </a:r>
            <a:r>
              <a:rPr lang="es-ES" sz="1200" dirty="0" err="1"/>
              <a:t>sobreescritas</a:t>
            </a:r>
            <a:r>
              <a:rPr lang="es-ES" sz="1200" dirty="0"/>
              <a:t> si se redefinen.</a:t>
            </a:r>
          </a:p>
        </p:txBody>
      </p:sp>
      <p:pic>
        <p:nvPicPr>
          <p:cNvPr id="18"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356261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97761" y="6506196"/>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53</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16 CuadroTexto"/>
          <p:cNvSpPr txBox="1"/>
          <p:nvPr/>
        </p:nvSpPr>
        <p:spPr>
          <a:xfrm>
            <a:off x="281957" y="2413337"/>
            <a:ext cx="7520683"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"&gt;</a:t>
            </a:r>
            <a:br>
              <a:rPr lang="es-ES" sz="1200" dirty="0"/>
            </a:br>
            <a:r>
              <a:rPr lang="es-ES" sz="1200" dirty="0" smtClean="0"/>
              <a:t>	&lt;</a:t>
            </a:r>
            <a:r>
              <a:rPr lang="es-ES" sz="1200" dirty="0" err="1"/>
              <a:t>property</a:t>
            </a:r>
            <a:r>
              <a:rPr lang="es-ES" sz="1200" dirty="0"/>
              <a:t> </a:t>
            </a:r>
            <a:r>
              <a:rPr lang="es-ES" sz="1200" dirty="0" err="1"/>
              <a:t>name</a:t>
            </a:r>
            <a:r>
              <a:rPr lang="es-ES" sz="1200" dirty="0"/>
              <a:t>="</a:t>
            </a:r>
            <a:r>
              <a:rPr lang="es-ES" sz="1200" dirty="0" err="1"/>
              <a:t>foodService</a:t>
            </a:r>
            <a:r>
              <a:rPr lang="es-ES" sz="1200" dirty="0"/>
              <a:t>"&gt;</a:t>
            </a:r>
            <a:br>
              <a:rPr lang="es-ES" sz="1200" dirty="0"/>
            </a:br>
            <a:r>
              <a:rPr lang="es-ES" sz="1200" dirty="0" smtClean="0"/>
              <a:t>		&lt;</a:t>
            </a:r>
            <a:r>
              <a:rPr lang="es-ES" sz="1200" dirty="0" err="1"/>
              <a:t>ref</a:t>
            </a:r>
            <a:r>
              <a:rPr lang="es-ES" sz="1200" dirty="0"/>
              <a:t> </a:t>
            </a:r>
            <a:r>
              <a:rPr lang="es-ES" sz="1200" dirty="0" err="1"/>
              <a:t>bean</a:t>
            </a:r>
            <a:r>
              <a:rPr lang="es-ES" sz="1200" dirty="0"/>
              <a:t>="</a:t>
            </a:r>
            <a:r>
              <a:rPr lang="es-ES" sz="1200" dirty="0" err="1"/>
              <a:t>mexicanFood</a:t>
            </a:r>
            <a:r>
              <a:rPr lang="es-ES" sz="1200" dirty="0"/>
              <a:t>"/&gt;</a:t>
            </a:r>
            <a:br>
              <a:rPr lang="es-ES" sz="1200" dirty="0"/>
            </a:br>
            <a:r>
              <a:rPr lang="es-ES" sz="1200" dirty="0" smtClean="0"/>
              <a:t>	&lt;/</a:t>
            </a:r>
            <a:r>
              <a:rPr lang="es-ES" sz="1200" dirty="0" err="1"/>
              <a:t>property</a:t>
            </a:r>
            <a:r>
              <a:rPr lang="es-ES" sz="1200" dirty="0"/>
              <a:t>&gt;</a:t>
            </a:r>
            <a:br>
              <a:rPr lang="es-ES" sz="1200" dirty="0"/>
            </a:br>
            <a:r>
              <a:rPr lang="es-ES" sz="1200" dirty="0"/>
              <a:t>&lt;/</a:t>
            </a:r>
            <a:r>
              <a:rPr lang="es-ES" sz="1200" dirty="0" err="1"/>
              <a:t>bean</a:t>
            </a:r>
            <a:r>
              <a:rPr lang="es-ES" sz="1200" dirty="0"/>
              <a:t>&gt;</a:t>
            </a:r>
          </a:p>
        </p:txBody>
      </p:sp>
      <p:sp>
        <p:nvSpPr>
          <p:cNvPr id="15" name="16 CuadroTexto"/>
          <p:cNvSpPr txBox="1"/>
          <p:nvPr/>
        </p:nvSpPr>
        <p:spPr>
          <a:xfrm>
            <a:off x="251520" y="1628800"/>
            <a:ext cx="1572572"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Referencias</a:t>
            </a:r>
            <a:endParaRPr lang="es-ES_tradnl" altLang="es-ES" sz="1200" dirty="0"/>
          </a:p>
        </p:txBody>
      </p:sp>
      <p:sp>
        <p:nvSpPr>
          <p:cNvPr id="16" name="16 CuadroTexto"/>
          <p:cNvSpPr txBox="1"/>
          <p:nvPr/>
        </p:nvSpPr>
        <p:spPr>
          <a:xfrm>
            <a:off x="268312" y="2024214"/>
            <a:ext cx="7520683" cy="276999"/>
          </a:xfrm>
          <a:prstGeom prst="rect">
            <a:avLst/>
          </a:prstGeom>
          <a:noFill/>
          <a:ln>
            <a:noFill/>
            <a:prstDash val="dash"/>
          </a:ln>
          <a:effectLst/>
        </p:spPr>
        <p:txBody>
          <a:bodyPr wrap="square" rtlCol="0">
            <a:spAutoFit/>
          </a:bodyPr>
          <a:lstStyle/>
          <a:p>
            <a:pPr fontAlgn="t"/>
            <a:r>
              <a:rPr lang="es-ES" sz="1200" dirty="0" smtClean="0"/>
              <a:t>Formas </a:t>
            </a:r>
            <a:r>
              <a:rPr lang="es-ES" sz="1200" dirty="0"/>
              <a:t>en las que un </a:t>
            </a:r>
            <a:r>
              <a:rPr lang="es-ES" sz="1200" dirty="0" err="1"/>
              <a:t>bean</a:t>
            </a:r>
            <a:r>
              <a:rPr lang="es-ES" sz="1200" dirty="0"/>
              <a:t> puede referenciar a otro. Como por ejemplo utilizando el "atributo" </a:t>
            </a:r>
            <a:r>
              <a:rPr lang="es-ES" sz="1200" dirty="0" err="1"/>
              <a:t>ref</a:t>
            </a:r>
            <a:r>
              <a:rPr lang="es-ES" sz="1200" dirty="0"/>
              <a:t>:</a:t>
            </a:r>
          </a:p>
        </p:txBody>
      </p:sp>
      <p:sp>
        <p:nvSpPr>
          <p:cNvPr id="17" name="16 CuadroTexto"/>
          <p:cNvSpPr txBox="1"/>
          <p:nvPr/>
        </p:nvSpPr>
        <p:spPr>
          <a:xfrm>
            <a:off x="268312" y="3524815"/>
            <a:ext cx="7520683" cy="1200329"/>
          </a:xfrm>
          <a:prstGeom prst="rect">
            <a:avLst/>
          </a:prstGeom>
          <a:noFill/>
          <a:ln>
            <a:noFill/>
            <a:prstDash val="dash"/>
          </a:ln>
          <a:effectLst/>
        </p:spPr>
        <p:txBody>
          <a:bodyPr wrap="square" rtlCol="0">
            <a:spAutoFit/>
          </a:bodyPr>
          <a:lstStyle/>
          <a:p>
            <a:pPr fontAlgn="t"/>
            <a:r>
              <a:rPr lang="es-ES" sz="1200" dirty="0" smtClean="0"/>
              <a:t>Esto </a:t>
            </a:r>
            <a:r>
              <a:rPr lang="es-ES" sz="1200" dirty="0"/>
              <a:t>permite referenciar cualquier </a:t>
            </a:r>
            <a:r>
              <a:rPr lang="es-ES" sz="1200" dirty="0" err="1"/>
              <a:t>bean</a:t>
            </a:r>
            <a:r>
              <a:rPr lang="es-ES" sz="1200" dirty="0"/>
              <a:t> instanciado desde cualquier fichero XML de configuración. No obstante se puede acotar la búsqueda a sólo los </a:t>
            </a:r>
            <a:r>
              <a:rPr lang="es-ES" sz="1200" dirty="0" err="1"/>
              <a:t>beans</a:t>
            </a:r>
            <a:r>
              <a:rPr lang="es-ES" sz="1200" dirty="0"/>
              <a:t> declarados dentro del fichero utilizando el atributo </a:t>
            </a:r>
            <a:r>
              <a:rPr lang="es-ES" sz="1200" dirty="0" smtClean="0"/>
              <a:t>local.</a:t>
            </a:r>
            <a:r>
              <a:rPr lang="es-ES" sz="1200" dirty="0"/>
              <a:t> Una opción algo distinta es utilizar </a:t>
            </a:r>
            <a:r>
              <a:rPr lang="es-ES" sz="1200" dirty="0" err="1"/>
              <a:t>idref</a:t>
            </a:r>
            <a:r>
              <a:rPr lang="es-ES" sz="1200" dirty="0"/>
              <a:t>, que sirve para referenciar el "nombre" de un </a:t>
            </a:r>
            <a:r>
              <a:rPr lang="es-ES" sz="1200" dirty="0" err="1"/>
              <a:t>bean</a:t>
            </a:r>
            <a:r>
              <a:rPr lang="es-ES" sz="1200" dirty="0"/>
              <a:t>. Es decir, para cargar la propiedad con el nombre del </a:t>
            </a:r>
            <a:r>
              <a:rPr lang="es-ES" sz="1200" dirty="0" err="1"/>
              <a:t>bean</a:t>
            </a:r>
            <a:r>
              <a:rPr lang="es-ES" sz="1200" dirty="0"/>
              <a:t> en vez de con el objeto al que referencia. Su uso es un tanto limitado, pero presenta la característica peculiar de que Spring es capaz de validar el nombre en el momento de hacer el despliegue en vez de provocar un error en tiempo de ejecución.</a:t>
            </a:r>
          </a:p>
        </p:txBody>
      </p:sp>
      <p:sp>
        <p:nvSpPr>
          <p:cNvPr id="21" name="16 CuadroTexto"/>
          <p:cNvSpPr txBox="1"/>
          <p:nvPr/>
        </p:nvSpPr>
        <p:spPr>
          <a:xfrm>
            <a:off x="268312" y="4789601"/>
            <a:ext cx="7520683"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smtClean="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"&gt;</a:t>
            </a:r>
            <a:br>
              <a:rPr lang="es-ES" sz="1200" dirty="0"/>
            </a:br>
            <a:r>
              <a:rPr lang="es-ES" sz="1200" dirty="0" smtClean="0"/>
              <a:t>	&lt;</a:t>
            </a:r>
            <a:r>
              <a:rPr lang="es-ES" sz="1200" dirty="0" err="1"/>
              <a:t>property</a:t>
            </a:r>
            <a:r>
              <a:rPr lang="es-ES" sz="1200" dirty="0"/>
              <a:t> </a:t>
            </a:r>
            <a:r>
              <a:rPr lang="es-ES" sz="1200" dirty="0" err="1"/>
              <a:t>name</a:t>
            </a:r>
            <a:r>
              <a:rPr lang="es-ES" sz="1200" dirty="0"/>
              <a:t>="</a:t>
            </a:r>
            <a:r>
              <a:rPr lang="es-ES" sz="1200" dirty="0" err="1"/>
              <a:t>foodServiceName</a:t>
            </a:r>
            <a:r>
              <a:rPr lang="es-ES" sz="1200" dirty="0"/>
              <a:t>"&gt;</a:t>
            </a:r>
            <a:br>
              <a:rPr lang="es-ES" sz="1200" dirty="0"/>
            </a:br>
            <a:r>
              <a:rPr lang="es-ES" sz="1200" dirty="0" smtClean="0"/>
              <a:t>		&lt;</a:t>
            </a:r>
            <a:r>
              <a:rPr lang="es-ES" sz="1200" dirty="0" err="1"/>
              <a:t>idref</a:t>
            </a:r>
            <a:r>
              <a:rPr lang="es-ES" sz="1200" dirty="0"/>
              <a:t> </a:t>
            </a:r>
            <a:r>
              <a:rPr lang="es-ES" sz="1200" dirty="0" err="1"/>
              <a:t>bean</a:t>
            </a:r>
            <a:r>
              <a:rPr lang="es-ES" sz="1200" dirty="0"/>
              <a:t>="</a:t>
            </a:r>
            <a:r>
              <a:rPr lang="es-ES" sz="1200" dirty="0" err="1"/>
              <a:t>mexicanFood</a:t>
            </a:r>
            <a:r>
              <a:rPr lang="es-ES" sz="1200" dirty="0"/>
              <a:t>"/&gt;</a:t>
            </a:r>
            <a:br>
              <a:rPr lang="es-ES" sz="1200" dirty="0"/>
            </a:br>
            <a:r>
              <a:rPr lang="es-ES" sz="1200" dirty="0" smtClean="0"/>
              <a:t>	&lt;/</a:t>
            </a:r>
            <a:r>
              <a:rPr lang="es-ES" sz="1200" dirty="0" err="1"/>
              <a:t>property</a:t>
            </a:r>
            <a:r>
              <a:rPr lang="es-ES" sz="1200" dirty="0"/>
              <a:t>&gt;</a:t>
            </a:r>
            <a:br>
              <a:rPr lang="es-ES" sz="1200" dirty="0"/>
            </a:br>
            <a:r>
              <a:rPr lang="es-ES" sz="1200" dirty="0"/>
              <a:t>&lt;/</a:t>
            </a:r>
            <a:r>
              <a:rPr lang="es-ES" sz="1200" dirty="0" err="1"/>
              <a:t>bean</a:t>
            </a:r>
            <a:r>
              <a:rPr lang="es-ES" sz="1200" dirty="0"/>
              <a:t>&gt;</a:t>
            </a:r>
          </a:p>
        </p:txBody>
      </p:sp>
      <p:sp>
        <p:nvSpPr>
          <p:cNvPr id="22" name="16 CuadroTexto"/>
          <p:cNvSpPr txBox="1"/>
          <p:nvPr/>
        </p:nvSpPr>
        <p:spPr>
          <a:xfrm>
            <a:off x="276336" y="5888305"/>
            <a:ext cx="7520683" cy="276999"/>
          </a:xfrm>
          <a:prstGeom prst="rect">
            <a:avLst/>
          </a:prstGeom>
          <a:noFill/>
          <a:ln>
            <a:noFill/>
            <a:prstDash val="dash"/>
          </a:ln>
          <a:effectLst/>
        </p:spPr>
        <p:txBody>
          <a:bodyPr wrap="square" rtlCol="0">
            <a:spAutoFit/>
          </a:bodyPr>
          <a:lstStyle/>
          <a:p>
            <a:pPr fontAlgn="t"/>
            <a:r>
              <a:rPr lang="es-ES" sz="1200" dirty="0"/>
              <a:t>Spring es capaz además de detectar referencias circulares y elevar una excepción en dicho caso.</a:t>
            </a:r>
          </a:p>
        </p:txBody>
      </p:sp>
      <p:pic>
        <p:nvPicPr>
          <p:cNvPr id="2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249504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23547" y="644224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54</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296518" y="124960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41" name="16 CuadroTexto"/>
          <p:cNvSpPr txBox="1"/>
          <p:nvPr/>
        </p:nvSpPr>
        <p:spPr>
          <a:xfrm>
            <a:off x="251520" y="3429000"/>
            <a:ext cx="7520683"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a:t>
            </a:r>
            <a:r>
              <a:rPr lang="es-ES" sz="1200" dirty="0" err="1"/>
              <a:t>aplicacionBean</a:t>
            </a:r>
            <a:r>
              <a:rPr lang="es-ES" sz="1200" dirty="0"/>
              <a:t>" </a:t>
            </a:r>
            <a:r>
              <a:rPr lang="es-ES" sz="1200" dirty="0" err="1"/>
              <a:t>depends-on</a:t>
            </a:r>
            <a:r>
              <a:rPr lang="es-ES" sz="1200" dirty="0"/>
              <a:t>="</a:t>
            </a:r>
            <a:r>
              <a:rPr lang="es-ES" sz="1200" dirty="0" err="1"/>
              <a:t>libreriaBean</a:t>
            </a:r>
            <a:r>
              <a:rPr lang="es-ES" sz="1200" dirty="0"/>
              <a:t>"/&gt;</a:t>
            </a:r>
          </a:p>
        </p:txBody>
      </p:sp>
      <p:sp>
        <p:nvSpPr>
          <p:cNvPr id="16" name="16 CuadroTexto"/>
          <p:cNvSpPr txBox="1"/>
          <p:nvPr/>
        </p:nvSpPr>
        <p:spPr>
          <a:xfrm>
            <a:off x="251520" y="1700808"/>
            <a:ext cx="1583025"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Dependencias</a:t>
            </a:r>
            <a:endParaRPr lang="es-ES_tradnl" altLang="es-ES" sz="1200" dirty="0"/>
          </a:p>
        </p:txBody>
      </p:sp>
      <p:sp>
        <p:nvSpPr>
          <p:cNvPr id="17" name="16 CuadroTexto"/>
          <p:cNvSpPr txBox="1"/>
          <p:nvPr/>
        </p:nvSpPr>
        <p:spPr>
          <a:xfrm>
            <a:off x="251520" y="2204864"/>
            <a:ext cx="7520683" cy="1015663"/>
          </a:xfrm>
          <a:prstGeom prst="rect">
            <a:avLst/>
          </a:prstGeom>
          <a:noFill/>
          <a:ln>
            <a:noFill/>
            <a:prstDash val="dash"/>
          </a:ln>
          <a:effectLst/>
        </p:spPr>
        <p:txBody>
          <a:bodyPr wrap="square" rtlCol="0">
            <a:spAutoFit/>
          </a:bodyPr>
          <a:lstStyle/>
          <a:p>
            <a:pPr fontAlgn="t"/>
            <a:r>
              <a:rPr lang="es-ES" sz="1200" dirty="0" smtClean="0"/>
              <a:t>-</a:t>
            </a:r>
            <a:r>
              <a:rPr lang="es-ES" sz="1200" dirty="0"/>
              <a:t>Cuando se tiene un </a:t>
            </a:r>
            <a:r>
              <a:rPr lang="es-ES" sz="1200" dirty="0" err="1"/>
              <a:t>bean</a:t>
            </a:r>
            <a:r>
              <a:rPr lang="es-ES" sz="1200" dirty="0"/>
              <a:t> que depende de otro, sin necesidad de tener una propiedad que haga referencia a él, se puede utilizar el atributo </a:t>
            </a:r>
            <a:r>
              <a:rPr lang="es-ES" sz="1200" dirty="0" err="1"/>
              <a:t>depends-on</a:t>
            </a:r>
            <a:r>
              <a:rPr lang="es-ES" sz="1200" dirty="0"/>
              <a:t> para que Spring lo tenga en cuenta a la hora de inicializar e inyectar las dependencias.</a:t>
            </a:r>
          </a:p>
          <a:p>
            <a:pPr fontAlgn="t"/>
            <a:r>
              <a:rPr lang="es-ES" sz="1200" dirty="0"/>
              <a:t>Aunque parezca algo rebuscado, esto es algún común con algunas librerías, que requieren que se ejecute su constructor estático antes de poder utilizarlas.</a:t>
            </a:r>
          </a:p>
        </p:txBody>
      </p:sp>
      <p:sp>
        <p:nvSpPr>
          <p:cNvPr id="19" name="16 CuadroTexto"/>
          <p:cNvSpPr txBox="1"/>
          <p:nvPr/>
        </p:nvSpPr>
        <p:spPr>
          <a:xfrm>
            <a:off x="323528" y="4941168"/>
            <a:ext cx="7520683" cy="101566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"&gt;</a:t>
            </a:r>
            <a:br>
              <a:rPr lang="es-ES" sz="1200" dirty="0"/>
            </a:br>
            <a:r>
              <a:rPr lang="es-ES" sz="1200" dirty="0" smtClean="0"/>
              <a:t>	&lt;</a:t>
            </a:r>
            <a:r>
              <a:rPr lang="es-ES" sz="1200" dirty="0" err="1"/>
              <a:t>property</a:t>
            </a:r>
            <a:r>
              <a:rPr lang="es-ES" sz="1200" dirty="0"/>
              <a:t> </a:t>
            </a:r>
            <a:r>
              <a:rPr lang="es-ES" sz="1200" dirty="0" err="1"/>
              <a:t>name</a:t>
            </a:r>
            <a:r>
              <a:rPr lang="es-ES" sz="1200" dirty="0"/>
              <a:t>="</a:t>
            </a:r>
            <a:r>
              <a:rPr lang="es-ES" sz="1200" dirty="0" err="1"/>
              <a:t>foodService</a:t>
            </a:r>
            <a:r>
              <a:rPr lang="es-ES" sz="1200" dirty="0"/>
              <a:t>"&gt;</a:t>
            </a:r>
            <a:br>
              <a:rPr lang="es-ES" sz="1200" dirty="0"/>
            </a:br>
            <a:r>
              <a:rPr lang="es-ES" sz="1200" dirty="0" smtClean="0"/>
              <a:t>		&lt;</a:t>
            </a:r>
            <a:r>
              <a:rPr lang="es-ES" sz="1200" dirty="0" err="1"/>
              <a:t>bean</a:t>
            </a:r>
            <a:r>
              <a:rPr lang="es-ES" sz="1200" dirty="0"/>
              <a:t> </a:t>
            </a:r>
            <a:r>
              <a:rPr lang="es-ES" sz="1200" dirty="0" err="1"/>
              <a:t>class</a:t>
            </a:r>
            <a:r>
              <a:rPr lang="es-ES" sz="1200" dirty="0"/>
              <a:t>="</a:t>
            </a:r>
            <a:r>
              <a:rPr lang="es-ES" sz="1200" dirty="0" err="1"/>
              <a:t>com.empresa.zoo.MexicanFoodServiceImpl</a:t>
            </a:r>
            <a:r>
              <a:rPr lang="es-ES" sz="1200" dirty="0"/>
              <a:t>"/&gt;</a:t>
            </a:r>
            <a:br>
              <a:rPr lang="es-ES" sz="1200" dirty="0"/>
            </a:br>
            <a:r>
              <a:rPr lang="es-ES" sz="1200" dirty="0" smtClean="0"/>
              <a:t>	&lt;/</a:t>
            </a:r>
            <a:r>
              <a:rPr lang="es-ES" sz="1200" dirty="0" err="1"/>
              <a:t>property</a:t>
            </a:r>
            <a:r>
              <a:rPr lang="es-ES" sz="1200" dirty="0"/>
              <a:t>&gt;</a:t>
            </a:r>
            <a:br>
              <a:rPr lang="es-ES" sz="1200" dirty="0"/>
            </a:br>
            <a:r>
              <a:rPr lang="es-ES" sz="1200" dirty="0"/>
              <a:t>&lt;/</a:t>
            </a:r>
            <a:r>
              <a:rPr lang="es-ES" sz="1200" dirty="0" err="1"/>
              <a:t>bean</a:t>
            </a:r>
            <a:r>
              <a:rPr lang="es-ES" sz="1200" dirty="0"/>
              <a:t>&gt;</a:t>
            </a:r>
          </a:p>
        </p:txBody>
      </p:sp>
      <p:sp>
        <p:nvSpPr>
          <p:cNvPr id="21" name="16 CuadroTexto"/>
          <p:cNvSpPr txBox="1"/>
          <p:nvPr/>
        </p:nvSpPr>
        <p:spPr>
          <a:xfrm>
            <a:off x="251520" y="3933056"/>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err="1"/>
              <a:t>Beans</a:t>
            </a:r>
            <a:r>
              <a:rPr lang="es-ES" sz="1200" b="1" dirty="0"/>
              <a:t> Internos</a:t>
            </a:r>
            <a:endParaRPr lang="es-ES_tradnl" altLang="es-ES" sz="1200" dirty="0"/>
          </a:p>
        </p:txBody>
      </p:sp>
      <p:sp>
        <p:nvSpPr>
          <p:cNvPr id="22" name="21 CuadroTexto"/>
          <p:cNvSpPr txBox="1"/>
          <p:nvPr/>
        </p:nvSpPr>
        <p:spPr>
          <a:xfrm>
            <a:off x="251520" y="4437112"/>
            <a:ext cx="7520683" cy="461665"/>
          </a:xfrm>
          <a:prstGeom prst="rect">
            <a:avLst/>
          </a:prstGeom>
          <a:noFill/>
          <a:ln>
            <a:noFill/>
            <a:prstDash val="dash"/>
          </a:ln>
          <a:effectLst/>
        </p:spPr>
        <p:txBody>
          <a:bodyPr wrap="square" rtlCol="0">
            <a:spAutoFit/>
          </a:bodyPr>
          <a:lstStyle/>
          <a:p>
            <a:pPr fontAlgn="t"/>
            <a:r>
              <a:rPr lang="es-ES" sz="1200" dirty="0" smtClean="0"/>
              <a:t>-</a:t>
            </a:r>
            <a:r>
              <a:rPr lang="es-ES" sz="1200" dirty="0"/>
              <a:t>Si un </a:t>
            </a:r>
            <a:r>
              <a:rPr lang="es-ES" sz="1200" dirty="0" err="1"/>
              <a:t>bean</a:t>
            </a:r>
            <a:r>
              <a:rPr lang="es-ES" sz="1200" dirty="0"/>
              <a:t> va a utilizarse de forma puntual dentro de otro no hace falta declararlo de forma global. Se puede declarar como un </a:t>
            </a:r>
            <a:r>
              <a:rPr lang="es-ES" sz="1200" dirty="0" err="1"/>
              <a:t>bean</a:t>
            </a:r>
            <a:r>
              <a:rPr lang="es-ES" sz="1200" dirty="0"/>
              <a:t> interno de manera anónima, sin que ni siquiera necesite que se le asigne un identificador:</a:t>
            </a:r>
            <a:r>
              <a:rPr lang="es-ES" sz="1200" dirty="0" smtClean="0"/>
              <a:t>.</a:t>
            </a:r>
            <a:endParaRPr lang="es-ES" sz="1200" dirty="0"/>
          </a:p>
        </p:txBody>
      </p:sp>
      <p:pic>
        <p:nvPicPr>
          <p:cNvPr id="23"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0880224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55</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41" name="16 CuadroTexto"/>
          <p:cNvSpPr txBox="1"/>
          <p:nvPr/>
        </p:nvSpPr>
        <p:spPr>
          <a:xfrm>
            <a:off x="251520" y="3140968"/>
            <a:ext cx="7520683"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property</a:t>
            </a:r>
            <a:r>
              <a:rPr lang="es-ES" sz="1200" dirty="0"/>
              <a:t> </a:t>
            </a:r>
            <a:r>
              <a:rPr lang="es-ES" sz="1200" dirty="0" err="1"/>
              <a:t>name</a:t>
            </a:r>
            <a:r>
              <a:rPr lang="es-ES" sz="1200" dirty="0"/>
              <a:t>="</a:t>
            </a:r>
            <a:r>
              <a:rPr lang="es-ES" sz="1200" dirty="0" err="1"/>
              <a:t>auditorio.capacidadMaxima</a:t>
            </a:r>
            <a:r>
              <a:rPr lang="es-ES" sz="1200" dirty="0"/>
              <a:t>" </a:t>
            </a:r>
            <a:r>
              <a:rPr lang="es-ES" sz="1200" dirty="0" err="1"/>
              <a:t>value</a:t>
            </a:r>
            <a:r>
              <a:rPr lang="es-ES" sz="1200" dirty="0"/>
              <a:t>="250"&gt;</a:t>
            </a:r>
          </a:p>
        </p:txBody>
      </p:sp>
      <p:sp>
        <p:nvSpPr>
          <p:cNvPr id="15" name="16 CuadroTexto"/>
          <p:cNvSpPr txBox="1"/>
          <p:nvPr/>
        </p:nvSpPr>
        <p:spPr>
          <a:xfrm>
            <a:off x="251520" y="1700808"/>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Propiedades Internas</a:t>
            </a:r>
            <a:endParaRPr lang="es-ES_tradnl" altLang="es-ES" sz="1200" dirty="0"/>
          </a:p>
        </p:txBody>
      </p:sp>
      <p:sp>
        <p:nvSpPr>
          <p:cNvPr id="17" name="16 CuadroTexto"/>
          <p:cNvSpPr txBox="1"/>
          <p:nvPr/>
        </p:nvSpPr>
        <p:spPr>
          <a:xfrm>
            <a:off x="251520" y="2276872"/>
            <a:ext cx="7520683" cy="646331"/>
          </a:xfrm>
          <a:prstGeom prst="rect">
            <a:avLst/>
          </a:prstGeom>
          <a:noFill/>
          <a:ln>
            <a:noFill/>
            <a:prstDash val="dash"/>
          </a:ln>
          <a:effectLst/>
        </p:spPr>
        <p:txBody>
          <a:bodyPr wrap="square" rtlCol="0">
            <a:spAutoFit/>
          </a:bodyPr>
          <a:lstStyle/>
          <a:p>
            <a:pPr fontAlgn="t"/>
            <a:r>
              <a:rPr lang="es-ES" sz="1200" dirty="0" smtClean="0"/>
              <a:t>Se </a:t>
            </a:r>
            <a:r>
              <a:rPr lang="es-ES" sz="1200" dirty="0"/>
              <a:t>pueden inicializar propiedades internas indicando la ruta completa en el nombre. Por ejemplo, si un </a:t>
            </a:r>
            <a:r>
              <a:rPr lang="es-ES" sz="1200" dirty="0" err="1"/>
              <a:t>bean</a:t>
            </a:r>
            <a:r>
              <a:rPr lang="es-ES" sz="1200" dirty="0"/>
              <a:t> tiene una propiedad auditorio, y esta propiedad a su vez tiene una propiedad </a:t>
            </a:r>
            <a:r>
              <a:rPr lang="es-ES" sz="1200" dirty="0" err="1"/>
              <a:t>capacidadMaxima</a:t>
            </a:r>
            <a:r>
              <a:rPr lang="es-ES" sz="1200" dirty="0"/>
              <a:t>, se le puede asignar un valor directamente utilizando </a:t>
            </a:r>
            <a:r>
              <a:rPr lang="es-ES" sz="1200" dirty="0" err="1"/>
              <a:t>auditorio.capacidadMaxima</a:t>
            </a:r>
            <a:r>
              <a:rPr lang="es-ES" sz="1200" dirty="0"/>
              <a:t> como nombre:</a:t>
            </a:r>
          </a:p>
        </p:txBody>
      </p:sp>
      <p:sp>
        <p:nvSpPr>
          <p:cNvPr id="19" name="16 CuadroTexto"/>
          <p:cNvSpPr txBox="1"/>
          <p:nvPr/>
        </p:nvSpPr>
        <p:spPr>
          <a:xfrm>
            <a:off x="251520" y="4797152"/>
            <a:ext cx="7520683"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property</a:t>
            </a:r>
            <a:r>
              <a:rPr lang="es-ES" sz="1200" dirty="0"/>
              <a:t> </a:t>
            </a:r>
            <a:r>
              <a:rPr lang="es-ES" sz="1200" dirty="0" err="1"/>
              <a:t>name</a:t>
            </a:r>
            <a:r>
              <a:rPr lang="es-ES" sz="1200" dirty="0"/>
              <a:t>="</a:t>
            </a:r>
            <a:r>
              <a:rPr lang="es-ES" sz="1200" dirty="0" err="1"/>
              <a:t>hazmeNulo</a:t>
            </a:r>
            <a:r>
              <a:rPr lang="es-ES" sz="1200" dirty="0"/>
              <a:t>"&gt;&lt;</a:t>
            </a:r>
            <a:r>
              <a:rPr lang="es-ES" sz="1200" dirty="0" err="1"/>
              <a:t>null</a:t>
            </a:r>
            <a:r>
              <a:rPr lang="es-ES" sz="1200" dirty="0"/>
              <a:t>/&gt;&lt;/</a:t>
            </a:r>
            <a:r>
              <a:rPr lang="es-ES" sz="1200" dirty="0" err="1"/>
              <a:t>property</a:t>
            </a:r>
            <a:r>
              <a:rPr lang="es-ES" sz="1200" dirty="0"/>
              <a:t>&gt;</a:t>
            </a:r>
          </a:p>
        </p:txBody>
      </p:sp>
      <p:sp>
        <p:nvSpPr>
          <p:cNvPr id="21" name="16 CuadroTexto"/>
          <p:cNvSpPr txBox="1"/>
          <p:nvPr/>
        </p:nvSpPr>
        <p:spPr>
          <a:xfrm>
            <a:off x="251520" y="3789040"/>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Nulos</a:t>
            </a:r>
            <a:endParaRPr lang="es-ES_tradnl" altLang="es-ES" sz="1200" dirty="0"/>
          </a:p>
        </p:txBody>
      </p:sp>
      <p:sp>
        <p:nvSpPr>
          <p:cNvPr id="22" name="21 CuadroTexto"/>
          <p:cNvSpPr txBox="1"/>
          <p:nvPr/>
        </p:nvSpPr>
        <p:spPr>
          <a:xfrm>
            <a:off x="251520" y="4293096"/>
            <a:ext cx="5759490" cy="276999"/>
          </a:xfrm>
          <a:prstGeom prst="rect">
            <a:avLst/>
          </a:prstGeom>
          <a:noFill/>
          <a:ln>
            <a:noFill/>
            <a:prstDash val="dash"/>
          </a:ln>
          <a:effectLst/>
        </p:spPr>
        <p:txBody>
          <a:bodyPr wrap="square" rtlCol="0">
            <a:spAutoFit/>
          </a:bodyPr>
          <a:lstStyle/>
          <a:p>
            <a:pPr fontAlgn="t"/>
            <a:r>
              <a:rPr lang="es-ES" sz="1200" dirty="0" smtClean="0"/>
              <a:t>Se </a:t>
            </a:r>
            <a:r>
              <a:rPr lang="es-ES" sz="1200" dirty="0"/>
              <a:t>debe utilizar la etiqueta </a:t>
            </a:r>
            <a:r>
              <a:rPr lang="es-ES" sz="1200" dirty="0" err="1"/>
              <a:t>null</a:t>
            </a:r>
            <a:r>
              <a:rPr lang="es-ES" sz="1200" dirty="0"/>
              <a:t> para que una propiedad tome valor nulo:</a:t>
            </a:r>
          </a:p>
        </p:txBody>
      </p:sp>
      <p:pic>
        <p:nvPicPr>
          <p:cNvPr id="25"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383485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56</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41" name="16 CuadroTexto"/>
          <p:cNvSpPr txBox="1"/>
          <p:nvPr/>
        </p:nvSpPr>
        <p:spPr>
          <a:xfrm>
            <a:off x="467545" y="2341909"/>
            <a:ext cx="7520683" cy="12003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err="1"/>
              <a:t>public</a:t>
            </a:r>
            <a:r>
              <a:rPr lang="es-ES" sz="1200" dirty="0"/>
              <a:t> </a:t>
            </a:r>
            <a:r>
              <a:rPr lang="es-ES" sz="1200" dirty="0" err="1"/>
              <a:t>class</a:t>
            </a:r>
            <a:r>
              <a:rPr lang="es-ES" sz="1200" dirty="0"/>
              <a:t> </a:t>
            </a:r>
            <a:r>
              <a:rPr lang="es-ES" sz="1200" dirty="0" err="1"/>
              <a:t>ZooServiceImpl</a:t>
            </a:r>
            <a:r>
              <a:rPr lang="es-ES" sz="1200" dirty="0"/>
              <a:t> </a:t>
            </a:r>
            <a:r>
              <a:rPr lang="es-ES" sz="1200" dirty="0" err="1"/>
              <a:t>implements</a:t>
            </a:r>
            <a:r>
              <a:rPr lang="es-ES" sz="1200" dirty="0"/>
              <a:t> </a:t>
            </a:r>
            <a:r>
              <a:rPr lang="es-ES" sz="1200" dirty="0" err="1"/>
              <a:t>ZooService</a:t>
            </a:r>
            <a:r>
              <a:rPr lang="es-ES" sz="1200" dirty="0"/>
              <a:t>{</a:t>
            </a:r>
          </a:p>
          <a:p>
            <a:pPr fontAlgn="t"/>
            <a:r>
              <a:rPr lang="es-ES" sz="1200" dirty="0" smtClean="0"/>
              <a:t>	</a:t>
            </a:r>
            <a:r>
              <a:rPr lang="es-ES" sz="1200" dirty="0" err="1" smtClean="0"/>
              <a:t>private</a:t>
            </a:r>
            <a:r>
              <a:rPr lang="es-ES" sz="1200" dirty="0" smtClean="0"/>
              <a:t> </a:t>
            </a:r>
            <a:r>
              <a:rPr lang="es-ES" sz="1200" dirty="0" err="1"/>
              <a:t>Map</a:t>
            </a:r>
            <a:r>
              <a:rPr lang="es-ES" sz="1200" dirty="0"/>
              <a:t>&lt;</a:t>
            </a:r>
            <a:r>
              <a:rPr lang="es-ES" sz="1200" dirty="0" err="1"/>
              <a:t>String</a:t>
            </a:r>
            <a:r>
              <a:rPr lang="es-ES" sz="1200" dirty="0"/>
              <a:t>, </a:t>
            </a:r>
            <a:r>
              <a:rPr lang="es-ES" sz="1200" dirty="0" err="1"/>
              <a:t>String</a:t>
            </a:r>
            <a:r>
              <a:rPr lang="es-ES" sz="1200" dirty="0"/>
              <a:t>&gt; emails;</a:t>
            </a:r>
          </a:p>
          <a:p>
            <a:pPr fontAlgn="t"/>
            <a:r>
              <a:rPr lang="es-ES" sz="1200" dirty="0" smtClean="0"/>
              <a:t>	</a:t>
            </a:r>
            <a:r>
              <a:rPr lang="es-ES" sz="1200" dirty="0" err="1" smtClean="0"/>
              <a:t>public</a:t>
            </a:r>
            <a:r>
              <a:rPr lang="es-ES" sz="1200" dirty="0" smtClean="0"/>
              <a:t> </a:t>
            </a:r>
            <a:r>
              <a:rPr lang="es-ES" sz="1200" dirty="0" err="1"/>
              <a:t>void</a:t>
            </a:r>
            <a:r>
              <a:rPr lang="es-ES" sz="1200" dirty="0"/>
              <a:t> </a:t>
            </a:r>
            <a:r>
              <a:rPr lang="es-ES" sz="1200" dirty="0" err="1"/>
              <a:t>setEmails</a:t>
            </a:r>
            <a:r>
              <a:rPr lang="es-ES" sz="1200" dirty="0"/>
              <a:t>(</a:t>
            </a:r>
            <a:r>
              <a:rPr lang="es-ES" sz="1200" dirty="0" err="1"/>
              <a:t>Map</a:t>
            </a:r>
            <a:r>
              <a:rPr lang="es-ES" sz="1200" dirty="0"/>
              <a:t>&lt;</a:t>
            </a:r>
            <a:r>
              <a:rPr lang="es-ES" sz="1200" dirty="0" err="1"/>
              <a:t>String</a:t>
            </a:r>
            <a:r>
              <a:rPr lang="es-ES" sz="1200" dirty="0"/>
              <a:t>, </a:t>
            </a:r>
            <a:r>
              <a:rPr lang="es-ES" sz="1200" dirty="0" err="1"/>
              <a:t>String</a:t>
            </a:r>
            <a:r>
              <a:rPr lang="es-ES" sz="1200" dirty="0"/>
              <a:t>&gt; emails) {</a:t>
            </a:r>
            <a:br>
              <a:rPr lang="es-ES" sz="1200" dirty="0"/>
            </a:br>
            <a:r>
              <a:rPr lang="es-ES" sz="1200" dirty="0" smtClean="0"/>
              <a:t>		</a:t>
            </a:r>
            <a:r>
              <a:rPr lang="es-ES" sz="1200" dirty="0" err="1" smtClean="0"/>
              <a:t>this.emails</a:t>
            </a:r>
            <a:r>
              <a:rPr lang="es-ES" sz="1200" dirty="0" smtClean="0"/>
              <a:t> </a:t>
            </a:r>
            <a:r>
              <a:rPr lang="es-ES" sz="1200" dirty="0"/>
              <a:t>= emails;</a:t>
            </a:r>
            <a:br>
              <a:rPr lang="es-ES" sz="1200" dirty="0"/>
            </a:br>
            <a:r>
              <a:rPr lang="es-ES" sz="1200" dirty="0" smtClean="0"/>
              <a:t>	}</a:t>
            </a:r>
            <a:r>
              <a:rPr lang="es-ES" sz="1200" dirty="0"/>
              <a:t/>
            </a:r>
            <a:br>
              <a:rPr lang="es-ES" sz="1200" dirty="0"/>
            </a:br>
            <a:r>
              <a:rPr lang="es-ES" sz="1200" dirty="0"/>
              <a:t>...</a:t>
            </a:r>
          </a:p>
        </p:txBody>
      </p:sp>
      <p:sp>
        <p:nvSpPr>
          <p:cNvPr id="16" name="16 CuadroTexto"/>
          <p:cNvSpPr txBox="1"/>
          <p:nvPr/>
        </p:nvSpPr>
        <p:spPr>
          <a:xfrm>
            <a:off x="467544" y="1196752"/>
            <a:ext cx="1558653"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Colecciones</a:t>
            </a:r>
            <a:endParaRPr lang="es-ES_tradnl" altLang="es-ES" sz="1200" dirty="0"/>
          </a:p>
        </p:txBody>
      </p:sp>
      <p:sp>
        <p:nvSpPr>
          <p:cNvPr id="17" name="16 CuadroTexto"/>
          <p:cNvSpPr txBox="1"/>
          <p:nvPr/>
        </p:nvSpPr>
        <p:spPr>
          <a:xfrm>
            <a:off x="464787" y="1553695"/>
            <a:ext cx="7520683" cy="646331"/>
          </a:xfrm>
          <a:prstGeom prst="rect">
            <a:avLst/>
          </a:prstGeom>
          <a:noFill/>
          <a:ln>
            <a:noFill/>
            <a:prstDash val="dash"/>
          </a:ln>
          <a:effectLst/>
        </p:spPr>
        <p:txBody>
          <a:bodyPr wrap="square" rtlCol="0">
            <a:spAutoFit/>
          </a:bodyPr>
          <a:lstStyle/>
          <a:p>
            <a:pPr fontAlgn="t"/>
            <a:r>
              <a:rPr lang="es-ES" sz="1200" dirty="0" smtClean="0"/>
              <a:t>Spring </a:t>
            </a:r>
            <a:r>
              <a:rPr lang="es-ES" sz="1200" dirty="0"/>
              <a:t>soporta también la instanciación e inicialización de colecciones. Es decir, es capaz de crear un objeto </a:t>
            </a:r>
            <a:r>
              <a:rPr lang="es-ES" sz="1200" dirty="0" err="1"/>
              <a:t>List</a:t>
            </a:r>
            <a:r>
              <a:rPr lang="es-ES" sz="1200" dirty="0"/>
              <a:t>, </a:t>
            </a:r>
            <a:r>
              <a:rPr lang="es-ES" sz="1200" dirty="0" err="1"/>
              <a:t>Map</a:t>
            </a:r>
            <a:r>
              <a:rPr lang="es-ES" sz="1200" dirty="0"/>
              <a:t>, Set, e incluso </a:t>
            </a:r>
            <a:r>
              <a:rPr lang="es-ES" sz="1200" dirty="0" err="1"/>
              <a:t>Properties</a:t>
            </a:r>
            <a:r>
              <a:rPr lang="es-ES" sz="1200" dirty="0"/>
              <a:t>, y rellenarlo con una serie de valores.</a:t>
            </a:r>
          </a:p>
          <a:p>
            <a:pPr fontAlgn="t"/>
            <a:r>
              <a:rPr lang="es-ES" sz="1200" dirty="0"/>
              <a:t>Imaginemos que nuestro zoológico tiene una lista de direcciones de correo de contacto:</a:t>
            </a:r>
          </a:p>
        </p:txBody>
      </p:sp>
      <p:sp>
        <p:nvSpPr>
          <p:cNvPr id="18" name="17 CuadroTexto"/>
          <p:cNvSpPr txBox="1"/>
          <p:nvPr/>
        </p:nvSpPr>
        <p:spPr>
          <a:xfrm>
            <a:off x="464788" y="3656637"/>
            <a:ext cx="7520683" cy="461665"/>
          </a:xfrm>
          <a:prstGeom prst="rect">
            <a:avLst/>
          </a:prstGeom>
          <a:noFill/>
          <a:ln>
            <a:noFill/>
            <a:prstDash val="dash"/>
          </a:ln>
          <a:effectLst/>
        </p:spPr>
        <p:txBody>
          <a:bodyPr wrap="square" rtlCol="0">
            <a:spAutoFit/>
          </a:bodyPr>
          <a:lstStyle/>
          <a:p>
            <a:pPr fontAlgn="t"/>
            <a:r>
              <a:rPr lang="es-ES" sz="1200" dirty="0" smtClean="0"/>
              <a:t>En </a:t>
            </a:r>
            <a:r>
              <a:rPr lang="es-ES" sz="1200" dirty="0"/>
              <a:t>vez de poner las direcciones de correo en el código se pueden </a:t>
            </a:r>
            <a:r>
              <a:rPr lang="es-ES" sz="1200" dirty="0" err="1"/>
              <a:t>ponerl</a:t>
            </a:r>
            <a:r>
              <a:rPr lang="es-ES" sz="1200" dirty="0"/>
              <a:t> en la configuración y dejar que Spring las inicialice.</a:t>
            </a:r>
          </a:p>
        </p:txBody>
      </p:sp>
      <p:sp>
        <p:nvSpPr>
          <p:cNvPr id="19" name="16 CuadroTexto"/>
          <p:cNvSpPr txBox="1"/>
          <p:nvPr/>
        </p:nvSpPr>
        <p:spPr>
          <a:xfrm>
            <a:off x="496589" y="4204826"/>
            <a:ext cx="7520683" cy="156966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&lt;bean id="zoo" class="</a:t>
            </a:r>
            <a:r>
              <a:rPr lang="en-US" sz="1200" dirty="0" err="1"/>
              <a:t>com.empresa.zoo.ZooServiceImpl</a:t>
            </a:r>
            <a:r>
              <a:rPr lang="en-US" sz="1200" dirty="0"/>
              <a:t>"&gt;</a:t>
            </a:r>
            <a:br>
              <a:rPr lang="en-US" sz="1200" dirty="0"/>
            </a:br>
            <a:r>
              <a:rPr lang="en-US" sz="1200" dirty="0" smtClean="0"/>
              <a:t>        &lt;</a:t>
            </a:r>
            <a:r>
              <a:rPr lang="en-US" sz="1200" dirty="0"/>
              <a:t>property name="emails"&gt;</a:t>
            </a:r>
            <a:br>
              <a:rPr lang="en-US" sz="1200" dirty="0"/>
            </a:br>
            <a:r>
              <a:rPr lang="en-US" sz="1200" dirty="0" smtClean="0"/>
              <a:t>        &lt;</a:t>
            </a:r>
            <a:r>
              <a:rPr lang="en-US" sz="1200" dirty="0"/>
              <a:t>map&gt;</a:t>
            </a:r>
            <a:br>
              <a:rPr lang="en-US" sz="1200" dirty="0"/>
            </a:br>
            <a:r>
              <a:rPr lang="en-US" sz="1200" dirty="0" smtClean="0"/>
              <a:t>	&lt;</a:t>
            </a:r>
            <a:r>
              <a:rPr lang="en-US" sz="1200" dirty="0"/>
              <a:t>entry key="tickets" value="tickets@zoo.com"/&gt;</a:t>
            </a:r>
            <a:br>
              <a:rPr lang="en-US" sz="1200" dirty="0"/>
            </a:br>
            <a:r>
              <a:rPr lang="en-US" sz="1200" dirty="0" smtClean="0"/>
              <a:t>	&lt;</a:t>
            </a:r>
            <a:r>
              <a:rPr lang="en-US" sz="1200" dirty="0"/>
              <a:t>entry key="tours" value="tours@zoo.com"/&gt;</a:t>
            </a:r>
            <a:br>
              <a:rPr lang="en-US" sz="1200" dirty="0"/>
            </a:br>
            <a:r>
              <a:rPr lang="en-US" sz="1200" dirty="0" smtClean="0"/>
              <a:t>	&lt;</a:t>
            </a:r>
            <a:r>
              <a:rPr lang="en-US" sz="1200" dirty="0"/>
              <a:t>entry key="manager" value="manager@zoo.com"/&gt;</a:t>
            </a:r>
            <a:br>
              <a:rPr lang="en-US" sz="1200" dirty="0"/>
            </a:br>
            <a:r>
              <a:rPr lang="en-US" sz="1200" dirty="0" smtClean="0"/>
              <a:t>       &lt;/</a:t>
            </a:r>
            <a:r>
              <a:rPr lang="en-US" sz="1200" dirty="0"/>
              <a:t>map&gt;</a:t>
            </a:r>
            <a:br>
              <a:rPr lang="en-US" sz="1200" dirty="0"/>
            </a:br>
            <a:r>
              <a:rPr lang="en-US" sz="1200" dirty="0"/>
              <a:t>&lt;/property</a:t>
            </a:r>
            <a:r>
              <a:rPr lang="en-US" sz="1200" dirty="0" smtClean="0"/>
              <a:t>&gt;</a:t>
            </a:r>
            <a:endParaRPr lang="es-ES" sz="1200" dirty="0"/>
          </a:p>
        </p:txBody>
      </p:sp>
      <p:sp>
        <p:nvSpPr>
          <p:cNvPr id="21" name="20 CuadroTexto"/>
          <p:cNvSpPr txBox="1"/>
          <p:nvPr/>
        </p:nvSpPr>
        <p:spPr>
          <a:xfrm>
            <a:off x="4788024" y="5157192"/>
            <a:ext cx="3654327" cy="830997"/>
          </a:xfrm>
          <a:prstGeom prst="rect">
            <a:avLst/>
          </a:prstGeom>
          <a:solidFill>
            <a:srgbClr val="FFFF00"/>
          </a:solidFill>
          <a:ln w="3175">
            <a:solidFill>
              <a:schemeClr val="tx1"/>
            </a:solidFill>
            <a:prstDash val="dash"/>
          </a:ln>
        </p:spPr>
        <p:txBody>
          <a:bodyPr wrap="square" rtlCol="0">
            <a:spAutoFit/>
          </a:bodyPr>
          <a:lstStyle/>
          <a:p>
            <a:pPr>
              <a:buNone/>
            </a:pPr>
            <a:r>
              <a:rPr lang="es-ES" sz="1200" dirty="0"/>
              <a:t>Spring soporta </a:t>
            </a:r>
            <a:r>
              <a:rPr lang="es-ES" sz="1200" dirty="0" err="1"/>
              <a:t>list</a:t>
            </a:r>
            <a:r>
              <a:rPr lang="es-ES" sz="1200" dirty="0"/>
              <a:t>, set, </a:t>
            </a:r>
            <a:r>
              <a:rPr lang="es-ES" sz="1200" dirty="0" err="1"/>
              <a:t>map</a:t>
            </a:r>
            <a:r>
              <a:rPr lang="es-ES" sz="1200" dirty="0"/>
              <a:t> y </a:t>
            </a:r>
            <a:r>
              <a:rPr lang="es-ES" sz="1200" dirty="0" err="1"/>
              <a:t>props</a:t>
            </a:r>
            <a:r>
              <a:rPr lang="es-ES" sz="1200" dirty="0"/>
              <a:t>. Y también tiene algunas características más avanzadas como la mezcla (</a:t>
            </a:r>
            <a:r>
              <a:rPr lang="es-ES" sz="1200" i="1" dirty="0" err="1"/>
              <a:t>merging</a:t>
            </a:r>
            <a:r>
              <a:rPr lang="es-ES" sz="1200" dirty="0"/>
              <a:t>) de colecciones para algunas configuraciones más complejas donde se pudiera llegar a necesitar.</a:t>
            </a:r>
            <a:endParaRPr lang="es-ES" sz="1200" b="1" dirty="0"/>
          </a:p>
        </p:txBody>
      </p:sp>
      <p:pic>
        <p:nvPicPr>
          <p:cNvPr id="2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31883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57</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 b="1" dirty="0">
                <a:solidFill>
                  <a:schemeClr val="tx1"/>
                </a:solidFill>
              </a:rPr>
              <a:t>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41" name="16 CuadroTexto"/>
          <p:cNvSpPr txBox="1"/>
          <p:nvPr/>
        </p:nvSpPr>
        <p:spPr>
          <a:xfrm>
            <a:off x="302802" y="2855008"/>
            <a:ext cx="7520683" cy="83099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&lt;beans </a:t>
            </a:r>
            <a:r>
              <a:rPr lang="en-US" sz="1200" dirty="0" err="1"/>
              <a:t>xmlns</a:t>
            </a:r>
            <a:r>
              <a:rPr lang="en-US" sz="1200" dirty="0"/>
              <a:t>="http://www.springframework.org/schema/beans"</a:t>
            </a:r>
            <a:br>
              <a:rPr lang="en-US" sz="1200" dirty="0"/>
            </a:br>
            <a:r>
              <a:rPr lang="en-US" sz="1200" dirty="0" err="1"/>
              <a:t>xmlns:p</a:t>
            </a:r>
            <a:r>
              <a:rPr lang="en-US" sz="1200" dirty="0"/>
              <a:t>="http://www.springframework.org/schema/p"</a:t>
            </a:r>
            <a:br>
              <a:rPr lang="en-US" sz="1200" dirty="0"/>
            </a:br>
            <a:r>
              <a:rPr lang="en-US" sz="1200" dirty="0" err="1"/>
              <a:t>xmlns:c</a:t>
            </a:r>
            <a:r>
              <a:rPr lang="en-US" sz="1200" dirty="0"/>
              <a:t>="http://www.springframework.org/schema/c"</a:t>
            </a:r>
            <a:br>
              <a:rPr lang="en-US" sz="1200" dirty="0"/>
            </a:br>
            <a:r>
              <a:rPr lang="en-US" sz="1200" dirty="0"/>
              <a:t>...</a:t>
            </a:r>
            <a:endParaRPr lang="es-ES" sz="1200" dirty="0"/>
          </a:p>
        </p:txBody>
      </p:sp>
      <p:sp>
        <p:nvSpPr>
          <p:cNvPr id="16" name="16 CuadroTexto"/>
          <p:cNvSpPr txBox="1"/>
          <p:nvPr/>
        </p:nvSpPr>
        <p:spPr>
          <a:xfrm>
            <a:off x="305649" y="1700808"/>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p-</a:t>
            </a:r>
            <a:r>
              <a:rPr lang="es-ES" sz="1200" b="1" dirty="0" err="1"/>
              <a:t>name</a:t>
            </a:r>
            <a:r>
              <a:rPr lang="es-ES" sz="1200" b="1" dirty="0"/>
              <a:t> y c-</a:t>
            </a:r>
            <a:r>
              <a:rPr lang="es-ES" sz="1200" b="1" dirty="0" err="1"/>
              <a:t>name</a:t>
            </a:r>
            <a:endParaRPr lang="es-ES_tradnl" altLang="es-ES" sz="1200" dirty="0"/>
          </a:p>
        </p:txBody>
      </p:sp>
      <p:sp>
        <p:nvSpPr>
          <p:cNvPr id="17" name="16 CuadroTexto"/>
          <p:cNvSpPr txBox="1"/>
          <p:nvPr/>
        </p:nvSpPr>
        <p:spPr>
          <a:xfrm>
            <a:off x="323528" y="2132856"/>
            <a:ext cx="7520683" cy="646331"/>
          </a:xfrm>
          <a:prstGeom prst="rect">
            <a:avLst/>
          </a:prstGeom>
          <a:noFill/>
          <a:ln>
            <a:noFill/>
            <a:prstDash val="dash"/>
          </a:ln>
          <a:effectLst/>
        </p:spPr>
        <p:txBody>
          <a:bodyPr wrap="square" rtlCol="0">
            <a:spAutoFit/>
          </a:bodyPr>
          <a:lstStyle/>
          <a:p>
            <a:pPr fontAlgn="t"/>
            <a:r>
              <a:rPr lang="es-ES" sz="1200" dirty="0" smtClean="0"/>
              <a:t>Una </a:t>
            </a:r>
            <a:r>
              <a:rPr lang="es-ES" sz="1200" dirty="0"/>
              <a:t>de las principales quejas que se hacen cuando se usa Spring es que los ficheros XML tienden a crecer bastante. Para intentar paliar este problema Spring permite utilizar una notación abreviada definida en dos </a:t>
            </a:r>
            <a:r>
              <a:rPr lang="es-ES" sz="1200" dirty="0" err="1"/>
              <a:t>namespaces</a:t>
            </a:r>
            <a:r>
              <a:rPr lang="es-ES" sz="1200" dirty="0"/>
              <a:t> llamados p-</a:t>
            </a:r>
            <a:r>
              <a:rPr lang="es-ES" sz="1200" dirty="0" err="1"/>
              <a:t>name</a:t>
            </a:r>
            <a:r>
              <a:rPr lang="es-ES" sz="1200" dirty="0"/>
              <a:t>, para las propiedades, y c-</a:t>
            </a:r>
            <a:r>
              <a:rPr lang="es-ES" sz="1200" dirty="0" err="1"/>
              <a:t>name</a:t>
            </a:r>
            <a:r>
              <a:rPr lang="es-ES" sz="1200" dirty="0"/>
              <a:t>, para los constructores.</a:t>
            </a:r>
          </a:p>
        </p:txBody>
      </p:sp>
      <p:sp>
        <p:nvSpPr>
          <p:cNvPr id="18" name="17 CuadroTexto"/>
          <p:cNvSpPr txBox="1"/>
          <p:nvPr/>
        </p:nvSpPr>
        <p:spPr>
          <a:xfrm>
            <a:off x="302801" y="3934442"/>
            <a:ext cx="7520683" cy="461665"/>
          </a:xfrm>
          <a:prstGeom prst="rect">
            <a:avLst/>
          </a:prstGeom>
          <a:noFill/>
          <a:ln>
            <a:noFill/>
            <a:prstDash val="dash"/>
          </a:ln>
          <a:effectLst/>
        </p:spPr>
        <p:txBody>
          <a:bodyPr wrap="square" rtlCol="0">
            <a:spAutoFit/>
          </a:bodyPr>
          <a:lstStyle/>
          <a:p>
            <a:pPr fontAlgn="t"/>
            <a:r>
              <a:rPr lang="es-ES" sz="1200" dirty="0" smtClean="0"/>
              <a:t>Veamos </a:t>
            </a:r>
            <a:r>
              <a:rPr lang="es-ES" sz="1200" dirty="0"/>
              <a:t>un ejemplo usando p-</a:t>
            </a:r>
            <a:r>
              <a:rPr lang="es-ES" sz="1200" dirty="0" err="1"/>
              <a:t>name</a:t>
            </a:r>
            <a:r>
              <a:rPr lang="es-ES" sz="1200" dirty="0"/>
              <a:t> para inicializar dos propiedades, por una parte una cadena de texto con el nombre del zoológico, y por otra parte una referencia a otro </a:t>
            </a:r>
            <a:r>
              <a:rPr lang="es-ES" sz="1200" dirty="0" err="1"/>
              <a:t>bean</a:t>
            </a:r>
            <a:r>
              <a:rPr lang="es-ES" sz="1200" dirty="0"/>
              <a:t> con el servicio de comidas:</a:t>
            </a:r>
          </a:p>
        </p:txBody>
      </p:sp>
      <p:sp>
        <p:nvSpPr>
          <p:cNvPr id="19" name="16 CuadroTexto"/>
          <p:cNvSpPr txBox="1"/>
          <p:nvPr/>
        </p:nvSpPr>
        <p:spPr>
          <a:xfrm>
            <a:off x="345411" y="4509120"/>
            <a:ext cx="7520683"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a:t>
            </a:r>
            <a:br>
              <a:rPr lang="es-ES" sz="1200" dirty="0"/>
            </a:br>
            <a:r>
              <a:rPr lang="es-ES" sz="1200" dirty="0"/>
              <a:t>p:nombreZoo="Wild Park"</a:t>
            </a:r>
            <a:br>
              <a:rPr lang="es-ES" sz="1200" dirty="0"/>
            </a:br>
            <a:r>
              <a:rPr lang="es-ES" sz="1200" dirty="0"/>
              <a:t>p:foodService-ref="mexicanFood"/&gt;</a:t>
            </a:r>
          </a:p>
        </p:txBody>
      </p:sp>
      <p:pic>
        <p:nvPicPr>
          <p:cNvPr id="2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5548214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58</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definición de un </a:t>
            </a:r>
            <a:r>
              <a:rPr lang="es-ES"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sp>
        <p:nvSpPr>
          <p:cNvPr id="41" name="16 CuadroTexto"/>
          <p:cNvSpPr txBox="1"/>
          <p:nvPr/>
        </p:nvSpPr>
        <p:spPr>
          <a:xfrm>
            <a:off x="275892" y="2926685"/>
            <a:ext cx="7520683"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a:t>
            </a:r>
            <a:br>
              <a:rPr lang="es-ES" sz="1200" dirty="0"/>
            </a:br>
            <a:r>
              <a:rPr lang="es-ES" sz="1200" dirty="0"/>
              <a:t>c:nombreZoo="Wild Park"</a:t>
            </a:r>
            <a:br>
              <a:rPr lang="es-ES" sz="1200" dirty="0"/>
            </a:br>
            <a:r>
              <a:rPr lang="es-ES" sz="1200" dirty="0"/>
              <a:t>c:foodService-ref="mexicanFood"/&gt;</a:t>
            </a:r>
          </a:p>
        </p:txBody>
      </p:sp>
      <p:sp>
        <p:nvSpPr>
          <p:cNvPr id="16" name="16 CuadroTexto"/>
          <p:cNvSpPr txBox="1"/>
          <p:nvPr/>
        </p:nvSpPr>
        <p:spPr>
          <a:xfrm>
            <a:off x="275892" y="1700808"/>
            <a:ext cx="1558654" cy="276999"/>
          </a:xfrm>
          <a:prstGeom prst="rect">
            <a:avLst/>
          </a:prstGeom>
          <a:solidFill>
            <a:schemeClr val="accent4">
              <a:lumMod val="20000"/>
              <a:lumOff val="80000"/>
            </a:schemeClr>
          </a:solidFill>
          <a:ln w="3175">
            <a:solidFill>
              <a:srgbClr val="70458B"/>
            </a:solidFill>
            <a:prstDash val="solid"/>
          </a:ln>
          <a:effectLst>
            <a:outerShdw blurRad="50800" dist="38100" dir="18900000" algn="bl" rotWithShape="0">
              <a:prstClr val="black">
                <a:alpha val="40000"/>
              </a:prstClr>
            </a:outerShdw>
          </a:effectLst>
        </p:spPr>
        <p:txBody>
          <a:bodyPr wrap="square" rtlCol="0">
            <a:spAutoFit/>
          </a:bodyPr>
          <a:lstStyle/>
          <a:p>
            <a:pPr>
              <a:spcBef>
                <a:spcPts val="1800"/>
              </a:spcBef>
              <a:buClr>
                <a:srgbClr val="CF022B"/>
              </a:buClr>
              <a:buSzPct val="90000"/>
            </a:pPr>
            <a:r>
              <a:rPr lang="es-ES" sz="1200" b="1" dirty="0"/>
              <a:t>p-</a:t>
            </a:r>
            <a:r>
              <a:rPr lang="es-ES" sz="1200" b="1" dirty="0" err="1"/>
              <a:t>name</a:t>
            </a:r>
            <a:r>
              <a:rPr lang="es-ES" sz="1200" b="1" dirty="0"/>
              <a:t> y c-</a:t>
            </a:r>
            <a:r>
              <a:rPr lang="es-ES" sz="1200" b="1" dirty="0" err="1"/>
              <a:t>name</a:t>
            </a:r>
            <a:endParaRPr lang="es-ES_tradnl" altLang="es-ES" sz="1200" dirty="0"/>
          </a:p>
        </p:txBody>
      </p:sp>
      <p:sp>
        <p:nvSpPr>
          <p:cNvPr id="17" name="16 CuadroTexto"/>
          <p:cNvSpPr txBox="1"/>
          <p:nvPr/>
        </p:nvSpPr>
        <p:spPr>
          <a:xfrm>
            <a:off x="251520" y="2247255"/>
            <a:ext cx="7520683" cy="461665"/>
          </a:xfrm>
          <a:prstGeom prst="rect">
            <a:avLst/>
          </a:prstGeom>
          <a:noFill/>
          <a:ln>
            <a:noFill/>
            <a:prstDash val="dash"/>
          </a:ln>
          <a:effectLst/>
        </p:spPr>
        <p:txBody>
          <a:bodyPr wrap="square" rtlCol="0">
            <a:spAutoFit/>
          </a:bodyPr>
          <a:lstStyle/>
          <a:p>
            <a:pPr fontAlgn="t"/>
            <a:r>
              <a:rPr lang="es-ES" sz="1200" dirty="0" smtClean="0"/>
              <a:t>De </a:t>
            </a:r>
            <a:r>
              <a:rPr lang="es-ES" sz="1200" dirty="0"/>
              <a:t>igual forma, el </a:t>
            </a:r>
            <a:r>
              <a:rPr lang="es-ES" sz="1200" dirty="0" err="1"/>
              <a:t>namespace</a:t>
            </a:r>
            <a:r>
              <a:rPr lang="es-ES" sz="1200" dirty="0"/>
              <a:t> c-</a:t>
            </a:r>
            <a:r>
              <a:rPr lang="es-ES" sz="1200" dirty="0" err="1"/>
              <a:t>name</a:t>
            </a:r>
            <a:r>
              <a:rPr lang="es-ES" sz="1200" dirty="0"/>
              <a:t> permite abreviar la declaración de los </a:t>
            </a:r>
            <a:r>
              <a:rPr lang="es-ES" sz="1200" dirty="0" err="1"/>
              <a:t>contructores</a:t>
            </a:r>
            <a:r>
              <a:rPr lang="es-ES" sz="1200" dirty="0"/>
              <a:t> al definir los parámetros dentro de la propia etiqueta </a:t>
            </a:r>
            <a:r>
              <a:rPr lang="es-ES" sz="1200" dirty="0" err="1"/>
              <a:t>bean</a:t>
            </a:r>
            <a:r>
              <a:rPr lang="es-ES" sz="1200" dirty="0"/>
              <a:t>:</a:t>
            </a:r>
          </a:p>
        </p:txBody>
      </p:sp>
      <p:pic>
        <p:nvPicPr>
          <p:cNvPr id="2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624350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59</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Formas de definir un </a:t>
            </a:r>
            <a:r>
              <a:rPr lang="es-ES_tradnl" alt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bean</a:t>
            </a:r>
            <a:endParaRPr lang="es-ES" b="1" cap="none" dirty="0">
              <a:ea typeface="ＭＳ Ｐゴシック" pitchFamily="34" charset="-128"/>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graphicFrame>
        <p:nvGraphicFramePr>
          <p:cNvPr id="23" name="22 Tabla"/>
          <p:cNvGraphicFramePr>
            <a:graphicFrameLocks noGrp="1"/>
          </p:cNvGraphicFramePr>
          <p:nvPr>
            <p:extLst>
              <p:ext uri="{D42A27DB-BD31-4B8C-83A1-F6EECF244321}">
                <p14:modId xmlns:p14="http://schemas.microsoft.com/office/powerpoint/2010/main" val="1828877964"/>
              </p:ext>
            </p:extLst>
          </p:nvPr>
        </p:nvGraphicFramePr>
        <p:xfrm>
          <a:off x="362692" y="1700808"/>
          <a:ext cx="8169748" cy="3619305"/>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728192">
                  <a:extLst>
                    <a:ext uri="{9D8B030D-6E8A-4147-A177-3AD203B41FA5}">
                      <a16:colId xmlns:a16="http://schemas.microsoft.com/office/drawing/2014/main" val="20000"/>
                    </a:ext>
                  </a:extLst>
                </a:gridCol>
                <a:gridCol w="6441556">
                  <a:extLst>
                    <a:ext uri="{9D8B030D-6E8A-4147-A177-3AD203B41FA5}">
                      <a16:colId xmlns:a16="http://schemas.microsoft.com/office/drawing/2014/main" val="20001"/>
                    </a:ext>
                  </a:extLst>
                </a:gridCol>
              </a:tblGrid>
              <a:tr h="291008">
                <a:tc>
                  <a:txBody>
                    <a:bodyPr/>
                    <a:lstStyle/>
                    <a:p>
                      <a:pPr algn="ctr"/>
                      <a:r>
                        <a:rPr lang="es-ES" sz="1200" dirty="0" smtClean="0">
                          <a:effectLst/>
                        </a:rPr>
                        <a:t>Propiedad</a:t>
                      </a:r>
                      <a:endParaRPr lang="es-ES" sz="1200" b="1" dirty="0"/>
                    </a:p>
                  </a:txBody>
                  <a:tcPr>
                    <a:lnB w="3175" cap="flat" cmpd="sng" algn="ctr">
                      <a:solidFill>
                        <a:schemeClr val="tx1"/>
                      </a:solidFill>
                      <a:prstDash val="solid"/>
                      <a:round/>
                      <a:headEnd type="none" w="med" len="med"/>
                      <a:tailEnd type="none" w="med" len="med"/>
                    </a:lnB>
                  </a:tcPr>
                </a:tc>
                <a:tc>
                  <a:txBody>
                    <a:bodyPr/>
                    <a:lstStyle/>
                    <a:p>
                      <a:pPr algn="ctr">
                        <a:lnSpc>
                          <a:spcPct val="100000"/>
                        </a:lnSpc>
                      </a:pPr>
                      <a:r>
                        <a:rPr lang="es-ES" sz="1200" b="1" dirty="0" smtClean="0">
                          <a:effectLst/>
                        </a:rPr>
                        <a:t>Descripción</a:t>
                      </a:r>
                      <a:endParaRPr lang="es-ES" sz="1200" b="1" dirty="0"/>
                    </a:p>
                  </a:txBody>
                  <a:tcP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7891">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1200" b="1" dirty="0" err="1" smtClean="0">
                          <a:effectLst/>
                        </a:rPr>
                        <a:t>class</a:t>
                      </a:r>
                      <a:endParaRPr lang="es-ES" sz="12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200" dirty="0" smtClean="0">
                          <a:effectLst/>
                        </a:rPr>
                        <a:t>Este atributo es obligatorio y especifica la clase de </a:t>
                      </a:r>
                      <a:r>
                        <a:rPr lang="es-ES" sz="1200" b="1" dirty="0" err="1" smtClean="0">
                          <a:effectLst/>
                        </a:rPr>
                        <a:t>bean</a:t>
                      </a:r>
                      <a:r>
                        <a:rPr lang="es-ES" sz="1200" dirty="0" smtClean="0">
                          <a:effectLst/>
                        </a:rPr>
                        <a:t> que se utilizará para crear el </a:t>
                      </a:r>
                      <a:r>
                        <a:rPr lang="es-ES" sz="1200" b="1" dirty="0" err="1" smtClean="0">
                          <a:effectLst/>
                        </a:rPr>
                        <a:t>Bean</a:t>
                      </a:r>
                      <a:r>
                        <a:rPr lang="es-ES" sz="1200" dirty="0" smtClean="0">
                          <a:effectLst/>
                        </a:rPr>
                        <a:t>.</a:t>
                      </a:r>
                      <a:endParaRPr lang="es-ES" sz="12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8032">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1200" b="1" dirty="0" err="1" smtClean="0">
                          <a:effectLst/>
                        </a:rPr>
                        <a:t>name</a:t>
                      </a:r>
                      <a:endParaRPr lang="es-ES" sz="12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200" dirty="0" smtClean="0">
                          <a:effectLst/>
                        </a:rPr>
                        <a:t>Singularmente Este atributo Identifica el </a:t>
                      </a:r>
                      <a:r>
                        <a:rPr lang="es-ES" sz="1200" b="1" dirty="0" err="1" smtClean="0">
                          <a:effectLst/>
                        </a:rPr>
                        <a:t>Bean</a:t>
                      </a:r>
                      <a:r>
                        <a:rPr lang="es-ES" sz="1200" dirty="0" smtClean="0">
                          <a:effectLst/>
                        </a:rPr>
                        <a:t> especificado. En los metadatos de configuración basado en XML, se utiliza el ID y / o nombre Especifica atributos al identificador (s) de </a:t>
                      </a:r>
                      <a:r>
                        <a:rPr lang="es-ES" sz="1200" dirty="0" err="1" smtClean="0">
                          <a:effectLst/>
                        </a:rPr>
                        <a:t>Bean</a:t>
                      </a:r>
                      <a:endParaRPr lang="es-E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96861">
                <a:tc>
                  <a:txBody>
                    <a:bodyPr/>
                    <a:lstStyle/>
                    <a:p>
                      <a:r>
                        <a:rPr lang="es-ES" sz="1200" b="1" dirty="0" err="1" smtClean="0">
                          <a:effectLst/>
                        </a:rPr>
                        <a:t>scope</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1200" dirty="0" smtClean="0">
                          <a:effectLst/>
                        </a:rPr>
                        <a:t>Este atributo especifica el alcance de los objetos creados a partir de una definición especial de </a:t>
                      </a:r>
                      <a:r>
                        <a:rPr lang="es-ES" sz="1200" dirty="0" err="1" smtClean="0">
                          <a:effectLst/>
                        </a:rPr>
                        <a:t>Bean</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96861">
                <a:tc>
                  <a:txBody>
                    <a:bodyPr/>
                    <a:lstStyle/>
                    <a:p>
                      <a:r>
                        <a:rPr lang="es-ES" sz="1200" b="1" dirty="0" smtClean="0">
                          <a:effectLst/>
                        </a:rPr>
                        <a:t>constructor-</a:t>
                      </a:r>
                      <a:r>
                        <a:rPr lang="es-ES" sz="1200" b="1" dirty="0" err="1" smtClean="0">
                          <a:effectLst/>
                        </a:rPr>
                        <a:t>arg</a:t>
                      </a:r>
                      <a:r>
                        <a:rPr lang="es-ES" sz="1200" b="1" dirty="0" smtClean="0"/>
                        <a:t> </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200" dirty="0" smtClean="0">
                          <a:effectLst/>
                        </a:rPr>
                        <a:t>Se utiliza para inyectar las dependencias</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5571">
                <a:tc>
                  <a:txBody>
                    <a:bodyPr/>
                    <a:lstStyle/>
                    <a:p>
                      <a:r>
                        <a:rPr lang="es-ES" sz="1200" b="1" dirty="0" err="1" smtClean="0">
                          <a:effectLst/>
                        </a:rPr>
                        <a:t>properties</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200" dirty="0" smtClean="0">
                          <a:effectLst/>
                        </a:rPr>
                        <a:t>Esto se utiliza para inyectar las dependencias y se discutirá en los próximos capítulos.</a:t>
                      </a:r>
                      <a:endParaRPr lang="es-ES"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325571">
                <a:tc>
                  <a:txBody>
                    <a:bodyPr/>
                    <a:lstStyle/>
                    <a:p>
                      <a:r>
                        <a:rPr lang="es-ES" sz="1200" b="1" dirty="0" err="1" smtClean="0">
                          <a:effectLst/>
                        </a:rPr>
                        <a:t>autowiring</a:t>
                      </a:r>
                      <a:r>
                        <a:rPr lang="es-ES" sz="1200" b="1" dirty="0" smtClean="0">
                          <a:effectLst/>
                        </a:rPr>
                        <a:t> </a:t>
                      </a:r>
                      <a:r>
                        <a:rPr lang="es-ES" sz="1200" b="1" dirty="0" err="1" smtClean="0">
                          <a:effectLst/>
                        </a:rPr>
                        <a:t>mode</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200" dirty="0" smtClean="0">
                          <a:effectLst/>
                        </a:rPr>
                        <a:t>Esto se utiliza para inyectar las dependencias y se discutirá en los próximos capítulos.</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325571">
                <a:tc>
                  <a:txBody>
                    <a:bodyPr/>
                    <a:lstStyle/>
                    <a:p>
                      <a:r>
                        <a:rPr lang="es-ES" sz="1200" b="1" dirty="0" err="1" smtClean="0">
                          <a:effectLst/>
                        </a:rPr>
                        <a:t>lazy-initialization</a:t>
                      </a:r>
                      <a:r>
                        <a:rPr lang="es-ES" sz="1200" b="1" dirty="0" smtClean="0">
                          <a:effectLst/>
                        </a:rPr>
                        <a:t> </a:t>
                      </a:r>
                      <a:r>
                        <a:rPr lang="es-ES" sz="1200" b="1" dirty="0" err="1" smtClean="0">
                          <a:effectLst/>
                        </a:rPr>
                        <a:t>mode</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200" kern="1200" dirty="0" smtClean="0">
                          <a:solidFill>
                            <a:schemeClr val="dk1"/>
                          </a:solidFill>
                          <a:effectLst/>
                          <a:latin typeface="+mn-lt"/>
                          <a:ea typeface="+mn-ea"/>
                          <a:cs typeface="+mn-cs"/>
                        </a:rPr>
                        <a:t>Si se quiere evitar que algún </a:t>
                      </a:r>
                      <a:r>
                        <a:rPr lang="es-ES" sz="1200" kern="1200" dirty="0" err="1" smtClean="0">
                          <a:solidFill>
                            <a:schemeClr val="dk1"/>
                          </a:solidFill>
                          <a:effectLst/>
                          <a:latin typeface="+mn-lt"/>
                          <a:ea typeface="+mn-ea"/>
                          <a:cs typeface="+mn-cs"/>
                        </a:rPr>
                        <a:t>bean</a:t>
                      </a:r>
                      <a:r>
                        <a:rPr lang="es-ES" sz="1200" kern="1200" dirty="0" smtClean="0">
                          <a:solidFill>
                            <a:schemeClr val="dk1"/>
                          </a:solidFill>
                          <a:effectLst/>
                          <a:latin typeface="+mn-lt"/>
                          <a:ea typeface="+mn-ea"/>
                          <a:cs typeface="+mn-cs"/>
                        </a:rPr>
                        <a:t> sea instanciado automáticamente </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325571">
                <a:tc>
                  <a:txBody>
                    <a:bodyPr/>
                    <a:lstStyle/>
                    <a:p>
                      <a:r>
                        <a:rPr lang="es-ES" sz="1200" b="1" dirty="0" err="1" smtClean="0">
                          <a:effectLst/>
                        </a:rPr>
                        <a:t>initialization</a:t>
                      </a:r>
                      <a:r>
                        <a:rPr lang="es-ES" sz="1200" b="1" dirty="0" smtClean="0">
                          <a:effectLst/>
                        </a:rPr>
                        <a:t> </a:t>
                      </a:r>
                      <a:r>
                        <a:rPr lang="es-ES" sz="1200" b="1" dirty="0" err="1" smtClean="0">
                          <a:effectLst/>
                        </a:rPr>
                        <a:t>method</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200" kern="1200" dirty="0" smtClean="0">
                          <a:solidFill>
                            <a:schemeClr val="dk1"/>
                          </a:solidFill>
                          <a:effectLst/>
                          <a:latin typeface="+mn-lt"/>
                          <a:ea typeface="+mn-ea"/>
                          <a:cs typeface="+mn-cs"/>
                        </a:rPr>
                        <a:t>ventaja de que elimina la dependencia </a:t>
                      </a:r>
                      <a:r>
                        <a:rPr lang="es-ES" sz="1200" kern="1200" baseline="0" dirty="0" smtClean="0">
                          <a:solidFill>
                            <a:schemeClr val="dk1"/>
                          </a:solidFill>
                          <a:effectLst/>
                          <a:latin typeface="+mn-lt"/>
                          <a:ea typeface="+mn-ea"/>
                          <a:cs typeface="+mn-cs"/>
                        </a:rPr>
                        <a:t> en el </a:t>
                      </a:r>
                      <a:r>
                        <a:rPr lang="es-ES" sz="1200" kern="1200" dirty="0" smtClean="0">
                          <a:solidFill>
                            <a:schemeClr val="dk1"/>
                          </a:solidFill>
                          <a:effectLst/>
                          <a:latin typeface="+mn-lt"/>
                          <a:ea typeface="+mn-ea"/>
                          <a:cs typeface="+mn-cs"/>
                        </a:rPr>
                        <a:t> código, y además permite elegir el nombre del método que se quiere que sea llamado</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325571">
                <a:tc>
                  <a:txBody>
                    <a:bodyPr/>
                    <a:lstStyle/>
                    <a:p>
                      <a:r>
                        <a:rPr lang="es-ES" sz="1200" b="1" dirty="0" err="1" smtClean="0">
                          <a:effectLst/>
                        </a:rPr>
                        <a:t>destruction</a:t>
                      </a:r>
                      <a:r>
                        <a:rPr lang="es-ES" sz="1200" b="1" dirty="0" smtClean="0">
                          <a:effectLst/>
                        </a:rPr>
                        <a:t> </a:t>
                      </a:r>
                      <a:r>
                        <a:rPr lang="es-ES" sz="1200" b="1" dirty="0" err="1" smtClean="0">
                          <a:effectLst/>
                        </a:rPr>
                        <a:t>method</a:t>
                      </a:r>
                      <a:endParaRPr lang="es-ES" sz="12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200" kern="1200" dirty="0" smtClean="0">
                          <a:solidFill>
                            <a:schemeClr val="dk1"/>
                          </a:solidFill>
                          <a:effectLst/>
                          <a:latin typeface="+mn-lt"/>
                          <a:ea typeface="+mn-ea"/>
                          <a:cs typeface="+mn-cs"/>
                        </a:rPr>
                        <a:t>Destruye la instancia de un </a:t>
                      </a:r>
                      <a:r>
                        <a:rPr lang="es-ES" sz="1200" kern="1200" dirty="0" err="1" smtClean="0">
                          <a:solidFill>
                            <a:schemeClr val="dk1"/>
                          </a:solidFill>
                          <a:effectLst/>
                          <a:latin typeface="+mn-lt"/>
                          <a:ea typeface="+mn-ea"/>
                          <a:cs typeface="+mn-cs"/>
                        </a:rPr>
                        <a:t>bean</a:t>
                      </a:r>
                      <a:r>
                        <a:rPr lang="es-ES" sz="1200" kern="1200" dirty="0" smtClean="0">
                          <a:solidFill>
                            <a:schemeClr val="dk1"/>
                          </a:solidFill>
                          <a:effectLst/>
                          <a:latin typeface="+mn-lt"/>
                          <a:ea typeface="+mn-ea"/>
                          <a:cs typeface="+mn-cs"/>
                        </a:rPr>
                        <a:t>.</a:t>
                      </a:r>
                      <a:endParaRPr lang="es-E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pic>
        <p:nvPicPr>
          <p:cNvPr id="15"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8"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4170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39552" y="692696"/>
            <a:ext cx="8045374" cy="332546"/>
          </a:xfrm>
        </p:spPr>
        <p:txBody>
          <a:bodyPr/>
          <a:lstStyle/>
          <a:p>
            <a:r>
              <a:rPr lang="es-ES" dirty="0" smtClean="0"/>
              <a:t>SPRING ESTA BASADO EN 3 CONCEPTOS</a:t>
            </a:r>
          </a:p>
        </p:txBody>
      </p:sp>
      <p:sp>
        <p:nvSpPr>
          <p:cNvPr id="4" name="3 Marcador de pie de página"/>
          <p:cNvSpPr>
            <a:spLocks noGrp="1"/>
          </p:cNvSpPr>
          <p:nvPr>
            <p:ph type="ftr" sz="quarter" idx="11"/>
          </p:nvPr>
        </p:nvSpPr>
        <p:spPr>
          <a:xfrm>
            <a:off x="634236" y="5787128"/>
            <a:ext cx="4544590" cy="162152"/>
          </a:xfrm>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6</a:t>
            </a:fld>
            <a:endParaRPr lang="fr-FR" dirty="0"/>
          </a:p>
        </p:txBody>
      </p:sp>
      <p:sp>
        <p:nvSpPr>
          <p:cNvPr id="27" name="5 Marcador de texto"/>
          <p:cNvSpPr>
            <a:spLocks noGrp="1"/>
          </p:cNvSpPr>
          <p:nvPr>
            <p:ph type="body" sz="quarter" idx="13"/>
          </p:nvPr>
        </p:nvSpPr>
        <p:spPr>
          <a:xfrm>
            <a:off x="539552" y="260648"/>
            <a:ext cx="8376543" cy="269875"/>
          </a:xfrm>
        </p:spPr>
        <p:txBody>
          <a:bodyPr/>
          <a:lstStyle/>
          <a:p>
            <a:r>
              <a:rPr lang="es-ES" b="1" dirty="0" smtClean="0"/>
              <a:t>FORMACIÓN SPRING</a:t>
            </a:r>
            <a:endParaRPr lang="es-ES_tradnl" altLang="es-ES" b="1" dirty="0">
              <a:ea typeface="ＭＳ Ｐゴシック" pitchFamily="34" charset="-128"/>
            </a:endParaRPr>
          </a:p>
        </p:txBody>
      </p:sp>
      <p:sp>
        <p:nvSpPr>
          <p:cNvPr id="9" name="Espace réservé du numéro de diapositive 4"/>
          <p:cNvSpPr txBox="1">
            <a:spLocks/>
          </p:cNvSpPr>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45710" rIns="0" bIns="45710" rtlCol="0" anchor="ctr"/>
          <a:lstStyle>
            <a:lvl1pPr eaLnBrk="0" hangingPunct="0">
              <a:spcBef>
                <a:spcPts val="1800"/>
              </a:spcBef>
              <a:buClr>
                <a:srgbClr val="CF022B"/>
              </a:buClr>
              <a:buSzPct val="90000"/>
              <a:buBlip>
                <a:blip r:embed="rId2"/>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3"/>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marL="0" marR="0" lvl="0" indent="0" algn="r" defTabSz="914199" rtl="0" eaLnBrk="1" fontAlgn="auto" latinLnBrk="0" hangingPunct="1">
              <a:lnSpc>
                <a:spcPct val="100000"/>
              </a:lnSpc>
              <a:spcBef>
                <a:spcPct val="0"/>
              </a:spcBef>
              <a:spcAft>
                <a:spcPts val="0"/>
              </a:spcAft>
              <a:buClrTx/>
              <a:buSzTx/>
              <a:buFontTx/>
              <a:buNone/>
              <a:tabLst/>
              <a:defRPr/>
            </a:pPr>
            <a:fld id="{D053B21E-74FB-4600-B3D2-6661BB401A97}" type="slidenum">
              <a:rPr kumimoji="0" lang="fr-FR" altLang="es-ES" sz="1100" b="0" i="0" u="none" strike="noStrike" kern="1200" cap="none" spc="0" normalizeH="0" baseline="0" noProof="0" smtClean="0">
                <a:ln>
                  <a:noFill/>
                </a:ln>
                <a:solidFill>
                  <a:srgbClr val="464646"/>
                </a:solidFill>
                <a:effectLst/>
                <a:uLnTx/>
                <a:uFillTx/>
                <a:latin typeface="Calibri" pitchFamily="34" charset="0"/>
                <a:ea typeface="ＭＳ Ｐゴシック" pitchFamily="34" charset="-128"/>
                <a:cs typeface="+mn-cs"/>
              </a:rPr>
              <a:pPr marL="0" marR="0" lvl="0" indent="0" algn="r" defTabSz="914199" rtl="0" eaLnBrk="1" fontAlgn="auto" latinLnBrk="0" hangingPunct="1">
                <a:lnSpc>
                  <a:spcPct val="100000"/>
                </a:lnSpc>
                <a:spcBef>
                  <a:spcPct val="0"/>
                </a:spcBef>
                <a:spcAft>
                  <a:spcPts val="0"/>
                </a:spcAft>
                <a:buClrTx/>
                <a:buSzTx/>
                <a:buFontTx/>
                <a:buNone/>
                <a:tabLst/>
                <a:defRPr/>
              </a:pPr>
              <a:t>6</a:t>
            </a:fld>
            <a:endParaRPr kumimoji="0" lang="fr-FR" altLang="es-ES" sz="1100" b="0" i="0" u="none" strike="noStrike" kern="1200" cap="none" spc="0" normalizeH="0" baseline="0" noProof="0" smtClean="0">
              <a:ln>
                <a:noFill/>
              </a:ln>
              <a:solidFill>
                <a:srgbClr val="464646"/>
              </a:solidFill>
              <a:effectLst/>
              <a:uLnTx/>
              <a:uFillTx/>
              <a:latin typeface="Calibri" pitchFamily="34" charset="0"/>
              <a:ea typeface="ＭＳ Ｐゴシック" pitchFamily="34" charset="-128"/>
              <a:cs typeface="+mn-cs"/>
            </a:endParaRPr>
          </a:p>
        </p:txBody>
      </p:sp>
      <p:sp>
        <p:nvSpPr>
          <p:cNvPr id="10" name="Espace réservé du pied de page 3"/>
          <p:cNvSpPr txBox="1">
            <a:spLocks/>
          </p:cNvSpPr>
          <p:nvPr/>
        </p:nvSpPr>
        <p:spPr bwMode="auto">
          <a:xfrm>
            <a:off x="539552" y="6507435"/>
            <a:ext cx="4545012" cy="161925"/>
          </a:xfrm>
          <a:prstGeom prst="rect">
            <a:avLst/>
          </a:prstGeom>
          <a:ln>
            <a:miter lim="800000"/>
            <a:headEnd/>
            <a:tailEnd/>
          </a:ln>
        </p:spPr>
        <p:txBody>
          <a:bodyPr vert="horz" wrap="square" lIns="91420" tIns="45710" rIns="91420" bIns="45710" numCol="1" rtlCol="0" anchor="ctr" anchorCtr="0" compatLnSpc="1">
            <a:prstTxWarp prst="textNoShape">
              <a:avLst/>
            </a:prstTxWarp>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fr-FR" sz="1000" b="0" i="0" u="none" strike="noStrike" kern="1200" cap="none" spc="0" normalizeH="0" baseline="0" noProof="0" dirty="0" err="1" smtClean="0">
                <a:ln>
                  <a:noFill/>
                </a:ln>
                <a:solidFill>
                  <a:srgbClr val="464646"/>
                </a:solidFill>
                <a:effectLst/>
                <a:uLnTx/>
                <a:uFillTx/>
                <a:latin typeface="+mn-lt"/>
                <a:ea typeface="+mn-ea"/>
                <a:cs typeface="+mn-cs"/>
              </a:rPr>
              <a:t>Spring</a:t>
            </a:r>
            <a:r>
              <a:rPr kumimoji="0" lang="fr-FR" sz="1000" b="0" i="0" u="none" strike="noStrike" kern="1200" cap="none" spc="0" normalizeH="0" baseline="0" noProof="0" dirty="0" smtClean="0">
                <a:ln>
                  <a:noFill/>
                </a:ln>
                <a:solidFill>
                  <a:srgbClr val="464646"/>
                </a:solidFill>
                <a:effectLst/>
                <a:uLnTx/>
                <a:uFillTx/>
                <a:latin typeface="+mn-lt"/>
                <a:ea typeface="+mn-ea"/>
                <a:cs typeface="+mn-cs"/>
              </a:rPr>
              <a:t> </a:t>
            </a:r>
            <a:r>
              <a:rPr kumimoji="0" lang="fr-FR" sz="1000" b="0" i="0" u="none" strike="noStrike" kern="1200" cap="none" spc="0" normalizeH="0" baseline="0" noProof="0" dirty="0" err="1" smtClean="0">
                <a:ln>
                  <a:noFill/>
                </a:ln>
                <a:solidFill>
                  <a:srgbClr val="464646"/>
                </a:solidFill>
                <a:effectLst/>
                <a:uLnTx/>
                <a:uFillTx/>
                <a:latin typeface="+mn-lt"/>
                <a:ea typeface="+mn-ea"/>
                <a:cs typeface="+mn-cs"/>
              </a:rPr>
              <a:t>Franework</a:t>
            </a:r>
            <a:endParaRPr kumimoji="0" lang="fr-FR" sz="1000" b="0" i="0" u="none" strike="noStrike" kern="1200" cap="none" spc="0" normalizeH="0" baseline="0" noProof="0" dirty="0" smtClean="0">
              <a:ln>
                <a:noFill/>
              </a:ln>
              <a:solidFill>
                <a:srgbClr val="464646"/>
              </a:solidFill>
              <a:effectLst/>
              <a:uLnTx/>
              <a:uFillTx/>
              <a:latin typeface="+mn-lt"/>
              <a:ea typeface="+mn-ea"/>
              <a:cs typeface="+mn-cs"/>
            </a:endParaRPr>
          </a:p>
        </p:txBody>
      </p:sp>
      <p:sp>
        <p:nvSpPr>
          <p:cNvPr id="12" name="11 Flecha derecha"/>
          <p:cNvSpPr/>
          <p:nvPr/>
        </p:nvSpPr>
        <p:spPr>
          <a:xfrm rot="1244290">
            <a:off x="767860" y="2104343"/>
            <a:ext cx="2137531" cy="936104"/>
          </a:xfrm>
          <a:prstGeom prst="righ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3" name="12 Flecha derecha"/>
          <p:cNvSpPr/>
          <p:nvPr/>
        </p:nvSpPr>
        <p:spPr>
          <a:xfrm rot="8954392">
            <a:off x="6146561" y="2278528"/>
            <a:ext cx="2153996" cy="936104"/>
          </a:xfrm>
          <a:prstGeom prst="right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4" name="13 Rectángulo"/>
          <p:cNvSpPr/>
          <p:nvPr/>
        </p:nvSpPr>
        <p:spPr>
          <a:xfrm>
            <a:off x="3054935" y="5122577"/>
            <a:ext cx="2627947" cy="504056"/>
          </a:xfrm>
          <a:prstGeom prst="rect">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5" name="14 Flecha abajo"/>
          <p:cNvSpPr/>
          <p:nvPr/>
        </p:nvSpPr>
        <p:spPr>
          <a:xfrm rot="10800000">
            <a:off x="3900855" y="4631856"/>
            <a:ext cx="936104" cy="598151"/>
          </a:xfrm>
          <a:prstGeom prst="downArrow">
            <a:avLst/>
          </a:prstGeom>
          <a:solidFill>
            <a:srgbClr val="CF022B"/>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6" name="15 Triángulo isósceles"/>
          <p:cNvSpPr/>
          <p:nvPr/>
        </p:nvSpPr>
        <p:spPr>
          <a:xfrm>
            <a:off x="2679120" y="1769228"/>
            <a:ext cx="3379575" cy="2537669"/>
          </a:xfrm>
          <a:prstGeom prst="triangle">
            <a:avLst/>
          </a:prstGeom>
          <a:solidFill>
            <a:srgbClr val="92D050"/>
          </a:solidFill>
          <a:ln>
            <a:solidFill>
              <a:schemeClr val="tx1"/>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7" name="16 CuadroTexto"/>
          <p:cNvSpPr txBox="1"/>
          <p:nvPr/>
        </p:nvSpPr>
        <p:spPr>
          <a:xfrm rot="18153185">
            <a:off x="1871824" y="2765696"/>
            <a:ext cx="2664296" cy="307777"/>
          </a:xfrm>
          <a:prstGeom prst="rect">
            <a:avLst/>
          </a:prstGeom>
          <a:noFill/>
        </p:spPr>
        <p:txBody>
          <a:bodyPr wrap="square" rtlCol="0">
            <a:spAutoFit/>
          </a:bodyPr>
          <a:lstStyle/>
          <a:p>
            <a:pPr algn="ctr"/>
            <a:r>
              <a:rPr lang="es-ES_tradnl" sz="1400" b="1" dirty="0" smtClean="0"/>
              <a:t>Inyección de dependencia (DI)</a:t>
            </a:r>
            <a:endParaRPr lang="es-ES" sz="1400" b="1" dirty="0"/>
          </a:p>
        </p:txBody>
      </p:sp>
      <p:sp>
        <p:nvSpPr>
          <p:cNvPr id="18" name="17 CuadroTexto"/>
          <p:cNvSpPr txBox="1"/>
          <p:nvPr/>
        </p:nvSpPr>
        <p:spPr>
          <a:xfrm>
            <a:off x="2734636" y="4327758"/>
            <a:ext cx="3309939" cy="307777"/>
          </a:xfrm>
          <a:prstGeom prst="rect">
            <a:avLst/>
          </a:prstGeom>
          <a:noFill/>
        </p:spPr>
        <p:txBody>
          <a:bodyPr wrap="square" rtlCol="0">
            <a:spAutoFit/>
          </a:bodyPr>
          <a:lstStyle/>
          <a:p>
            <a:r>
              <a:rPr lang="es-ES_tradnl" sz="1400" b="1" dirty="0" smtClean="0"/>
              <a:t>Abstracciones de servicios Empresariales</a:t>
            </a:r>
            <a:endParaRPr lang="es-ES" sz="1400" b="1" dirty="0"/>
          </a:p>
        </p:txBody>
      </p:sp>
      <p:sp>
        <p:nvSpPr>
          <p:cNvPr id="19" name="18 CuadroTexto"/>
          <p:cNvSpPr txBox="1"/>
          <p:nvPr/>
        </p:nvSpPr>
        <p:spPr>
          <a:xfrm>
            <a:off x="3765926" y="2919585"/>
            <a:ext cx="1205964" cy="954107"/>
          </a:xfrm>
          <a:prstGeom prst="rect">
            <a:avLst/>
          </a:prstGeom>
          <a:noFill/>
        </p:spPr>
        <p:txBody>
          <a:bodyPr wrap="square" rtlCol="0">
            <a:spAutoFit/>
          </a:bodyPr>
          <a:lstStyle/>
          <a:p>
            <a:pPr algn="ctr"/>
            <a:r>
              <a:rPr lang="es-ES_tradnl" sz="2800" b="1" dirty="0" smtClean="0"/>
              <a:t>Objeto</a:t>
            </a:r>
          </a:p>
          <a:p>
            <a:pPr algn="ctr"/>
            <a:r>
              <a:rPr lang="es-ES_tradnl" sz="2800" b="1" dirty="0" smtClean="0"/>
              <a:t>Simple</a:t>
            </a:r>
            <a:endParaRPr lang="es-ES" sz="2800" b="1" dirty="0"/>
          </a:p>
        </p:txBody>
      </p:sp>
      <p:sp>
        <p:nvSpPr>
          <p:cNvPr id="20" name="19 CuadroTexto"/>
          <p:cNvSpPr txBox="1"/>
          <p:nvPr/>
        </p:nvSpPr>
        <p:spPr>
          <a:xfrm rot="3267231">
            <a:off x="4113493" y="2934176"/>
            <a:ext cx="3116725" cy="276999"/>
          </a:xfrm>
          <a:prstGeom prst="rect">
            <a:avLst/>
          </a:prstGeom>
          <a:noFill/>
        </p:spPr>
        <p:txBody>
          <a:bodyPr wrap="square" rtlCol="0">
            <a:spAutoFit/>
          </a:bodyPr>
          <a:lstStyle/>
          <a:p>
            <a:r>
              <a:rPr lang="es-ES_tradnl" sz="1200" b="1" dirty="0" smtClean="0"/>
              <a:t>PROGRMACIÓN </a:t>
            </a:r>
            <a:r>
              <a:rPr lang="es-ES_tradnl" sz="1200" b="1" dirty="0"/>
              <a:t>ORIENTADA </a:t>
            </a:r>
            <a:r>
              <a:rPr lang="es-ES_tradnl" sz="1200" b="1" dirty="0" smtClean="0"/>
              <a:t>ASPECTOS (AOP)</a:t>
            </a:r>
            <a:endParaRPr lang="es-ES" sz="1200" dirty="0"/>
          </a:p>
        </p:txBody>
      </p:sp>
      <p:sp>
        <p:nvSpPr>
          <p:cNvPr id="21" name="20 CuadroTexto"/>
          <p:cNvSpPr txBox="1"/>
          <p:nvPr/>
        </p:nvSpPr>
        <p:spPr>
          <a:xfrm rot="1248312">
            <a:off x="1080946" y="2376840"/>
            <a:ext cx="1192724"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❶</a:t>
            </a:r>
            <a:endParaRPr lang="es-ES" sz="1200" b="1" dirty="0">
              <a:solidFill>
                <a:schemeClr val="bg1"/>
              </a:solidFill>
            </a:endParaRPr>
          </a:p>
        </p:txBody>
      </p:sp>
      <p:sp>
        <p:nvSpPr>
          <p:cNvPr id="22" name="21 CuadroTexto"/>
          <p:cNvSpPr txBox="1"/>
          <p:nvPr/>
        </p:nvSpPr>
        <p:spPr>
          <a:xfrm rot="19693753">
            <a:off x="6736051" y="2465476"/>
            <a:ext cx="1333095"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❷</a:t>
            </a:r>
            <a:endParaRPr lang="es-ES" sz="1200" b="1" dirty="0">
              <a:solidFill>
                <a:schemeClr val="bg1"/>
              </a:solidFill>
            </a:endParaRPr>
          </a:p>
        </p:txBody>
      </p:sp>
      <p:sp>
        <p:nvSpPr>
          <p:cNvPr id="23" name="22 CuadroTexto"/>
          <p:cNvSpPr txBox="1"/>
          <p:nvPr/>
        </p:nvSpPr>
        <p:spPr>
          <a:xfrm>
            <a:off x="3702361" y="5236105"/>
            <a:ext cx="1333095"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❸</a:t>
            </a:r>
            <a:endParaRPr lang="es-ES" sz="1200" b="1" dirty="0">
              <a:solidFill>
                <a:schemeClr val="bg1"/>
              </a:solidFill>
            </a:endParaRPr>
          </a:p>
        </p:txBody>
      </p:sp>
      <p:pic>
        <p:nvPicPr>
          <p:cNvPr id="26" name="irc_mi" descr="http://lkrnac.net/wp-stuff/uploads/2014/12/spring-framework-logo-604x27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24" name="Picture 2" descr="d:\Profiles\jmsanjuan\Desktop\SOPRASTERIA_ACADEMY_logo_CMJN_exe.jpg"/>
          <p:cNvPicPr>
            <a:picLocks noChangeAspect="1" noChangeArrowheads="1"/>
          </p:cNvPicPr>
          <p:nvPr/>
        </p:nvPicPr>
        <p:blipFill>
          <a:blip r:embed="rId6"/>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 name="16 CuadroTexto"/>
          <p:cNvSpPr txBox="1"/>
          <p:nvPr/>
        </p:nvSpPr>
        <p:spPr>
          <a:xfrm>
            <a:off x="251520" y="1628800"/>
            <a:ext cx="8320167" cy="461665"/>
          </a:xfrm>
          <a:prstGeom prst="rect">
            <a:avLst/>
          </a:prstGeom>
          <a:noFill/>
          <a:ln>
            <a:noFill/>
            <a:prstDash val="dash"/>
          </a:ln>
          <a:effectLst/>
        </p:spPr>
        <p:txBody>
          <a:bodyPr wrap="square" rtlCol="0">
            <a:spAutoFit/>
          </a:bodyPr>
          <a:lstStyle/>
          <a:p>
            <a:pPr lvl="0" defTabSz="914400" eaLnBrk="0" fontAlgn="base" hangingPunct="0">
              <a:spcBef>
                <a:spcPct val="0"/>
              </a:spcBef>
              <a:spcAft>
                <a:spcPct val="0"/>
              </a:spcAft>
            </a:pPr>
            <a:r>
              <a:rPr lang="es-ES" sz="1200" dirty="0"/>
              <a:t>Spring implementa un patrón </a:t>
            </a:r>
            <a:r>
              <a:rPr lang="es-ES" sz="1200" i="1" dirty="0"/>
              <a:t>Factory</a:t>
            </a:r>
            <a:r>
              <a:rPr lang="es-ES" sz="1200" dirty="0"/>
              <a:t> que es capaz de instanciar virtualmente cualquier clase que se le defina en la práctica, y para poder lograrlo tiene que poder dejarnos indicarle que es exactamente lo que queremos instanciar y como lo queremos instanciar.</a:t>
            </a:r>
            <a:endParaRPr lang="es-ES" altLang="es-ES" sz="1200" dirty="0">
              <a:latin typeface="Calibri (Cuerpo)"/>
            </a:endParaRPr>
          </a:p>
        </p:txBody>
      </p:sp>
      <p:sp>
        <p:nvSpPr>
          <p:cNvPr id="21" name="16 CuadroTexto"/>
          <p:cNvSpPr txBox="1"/>
          <p:nvPr/>
        </p:nvSpPr>
        <p:spPr>
          <a:xfrm>
            <a:off x="300437" y="2790508"/>
            <a:ext cx="8009313" cy="461665"/>
          </a:xfrm>
          <a:prstGeom prst="rect">
            <a:avLst/>
          </a:prstGeom>
          <a:noFill/>
          <a:ln>
            <a:noFill/>
            <a:prstDash val="dash"/>
          </a:ln>
          <a:effectLst/>
        </p:spPr>
        <p:txBody>
          <a:bodyPr wrap="square" rtlCol="0">
            <a:spAutoFit/>
          </a:bodyPr>
          <a:lstStyle/>
          <a:p>
            <a:pPr lvl="0"/>
            <a:r>
              <a:rPr lang="es-ES" sz="1200" dirty="0" smtClean="0"/>
              <a:t>También se permite tener más de un nombre para un mismo </a:t>
            </a:r>
            <a:r>
              <a:rPr lang="es-ES" sz="1200" dirty="0" err="1" smtClean="0"/>
              <a:t>bean</a:t>
            </a:r>
            <a:r>
              <a:rPr lang="es-ES" sz="1200" dirty="0" smtClean="0"/>
              <a:t>. Ya sea utilizando el atributo </a:t>
            </a:r>
            <a:r>
              <a:rPr lang="es-ES" sz="1200" dirty="0" err="1" smtClean="0"/>
              <a:t>name</a:t>
            </a:r>
            <a:r>
              <a:rPr lang="es-ES" sz="1200" dirty="0" smtClean="0"/>
              <a:t>, que admite una lista de nombres separados por espacios (" "), comas (","), o puntos y comas (";"). O utilizando la etiqueta alias:</a:t>
            </a:r>
            <a:endParaRPr lang="es-ES" sz="1200" dirty="0"/>
          </a:p>
        </p:txBody>
      </p:sp>
      <p:sp>
        <p:nvSpPr>
          <p:cNvPr id="27" name="16 CuadroTexto"/>
          <p:cNvSpPr txBox="1"/>
          <p:nvPr/>
        </p:nvSpPr>
        <p:spPr>
          <a:xfrm>
            <a:off x="329460" y="2301199"/>
            <a:ext cx="118794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sz="1200" b="1" dirty="0" smtClean="0">
                <a:solidFill>
                  <a:srgbClr val="C00000"/>
                </a:solidFill>
              </a:rPr>
              <a:t>- </a:t>
            </a:r>
            <a:r>
              <a:rPr lang="es-ES" sz="1200" b="1" dirty="0" smtClean="0"/>
              <a:t>Nombres</a:t>
            </a:r>
            <a:endParaRPr lang="es-ES" sz="1200" b="1" dirty="0">
              <a:solidFill>
                <a:srgbClr val="C00000"/>
              </a:solidFill>
            </a:endParaRPr>
          </a:p>
        </p:txBody>
      </p:sp>
      <p:sp>
        <p:nvSpPr>
          <p:cNvPr id="32" name="16 CuadroTexto"/>
          <p:cNvSpPr txBox="1"/>
          <p:nvPr/>
        </p:nvSpPr>
        <p:spPr>
          <a:xfrm>
            <a:off x="323528" y="4335487"/>
            <a:ext cx="8496254" cy="461665"/>
          </a:xfrm>
          <a:prstGeom prst="rect">
            <a:avLst/>
          </a:prstGeom>
          <a:noFill/>
          <a:ln>
            <a:noFill/>
            <a:prstDash val="dash"/>
          </a:ln>
          <a:effectLst/>
        </p:spPr>
        <p:txBody>
          <a:bodyPr wrap="square" rtlCol="0">
            <a:spAutoFit/>
          </a:bodyPr>
          <a:lstStyle/>
          <a:p>
            <a:pPr lvl="0"/>
            <a:r>
              <a:rPr lang="es-ES" sz="1200" dirty="0"/>
              <a:t>Con esta configuración de ejemplo el mismo </a:t>
            </a:r>
            <a:r>
              <a:rPr lang="es-ES" sz="1200" dirty="0" err="1"/>
              <a:t>bean</a:t>
            </a:r>
            <a:r>
              <a:rPr lang="es-ES" sz="1200" dirty="0"/>
              <a:t> podría referenciarse como "zoo", "</a:t>
            </a:r>
            <a:r>
              <a:rPr lang="es-ES" sz="1200" dirty="0" err="1"/>
              <a:t>zoologico</a:t>
            </a:r>
            <a:r>
              <a:rPr lang="es-ES" sz="1200" dirty="0"/>
              <a:t>", "</a:t>
            </a:r>
            <a:r>
              <a:rPr lang="es-ES" sz="1200" dirty="0" err="1"/>
              <a:t>wildPark</a:t>
            </a:r>
            <a:r>
              <a:rPr lang="es-ES" sz="1200" dirty="0"/>
              <a:t>", "</a:t>
            </a:r>
            <a:r>
              <a:rPr lang="es-ES" sz="1200" dirty="0" err="1"/>
              <a:t>zooBean</a:t>
            </a:r>
            <a:r>
              <a:rPr lang="es-ES" sz="1200" dirty="0"/>
              <a:t>" o "</a:t>
            </a:r>
            <a:r>
              <a:rPr lang="es-ES" sz="1200" dirty="0" err="1"/>
              <a:t>wildParkZoo</a:t>
            </a:r>
            <a:r>
              <a:rPr lang="es-ES" sz="1200" dirty="0"/>
              <a:t>".</a:t>
            </a:r>
          </a:p>
        </p:txBody>
      </p:sp>
      <p:sp>
        <p:nvSpPr>
          <p:cNvPr id="20" name="16 CuadroTexto"/>
          <p:cNvSpPr txBox="1"/>
          <p:nvPr/>
        </p:nvSpPr>
        <p:spPr>
          <a:xfrm>
            <a:off x="329460" y="3430741"/>
            <a:ext cx="6980293"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a:t>
            </a:r>
            <a:r>
              <a:rPr lang="es-ES" sz="1200" b="1" dirty="0"/>
              <a:t>zoo</a:t>
            </a:r>
            <a:r>
              <a:rPr lang="es-ES" sz="1200" dirty="0"/>
              <a:t>" </a:t>
            </a:r>
            <a:r>
              <a:rPr lang="es-ES" sz="1200" dirty="0" err="1"/>
              <a:t>name</a:t>
            </a:r>
            <a:r>
              <a:rPr lang="es-ES" sz="1200" dirty="0"/>
              <a:t>="</a:t>
            </a:r>
            <a:r>
              <a:rPr lang="es-ES" sz="1200" b="1" dirty="0" err="1"/>
              <a:t>zoologico,wildPark</a:t>
            </a:r>
            <a:r>
              <a:rPr lang="es-ES" sz="1200" dirty="0"/>
              <a:t>" </a:t>
            </a:r>
            <a:r>
              <a:rPr lang="es-ES" sz="1200" dirty="0" err="1"/>
              <a:t>class</a:t>
            </a:r>
            <a:r>
              <a:rPr lang="es-ES" sz="1200" dirty="0"/>
              <a:t>="</a:t>
            </a:r>
            <a:r>
              <a:rPr lang="es-ES" sz="1200" dirty="0" err="1"/>
              <a:t>com.empresa.zoo.ZooServiceImpl</a:t>
            </a:r>
            <a:r>
              <a:rPr lang="es-ES" sz="1200" dirty="0"/>
              <a:t>"/&gt;</a:t>
            </a:r>
          </a:p>
          <a:p>
            <a:pPr fontAlgn="t"/>
            <a:r>
              <a:rPr lang="es-ES" sz="1200" dirty="0"/>
              <a:t>&lt;alias </a:t>
            </a:r>
            <a:r>
              <a:rPr lang="es-ES" sz="1200" dirty="0" err="1"/>
              <a:t>name</a:t>
            </a:r>
            <a:r>
              <a:rPr lang="es-ES" sz="1200" dirty="0"/>
              <a:t>="zoo" alias="</a:t>
            </a:r>
            <a:r>
              <a:rPr lang="es-ES" sz="1200" b="1" dirty="0" err="1"/>
              <a:t>zooBean</a:t>
            </a:r>
            <a:r>
              <a:rPr lang="es-ES" sz="1200" dirty="0"/>
              <a:t>"/&gt;</a:t>
            </a:r>
            <a:br>
              <a:rPr lang="es-ES" sz="1200" dirty="0"/>
            </a:br>
            <a:r>
              <a:rPr lang="es-ES" sz="1200" dirty="0"/>
              <a:t>&lt;alias </a:t>
            </a:r>
            <a:r>
              <a:rPr lang="es-ES" sz="1200" dirty="0" err="1"/>
              <a:t>name</a:t>
            </a:r>
            <a:r>
              <a:rPr lang="es-ES" sz="1200" dirty="0"/>
              <a:t>="</a:t>
            </a:r>
            <a:r>
              <a:rPr lang="es-ES" sz="1200" b="1" dirty="0" err="1"/>
              <a:t>zoologico</a:t>
            </a:r>
            <a:r>
              <a:rPr lang="es-ES" sz="1200" dirty="0"/>
              <a:t>" alias="</a:t>
            </a:r>
            <a:r>
              <a:rPr lang="es-ES" sz="1200" b="1" dirty="0" err="1"/>
              <a:t>wildParkZoo</a:t>
            </a:r>
            <a:r>
              <a:rPr lang="es-ES" sz="1200" dirty="0"/>
              <a:t>"/&gt;</a:t>
            </a:r>
          </a:p>
        </p:txBody>
      </p:sp>
      <p:pic>
        <p:nvPicPr>
          <p:cNvPr id="1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653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453336"/>
            <a:ext cx="3175992" cy="293117"/>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51519" y="6532274"/>
            <a:ext cx="252511" cy="1421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1" name="16 CuadroTexto"/>
          <p:cNvSpPr txBox="1"/>
          <p:nvPr/>
        </p:nvSpPr>
        <p:spPr>
          <a:xfrm>
            <a:off x="618722" y="1988840"/>
            <a:ext cx="8009313" cy="830997"/>
          </a:xfrm>
          <a:prstGeom prst="rect">
            <a:avLst/>
          </a:prstGeom>
          <a:noFill/>
          <a:ln>
            <a:noFill/>
            <a:prstDash val="dash"/>
          </a:ln>
          <a:effectLst/>
        </p:spPr>
        <p:txBody>
          <a:bodyPr wrap="square" rtlCol="0">
            <a:spAutoFit/>
          </a:bodyPr>
          <a:lstStyle/>
          <a:p>
            <a:pPr fontAlgn="t"/>
            <a:r>
              <a:rPr lang="es-ES" sz="1200" dirty="0"/>
              <a:t>Spring puede instanciar un </a:t>
            </a:r>
            <a:r>
              <a:rPr lang="es-ES" sz="1200" dirty="0" err="1"/>
              <a:t>bean</a:t>
            </a:r>
            <a:r>
              <a:rPr lang="es-ES" sz="1200" dirty="0"/>
              <a:t> de muy diversas formas. La más básica es la del ejemplo básico del artículo anterior. Es decir, usando un simple constructor sin parámetros.</a:t>
            </a:r>
          </a:p>
          <a:p>
            <a:pPr fontAlgn="t"/>
            <a:r>
              <a:rPr lang="es-ES" sz="1200" dirty="0"/>
              <a:t>Otra forma de hacerlo es proporcionándole a Spring el nombre de un método estático de la clase que implemente el patrón </a:t>
            </a:r>
            <a:r>
              <a:rPr lang="es-ES" sz="1200" i="1" dirty="0"/>
              <a:t>Factory</a:t>
            </a:r>
            <a:r>
              <a:rPr lang="es-ES" sz="1200" dirty="0"/>
              <a:t>:</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b="1" dirty="0" smtClean="0">
                <a:solidFill>
                  <a:srgbClr val="C00000"/>
                </a:solidFill>
              </a:rPr>
              <a:t>- </a:t>
            </a:r>
            <a:r>
              <a:rPr lang="es-ES" b="1" dirty="0"/>
              <a:t>Instanciación</a:t>
            </a:r>
            <a:endParaRPr lang="es-ES" b="1" dirty="0">
              <a:solidFill>
                <a:srgbClr val="C00000"/>
              </a:solidFill>
            </a:endParaRPr>
          </a:p>
        </p:txBody>
      </p:sp>
      <p:sp>
        <p:nvSpPr>
          <p:cNvPr id="32" name="16 CuadroTexto"/>
          <p:cNvSpPr txBox="1"/>
          <p:nvPr/>
        </p:nvSpPr>
        <p:spPr>
          <a:xfrm>
            <a:off x="647746" y="3513501"/>
            <a:ext cx="8496254" cy="276999"/>
          </a:xfrm>
          <a:prstGeom prst="rect">
            <a:avLst/>
          </a:prstGeom>
          <a:noFill/>
          <a:ln>
            <a:noFill/>
            <a:prstDash val="dash"/>
          </a:ln>
          <a:effectLst/>
        </p:spPr>
        <p:txBody>
          <a:bodyPr wrap="square" rtlCol="0">
            <a:spAutoFit/>
          </a:bodyPr>
          <a:lstStyle/>
          <a:p>
            <a:pPr lvl="0"/>
            <a:r>
              <a:rPr lang="es-ES" sz="1200" dirty="0"/>
              <a:t>Lo que permite utilizar la típica implementación del patrón </a:t>
            </a:r>
            <a:r>
              <a:rPr lang="es-ES" sz="1200" i="1" dirty="0" err="1"/>
              <a:t>Singleton</a:t>
            </a:r>
            <a:r>
              <a:rPr lang="es-ES" sz="1200" dirty="0"/>
              <a:t> sin renunciar a Spring:</a:t>
            </a:r>
          </a:p>
        </p:txBody>
      </p:sp>
      <p:sp>
        <p:nvSpPr>
          <p:cNvPr id="20" name="16 CuadroTexto"/>
          <p:cNvSpPr txBox="1"/>
          <p:nvPr/>
        </p:nvSpPr>
        <p:spPr>
          <a:xfrm>
            <a:off x="675286" y="2819837"/>
            <a:ext cx="6980293" cy="57708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&lt;bean id="zoo"</a:t>
            </a:r>
            <a:br>
              <a:rPr lang="en-US" sz="1050" dirty="0"/>
            </a:br>
            <a:r>
              <a:rPr lang="en-US" sz="1050" dirty="0"/>
              <a:t>class="</a:t>
            </a:r>
            <a:r>
              <a:rPr lang="en-US" sz="1050" dirty="0" err="1"/>
              <a:t>com.empresa.zoo.ZooServiceImpl</a:t>
            </a:r>
            <a:r>
              <a:rPr lang="en-US" sz="1050" dirty="0"/>
              <a:t>"</a:t>
            </a:r>
            <a:br>
              <a:rPr lang="en-US" sz="1050" dirty="0"/>
            </a:br>
            <a:r>
              <a:rPr lang="en-US" sz="1050" dirty="0"/>
              <a:t>factory-method="</a:t>
            </a:r>
            <a:r>
              <a:rPr lang="en-US" sz="1050" dirty="0" err="1"/>
              <a:t>createInstance</a:t>
            </a:r>
            <a:r>
              <a:rPr lang="en-US" sz="1050" dirty="0"/>
              <a:t>"/&gt;</a:t>
            </a:r>
            <a:endParaRPr lang="es-ES" sz="1050" dirty="0"/>
          </a:p>
        </p:txBody>
      </p:sp>
      <p:sp>
        <p:nvSpPr>
          <p:cNvPr id="26" name="16 CuadroTexto"/>
          <p:cNvSpPr txBox="1"/>
          <p:nvPr/>
        </p:nvSpPr>
        <p:spPr>
          <a:xfrm>
            <a:off x="668623" y="3823867"/>
            <a:ext cx="6980293"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a:t>
            </a:r>
            <a:r>
              <a:rPr lang="es-ES" sz="1050" dirty="0" err="1"/>
              <a:t>ZooServiceImpl</a:t>
            </a:r>
            <a:r>
              <a:rPr lang="es-ES" sz="1050" dirty="0"/>
              <a:t> </a:t>
            </a:r>
            <a:r>
              <a:rPr lang="es-ES" sz="1050" dirty="0" err="1"/>
              <a:t>implements</a:t>
            </a:r>
            <a:r>
              <a:rPr lang="es-ES" sz="1050" dirty="0"/>
              <a:t> </a:t>
            </a:r>
            <a:r>
              <a:rPr lang="es-ES" sz="1050" dirty="0" err="1"/>
              <a:t>ZooService</a:t>
            </a:r>
            <a:r>
              <a:rPr lang="es-ES" sz="1050" dirty="0"/>
              <a:t> {</a:t>
            </a:r>
          </a:p>
          <a:p>
            <a:pPr fontAlgn="t"/>
            <a:r>
              <a:rPr lang="es-ES" sz="1050" dirty="0" err="1"/>
              <a:t>private</a:t>
            </a:r>
            <a:r>
              <a:rPr lang="es-ES" sz="1050" dirty="0"/>
              <a:t> </a:t>
            </a:r>
            <a:r>
              <a:rPr lang="es-ES" sz="1050" dirty="0" err="1"/>
              <a:t>static</a:t>
            </a:r>
            <a:r>
              <a:rPr lang="es-ES" sz="1050" dirty="0"/>
              <a:t> </a:t>
            </a:r>
            <a:r>
              <a:rPr lang="es-ES" sz="1050" dirty="0" err="1"/>
              <a:t>ZooService</a:t>
            </a:r>
            <a:r>
              <a:rPr lang="es-ES" sz="1050" dirty="0"/>
              <a:t> </a:t>
            </a:r>
            <a:r>
              <a:rPr lang="es-ES" sz="1050" dirty="0" err="1"/>
              <a:t>service</a:t>
            </a:r>
            <a:r>
              <a:rPr lang="es-ES" sz="1050" dirty="0"/>
              <a:t> = new </a:t>
            </a:r>
            <a:r>
              <a:rPr lang="es-ES" sz="1050" dirty="0" err="1"/>
              <a:t>ZooServiceImpl</a:t>
            </a:r>
            <a:r>
              <a:rPr lang="es-ES" sz="1050" dirty="0"/>
              <a:t>();</a:t>
            </a:r>
          </a:p>
          <a:p>
            <a:pPr fontAlgn="t"/>
            <a:r>
              <a:rPr lang="es-ES" sz="1050" dirty="0" err="1"/>
              <a:t>public</a:t>
            </a:r>
            <a:r>
              <a:rPr lang="es-ES" sz="1050" dirty="0"/>
              <a:t> </a:t>
            </a:r>
            <a:r>
              <a:rPr lang="es-ES" sz="1050" dirty="0" err="1"/>
              <a:t>static</a:t>
            </a:r>
            <a:r>
              <a:rPr lang="es-ES" sz="1050" dirty="0"/>
              <a:t> </a:t>
            </a:r>
            <a:r>
              <a:rPr lang="es-ES" sz="1050" dirty="0" err="1"/>
              <a:t>ZooService</a:t>
            </a:r>
            <a:r>
              <a:rPr lang="es-ES" sz="1050" dirty="0"/>
              <a:t> </a:t>
            </a:r>
            <a:r>
              <a:rPr lang="es-ES" sz="1050" dirty="0" err="1"/>
              <a:t>createInstance</a:t>
            </a:r>
            <a:r>
              <a:rPr lang="es-ES" sz="1050" dirty="0"/>
              <a:t>() {</a:t>
            </a:r>
            <a:br>
              <a:rPr lang="es-ES" sz="1050" dirty="0"/>
            </a:br>
            <a:r>
              <a:rPr lang="es-ES" sz="1050" dirty="0" err="1"/>
              <a:t>return</a:t>
            </a:r>
            <a:r>
              <a:rPr lang="es-ES" sz="1050" dirty="0"/>
              <a:t> </a:t>
            </a:r>
            <a:r>
              <a:rPr lang="es-ES" sz="1050" dirty="0" err="1"/>
              <a:t>service</a:t>
            </a:r>
            <a:r>
              <a:rPr lang="es-ES" sz="1050" dirty="0"/>
              <a:t>;</a:t>
            </a:r>
            <a:br>
              <a:rPr lang="es-ES" sz="1050" dirty="0"/>
            </a:br>
            <a:r>
              <a:rPr lang="es-ES" sz="1050" dirty="0"/>
              <a:t>}</a:t>
            </a:r>
            <a:br>
              <a:rPr lang="es-ES" sz="1050" dirty="0"/>
            </a:br>
            <a:r>
              <a:rPr lang="es-ES" sz="1050" dirty="0"/>
              <a:t>...</a:t>
            </a:r>
          </a:p>
        </p:txBody>
      </p:sp>
      <p:sp>
        <p:nvSpPr>
          <p:cNvPr id="30" name="16 CuadroTexto"/>
          <p:cNvSpPr txBox="1"/>
          <p:nvPr/>
        </p:nvSpPr>
        <p:spPr>
          <a:xfrm>
            <a:off x="647746" y="4967257"/>
            <a:ext cx="8496254" cy="276999"/>
          </a:xfrm>
          <a:prstGeom prst="rect">
            <a:avLst/>
          </a:prstGeom>
          <a:noFill/>
          <a:ln>
            <a:noFill/>
            <a:prstDash val="dash"/>
          </a:ln>
          <a:effectLst/>
        </p:spPr>
        <p:txBody>
          <a:bodyPr wrap="square" rtlCol="0">
            <a:spAutoFit/>
          </a:bodyPr>
          <a:lstStyle/>
          <a:p>
            <a:pPr lvl="0"/>
            <a:r>
              <a:rPr lang="es-ES" sz="1200" dirty="0"/>
              <a:t>E incluso es posible indicar que se utilice otra clase (</a:t>
            </a:r>
            <a:r>
              <a:rPr lang="es-ES" sz="1200" dirty="0" err="1"/>
              <a:t>bean</a:t>
            </a:r>
            <a:r>
              <a:rPr lang="es-ES" sz="1200" dirty="0"/>
              <a:t>) para que sea esa la que actúe con el rol de </a:t>
            </a:r>
            <a:r>
              <a:rPr lang="es-ES" sz="1200" i="1" dirty="0"/>
              <a:t>Factory</a:t>
            </a:r>
            <a:r>
              <a:rPr lang="es-ES" sz="1200" dirty="0"/>
              <a:t>:</a:t>
            </a:r>
          </a:p>
        </p:txBody>
      </p:sp>
      <p:sp>
        <p:nvSpPr>
          <p:cNvPr id="31" name="16 CuadroTexto"/>
          <p:cNvSpPr txBox="1"/>
          <p:nvPr/>
        </p:nvSpPr>
        <p:spPr>
          <a:xfrm>
            <a:off x="668622" y="5244256"/>
            <a:ext cx="6980293" cy="90024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id="zoo"</a:t>
            </a:r>
            <a:br>
              <a:rPr lang="es-ES" sz="1050" dirty="0"/>
            </a:br>
            <a:r>
              <a:rPr lang="es-ES" sz="1050" dirty="0" err="1"/>
              <a:t>factory-bean</a:t>
            </a:r>
            <a:r>
              <a:rPr lang="es-ES" sz="1050" dirty="0"/>
              <a:t>="</a:t>
            </a:r>
            <a:r>
              <a:rPr lang="es-ES" sz="1050" dirty="0" err="1"/>
              <a:t>serviceLocator</a:t>
            </a:r>
            <a:r>
              <a:rPr lang="es-ES" sz="1050" dirty="0"/>
              <a:t>"</a:t>
            </a:r>
            <a:br>
              <a:rPr lang="es-ES" sz="1050" dirty="0"/>
            </a:br>
            <a:r>
              <a:rPr lang="es-ES" sz="1050" dirty="0" err="1"/>
              <a:t>factory-method</a:t>
            </a:r>
            <a:r>
              <a:rPr lang="es-ES" sz="1050" dirty="0"/>
              <a:t>="</a:t>
            </a:r>
            <a:r>
              <a:rPr lang="es-ES" sz="1050" dirty="0" err="1"/>
              <a:t>createZooServiceInstance</a:t>
            </a:r>
            <a:r>
              <a:rPr lang="es-ES" sz="1050" dirty="0"/>
              <a:t>"/&gt;</a:t>
            </a:r>
          </a:p>
          <a:p>
            <a:pPr fontAlgn="t"/>
            <a:r>
              <a:rPr lang="es-ES" sz="1050" dirty="0"/>
              <a:t>&lt;</a:t>
            </a:r>
            <a:r>
              <a:rPr lang="es-ES" sz="1050" dirty="0" err="1"/>
              <a:t>bean</a:t>
            </a:r>
            <a:r>
              <a:rPr lang="es-ES" sz="1050" dirty="0"/>
              <a:t> id="</a:t>
            </a:r>
            <a:r>
              <a:rPr lang="es-ES" sz="1050" dirty="0" err="1"/>
              <a:t>serviceLocator</a:t>
            </a:r>
            <a:r>
              <a:rPr lang="es-ES" sz="1050" dirty="0"/>
              <a:t>" </a:t>
            </a:r>
            <a:r>
              <a:rPr lang="es-ES" sz="1050" dirty="0" err="1"/>
              <a:t>class</a:t>
            </a:r>
            <a:r>
              <a:rPr lang="es-ES" sz="1050" dirty="0"/>
              <a:t>="</a:t>
            </a:r>
            <a:r>
              <a:rPr lang="es-ES" sz="1050" dirty="0" err="1"/>
              <a:t>com.empresa.zoo.ServiceLocator</a:t>
            </a:r>
            <a:r>
              <a:rPr lang="es-ES" sz="1050" dirty="0"/>
              <a:t>"/&gt;</a:t>
            </a:r>
          </a:p>
          <a:p>
            <a:pPr fontAlgn="t"/>
            <a:r>
              <a:rPr lang="es-ES" sz="1050" dirty="0" smtClean="0"/>
              <a:t>...</a:t>
            </a:r>
            <a:endParaRPr lang="es-ES" sz="1050" dirty="0"/>
          </a:p>
        </p:txBody>
      </p:sp>
      <p:sp>
        <p:nvSpPr>
          <p:cNvPr id="33" name="32 CuadroTexto"/>
          <p:cNvSpPr txBox="1"/>
          <p:nvPr/>
        </p:nvSpPr>
        <p:spPr>
          <a:xfrm>
            <a:off x="5036449" y="5340436"/>
            <a:ext cx="3572858" cy="707886"/>
          </a:xfrm>
          <a:prstGeom prst="rect">
            <a:avLst/>
          </a:prstGeom>
          <a:solidFill>
            <a:schemeClr val="bg1"/>
          </a:solidFill>
          <a:ln>
            <a:solidFill>
              <a:schemeClr val="tx1"/>
            </a:solidFill>
            <a:prstDash val="dash"/>
          </a:ln>
        </p:spPr>
        <p:txBody>
          <a:bodyPr wrap="square" rtlCol="0">
            <a:spAutoFit/>
          </a:bodyPr>
          <a:lstStyle/>
          <a:p>
            <a:r>
              <a:rPr lang="es-ES" sz="1000" dirty="0"/>
              <a:t>En este último ejemplo es interesante notar que el atributo </a:t>
            </a:r>
            <a:r>
              <a:rPr lang="es-ES" sz="1000" dirty="0" err="1"/>
              <a:t>factory-bean</a:t>
            </a:r>
            <a:r>
              <a:rPr lang="es-ES" sz="1000" dirty="0"/>
              <a:t> hace referencia a un </a:t>
            </a:r>
            <a:r>
              <a:rPr lang="es-ES" sz="1000" dirty="0" err="1"/>
              <a:t>bean</a:t>
            </a:r>
            <a:r>
              <a:rPr lang="es-ES" sz="1000" dirty="0"/>
              <a:t>. Utilizar referencias a otros </a:t>
            </a:r>
            <a:r>
              <a:rPr lang="es-ES" sz="1000" dirty="0" err="1"/>
              <a:t>beans</a:t>
            </a:r>
            <a:r>
              <a:rPr lang="es-ES" sz="1000" dirty="0"/>
              <a:t> es una constante dentro de los ficheros de configuración.</a:t>
            </a:r>
            <a:endParaRPr lang="es-ES" sz="1000" b="1" dirty="0"/>
          </a:p>
        </p:txBody>
      </p:sp>
      <p:pic>
        <p:nvPicPr>
          <p:cNvPr id="22"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9372803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62</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55173" cy="299293"/>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461665"/>
          </a:xfrm>
          <a:prstGeom prst="rect">
            <a:avLst/>
          </a:prstGeom>
          <a:noFill/>
          <a:ln>
            <a:noFill/>
            <a:prstDash val="dash"/>
          </a:ln>
          <a:effectLst/>
        </p:spPr>
        <p:txBody>
          <a:bodyPr wrap="square" rtlCol="0">
            <a:spAutoFit/>
          </a:bodyPr>
          <a:lstStyle/>
          <a:p>
            <a:pPr fontAlgn="t"/>
            <a:r>
              <a:rPr lang="es-ES" sz="1200" dirty="0"/>
              <a:t>Con esta configuración podemos eliminar el método estático del ejemplo anterior e implementar una clase factoría más tradicional:</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b="1" dirty="0" smtClean="0">
                <a:solidFill>
                  <a:srgbClr val="C00000"/>
                </a:solidFill>
              </a:rPr>
              <a:t>- </a:t>
            </a:r>
            <a:r>
              <a:rPr lang="es-ES" b="1" dirty="0"/>
              <a:t>Instanciación</a:t>
            </a:r>
            <a:endParaRPr lang="es-ES" b="1" dirty="0">
              <a:solidFill>
                <a:srgbClr val="C00000"/>
              </a:solidFill>
            </a:endParaRPr>
          </a:p>
        </p:txBody>
      </p:sp>
      <p:sp>
        <p:nvSpPr>
          <p:cNvPr id="20" name="16 CuadroTexto"/>
          <p:cNvSpPr txBox="1"/>
          <p:nvPr/>
        </p:nvSpPr>
        <p:spPr>
          <a:xfrm>
            <a:off x="687335" y="2564903"/>
            <a:ext cx="6980293" cy="1546577"/>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a:t>
            </a:r>
            <a:r>
              <a:rPr lang="es-ES" sz="1050" dirty="0" err="1"/>
              <a:t>ServiceLocator</a:t>
            </a:r>
            <a:r>
              <a:rPr lang="es-ES" sz="1050" dirty="0"/>
              <a:t> {</a:t>
            </a:r>
          </a:p>
          <a:p>
            <a:pPr fontAlgn="t"/>
            <a:r>
              <a:rPr lang="es-ES" sz="1050" dirty="0" err="1"/>
              <a:t>private</a:t>
            </a:r>
            <a:r>
              <a:rPr lang="es-ES" sz="1050" dirty="0"/>
              <a:t> </a:t>
            </a:r>
            <a:r>
              <a:rPr lang="es-ES" sz="1050" dirty="0" err="1"/>
              <a:t>static</a:t>
            </a:r>
            <a:r>
              <a:rPr lang="es-ES" sz="1050" dirty="0"/>
              <a:t> </a:t>
            </a:r>
            <a:r>
              <a:rPr lang="es-ES" sz="1050" dirty="0" err="1"/>
              <a:t>ZooService</a:t>
            </a:r>
            <a:r>
              <a:rPr lang="es-ES" sz="1050" dirty="0"/>
              <a:t> </a:t>
            </a:r>
            <a:r>
              <a:rPr lang="es-ES" sz="1050" dirty="0" err="1"/>
              <a:t>zooService</a:t>
            </a:r>
            <a:r>
              <a:rPr lang="es-ES" sz="1050" dirty="0"/>
              <a:t> = new </a:t>
            </a:r>
            <a:r>
              <a:rPr lang="es-ES" sz="1050" dirty="0" err="1"/>
              <a:t>ZooServiceImpl</a:t>
            </a:r>
            <a:r>
              <a:rPr lang="es-ES" sz="1050" dirty="0"/>
              <a:t>();</a:t>
            </a:r>
            <a:br>
              <a:rPr lang="es-ES" sz="1050" dirty="0"/>
            </a:br>
            <a:r>
              <a:rPr lang="es-ES" sz="1050" dirty="0"/>
              <a:t/>
            </a:r>
            <a:br>
              <a:rPr lang="es-ES" sz="1050" dirty="0"/>
            </a:br>
            <a:r>
              <a:rPr lang="es-ES" sz="1050" dirty="0" err="1"/>
              <a:t>private</a:t>
            </a:r>
            <a:r>
              <a:rPr lang="es-ES" sz="1050" dirty="0"/>
              <a:t> </a:t>
            </a:r>
            <a:r>
              <a:rPr lang="es-ES" sz="1050" dirty="0" err="1"/>
              <a:t>ServiceLocator</a:t>
            </a:r>
            <a:r>
              <a:rPr lang="es-ES" sz="1050" dirty="0"/>
              <a:t>() {</a:t>
            </a:r>
            <a:br>
              <a:rPr lang="es-ES" sz="1050" dirty="0"/>
            </a:br>
            <a:r>
              <a:rPr lang="es-ES" sz="1050" dirty="0"/>
              <a:t>}</a:t>
            </a:r>
          </a:p>
          <a:p>
            <a:pPr fontAlgn="t"/>
            <a:r>
              <a:rPr lang="es-ES" sz="1050" dirty="0" err="1"/>
              <a:t>public</a:t>
            </a:r>
            <a:r>
              <a:rPr lang="es-ES" sz="1050" dirty="0"/>
              <a:t> </a:t>
            </a:r>
            <a:r>
              <a:rPr lang="es-ES" sz="1050" dirty="0" err="1"/>
              <a:t>ZooService</a:t>
            </a:r>
            <a:r>
              <a:rPr lang="es-ES" sz="1050" dirty="0"/>
              <a:t> </a:t>
            </a:r>
            <a:r>
              <a:rPr lang="es-ES" sz="1050" dirty="0" err="1"/>
              <a:t>createZooServiceInstance</a:t>
            </a:r>
            <a:r>
              <a:rPr lang="es-ES" sz="1050" dirty="0"/>
              <a:t>() {</a:t>
            </a:r>
            <a:br>
              <a:rPr lang="es-ES" sz="1050" dirty="0"/>
            </a:br>
            <a:r>
              <a:rPr lang="es-ES" sz="1050" dirty="0" err="1"/>
              <a:t>return</a:t>
            </a:r>
            <a:r>
              <a:rPr lang="es-ES" sz="1050" dirty="0"/>
              <a:t> </a:t>
            </a:r>
            <a:r>
              <a:rPr lang="es-ES" sz="1050" dirty="0" err="1"/>
              <a:t>zooService</a:t>
            </a:r>
            <a:r>
              <a:rPr lang="es-ES" sz="1050" dirty="0"/>
              <a:t>;</a:t>
            </a:r>
            <a:br>
              <a:rPr lang="es-ES" sz="1050" dirty="0"/>
            </a:br>
            <a:r>
              <a:rPr lang="es-ES" sz="1050" dirty="0"/>
              <a:t>}</a:t>
            </a:r>
            <a:br>
              <a:rPr lang="es-ES" sz="1050" dirty="0"/>
            </a:br>
            <a:r>
              <a:rPr lang="es-ES" sz="1050" dirty="0"/>
              <a:t>}</a:t>
            </a:r>
          </a:p>
        </p:txBody>
      </p:sp>
      <p:sp>
        <p:nvSpPr>
          <p:cNvPr id="30" name="16 CuadroTexto"/>
          <p:cNvSpPr txBox="1"/>
          <p:nvPr/>
        </p:nvSpPr>
        <p:spPr>
          <a:xfrm>
            <a:off x="647746" y="4365104"/>
            <a:ext cx="8496254" cy="1015663"/>
          </a:xfrm>
          <a:prstGeom prst="rect">
            <a:avLst/>
          </a:prstGeom>
          <a:noFill/>
          <a:ln>
            <a:noFill/>
            <a:prstDash val="dash"/>
          </a:ln>
          <a:effectLst/>
        </p:spPr>
        <p:txBody>
          <a:bodyPr wrap="square" rtlCol="0">
            <a:spAutoFit/>
          </a:bodyPr>
          <a:lstStyle/>
          <a:p>
            <a:pPr lvl="0"/>
            <a:r>
              <a:rPr lang="es-ES" sz="1200" dirty="0"/>
              <a:t>No obstante, lo realmente importante es darse cuenta de que la implementación del método </a:t>
            </a:r>
            <a:r>
              <a:rPr lang="es-ES" sz="1200" dirty="0" err="1"/>
              <a:t>main</a:t>
            </a:r>
            <a:r>
              <a:rPr lang="es-ES" sz="1200" dirty="0"/>
              <a:t> original no se ha cambiado en ningún momento, la forma de acceder al </a:t>
            </a:r>
            <a:r>
              <a:rPr lang="es-ES" sz="1200" dirty="0" err="1"/>
              <a:t>bean</a:t>
            </a:r>
            <a:r>
              <a:rPr lang="es-ES" sz="1200" dirty="0"/>
              <a:t> sigue siendo la misma desde el principio. Es decir, sólo es necesario cambiar la configuración de Spring para variar la forma en la que instancian los objetos dentro de nuestra aplicación. Esto permite poder establecer la estrategia que resulte más adecuada en cualquier momento del ciclo de vida de una aplicación sin tener que modificar y recompilar el código.</a:t>
            </a:r>
          </a:p>
        </p:txBody>
      </p:sp>
      <p:pic>
        <p:nvPicPr>
          <p:cNvPr id="16"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9526804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453336"/>
            <a:ext cx="3175992" cy="293117"/>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6150" name="4 Marcador de número de diapositiva"/>
          <p:cNvSpPr>
            <a:spLocks noGrp="1"/>
          </p:cNvSpPr>
          <p:nvPr>
            <p:ph type="sldNum" sz="quarter" idx="12"/>
          </p:nvPr>
        </p:nvSpPr>
        <p:spPr bwMode="auto">
          <a:xfrm flipH="1">
            <a:off x="215999" y="6453336"/>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200329"/>
          </a:xfrm>
          <a:prstGeom prst="rect">
            <a:avLst/>
          </a:prstGeom>
          <a:noFill/>
          <a:ln>
            <a:noFill/>
            <a:prstDash val="dash"/>
          </a:ln>
          <a:effectLst/>
        </p:spPr>
        <p:txBody>
          <a:bodyPr wrap="square" rtlCol="0">
            <a:spAutoFit/>
          </a:bodyPr>
          <a:lstStyle/>
          <a:p>
            <a:pPr fontAlgn="t"/>
            <a:r>
              <a:rPr lang="es-ES" sz="1200" dirty="0"/>
              <a:t>La inyección de dependencias permite indicar, mediante configuración, no de forma explícita en el código, que </a:t>
            </a:r>
            <a:r>
              <a:rPr lang="es-ES" sz="1200" dirty="0" err="1"/>
              <a:t>beans</a:t>
            </a:r>
            <a:r>
              <a:rPr lang="es-ES" sz="1200" dirty="0"/>
              <a:t> concretos deben utilizar otros </a:t>
            </a:r>
            <a:r>
              <a:rPr lang="es-ES" sz="1200" dirty="0" err="1"/>
              <a:t>beans</a:t>
            </a:r>
            <a:r>
              <a:rPr lang="es-ES" sz="1200" dirty="0"/>
              <a:t>. Es decir, que componentes concretos debe utilizar la aplicación. En la práctica significa delegar en Spring la instanciación de los parámetros de los constructores o de las propiedades de las clases.</a:t>
            </a:r>
          </a:p>
          <a:p>
            <a:pPr fontAlgn="t"/>
            <a:r>
              <a:rPr lang="es-ES" sz="1200" dirty="0"/>
              <a:t>Imaginemos que queremos montar restaurantes en nuestro zoológico y estamos barajando varias opciones, como puestos de comida rápida, cocina mediterránea o algo más exótico. Creamos una interface, lo dejamos abierto a las diversas implementaciones posibles, pero forzamos a que se pase como parámetro en el constructor:</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Dependencias</a:t>
            </a:r>
            <a:endParaRPr lang="es-ES" b="1" dirty="0">
              <a:solidFill>
                <a:srgbClr val="C00000"/>
              </a:solidFill>
            </a:endParaRPr>
          </a:p>
        </p:txBody>
      </p:sp>
      <p:sp>
        <p:nvSpPr>
          <p:cNvPr id="20" name="16 CuadroTexto"/>
          <p:cNvSpPr txBox="1"/>
          <p:nvPr/>
        </p:nvSpPr>
        <p:spPr>
          <a:xfrm>
            <a:off x="653771" y="3189169"/>
            <a:ext cx="6980293"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a:t>
            </a:r>
            <a:r>
              <a:rPr lang="es-ES" sz="1050" dirty="0" err="1"/>
              <a:t>ZooServiceImpl</a:t>
            </a:r>
            <a:r>
              <a:rPr lang="es-ES" sz="1050" dirty="0"/>
              <a:t> </a:t>
            </a:r>
            <a:r>
              <a:rPr lang="es-ES" sz="1050" dirty="0" err="1"/>
              <a:t>implements</a:t>
            </a:r>
            <a:r>
              <a:rPr lang="es-ES" sz="1050" dirty="0"/>
              <a:t> </a:t>
            </a:r>
            <a:r>
              <a:rPr lang="es-ES" sz="1050" dirty="0" err="1"/>
              <a:t>ZooService</a:t>
            </a:r>
            <a:r>
              <a:rPr lang="es-ES" sz="1050" dirty="0"/>
              <a:t> {</a:t>
            </a:r>
          </a:p>
          <a:p>
            <a:pPr fontAlgn="t"/>
            <a:r>
              <a:rPr lang="es-ES" sz="1050" dirty="0" err="1"/>
              <a:t>private</a:t>
            </a:r>
            <a:r>
              <a:rPr lang="es-ES" sz="1050" dirty="0"/>
              <a:t> </a:t>
            </a:r>
            <a:r>
              <a:rPr lang="es-ES" sz="1050" dirty="0" err="1"/>
              <a:t>FoodService</a:t>
            </a:r>
            <a:r>
              <a:rPr lang="es-ES" sz="1050" dirty="0"/>
              <a:t> </a:t>
            </a:r>
            <a:r>
              <a:rPr lang="es-ES" sz="1050" dirty="0" err="1"/>
              <a:t>foodService</a:t>
            </a:r>
            <a:r>
              <a:rPr lang="es-ES" sz="1050" dirty="0"/>
              <a:t>;</a:t>
            </a:r>
          </a:p>
          <a:p>
            <a:pPr fontAlgn="t"/>
            <a:r>
              <a:rPr lang="es-ES" sz="1050" dirty="0" err="1"/>
              <a:t>public</a:t>
            </a:r>
            <a:r>
              <a:rPr lang="es-ES" sz="1050" dirty="0"/>
              <a:t> </a:t>
            </a:r>
            <a:r>
              <a:rPr lang="es-ES" sz="1050" dirty="0" err="1"/>
              <a:t>ZooServiceImpl</a:t>
            </a:r>
            <a:r>
              <a:rPr lang="es-ES" sz="1050" dirty="0"/>
              <a:t>(</a:t>
            </a:r>
            <a:r>
              <a:rPr lang="es-ES" sz="1050" dirty="0" err="1"/>
              <a:t>FoodService</a:t>
            </a:r>
            <a:r>
              <a:rPr lang="es-ES" sz="1050" dirty="0"/>
              <a:t> </a:t>
            </a:r>
            <a:r>
              <a:rPr lang="es-ES" sz="1050" dirty="0" err="1"/>
              <a:t>foodService</a:t>
            </a:r>
            <a:r>
              <a:rPr lang="es-ES" sz="1050" dirty="0"/>
              <a:t>) {</a:t>
            </a:r>
            <a:br>
              <a:rPr lang="es-ES" sz="1050" dirty="0"/>
            </a:br>
            <a:r>
              <a:rPr lang="es-ES" sz="1050" dirty="0" err="1"/>
              <a:t>this.foodService</a:t>
            </a:r>
            <a:r>
              <a:rPr lang="es-ES" sz="1050" dirty="0"/>
              <a:t> = </a:t>
            </a:r>
            <a:r>
              <a:rPr lang="es-ES" sz="1050" dirty="0" err="1"/>
              <a:t>foodService</a:t>
            </a:r>
            <a:r>
              <a:rPr lang="es-ES" sz="1050" dirty="0"/>
              <a:t>;</a:t>
            </a:r>
            <a:br>
              <a:rPr lang="es-ES" sz="1050" dirty="0"/>
            </a:br>
            <a:r>
              <a:rPr lang="es-ES" sz="1050" dirty="0"/>
              <a:t>}</a:t>
            </a:r>
            <a:br>
              <a:rPr lang="es-ES" sz="1050" dirty="0"/>
            </a:br>
            <a:r>
              <a:rPr lang="es-ES" sz="1050" dirty="0" smtClean="0"/>
              <a:t>...</a:t>
            </a:r>
            <a:endParaRPr lang="es-ES" sz="1050" dirty="0"/>
          </a:p>
        </p:txBody>
      </p:sp>
      <p:sp>
        <p:nvSpPr>
          <p:cNvPr id="14" name="16 CuadroTexto"/>
          <p:cNvSpPr txBox="1"/>
          <p:nvPr/>
        </p:nvSpPr>
        <p:spPr>
          <a:xfrm>
            <a:off x="611560" y="4365104"/>
            <a:ext cx="8009313" cy="646331"/>
          </a:xfrm>
          <a:prstGeom prst="rect">
            <a:avLst/>
          </a:prstGeom>
          <a:noFill/>
          <a:ln>
            <a:noFill/>
            <a:prstDash val="dash"/>
          </a:ln>
          <a:effectLst/>
        </p:spPr>
        <p:txBody>
          <a:bodyPr wrap="square" rtlCol="0">
            <a:spAutoFit/>
          </a:bodyPr>
          <a:lstStyle/>
          <a:p>
            <a:pPr fontAlgn="t"/>
            <a:r>
              <a:rPr lang="es-ES" sz="1200" dirty="0"/>
              <a:t>En la configuración le indicamos a Spring el componente (</a:t>
            </a:r>
            <a:r>
              <a:rPr lang="es-ES" sz="1200" dirty="0" err="1"/>
              <a:t>bean</a:t>
            </a:r>
            <a:r>
              <a:rPr lang="es-ES" sz="1200" dirty="0"/>
              <a:t>) concreto queremos utilizar con la etiqueta constructor-</a:t>
            </a:r>
            <a:r>
              <a:rPr lang="es-ES" sz="1200" dirty="0" err="1"/>
              <a:t>arg</a:t>
            </a:r>
            <a:r>
              <a:rPr lang="es-ES" sz="1200" dirty="0"/>
              <a:t>. Por ejemplo, si nos decidiéramos por una cadena de restaurantes de comida mejicana podríamos utilizar la siguiente configuración:</a:t>
            </a:r>
          </a:p>
        </p:txBody>
      </p:sp>
      <p:sp>
        <p:nvSpPr>
          <p:cNvPr id="15" name="16 CuadroTexto"/>
          <p:cNvSpPr txBox="1"/>
          <p:nvPr/>
        </p:nvSpPr>
        <p:spPr>
          <a:xfrm>
            <a:off x="661538" y="5064123"/>
            <a:ext cx="6980293"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id="zoo" </a:t>
            </a:r>
            <a:r>
              <a:rPr lang="es-ES" sz="1050" dirty="0" err="1"/>
              <a:t>class</a:t>
            </a:r>
            <a:r>
              <a:rPr lang="es-ES" sz="1050" dirty="0"/>
              <a:t>="</a:t>
            </a:r>
            <a:r>
              <a:rPr lang="es-ES" sz="1050" dirty="0" err="1"/>
              <a:t>com.empresa.zoo.ZooServiceImpl</a:t>
            </a:r>
            <a:r>
              <a:rPr lang="es-ES" sz="1050" dirty="0"/>
              <a:t>"&gt;</a:t>
            </a:r>
            <a:br>
              <a:rPr lang="es-ES" sz="1050" dirty="0"/>
            </a:br>
            <a:r>
              <a:rPr lang="es-ES" sz="1050" dirty="0"/>
              <a:t>&lt;constructor-</a:t>
            </a:r>
            <a:r>
              <a:rPr lang="es-ES" sz="1050" dirty="0" err="1"/>
              <a:t>arg</a:t>
            </a:r>
            <a:r>
              <a:rPr lang="es-ES" sz="1050" dirty="0"/>
              <a:t> </a:t>
            </a:r>
            <a:r>
              <a:rPr lang="es-ES" sz="1050" dirty="0" err="1"/>
              <a:t>ref</a:t>
            </a:r>
            <a:r>
              <a:rPr lang="es-ES" sz="1050" dirty="0"/>
              <a:t>="</a:t>
            </a:r>
            <a:r>
              <a:rPr lang="es-ES" sz="1050" dirty="0" err="1"/>
              <a:t>mexicanFood</a:t>
            </a:r>
            <a:r>
              <a:rPr lang="es-ES" sz="1050" dirty="0"/>
              <a:t>"/&gt;</a:t>
            </a:r>
            <a:br>
              <a:rPr lang="es-ES" sz="1050" dirty="0"/>
            </a:br>
            <a:r>
              <a:rPr lang="es-ES" sz="1050" dirty="0"/>
              <a:t>&lt;/</a:t>
            </a:r>
            <a:r>
              <a:rPr lang="es-ES" sz="1050" dirty="0" err="1"/>
              <a:t>bean</a:t>
            </a:r>
            <a:r>
              <a:rPr lang="es-ES" sz="1050" dirty="0"/>
              <a:t>&gt;</a:t>
            </a:r>
          </a:p>
          <a:p>
            <a:pPr fontAlgn="t"/>
            <a:r>
              <a:rPr lang="es-ES" sz="1050" dirty="0"/>
              <a:t>&lt;</a:t>
            </a:r>
            <a:r>
              <a:rPr lang="es-ES" sz="1050" dirty="0" err="1"/>
              <a:t>bean</a:t>
            </a:r>
            <a:r>
              <a:rPr lang="es-ES" sz="1050" dirty="0"/>
              <a:t> id="</a:t>
            </a:r>
            <a:r>
              <a:rPr lang="es-ES" sz="1050" dirty="0" err="1"/>
              <a:t>mexicanFood</a:t>
            </a:r>
            <a:r>
              <a:rPr lang="es-ES" sz="1050" dirty="0"/>
              <a:t>" </a:t>
            </a:r>
            <a:r>
              <a:rPr lang="es-ES" sz="1050" dirty="0" err="1"/>
              <a:t>class</a:t>
            </a:r>
            <a:r>
              <a:rPr lang="es-ES" sz="1050" dirty="0"/>
              <a:t>="</a:t>
            </a:r>
            <a:r>
              <a:rPr lang="es-ES" sz="1050" dirty="0" err="1"/>
              <a:t>com.empresa.zoo.MexicanFoodServiceImpl</a:t>
            </a:r>
            <a:r>
              <a:rPr lang="es-ES" sz="1050" dirty="0"/>
              <a:t>"/&gt;</a:t>
            </a:r>
          </a:p>
        </p:txBody>
      </p:sp>
      <p:pic>
        <p:nvPicPr>
          <p:cNvPr id="17"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804879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646331"/>
          </a:xfrm>
          <a:prstGeom prst="rect">
            <a:avLst/>
          </a:prstGeom>
          <a:noFill/>
          <a:ln>
            <a:noFill/>
            <a:prstDash val="dash"/>
          </a:ln>
          <a:effectLst/>
        </p:spPr>
        <p:txBody>
          <a:bodyPr wrap="square" rtlCol="0">
            <a:spAutoFit/>
          </a:bodyPr>
          <a:lstStyle/>
          <a:p>
            <a:pPr fontAlgn="t"/>
            <a:r>
              <a:rPr lang="es-ES" sz="1200" dirty="0"/>
              <a:t>De forma general, con este tipo de configuraciones lo que hace Spring es casar los argumentos por tipo, y si la configuración resulta ambigua entonces eleva una excepción.</a:t>
            </a:r>
          </a:p>
          <a:p>
            <a:pPr fontAlgn="t"/>
            <a:r>
              <a:rPr lang="es-ES" sz="1200" dirty="0"/>
              <a:t>Si se quiere más control se puede indicar el tipo concreto de cada parámetro y su valor:</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Dependencias</a:t>
            </a:r>
            <a:endParaRPr lang="es-ES" b="1" dirty="0">
              <a:solidFill>
                <a:srgbClr val="C00000"/>
              </a:solidFill>
            </a:endParaRPr>
          </a:p>
        </p:txBody>
      </p:sp>
      <p:sp>
        <p:nvSpPr>
          <p:cNvPr id="20" name="16 CuadroTexto"/>
          <p:cNvSpPr txBox="1"/>
          <p:nvPr/>
        </p:nvSpPr>
        <p:spPr>
          <a:xfrm>
            <a:off x="672789" y="2704577"/>
            <a:ext cx="6980293"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&lt;constructor-</a:t>
            </a:r>
            <a:r>
              <a:rPr lang="es-ES" sz="1050" dirty="0" err="1"/>
              <a:t>arg</a:t>
            </a:r>
            <a:r>
              <a:rPr lang="es-ES" sz="1050" dirty="0"/>
              <a:t> </a:t>
            </a:r>
            <a:r>
              <a:rPr lang="es-ES" sz="1050" dirty="0" err="1"/>
              <a:t>type</a:t>
            </a:r>
            <a:r>
              <a:rPr lang="es-ES" sz="1050" dirty="0"/>
              <a:t>="</a:t>
            </a:r>
            <a:r>
              <a:rPr lang="es-ES" sz="1050" dirty="0" err="1"/>
              <a:t>int</a:t>
            </a:r>
            <a:r>
              <a:rPr lang="es-ES" sz="1050" dirty="0"/>
              <a:t>" </a:t>
            </a:r>
            <a:r>
              <a:rPr lang="es-ES" sz="1050" dirty="0" err="1"/>
              <a:t>value</a:t>
            </a:r>
            <a:r>
              <a:rPr lang="es-ES" sz="1050" dirty="0"/>
              <a:t>="3"/&gt;</a:t>
            </a:r>
            <a:br>
              <a:rPr lang="es-ES" sz="1050" dirty="0"/>
            </a:br>
            <a:r>
              <a:rPr lang="es-ES" sz="1050" dirty="0"/>
              <a:t>&lt;constructor-</a:t>
            </a:r>
            <a:r>
              <a:rPr lang="es-ES" sz="1050" dirty="0" err="1"/>
              <a:t>arg</a:t>
            </a:r>
            <a:r>
              <a:rPr lang="es-ES" sz="1050" dirty="0"/>
              <a:t> </a:t>
            </a:r>
            <a:r>
              <a:rPr lang="es-ES" sz="1050" dirty="0" err="1"/>
              <a:t>type</a:t>
            </a:r>
            <a:r>
              <a:rPr lang="es-ES" sz="1050" dirty="0"/>
              <a:t>="</a:t>
            </a:r>
            <a:r>
              <a:rPr lang="es-ES" sz="1050" dirty="0" err="1"/>
              <a:t>java.lang.String</a:t>
            </a:r>
            <a:r>
              <a:rPr lang="es-ES" sz="1050" dirty="0"/>
              <a:t>" </a:t>
            </a:r>
            <a:r>
              <a:rPr lang="es-ES" sz="1050" dirty="0" err="1"/>
              <a:t>value</a:t>
            </a:r>
            <a:r>
              <a:rPr lang="es-ES" sz="1050" dirty="0"/>
              <a:t>="</a:t>
            </a:r>
            <a:r>
              <a:rPr lang="es-ES" sz="1050" dirty="0" err="1"/>
              <a:t>Mexican</a:t>
            </a:r>
            <a:r>
              <a:rPr lang="es-ES" sz="1050" dirty="0"/>
              <a:t> </a:t>
            </a:r>
            <a:r>
              <a:rPr lang="es-ES" sz="1050" dirty="0" err="1"/>
              <a:t>Food</a:t>
            </a:r>
            <a:r>
              <a:rPr lang="es-ES" sz="1050" dirty="0"/>
              <a:t>"/&gt;</a:t>
            </a:r>
          </a:p>
        </p:txBody>
      </p:sp>
      <p:sp>
        <p:nvSpPr>
          <p:cNvPr id="14" name="16 CuadroTexto"/>
          <p:cNvSpPr txBox="1"/>
          <p:nvPr/>
        </p:nvSpPr>
        <p:spPr>
          <a:xfrm>
            <a:off x="693738" y="3284984"/>
            <a:ext cx="8009313" cy="276999"/>
          </a:xfrm>
          <a:prstGeom prst="rect">
            <a:avLst/>
          </a:prstGeom>
          <a:noFill/>
          <a:ln>
            <a:noFill/>
            <a:prstDash val="dash"/>
          </a:ln>
          <a:effectLst/>
        </p:spPr>
        <p:txBody>
          <a:bodyPr wrap="square" rtlCol="0">
            <a:spAutoFit/>
          </a:bodyPr>
          <a:lstStyle/>
          <a:p>
            <a:pPr fontAlgn="t"/>
            <a:r>
              <a:rPr lang="es-ES" sz="1200" dirty="0"/>
              <a:t>O indicar la posición concreta que ocupa cada parámetro:</a:t>
            </a:r>
          </a:p>
        </p:txBody>
      </p:sp>
      <p:sp>
        <p:nvSpPr>
          <p:cNvPr id="15" name="16 CuadroTexto"/>
          <p:cNvSpPr txBox="1"/>
          <p:nvPr/>
        </p:nvSpPr>
        <p:spPr>
          <a:xfrm>
            <a:off x="693738" y="3561983"/>
            <a:ext cx="6980293"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&lt;constructor-</a:t>
            </a:r>
            <a:r>
              <a:rPr lang="en-US" sz="1050" dirty="0" err="1"/>
              <a:t>arg</a:t>
            </a:r>
            <a:r>
              <a:rPr lang="en-US" sz="1050" dirty="0"/>
              <a:t> index="0" value="3"/&gt;</a:t>
            </a:r>
            <a:br>
              <a:rPr lang="en-US" sz="1050" dirty="0"/>
            </a:br>
            <a:r>
              <a:rPr lang="en-US" sz="1050" dirty="0"/>
              <a:t>&lt;constructor-</a:t>
            </a:r>
            <a:r>
              <a:rPr lang="en-US" sz="1050" dirty="0" err="1"/>
              <a:t>arg</a:t>
            </a:r>
            <a:r>
              <a:rPr lang="en-US" sz="1050" dirty="0"/>
              <a:t> index="1" value="Mexican Food"/&gt;</a:t>
            </a:r>
            <a:endParaRPr lang="es-ES" sz="1050" dirty="0"/>
          </a:p>
        </p:txBody>
      </p:sp>
      <p:sp>
        <p:nvSpPr>
          <p:cNvPr id="16" name="16 CuadroTexto"/>
          <p:cNvSpPr txBox="1"/>
          <p:nvPr/>
        </p:nvSpPr>
        <p:spPr>
          <a:xfrm>
            <a:off x="699763" y="4128826"/>
            <a:ext cx="8009313" cy="276999"/>
          </a:xfrm>
          <a:prstGeom prst="rect">
            <a:avLst/>
          </a:prstGeom>
          <a:noFill/>
          <a:ln>
            <a:noFill/>
            <a:prstDash val="dash"/>
          </a:ln>
          <a:effectLst/>
        </p:spPr>
        <p:txBody>
          <a:bodyPr wrap="square" rtlCol="0">
            <a:spAutoFit/>
          </a:bodyPr>
          <a:lstStyle/>
          <a:p>
            <a:pPr fontAlgn="t"/>
            <a:r>
              <a:rPr lang="es-ES" sz="1200" dirty="0"/>
              <a:t>E incluso utilizar el nombre original de los parámetros:</a:t>
            </a:r>
          </a:p>
        </p:txBody>
      </p:sp>
      <p:sp>
        <p:nvSpPr>
          <p:cNvPr id="17" name="16 CuadroTexto"/>
          <p:cNvSpPr txBox="1"/>
          <p:nvPr/>
        </p:nvSpPr>
        <p:spPr>
          <a:xfrm>
            <a:off x="699763" y="4405825"/>
            <a:ext cx="6980293"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constructor-</a:t>
            </a:r>
            <a:r>
              <a:rPr lang="es-ES" sz="1050" dirty="0" err="1"/>
              <a:t>arg</a:t>
            </a:r>
            <a:r>
              <a:rPr lang="es-ES" sz="1050" dirty="0"/>
              <a:t> </a:t>
            </a:r>
            <a:r>
              <a:rPr lang="es-ES" sz="1050" dirty="0" err="1"/>
              <a:t>name</a:t>
            </a:r>
            <a:r>
              <a:rPr lang="es-ES" sz="1050" dirty="0"/>
              <a:t>="</a:t>
            </a:r>
            <a:r>
              <a:rPr lang="es-ES" sz="1050" dirty="0" err="1"/>
              <a:t>numeroRestaurantes</a:t>
            </a:r>
            <a:r>
              <a:rPr lang="es-ES" sz="1050" dirty="0"/>
              <a:t>" </a:t>
            </a:r>
            <a:r>
              <a:rPr lang="es-ES" sz="1050" dirty="0" err="1"/>
              <a:t>value</a:t>
            </a:r>
            <a:r>
              <a:rPr lang="es-ES" sz="1050" dirty="0"/>
              <a:t>="3"/&gt;</a:t>
            </a:r>
            <a:br>
              <a:rPr lang="es-ES" sz="1050" dirty="0"/>
            </a:br>
            <a:r>
              <a:rPr lang="es-ES" sz="1050" dirty="0"/>
              <a:t>&lt;constructor-</a:t>
            </a:r>
            <a:r>
              <a:rPr lang="es-ES" sz="1050" dirty="0" err="1"/>
              <a:t>arg</a:t>
            </a:r>
            <a:r>
              <a:rPr lang="es-ES" sz="1050" dirty="0"/>
              <a:t> </a:t>
            </a:r>
            <a:r>
              <a:rPr lang="es-ES" sz="1050" dirty="0" err="1"/>
              <a:t>name</a:t>
            </a:r>
            <a:r>
              <a:rPr lang="es-ES" sz="1050" dirty="0"/>
              <a:t>="</a:t>
            </a:r>
            <a:r>
              <a:rPr lang="es-ES" sz="1050" dirty="0" err="1"/>
              <a:t>nombreFranquicia</a:t>
            </a:r>
            <a:r>
              <a:rPr lang="es-ES" sz="1050" dirty="0"/>
              <a:t>" </a:t>
            </a:r>
            <a:r>
              <a:rPr lang="es-ES" sz="1050" dirty="0" err="1"/>
              <a:t>value</a:t>
            </a:r>
            <a:r>
              <a:rPr lang="es-ES" sz="1050" dirty="0"/>
              <a:t>="</a:t>
            </a:r>
            <a:r>
              <a:rPr lang="es-ES" sz="1050" dirty="0" err="1"/>
              <a:t>Mexican</a:t>
            </a:r>
            <a:r>
              <a:rPr lang="es-ES" sz="1050" dirty="0"/>
              <a:t> </a:t>
            </a:r>
            <a:r>
              <a:rPr lang="es-ES" sz="1050" dirty="0" err="1"/>
              <a:t>Food</a:t>
            </a:r>
            <a:r>
              <a:rPr lang="es-ES" sz="1050" dirty="0"/>
              <a:t>"/&gt;</a:t>
            </a:r>
          </a:p>
        </p:txBody>
      </p:sp>
      <p:sp>
        <p:nvSpPr>
          <p:cNvPr id="18" name="16 CuadroTexto"/>
          <p:cNvSpPr txBox="1"/>
          <p:nvPr/>
        </p:nvSpPr>
        <p:spPr>
          <a:xfrm>
            <a:off x="683568" y="5013176"/>
            <a:ext cx="8009313" cy="276999"/>
          </a:xfrm>
          <a:prstGeom prst="rect">
            <a:avLst/>
          </a:prstGeom>
          <a:noFill/>
          <a:ln>
            <a:noFill/>
            <a:prstDash val="dash"/>
          </a:ln>
          <a:effectLst/>
        </p:spPr>
        <p:txBody>
          <a:bodyPr wrap="square" rtlCol="0">
            <a:spAutoFit/>
          </a:bodyPr>
          <a:lstStyle/>
          <a:p>
            <a:pPr fontAlgn="t"/>
            <a:r>
              <a:rPr lang="es-ES" sz="1200" dirty="0"/>
              <a:t>Aunque esto último sólo funciona si se compila en modo </a:t>
            </a:r>
            <a:r>
              <a:rPr lang="es-ES" sz="1200" dirty="0" err="1"/>
              <a:t>debug</a:t>
            </a:r>
            <a:r>
              <a:rPr lang="es-ES" sz="1200" dirty="0"/>
              <a:t> o se usa la anotación </a:t>
            </a:r>
            <a:r>
              <a:rPr lang="es-ES" sz="1200" b="1" dirty="0"/>
              <a:t>@</a:t>
            </a:r>
            <a:r>
              <a:rPr lang="es-ES" sz="1200" b="1" dirty="0" err="1"/>
              <a:t>ConstructorProperties</a:t>
            </a:r>
            <a:r>
              <a:rPr lang="es-ES" sz="1200" b="1" dirty="0"/>
              <a:t> del JDK</a:t>
            </a:r>
            <a:r>
              <a:rPr lang="es-ES" sz="1200" dirty="0"/>
              <a:t>.</a:t>
            </a:r>
          </a:p>
        </p:txBody>
      </p:sp>
      <p:pic>
        <p:nvPicPr>
          <p:cNvPr id="22"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7844861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1" name="16 CuadroTexto"/>
          <p:cNvSpPr txBox="1"/>
          <p:nvPr/>
        </p:nvSpPr>
        <p:spPr>
          <a:xfrm>
            <a:off x="618722" y="1988840"/>
            <a:ext cx="8009313" cy="461665"/>
          </a:xfrm>
          <a:prstGeom prst="rect">
            <a:avLst/>
          </a:prstGeom>
          <a:noFill/>
          <a:ln>
            <a:noFill/>
            <a:prstDash val="dash"/>
          </a:ln>
          <a:effectLst/>
        </p:spPr>
        <p:txBody>
          <a:bodyPr wrap="square" rtlCol="0">
            <a:spAutoFit/>
          </a:bodyPr>
          <a:lstStyle/>
          <a:p>
            <a:pPr fontAlgn="t"/>
            <a:r>
              <a:rPr lang="es-ES" sz="1200" dirty="0"/>
              <a:t>Otra forma distinta de pasarle las dependencias a una clase es utilizar </a:t>
            </a:r>
            <a:r>
              <a:rPr lang="es-ES" sz="1200" i="1" dirty="0" err="1"/>
              <a:t>setters</a:t>
            </a:r>
            <a:r>
              <a:rPr lang="es-ES" sz="1200" dirty="0"/>
              <a:t> una vez esté instanciada en vez de utilizar parámetros en el constructor:</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Dependencias</a:t>
            </a:r>
            <a:endParaRPr lang="es-ES" b="1" dirty="0">
              <a:solidFill>
                <a:srgbClr val="C00000"/>
              </a:solidFill>
            </a:endParaRPr>
          </a:p>
        </p:txBody>
      </p:sp>
      <p:sp>
        <p:nvSpPr>
          <p:cNvPr id="20" name="16 CuadroTexto"/>
          <p:cNvSpPr txBox="1"/>
          <p:nvPr/>
        </p:nvSpPr>
        <p:spPr>
          <a:xfrm>
            <a:off x="699763" y="2469172"/>
            <a:ext cx="6980293"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a:t>
            </a:r>
            <a:r>
              <a:rPr lang="es-ES" sz="1050" dirty="0" err="1"/>
              <a:t>ZooServiceImpl</a:t>
            </a:r>
            <a:r>
              <a:rPr lang="es-ES" sz="1050" dirty="0"/>
              <a:t> </a:t>
            </a:r>
            <a:r>
              <a:rPr lang="es-ES" sz="1050" dirty="0" err="1"/>
              <a:t>implements</a:t>
            </a:r>
            <a:r>
              <a:rPr lang="es-ES" sz="1050" dirty="0"/>
              <a:t> </a:t>
            </a:r>
            <a:r>
              <a:rPr lang="es-ES" sz="1050" dirty="0" err="1"/>
              <a:t>ZooService</a:t>
            </a:r>
            <a:r>
              <a:rPr lang="es-ES" sz="1050" dirty="0"/>
              <a:t> {</a:t>
            </a:r>
          </a:p>
          <a:p>
            <a:pPr fontAlgn="t"/>
            <a:r>
              <a:rPr lang="es-ES" sz="1050" dirty="0" err="1"/>
              <a:t>private</a:t>
            </a:r>
            <a:r>
              <a:rPr lang="es-ES" sz="1050" dirty="0"/>
              <a:t> </a:t>
            </a:r>
            <a:r>
              <a:rPr lang="es-ES" sz="1050" dirty="0" err="1"/>
              <a:t>FoodService</a:t>
            </a:r>
            <a:r>
              <a:rPr lang="es-ES" sz="1050" dirty="0"/>
              <a:t> </a:t>
            </a:r>
            <a:r>
              <a:rPr lang="es-ES" sz="1050" dirty="0" err="1"/>
              <a:t>foodService</a:t>
            </a:r>
            <a:r>
              <a:rPr lang="es-ES" sz="1050" dirty="0"/>
              <a:t>;</a:t>
            </a:r>
          </a:p>
          <a:p>
            <a:pPr fontAlgn="t"/>
            <a:r>
              <a:rPr lang="es-ES" sz="1050" dirty="0" err="1"/>
              <a:t>public</a:t>
            </a:r>
            <a:r>
              <a:rPr lang="es-ES" sz="1050" dirty="0"/>
              <a:t> </a:t>
            </a:r>
            <a:r>
              <a:rPr lang="es-ES" sz="1050" dirty="0" err="1"/>
              <a:t>ZooServiceImpl</a:t>
            </a:r>
            <a:r>
              <a:rPr lang="es-ES" sz="1050" dirty="0"/>
              <a:t>() {</a:t>
            </a:r>
            <a:br>
              <a:rPr lang="es-ES" sz="1050" dirty="0"/>
            </a:br>
            <a:r>
              <a:rPr lang="es-ES" sz="1050" dirty="0"/>
              <a:t>}</a:t>
            </a:r>
          </a:p>
          <a:p>
            <a:pPr fontAlgn="t"/>
            <a:r>
              <a:rPr lang="es-ES" sz="1050" dirty="0" err="1"/>
              <a:t>public</a:t>
            </a:r>
            <a:r>
              <a:rPr lang="es-ES" sz="1050" dirty="0"/>
              <a:t> </a:t>
            </a:r>
            <a:r>
              <a:rPr lang="es-ES" sz="1050" dirty="0" err="1"/>
              <a:t>void</a:t>
            </a:r>
            <a:r>
              <a:rPr lang="es-ES" sz="1050" dirty="0"/>
              <a:t> </a:t>
            </a:r>
            <a:r>
              <a:rPr lang="es-ES" sz="1050" dirty="0" err="1"/>
              <a:t>setFoodService</a:t>
            </a:r>
            <a:r>
              <a:rPr lang="es-ES" sz="1050" dirty="0"/>
              <a:t>(</a:t>
            </a:r>
            <a:r>
              <a:rPr lang="es-ES" sz="1050" dirty="0" err="1"/>
              <a:t>FoodService</a:t>
            </a:r>
            <a:r>
              <a:rPr lang="es-ES" sz="1050" dirty="0"/>
              <a:t> </a:t>
            </a:r>
            <a:r>
              <a:rPr lang="es-ES" sz="1050" dirty="0" err="1"/>
              <a:t>foodService</a:t>
            </a:r>
            <a:r>
              <a:rPr lang="es-ES" sz="1050" dirty="0"/>
              <a:t>) {</a:t>
            </a:r>
            <a:br>
              <a:rPr lang="es-ES" sz="1050" dirty="0"/>
            </a:br>
            <a:r>
              <a:rPr lang="es-ES" sz="1050" dirty="0" err="1"/>
              <a:t>this.foodService</a:t>
            </a:r>
            <a:r>
              <a:rPr lang="es-ES" sz="1050" dirty="0"/>
              <a:t> = </a:t>
            </a:r>
            <a:r>
              <a:rPr lang="es-ES" sz="1050" dirty="0" err="1"/>
              <a:t>foodService</a:t>
            </a:r>
            <a:r>
              <a:rPr lang="es-ES" sz="1050" dirty="0"/>
              <a:t>;</a:t>
            </a:r>
            <a:br>
              <a:rPr lang="es-ES" sz="1050" dirty="0"/>
            </a:br>
            <a:r>
              <a:rPr lang="es-ES" sz="1050" dirty="0"/>
              <a:t>}</a:t>
            </a:r>
            <a:br>
              <a:rPr lang="es-ES" sz="1050" dirty="0"/>
            </a:br>
            <a:r>
              <a:rPr lang="es-ES" sz="1050" dirty="0"/>
              <a:t>...</a:t>
            </a:r>
          </a:p>
        </p:txBody>
      </p:sp>
      <p:sp>
        <p:nvSpPr>
          <p:cNvPr id="16" name="16 CuadroTexto"/>
          <p:cNvSpPr txBox="1"/>
          <p:nvPr/>
        </p:nvSpPr>
        <p:spPr>
          <a:xfrm>
            <a:off x="647746" y="3988651"/>
            <a:ext cx="8009313" cy="461665"/>
          </a:xfrm>
          <a:prstGeom prst="rect">
            <a:avLst/>
          </a:prstGeom>
          <a:noFill/>
          <a:ln>
            <a:noFill/>
            <a:prstDash val="dash"/>
          </a:ln>
          <a:effectLst/>
        </p:spPr>
        <p:txBody>
          <a:bodyPr wrap="square" rtlCol="0">
            <a:spAutoFit/>
          </a:bodyPr>
          <a:lstStyle/>
          <a:p>
            <a:pPr fontAlgn="t"/>
            <a:r>
              <a:rPr lang="es-ES" sz="1200" dirty="0"/>
              <a:t>En este caso, para inyectar las dependencias, se utiliza la etiqueta </a:t>
            </a:r>
            <a:r>
              <a:rPr lang="es-ES" sz="1200" dirty="0" err="1"/>
              <a:t>property</a:t>
            </a:r>
            <a:r>
              <a:rPr lang="es-ES" sz="1200" dirty="0"/>
              <a:t> con el nombre del atributo de la clase correspondiente, tantas como se quieran inyectar:</a:t>
            </a:r>
            <a:r>
              <a:rPr lang="es-ES" sz="1200" dirty="0" smtClean="0"/>
              <a:t>:</a:t>
            </a:r>
            <a:endParaRPr lang="es-ES" sz="1200" dirty="0"/>
          </a:p>
        </p:txBody>
      </p:sp>
      <p:sp>
        <p:nvSpPr>
          <p:cNvPr id="17" name="16 CuadroTexto"/>
          <p:cNvSpPr txBox="1"/>
          <p:nvPr/>
        </p:nvSpPr>
        <p:spPr>
          <a:xfrm>
            <a:off x="699763" y="4510125"/>
            <a:ext cx="6980293"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id="zoo" </a:t>
            </a:r>
            <a:r>
              <a:rPr lang="es-ES" sz="1050" dirty="0" err="1"/>
              <a:t>class</a:t>
            </a:r>
            <a:r>
              <a:rPr lang="es-ES" sz="1050" dirty="0"/>
              <a:t>="</a:t>
            </a:r>
            <a:r>
              <a:rPr lang="es-ES" sz="1050" dirty="0" err="1"/>
              <a:t>com.empresa.zoo.ZooServiceImpl</a:t>
            </a:r>
            <a:r>
              <a:rPr lang="es-ES" sz="1050" dirty="0"/>
              <a:t>"&gt;</a:t>
            </a:r>
            <a:br>
              <a:rPr lang="es-ES" sz="1050" dirty="0"/>
            </a:br>
            <a:r>
              <a:rPr lang="es-ES" sz="1050" dirty="0"/>
              <a:t>&lt;</a:t>
            </a:r>
            <a:r>
              <a:rPr lang="es-ES" sz="1050" dirty="0" err="1"/>
              <a:t>property</a:t>
            </a:r>
            <a:r>
              <a:rPr lang="es-ES" sz="1050" dirty="0"/>
              <a:t> </a:t>
            </a:r>
            <a:r>
              <a:rPr lang="es-ES" sz="1050" dirty="0" err="1"/>
              <a:t>name</a:t>
            </a:r>
            <a:r>
              <a:rPr lang="es-ES" sz="1050" dirty="0"/>
              <a:t>="</a:t>
            </a:r>
            <a:r>
              <a:rPr lang="es-ES" sz="1050" dirty="0" err="1"/>
              <a:t>foodService</a:t>
            </a:r>
            <a:r>
              <a:rPr lang="es-ES" sz="1050" dirty="0"/>
              <a:t>" </a:t>
            </a:r>
            <a:r>
              <a:rPr lang="es-ES" sz="1050" dirty="0" err="1"/>
              <a:t>ref</a:t>
            </a:r>
            <a:r>
              <a:rPr lang="es-ES" sz="1050" dirty="0"/>
              <a:t>="</a:t>
            </a:r>
            <a:r>
              <a:rPr lang="es-ES" sz="1050" dirty="0" err="1"/>
              <a:t>mexicanFood</a:t>
            </a:r>
            <a:r>
              <a:rPr lang="es-ES" sz="1050" dirty="0"/>
              <a:t>"/&gt;</a:t>
            </a:r>
            <a:br>
              <a:rPr lang="es-ES" sz="1050" dirty="0"/>
            </a:br>
            <a:r>
              <a:rPr lang="es-ES" sz="1050" dirty="0"/>
              <a:t>&lt;/</a:t>
            </a:r>
            <a:r>
              <a:rPr lang="es-ES" sz="1050" dirty="0" err="1"/>
              <a:t>bean</a:t>
            </a:r>
            <a:r>
              <a:rPr lang="es-ES" sz="1050" dirty="0"/>
              <a:t>&gt;</a:t>
            </a:r>
          </a:p>
          <a:p>
            <a:pPr fontAlgn="t"/>
            <a:r>
              <a:rPr lang="es-ES" sz="1050" dirty="0"/>
              <a:t>&lt;</a:t>
            </a:r>
            <a:r>
              <a:rPr lang="es-ES" sz="1050" dirty="0" err="1"/>
              <a:t>bean</a:t>
            </a:r>
            <a:r>
              <a:rPr lang="es-ES" sz="1050" dirty="0"/>
              <a:t> id="</a:t>
            </a:r>
            <a:r>
              <a:rPr lang="es-ES" sz="1050" dirty="0" err="1"/>
              <a:t>mexicanFood</a:t>
            </a:r>
            <a:r>
              <a:rPr lang="es-ES" sz="1050" dirty="0"/>
              <a:t>" </a:t>
            </a:r>
            <a:r>
              <a:rPr lang="es-ES" sz="1050" dirty="0" err="1"/>
              <a:t>class</a:t>
            </a:r>
            <a:r>
              <a:rPr lang="es-ES" sz="1050" dirty="0"/>
              <a:t>="</a:t>
            </a:r>
            <a:r>
              <a:rPr lang="es-ES" sz="1050" dirty="0" err="1"/>
              <a:t>com.empresa.zoo.MexicanFoodServiceImpl</a:t>
            </a:r>
            <a:r>
              <a:rPr lang="es-ES" sz="1050" dirty="0"/>
              <a:t>"/&gt;</a:t>
            </a:r>
          </a:p>
        </p:txBody>
      </p:sp>
      <p:pic>
        <p:nvPicPr>
          <p:cNvPr id="1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358545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015663"/>
          </a:xfrm>
          <a:prstGeom prst="rect">
            <a:avLst/>
          </a:prstGeom>
          <a:noFill/>
          <a:ln>
            <a:noFill/>
            <a:prstDash val="dash"/>
          </a:ln>
          <a:effectLst/>
        </p:spPr>
        <p:txBody>
          <a:bodyPr wrap="square" rtlCol="0">
            <a:spAutoFit/>
          </a:bodyPr>
          <a:lstStyle/>
          <a:p>
            <a:pPr fontAlgn="t"/>
            <a:r>
              <a:rPr lang="es-ES" sz="1200" dirty="0"/>
              <a:t>Por lo general se da por supuesto que todos los </a:t>
            </a:r>
            <a:r>
              <a:rPr lang="es-ES" sz="1200" dirty="0" err="1"/>
              <a:t>beans</a:t>
            </a:r>
            <a:r>
              <a:rPr lang="es-ES" sz="1200" dirty="0"/>
              <a:t> que instancia Spring implementan automáticamente el patrón </a:t>
            </a:r>
            <a:r>
              <a:rPr lang="es-ES" sz="1200" i="1" dirty="0" err="1"/>
              <a:t>Singleton</a:t>
            </a:r>
            <a:r>
              <a:rPr lang="es-ES" sz="1200" dirty="0"/>
              <a:t>. Sin embargo esto no es del todo cierto. Lo correcto es decir que ese es el funcionamiento por defecto, pero se pueden especificar otras formas de gestionar el ciclo de vida de los </a:t>
            </a:r>
            <a:r>
              <a:rPr lang="es-ES" sz="1200" dirty="0" err="1"/>
              <a:t>beans</a:t>
            </a:r>
            <a:r>
              <a:rPr lang="es-ES" sz="1200" dirty="0"/>
              <a:t>. De hecho, Spring permite incluso definir ciclos de vida personalizados por parte de las aplicaciones</a:t>
            </a:r>
            <a:r>
              <a:rPr lang="es-ES" sz="1200" dirty="0" smtClean="0"/>
              <a:t>.</a:t>
            </a:r>
          </a:p>
          <a:p>
            <a:pPr fontAlgn="t"/>
            <a:r>
              <a:rPr lang="es-ES" sz="1200" dirty="0"/>
              <a:t>Spring soporta cinco tipos distintos de </a:t>
            </a:r>
            <a:r>
              <a:rPr lang="es-ES" sz="1200" dirty="0" err="1"/>
              <a:t>beans</a:t>
            </a:r>
            <a:r>
              <a:rPr lang="es-ES" sz="1200" dirty="0"/>
              <a:t> a través del atributo </a:t>
            </a:r>
            <a:r>
              <a:rPr lang="es-ES" sz="1200" dirty="0" err="1"/>
              <a:t>scope</a:t>
            </a:r>
            <a:r>
              <a:rPr lang="es-ES" sz="1200" dirty="0"/>
              <a:t>:</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Tipos de </a:t>
            </a:r>
            <a:r>
              <a:rPr lang="es-ES" b="1" dirty="0" err="1"/>
              <a:t>Beans</a:t>
            </a:r>
            <a:endParaRPr lang="es-ES" b="1" dirty="0">
              <a:solidFill>
                <a:srgbClr val="C00000"/>
              </a:solidFill>
            </a:endParaRPr>
          </a:p>
        </p:txBody>
      </p:sp>
      <p:sp>
        <p:nvSpPr>
          <p:cNvPr id="16" name="16 CuadroTexto"/>
          <p:cNvSpPr txBox="1"/>
          <p:nvPr/>
        </p:nvSpPr>
        <p:spPr>
          <a:xfrm>
            <a:off x="1788413" y="3110390"/>
            <a:ext cx="6786512" cy="276999"/>
          </a:xfrm>
          <a:prstGeom prst="rect">
            <a:avLst/>
          </a:prstGeom>
          <a:noFill/>
          <a:ln>
            <a:noFill/>
            <a:prstDash val="dash"/>
          </a:ln>
          <a:effectLst/>
        </p:spPr>
        <p:txBody>
          <a:bodyPr wrap="square" rtlCol="0">
            <a:spAutoFit/>
          </a:bodyPr>
          <a:lstStyle/>
          <a:p>
            <a:pPr fontAlgn="t"/>
            <a:r>
              <a:rPr lang="es-ES" sz="1200" dirty="0"/>
              <a:t>Valor por defecto. Una única instancia del </a:t>
            </a:r>
            <a:r>
              <a:rPr lang="es-ES" sz="1200" dirty="0" err="1"/>
              <a:t>bean</a:t>
            </a:r>
            <a:r>
              <a:rPr lang="es-ES" sz="1200" dirty="0"/>
              <a:t>.</a:t>
            </a:r>
          </a:p>
        </p:txBody>
      </p:sp>
      <p:sp>
        <p:nvSpPr>
          <p:cNvPr id="18" name="16 CuadroTexto"/>
          <p:cNvSpPr txBox="1"/>
          <p:nvPr/>
        </p:nvSpPr>
        <p:spPr>
          <a:xfrm>
            <a:off x="706659" y="3110390"/>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singleton</a:t>
            </a:r>
            <a:r>
              <a:rPr lang="es-ES" sz="1200" b="1" dirty="0"/>
              <a:t>:</a:t>
            </a:r>
            <a:endParaRPr lang="es-ES" sz="1200" b="1" dirty="0">
              <a:solidFill>
                <a:srgbClr val="C00000"/>
              </a:solidFill>
            </a:endParaRPr>
          </a:p>
        </p:txBody>
      </p:sp>
      <p:sp>
        <p:nvSpPr>
          <p:cNvPr id="24" name="16 CuadroTexto"/>
          <p:cNvSpPr txBox="1"/>
          <p:nvPr/>
        </p:nvSpPr>
        <p:spPr>
          <a:xfrm>
            <a:off x="1807808" y="3627906"/>
            <a:ext cx="7156679" cy="461665"/>
          </a:xfrm>
          <a:prstGeom prst="rect">
            <a:avLst/>
          </a:prstGeom>
          <a:noFill/>
          <a:ln>
            <a:noFill/>
            <a:prstDash val="dash"/>
          </a:ln>
          <a:effectLst/>
        </p:spPr>
        <p:txBody>
          <a:bodyPr wrap="square" rtlCol="0">
            <a:spAutoFit/>
          </a:bodyPr>
          <a:lstStyle/>
          <a:p>
            <a:pPr fontAlgn="t"/>
            <a:r>
              <a:rPr lang="es-ES" sz="1200" dirty="0"/>
              <a:t>Instancia tantos </a:t>
            </a:r>
            <a:r>
              <a:rPr lang="es-ES" sz="1200" dirty="0" err="1"/>
              <a:t>beans</a:t>
            </a:r>
            <a:r>
              <a:rPr lang="es-ES" sz="1200" dirty="0"/>
              <a:t> como se quiera con las características descritas. Es decir, no se crea un objeto al inicializar el contexto, sino cada vez que se requiere</a:t>
            </a:r>
            <a:r>
              <a:rPr lang="es-ES" sz="1200" dirty="0" smtClean="0"/>
              <a:t>.</a:t>
            </a:r>
            <a:endParaRPr lang="es-ES" sz="1200" dirty="0"/>
          </a:p>
        </p:txBody>
      </p:sp>
      <p:sp>
        <p:nvSpPr>
          <p:cNvPr id="25" name="16 CuadroTexto"/>
          <p:cNvSpPr txBox="1"/>
          <p:nvPr/>
        </p:nvSpPr>
        <p:spPr>
          <a:xfrm>
            <a:off x="726055" y="3627906"/>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smtClean="0"/>
              <a:t>prototype</a:t>
            </a:r>
            <a:r>
              <a:rPr lang="es-ES" sz="1200" b="1" dirty="0" smtClean="0"/>
              <a:t>:</a:t>
            </a:r>
            <a:endParaRPr lang="es-ES" sz="1200" b="1" dirty="0">
              <a:solidFill>
                <a:srgbClr val="C00000"/>
              </a:solidFill>
            </a:endParaRPr>
          </a:p>
        </p:txBody>
      </p:sp>
      <p:sp>
        <p:nvSpPr>
          <p:cNvPr id="26" name="16 CuadroTexto"/>
          <p:cNvSpPr txBox="1"/>
          <p:nvPr/>
        </p:nvSpPr>
        <p:spPr>
          <a:xfrm>
            <a:off x="1807808" y="4234798"/>
            <a:ext cx="7156679" cy="461665"/>
          </a:xfrm>
          <a:prstGeom prst="rect">
            <a:avLst/>
          </a:prstGeom>
          <a:noFill/>
          <a:ln>
            <a:noFill/>
            <a:prstDash val="dash"/>
          </a:ln>
          <a:effectLst/>
        </p:spPr>
        <p:txBody>
          <a:bodyPr wrap="square" rtlCol="0">
            <a:spAutoFit/>
          </a:bodyPr>
          <a:lstStyle/>
          <a:p>
            <a:pPr fontAlgn="t"/>
            <a:r>
              <a:rPr lang="es-ES" sz="1200" dirty="0"/>
              <a:t>Instancia </a:t>
            </a:r>
            <a:r>
              <a:rPr lang="es-ES" sz="1200" dirty="0" err="1"/>
              <a:t>beans</a:t>
            </a:r>
            <a:r>
              <a:rPr lang="es-ES" sz="1200" dirty="0"/>
              <a:t> que tienen vigencia sólo durante el tiempo de vida de una petición HTTP. Válido sólo para aplicaciones web.</a:t>
            </a:r>
          </a:p>
        </p:txBody>
      </p:sp>
      <p:sp>
        <p:nvSpPr>
          <p:cNvPr id="28" name="16 CuadroTexto"/>
          <p:cNvSpPr txBox="1"/>
          <p:nvPr/>
        </p:nvSpPr>
        <p:spPr>
          <a:xfrm>
            <a:off x="726055" y="4234798"/>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request</a:t>
            </a:r>
            <a:r>
              <a:rPr lang="es-ES" sz="1200" dirty="0"/>
              <a:t>:</a:t>
            </a:r>
            <a:endParaRPr lang="es-ES" sz="1200" b="1" dirty="0">
              <a:solidFill>
                <a:srgbClr val="C00000"/>
              </a:solidFill>
            </a:endParaRPr>
          </a:p>
        </p:txBody>
      </p:sp>
      <p:sp>
        <p:nvSpPr>
          <p:cNvPr id="32" name="16 CuadroTexto"/>
          <p:cNvSpPr txBox="1"/>
          <p:nvPr/>
        </p:nvSpPr>
        <p:spPr>
          <a:xfrm>
            <a:off x="1807808" y="4833290"/>
            <a:ext cx="7156679" cy="461665"/>
          </a:xfrm>
          <a:prstGeom prst="rect">
            <a:avLst/>
          </a:prstGeom>
          <a:noFill/>
          <a:ln>
            <a:noFill/>
            <a:prstDash val="dash"/>
          </a:ln>
          <a:effectLst/>
        </p:spPr>
        <p:txBody>
          <a:bodyPr wrap="square" rtlCol="0">
            <a:spAutoFit/>
          </a:bodyPr>
          <a:lstStyle/>
          <a:p>
            <a:pPr fontAlgn="t"/>
            <a:r>
              <a:rPr lang="es-ES" sz="1200" dirty="0"/>
              <a:t>Instancia </a:t>
            </a:r>
            <a:r>
              <a:rPr lang="es-ES" sz="1200" dirty="0" err="1"/>
              <a:t>beans</a:t>
            </a:r>
            <a:r>
              <a:rPr lang="es-ES" sz="1200" dirty="0"/>
              <a:t> que tienen vigencia sólo durante el tiempo de vida de una sesión HTTP. Válido sólo para aplicaciones web.</a:t>
            </a:r>
          </a:p>
        </p:txBody>
      </p:sp>
      <p:sp>
        <p:nvSpPr>
          <p:cNvPr id="33" name="16 CuadroTexto"/>
          <p:cNvSpPr txBox="1"/>
          <p:nvPr/>
        </p:nvSpPr>
        <p:spPr>
          <a:xfrm>
            <a:off x="726055" y="4833290"/>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session</a:t>
            </a:r>
            <a:r>
              <a:rPr lang="es-ES" sz="1200" b="1" dirty="0"/>
              <a:t>:</a:t>
            </a:r>
            <a:endParaRPr lang="es-ES" sz="1200" b="1" dirty="0">
              <a:solidFill>
                <a:srgbClr val="C00000"/>
              </a:solidFill>
            </a:endParaRPr>
          </a:p>
        </p:txBody>
      </p:sp>
      <p:sp>
        <p:nvSpPr>
          <p:cNvPr id="34" name="16 CuadroTexto"/>
          <p:cNvSpPr txBox="1"/>
          <p:nvPr/>
        </p:nvSpPr>
        <p:spPr>
          <a:xfrm>
            <a:off x="1970277" y="5419068"/>
            <a:ext cx="7156679" cy="461665"/>
          </a:xfrm>
          <a:prstGeom prst="rect">
            <a:avLst/>
          </a:prstGeom>
          <a:noFill/>
          <a:ln>
            <a:noFill/>
            <a:prstDash val="dash"/>
          </a:ln>
          <a:effectLst/>
        </p:spPr>
        <p:txBody>
          <a:bodyPr wrap="square" rtlCol="0">
            <a:spAutoFit/>
          </a:bodyPr>
          <a:lstStyle/>
          <a:p>
            <a:pPr fontAlgn="t"/>
            <a:r>
              <a:rPr lang="es-ES" sz="1200" dirty="0"/>
              <a:t>Instancia </a:t>
            </a:r>
            <a:r>
              <a:rPr lang="es-ES" sz="1200" dirty="0" err="1"/>
              <a:t>beans</a:t>
            </a:r>
            <a:r>
              <a:rPr lang="es-ES" sz="1200" dirty="0"/>
              <a:t> que tienen vigencia sólo durante el tiempo de una sesión global de un </a:t>
            </a:r>
            <a:r>
              <a:rPr lang="es-ES" sz="1200" dirty="0" err="1"/>
              <a:t>portlet</a:t>
            </a:r>
            <a:r>
              <a:rPr lang="es-ES" sz="1200" dirty="0"/>
              <a:t>. Válido sólo para aplicaciones web</a:t>
            </a:r>
            <a:r>
              <a:rPr lang="es-ES" sz="1200" dirty="0" smtClean="0"/>
              <a:t>.</a:t>
            </a:r>
            <a:endParaRPr lang="es-ES" sz="1200" dirty="0"/>
          </a:p>
        </p:txBody>
      </p:sp>
      <p:sp>
        <p:nvSpPr>
          <p:cNvPr id="35" name="16 CuadroTexto"/>
          <p:cNvSpPr txBox="1"/>
          <p:nvPr/>
        </p:nvSpPr>
        <p:spPr>
          <a:xfrm>
            <a:off x="726055" y="5447355"/>
            <a:ext cx="1197989"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globalSession</a:t>
            </a:r>
            <a:r>
              <a:rPr lang="es-ES" sz="1200" dirty="0"/>
              <a:t>:</a:t>
            </a:r>
            <a:endParaRPr lang="es-ES" sz="1200" b="1" dirty="0">
              <a:solidFill>
                <a:srgbClr val="C00000"/>
              </a:solidFill>
            </a:endParaRPr>
          </a:p>
        </p:txBody>
      </p:sp>
      <p:pic>
        <p:nvPicPr>
          <p:cNvPr id="2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5203844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461665"/>
          </a:xfrm>
          <a:prstGeom prst="rect">
            <a:avLst/>
          </a:prstGeom>
          <a:noFill/>
          <a:ln>
            <a:noFill/>
            <a:prstDash val="dash"/>
          </a:ln>
          <a:effectLst/>
        </p:spPr>
        <p:txBody>
          <a:bodyPr wrap="square" rtlCol="0">
            <a:spAutoFit/>
          </a:bodyPr>
          <a:lstStyle/>
          <a:p>
            <a:pPr fontAlgn="t"/>
            <a:r>
              <a:rPr lang="es-ES" sz="1200" dirty="0" smtClean="0"/>
              <a:t>La </a:t>
            </a:r>
            <a:r>
              <a:rPr lang="es-ES" sz="1200" dirty="0"/>
              <a:t>opción </a:t>
            </a:r>
            <a:r>
              <a:rPr lang="es-ES" sz="1200" b="1" dirty="0" err="1"/>
              <a:t>prototype</a:t>
            </a:r>
            <a:r>
              <a:rPr lang="es-ES" sz="1200" dirty="0"/>
              <a:t> se puede entender mejor con el siguiente ejemplo, donde se definen dos </a:t>
            </a:r>
            <a:r>
              <a:rPr lang="es-ES" sz="1200" b="1" dirty="0" err="1"/>
              <a:t>beans</a:t>
            </a:r>
            <a:r>
              <a:rPr lang="es-ES" sz="1200" dirty="0"/>
              <a:t> que hacen referencia a otro que usa el valor </a:t>
            </a:r>
            <a:r>
              <a:rPr lang="es-ES" sz="1200" b="1" dirty="0" err="1"/>
              <a:t>prototype</a:t>
            </a:r>
            <a:r>
              <a:rPr lang="es-ES" sz="1200" dirty="0"/>
              <a:t>:</a:t>
            </a:r>
          </a:p>
        </p:txBody>
      </p:sp>
      <p:sp>
        <p:nvSpPr>
          <p:cNvPr id="27" name="16 CuadroTexto"/>
          <p:cNvSpPr txBox="1"/>
          <p:nvPr/>
        </p:nvSpPr>
        <p:spPr>
          <a:xfrm>
            <a:off x="647746" y="1484784"/>
            <a:ext cx="161999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smtClean="0"/>
              <a:t>EJEMPLO</a:t>
            </a:r>
            <a:endParaRPr lang="es-ES" b="1" dirty="0">
              <a:solidFill>
                <a:srgbClr val="C00000"/>
              </a:solidFill>
            </a:endParaRPr>
          </a:p>
        </p:txBody>
      </p:sp>
      <p:sp>
        <p:nvSpPr>
          <p:cNvPr id="18" name="16 CuadroTexto"/>
          <p:cNvSpPr txBox="1"/>
          <p:nvPr/>
        </p:nvSpPr>
        <p:spPr>
          <a:xfrm>
            <a:off x="672078" y="2564904"/>
            <a:ext cx="7788354" cy="175432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id="zoo1" </a:t>
            </a:r>
            <a:r>
              <a:rPr lang="es-ES" sz="1200" dirty="0" err="1"/>
              <a:t>class</a:t>
            </a:r>
            <a:r>
              <a:rPr lang="es-ES" sz="1200" dirty="0"/>
              <a:t>="</a:t>
            </a:r>
            <a:r>
              <a:rPr lang="es-ES" sz="1200" dirty="0" err="1"/>
              <a:t>com.empresa.zoo.ZooServiceImpl</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foodService</a:t>
            </a:r>
            <a:r>
              <a:rPr lang="es-ES" sz="1200" dirty="0"/>
              <a:t>" </a:t>
            </a:r>
            <a:r>
              <a:rPr lang="es-ES" sz="1200" dirty="0" err="1"/>
              <a:t>ref</a:t>
            </a:r>
            <a:r>
              <a:rPr lang="es-ES" sz="1200" dirty="0"/>
              <a:t>="</a:t>
            </a:r>
            <a:r>
              <a:rPr lang="es-ES" sz="1200" dirty="0" err="1"/>
              <a:t>mexicanFood</a:t>
            </a:r>
            <a:r>
              <a:rPr lang="es-ES" sz="1200" dirty="0"/>
              <a:t>"/&gt;</a:t>
            </a:r>
            <a:br>
              <a:rPr lang="es-ES" sz="1200" dirty="0"/>
            </a:br>
            <a:r>
              <a:rPr lang="es-ES" sz="1200" dirty="0"/>
              <a:t>&lt;/</a:t>
            </a:r>
            <a:r>
              <a:rPr lang="es-ES" sz="1200" dirty="0" err="1"/>
              <a:t>bean</a:t>
            </a:r>
            <a:r>
              <a:rPr lang="es-ES" sz="1200" dirty="0"/>
              <a:t>&gt;</a:t>
            </a:r>
          </a:p>
          <a:p>
            <a:pPr fontAlgn="t"/>
            <a:r>
              <a:rPr lang="es-ES" sz="1200" dirty="0"/>
              <a:t>&lt;</a:t>
            </a:r>
            <a:r>
              <a:rPr lang="es-ES" sz="1200" dirty="0" err="1"/>
              <a:t>bean</a:t>
            </a:r>
            <a:r>
              <a:rPr lang="es-ES" sz="1200" dirty="0"/>
              <a:t> id="zoo2" </a:t>
            </a:r>
            <a:r>
              <a:rPr lang="es-ES" sz="1200" dirty="0" err="1"/>
              <a:t>class</a:t>
            </a:r>
            <a:r>
              <a:rPr lang="es-ES" sz="1200" dirty="0"/>
              <a:t>="</a:t>
            </a:r>
            <a:r>
              <a:rPr lang="es-ES" sz="1200" dirty="0" err="1"/>
              <a:t>com.empresa.zoo.ZooServiceImpl</a:t>
            </a:r>
            <a:r>
              <a:rPr lang="es-ES" sz="1200" dirty="0"/>
              <a:t>"&gt;</a:t>
            </a:r>
            <a:br>
              <a:rPr lang="es-ES" sz="1200" dirty="0"/>
            </a:br>
            <a:r>
              <a:rPr lang="es-ES" sz="1200" dirty="0"/>
              <a:t>&lt;</a:t>
            </a:r>
            <a:r>
              <a:rPr lang="es-ES" sz="1200" dirty="0" err="1"/>
              <a:t>property</a:t>
            </a:r>
            <a:r>
              <a:rPr lang="es-ES" sz="1200" dirty="0"/>
              <a:t> </a:t>
            </a:r>
            <a:r>
              <a:rPr lang="es-ES" sz="1200" dirty="0" err="1"/>
              <a:t>name</a:t>
            </a:r>
            <a:r>
              <a:rPr lang="es-ES" sz="1200" dirty="0"/>
              <a:t>="</a:t>
            </a:r>
            <a:r>
              <a:rPr lang="es-ES" sz="1200" dirty="0" err="1"/>
              <a:t>foodService</a:t>
            </a:r>
            <a:r>
              <a:rPr lang="es-ES" sz="1200" dirty="0"/>
              <a:t>" </a:t>
            </a:r>
            <a:r>
              <a:rPr lang="es-ES" sz="1200" dirty="0" err="1"/>
              <a:t>ref</a:t>
            </a:r>
            <a:r>
              <a:rPr lang="es-ES" sz="1200" dirty="0"/>
              <a:t>="</a:t>
            </a:r>
            <a:r>
              <a:rPr lang="es-ES" sz="1200" dirty="0" err="1"/>
              <a:t>mexicanFood</a:t>
            </a:r>
            <a:r>
              <a:rPr lang="es-ES" sz="1200" dirty="0"/>
              <a:t>"/&gt;</a:t>
            </a:r>
            <a:br>
              <a:rPr lang="es-ES" sz="1200" dirty="0"/>
            </a:br>
            <a:r>
              <a:rPr lang="es-ES" sz="1200" dirty="0"/>
              <a:t>&lt;/</a:t>
            </a:r>
            <a:r>
              <a:rPr lang="es-ES" sz="1200" dirty="0" err="1"/>
              <a:t>bean</a:t>
            </a:r>
            <a:r>
              <a:rPr lang="es-ES" sz="1200" dirty="0"/>
              <a:t>&gt;</a:t>
            </a:r>
            <a:br>
              <a:rPr lang="es-ES" sz="1200" dirty="0"/>
            </a:br>
            <a:r>
              <a:rPr lang="es-ES" sz="1200" dirty="0"/>
              <a:t/>
            </a:r>
            <a:br>
              <a:rPr lang="es-ES" sz="1200" dirty="0"/>
            </a:br>
            <a:r>
              <a:rPr lang="es-ES" sz="1200" dirty="0"/>
              <a:t>&lt;</a:t>
            </a:r>
            <a:r>
              <a:rPr lang="es-ES" sz="1200" dirty="0" err="1"/>
              <a:t>bean</a:t>
            </a:r>
            <a:r>
              <a:rPr lang="es-ES" sz="1200" dirty="0"/>
              <a:t> id="</a:t>
            </a:r>
            <a:r>
              <a:rPr lang="es-ES" sz="1200" dirty="0" err="1"/>
              <a:t>mexicanFood</a:t>
            </a:r>
            <a:r>
              <a:rPr lang="es-ES" sz="1200" dirty="0"/>
              <a:t>" </a:t>
            </a:r>
            <a:r>
              <a:rPr lang="es-ES" sz="1200" dirty="0" err="1"/>
              <a:t>class</a:t>
            </a:r>
            <a:r>
              <a:rPr lang="es-ES" sz="1200" dirty="0"/>
              <a:t>="</a:t>
            </a:r>
            <a:r>
              <a:rPr lang="es-ES" sz="1200" dirty="0" err="1"/>
              <a:t>com.empresa.zoo.MexicanFoodServiceImpl</a:t>
            </a:r>
            <a:r>
              <a:rPr lang="es-ES" sz="1200" dirty="0"/>
              <a:t>"</a:t>
            </a:r>
            <a:br>
              <a:rPr lang="es-ES" sz="1200" dirty="0"/>
            </a:br>
            <a:r>
              <a:rPr lang="es-ES" sz="1200" b="1" dirty="0" err="1"/>
              <a:t>scope</a:t>
            </a:r>
            <a:r>
              <a:rPr lang="es-ES" sz="1200" b="1" dirty="0"/>
              <a:t>="</a:t>
            </a:r>
            <a:r>
              <a:rPr lang="es-ES" sz="1200" b="1" dirty="0" err="1"/>
              <a:t>prototype</a:t>
            </a:r>
            <a:r>
              <a:rPr lang="es-ES" sz="1200" b="1" dirty="0"/>
              <a:t>"/&gt;</a:t>
            </a:r>
          </a:p>
        </p:txBody>
      </p:sp>
      <p:sp>
        <p:nvSpPr>
          <p:cNvPr id="29" name="16 CuadroTexto"/>
          <p:cNvSpPr txBox="1"/>
          <p:nvPr/>
        </p:nvSpPr>
        <p:spPr>
          <a:xfrm>
            <a:off x="611560" y="4653136"/>
            <a:ext cx="8009313" cy="461665"/>
          </a:xfrm>
          <a:prstGeom prst="rect">
            <a:avLst/>
          </a:prstGeom>
          <a:noFill/>
          <a:ln>
            <a:noFill/>
            <a:prstDash val="dash"/>
          </a:ln>
          <a:effectLst/>
        </p:spPr>
        <p:txBody>
          <a:bodyPr wrap="square" rtlCol="0">
            <a:spAutoFit/>
          </a:bodyPr>
          <a:lstStyle/>
          <a:p>
            <a:pPr fontAlgn="t"/>
            <a:r>
              <a:rPr lang="es-ES" sz="1200" dirty="0"/>
              <a:t>A diferencia de los ejemplos vistos hasta ahora, el </a:t>
            </a:r>
            <a:r>
              <a:rPr lang="es-ES" sz="1200" dirty="0" err="1"/>
              <a:t>bean</a:t>
            </a:r>
            <a:r>
              <a:rPr lang="es-ES" sz="1200" dirty="0"/>
              <a:t> </a:t>
            </a:r>
            <a:r>
              <a:rPr lang="es-ES" sz="1200" dirty="0" err="1"/>
              <a:t>mexicanFood</a:t>
            </a:r>
            <a:r>
              <a:rPr lang="es-ES" sz="1200" dirty="0"/>
              <a:t> no será un </a:t>
            </a:r>
            <a:r>
              <a:rPr lang="es-ES" sz="1200" i="1" dirty="0" err="1"/>
              <a:t>Singleton</a:t>
            </a:r>
            <a:r>
              <a:rPr lang="es-ES" sz="1200" dirty="0"/>
              <a:t>, y por lo tanto cada uno de los </a:t>
            </a:r>
            <a:r>
              <a:rPr lang="es-ES" sz="1200" dirty="0" err="1"/>
              <a:t>beans</a:t>
            </a:r>
            <a:r>
              <a:rPr lang="es-ES" sz="1200" dirty="0"/>
              <a:t>, zoo1 y zoo2, recibirá una instancia distinta de </a:t>
            </a:r>
            <a:r>
              <a:rPr lang="es-ES" sz="1200" dirty="0" err="1"/>
              <a:t>mexicanFood</a:t>
            </a:r>
            <a:r>
              <a:rPr lang="es-ES" sz="1200" dirty="0"/>
              <a:t>.</a:t>
            </a:r>
          </a:p>
        </p:txBody>
      </p:sp>
      <p:pic>
        <p:nvPicPr>
          <p:cNvPr id="15"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886138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461665"/>
          </a:xfrm>
          <a:prstGeom prst="rect">
            <a:avLst/>
          </a:prstGeom>
          <a:noFill/>
          <a:ln>
            <a:noFill/>
            <a:prstDash val="dash"/>
          </a:ln>
          <a:effectLst/>
        </p:spPr>
        <p:txBody>
          <a:bodyPr wrap="square" rtlCol="0">
            <a:spAutoFit/>
          </a:bodyPr>
          <a:lstStyle/>
          <a:p>
            <a:pPr fontAlgn="t"/>
            <a:r>
              <a:rPr lang="es-ES" sz="1200" dirty="0"/>
              <a:t>Por defecto, cuando Spring lee un fichero de configuración instancia automáticamente todos los </a:t>
            </a:r>
            <a:r>
              <a:rPr lang="es-ES" sz="1200" dirty="0" err="1"/>
              <a:t>beans</a:t>
            </a:r>
            <a:r>
              <a:rPr lang="es-ES" sz="1200" dirty="0"/>
              <a:t> de tipo </a:t>
            </a:r>
            <a:r>
              <a:rPr lang="es-ES" sz="1200" i="1" dirty="0" err="1"/>
              <a:t>Singleton</a:t>
            </a:r>
            <a:r>
              <a:rPr lang="es-ES" sz="1200" dirty="0"/>
              <a:t> definidos. Si se quiere evitar que algún </a:t>
            </a:r>
            <a:r>
              <a:rPr lang="es-ES" sz="1200" dirty="0" err="1"/>
              <a:t>bean</a:t>
            </a:r>
            <a:r>
              <a:rPr lang="es-ES" sz="1200" dirty="0"/>
              <a:t> sea instanciado automáticamente se puede utilizar el atributo </a:t>
            </a:r>
            <a:r>
              <a:rPr lang="es-ES" sz="1200" b="1" dirty="0" err="1"/>
              <a:t>lazy-init</a:t>
            </a:r>
            <a:r>
              <a:rPr lang="es-ES" sz="1200" b="1" dirty="0"/>
              <a:t>:</a:t>
            </a:r>
          </a:p>
        </p:txBody>
      </p:sp>
      <p:sp>
        <p:nvSpPr>
          <p:cNvPr id="27" name="16 CuadroTexto"/>
          <p:cNvSpPr txBox="1"/>
          <p:nvPr/>
        </p:nvSpPr>
        <p:spPr>
          <a:xfrm>
            <a:off x="647746" y="1484784"/>
            <a:ext cx="3708230"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Inicialización </a:t>
            </a:r>
            <a:r>
              <a:rPr lang="es-ES" b="1" dirty="0" smtClean="0"/>
              <a:t>Perezosa (</a:t>
            </a:r>
            <a:r>
              <a:rPr lang="es-ES" b="1" dirty="0" err="1" smtClean="0"/>
              <a:t>lazy</a:t>
            </a:r>
            <a:r>
              <a:rPr lang="es-ES" b="1" dirty="0" smtClean="0"/>
              <a:t>)</a:t>
            </a:r>
            <a:endParaRPr lang="es-ES" b="1" dirty="0">
              <a:solidFill>
                <a:srgbClr val="C00000"/>
              </a:solidFill>
            </a:endParaRPr>
          </a:p>
        </p:txBody>
      </p:sp>
      <p:sp>
        <p:nvSpPr>
          <p:cNvPr id="18" name="16 CuadroTexto"/>
          <p:cNvSpPr txBox="1"/>
          <p:nvPr/>
        </p:nvSpPr>
        <p:spPr>
          <a:xfrm>
            <a:off x="651184" y="2564903"/>
            <a:ext cx="7788354"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a:t>
            </a:r>
            <a:r>
              <a:rPr lang="es-ES" sz="1200" dirty="0"/>
              <a:t> id="zoo" </a:t>
            </a:r>
            <a:r>
              <a:rPr lang="es-ES" sz="1200" dirty="0" err="1"/>
              <a:t>class</a:t>
            </a:r>
            <a:r>
              <a:rPr lang="es-ES" sz="1200" dirty="0"/>
              <a:t>="</a:t>
            </a:r>
            <a:r>
              <a:rPr lang="es-ES" sz="1200" dirty="0" err="1"/>
              <a:t>com.empresa.zoo.ZooServiceImpl</a:t>
            </a:r>
            <a:r>
              <a:rPr lang="es-ES" sz="1200" dirty="0"/>
              <a:t>" </a:t>
            </a:r>
            <a:r>
              <a:rPr lang="es-ES" sz="1200" b="1" dirty="0" err="1"/>
              <a:t>lazy-init</a:t>
            </a:r>
            <a:r>
              <a:rPr lang="es-ES" sz="1200" b="1" dirty="0"/>
              <a:t>="true"</a:t>
            </a:r>
            <a:r>
              <a:rPr lang="es-ES" sz="1200" dirty="0"/>
              <a:t>/</a:t>
            </a:r>
            <a:r>
              <a:rPr lang="es-ES" sz="1200" b="1" dirty="0"/>
              <a:t>&gt;</a:t>
            </a:r>
          </a:p>
        </p:txBody>
      </p:sp>
      <p:sp>
        <p:nvSpPr>
          <p:cNvPr id="13" name="16 CuadroTexto"/>
          <p:cNvSpPr txBox="1"/>
          <p:nvPr/>
        </p:nvSpPr>
        <p:spPr>
          <a:xfrm>
            <a:off x="651184" y="3068960"/>
            <a:ext cx="8009313" cy="1015663"/>
          </a:xfrm>
          <a:prstGeom prst="rect">
            <a:avLst/>
          </a:prstGeom>
          <a:noFill/>
          <a:ln>
            <a:noFill/>
            <a:prstDash val="dash"/>
          </a:ln>
          <a:effectLst/>
        </p:spPr>
        <p:txBody>
          <a:bodyPr wrap="square" rtlCol="0">
            <a:spAutoFit/>
          </a:bodyPr>
          <a:lstStyle/>
          <a:p>
            <a:pPr fontAlgn="t"/>
            <a:r>
              <a:rPr lang="es-ES" sz="1200" dirty="0"/>
              <a:t>De esta forma el </a:t>
            </a:r>
            <a:r>
              <a:rPr lang="es-ES" sz="1200" dirty="0" err="1"/>
              <a:t>bean</a:t>
            </a:r>
            <a:r>
              <a:rPr lang="es-ES" sz="1200" dirty="0"/>
              <a:t> se instanciará la primera vez que sea usado, y no cuando arranque la aplicación. No obstante, si el </a:t>
            </a:r>
            <a:r>
              <a:rPr lang="es-ES" sz="1200" dirty="0" err="1"/>
              <a:t>bean</a:t>
            </a:r>
            <a:r>
              <a:rPr lang="es-ES" sz="1200" dirty="0"/>
              <a:t> "perezoso" forma parte de las dependencias de otro </a:t>
            </a:r>
            <a:r>
              <a:rPr lang="es-ES" sz="1200" dirty="0" err="1"/>
              <a:t>bean</a:t>
            </a:r>
            <a:r>
              <a:rPr lang="es-ES" sz="1200" dirty="0"/>
              <a:t>, Spring lo instanciará ignorando el atributo para asegurar que todo el sistema se inicializa correctamente.</a:t>
            </a:r>
          </a:p>
          <a:p>
            <a:pPr fontAlgn="t"/>
            <a:r>
              <a:rPr lang="es-ES" sz="1200" dirty="0"/>
              <a:t>Spring permite también cambiar la política de instanciación por defecto, permitiendo que ningún </a:t>
            </a:r>
            <a:r>
              <a:rPr lang="es-ES" sz="1200" dirty="0" err="1"/>
              <a:t>bean</a:t>
            </a:r>
            <a:r>
              <a:rPr lang="es-ES" sz="1200" dirty="0"/>
              <a:t> se instancie al arrancar si no se desea:</a:t>
            </a:r>
          </a:p>
        </p:txBody>
      </p:sp>
      <p:sp>
        <p:nvSpPr>
          <p:cNvPr id="14" name="16 CuadroTexto"/>
          <p:cNvSpPr txBox="1"/>
          <p:nvPr/>
        </p:nvSpPr>
        <p:spPr>
          <a:xfrm>
            <a:off x="761663" y="4221088"/>
            <a:ext cx="7788354" cy="64633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200" dirty="0"/>
              <a:t>&lt;</a:t>
            </a:r>
            <a:r>
              <a:rPr lang="es-ES" sz="1200" dirty="0" err="1"/>
              <a:t>beans</a:t>
            </a:r>
            <a:r>
              <a:rPr lang="es-ES" sz="1200" dirty="0"/>
              <a:t> </a:t>
            </a:r>
            <a:r>
              <a:rPr lang="es-ES" sz="1200" b="1" dirty="0"/>
              <a:t>default-</a:t>
            </a:r>
            <a:r>
              <a:rPr lang="es-ES" sz="1200" b="1" dirty="0" err="1"/>
              <a:t>lazy</a:t>
            </a:r>
            <a:r>
              <a:rPr lang="es-ES" sz="1200" b="1" dirty="0"/>
              <a:t>-</a:t>
            </a:r>
            <a:r>
              <a:rPr lang="es-ES" sz="1200" b="1" dirty="0" err="1"/>
              <a:t>init</a:t>
            </a:r>
            <a:r>
              <a:rPr lang="es-ES" sz="1200" b="1" dirty="0"/>
              <a:t>="true</a:t>
            </a:r>
            <a:r>
              <a:rPr lang="es-ES" sz="1200" dirty="0"/>
              <a:t>"&gt;</a:t>
            </a:r>
            <a:br>
              <a:rPr lang="es-ES" sz="1200" dirty="0"/>
            </a:br>
            <a:r>
              <a:rPr lang="es-ES" sz="1200" dirty="0"/>
              <a:t>...</a:t>
            </a:r>
            <a:br>
              <a:rPr lang="es-ES" sz="1200" dirty="0"/>
            </a:br>
            <a:r>
              <a:rPr lang="es-ES" sz="1200" dirty="0"/>
              <a:t>&lt;/</a:t>
            </a:r>
            <a:r>
              <a:rPr lang="es-ES" sz="1200" dirty="0" err="1"/>
              <a:t>beans</a:t>
            </a:r>
            <a:endParaRPr lang="es-ES" sz="1200" b="1" dirty="0"/>
          </a:p>
        </p:txBody>
      </p:sp>
      <p:pic>
        <p:nvPicPr>
          <p:cNvPr id="17"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20158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18722"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79512"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69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015663"/>
          </a:xfrm>
          <a:prstGeom prst="rect">
            <a:avLst/>
          </a:prstGeom>
          <a:noFill/>
          <a:ln>
            <a:noFill/>
            <a:prstDash val="dash"/>
          </a:ln>
          <a:effectLst/>
        </p:spPr>
        <p:txBody>
          <a:bodyPr wrap="square" rtlCol="0">
            <a:spAutoFit/>
          </a:bodyPr>
          <a:lstStyle/>
          <a:p>
            <a:pPr fontAlgn="t"/>
            <a:r>
              <a:rPr lang="es-ES" sz="1200" dirty="0"/>
              <a:t>Una forma de reducir el tamaño de los ficheros XML de configuración es utilizar la capacidad de </a:t>
            </a:r>
            <a:r>
              <a:rPr lang="es-ES" sz="1200" i="1" dirty="0" err="1"/>
              <a:t>autowiring</a:t>
            </a:r>
            <a:r>
              <a:rPr lang="es-ES" sz="1200" dirty="0"/>
              <a:t> de Spring. Esta característica permite a Spring detectar automáticamente las dependencias de un </a:t>
            </a:r>
            <a:r>
              <a:rPr lang="es-ES" sz="1200" dirty="0" err="1"/>
              <a:t>bean</a:t>
            </a:r>
            <a:r>
              <a:rPr lang="es-ES" sz="1200" dirty="0"/>
              <a:t> con otros, instanciando e inyectando por sí solo todos los objetos necesarios</a:t>
            </a:r>
            <a:r>
              <a:rPr lang="es-ES" sz="1200" dirty="0" smtClean="0"/>
              <a:t>.</a:t>
            </a:r>
          </a:p>
          <a:p>
            <a:pPr fontAlgn="t"/>
            <a:endParaRPr lang="es-ES_tradnl" sz="1200" b="1" dirty="0"/>
          </a:p>
          <a:p>
            <a:pPr fontAlgn="t"/>
            <a:r>
              <a:rPr lang="es-ES" sz="1200" dirty="0"/>
              <a:t>Spring soporta cuatro formas de </a:t>
            </a:r>
            <a:r>
              <a:rPr lang="es-ES" sz="1200" i="1" dirty="0" err="1"/>
              <a:t>autowiring</a:t>
            </a:r>
            <a:r>
              <a:rPr lang="es-ES" sz="1200" dirty="0"/>
              <a:t> a través del atributo </a:t>
            </a:r>
            <a:r>
              <a:rPr lang="es-ES" sz="1200" dirty="0" err="1"/>
              <a:t>autowire</a:t>
            </a:r>
            <a:r>
              <a:rPr lang="es-ES" sz="1200" dirty="0"/>
              <a:t>:</a:t>
            </a:r>
            <a:endParaRPr lang="es-ES" sz="1200" b="1" dirty="0"/>
          </a:p>
        </p:txBody>
      </p:sp>
      <p:sp>
        <p:nvSpPr>
          <p:cNvPr id="27" name="16 CuadroTexto"/>
          <p:cNvSpPr txBox="1"/>
          <p:nvPr/>
        </p:nvSpPr>
        <p:spPr>
          <a:xfrm>
            <a:off x="647746" y="1484784"/>
            <a:ext cx="140397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err="1"/>
              <a:t>Autowiring</a:t>
            </a:r>
            <a:endParaRPr lang="es-ES" b="1" dirty="0">
              <a:solidFill>
                <a:srgbClr val="C00000"/>
              </a:solidFill>
            </a:endParaRPr>
          </a:p>
        </p:txBody>
      </p:sp>
      <p:sp>
        <p:nvSpPr>
          <p:cNvPr id="15" name="16 CuadroTexto"/>
          <p:cNvSpPr txBox="1"/>
          <p:nvPr/>
        </p:nvSpPr>
        <p:spPr>
          <a:xfrm>
            <a:off x="1619672" y="3110390"/>
            <a:ext cx="6786512" cy="276999"/>
          </a:xfrm>
          <a:prstGeom prst="rect">
            <a:avLst/>
          </a:prstGeom>
          <a:noFill/>
          <a:ln>
            <a:noFill/>
            <a:prstDash val="dash"/>
          </a:ln>
          <a:effectLst/>
        </p:spPr>
        <p:txBody>
          <a:bodyPr wrap="square" rtlCol="0">
            <a:spAutoFit/>
          </a:bodyPr>
          <a:lstStyle/>
          <a:p>
            <a:pPr fontAlgn="t"/>
            <a:r>
              <a:rPr lang="es-ES" sz="1200" dirty="0"/>
              <a:t>Opción por defecto, obliga a especificar las dependencias de forma manual utilizando ref.</a:t>
            </a:r>
          </a:p>
        </p:txBody>
      </p:sp>
      <p:sp>
        <p:nvSpPr>
          <p:cNvPr id="16" name="16 CuadroTexto"/>
          <p:cNvSpPr txBox="1"/>
          <p:nvPr/>
        </p:nvSpPr>
        <p:spPr>
          <a:xfrm>
            <a:off x="706660" y="3110390"/>
            <a:ext cx="643074"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no</a:t>
            </a:r>
            <a:r>
              <a:rPr lang="es-ES" sz="1200" b="1" dirty="0" smtClean="0"/>
              <a:t>:</a:t>
            </a:r>
            <a:endParaRPr lang="es-ES" sz="1200" b="1" dirty="0">
              <a:solidFill>
                <a:srgbClr val="C00000"/>
              </a:solidFill>
            </a:endParaRPr>
          </a:p>
        </p:txBody>
      </p:sp>
      <p:sp>
        <p:nvSpPr>
          <p:cNvPr id="17" name="16 CuadroTexto"/>
          <p:cNvSpPr txBox="1"/>
          <p:nvPr/>
        </p:nvSpPr>
        <p:spPr>
          <a:xfrm>
            <a:off x="1788060" y="3608970"/>
            <a:ext cx="7156679" cy="461665"/>
          </a:xfrm>
          <a:prstGeom prst="rect">
            <a:avLst/>
          </a:prstGeom>
          <a:noFill/>
          <a:ln>
            <a:noFill/>
            <a:prstDash val="dash"/>
          </a:ln>
          <a:effectLst/>
        </p:spPr>
        <p:txBody>
          <a:bodyPr wrap="square" rtlCol="0">
            <a:spAutoFit/>
          </a:bodyPr>
          <a:lstStyle/>
          <a:p>
            <a:pPr fontAlgn="t"/>
            <a:r>
              <a:rPr lang="es-ES" sz="1200" dirty="0"/>
              <a:t>Fuerza a Spring a resolver dependencias por nombre. Es decir, si el </a:t>
            </a:r>
            <a:r>
              <a:rPr lang="es-ES" sz="1200" dirty="0" err="1"/>
              <a:t>bean</a:t>
            </a:r>
            <a:r>
              <a:rPr lang="es-ES" sz="1200" dirty="0"/>
              <a:t> tiene un </a:t>
            </a:r>
            <a:r>
              <a:rPr lang="es-ES" sz="1200" i="1" dirty="0"/>
              <a:t>setter</a:t>
            </a:r>
            <a:r>
              <a:rPr lang="es-ES" sz="1200" dirty="0"/>
              <a:t> llamado </a:t>
            </a:r>
            <a:r>
              <a:rPr lang="es-ES" sz="1200" dirty="0" err="1"/>
              <a:t>setAuditorio</a:t>
            </a:r>
            <a:r>
              <a:rPr lang="es-ES" sz="1200" dirty="0"/>
              <a:t> buscará un </a:t>
            </a:r>
            <a:r>
              <a:rPr lang="es-ES" sz="1200" dirty="0" err="1"/>
              <a:t>bean</a:t>
            </a:r>
            <a:r>
              <a:rPr lang="es-ES" sz="1200" dirty="0"/>
              <a:t> con nombre auditorio.</a:t>
            </a:r>
          </a:p>
        </p:txBody>
      </p:sp>
      <p:sp>
        <p:nvSpPr>
          <p:cNvPr id="19" name="16 CuadroTexto"/>
          <p:cNvSpPr txBox="1"/>
          <p:nvPr/>
        </p:nvSpPr>
        <p:spPr>
          <a:xfrm>
            <a:off x="726055" y="3627906"/>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byName</a:t>
            </a:r>
            <a:r>
              <a:rPr lang="es-ES" sz="1200" b="1" dirty="0"/>
              <a:t>:</a:t>
            </a:r>
            <a:endParaRPr lang="es-ES" sz="1200" b="1" dirty="0">
              <a:solidFill>
                <a:srgbClr val="C00000"/>
              </a:solidFill>
            </a:endParaRPr>
          </a:p>
        </p:txBody>
      </p:sp>
      <p:sp>
        <p:nvSpPr>
          <p:cNvPr id="20" name="16 CuadroTexto"/>
          <p:cNvSpPr txBox="1"/>
          <p:nvPr/>
        </p:nvSpPr>
        <p:spPr>
          <a:xfrm>
            <a:off x="1807808" y="4234798"/>
            <a:ext cx="7156679" cy="461665"/>
          </a:xfrm>
          <a:prstGeom prst="rect">
            <a:avLst/>
          </a:prstGeom>
          <a:noFill/>
          <a:ln>
            <a:noFill/>
            <a:prstDash val="dash"/>
          </a:ln>
          <a:effectLst/>
        </p:spPr>
        <p:txBody>
          <a:bodyPr wrap="square" rtlCol="0">
            <a:spAutoFit/>
          </a:bodyPr>
          <a:lstStyle/>
          <a:p>
            <a:pPr fontAlgn="t"/>
            <a:r>
              <a:rPr lang="es-ES" sz="1200" dirty="0"/>
              <a:t>Fuerza a Spring a resolver dependencias en base a los tipos de las propiedades del </a:t>
            </a:r>
            <a:r>
              <a:rPr lang="es-ES" sz="1200" dirty="0" err="1"/>
              <a:t>bean</a:t>
            </a:r>
            <a:r>
              <a:rPr lang="es-ES" sz="1200" dirty="0"/>
              <a:t>. Es decir, Spring examinará el tipo de las propiedades </a:t>
            </a:r>
            <a:r>
              <a:rPr lang="es-ES" sz="1200" dirty="0" smtClean="0"/>
              <a:t>del </a:t>
            </a:r>
            <a:r>
              <a:rPr lang="es-ES" sz="1200" dirty="0" err="1"/>
              <a:t>bean</a:t>
            </a:r>
            <a:r>
              <a:rPr lang="es-ES" sz="1200" dirty="0"/>
              <a:t> y buscará algún </a:t>
            </a:r>
            <a:r>
              <a:rPr lang="es-ES" sz="1200" dirty="0" err="1"/>
              <a:t>bean</a:t>
            </a:r>
            <a:r>
              <a:rPr lang="es-ES" sz="1200" dirty="0"/>
              <a:t> que tenga el mismo tipo.</a:t>
            </a:r>
          </a:p>
        </p:txBody>
      </p:sp>
      <p:sp>
        <p:nvSpPr>
          <p:cNvPr id="22" name="16 CuadroTexto"/>
          <p:cNvSpPr txBox="1"/>
          <p:nvPr/>
        </p:nvSpPr>
        <p:spPr>
          <a:xfrm>
            <a:off x="726055" y="4234798"/>
            <a:ext cx="985021"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a:t>
            </a:r>
            <a:r>
              <a:rPr lang="es-ES" sz="1200" b="1" dirty="0" err="1"/>
              <a:t>byType</a:t>
            </a:r>
            <a:r>
              <a:rPr lang="es-ES" sz="1200" b="1" dirty="0"/>
              <a:t>:</a:t>
            </a:r>
            <a:endParaRPr lang="es-ES" sz="1200" b="1" dirty="0">
              <a:solidFill>
                <a:srgbClr val="C00000"/>
              </a:solidFill>
            </a:endParaRPr>
          </a:p>
        </p:txBody>
      </p:sp>
      <p:sp>
        <p:nvSpPr>
          <p:cNvPr id="23" name="16 CuadroTexto"/>
          <p:cNvSpPr txBox="1"/>
          <p:nvPr/>
        </p:nvSpPr>
        <p:spPr>
          <a:xfrm>
            <a:off x="1985200" y="4936786"/>
            <a:ext cx="7156679" cy="276999"/>
          </a:xfrm>
          <a:prstGeom prst="rect">
            <a:avLst/>
          </a:prstGeom>
          <a:noFill/>
          <a:ln>
            <a:noFill/>
            <a:prstDash val="dash"/>
          </a:ln>
          <a:effectLst/>
        </p:spPr>
        <p:txBody>
          <a:bodyPr wrap="square" rtlCol="0">
            <a:spAutoFit/>
          </a:bodyPr>
          <a:lstStyle/>
          <a:p>
            <a:pPr fontAlgn="t"/>
            <a:r>
              <a:rPr lang="es-ES" sz="1200" dirty="0"/>
              <a:t>Fuerza a Spring a resolver dependencias en base a los tipos de los parámetros del constructor del </a:t>
            </a:r>
            <a:r>
              <a:rPr lang="es-ES" sz="1200" dirty="0" err="1"/>
              <a:t>bean</a:t>
            </a:r>
            <a:r>
              <a:rPr lang="es-ES" sz="1200" dirty="0"/>
              <a:t>.</a:t>
            </a:r>
            <a:r>
              <a:rPr lang="es-ES" sz="1200" dirty="0" smtClean="0"/>
              <a:t>.</a:t>
            </a:r>
            <a:endParaRPr lang="es-ES" sz="1200" dirty="0"/>
          </a:p>
        </p:txBody>
      </p:sp>
      <p:sp>
        <p:nvSpPr>
          <p:cNvPr id="24" name="16 CuadroTexto"/>
          <p:cNvSpPr txBox="1"/>
          <p:nvPr/>
        </p:nvSpPr>
        <p:spPr>
          <a:xfrm>
            <a:off x="760186" y="4925623"/>
            <a:ext cx="1081753" cy="27699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200" b="1" dirty="0"/>
              <a:t>- constructor</a:t>
            </a:r>
            <a:r>
              <a:rPr lang="es-ES" sz="1200" b="1" dirty="0" smtClean="0"/>
              <a:t>:</a:t>
            </a:r>
            <a:endParaRPr lang="es-ES" sz="1200" b="1" dirty="0">
              <a:solidFill>
                <a:srgbClr val="C00000"/>
              </a:solidFill>
            </a:endParaRPr>
          </a:p>
        </p:txBody>
      </p:sp>
      <p:pic>
        <p:nvPicPr>
          <p:cNvPr id="2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8"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99708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39552" y="692696"/>
            <a:ext cx="8045374" cy="332546"/>
          </a:xfrm>
        </p:spPr>
        <p:txBody>
          <a:bodyPr/>
          <a:lstStyle/>
          <a:p>
            <a:r>
              <a:rPr lang="es-ES" dirty="0" smtClean="0"/>
              <a:t>CLASIFICACIÓN DE PROYECTOS</a:t>
            </a:r>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7</a:t>
            </a:fld>
            <a:endParaRPr lang="fr-FR" dirty="0"/>
          </a:p>
        </p:txBody>
      </p:sp>
      <p:sp>
        <p:nvSpPr>
          <p:cNvPr id="15" name="5 Marcador de texto"/>
          <p:cNvSpPr>
            <a:spLocks noGrp="1"/>
          </p:cNvSpPr>
          <p:nvPr>
            <p:ph type="body" sz="quarter" idx="13"/>
          </p:nvPr>
        </p:nvSpPr>
        <p:spPr>
          <a:xfrm>
            <a:off x="539552" y="260648"/>
            <a:ext cx="8376543" cy="269875"/>
          </a:xfrm>
        </p:spPr>
        <p:txBody>
          <a:bodyPr/>
          <a:lstStyle/>
          <a:p>
            <a:r>
              <a:rPr lang="es-ES" b="1" dirty="0" smtClean="0"/>
              <a:t>FORMACIÓN SPRING</a:t>
            </a:r>
            <a:endParaRPr lang="es-ES_tradnl" altLang="es-ES" b="1" dirty="0">
              <a:ea typeface="ＭＳ Ｐゴシック" pitchFamily="34" charset="-128"/>
            </a:endParaRPr>
          </a:p>
        </p:txBody>
      </p:sp>
      <p:sp>
        <p:nvSpPr>
          <p:cNvPr id="9" name="Espace réservé du numéro de diapositive 4"/>
          <p:cNvSpPr txBox="1">
            <a:spLocks/>
          </p:cNvSpPr>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45710" rIns="0" bIns="45710" rtlCol="0" anchor="ctr"/>
          <a:lstStyle>
            <a:lvl1pPr eaLnBrk="0" hangingPunct="0">
              <a:spcBef>
                <a:spcPts val="1800"/>
              </a:spcBef>
              <a:buClr>
                <a:srgbClr val="CF022B"/>
              </a:buClr>
              <a:buSzPct val="90000"/>
              <a:buBlip>
                <a:blip r:embed="rId2"/>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3"/>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marL="0" marR="0" lvl="0" indent="0" algn="r" defTabSz="914199" rtl="0" eaLnBrk="1" fontAlgn="auto" latinLnBrk="0" hangingPunct="1">
              <a:lnSpc>
                <a:spcPct val="100000"/>
              </a:lnSpc>
              <a:spcBef>
                <a:spcPct val="0"/>
              </a:spcBef>
              <a:spcAft>
                <a:spcPts val="0"/>
              </a:spcAft>
              <a:buClrTx/>
              <a:buSzTx/>
              <a:buFontTx/>
              <a:buNone/>
              <a:tabLst/>
              <a:defRPr/>
            </a:pPr>
            <a:fld id="{D053B21E-74FB-4600-B3D2-6661BB401A97}" type="slidenum">
              <a:rPr kumimoji="0" lang="fr-FR" altLang="es-ES" sz="1100" b="0" i="0" u="none" strike="noStrike" kern="1200" cap="none" spc="0" normalizeH="0" baseline="0" noProof="0" smtClean="0">
                <a:ln>
                  <a:noFill/>
                </a:ln>
                <a:solidFill>
                  <a:srgbClr val="464646"/>
                </a:solidFill>
                <a:effectLst/>
                <a:uLnTx/>
                <a:uFillTx/>
                <a:latin typeface="Calibri" pitchFamily="34" charset="0"/>
                <a:ea typeface="ＭＳ Ｐゴシック" pitchFamily="34" charset="-128"/>
                <a:cs typeface="+mn-cs"/>
              </a:rPr>
              <a:pPr marL="0" marR="0" lvl="0" indent="0" algn="r" defTabSz="914199" rtl="0" eaLnBrk="1" fontAlgn="auto" latinLnBrk="0" hangingPunct="1">
                <a:lnSpc>
                  <a:spcPct val="100000"/>
                </a:lnSpc>
                <a:spcBef>
                  <a:spcPct val="0"/>
                </a:spcBef>
                <a:spcAft>
                  <a:spcPts val="0"/>
                </a:spcAft>
                <a:buClrTx/>
                <a:buSzTx/>
                <a:buFontTx/>
                <a:buNone/>
                <a:tabLst/>
                <a:defRPr/>
              </a:pPr>
              <a:t>7</a:t>
            </a:fld>
            <a:endParaRPr kumimoji="0" lang="fr-FR" altLang="es-ES" sz="1100" b="0" i="0" u="none" strike="noStrike" kern="1200" cap="none" spc="0" normalizeH="0" baseline="0" noProof="0" smtClean="0">
              <a:ln>
                <a:noFill/>
              </a:ln>
              <a:solidFill>
                <a:srgbClr val="464646"/>
              </a:solidFill>
              <a:effectLst/>
              <a:uLnTx/>
              <a:uFillTx/>
              <a:latin typeface="Calibri" pitchFamily="34" charset="0"/>
              <a:ea typeface="ＭＳ Ｐゴシック" pitchFamily="34" charset="-128"/>
              <a:cs typeface="+mn-cs"/>
            </a:endParaRPr>
          </a:p>
        </p:txBody>
      </p:sp>
      <p:sp>
        <p:nvSpPr>
          <p:cNvPr id="10" name="Espace réservé du pied de page 3"/>
          <p:cNvSpPr txBox="1">
            <a:spLocks/>
          </p:cNvSpPr>
          <p:nvPr/>
        </p:nvSpPr>
        <p:spPr bwMode="auto">
          <a:xfrm>
            <a:off x="531813" y="6502400"/>
            <a:ext cx="4545012" cy="161925"/>
          </a:xfrm>
          <a:prstGeom prst="rect">
            <a:avLst/>
          </a:prstGeom>
          <a:ln>
            <a:miter lim="800000"/>
            <a:headEnd/>
            <a:tailEnd/>
          </a:ln>
        </p:spPr>
        <p:txBody>
          <a:bodyPr vert="horz" wrap="square" lIns="91420" tIns="45710" rIns="91420" bIns="45710" numCol="1" rtlCol="0" anchor="ctr" anchorCtr="0" compatLnSpc="1">
            <a:prstTxWarp prst="textNoShape">
              <a:avLst/>
            </a:prstTxWarp>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fr-FR" sz="1000" b="0" i="0" u="none" strike="noStrike" kern="1200" cap="none" spc="0" normalizeH="0" baseline="0" noProof="0" smtClean="0">
                <a:ln>
                  <a:noFill/>
                </a:ln>
                <a:solidFill>
                  <a:srgbClr val="464646"/>
                </a:solidFill>
                <a:effectLst/>
                <a:uLnTx/>
                <a:uFillTx/>
                <a:latin typeface="+mn-lt"/>
                <a:ea typeface="+mn-ea"/>
                <a:cs typeface="+mn-cs"/>
              </a:rPr>
              <a:t>Spring Franework</a:t>
            </a:r>
            <a:endParaRPr kumimoji="0" lang="fr-FR" sz="1000" b="0" i="0" u="none" strike="noStrike" kern="1200" cap="none" spc="0" normalizeH="0" baseline="0" noProof="0" dirty="0" smtClean="0">
              <a:ln>
                <a:noFill/>
              </a:ln>
              <a:solidFill>
                <a:srgbClr val="464646"/>
              </a:solidFill>
              <a:effectLst/>
              <a:uLnTx/>
              <a:uFillTx/>
              <a:latin typeface="+mn-lt"/>
              <a:ea typeface="+mn-ea"/>
              <a:cs typeface="+mn-cs"/>
            </a:endParaRPr>
          </a:p>
        </p:txBody>
      </p:sp>
      <p:sp>
        <p:nvSpPr>
          <p:cNvPr id="21" name="20 CuadroTexto"/>
          <p:cNvSpPr txBox="1"/>
          <p:nvPr/>
        </p:nvSpPr>
        <p:spPr>
          <a:xfrm rot="1248312">
            <a:off x="978176" y="3091920"/>
            <a:ext cx="1192724"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❶</a:t>
            </a:r>
            <a:endParaRPr lang="es-ES" sz="1200" b="1" dirty="0">
              <a:solidFill>
                <a:schemeClr val="bg1"/>
              </a:solidFill>
            </a:endParaRPr>
          </a:p>
        </p:txBody>
      </p:sp>
      <p:sp>
        <p:nvSpPr>
          <p:cNvPr id="22" name="21 CuadroTexto"/>
          <p:cNvSpPr txBox="1"/>
          <p:nvPr/>
        </p:nvSpPr>
        <p:spPr>
          <a:xfrm rot="19693753">
            <a:off x="6633281" y="3180556"/>
            <a:ext cx="1333095"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❷</a:t>
            </a:r>
            <a:endParaRPr lang="es-ES" sz="1200" b="1" dirty="0">
              <a:solidFill>
                <a:schemeClr val="bg1"/>
              </a:solidFill>
            </a:endParaRPr>
          </a:p>
        </p:txBody>
      </p:sp>
      <p:sp>
        <p:nvSpPr>
          <p:cNvPr id="23" name="22 CuadroTexto"/>
          <p:cNvSpPr txBox="1"/>
          <p:nvPr/>
        </p:nvSpPr>
        <p:spPr>
          <a:xfrm>
            <a:off x="3599591" y="5951185"/>
            <a:ext cx="1333095" cy="276999"/>
          </a:xfrm>
          <a:prstGeom prst="rect">
            <a:avLst/>
          </a:prstGeom>
          <a:noFill/>
        </p:spPr>
        <p:txBody>
          <a:bodyPr wrap="square" rtlCol="0">
            <a:spAutoFit/>
          </a:bodyPr>
          <a:lstStyle/>
          <a:p>
            <a:r>
              <a:rPr lang="es-ES_tradnl" sz="1200" b="1" dirty="0" smtClean="0">
                <a:solidFill>
                  <a:schemeClr val="bg1"/>
                </a:solidFill>
              </a:rPr>
              <a:t>CONCEPTO </a:t>
            </a:r>
            <a:r>
              <a:rPr lang="es-ES_tradnl" sz="1200" dirty="0">
                <a:solidFill>
                  <a:schemeClr val="bg1"/>
                </a:solidFill>
              </a:rPr>
              <a:t>❸</a:t>
            </a:r>
            <a:endParaRPr lang="es-ES" sz="1200" b="1" dirty="0">
              <a:solidFill>
                <a:schemeClr val="bg1"/>
              </a:solidFill>
            </a:endParaRPr>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76" y="1498965"/>
            <a:ext cx="8493833" cy="445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11560"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6150" name="4 Marcador de número de diapositiva"/>
          <p:cNvSpPr>
            <a:spLocks noGrp="1"/>
          </p:cNvSpPr>
          <p:nvPr>
            <p:ph type="sldNum" sz="quarter" idx="12"/>
          </p:nvPr>
        </p:nvSpPr>
        <p:spPr bwMode="auto">
          <a:xfrm flipH="1">
            <a:off x="215999" y="6525344"/>
            <a:ext cx="288032" cy="14910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16 CuadroTexto"/>
          <p:cNvSpPr txBox="1"/>
          <p:nvPr/>
        </p:nvSpPr>
        <p:spPr>
          <a:xfrm>
            <a:off x="647746" y="1484784"/>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smtClean="0"/>
              <a:t>EJEMPLO </a:t>
            </a:r>
            <a:r>
              <a:rPr lang="es-ES" b="1" dirty="0" err="1"/>
              <a:t>Autowiring</a:t>
            </a:r>
            <a:endParaRPr lang="es-ES" b="1" dirty="0">
              <a:solidFill>
                <a:srgbClr val="C00000"/>
              </a:solidFill>
            </a:endParaRPr>
          </a:p>
        </p:txBody>
      </p:sp>
      <p:sp>
        <p:nvSpPr>
          <p:cNvPr id="18" name="16 CuadroTexto"/>
          <p:cNvSpPr txBox="1"/>
          <p:nvPr/>
        </p:nvSpPr>
        <p:spPr>
          <a:xfrm>
            <a:off x="685565" y="2450505"/>
            <a:ext cx="7788354" cy="203132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public</a:t>
            </a:r>
            <a:r>
              <a:rPr lang="es-ES" sz="1050" dirty="0"/>
              <a:t> </a:t>
            </a:r>
            <a:r>
              <a:rPr lang="es-ES" sz="1050" dirty="0" err="1"/>
              <a:t>class</a:t>
            </a:r>
            <a:r>
              <a:rPr lang="es-ES" sz="1050" dirty="0"/>
              <a:t> </a:t>
            </a:r>
            <a:r>
              <a:rPr lang="es-ES" sz="1050" dirty="0" err="1"/>
              <a:t>ZooServiceImpl</a:t>
            </a:r>
            <a:r>
              <a:rPr lang="es-ES" sz="1050" dirty="0"/>
              <a:t> </a:t>
            </a:r>
            <a:r>
              <a:rPr lang="es-ES" sz="1050" dirty="0" err="1"/>
              <a:t>implements</a:t>
            </a:r>
            <a:r>
              <a:rPr lang="es-ES" sz="1050" dirty="0"/>
              <a:t> </a:t>
            </a:r>
            <a:r>
              <a:rPr lang="es-ES" sz="1050" dirty="0" err="1"/>
              <a:t>ZooService</a:t>
            </a:r>
            <a:r>
              <a:rPr lang="es-ES" sz="1050" dirty="0"/>
              <a:t>{</a:t>
            </a:r>
          </a:p>
          <a:p>
            <a:pPr fontAlgn="t"/>
            <a:r>
              <a:rPr lang="es-ES" sz="1050" dirty="0" err="1"/>
              <a:t>private</a:t>
            </a:r>
            <a:r>
              <a:rPr lang="es-ES" sz="1050" dirty="0"/>
              <a:t> </a:t>
            </a:r>
            <a:r>
              <a:rPr lang="es-ES" sz="1050" dirty="0" err="1"/>
              <a:t>FoodService</a:t>
            </a:r>
            <a:r>
              <a:rPr lang="es-ES" sz="1050" dirty="0"/>
              <a:t> </a:t>
            </a:r>
            <a:r>
              <a:rPr lang="es-ES" sz="1050" dirty="0" err="1"/>
              <a:t>foodService</a:t>
            </a:r>
            <a:r>
              <a:rPr lang="es-ES" sz="1050" dirty="0"/>
              <a:t>;</a:t>
            </a:r>
          </a:p>
          <a:p>
            <a:pPr fontAlgn="t"/>
            <a:r>
              <a:rPr lang="es-ES" sz="1050" dirty="0" err="1"/>
              <a:t>public</a:t>
            </a:r>
            <a:r>
              <a:rPr lang="es-ES" sz="1050" dirty="0"/>
              <a:t> </a:t>
            </a:r>
            <a:r>
              <a:rPr lang="es-ES" sz="1050" dirty="0" err="1"/>
              <a:t>ZooServiceImpl</a:t>
            </a:r>
            <a:r>
              <a:rPr lang="es-ES" sz="1050" dirty="0"/>
              <a:t>(){</a:t>
            </a:r>
            <a:br>
              <a:rPr lang="es-ES" sz="1050" dirty="0"/>
            </a:br>
            <a:r>
              <a:rPr lang="es-ES" sz="1050" dirty="0"/>
              <a:t>}</a:t>
            </a:r>
          </a:p>
          <a:p>
            <a:pPr fontAlgn="t"/>
            <a:r>
              <a:rPr lang="es-ES" sz="1050" dirty="0" err="1"/>
              <a:t>public</a:t>
            </a:r>
            <a:r>
              <a:rPr lang="es-ES" sz="1050" dirty="0"/>
              <a:t> </a:t>
            </a:r>
            <a:r>
              <a:rPr lang="es-ES" sz="1050" dirty="0" err="1"/>
              <a:t>void</a:t>
            </a:r>
            <a:r>
              <a:rPr lang="es-ES" sz="1050" dirty="0"/>
              <a:t> </a:t>
            </a:r>
            <a:r>
              <a:rPr lang="es-ES" sz="1050" dirty="0" err="1"/>
              <a:t>setFoodService</a:t>
            </a:r>
            <a:r>
              <a:rPr lang="es-ES" sz="1050" dirty="0"/>
              <a:t>(</a:t>
            </a:r>
            <a:r>
              <a:rPr lang="es-ES" sz="1050" dirty="0" err="1"/>
              <a:t>FoodService</a:t>
            </a:r>
            <a:r>
              <a:rPr lang="es-ES" sz="1050" dirty="0"/>
              <a:t> </a:t>
            </a:r>
            <a:r>
              <a:rPr lang="es-ES" sz="1050" dirty="0" err="1"/>
              <a:t>foodService</a:t>
            </a:r>
            <a:r>
              <a:rPr lang="es-ES" sz="1050" dirty="0"/>
              <a:t>){</a:t>
            </a:r>
            <a:br>
              <a:rPr lang="es-ES" sz="1050" dirty="0"/>
            </a:br>
            <a:r>
              <a:rPr lang="es-ES" sz="1050" dirty="0" err="1"/>
              <a:t>this.foodService</a:t>
            </a:r>
            <a:r>
              <a:rPr lang="es-ES" sz="1050" dirty="0"/>
              <a:t> = </a:t>
            </a:r>
            <a:r>
              <a:rPr lang="es-ES" sz="1050" dirty="0" err="1"/>
              <a:t>foodService</a:t>
            </a:r>
            <a:r>
              <a:rPr lang="es-ES" sz="1050" dirty="0"/>
              <a:t>;</a:t>
            </a:r>
            <a:br>
              <a:rPr lang="es-ES" sz="1050" dirty="0"/>
            </a:br>
            <a:r>
              <a:rPr lang="es-ES" sz="1050" dirty="0"/>
              <a:t>}</a:t>
            </a:r>
            <a:br>
              <a:rPr lang="es-ES" sz="1050" dirty="0"/>
            </a:br>
            <a:r>
              <a:rPr lang="es-ES" sz="1050" dirty="0"/>
              <a:t>}</a:t>
            </a:r>
          </a:p>
          <a:p>
            <a:pPr fontAlgn="t"/>
            <a:r>
              <a:rPr lang="es-ES" sz="1050" dirty="0" err="1"/>
              <a:t>public</a:t>
            </a:r>
            <a:r>
              <a:rPr lang="es-ES" sz="1050" dirty="0"/>
              <a:t> </a:t>
            </a:r>
            <a:r>
              <a:rPr lang="es-ES" sz="1050" dirty="0" err="1"/>
              <a:t>class</a:t>
            </a:r>
            <a:r>
              <a:rPr lang="es-ES" sz="1050" dirty="0"/>
              <a:t> </a:t>
            </a:r>
            <a:r>
              <a:rPr lang="es-ES" sz="1050" dirty="0" err="1"/>
              <a:t>MexicanFoodServiceImpl</a:t>
            </a:r>
            <a:r>
              <a:rPr lang="es-ES" sz="1050" dirty="0"/>
              <a:t> </a:t>
            </a:r>
            <a:r>
              <a:rPr lang="es-ES" sz="1050" dirty="0" err="1"/>
              <a:t>implements</a:t>
            </a:r>
            <a:r>
              <a:rPr lang="es-ES" sz="1050" dirty="0"/>
              <a:t> </a:t>
            </a:r>
            <a:r>
              <a:rPr lang="es-ES" sz="1050" dirty="0" err="1"/>
              <a:t>FoodService</a:t>
            </a:r>
            <a:r>
              <a:rPr lang="es-ES" sz="1050" dirty="0"/>
              <a:t>{</a:t>
            </a:r>
          </a:p>
          <a:p>
            <a:pPr fontAlgn="t"/>
            <a:r>
              <a:rPr lang="es-ES" sz="1050" dirty="0" err="1"/>
              <a:t>public</a:t>
            </a:r>
            <a:r>
              <a:rPr lang="es-ES" sz="1050" dirty="0"/>
              <a:t> </a:t>
            </a:r>
            <a:r>
              <a:rPr lang="es-ES" sz="1050" dirty="0" err="1"/>
              <a:t>MexicanFoodServiceImpl</a:t>
            </a:r>
            <a:r>
              <a:rPr lang="es-ES" sz="1050" dirty="0"/>
              <a:t>(){</a:t>
            </a:r>
            <a:br>
              <a:rPr lang="es-ES" sz="1050" dirty="0"/>
            </a:br>
            <a:r>
              <a:rPr lang="es-ES" sz="1050" dirty="0"/>
              <a:t>}</a:t>
            </a:r>
            <a:br>
              <a:rPr lang="es-ES" sz="1050" dirty="0"/>
            </a:br>
            <a:r>
              <a:rPr lang="es-ES" sz="1050" dirty="0"/>
              <a:t>}</a:t>
            </a:r>
          </a:p>
        </p:txBody>
      </p:sp>
      <p:sp>
        <p:nvSpPr>
          <p:cNvPr id="29" name="16 CuadroTexto"/>
          <p:cNvSpPr txBox="1"/>
          <p:nvPr/>
        </p:nvSpPr>
        <p:spPr>
          <a:xfrm>
            <a:off x="683568" y="4581128"/>
            <a:ext cx="8009313" cy="461665"/>
          </a:xfrm>
          <a:prstGeom prst="rect">
            <a:avLst/>
          </a:prstGeom>
          <a:noFill/>
          <a:ln>
            <a:noFill/>
            <a:prstDash val="dash"/>
          </a:ln>
          <a:effectLst/>
        </p:spPr>
        <p:txBody>
          <a:bodyPr wrap="square" rtlCol="0">
            <a:spAutoFit/>
          </a:bodyPr>
          <a:lstStyle/>
          <a:p>
            <a:pPr fontAlgn="t"/>
            <a:r>
              <a:rPr lang="es-ES" sz="1200" dirty="0"/>
              <a:t>Y ahora consideremos la siguiente configuración, donde se definen dos </a:t>
            </a:r>
            <a:r>
              <a:rPr lang="es-ES" sz="1200" dirty="0" err="1"/>
              <a:t>beans</a:t>
            </a:r>
            <a:r>
              <a:rPr lang="es-ES" sz="1200" dirty="0"/>
              <a:t> sin aparente relación entre ellos, pero en la que se activa el </a:t>
            </a:r>
            <a:r>
              <a:rPr lang="es-ES" sz="1200" i="1" dirty="0" err="1"/>
              <a:t>autowiring</a:t>
            </a:r>
            <a:r>
              <a:rPr lang="es-ES" sz="1200" dirty="0"/>
              <a:t> por tipo en el </a:t>
            </a:r>
            <a:r>
              <a:rPr lang="es-ES" sz="1200" dirty="0" err="1"/>
              <a:t>bean</a:t>
            </a:r>
            <a:r>
              <a:rPr lang="es-ES" sz="1200" dirty="0"/>
              <a:t> zoo:</a:t>
            </a:r>
          </a:p>
        </p:txBody>
      </p:sp>
      <p:sp>
        <p:nvSpPr>
          <p:cNvPr id="13" name="16 CuadroTexto"/>
          <p:cNvSpPr txBox="1"/>
          <p:nvPr/>
        </p:nvSpPr>
        <p:spPr>
          <a:xfrm>
            <a:off x="773948" y="5087097"/>
            <a:ext cx="7788354"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id="zoo" </a:t>
            </a:r>
            <a:r>
              <a:rPr lang="es-ES" sz="1050" dirty="0" err="1"/>
              <a:t>class</a:t>
            </a:r>
            <a:r>
              <a:rPr lang="es-ES" sz="1050" dirty="0"/>
              <a:t>="</a:t>
            </a:r>
            <a:r>
              <a:rPr lang="es-ES" sz="1050" dirty="0" err="1"/>
              <a:t>com.empresa.zoo.ZooServiceImpl</a:t>
            </a:r>
            <a:r>
              <a:rPr lang="es-ES" sz="1050" dirty="0"/>
              <a:t>" </a:t>
            </a:r>
            <a:r>
              <a:rPr lang="es-ES" sz="1050" dirty="0" err="1"/>
              <a:t>autowire</a:t>
            </a:r>
            <a:r>
              <a:rPr lang="es-ES" sz="1050" dirty="0"/>
              <a:t>="</a:t>
            </a:r>
            <a:r>
              <a:rPr lang="es-ES" sz="1050" dirty="0" err="1"/>
              <a:t>byType</a:t>
            </a:r>
            <a:r>
              <a:rPr lang="es-ES" sz="1050" dirty="0"/>
              <a:t>"/&gt;</a:t>
            </a:r>
          </a:p>
          <a:p>
            <a:pPr fontAlgn="t"/>
            <a:r>
              <a:rPr lang="es-ES" sz="1050" dirty="0"/>
              <a:t>&lt;</a:t>
            </a:r>
            <a:r>
              <a:rPr lang="es-ES" sz="1050" dirty="0" err="1"/>
              <a:t>bean</a:t>
            </a:r>
            <a:r>
              <a:rPr lang="es-ES" sz="1050" dirty="0"/>
              <a:t> id="</a:t>
            </a:r>
            <a:r>
              <a:rPr lang="es-ES" sz="1050" dirty="0" err="1"/>
              <a:t>mexicanFood</a:t>
            </a:r>
            <a:r>
              <a:rPr lang="es-ES" sz="1050" dirty="0"/>
              <a:t>" </a:t>
            </a:r>
            <a:r>
              <a:rPr lang="es-ES" sz="1050" dirty="0" err="1"/>
              <a:t>class</a:t>
            </a:r>
            <a:r>
              <a:rPr lang="es-ES" sz="1050" dirty="0"/>
              <a:t>="</a:t>
            </a:r>
            <a:r>
              <a:rPr lang="es-ES" sz="1050" dirty="0" err="1"/>
              <a:t>com.empresa.zoo.MexicanFoodServiceImpl</a:t>
            </a:r>
            <a:r>
              <a:rPr lang="es-ES" sz="1050" dirty="0"/>
              <a:t>"/&gt;</a:t>
            </a:r>
          </a:p>
        </p:txBody>
      </p:sp>
      <p:pic>
        <p:nvPicPr>
          <p:cNvPr id="17"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2190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7504" y="6381328"/>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71</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DEFINICIÓN DE 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015663"/>
          </a:xfrm>
          <a:prstGeom prst="rect">
            <a:avLst/>
          </a:prstGeom>
          <a:noFill/>
          <a:ln>
            <a:noFill/>
            <a:prstDash val="dash"/>
          </a:ln>
          <a:effectLst/>
        </p:spPr>
        <p:txBody>
          <a:bodyPr wrap="square" rtlCol="0">
            <a:spAutoFit/>
          </a:bodyPr>
          <a:lstStyle/>
          <a:p>
            <a:pPr fontAlgn="t"/>
            <a:r>
              <a:rPr lang="es-ES" sz="1200" dirty="0"/>
              <a:t>Cuando se instancie el </a:t>
            </a:r>
            <a:r>
              <a:rPr lang="es-ES" sz="1200" dirty="0" err="1"/>
              <a:t>bean</a:t>
            </a:r>
            <a:r>
              <a:rPr lang="es-ES" sz="1200" dirty="0"/>
              <a:t> zoo, Spring extraerá automáticamente sus propiedades, buscará otros </a:t>
            </a:r>
            <a:r>
              <a:rPr lang="es-ES" sz="1200" dirty="0" err="1"/>
              <a:t>beans</a:t>
            </a:r>
            <a:r>
              <a:rPr lang="es-ES" sz="1200" dirty="0"/>
              <a:t> que tengan el mismo tipo que cada una de ellas, y si los encuentra los inyectará como dependencias. En la práctica quiere decir que la propiedad </a:t>
            </a:r>
            <a:r>
              <a:rPr lang="es-ES" sz="1200" dirty="0" err="1"/>
              <a:t>foodService</a:t>
            </a:r>
            <a:r>
              <a:rPr lang="es-ES" sz="1200" dirty="0"/>
              <a:t> de zoo hará referencia al </a:t>
            </a:r>
            <a:r>
              <a:rPr lang="es-ES" sz="1200" dirty="0" err="1"/>
              <a:t>bean</a:t>
            </a:r>
            <a:r>
              <a:rPr lang="es-ES" sz="1200" dirty="0"/>
              <a:t> </a:t>
            </a:r>
            <a:r>
              <a:rPr lang="es-ES" sz="1200" dirty="0" err="1"/>
              <a:t>mexicanFood</a:t>
            </a:r>
            <a:r>
              <a:rPr lang="es-ES" sz="1200" dirty="0"/>
              <a:t>, ¡como por arte de </a:t>
            </a:r>
            <a:r>
              <a:rPr lang="es-ES" sz="1200" dirty="0" smtClean="0"/>
              <a:t>magia!, </a:t>
            </a:r>
            <a:r>
              <a:rPr lang="es-ES" sz="1200" dirty="0"/>
              <a:t>ya que implementa la interface </a:t>
            </a:r>
            <a:r>
              <a:rPr lang="es-ES" sz="1200" dirty="0" err="1"/>
              <a:t>FoodService</a:t>
            </a:r>
            <a:r>
              <a:rPr lang="es-ES" sz="1200" dirty="0"/>
              <a:t>.</a:t>
            </a:r>
          </a:p>
          <a:p>
            <a:pPr fontAlgn="t"/>
            <a:r>
              <a:rPr lang="es-ES" sz="1200" dirty="0"/>
              <a:t>Si se quiere excluir un </a:t>
            </a:r>
            <a:r>
              <a:rPr lang="es-ES" sz="1200" dirty="0" err="1"/>
              <a:t>bean</a:t>
            </a:r>
            <a:r>
              <a:rPr lang="es-ES" sz="1200" dirty="0"/>
              <a:t> de toda la infraestructura de </a:t>
            </a:r>
            <a:r>
              <a:rPr lang="es-ES" sz="1200" i="1" dirty="0" err="1"/>
              <a:t>autowiring</a:t>
            </a:r>
            <a:r>
              <a:rPr lang="es-ES" sz="1200" dirty="0"/>
              <a:t> se puede utilizar el atributo </a:t>
            </a:r>
            <a:r>
              <a:rPr lang="es-ES" sz="1200" dirty="0" err="1"/>
              <a:t>autowire-candidate</a:t>
            </a:r>
            <a:r>
              <a:rPr lang="es-ES" sz="1200" dirty="0"/>
              <a:t>:</a:t>
            </a:r>
          </a:p>
        </p:txBody>
      </p:sp>
      <p:sp>
        <p:nvSpPr>
          <p:cNvPr id="27" name="16 CuadroTexto"/>
          <p:cNvSpPr txBox="1"/>
          <p:nvPr/>
        </p:nvSpPr>
        <p:spPr>
          <a:xfrm>
            <a:off x="647746" y="1484784"/>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smtClean="0"/>
              <a:t>EJEMPLO </a:t>
            </a:r>
            <a:r>
              <a:rPr lang="es-ES" b="1" dirty="0" err="1"/>
              <a:t>Autowiring</a:t>
            </a:r>
            <a:endParaRPr lang="es-ES" b="1" dirty="0">
              <a:solidFill>
                <a:srgbClr val="C00000"/>
              </a:solidFill>
            </a:endParaRPr>
          </a:p>
        </p:txBody>
      </p:sp>
      <p:sp>
        <p:nvSpPr>
          <p:cNvPr id="18" name="16 CuadroTexto"/>
          <p:cNvSpPr txBox="1"/>
          <p:nvPr/>
        </p:nvSpPr>
        <p:spPr>
          <a:xfrm>
            <a:off x="677823" y="3216091"/>
            <a:ext cx="7788354" cy="25391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&lt;bean id="</a:t>
            </a:r>
            <a:r>
              <a:rPr lang="en-US" sz="1050" dirty="0" err="1"/>
              <a:t>mexicanFood</a:t>
            </a:r>
            <a:r>
              <a:rPr lang="en-US" sz="1050" dirty="0"/>
              <a:t>" class="..." </a:t>
            </a:r>
            <a:r>
              <a:rPr lang="en-US" sz="1050" dirty="0" err="1"/>
              <a:t>autowire</a:t>
            </a:r>
            <a:r>
              <a:rPr lang="en-US" sz="1050" dirty="0"/>
              <a:t>-candidate="false"/&gt;</a:t>
            </a:r>
            <a:endParaRPr lang="es-ES" sz="1050" dirty="0"/>
          </a:p>
        </p:txBody>
      </p:sp>
      <p:sp>
        <p:nvSpPr>
          <p:cNvPr id="29" name="16 CuadroTexto"/>
          <p:cNvSpPr txBox="1"/>
          <p:nvPr/>
        </p:nvSpPr>
        <p:spPr>
          <a:xfrm>
            <a:off x="673600" y="3863794"/>
            <a:ext cx="8009313" cy="830997"/>
          </a:xfrm>
          <a:prstGeom prst="rect">
            <a:avLst/>
          </a:prstGeom>
          <a:noFill/>
          <a:ln>
            <a:noFill/>
            <a:prstDash val="dash"/>
          </a:ln>
          <a:effectLst/>
        </p:spPr>
        <p:txBody>
          <a:bodyPr wrap="square" rtlCol="0">
            <a:spAutoFit/>
          </a:bodyPr>
          <a:lstStyle/>
          <a:p>
            <a:pPr fontAlgn="t"/>
            <a:r>
              <a:rPr lang="es-ES" sz="1200" dirty="0"/>
              <a:t>Notar que esto no provocaría una excepción, sino que simplemente la propiedad </a:t>
            </a:r>
            <a:r>
              <a:rPr lang="es-ES" sz="1200" dirty="0" err="1"/>
              <a:t>foodService</a:t>
            </a:r>
            <a:r>
              <a:rPr lang="es-ES" sz="1200" dirty="0"/>
              <a:t> del </a:t>
            </a:r>
            <a:r>
              <a:rPr lang="es-ES" sz="1200" dirty="0" err="1"/>
              <a:t>bean</a:t>
            </a:r>
            <a:r>
              <a:rPr lang="es-ES" sz="1200" dirty="0"/>
              <a:t> zoo quedaría a nulo al no encontrar ningún candidato válido.</a:t>
            </a:r>
          </a:p>
          <a:p>
            <a:pPr fontAlgn="t"/>
            <a:r>
              <a:rPr lang="es-ES" sz="1200" dirty="0"/>
              <a:t>Más adelante se retomará el tema del </a:t>
            </a:r>
            <a:r>
              <a:rPr lang="es-ES" sz="1200" i="1" dirty="0" err="1"/>
              <a:t>autowiring</a:t>
            </a:r>
            <a:r>
              <a:rPr lang="es-ES" sz="1200" dirty="0"/>
              <a:t>, ya que esta no es la única forma de activarlo, ni probablemente la más recomendable.</a:t>
            </a:r>
          </a:p>
        </p:txBody>
      </p:sp>
      <p:pic>
        <p:nvPicPr>
          <p:cNvPr id="16"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200346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72</a:t>
            </a:fld>
            <a:endParaRPr lang="fr-FR" altLang="es-ES" sz="110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ALCANCE EN LOS </a:t>
            </a:r>
            <a:r>
              <a:rPr lang="es-ES"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BEAN </a:t>
            </a: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(SCOPE)</a:t>
            </a:r>
          </a:p>
        </p:txBody>
      </p:sp>
      <p:sp>
        <p:nvSpPr>
          <p:cNvPr id="41" name="16 CuadroTexto"/>
          <p:cNvSpPr txBox="1"/>
          <p:nvPr/>
        </p:nvSpPr>
        <p:spPr>
          <a:xfrm>
            <a:off x="555805" y="2132856"/>
            <a:ext cx="7520683" cy="52322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400" dirty="0" err="1"/>
              <a:t>Singleton</a:t>
            </a:r>
            <a:r>
              <a:rPr lang="es-ES" sz="1400" dirty="0"/>
              <a:t> es un </a:t>
            </a:r>
            <a:r>
              <a:rPr lang="es-ES" sz="1400" b="1" dirty="0"/>
              <a:t>patrón de diseño</a:t>
            </a:r>
            <a:r>
              <a:rPr lang="es-ES" sz="1400" dirty="0"/>
              <a:t> con el que se asegura que </a:t>
            </a:r>
            <a:r>
              <a:rPr lang="es-ES" sz="1400" b="1" dirty="0"/>
              <a:t>solo hay una instancia de un </a:t>
            </a:r>
            <a:r>
              <a:rPr lang="es-ES" sz="1400" b="1" dirty="0" err="1"/>
              <a:t>bean</a:t>
            </a:r>
            <a:r>
              <a:rPr lang="es-ES" sz="1400" b="1" dirty="0"/>
              <a:t> en nuestra aplicación</a:t>
            </a:r>
            <a:endParaRPr lang="es-ES" sz="1400" dirty="0"/>
          </a:p>
        </p:txBody>
      </p:sp>
      <p:sp>
        <p:nvSpPr>
          <p:cNvPr id="17" name="16 CuadroTexto"/>
          <p:cNvSpPr txBox="1"/>
          <p:nvPr/>
        </p:nvSpPr>
        <p:spPr>
          <a:xfrm>
            <a:off x="579709" y="1662916"/>
            <a:ext cx="7520683" cy="307777"/>
          </a:xfrm>
          <a:prstGeom prst="rect">
            <a:avLst/>
          </a:prstGeom>
          <a:noFill/>
          <a:ln>
            <a:noFill/>
            <a:prstDash val="dash"/>
          </a:ln>
          <a:effectLst/>
        </p:spPr>
        <p:txBody>
          <a:bodyPr wrap="square" rtlCol="0">
            <a:spAutoFit/>
          </a:bodyPr>
          <a:lstStyle/>
          <a:p>
            <a:pPr fontAlgn="t"/>
            <a:r>
              <a:rPr lang="es-ES" sz="1400" dirty="0" smtClean="0"/>
              <a:t>-</a:t>
            </a:r>
            <a:r>
              <a:rPr lang="sv-SE" sz="1400" dirty="0"/>
              <a:t>Por default, los beans en </a:t>
            </a:r>
            <a:r>
              <a:rPr lang="sv-SE" sz="1400" b="1" dirty="0"/>
              <a:t>Spring</a:t>
            </a:r>
            <a:r>
              <a:rPr lang="sv-SE" sz="1400" dirty="0"/>
              <a:t> son </a:t>
            </a:r>
            <a:r>
              <a:rPr lang="sv-SE" sz="1400" b="1" dirty="0" smtClean="0"/>
              <a:t>Singletons, </a:t>
            </a:r>
            <a:r>
              <a:rPr lang="es-ES" sz="1400" dirty="0"/>
              <a:t>...¿que qué es un </a:t>
            </a:r>
            <a:r>
              <a:rPr lang="es-ES" sz="1400" dirty="0" err="1"/>
              <a:t>singleton</a:t>
            </a:r>
            <a:r>
              <a:rPr lang="es-ES" sz="1400" dirty="0"/>
              <a:t>?...</a:t>
            </a:r>
          </a:p>
        </p:txBody>
      </p:sp>
      <p:sp>
        <p:nvSpPr>
          <p:cNvPr id="18" name="17 CuadroTexto"/>
          <p:cNvSpPr txBox="1"/>
          <p:nvPr/>
        </p:nvSpPr>
        <p:spPr>
          <a:xfrm>
            <a:off x="551524" y="2780928"/>
            <a:ext cx="7520683" cy="738664"/>
          </a:xfrm>
          <a:prstGeom prst="rect">
            <a:avLst/>
          </a:prstGeom>
          <a:noFill/>
          <a:ln>
            <a:noFill/>
            <a:prstDash val="dash"/>
          </a:ln>
          <a:effectLst/>
        </p:spPr>
        <p:txBody>
          <a:bodyPr wrap="square" rtlCol="0">
            <a:spAutoFit/>
          </a:bodyPr>
          <a:lstStyle/>
          <a:p>
            <a:pPr fontAlgn="t"/>
            <a:r>
              <a:rPr lang="es-ES" sz="1400" dirty="0"/>
              <a:t>Cuando declaramos un elemento "</a:t>
            </a:r>
            <a:r>
              <a:rPr lang="es-ES" sz="1400" b="1" dirty="0"/>
              <a:t>&lt;</a:t>
            </a:r>
            <a:r>
              <a:rPr lang="es-ES" sz="1400" b="1" dirty="0" err="1"/>
              <a:t>bean</a:t>
            </a:r>
            <a:r>
              <a:rPr lang="es-ES" sz="1400" b="1" dirty="0"/>
              <a:t>&gt;</a:t>
            </a:r>
            <a:r>
              <a:rPr lang="es-ES" sz="1400" dirty="0"/>
              <a:t>" en el archivo de configuración de </a:t>
            </a:r>
            <a:r>
              <a:rPr lang="es-ES" sz="1400" b="1" dirty="0"/>
              <a:t>Spring</a:t>
            </a:r>
            <a:r>
              <a:rPr lang="es-ES" sz="1400" dirty="0"/>
              <a:t>, tenemos la opción de declarar un </a:t>
            </a:r>
            <a:r>
              <a:rPr lang="es-ES" sz="1400" dirty="0" err="1"/>
              <a:t>scope</a:t>
            </a:r>
            <a:r>
              <a:rPr lang="es-ES" sz="1400" dirty="0"/>
              <a:t> para ese </a:t>
            </a:r>
            <a:r>
              <a:rPr lang="es-ES" sz="1400" dirty="0" err="1"/>
              <a:t>bean</a:t>
            </a:r>
            <a:r>
              <a:rPr lang="es-ES" sz="1400" dirty="0"/>
              <a:t>. Por </a:t>
            </a:r>
            <a:r>
              <a:rPr lang="es-ES" sz="1400" dirty="0" smtClean="0"/>
              <a:t>defecto </a:t>
            </a:r>
            <a:r>
              <a:rPr lang="es-ES" sz="1400" dirty="0"/>
              <a:t>el valor de este elemento es "</a:t>
            </a:r>
            <a:r>
              <a:rPr lang="es-ES" sz="1400" b="1" dirty="0" err="1"/>
              <a:t>singleton</a:t>
            </a:r>
            <a:r>
              <a:rPr lang="es-ES" sz="1400" dirty="0"/>
              <a:t>". </a:t>
            </a:r>
            <a:r>
              <a:rPr lang="es-ES" sz="1400" b="1" dirty="0"/>
              <a:t>Spring</a:t>
            </a:r>
            <a:r>
              <a:rPr lang="es-ES" sz="1400" dirty="0"/>
              <a:t> proporciona </a:t>
            </a:r>
            <a:r>
              <a:rPr lang="es-ES" sz="1400" b="1" dirty="0"/>
              <a:t>5</a:t>
            </a:r>
            <a:r>
              <a:rPr lang="es-ES" sz="1400" dirty="0"/>
              <a:t> posibles valores para este elemento</a:t>
            </a:r>
            <a:r>
              <a:rPr lang="es-ES" sz="1400" dirty="0" smtClean="0"/>
              <a:t>:</a:t>
            </a:r>
            <a:endParaRPr lang="es-ES" sz="1400" dirty="0"/>
          </a:p>
        </p:txBody>
      </p:sp>
      <p:graphicFrame>
        <p:nvGraphicFramePr>
          <p:cNvPr id="19" name="18 Tabla"/>
          <p:cNvGraphicFramePr>
            <a:graphicFrameLocks noGrp="1"/>
          </p:cNvGraphicFramePr>
          <p:nvPr>
            <p:extLst>
              <p:ext uri="{D42A27DB-BD31-4B8C-83A1-F6EECF244321}">
                <p14:modId xmlns:p14="http://schemas.microsoft.com/office/powerpoint/2010/main" val="4258540637"/>
              </p:ext>
            </p:extLst>
          </p:nvPr>
        </p:nvGraphicFramePr>
        <p:xfrm>
          <a:off x="322535" y="3789040"/>
          <a:ext cx="8169748" cy="2056413"/>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728192">
                  <a:extLst>
                    <a:ext uri="{9D8B030D-6E8A-4147-A177-3AD203B41FA5}">
                      <a16:colId xmlns:a16="http://schemas.microsoft.com/office/drawing/2014/main" val="20000"/>
                    </a:ext>
                  </a:extLst>
                </a:gridCol>
                <a:gridCol w="6441556">
                  <a:extLst>
                    <a:ext uri="{9D8B030D-6E8A-4147-A177-3AD203B41FA5}">
                      <a16:colId xmlns:a16="http://schemas.microsoft.com/office/drawing/2014/main" val="20001"/>
                    </a:ext>
                  </a:extLst>
                </a:gridCol>
              </a:tblGrid>
              <a:tr h="291008">
                <a:tc>
                  <a:txBody>
                    <a:bodyPr/>
                    <a:lstStyle/>
                    <a:p>
                      <a:pPr algn="ctr"/>
                      <a:r>
                        <a:rPr lang="es-ES" sz="1200" dirty="0" smtClean="0">
                          <a:effectLst/>
                        </a:rPr>
                        <a:t>SCOPE´S (Por defecto)</a:t>
                      </a:r>
                      <a:endParaRPr lang="es-ES" sz="1200" b="1" dirty="0"/>
                    </a:p>
                  </a:txBody>
                  <a:tcPr>
                    <a:lnB w="3175" cap="flat" cmpd="sng" algn="ctr">
                      <a:solidFill>
                        <a:schemeClr val="tx1"/>
                      </a:solidFill>
                      <a:prstDash val="solid"/>
                      <a:round/>
                      <a:headEnd type="none" w="med" len="med"/>
                      <a:tailEnd type="none" w="med" len="med"/>
                    </a:lnB>
                  </a:tcPr>
                </a:tc>
                <a:tc>
                  <a:txBody>
                    <a:bodyPr/>
                    <a:lstStyle/>
                    <a:p>
                      <a:pPr algn="ctr">
                        <a:lnSpc>
                          <a:spcPct val="100000"/>
                        </a:lnSpc>
                      </a:pPr>
                      <a:r>
                        <a:rPr lang="es-ES" sz="1300" b="1" dirty="0" smtClean="0">
                          <a:effectLst/>
                        </a:rPr>
                        <a:t>Descripción</a:t>
                      </a:r>
                      <a:endParaRPr lang="es-ES" sz="1300" b="1" dirty="0"/>
                    </a:p>
                  </a:txBody>
                  <a:tcP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7891">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900" b="1" kern="1200" dirty="0" err="1" smtClean="0">
                          <a:solidFill>
                            <a:schemeClr val="dk1"/>
                          </a:solidFill>
                          <a:effectLst/>
                          <a:latin typeface="+mn-lt"/>
                          <a:ea typeface="+mn-ea"/>
                          <a:cs typeface="+mn-cs"/>
                        </a:rPr>
                        <a:t>singleton</a:t>
                      </a:r>
                      <a:endParaRPr lang="es-ES" sz="9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900" dirty="0" smtClean="0">
                          <a:effectLst/>
                        </a:rPr>
                        <a:t>Existirá una sola instancia del </a:t>
                      </a:r>
                      <a:r>
                        <a:rPr lang="es-ES" sz="900" dirty="0" err="1" smtClean="0">
                          <a:effectLst/>
                        </a:rPr>
                        <a:t>bean</a:t>
                      </a:r>
                      <a:r>
                        <a:rPr lang="es-ES" sz="900" dirty="0" smtClean="0">
                          <a:effectLst/>
                        </a:rPr>
                        <a:t> por contenedor. Este es el </a:t>
                      </a:r>
                      <a:r>
                        <a:rPr lang="es-ES" sz="900" dirty="0" err="1" smtClean="0">
                          <a:effectLst/>
                        </a:rPr>
                        <a:t>scope</a:t>
                      </a:r>
                      <a:r>
                        <a:rPr lang="es-ES" sz="900" dirty="0" smtClean="0">
                          <a:effectLst/>
                        </a:rPr>
                        <a:t> por </a:t>
                      </a:r>
                      <a:r>
                        <a:rPr lang="es-ES" sz="900" dirty="0" err="1" smtClean="0">
                          <a:effectLst/>
                        </a:rPr>
                        <a:t>defáult</a:t>
                      </a:r>
                      <a:r>
                        <a:rPr lang="es-ES" sz="900" dirty="0" smtClean="0">
                          <a:effectLst/>
                        </a:rPr>
                        <a:t>. </a:t>
                      </a:r>
                      <a:endParaRPr lang="es-ES" sz="9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8032">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900" b="1" kern="1200" dirty="0" err="1" smtClean="0">
                          <a:solidFill>
                            <a:schemeClr val="dk1"/>
                          </a:solidFill>
                          <a:effectLst/>
                          <a:latin typeface="+mn-lt"/>
                          <a:ea typeface="+mn-ea"/>
                          <a:cs typeface="+mn-cs"/>
                        </a:rPr>
                        <a:t>prototype</a:t>
                      </a:r>
                      <a:endParaRPr lang="es-ES" sz="9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900" dirty="0" smtClean="0">
                          <a:effectLst/>
                        </a:rPr>
                        <a:t>Se creará una nueva instancia del </a:t>
                      </a:r>
                      <a:r>
                        <a:rPr lang="es-ES" sz="900" dirty="0" err="1" smtClean="0">
                          <a:effectLst/>
                        </a:rPr>
                        <a:t>bean</a:t>
                      </a:r>
                      <a:r>
                        <a:rPr lang="es-ES" sz="900" dirty="0" smtClean="0">
                          <a:effectLst/>
                        </a:rPr>
                        <a:t> por cada llamada a "</a:t>
                      </a:r>
                      <a:r>
                        <a:rPr lang="es-ES" sz="900" b="1" kern="1200" dirty="0" err="1" smtClean="0">
                          <a:solidFill>
                            <a:schemeClr val="dk1"/>
                          </a:solidFill>
                          <a:effectLst/>
                          <a:latin typeface="+mn-lt"/>
                          <a:ea typeface="+mn-ea"/>
                          <a:cs typeface="+mn-cs"/>
                        </a:rPr>
                        <a:t>getBean</a:t>
                      </a:r>
                      <a:r>
                        <a:rPr lang="es-ES" sz="900" dirty="0" smtClean="0">
                          <a:effectLst/>
                        </a:rPr>
                        <a:t>", o sea, cada vez que el </a:t>
                      </a:r>
                      <a:r>
                        <a:rPr lang="es-ES" sz="900" dirty="0" err="1" smtClean="0">
                          <a:effectLst/>
                        </a:rPr>
                        <a:t>bean</a:t>
                      </a:r>
                      <a:r>
                        <a:rPr lang="es-ES" sz="900" dirty="0" smtClean="0">
                          <a:effectLst/>
                        </a:rPr>
                        <a:t> vaya a ser usado. </a:t>
                      </a:r>
                      <a:endParaRPr lang="es-E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96861">
                <a:tc>
                  <a:txBody>
                    <a:bodyPr/>
                    <a:lstStyle/>
                    <a:p>
                      <a:r>
                        <a:rPr lang="es-ES" sz="900" b="1" kern="1200" dirty="0" err="1" smtClean="0">
                          <a:solidFill>
                            <a:schemeClr val="dk1"/>
                          </a:solidFill>
                          <a:effectLst/>
                          <a:latin typeface="+mn-lt"/>
                          <a:ea typeface="+mn-ea"/>
                          <a:cs typeface="+mn-cs"/>
                        </a:rPr>
                        <a:t>request</a:t>
                      </a:r>
                      <a:endParaRPr lang="es-ES" sz="9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es-ES" sz="900" dirty="0" smtClean="0">
                          <a:effectLst/>
                        </a:rPr>
                        <a:t>Existirá una sola instancia del </a:t>
                      </a:r>
                      <a:r>
                        <a:rPr lang="es-ES" sz="900" dirty="0" err="1" smtClean="0">
                          <a:effectLst/>
                        </a:rPr>
                        <a:t>bean</a:t>
                      </a:r>
                      <a:r>
                        <a:rPr lang="es-ES" sz="900" dirty="0" smtClean="0">
                          <a:effectLst/>
                        </a:rPr>
                        <a:t> por cada petición </a:t>
                      </a:r>
                      <a:r>
                        <a:rPr lang="es-ES" sz="900" b="1" kern="1200" dirty="0" smtClean="0">
                          <a:solidFill>
                            <a:schemeClr val="dk1"/>
                          </a:solidFill>
                          <a:effectLst/>
                          <a:latin typeface="+mn-lt"/>
                          <a:ea typeface="+mn-ea"/>
                          <a:cs typeface="+mn-cs"/>
                        </a:rPr>
                        <a:t>HTTP</a:t>
                      </a:r>
                      <a:r>
                        <a:rPr lang="es-ES" sz="900" dirty="0" smtClean="0">
                          <a:effectLst/>
                        </a:rPr>
                        <a:t>; esto es, cada petición </a:t>
                      </a:r>
                      <a:r>
                        <a:rPr lang="es-ES" sz="900" b="1" kern="1200" dirty="0" smtClean="0">
                          <a:solidFill>
                            <a:schemeClr val="dk1"/>
                          </a:solidFill>
                          <a:effectLst/>
                          <a:latin typeface="+mn-lt"/>
                          <a:ea typeface="+mn-ea"/>
                          <a:cs typeface="+mn-cs"/>
                        </a:rPr>
                        <a:t>HTTP</a:t>
                      </a:r>
                      <a:r>
                        <a:rPr lang="es-ES" sz="900" dirty="0" smtClean="0">
                          <a:effectLst/>
                        </a:rPr>
                        <a:t> tiene su propia instancia de un </a:t>
                      </a:r>
                      <a:r>
                        <a:rPr lang="es-ES" sz="900" dirty="0" err="1" smtClean="0">
                          <a:effectLst/>
                        </a:rPr>
                        <a:t>bean</a:t>
                      </a:r>
                      <a:r>
                        <a:rPr lang="es-ES" sz="900" dirty="0" smtClean="0">
                          <a:effectLst/>
                        </a:rPr>
                        <a:t>. Este </a:t>
                      </a:r>
                      <a:r>
                        <a:rPr lang="es-ES" sz="900" dirty="0" err="1" smtClean="0">
                          <a:effectLst/>
                        </a:rPr>
                        <a:t>scope</a:t>
                      </a:r>
                      <a:r>
                        <a:rPr lang="es-ES" sz="900" dirty="0" smtClean="0">
                          <a:effectLst/>
                        </a:rPr>
                        <a:t> solo es válido cuándo se usa un contenedor de </a:t>
                      </a:r>
                      <a:r>
                        <a:rPr lang="es-ES" sz="900" b="1" kern="1200" dirty="0" smtClean="0">
                          <a:solidFill>
                            <a:schemeClr val="dk1"/>
                          </a:solidFill>
                          <a:effectLst/>
                          <a:latin typeface="+mn-lt"/>
                          <a:ea typeface="+mn-ea"/>
                          <a:cs typeface="+mn-cs"/>
                        </a:rPr>
                        <a:t>Spring</a:t>
                      </a:r>
                      <a:r>
                        <a:rPr lang="es-ES" sz="900" dirty="0" smtClean="0">
                          <a:effectLst/>
                        </a:rPr>
                        <a:t> con capacidades web como </a:t>
                      </a:r>
                      <a:r>
                        <a:rPr lang="es-ES" sz="900" b="1" kern="1200" dirty="0" smtClean="0">
                          <a:solidFill>
                            <a:schemeClr val="dk1"/>
                          </a:solidFill>
                          <a:effectLst/>
                          <a:latin typeface="+mn-lt"/>
                          <a:ea typeface="+mn-ea"/>
                          <a:cs typeface="+mn-cs"/>
                        </a:rPr>
                        <a:t>Spring MVC</a:t>
                      </a:r>
                      <a:r>
                        <a:rPr lang="es-ES" sz="900" dirty="0" smtClean="0">
                          <a:effectLst/>
                        </a:rPr>
                        <a:t>. </a:t>
                      </a:r>
                      <a:endParaRPr lang="es-E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96861">
                <a:tc>
                  <a:txBody>
                    <a:bodyPr/>
                    <a:lstStyle/>
                    <a:p>
                      <a:r>
                        <a:rPr lang="es-ES" sz="900" b="1" kern="1200" dirty="0" err="1" smtClean="0">
                          <a:solidFill>
                            <a:schemeClr val="dk1"/>
                          </a:solidFill>
                          <a:effectLst/>
                          <a:latin typeface="+mn-lt"/>
                          <a:ea typeface="+mn-ea"/>
                          <a:cs typeface="+mn-cs"/>
                        </a:rPr>
                        <a:t>session</a:t>
                      </a:r>
                      <a:endParaRPr lang="es-ES" sz="9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900" dirty="0" smtClean="0">
                          <a:effectLst/>
                        </a:rPr>
                        <a:t>Existirá una instancia del </a:t>
                      </a:r>
                      <a:r>
                        <a:rPr lang="es-ES" sz="900" dirty="0" err="1" smtClean="0">
                          <a:effectLst/>
                        </a:rPr>
                        <a:t>bean</a:t>
                      </a:r>
                      <a:r>
                        <a:rPr lang="es-ES" sz="900" dirty="0" smtClean="0">
                          <a:effectLst/>
                        </a:rPr>
                        <a:t> por cada sesión </a:t>
                      </a:r>
                      <a:r>
                        <a:rPr lang="es-ES" sz="900" b="1" kern="1200" dirty="0" smtClean="0">
                          <a:solidFill>
                            <a:schemeClr val="dk1"/>
                          </a:solidFill>
                          <a:effectLst/>
                          <a:latin typeface="+mn-lt"/>
                          <a:ea typeface="+mn-ea"/>
                          <a:cs typeface="+mn-cs"/>
                        </a:rPr>
                        <a:t>HTTP</a:t>
                      </a:r>
                      <a:r>
                        <a:rPr lang="es-ES" sz="900" dirty="0" smtClean="0">
                          <a:effectLst/>
                        </a:rPr>
                        <a:t>. Este </a:t>
                      </a:r>
                      <a:r>
                        <a:rPr lang="es-ES" sz="900" dirty="0" err="1" smtClean="0">
                          <a:effectLst/>
                        </a:rPr>
                        <a:t>scope</a:t>
                      </a:r>
                      <a:r>
                        <a:rPr lang="es-ES" sz="900" dirty="0" smtClean="0">
                          <a:effectLst/>
                        </a:rPr>
                        <a:t> solo es válido cuando se usa un contenedor de </a:t>
                      </a:r>
                      <a:r>
                        <a:rPr lang="es-ES" sz="900" b="1" kern="1200" dirty="0" smtClean="0">
                          <a:solidFill>
                            <a:schemeClr val="dk1"/>
                          </a:solidFill>
                          <a:effectLst/>
                          <a:latin typeface="+mn-lt"/>
                          <a:ea typeface="+mn-ea"/>
                          <a:cs typeface="+mn-cs"/>
                        </a:rPr>
                        <a:t>Spring</a:t>
                      </a:r>
                      <a:r>
                        <a:rPr lang="es-ES" sz="900" dirty="0" smtClean="0">
                          <a:effectLst/>
                        </a:rPr>
                        <a:t> con capacidades web como </a:t>
                      </a:r>
                      <a:r>
                        <a:rPr lang="es-ES" sz="900" b="1" kern="1200" dirty="0" smtClean="0">
                          <a:solidFill>
                            <a:schemeClr val="dk1"/>
                          </a:solidFill>
                          <a:effectLst/>
                          <a:latin typeface="+mn-lt"/>
                          <a:ea typeface="+mn-ea"/>
                          <a:cs typeface="+mn-cs"/>
                        </a:rPr>
                        <a:t>Spring MVC</a:t>
                      </a:r>
                      <a:r>
                        <a:rPr lang="es-ES" sz="900" dirty="0" smtClean="0">
                          <a:effectLst/>
                        </a:rPr>
                        <a:t>.</a:t>
                      </a:r>
                      <a:endParaRPr lang="es-E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25571">
                <a:tc>
                  <a:txBody>
                    <a:bodyPr/>
                    <a:lstStyle/>
                    <a:p>
                      <a:r>
                        <a:rPr lang="es-ES" sz="900" b="1" kern="1200" dirty="0" err="1" smtClean="0">
                          <a:solidFill>
                            <a:schemeClr val="dk1"/>
                          </a:solidFill>
                          <a:effectLst/>
                          <a:latin typeface="+mn-lt"/>
                          <a:ea typeface="+mn-ea"/>
                          <a:cs typeface="+mn-cs"/>
                        </a:rPr>
                        <a:t>globalSession</a:t>
                      </a:r>
                      <a:r>
                        <a:rPr lang="es-ES" sz="900" dirty="0" smtClean="0">
                          <a:effectLst/>
                        </a:rPr>
                        <a:t> </a:t>
                      </a:r>
                      <a:endParaRPr lang="es-ES" sz="9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900" dirty="0" smtClean="0">
                          <a:effectLst/>
                        </a:rPr>
                        <a:t>Existirá una instancia del </a:t>
                      </a:r>
                      <a:r>
                        <a:rPr lang="es-ES" sz="900" dirty="0" err="1" smtClean="0">
                          <a:effectLst/>
                        </a:rPr>
                        <a:t>bean</a:t>
                      </a:r>
                      <a:r>
                        <a:rPr lang="es-ES" sz="900" dirty="0" smtClean="0">
                          <a:effectLst/>
                        </a:rPr>
                        <a:t> por cada sesión global </a:t>
                      </a:r>
                      <a:r>
                        <a:rPr lang="es-ES" sz="900" b="1" kern="1200" dirty="0" smtClean="0">
                          <a:solidFill>
                            <a:schemeClr val="dk1"/>
                          </a:solidFill>
                          <a:effectLst/>
                          <a:latin typeface="+mn-lt"/>
                          <a:ea typeface="+mn-ea"/>
                          <a:cs typeface="+mn-cs"/>
                        </a:rPr>
                        <a:t>HTTP</a:t>
                      </a:r>
                      <a:r>
                        <a:rPr lang="es-ES" sz="900" dirty="0" smtClean="0">
                          <a:effectLst/>
                        </a:rPr>
                        <a:t>. Típicamente solo es válida cuando se trabaja con </a:t>
                      </a:r>
                      <a:r>
                        <a:rPr lang="es-ES" sz="900" dirty="0" err="1" smtClean="0">
                          <a:effectLst/>
                        </a:rPr>
                        <a:t>portlets</a:t>
                      </a:r>
                      <a:r>
                        <a:rPr lang="es-ES" sz="900" dirty="0" smtClean="0">
                          <a:effectLst/>
                        </a:rPr>
                        <a:t>. Este </a:t>
                      </a:r>
                      <a:r>
                        <a:rPr lang="es-ES" sz="900" dirty="0" err="1" smtClean="0">
                          <a:effectLst/>
                        </a:rPr>
                        <a:t>scope</a:t>
                      </a:r>
                      <a:r>
                        <a:rPr lang="es-ES" sz="900" dirty="0" smtClean="0">
                          <a:effectLst/>
                        </a:rPr>
                        <a:t> solo es válido cuando se usa un contenedor de </a:t>
                      </a:r>
                      <a:r>
                        <a:rPr lang="es-ES" sz="900" b="1" kern="1200" dirty="0" smtClean="0">
                          <a:solidFill>
                            <a:schemeClr val="dk1"/>
                          </a:solidFill>
                          <a:effectLst/>
                          <a:latin typeface="+mn-lt"/>
                          <a:ea typeface="+mn-ea"/>
                          <a:cs typeface="+mn-cs"/>
                        </a:rPr>
                        <a:t>Spring</a:t>
                      </a:r>
                      <a:r>
                        <a:rPr lang="es-ES" sz="900" dirty="0" smtClean="0">
                          <a:effectLst/>
                        </a:rPr>
                        <a:t> con capacidades web como </a:t>
                      </a:r>
                      <a:r>
                        <a:rPr lang="es-ES" sz="900" b="1" kern="1200" dirty="0" smtClean="0">
                          <a:solidFill>
                            <a:schemeClr val="dk1"/>
                          </a:solidFill>
                          <a:effectLst/>
                          <a:latin typeface="+mn-lt"/>
                          <a:ea typeface="+mn-ea"/>
                          <a:cs typeface="+mn-cs"/>
                        </a:rPr>
                        <a:t>Spring MVC</a:t>
                      </a:r>
                      <a:r>
                        <a:rPr lang="es-ES" sz="900" dirty="0" smtClean="0">
                          <a:effectLst/>
                        </a:rPr>
                        <a:t>. </a:t>
                      </a:r>
                      <a:endParaRPr lang="es-E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pic>
        <p:nvPicPr>
          <p:cNvPr id="21"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0"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2540418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73</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ALCANCE EN LOS  BEANS (SCOPE)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200329"/>
          </a:xfrm>
          <a:prstGeom prst="rect">
            <a:avLst/>
          </a:prstGeom>
          <a:noFill/>
          <a:ln>
            <a:noFill/>
            <a:prstDash val="dash"/>
          </a:ln>
          <a:effectLst/>
        </p:spPr>
        <p:txBody>
          <a:bodyPr wrap="square" rtlCol="0">
            <a:spAutoFit/>
          </a:bodyPr>
          <a:lstStyle/>
          <a:p>
            <a:pPr fontAlgn="t"/>
            <a:r>
              <a:rPr lang="es-ES" sz="1200" dirty="0"/>
              <a:t>Con este </a:t>
            </a:r>
            <a:r>
              <a:rPr lang="es-ES" sz="1200" dirty="0" err="1"/>
              <a:t>scope</a:t>
            </a:r>
            <a:r>
              <a:rPr lang="es-ES" sz="1200" dirty="0" smtClean="0"/>
              <a:t>, </a:t>
            </a:r>
            <a:r>
              <a:rPr lang="es-ES" sz="1200" dirty="0"/>
              <a:t>solo existe una instancia del </a:t>
            </a:r>
            <a:r>
              <a:rPr lang="es-ES" sz="1200" dirty="0" err="1"/>
              <a:t>bean</a:t>
            </a:r>
            <a:r>
              <a:rPr lang="es-ES" sz="1200" dirty="0"/>
              <a:t> por contenedor, y esta instancia es obtenida cada vez que se llama al método "</a:t>
            </a:r>
            <a:r>
              <a:rPr lang="es-ES" sz="1200" b="1" dirty="0" err="1"/>
              <a:t>getBean</a:t>
            </a:r>
            <a:r>
              <a:rPr lang="es-ES" sz="1200" dirty="0" smtClean="0"/>
              <a:t>".</a:t>
            </a:r>
            <a:r>
              <a:rPr lang="es-ES" sz="1200" dirty="0"/>
              <a:t/>
            </a:r>
            <a:br>
              <a:rPr lang="es-ES" sz="1200" dirty="0"/>
            </a:br>
            <a:r>
              <a:rPr lang="es-ES" sz="1200" dirty="0"/>
              <a:t>Diciéndolo de otra forma: cuándo definimos un </a:t>
            </a:r>
            <a:r>
              <a:rPr lang="es-ES" sz="1200" dirty="0" err="1"/>
              <a:t>bean</a:t>
            </a:r>
            <a:r>
              <a:rPr lang="es-ES" sz="1200" dirty="0"/>
              <a:t>, y este tiene </a:t>
            </a:r>
            <a:r>
              <a:rPr lang="es-ES" sz="1200" dirty="0" err="1"/>
              <a:t>scope</a:t>
            </a:r>
            <a:r>
              <a:rPr lang="es-ES" sz="1200" dirty="0"/>
              <a:t> definido como </a:t>
            </a:r>
            <a:r>
              <a:rPr lang="es-ES" sz="1200" b="1" dirty="0" err="1"/>
              <a:t>singleton</a:t>
            </a:r>
            <a:r>
              <a:rPr lang="es-ES" sz="1200" dirty="0"/>
              <a:t> (el default), el contenedor de </a:t>
            </a:r>
            <a:r>
              <a:rPr lang="es-ES" sz="1200" b="1" dirty="0" err="1"/>
              <a:t>IoC</a:t>
            </a:r>
            <a:r>
              <a:rPr lang="es-ES" sz="1200" dirty="0"/>
              <a:t> de </a:t>
            </a:r>
            <a:r>
              <a:rPr lang="es-ES" sz="1200" b="1" dirty="0"/>
              <a:t>Spring</a:t>
            </a:r>
            <a:r>
              <a:rPr lang="es-ES" sz="1200" dirty="0"/>
              <a:t> crea exactamente una instancia del </a:t>
            </a:r>
            <a:r>
              <a:rPr lang="es-ES" sz="1200" dirty="0" err="1"/>
              <a:t>bean</a:t>
            </a:r>
            <a:r>
              <a:rPr lang="es-ES" sz="1200" dirty="0"/>
              <a:t> definido. Esa instancia única es almacenada en un caché especial para estos </a:t>
            </a:r>
            <a:r>
              <a:rPr lang="es-ES" sz="1200" dirty="0" err="1"/>
              <a:t>beans</a:t>
            </a:r>
            <a:r>
              <a:rPr lang="es-ES" sz="1200" dirty="0"/>
              <a:t> </a:t>
            </a:r>
            <a:r>
              <a:rPr lang="es-ES" sz="1200" dirty="0" err="1"/>
              <a:t>singleton</a:t>
            </a:r>
            <a:r>
              <a:rPr lang="es-ES" sz="1200" dirty="0"/>
              <a:t>, y todas las llamadas subsecuentes para obtener ese </a:t>
            </a:r>
            <a:r>
              <a:rPr lang="es-ES" sz="1200" dirty="0" err="1"/>
              <a:t>bean</a:t>
            </a:r>
            <a:r>
              <a:rPr lang="es-ES" sz="1200" dirty="0"/>
              <a:t>, recibirán el objeto que se encuentra en el caché</a:t>
            </a:r>
            <a:r>
              <a:rPr lang="es-ES" sz="1200" dirty="0" smtClean="0"/>
              <a:t>.</a:t>
            </a:r>
            <a:endParaRPr lang="es-ES" sz="1200" dirty="0"/>
          </a:p>
        </p:txBody>
      </p:sp>
      <p:sp>
        <p:nvSpPr>
          <p:cNvPr id="27" name="16 CuadroTexto"/>
          <p:cNvSpPr txBox="1"/>
          <p:nvPr/>
        </p:nvSpPr>
        <p:spPr>
          <a:xfrm>
            <a:off x="647746" y="1484784"/>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singleton</a:t>
            </a:r>
            <a:endParaRPr lang="es-ES" b="1" dirty="0">
              <a:solidFill>
                <a:srgbClr val="C00000"/>
              </a:solidFill>
            </a:endParaRPr>
          </a:p>
        </p:txBody>
      </p:sp>
      <p:sp>
        <p:nvSpPr>
          <p:cNvPr id="14" name="16 CuadroTexto"/>
          <p:cNvSpPr txBox="1"/>
          <p:nvPr/>
        </p:nvSpPr>
        <p:spPr>
          <a:xfrm>
            <a:off x="647746" y="3284984"/>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prototype</a:t>
            </a:r>
            <a:endParaRPr lang="es-ES" b="1" dirty="0"/>
          </a:p>
        </p:txBody>
      </p:sp>
      <p:sp>
        <p:nvSpPr>
          <p:cNvPr id="15" name="16 CuadroTexto"/>
          <p:cNvSpPr txBox="1"/>
          <p:nvPr/>
        </p:nvSpPr>
        <p:spPr>
          <a:xfrm>
            <a:off x="611560" y="3861048"/>
            <a:ext cx="8009313" cy="1754326"/>
          </a:xfrm>
          <a:prstGeom prst="rect">
            <a:avLst/>
          </a:prstGeom>
          <a:noFill/>
          <a:ln>
            <a:noFill/>
            <a:prstDash val="dash"/>
          </a:ln>
          <a:effectLst/>
        </p:spPr>
        <p:txBody>
          <a:bodyPr wrap="square" rtlCol="0">
            <a:spAutoFit/>
          </a:bodyPr>
          <a:lstStyle/>
          <a:p>
            <a:pPr fontAlgn="t"/>
            <a:r>
              <a:rPr lang="es-ES" sz="1200" dirty="0"/>
              <a:t>Este </a:t>
            </a:r>
            <a:r>
              <a:rPr lang="es-ES" sz="1200" dirty="0" err="1"/>
              <a:t>scope</a:t>
            </a:r>
            <a:r>
              <a:rPr lang="es-ES" sz="1200" dirty="0"/>
              <a:t> es, se podría decir, </a:t>
            </a:r>
            <a:r>
              <a:rPr lang="es-ES" sz="1200" b="1" dirty="0"/>
              <a:t>el opuesto a </a:t>
            </a:r>
            <a:r>
              <a:rPr lang="es-ES" sz="1200" b="1" dirty="0" err="1"/>
              <a:t>singleton</a:t>
            </a:r>
            <a:r>
              <a:rPr lang="es-ES" sz="1200" dirty="0"/>
              <a:t>, ya que en este caso </a:t>
            </a:r>
            <a:r>
              <a:rPr lang="es-ES" sz="1200" b="1" dirty="0"/>
              <a:t>se crea una nueva instancia del </a:t>
            </a:r>
            <a:r>
              <a:rPr lang="es-ES" sz="1200" b="1" dirty="0" err="1"/>
              <a:t>bean</a:t>
            </a:r>
            <a:r>
              <a:rPr lang="es-ES" sz="1200" b="1" dirty="0"/>
              <a:t> cada vez que se solicita un </a:t>
            </a:r>
            <a:r>
              <a:rPr lang="es-ES" sz="1200" b="1" dirty="0" err="1"/>
              <a:t>bean</a:t>
            </a:r>
            <a:r>
              <a:rPr lang="es-ES" sz="1200" b="1" dirty="0"/>
              <a:t> específico</a:t>
            </a:r>
            <a:r>
              <a:rPr lang="es-ES" sz="1200" dirty="0"/>
              <a:t>, esto es, cada vez que pedimos un </a:t>
            </a:r>
            <a:r>
              <a:rPr lang="es-ES" sz="1200" dirty="0" err="1"/>
              <a:t>bean</a:t>
            </a:r>
            <a:r>
              <a:rPr lang="es-ES" sz="1200" dirty="0"/>
              <a:t> invocando al método "</a:t>
            </a:r>
            <a:r>
              <a:rPr lang="es-ES" sz="1200" b="1" dirty="0" err="1"/>
              <a:t>getBean</a:t>
            </a:r>
            <a:r>
              <a:rPr lang="es-ES" sz="1200" dirty="0"/>
              <a:t>". Como regla general, usamos el </a:t>
            </a:r>
            <a:r>
              <a:rPr lang="es-ES" sz="1200" dirty="0" err="1"/>
              <a:t>scope</a:t>
            </a:r>
            <a:r>
              <a:rPr lang="es-ES" sz="1200" dirty="0"/>
              <a:t> </a:t>
            </a:r>
            <a:r>
              <a:rPr lang="es-ES" sz="1200" b="1" dirty="0" err="1"/>
              <a:t>prototype</a:t>
            </a:r>
            <a:r>
              <a:rPr lang="es-ES" sz="1200" dirty="0"/>
              <a:t> para todos los </a:t>
            </a:r>
            <a:r>
              <a:rPr lang="es-ES" sz="1200" dirty="0" err="1"/>
              <a:t>beans</a:t>
            </a:r>
            <a:r>
              <a:rPr lang="es-ES" sz="1200" dirty="0"/>
              <a:t> con estado, y el </a:t>
            </a:r>
            <a:r>
              <a:rPr lang="es-ES" sz="1200" dirty="0" err="1"/>
              <a:t>scope</a:t>
            </a:r>
            <a:r>
              <a:rPr lang="es-ES" sz="1200" dirty="0"/>
              <a:t> </a:t>
            </a:r>
            <a:r>
              <a:rPr lang="es-ES" sz="1200" b="1" dirty="0" err="1"/>
              <a:t>singleton</a:t>
            </a:r>
            <a:r>
              <a:rPr lang="es-ES" sz="1200" dirty="0"/>
              <a:t> para todos los </a:t>
            </a:r>
            <a:r>
              <a:rPr lang="es-ES" sz="1200" dirty="0" err="1"/>
              <a:t>beans</a:t>
            </a:r>
            <a:r>
              <a:rPr lang="es-ES" sz="1200" dirty="0"/>
              <a:t> sin estado.</a:t>
            </a:r>
            <a:br>
              <a:rPr lang="es-ES" sz="1200" dirty="0"/>
            </a:br>
            <a:r>
              <a:rPr lang="es-ES" sz="1200" dirty="0"/>
              <a:t/>
            </a:r>
            <a:br>
              <a:rPr lang="es-ES" sz="1200" dirty="0"/>
            </a:br>
            <a:r>
              <a:rPr lang="es-ES" sz="1200" dirty="0"/>
              <a:t>A diferencia de los otros </a:t>
            </a:r>
            <a:r>
              <a:rPr lang="es-ES" sz="1200" dirty="0" err="1"/>
              <a:t>scopes</a:t>
            </a:r>
            <a:r>
              <a:rPr lang="es-ES" sz="1200" dirty="0"/>
              <a:t>, </a:t>
            </a:r>
            <a:r>
              <a:rPr lang="es-ES" sz="1200" b="1" dirty="0"/>
              <a:t>Spring</a:t>
            </a:r>
            <a:r>
              <a:rPr lang="es-ES" sz="1200" dirty="0"/>
              <a:t> </a:t>
            </a:r>
            <a:r>
              <a:rPr lang="es-ES" sz="1200" b="1" dirty="0"/>
              <a:t>no administra el ciclo de vida completo de los </a:t>
            </a:r>
            <a:r>
              <a:rPr lang="es-ES" sz="1200" b="1" dirty="0" err="1"/>
              <a:t>beans</a:t>
            </a:r>
            <a:r>
              <a:rPr lang="es-ES" sz="1200" b="1" dirty="0"/>
              <a:t> </a:t>
            </a:r>
            <a:r>
              <a:rPr lang="es-ES" sz="1200" b="1" dirty="0" err="1"/>
              <a:t>prototype</a:t>
            </a:r>
            <a:r>
              <a:rPr lang="es-ES" sz="1200" dirty="0"/>
              <a:t> (esto es </a:t>
            </a:r>
            <a:r>
              <a:rPr lang="es-ES" sz="1200" b="1" dirty="0"/>
              <a:t>muy importante</a:t>
            </a:r>
            <a:r>
              <a:rPr lang="es-ES" sz="1200" dirty="0"/>
              <a:t> para lo que veremos un poco más adelante); el contenedor crea una instancia, la configura, y la ensambla, también la envía al cliente, pero después de eso </a:t>
            </a:r>
            <a:r>
              <a:rPr lang="es-ES" sz="1200" b="1" dirty="0"/>
              <a:t>Spring</a:t>
            </a:r>
            <a:r>
              <a:rPr lang="es-ES" sz="1200" dirty="0"/>
              <a:t> </a:t>
            </a:r>
            <a:r>
              <a:rPr lang="es-ES" sz="1200" b="1" dirty="0"/>
              <a:t>ya no mantiene un registro de esa instancia</a:t>
            </a:r>
            <a:r>
              <a:rPr lang="es-ES" sz="1200" dirty="0"/>
              <a:t>. Entonces, aunque los métodos de </a:t>
            </a:r>
            <a:r>
              <a:rPr lang="es-ES" sz="1200" dirty="0" err="1"/>
              <a:t>callback</a:t>
            </a:r>
            <a:r>
              <a:rPr lang="es-ES" sz="1200" dirty="0"/>
              <a:t> de inicialización del ciclo de vida son llamados en todos los objetos sin importar su </a:t>
            </a:r>
            <a:r>
              <a:rPr lang="es-ES" sz="1200" dirty="0" err="1"/>
              <a:t>scope</a:t>
            </a:r>
            <a:r>
              <a:rPr lang="es-ES" sz="1200" dirty="0"/>
              <a:t>, en el caso de los objetos </a:t>
            </a:r>
            <a:r>
              <a:rPr lang="es-ES" sz="1200" b="1" dirty="0" err="1"/>
              <a:t>prototype</a:t>
            </a:r>
            <a:r>
              <a:rPr lang="es-ES" sz="1200" dirty="0"/>
              <a:t>, los métodos de </a:t>
            </a:r>
            <a:r>
              <a:rPr lang="es-ES" sz="1200" dirty="0" err="1"/>
              <a:t>callback</a:t>
            </a:r>
            <a:r>
              <a:rPr lang="es-ES" sz="1200" dirty="0"/>
              <a:t> de destrucción NO son llamados</a:t>
            </a:r>
            <a:r>
              <a:rPr lang="es-ES" sz="1200" dirty="0" smtClean="0"/>
              <a:t>.</a:t>
            </a:r>
            <a:endParaRPr lang="es-ES" sz="1200" dirty="0"/>
          </a:p>
        </p:txBody>
      </p:sp>
      <p:pic>
        <p:nvPicPr>
          <p:cNvPr id="18"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648965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74</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ALCANCE EN LOS  BEANS (SCOPE)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830997"/>
          </a:xfrm>
          <a:prstGeom prst="rect">
            <a:avLst/>
          </a:prstGeom>
          <a:noFill/>
          <a:ln>
            <a:noFill/>
            <a:prstDash val="dash"/>
          </a:ln>
          <a:effectLst/>
        </p:spPr>
        <p:txBody>
          <a:bodyPr wrap="square" rtlCol="0">
            <a:spAutoFit/>
          </a:bodyPr>
          <a:lstStyle/>
          <a:p>
            <a:pPr fontAlgn="t"/>
            <a:r>
              <a:rPr lang="es-ES" sz="1200" dirty="0"/>
              <a:t>Los </a:t>
            </a:r>
            <a:r>
              <a:rPr lang="es-ES" sz="1200" dirty="0" err="1"/>
              <a:t>scopes</a:t>
            </a:r>
            <a:r>
              <a:rPr lang="es-ES" sz="1200" dirty="0"/>
              <a:t> </a:t>
            </a:r>
            <a:r>
              <a:rPr lang="es-ES" sz="1200" b="1" dirty="0" err="1"/>
              <a:t>request</a:t>
            </a:r>
            <a:r>
              <a:rPr lang="es-ES" sz="1200" dirty="0"/>
              <a:t>, </a:t>
            </a:r>
            <a:r>
              <a:rPr lang="es-ES" sz="1200" b="1" dirty="0" err="1"/>
              <a:t>session</a:t>
            </a:r>
            <a:r>
              <a:rPr lang="es-ES" sz="1200" dirty="0"/>
              <a:t>, y </a:t>
            </a:r>
            <a:r>
              <a:rPr lang="es-ES" sz="1200" b="1" dirty="0" err="1"/>
              <a:t>globalSession</a:t>
            </a:r>
            <a:r>
              <a:rPr lang="es-ES" sz="1200" dirty="0"/>
              <a:t>, solo están disponibles si usamos usando </a:t>
            </a:r>
            <a:r>
              <a:rPr lang="es-ES" sz="1200" b="1" dirty="0"/>
              <a:t>Spring</a:t>
            </a:r>
            <a:r>
              <a:rPr lang="es-ES" sz="1200" dirty="0"/>
              <a:t> en una aplicación web, y usamos una implementación de "</a:t>
            </a:r>
            <a:r>
              <a:rPr lang="es-ES" sz="1200" b="1" dirty="0" err="1"/>
              <a:t>ApplicationContext</a:t>
            </a:r>
            <a:r>
              <a:rPr lang="es-ES" sz="1200" dirty="0"/>
              <a:t>" que funcione en web (como "</a:t>
            </a:r>
            <a:r>
              <a:rPr lang="es-ES" sz="1200" b="1" dirty="0" err="1"/>
              <a:t>XmlWebApplicationContext</a:t>
            </a:r>
            <a:r>
              <a:rPr lang="es-ES" sz="1200" dirty="0"/>
              <a:t>"). Si intentamos usar estos </a:t>
            </a:r>
            <a:r>
              <a:rPr lang="es-ES" sz="1200" dirty="0" err="1"/>
              <a:t>scopes</a:t>
            </a:r>
            <a:r>
              <a:rPr lang="es-ES" sz="1200" dirty="0"/>
              <a:t> con alguna otra implementación (como con "</a:t>
            </a:r>
            <a:r>
              <a:rPr lang="es-ES" sz="1200" b="1" dirty="0" err="1"/>
              <a:t>ClassPathXmlApplicationContext</a:t>
            </a:r>
            <a:r>
              <a:rPr lang="es-ES" sz="1200" dirty="0"/>
              <a:t>"), obtendremos una excepción de tipo "</a:t>
            </a:r>
            <a:r>
              <a:rPr lang="es-ES" sz="1200" b="1" dirty="0" err="1"/>
              <a:t>IllegalStateException</a:t>
            </a:r>
            <a:r>
              <a:rPr lang="es-ES" sz="1200" dirty="0" smtClean="0"/>
              <a:t>".</a:t>
            </a:r>
            <a:endParaRPr lang="es-ES" sz="1200" dirty="0"/>
          </a:p>
        </p:txBody>
      </p:sp>
      <p:sp>
        <p:nvSpPr>
          <p:cNvPr id="27" name="16 CuadroTexto"/>
          <p:cNvSpPr txBox="1"/>
          <p:nvPr/>
        </p:nvSpPr>
        <p:spPr>
          <a:xfrm>
            <a:off x="647746" y="1484784"/>
            <a:ext cx="46262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fr-FR" b="1" dirty="0"/>
              <a:t>Los scopes </a:t>
            </a:r>
            <a:r>
              <a:rPr lang="fr-FR" b="1" dirty="0" err="1"/>
              <a:t>request</a:t>
            </a:r>
            <a:r>
              <a:rPr lang="fr-FR" b="1" dirty="0"/>
              <a:t>, session, y </a:t>
            </a:r>
            <a:r>
              <a:rPr lang="fr-FR" b="1" dirty="0" err="1"/>
              <a:t>globalSession</a:t>
            </a:r>
            <a:endParaRPr lang="es-ES" b="1" dirty="0">
              <a:solidFill>
                <a:srgbClr val="C00000"/>
              </a:solidFill>
            </a:endParaRPr>
          </a:p>
        </p:txBody>
      </p:sp>
      <p:sp>
        <p:nvSpPr>
          <p:cNvPr id="14" name="16 CuadroTexto"/>
          <p:cNvSpPr txBox="1"/>
          <p:nvPr/>
        </p:nvSpPr>
        <p:spPr>
          <a:xfrm>
            <a:off x="618722" y="3131676"/>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request</a:t>
            </a:r>
            <a:endParaRPr lang="es-ES" b="1" dirty="0"/>
          </a:p>
        </p:txBody>
      </p:sp>
      <p:sp>
        <p:nvSpPr>
          <p:cNvPr id="15" name="16 CuadroTexto"/>
          <p:cNvSpPr txBox="1"/>
          <p:nvPr/>
        </p:nvSpPr>
        <p:spPr>
          <a:xfrm>
            <a:off x="647746" y="3717032"/>
            <a:ext cx="8009313" cy="461665"/>
          </a:xfrm>
          <a:prstGeom prst="rect">
            <a:avLst/>
          </a:prstGeom>
          <a:noFill/>
          <a:ln>
            <a:noFill/>
            <a:prstDash val="dash"/>
          </a:ln>
          <a:effectLst/>
        </p:spPr>
        <p:txBody>
          <a:bodyPr wrap="square" rtlCol="0">
            <a:spAutoFit/>
          </a:bodyPr>
          <a:lstStyle/>
          <a:p>
            <a:pPr fontAlgn="t"/>
            <a:r>
              <a:rPr lang="es-ES" sz="1200" dirty="0"/>
              <a:t>Con este </a:t>
            </a:r>
            <a:r>
              <a:rPr lang="es-ES" sz="1200" dirty="0" err="1"/>
              <a:t>scope</a:t>
            </a:r>
            <a:r>
              <a:rPr lang="es-ES" sz="1200" dirty="0"/>
              <a:t>, el contenedor una nueva instancia del </a:t>
            </a:r>
            <a:r>
              <a:rPr lang="es-ES" sz="1200" dirty="0" err="1"/>
              <a:t>bean</a:t>
            </a:r>
            <a:r>
              <a:rPr lang="es-ES" sz="1200" dirty="0"/>
              <a:t> por cada petición </a:t>
            </a:r>
            <a:r>
              <a:rPr lang="es-ES" sz="1200" b="1" dirty="0"/>
              <a:t>HTTP</a:t>
            </a:r>
            <a:r>
              <a:rPr lang="es-ES" sz="1200" dirty="0"/>
              <a:t>. Cuando la petición termina de ser procesada, el </a:t>
            </a:r>
            <a:r>
              <a:rPr lang="es-ES" sz="1200" dirty="0" err="1"/>
              <a:t>bean</a:t>
            </a:r>
            <a:r>
              <a:rPr lang="es-ES" sz="1200" dirty="0"/>
              <a:t> es descartado</a:t>
            </a:r>
            <a:r>
              <a:rPr lang="es-ES" sz="1200" dirty="0" smtClean="0"/>
              <a:t>.</a:t>
            </a:r>
            <a:endParaRPr lang="es-ES" sz="1200" dirty="0"/>
          </a:p>
        </p:txBody>
      </p:sp>
      <p:sp>
        <p:nvSpPr>
          <p:cNvPr id="13" name="16 CuadroTexto"/>
          <p:cNvSpPr txBox="1"/>
          <p:nvPr/>
        </p:nvSpPr>
        <p:spPr>
          <a:xfrm>
            <a:off x="653913" y="4454521"/>
            <a:ext cx="284413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session</a:t>
            </a:r>
            <a:endParaRPr lang="es-ES" b="1" dirty="0"/>
          </a:p>
        </p:txBody>
      </p:sp>
      <p:sp>
        <p:nvSpPr>
          <p:cNvPr id="16" name="16 CuadroTexto"/>
          <p:cNvSpPr txBox="1"/>
          <p:nvPr/>
        </p:nvSpPr>
        <p:spPr>
          <a:xfrm>
            <a:off x="682937" y="5039877"/>
            <a:ext cx="8009313" cy="461665"/>
          </a:xfrm>
          <a:prstGeom prst="rect">
            <a:avLst/>
          </a:prstGeom>
          <a:noFill/>
          <a:ln>
            <a:noFill/>
            <a:prstDash val="dash"/>
          </a:ln>
          <a:effectLst/>
        </p:spPr>
        <p:txBody>
          <a:bodyPr wrap="square" rtlCol="0">
            <a:spAutoFit/>
          </a:bodyPr>
          <a:lstStyle/>
          <a:p>
            <a:pPr fontAlgn="t"/>
            <a:r>
              <a:rPr lang="es-ES" sz="1200" dirty="0"/>
              <a:t>Los </a:t>
            </a:r>
            <a:r>
              <a:rPr lang="es-ES" sz="1200" dirty="0" err="1"/>
              <a:t>beans</a:t>
            </a:r>
            <a:r>
              <a:rPr lang="es-ES" sz="1200" dirty="0"/>
              <a:t> con </a:t>
            </a:r>
            <a:r>
              <a:rPr lang="es-ES" sz="1200" dirty="0" err="1"/>
              <a:t>scope</a:t>
            </a:r>
            <a:r>
              <a:rPr lang="es-ES" sz="1200" dirty="0"/>
              <a:t> "</a:t>
            </a:r>
            <a:r>
              <a:rPr lang="es-ES" sz="1200" b="1" dirty="0" err="1"/>
              <a:t>session</a:t>
            </a:r>
            <a:r>
              <a:rPr lang="es-ES" sz="1200" dirty="0"/>
              <a:t>" son creados cada vez que se crea una sesión </a:t>
            </a:r>
            <a:r>
              <a:rPr lang="es-ES" sz="1200" b="1" dirty="0"/>
              <a:t>HTTP</a:t>
            </a:r>
            <a:r>
              <a:rPr lang="es-ES" sz="1200" dirty="0"/>
              <a:t>, y vive mientras la sesión permanezca viva, o sea que cuándo la sesión se descarta, el </a:t>
            </a:r>
            <a:r>
              <a:rPr lang="es-ES" sz="1200" dirty="0" err="1"/>
              <a:t>bean</a:t>
            </a:r>
            <a:r>
              <a:rPr lang="es-ES" sz="1200" dirty="0"/>
              <a:t> almacenado en esa sesión también es descartado</a:t>
            </a:r>
            <a:r>
              <a:rPr lang="es-ES" sz="1200" dirty="0" smtClean="0"/>
              <a:t>.</a:t>
            </a:r>
            <a:endParaRPr lang="es-ES" sz="1200" dirty="0"/>
          </a:p>
        </p:txBody>
      </p:sp>
      <p:pic>
        <p:nvPicPr>
          <p:cNvPr id="1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7"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8"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864966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ALCANCE EN LOS  BEANS (SCOPE)</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16 CuadroTexto"/>
          <p:cNvSpPr txBox="1"/>
          <p:nvPr/>
        </p:nvSpPr>
        <p:spPr>
          <a:xfrm>
            <a:off x="618722" y="1988840"/>
            <a:ext cx="8009313" cy="1754326"/>
          </a:xfrm>
          <a:prstGeom prst="rect">
            <a:avLst/>
          </a:prstGeom>
          <a:noFill/>
          <a:ln>
            <a:noFill/>
            <a:prstDash val="dash"/>
          </a:ln>
          <a:effectLst/>
        </p:spPr>
        <p:txBody>
          <a:bodyPr wrap="square" rtlCol="0">
            <a:spAutoFit/>
          </a:bodyPr>
          <a:lstStyle/>
          <a:p>
            <a:pPr fontAlgn="t"/>
            <a:r>
              <a:rPr lang="es-ES" sz="1200" dirty="0"/>
              <a:t>El </a:t>
            </a:r>
            <a:r>
              <a:rPr lang="es-ES" sz="1200" dirty="0" err="1"/>
              <a:t>scope</a:t>
            </a:r>
            <a:r>
              <a:rPr lang="es-ES" sz="1200" dirty="0"/>
              <a:t> "</a:t>
            </a:r>
            <a:r>
              <a:rPr lang="es-ES" sz="1200" b="1" dirty="0" err="1"/>
              <a:t>globalSession</a:t>
            </a:r>
            <a:r>
              <a:rPr lang="es-ES" sz="1200" dirty="0"/>
              <a:t>" es similar al </a:t>
            </a:r>
            <a:r>
              <a:rPr lang="es-ES" sz="1200" dirty="0" err="1"/>
              <a:t>scope</a:t>
            </a:r>
            <a:r>
              <a:rPr lang="es-ES" sz="1200" dirty="0"/>
              <a:t> </a:t>
            </a:r>
            <a:r>
              <a:rPr lang="es-ES" sz="1200" dirty="0" smtClean="0"/>
              <a:t>"</a:t>
            </a:r>
            <a:r>
              <a:rPr lang="es-ES" sz="1200" b="1" dirty="0" err="1"/>
              <a:t>session</a:t>
            </a:r>
            <a:r>
              <a:rPr lang="es-ES" sz="1200" dirty="0"/>
              <a:t>" y solo es aplicable en el contexto de aplicaciones web basadas en </a:t>
            </a:r>
            <a:r>
              <a:rPr lang="es-ES" sz="1200" dirty="0" err="1"/>
              <a:t>portlets</a:t>
            </a:r>
            <a:r>
              <a:rPr lang="es-ES" sz="1200" dirty="0"/>
              <a:t>. La especificación de </a:t>
            </a:r>
            <a:r>
              <a:rPr lang="es-ES" sz="1200" dirty="0" err="1"/>
              <a:t>portlets</a:t>
            </a:r>
            <a:r>
              <a:rPr lang="es-ES" sz="1200" dirty="0"/>
              <a:t> define la noción de una sesión global que es compartida por todos los </a:t>
            </a:r>
            <a:r>
              <a:rPr lang="es-ES" sz="1200" dirty="0" err="1"/>
              <a:t>portlets</a:t>
            </a:r>
            <a:r>
              <a:rPr lang="es-ES" sz="1200" dirty="0"/>
              <a:t> que componen una aplicación web.</a:t>
            </a:r>
            <a:br>
              <a:rPr lang="es-ES" sz="1200" dirty="0"/>
            </a:br>
            <a:r>
              <a:rPr lang="es-ES" sz="1200" dirty="0"/>
              <a:t/>
            </a:r>
            <a:br>
              <a:rPr lang="es-ES" sz="1200" dirty="0"/>
            </a:br>
            <a:r>
              <a:rPr lang="es-ES" sz="1200" dirty="0"/>
              <a:t>Los </a:t>
            </a:r>
            <a:r>
              <a:rPr lang="es-ES" sz="1200" dirty="0" err="1"/>
              <a:t>beans</a:t>
            </a:r>
            <a:r>
              <a:rPr lang="es-ES" sz="1200" dirty="0"/>
              <a:t> con este </a:t>
            </a:r>
            <a:r>
              <a:rPr lang="es-ES" sz="1200" dirty="0" err="1"/>
              <a:t>scope</a:t>
            </a:r>
            <a:r>
              <a:rPr lang="es-ES" sz="1200" dirty="0"/>
              <a:t> viven por el tiempo de la sesión global de los </a:t>
            </a:r>
            <a:r>
              <a:rPr lang="es-ES" sz="1200" dirty="0" err="1"/>
              <a:t>portlets</a:t>
            </a:r>
            <a:r>
              <a:rPr lang="es-ES" sz="1200" dirty="0"/>
              <a:t>.</a:t>
            </a:r>
            <a:br>
              <a:rPr lang="es-ES" sz="1200" dirty="0"/>
            </a:br>
            <a:r>
              <a:rPr lang="es-ES" sz="1200" dirty="0"/>
              <a:t/>
            </a:r>
            <a:br>
              <a:rPr lang="es-ES" sz="1200" dirty="0"/>
            </a:br>
            <a:r>
              <a:rPr lang="es-ES" sz="1200" dirty="0"/>
              <a:t>Si estamos creando una aplicación web no-</a:t>
            </a:r>
            <a:r>
              <a:rPr lang="es-ES" sz="1200" dirty="0" err="1"/>
              <a:t>portlet</a:t>
            </a:r>
            <a:r>
              <a:rPr lang="es-ES" sz="1200" dirty="0"/>
              <a:t> (basada en </a:t>
            </a:r>
            <a:r>
              <a:rPr lang="es-ES" sz="1200" dirty="0" err="1"/>
              <a:t>servlets</a:t>
            </a:r>
            <a:r>
              <a:rPr lang="es-ES" sz="1200" dirty="0"/>
              <a:t>) y definimos algún </a:t>
            </a:r>
            <a:r>
              <a:rPr lang="es-ES" sz="1200" dirty="0" err="1"/>
              <a:t>bean</a:t>
            </a:r>
            <a:r>
              <a:rPr lang="es-ES" sz="1200" dirty="0"/>
              <a:t> con este </a:t>
            </a:r>
            <a:r>
              <a:rPr lang="es-ES" sz="1200" dirty="0" err="1"/>
              <a:t>scope</a:t>
            </a:r>
            <a:r>
              <a:rPr lang="es-ES" sz="1200" dirty="0"/>
              <a:t>, entonces se usará el </a:t>
            </a:r>
            <a:r>
              <a:rPr lang="es-ES" sz="1200" dirty="0" err="1"/>
              <a:t>scope</a:t>
            </a:r>
            <a:r>
              <a:rPr lang="es-ES" sz="1200" dirty="0"/>
              <a:t> "</a:t>
            </a:r>
            <a:r>
              <a:rPr lang="es-ES" sz="1200" b="1" dirty="0" err="1"/>
              <a:t>session</a:t>
            </a:r>
            <a:r>
              <a:rPr lang="es-ES" sz="1200" dirty="0"/>
              <a:t>" normal y no obtendremos ningún error.</a:t>
            </a:r>
            <a:br>
              <a:rPr lang="es-ES" sz="1200" dirty="0"/>
            </a:br>
            <a:endParaRPr lang="es-ES" sz="1200" dirty="0"/>
          </a:p>
        </p:txBody>
      </p:sp>
      <p:sp>
        <p:nvSpPr>
          <p:cNvPr id="27" name="16 CuadroTexto"/>
          <p:cNvSpPr txBox="1"/>
          <p:nvPr/>
        </p:nvSpPr>
        <p:spPr>
          <a:xfrm>
            <a:off x="647746" y="1484784"/>
            <a:ext cx="4626288"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b="1" dirty="0"/>
              <a:t>El </a:t>
            </a:r>
            <a:r>
              <a:rPr lang="es-ES" b="1" dirty="0" err="1"/>
              <a:t>scope</a:t>
            </a:r>
            <a:r>
              <a:rPr lang="es-ES" b="1" dirty="0"/>
              <a:t> </a:t>
            </a:r>
            <a:r>
              <a:rPr lang="es-ES" b="1" dirty="0" err="1"/>
              <a:t>globalSession</a:t>
            </a:r>
            <a:endParaRPr lang="es-ES" b="1" dirty="0"/>
          </a:p>
        </p:txBody>
      </p:sp>
      <p:pic>
        <p:nvPicPr>
          <p:cNvPr id="1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264619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07740" y="6400677"/>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43508" y="6472685"/>
            <a:ext cx="288032" cy="221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4226777" cy="269875"/>
          </a:xfrm>
        </p:spPr>
        <p:txBody>
          <a:bodyPr/>
          <a:lstStyle/>
          <a:p>
            <a:pPr>
              <a:defRPr/>
            </a:pP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3 CuadroTexto"/>
          <p:cNvSpPr txBox="1"/>
          <p:nvPr/>
        </p:nvSpPr>
        <p:spPr>
          <a:xfrm>
            <a:off x="2949984" y="1299982"/>
            <a:ext cx="2667967"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err="1" smtClean="0">
                <a:solidFill>
                  <a:srgbClr val="C00000"/>
                </a:solidFill>
              </a:rPr>
              <a:t>Bean</a:t>
            </a:r>
            <a:r>
              <a:rPr lang="es-ES" b="1" dirty="0" smtClean="0">
                <a:solidFill>
                  <a:srgbClr val="C00000"/>
                </a:solidFill>
              </a:rPr>
              <a:t> simple</a:t>
            </a:r>
            <a:endParaRPr lang="es-ES" b="1" dirty="0">
              <a:solidFill>
                <a:srgbClr val="C00000"/>
              </a:solidFill>
            </a:endParaRPr>
          </a:p>
        </p:txBody>
      </p:sp>
      <p:sp>
        <p:nvSpPr>
          <p:cNvPr id="13" name="12 Rectángulo"/>
          <p:cNvSpPr/>
          <p:nvPr/>
        </p:nvSpPr>
        <p:spPr>
          <a:xfrm>
            <a:off x="107504" y="1924784"/>
            <a:ext cx="4176464" cy="1512168"/>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a:solidFill>
                  <a:schemeClr val="tx1"/>
                </a:solidFill>
              </a:rPr>
              <a:t>//tenemos una clase sin atributos en el constructor</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class</a:t>
            </a:r>
            <a:r>
              <a:rPr lang="es-ES" sz="1000" dirty="0">
                <a:solidFill>
                  <a:schemeClr val="tx1"/>
                </a:solidFill>
              </a:rPr>
              <a:t> Persona(){</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Persona() { }</a:t>
            </a:r>
          </a:p>
          <a:p>
            <a:pPr>
              <a:buNone/>
            </a:pPr>
            <a:r>
              <a:rPr lang="es-ES" sz="1000" dirty="0" smtClean="0">
                <a:solidFill>
                  <a:schemeClr val="tx1"/>
                </a:solidFill>
              </a:rPr>
              <a:t>}</a:t>
            </a:r>
            <a:endParaRPr lang="es-ES" sz="1000" dirty="0">
              <a:solidFill>
                <a:schemeClr val="tx1"/>
              </a:solidFill>
            </a:endParaRPr>
          </a:p>
        </p:txBody>
      </p:sp>
      <p:sp>
        <p:nvSpPr>
          <p:cNvPr id="19" name="18 CuadroTexto"/>
          <p:cNvSpPr txBox="1"/>
          <p:nvPr/>
        </p:nvSpPr>
        <p:spPr>
          <a:xfrm>
            <a:off x="143508" y="3685004"/>
            <a:ext cx="4104456" cy="1938992"/>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endParaRPr lang="es-ES" sz="1000" dirty="0" smtClean="0"/>
          </a:p>
          <a:p>
            <a:pPr>
              <a:buNone/>
            </a:pP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pPr>
              <a:buNone/>
            </a:pPr>
            <a:endParaRPr lang="es-ES_tradnl" sz="1000" dirty="0"/>
          </a:p>
          <a:p>
            <a:pPr>
              <a:buNone/>
            </a:pPr>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smtClean="0"/>
              <a:t>info.ejemplo.Persona</a:t>
            </a:r>
            <a:r>
              <a:rPr lang="es-ES" sz="1000" b="1" dirty="0"/>
              <a:t>" /&gt;</a:t>
            </a:r>
          </a:p>
          <a:p>
            <a:pPr>
              <a:buNone/>
            </a:pPr>
            <a:endParaRPr lang="es-ES" sz="1000" dirty="0"/>
          </a:p>
          <a:p>
            <a:pPr>
              <a:buNone/>
            </a:pPr>
            <a:r>
              <a:rPr lang="es-ES" sz="1000" dirty="0"/>
              <a:t>&lt;/</a:t>
            </a:r>
            <a:r>
              <a:rPr lang="es-ES" sz="1000" dirty="0" err="1"/>
              <a:t>beans</a:t>
            </a:r>
            <a:r>
              <a:rPr lang="es-ES" sz="1000" dirty="0"/>
              <a:t>&gt;</a:t>
            </a:r>
            <a:endParaRPr lang="es-ES_tradnl" altLang="es-ES" sz="1000" dirty="0">
              <a:ea typeface="ＭＳ Ｐゴシック" pitchFamily="34" charset="-128"/>
            </a:endParaRPr>
          </a:p>
        </p:txBody>
      </p:sp>
      <p:sp>
        <p:nvSpPr>
          <p:cNvPr id="15" name="14 Rectángulo"/>
          <p:cNvSpPr/>
          <p:nvPr/>
        </p:nvSpPr>
        <p:spPr>
          <a:xfrm>
            <a:off x="4499992" y="1816701"/>
            <a:ext cx="4368456" cy="2764427"/>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endParaRPr lang="es-ES" sz="1000" dirty="0" smtClean="0">
              <a:solidFill>
                <a:schemeClr val="tx1"/>
              </a:solidFill>
            </a:endParaRPr>
          </a:p>
          <a:p>
            <a:pPr>
              <a:buNone/>
            </a:pPr>
            <a:r>
              <a:rPr lang="es-ES" sz="1000" dirty="0" err="1" smtClean="0">
                <a:solidFill>
                  <a:schemeClr val="tx1"/>
                </a:solidFill>
              </a:rPr>
              <a:t>package</a:t>
            </a:r>
            <a:r>
              <a:rPr lang="es-ES" sz="1000" dirty="0" smtClean="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b="1" dirty="0" err="1">
                <a:solidFill>
                  <a:srgbClr val="C00000"/>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b="1" dirty="0" err="1">
                <a:solidFill>
                  <a:srgbClr val="C00000"/>
                </a:solidFill>
              </a:rPr>
              <a:t>import</a:t>
            </a:r>
            <a:r>
              <a:rPr lang="es-ES" sz="1000" dirty="0">
                <a:solidFill>
                  <a:schemeClr val="tx1"/>
                </a:solidFill>
              </a:rPr>
              <a:t> </a:t>
            </a:r>
            <a:r>
              <a:rPr lang="es-ES" sz="1000" dirty="0" smtClean="0">
                <a:solidFill>
                  <a:schemeClr val="tx1"/>
                </a:solidFill>
              </a:rPr>
              <a:t>org.springframework.context.support.ClassPathXmlApplicationContext</a:t>
            </a:r>
            <a:r>
              <a:rPr lang="es-ES" sz="1000" dirty="0">
                <a:solidFill>
                  <a:schemeClr val="tx1"/>
                </a:solidFill>
              </a:rPr>
              <a:t>; </a:t>
            </a:r>
            <a:endParaRPr lang="es-ES" sz="1000" dirty="0" smtClean="0">
              <a:solidFill>
                <a:schemeClr val="tx1"/>
              </a:solidFill>
            </a:endParaRPr>
          </a:p>
          <a:p>
            <a:pPr>
              <a:buNone/>
            </a:pPr>
            <a:endParaRPr lang="es-ES" sz="1000" dirty="0">
              <a:solidFill>
                <a:schemeClr val="tx1"/>
              </a:solidFill>
            </a:endParaRPr>
          </a:p>
          <a:p>
            <a:pPr>
              <a:buNone/>
            </a:pPr>
            <a:r>
              <a:rPr lang="es-ES" sz="1000" b="1" dirty="0" err="1" smtClean="0">
                <a:solidFill>
                  <a:srgbClr val="C00000"/>
                </a:solidFill>
              </a:rPr>
              <a:t>public</a:t>
            </a:r>
            <a:r>
              <a:rPr lang="es-ES" sz="1000" dirty="0" smtClean="0">
                <a:solidFill>
                  <a:schemeClr val="tx1"/>
                </a:solidFill>
              </a:rPr>
              <a:t> </a:t>
            </a:r>
            <a:r>
              <a:rPr lang="es-ES" sz="1000" dirty="0" err="1" smtClean="0">
                <a:solidFill>
                  <a:schemeClr val="tx1"/>
                </a:solidFill>
              </a:rPr>
              <a:t>class</a:t>
            </a:r>
            <a:r>
              <a:rPr lang="es-ES" sz="1000" dirty="0" smtClean="0">
                <a:solidFill>
                  <a:schemeClr val="tx1"/>
                </a:solidFill>
              </a:rPr>
              <a:t> </a:t>
            </a:r>
            <a:r>
              <a:rPr lang="es-ES" sz="1000" dirty="0" err="1" smtClean="0">
                <a:solidFill>
                  <a:schemeClr val="tx1"/>
                </a:solidFill>
              </a:rPr>
              <a:t>MainApp</a:t>
            </a:r>
            <a:r>
              <a:rPr lang="es-ES" sz="1000" dirty="0" smtClean="0">
                <a:solidFill>
                  <a:schemeClr val="tx1"/>
                </a:solidFill>
              </a:rPr>
              <a:t> {</a:t>
            </a:r>
          </a:p>
          <a:p>
            <a:pPr>
              <a:buNone/>
            </a:pPr>
            <a:r>
              <a:rPr lang="es-ES" sz="1000" dirty="0" smtClean="0">
                <a:solidFill>
                  <a:schemeClr val="tx1"/>
                </a:solidFill>
              </a:rPr>
              <a:t> </a:t>
            </a:r>
            <a:r>
              <a:rPr lang="es-ES" sz="1000" b="1" dirty="0" err="1">
                <a:solidFill>
                  <a:srgbClr val="C00000"/>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6" name="1 Rectángulo redondeado"/>
          <p:cNvSpPr/>
          <p:nvPr/>
        </p:nvSpPr>
        <p:spPr>
          <a:xfrm>
            <a:off x="174604" y="2010397"/>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7" name="13 Rectángulo redondeado"/>
          <p:cNvSpPr/>
          <p:nvPr/>
        </p:nvSpPr>
        <p:spPr>
          <a:xfrm>
            <a:off x="4776052" y="1875813"/>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a:t>
            </a:r>
            <a:r>
              <a:rPr lang="es-ES" sz="1100" b="1" dirty="0" err="1">
                <a:solidFill>
                  <a:schemeClr val="bg1"/>
                </a:solidFill>
              </a:rPr>
              <a:t>MainApp</a:t>
            </a:r>
            <a:endParaRPr lang="es-ES" sz="1100" b="1" dirty="0" smtClean="0">
              <a:solidFill>
                <a:schemeClr val="bg1"/>
              </a:solidFill>
            </a:endParaRPr>
          </a:p>
        </p:txBody>
      </p:sp>
      <p:sp>
        <p:nvSpPr>
          <p:cNvPr id="20" name="17 Rectángulo redondeado"/>
          <p:cNvSpPr/>
          <p:nvPr/>
        </p:nvSpPr>
        <p:spPr>
          <a:xfrm>
            <a:off x="247894" y="3719201"/>
            <a:ext cx="2535923"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s-ES" sz="1100" b="1" dirty="0" err="1" smtClean="0"/>
              <a:t>ApplicationContext</a:t>
            </a:r>
            <a:r>
              <a:rPr lang="es-ES" altLang="es-ES" sz="1100" b="1" dirty="0" smtClean="0"/>
              <a:t>-&gt; </a:t>
            </a:r>
            <a:r>
              <a:rPr lang="es-ES" sz="1100" b="1" dirty="0">
                <a:solidFill>
                  <a:schemeClr val="bg1"/>
                </a:solidFill>
              </a:rPr>
              <a:t>ejempo.xm</a:t>
            </a:r>
            <a:r>
              <a:rPr lang="es-ES" sz="1100" dirty="0">
                <a:solidFill>
                  <a:schemeClr val="bg1"/>
                </a:solidFill>
              </a:rPr>
              <a:t>l</a:t>
            </a:r>
            <a:endParaRPr lang="es-ES" sz="1100" dirty="0" smtClean="0">
              <a:solidFill>
                <a:schemeClr val="bg1"/>
              </a:solidFill>
            </a:endParaRPr>
          </a:p>
        </p:txBody>
      </p:sp>
      <p:pic>
        <p:nvPicPr>
          <p:cNvPr id="22"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8"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82911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3 Marcador de pie de página"/>
          <p:cNvSpPr>
            <a:spLocks noGrp="1"/>
          </p:cNvSpPr>
          <p:nvPr>
            <p:ph type="ftr" sz="quarter" idx="11"/>
          </p:nvPr>
        </p:nvSpPr>
        <p:spPr bwMode="auto">
          <a:xfrm>
            <a:off x="865501" y="6381328"/>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16 Rectángulo"/>
          <p:cNvSpPr/>
          <p:nvPr/>
        </p:nvSpPr>
        <p:spPr>
          <a:xfrm>
            <a:off x="281535" y="1941020"/>
            <a:ext cx="3256004" cy="1953913"/>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_tradnl" sz="1000" b="1" dirty="0">
                <a:solidFill>
                  <a:srgbClr val="4D0B39"/>
                </a:solidFill>
              </a:rPr>
              <a:t>//</a:t>
            </a:r>
            <a:r>
              <a:rPr lang="es-ES" sz="1000" dirty="0">
                <a:solidFill>
                  <a:srgbClr val="4D0B39"/>
                </a:solidFill>
              </a:rPr>
              <a:t> </a:t>
            </a:r>
            <a:r>
              <a:rPr lang="es-ES" sz="1000" b="1" dirty="0">
                <a:solidFill>
                  <a:srgbClr val="4D0B39"/>
                </a:solidFill>
              </a:rPr>
              <a:t>Clase </a:t>
            </a:r>
            <a:r>
              <a:rPr lang="es-ES" sz="1000" b="1" dirty="0" err="1">
                <a:solidFill>
                  <a:srgbClr val="4D0B39"/>
                </a:solidFill>
              </a:rPr>
              <a:t>info</a:t>
            </a:r>
            <a:r>
              <a:rPr lang="es-ES" sz="1000" b="1" dirty="0">
                <a:solidFill>
                  <a:srgbClr val="4D0B39"/>
                </a:solidFill>
              </a:rPr>
              <a:t>. </a:t>
            </a:r>
            <a:r>
              <a:rPr lang="es-ES" sz="1000" b="1" dirty="0" err="1">
                <a:solidFill>
                  <a:srgbClr val="4D0B39"/>
                </a:solidFill>
              </a:rPr>
              <a:t>ejemplo.Persona</a:t>
            </a:r>
            <a:r>
              <a:rPr lang="es-ES" sz="1000" b="1" dirty="0">
                <a:solidFill>
                  <a:srgbClr val="4D0B39"/>
                </a:solidFill>
              </a:rPr>
              <a:t> </a:t>
            </a:r>
            <a:r>
              <a:rPr lang="es-ES_tradnl" sz="1000" b="1"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smtClean="0">
                <a:solidFill>
                  <a:srgbClr val="4D0B39"/>
                </a:solidFill>
              </a:rPr>
              <a:t>   </a:t>
            </a:r>
            <a:r>
              <a:rPr lang="es-ES" sz="1000" dirty="0" err="1" smtClean="0">
                <a:solidFill>
                  <a:srgbClr val="4D0B39"/>
                </a:solidFill>
              </a:rPr>
              <a:t>class</a:t>
            </a:r>
            <a:r>
              <a:rPr lang="es-ES" sz="1000" dirty="0" smtClean="0">
                <a:solidFill>
                  <a:srgbClr val="4D0B39"/>
                </a:solidFill>
              </a:rPr>
              <a:t> </a:t>
            </a:r>
            <a:r>
              <a:rPr lang="es-ES" sz="1000" dirty="0">
                <a:solidFill>
                  <a:srgbClr val="4D0B39"/>
                </a:solidFill>
              </a:rPr>
              <a:t>Persona(){</a:t>
            </a:r>
          </a:p>
          <a:p>
            <a:pPr>
              <a:buNone/>
            </a:pPr>
            <a:r>
              <a:rPr lang="es-ES" sz="1000" b="1" dirty="0" err="1">
                <a:solidFill>
                  <a:srgbClr val="4D0B39"/>
                </a:solidFill>
              </a:rPr>
              <a:t>public</a:t>
            </a:r>
            <a:r>
              <a:rPr lang="es-ES" sz="1000" b="1" dirty="0">
                <a:solidFill>
                  <a:srgbClr val="4D0B39"/>
                </a:solidFill>
              </a:rPr>
              <a:t> Persona(</a:t>
            </a:r>
            <a:r>
              <a:rPr lang="es-ES" sz="1000" b="1" dirty="0" err="1">
                <a:solidFill>
                  <a:srgbClr val="4D0B39"/>
                </a:solidFill>
              </a:rPr>
              <a:t>String</a:t>
            </a:r>
            <a:r>
              <a:rPr lang="es-ES" sz="1000" b="1" dirty="0">
                <a:solidFill>
                  <a:srgbClr val="4D0B39"/>
                </a:solidFill>
              </a:rPr>
              <a:t> nombre){</a:t>
            </a:r>
          </a:p>
          <a:p>
            <a:pPr>
              <a:buNone/>
            </a:pPr>
            <a:r>
              <a:rPr lang="es-ES" sz="1000" b="1" dirty="0">
                <a:solidFill>
                  <a:srgbClr val="4D0B39"/>
                </a:solidFill>
              </a:rPr>
              <a:t>	     </a:t>
            </a:r>
            <a:r>
              <a:rPr lang="es-ES" sz="1000" b="1" dirty="0" err="1">
                <a:solidFill>
                  <a:srgbClr val="4D0B39"/>
                </a:solidFill>
              </a:rPr>
              <a:t>this.nombre</a:t>
            </a:r>
            <a:endParaRPr lang="es-ES" sz="1000" dirty="0">
              <a:solidFill>
                <a:srgbClr val="4D0B39"/>
              </a:solidFill>
            </a:endParaRPr>
          </a:p>
        </p:txBody>
      </p:sp>
      <p:sp>
        <p:nvSpPr>
          <p:cNvPr id="18" name="17 Rectángulo"/>
          <p:cNvSpPr/>
          <p:nvPr/>
        </p:nvSpPr>
        <p:spPr>
          <a:xfrm>
            <a:off x="4157712" y="1870743"/>
            <a:ext cx="4608512" cy="2047088"/>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chemeClr val="tx1"/>
              </a:solidFill>
            </a:endParaRPr>
          </a:p>
          <a:p>
            <a:pPr>
              <a:buNone/>
            </a:pPr>
            <a:r>
              <a:rPr lang="es-ES" sz="1000" dirty="0" err="1" smtClean="0">
                <a:solidFill>
                  <a:schemeClr val="tx1"/>
                </a:solidFill>
              </a:rPr>
              <a:t>public</a:t>
            </a:r>
            <a:r>
              <a:rPr lang="es-ES" sz="1000" dirty="0" smtClean="0">
                <a:solidFill>
                  <a:schemeClr val="tx1"/>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9" name="18 CuadroTexto"/>
          <p:cNvSpPr txBox="1"/>
          <p:nvPr/>
        </p:nvSpPr>
        <p:spPr>
          <a:xfrm>
            <a:off x="261073" y="4063028"/>
            <a:ext cx="4104456" cy="1785104"/>
          </a:xfrm>
          <a:prstGeom prst="rect">
            <a:avLst/>
          </a:prstGeom>
          <a:solidFill>
            <a:schemeClr val="bg1"/>
          </a:solidFill>
          <a:ln w="12700">
            <a:solidFill>
              <a:srgbClr val="C00000"/>
            </a:solidFill>
          </a:ln>
        </p:spPr>
        <p:txBody>
          <a:bodyPr wrap="square" rtlCol="0">
            <a:spAutoFit/>
          </a:bodyPr>
          <a:lstStyle/>
          <a:p>
            <a:pPr>
              <a:buNone/>
            </a:pPr>
            <a:endParaRPr lang="es-ES" sz="1000" dirty="0"/>
          </a:p>
          <a:p>
            <a:pPr>
              <a:buNone/>
            </a:pP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pPr>
              <a:buNone/>
            </a:pPr>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a:t>info</a:t>
            </a:r>
            <a:r>
              <a:rPr lang="es-ES" sz="1000" b="1" dirty="0"/>
              <a:t>. </a:t>
            </a:r>
            <a:r>
              <a:rPr lang="es-ES" sz="1000" b="1" dirty="0" err="1"/>
              <a:t>ejemplo.Persona</a:t>
            </a:r>
            <a:r>
              <a:rPr lang="es-ES" sz="1000" b="1" dirty="0"/>
              <a:t>"&gt; </a:t>
            </a:r>
          </a:p>
          <a:p>
            <a:pPr>
              <a:buNone/>
            </a:pPr>
            <a:r>
              <a:rPr lang="es-ES" sz="1000" b="1" dirty="0"/>
              <a:t>	&lt;constructor-</a:t>
            </a:r>
            <a:r>
              <a:rPr lang="es-ES" sz="1000" b="1" dirty="0" err="1"/>
              <a:t>arg</a:t>
            </a:r>
            <a:r>
              <a:rPr lang="es-ES" sz="1000" b="1" dirty="0"/>
              <a:t> </a:t>
            </a:r>
            <a:r>
              <a:rPr lang="es-ES" sz="1000" b="1" dirty="0" err="1"/>
              <a:t>value</a:t>
            </a:r>
            <a:r>
              <a:rPr lang="es-ES" sz="1000" b="1" dirty="0"/>
              <a:t>="Juan Carlos" /&gt;</a:t>
            </a:r>
          </a:p>
          <a:p>
            <a:pPr>
              <a:buNone/>
            </a:pPr>
            <a:r>
              <a:rPr lang="es-ES" sz="1000" b="1" dirty="0" smtClean="0"/>
              <a:t>&lt;/</a:t>
            </a:r>
            <a:r>
              <a:rPr lang="es-ES" sz="1000" b="1" dirty="0" err="1"/>
              <a:t>bean</a:t>
            </a:r>
            <a:r>
              <a:rPr lang="es-ES" sz="1000" b="1" dirty="0"/>
              <a:t>&gt;</a:t>
            </a:r>
          </a:p>
          <a:p>
            <a:pPr>
              <a:buNone/>
            </a:pPr>
            <a:r>
              <a:rPr lang="es-ES" sz="1000" dirty="0" smtClean="0"/>
              <a:t>&lt;/</a:t>
            </a:r>
            <a:r>
              <a:rPr lang="es-ES" sz="1000" dirty="0" err="1"/>
              <a:t>beans</a:t>
            </a:r>
            <a:r>
              <a:rPr lang="es-ES" sz="1000" dirty="0"/>
              <a:t>&gt;</a:t>
            </a:r>
            <a:endParaRPr lang="es-ES_tradnl" altLang="es-ES" sz="1000" dirty="0">
              <a:ea typeface="ＭＳ Ｐゴシック" pitchFamily="34" charset="-128"/>
            </a:endParaRPr>
          </a:p>
        </p:txBody>
      </p:sp>
      <p:sp>
        <p:nvSpPr>
          <p:cNvPr id="21" name="12 Rectángulo redondeado"/>
          <p:cNvSpPr/>
          <p:nvPr/>
        </p:nvSpPr>
        <p:spPr>
          <a:xfrm>
            <a:off x="7447021" y="1950967"/>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a:solidFill>
                  <a:schemeClr val="bg1"/>
                </a:solidFill>
              </a:rPr>
              <a:t>class MainApp</a:t>
            </a:r>
            <a:endParaRPr lang="es-ES" sz="1000" b="1" dirty="0">
              <a:solidFill>
                <a:schemeClr val="bg1"/>
              </a:solidFill>
            </a:endParaRPr>
          </a:p>
        </p:txBody>
      </p:sp>
      <p:sp>
        <p:nvSpPr>
          <p:cNvPr id="22" name="12 Rectángulo redondeado"/>
          <p:cNvSpPr/>
          <p:nvPr/>
        </p:nvSpPr>
        <p:spPr>
          <a:xfrm>
            <a:off x="2634546" y="4138451"/>
            <a:ext cx="1601937"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s-ES" altLang="es-ES" sz="1000" dirty="0"/>
              <a:t>ApplicationContext.xml</a:t>
            </a:r>
          </a:p>
        </p:txBody>
      </p:sp>
      <p:sp>
        <p:nvSpPr>
          <p:cNvPr id="23" name="1 Rectángulo redondeado"/>
          <p:cNvSpPr/>
          <p:nvPr/>
        </p:nvSpPr>
        <p:spPr>
          <a:xfrm>
            <a:off x="2197943" y="2026137"/>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5" name="14 CuadroTexto"/>
          <p:cNvSpPr txBox="1"/>
          <p:nvPr/>
        </p:nvSpPr>
        <p:spPr>
          <a:xfrm>
            <a:off x="2915816" y="1406381"/>
            <a:ext cx="3024336"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inyección por constructor</a:t>
            </a:r>
          </a:p>
        </p:txBody>
      </p:sp>
      <p:pic>
        <p:nvPicPr>
          <p:cNvPr id="2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40789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2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5472608"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7 CuadroTexto"/>
          <p:cNvSpPr txBox="1"/>
          <p:nvPr/>
        </p:nvSpPr>
        <p:spPr>
          <a:xfrm>
            <a:off x="180232" y="3791131"/>
            <a:ext cx="4104456" cy="2246769"/>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endParaRPr lang="es-ES" altLang="es-ES" sz="1000" dirty="0"/>
          </a:p>
          <a:p>
            <a:pPr>
              <a:buNone/>
            </a:pPr>
            <a:r>
              <a:rPr lang="es-ES" altLang="es-ES" sz="1000" dirty="0" smtClean="0"/>
              <a:t>ApplicationContext.xml</a:t>
            </a: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r>
              <a:rPr lang="es-ES" sz="1000" b="1" dirty="0"/>
              <a:t>&lt;</a:t>
            </a:r>
            <a:r>
              <a:rPr lang="es-ES" sz="1000" b="1" dirty="0" err="1"/>
              <a:t>bean</a:t>
            </a:r>
            <a:r>
              <a:rPr lang="es-ES" sz="1000" b="1" dirty="0"/>
              <a:t> id="sombrero" </a:t>
            </a:r>
            <a:r>
              <a:rPr lang="es-ES" sz="1000" b="1" dirty="0" err="1"/>
              <a:t>class</a:t>
            </a:r>
            <a:r>
              <a:rPr lang="es-ES" sz="1000" b="1" dirty="0"/>
              <a:t>="</a:t>
            </a:r>
            <a:r>
              <a:rPr lang="es-ES" sz="1000" b="1" dirty="0" err="1"/>
              <a:t>info</a:t>
            </a:r>
            <a:r>
              <a:rPr lang="es-ES" sz="1000" b="1" dirty="0" smtClean="0"/>
              <a:t>. </a:t>
            </a:r>
            <a:r>
              <a:rPr lang="es-ES" sz="1000" b="1" dirty="0" err="1" smtClean="0"/>
              <a:t>ejemplo.Sombrero</a:t>
            </a:r>
            <a:r>
              <a:rPr lang="es-ES" sz="1000" b="1" dirty="0"/>
              <a:t>" /&gt;</a:t>
            </a:r>
          </a:p>
          <a:p>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smtClean="0"/>
              <a:t>info.ejemplo.Persona</a:t>
            </a:r>
            <a:r>
              <a:rPr lang="es-ES" sz="1000" b="1" dirty="0"/>
              <a:t>"&gt; </a:t>
            </a:r>
          </a:p>
          <a:p>
            <a:r>
              <a:rPr lang="es-ES" sz="1000" b="1" dirty="0" smtClean="0"/>
              <a:t>	&lt;</a:t>
            </a:r>
            <a:r>
              <a:rPr lang="es-ES" sz="1000" b="1" dirty="0"/>
              <a:t>constructor-</a:t>
            </a:r>
            <a:r>
              <a:rPr lang="es-ES" sz="1000" b="1" dirty="0" err="1"/>
              <a:t>arg</a:t>
            </a:r>
            <a:r>
              <a:rPr lang="es-ES" sz="1000" b="1" dirty="0"/>
              <a:t> </a:t>
            </a:r>
            <a:r>
              <a:rPr lang="es-ES" sz="1000" b="1" dirty="0" err="1"/>
              <a:t>value</a:t>
            </a:r>
            <a:r>
              <a:rPr lang="es-ES" sz="1000" b="1" dirty="0"/>
              <a:t>="Juan Carlos" /&gt;</a:t>
            </a:r>
          </a:p>
          <a:p>
            <a:pPr lvl="2"/>
            <a:r>
              <a:rPr lang="es-ES" sz="1000" b="1" dirty="0"/>
              <a:t>&lt;constructor-</a:t>
            </a:r>
            <a:r>
              <a:rPr lang="es-ES" sz="1000" b="1" dirty="0" err="1"/>
              <a:t>arg</a:t>
            </a:r>
            <a:r>
              <a:rPr lang="es-ES" sz="1000" b="1" dirty="0"/>
              <a:t> </a:t>
            </a:r>
            <a:r>
              <a:rPr lang="es-ES" sz="1000" b="1" dirty="0" err="1"/>
              <a:t>ref</a:t>
            </a:r>
            <a:r>
              <a:rPr lang="es-ES" sz="1000" b="1" dirty="0"/>
              <a:t>="sombrero" /&gt;</a:t>
            </a:r>
          </a:p>
          <a:p>
            <a:r>
              <a:rPr lang="es-ES" sz="1000" b="1" dirty="0"/>
              <a:t>&lt;/</a:t>
            </a:r>
            <a:r>
              <a:rPr lang="es-ES" sz="1000" b="1" dirty="0" err="1"/>
              <a:t>bean</a:t>
            </a:r>
            <a:r>
              <a:rPr lang="es-ES" sz="1000" b="1" dirty="0"/>
              <a:t>&gt;</a:t>
            </a:r>
          </a:p>
          <a:p>
            <a:pPr>
              <a:buNone/>
            </a:pPr>
            <a:r>
              <a:rPr lang="es-ES" sz="1000" dirty="0" smtClean="0"/>
              <a:t>&lt;/</a:t>
            </a:r>
            <a:r>
              <a:rPr lang="es-ES" sz="1000" dirty="0" err="1"/>
              <a:t>beans</a:t>
            </a:r>
            <a:r>
              <a:rPr lang="es-ES" sz="1000" dirty="0"/>
              <a:t>&gt;</a:t>
            </a:r>
            <a:endParaRPr lang="es-ES_tradnl" altLang="es-ES" sz="1000" dirty="0">
              <a:ea typeface="ＭＳ Ｐゴシック" pitchFamily="34" charset="-128"/>
            </a:endParaRPr>
          </a:p>
        </p:txBody>
      </p:sp>
      <p:sp>
        <p:nvSpPr>
          <p:cNvPr id="9" name="8 Rectángulo"/>
          <p:cNvSpPr/>
          <p:nvPr/>
        </p:nvSpPr>
        <p:spPr>
          <a:xfrm>
            <a:off x="4427984" y="1952944"/>
            <a:ext cx="4608512" cy="2210391"/>
          </a:xfrm>
          <a:prstGeom prst="rect">
            <a:avLst/>
          </a:prstGeom>
          <a:solidFill>
            <a:schemeClr val="bg1"/>
          </a:solidFill>
          <a:ln w="9525">
            <a:solidFill>
              <a:schemeClr val="accent1"/>
            </a:solidFill>
            <a:prstDash val="dash"/>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chemeClr val="tx1"/>
              </a:solidFill>
            </a:endParaRPr>
          </a:p>
          <a:p>
            <a:pPr>
              <a:buNone/>
            </a:pPr>
            <a:r>
              <a:rPr lang="es-ES" sz="1000" dirty="0" err="1" smtClean="0">
                <a:solidFill>
                  <a:schemeClr val="tx1"/>
                </a:solidFill>
              </a:rPr>
              <a:t>public</a:t>
            </a:r>
            <a:r>
              <a:rPr lang="es-ES" sz="1000" dirty="0" smtClean="0">
                <a:solidFill>
                  <a:schemeClr val="tx1"/>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0" name="9 Rectángulo"/>
          <p:cNvSpPr/>
          <p:nvPr/>
        </p:nvSpPr>
        <p:spPr>
          <a:xfrm>
            <a:off x="281535" y="1671636"/>
            <a:ext cx="3256004" cy="1964985"/>
          </a:xfrm>
          <a:prstGeom prst="rect">
            <a:avLst/>
          </a:prstGeom>
          <a:solidFill>
            <a:schemeClr val="bg1"/>
          </a:solidFill>
          <a:ln w="9525">
            <a:solidFill>
              <a:schemeClr val="accent1"/>
            </a:solidFill>
            <a:prstDash val="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endParaRPr lang="es-ES_tradnl" sz="1000" b="1" dirty="0" smtClean="0">
              <a:solidFill>
                <a:srgbClr val="4D0B39"/>
              </a:solidFill>
            </a:endParaRPr>
          </a:p>
          <a:p>
            <a:pPr>
              <a:buNone/>
            </a:pPr>
            <a:endParaRPr lang="es-ES_tradnl" sz="1000" b="1" dirty="0">
              <a:solidFill>
                <a:srgbClr val="4D0B39"/>
              </a:solidFill>
            </a:endParaRPr>
          </a:p>
          <a:p>
            <a:pPr>
              <a:buNone/>
            </a:pPr>
            <a:r>
              <a:rPr lang="es-ES_tradnl" sz="1000" b="1" dirty="0" smtClean="0">
                <a:solidFill>
                  <a:srgbClr val="4D0B39"/>
                </a:solidFill>
              </a:rPr>
              <a:t>//</a:t>
            </a:r>
            <a:r>
              <a:rPr lang="es-ES" sz="1000" dirty="0" smtClean="0">
                <a:solidFill>
                  <a:srgbClr val="4D0B39"/>
                </a:solidFill>
              </a:rPr>
              <a:t> </a:t>
            </a:r>
            <a:r>
              <a:rPr lang="es-ES" sz="1000" b="1" dirty="0">
                <a:solidFill>
                  <a:srgbClr val="4D0B39"/>
                </a:solidFill>
              </a:rPr>
              <a:t>Clase </a:t>
            </a:r>
            <a:r>
              <a:rPr lang="es-ES" sz="1000" b="1" dirty="0" err="1">
                <a:solidFill>
                  <a:srgbClr val="4D0B39"/>
                </a:solidFill>
              </a:rPr>
              <a:t>info</a:t>
            </a:r>
            <a:r>
              <a:rPr lang="es-ES" sz="1000" b="1" dirty="0">
                <a:solidFill>
                  <a:srgbClr val="4D0B39"/>
                </a:solidFill>
              </a:rPr>
              <a:t>. </a:t>
            </a:r>
            <a:r>
              <a:rPr lang="es-ES" sz="1000" b="1" dirty="0" err="1">
                <a:solidFill>
                  <a:srgbClr val="4D0B39"/>
                </a:solidFill>
              </a:rPr>
              <a:t>ejemplo.Persona</a:t>
            </a:r>
            <a:r>
              <a:rPr lang="es-ES" sz="1000" b="1" dirty="0">
                <a:solidFill>
                  <a:srgbClr val="4D0B39"/>
                </a:solidFill>
              </a:rPr>
              <a:t> </a:t>
            </a:r>
            <a:r>
              <a:rPr lang="es-ES_tradnl" sz="1000" b="1"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err="1">
                <a:solidFill>
                  <a:srgbClr val="4D0B39"/>
                </a:solidFill>
              </a:rPr>
              <a:t>class</a:t>
            </a:r>
            <a:r>
              <a:rPr lang="es-ES" sz="1000" dirty="0">
                <a:solidFill>
                  <a:srgbClr val="4D0B39"/>
                </a:solidFill>
              </a:rPr>
              <a:t> Persona(){</a:t>
            </a:r>
          </a:p>
          <a:p>
            <a:r>
              <a:rPr lang="es-ES" sz="1000" dirty="0" err="1">
                <a:solidFill>
                  <a:schemeClr val="tx1"/>
                </a:solidFill>
              </a:rPr>
              <a:t>public</a:t>
            </a:r>
            <a:r>
              <a:rPr lang="es-ES" sz="1000" dirty="0">
                <a:solidFill>
                  <a:schemeClr val="tx1"/>
                </a:solidFill>
              </a:rPr>
              <a:t> Persona(</a:t>
            </a:r>
            <a:r>
              <a:rPr lang="es-ES" sz="1000" dirty="0" err="1">
                <a:solidFill>
                  <a:schemeClr val="tx1"/>
                </a:solidFill>
              </a:rPr>
              <a:t>String</a:t>
            </a:r>
            <a:r>
              <a:rPr lang="es-ES" sz="1000" dirty="0">
                <a:solidFill>
                  <a:schemeClr val="tx1"/>
                </a:solidFill>
              </a:rPr>
              <a:t> nombre, Sombrero sombrero){</a:t>
            </a:r>
          </a:p>
          <a:p>
            <a:r>
              <a:rPr lang="es-ES" sz="1000" dirty="0" err="1">
                <a:solidFill>
                  <a:schemeClr val="tx1"/>
                </a:solidFill>
              </a:rPr>
              <a:t>this.nombre</a:t>
            </a:r>
            <a:r>
              <a:rPr lang="es-ES" sz="1000" dirty="0">
                <a:solidFill>
                  <a:schemeClr val="tx1"/>
                </a:solidFill>
              </a:rPr>
              <a:t> = nombre;</a:t>
            </a:r>
          </a:p>
          <a:p>
            <a:r>
              <a:rPr lang="es-ES" sz="1000" dirty="0" err="1">
                <a:solidFill>
                  <a:schemeClr val="tx1"/>
                </a:solidFill>
              </a:rPr>
              <a:t>this.sombrero</a:t>
            </a:r>
            <a:r>
              <a:rPr lang="es-ES" sz="1000" dirty="0">
                <a:solidFill>
                  <a:schemeClr val="tx1"/>
                </a:solidFill>
              </a:rPr>
              <a:t> = sombrero</a:t>
            </a:r>
            <a:r>
              <a:rPr lang="es-ES" sz="1000" dirty="0" smtClean="0">
                <a:solidFill>
                  <a:schemeClr val="tx1"/>
                </a:solidFill>
              </a:rPr>
              <a:t>;</a:t>
            </a:r>
          </a:p>
          <a:p>
            <a:r>
              <a:rPr lang="es-ES_tradnl" sz="1000" dirty="0" smtClean="0">
                <a:solidFill>
                  <a:schemeClr val="tx1"/>
                </a:solidFill>
              </a:rPr>
              <a:t>}</a:t>
            </a:r>
          </a:p>
          <a:p>
            <a:r>
              <a:rPr lang="es-ES_tradnl" sz="1000" dirty="0" smtClean="0">
                <a:solidFill>
                  <a:schemeClr val="tx1"/>
                </a:solidFill>
              </a:rPr>
              <a:t>}</a:t>
            </a:r>
            <a:endParaRPr lang="es-ES" sz="1000" dirty="0">
              <a:solidFill>
                <a:schemeClr val="tx1"/>
              </a:solidFill>
            </a:endParaRPr>
          </a:p>
          <a:p>
            <a:r>
              <a:rPr lang="es-ES" sz="1000" dirty="0"/>
              <a:t>}</a:t>
            </a:r>
          </a:p>
        </p:txBody>
      </p:sp>
      <p:sp>
        <p:nvSpPr>
          <p:cNvPr id="16" name="13 Rectángulo redondeado"/>
          <p:cNvSpPr/>
          <p:nvPr/>
        </p:nvSpPr>
        <p:spPr>
          <a:xfrm>
            <a:off x="7620000" y="206084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a:solidFill>
                  <a:schemeClr val="bg1"/>
                </a:solidFill>
              </a:rPr>
              <a:t>class MainApp</a:t>
            </a:r>
            <a:endParaRPr lang="es-ES" sz="1000" b="1" dirty="0">
              <a:solidFill>
                <a:schemeClr val="bg1"/>
              </a:solidFill>
            </a:endParaRPr>
          </a:p>
        </p:txBody>
      </p:sp>
      <p:sp>
        <p:nvSpPr>
          <p:cNvPr id="18" name="14 Rectángulo redondeado"/>
          <p:cNvSpPr/>
          <p:nvPr/>
        </p:nvSpPr>
        <p:spPr>
          <a:xfrm>
            <a:off x="2555777" y="3970007"/>
            <a:ext cx="1584848"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s-ES" sz="1000" b="1" dirty="0" smtClean="0"/>
              <a:t>ApplicationContext</a:t>
            </a:r>
            <a:r>
              <a:rPr lang="es-ES" sz="1000" b="1" dirty="0" smtClean="0">
                <a:solidFill>
                  <a:schemeClr val="bg1"/>
                </a:solidFill>
              </a:rPr>
              <a:t>.xm</a:t>
            </a:r>
            <a:r>
              <a:rPr lang="es-ES" sz="1000" dirty="0" smtClean="0">
                <a:solidFill>
                  <a:schemeClr val="bg1"/>
                </a:solidFill>
              </a:rPr>
              <a:t>l</a:t>
            </a:r>
            <a:endParaRPr lang="es-ES" sz="1000" dirty="0">
              <a:solidFill>
                <a:schemeClr val="bg1"/>
              </a:solidFill>
            </a:endParaRPr>
          </a:p>
        </p:txBody>
      </p:sp>
      <p:sp>
        <p:nvSpPr>
          <p:cNvPr id="19" name="1 Rectángulo redondeado"/>
          <p:cNvSpPr/>
          <p:nvPr/>
        </p:nvSpPr>
        <p:spPr>
          <a:xfrm>
            <a:off x="2212087" y="176584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5" name="14 CuadroTexto"/>
          <p:cNvSpPr txBox="1"/>
          <p:nvPr/>
        </p:nvSpPr>
        <p:spPr>
          <a:xfrm>
            <a:off x="2555777" y="1177829"/>
            <a:ext cx="4350278"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referencias de objeto de constructores</a:t>
            </a:r>
          </a:p>
        </p:txBody>
      </p:sp>
      <p:pic>
        <p:nvPicPr>
          <p:cNvPr id="2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1"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7391561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9"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79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9036496"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 name="15 Rectángulo"/>
          <p:cNvSpPr/>
          <p:nvPr/>
        </p:nvSpPr>
        <p:spPr>
          <a:xfrm>
            <a:off x="281535" y="1835649"/>
            <a:ext cx="3256004" cy="168712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endParaRPr lang="es-ES_tradnl" sz="1000" dirty="0" smtClean="0">
              <a:solidFill>
                <a:srgbClr val="4D0B39"/>
              </a:solidFill>
            </a:endParaRPr>
          </a:p>
          <a:p>
            <a:pPr>
              <a:buNone/>
            </a:pPr>
            <a:endParaRPr lang="es-ES_tradnl" sz="1000" dirty="0">
              <a:solidFill>
                <a:srgbClr val="4D0B39"/>
              </a:solidFill>
            </a:endParaRPr>
          </a:p>
          <a:p>
            <a:pPr>
              <a:buNone/>
            </a:pPr>
            <a:r>
              <a:rPr lang="es-ES_tradnl" sz="1000" dirty="0" smtClean="0">
                <a:solidFill>
                  <a:srgbClr val="4D0B39"/>
                </a:solidFill>
              </a:rPr>
              <a:t>//</a:t>
            </a:r>
            <a:r>
              <a:rPr lang="es-ES" sz="1000" dirty="0" smtClean="0">
                <a:solidFill>
                  <a:srgbClr val="4D0B39"/>
                </a:solidFill>
              </a:rPr>
              <a:t> </a:t>
            </a:r>
            <a:r>
              <a:rPr lang="es-ES" sz="1000" dirty="0">
                <a:solidFill>
                  <a:srgbClr val="4D0B39"/>
                </a:solidFill>
              </a:rPr>
              <a:t>Clase </a:t>
            </a:r>
            <a:r>
              <a:rPr lang="es-ES" sz="1000" dirty="0" err="1">
                <a:solidFill>
                  <a:srgbClr val="4D0B39"/>
                </a:solidFill>
              </a:rPr>
              <a:t>info</a:t>
            </a:r>
            <a:r>
              <a:rPr lang="es-ES" sz="1000" dirty="0">
                <a:solidFill>
                  <a:srgbClr val="4D0B39"/>
                </a:solidFill>
              </a:rPr>
              <a:t>. </a:t>
            </a:r>
            <a:r>
              <a:rPr lang="es-ES" sz="1000" dirty="0" err="1">
                <a:solidFill>
                  <a:srgbClr val="4D0B39"/>
                </a:solidFill>
              </a:rPr>
              <a:t>ejemplo.Persona</a:t>
            </a:r>
            <a:r>
              <a:rPr lang="es-ES" sz="1000" dirty="0">
                <a:solidFill>
                  <a:srgbClr val="4D0B39"/>
                </a:solidFill>
              </a:rPr>
              <a:t> </a:t>
            </a:r>
            <a:r>
              <a:rPr lang="es-ES_tradnl" sz="1000"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err="1">
                <a:solidFill>
                  <a:srgbClr val="4D0B39"/>
                </a:solidFill>
              </a:rPr>
              <a:t>class</a:t>
            </a:r>
            <a:r>
              <a:rPr lang="es-ES" sz="1000" dirty="0">
                <a:solidFill>
                  <a:srgbClr val="4D0B39"/>
                </a:solidFill>
              </a:rPr>
              <a:t> Persona(){</a:t>
            </a:r>
          </a:p>
          <a:p>
            <a:r>
              <a:rPr lang="fr-FR" sz="1000" dirty="0">
                <a:solidFill>
                  <a:srgbClr val="4D0B39"/>
                </a:solidFill>
              </a:rPr>
              <a:t>public </a:t>
            </a:r>
            <a:r>
              <a:rPr lang="fr-FR" sz="1000" dirty="0" err="1">
                <a:solidFill>
                  <a:srgbClr val="4D0B39"/>
                </a:solidFill>
              </a:rPr>
              <a:t>setNombre</a:t>
            </a:r>
            <a:r>
              <a:rPr lang="fr-FR" sz="1000" dirty="0">
                <a:solidFill>
                  <a:srgbClr val="4D0B39"/>
                </a:solidFill>
              </a:rPr>
              <a:t>(String nombre){</a:t>
            </a:r>
          </a:p>
          <a:p>
            <a:r>
              <a:rPr lang="fr-FR" sz="1000" dirty="0" err="1">
                <a:solidFill>
                  <a:srgbClr val="4D0B39"/>
                </a:solidFill>
              </a:rPr>
              <a:t>this.nombre</a:t>
            </a:r>
            <a:r>
              <a:rPr lang="fr-FR" sz="1000" dirty="0">
                <a:solidFill>
                  <a:srgbClr val="4D0B39"/>
                </a:solidFill>
              </a:rPr>
              <a:t> = nombre;</a:t>
            </a:r>
          </a:p>
          <a:p>
            <a:r>
              <a:rPr lang="fr-FR" sz="1000" dirty="0">
                <a:solidFill>
                  <a:srgbClr val="4D0B39"/>
                </a:solidFill>
              </a:rPr>
              <a:t>}</a:t>
            </a:r>
          </a:p>
          <a:p>
            <a:r>
              <a:rPr lang="es-ES_tradnl" sz="1000" dirty="0" smtClean="0">
                <a:solidFill>
                  <a:schemeClr val="tx1"/>
                </a:solidFill>
              </a:rPr>
              <a:t>}</a:t>
            </a:r>
            <a:endParaRPr lang="es-ES" sz="1000" dirty="0"/>
          </a:p>
        </p:txBody>
      </p:sp>
      <p:sp>
        <p:nvSpPr>
          <p:cNvPr id="17" name="16 Rectángulo"/>
          <p:cNvSpPr/>
          <p:nvPr/>
        </p:nvSpPr>
        <p:spPr>
          <a:xfrm>
            <a:off x="3812839" y="1820068"/>
            <a:ext cx="4608512" cy="2257004"/>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chemeClr val="tx1"/>
              </a:solidFill>
            </a:endParaRPr>
          </a:p>
          <a:p>
            <a:pPr>
              <a:buNone/>
            </a:pPr>
            <a:r>
              <a:rPr lang="es-ES" sz="1000" dirty="0" err="1" smtClean="0">
                <a:solidFill>
                  <a:schemeClr val="tx1"/>
                </a:solidFill>
              </a:rPr>
              <a:t>public</a:t>
            </a:r>
            <a:r>
              <a:rPr lang="es-ES" sz="1000" dirty="0" smtClean="0">
                <a:solidFill>
                  <a:schemeClr val="tx1"/>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8" name="17 CuadroTexto"/>
          <p:cNvSpPr txBox="1"/>
          <p:nvPr/>
        </p:nvSpPr>
        <p:spPr>
          <a:xfrm>
            <a:off x="179512" y="4253391"/>
            <a:ext cx="4104456" cy="1785104"/>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r>
              <a:rPr lang="es-ES" altLang="es-ES" sz="1000" dirty="0" smtClean="0"/>
              <a:t>ApplicationContext.xml</a:t>
            </a: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smtClean="0"/>
              <a:t>info.ejemplo.Persona</a:t>
            </a:r>
            <a:r>
              <a:rPr lang="es-ES" sz="1000" b="1" dirty="0"/>
              <a:t>"&gt; </a:t>
            </a:r>
          </a:p>
          <a:p>
            <a:r>
              <a:rPr lang="es-ES" sz="1000" b="1" dirty="0" smtClean="0"/>
              <a:t>	&lt;</a:t>
            </a:r>
            <a:r>
              <a:rPr lang="es-ES" sz="1000" b="1" dirty="0" err="1"/>
              <a:t>property</a:t>
            </a:r>
            <a:r>
              <a:rPr lang="es-ES" sz="1000" b="1" dirty="0"/>
              <a:t> </a:t>
            </a:r>
            <a:r>
              <a:rPr lang="es-ES" sz="1000" b="1" dirty="0" err="1"/>
              <a:t>name</a:t>
            </a:r>
            <a:r>
              <a:rPr lang="es-ES" sz="1000" b="1" dirty="0"/>
              <a:t>="nombre" </a:t>
            </a:r>
            <a:r>
              <a:rPr lang="es-ES" sz="1000" b="1" dirty="0" err="1"/>
              <a:t>value</a:t>
            </a:r>
            <a:r>
              <a:rPr lang="es-ES" sz="1000" b="1" dirty="0"/>
              <a:t>="Juan Carlos" /&gt;</a:t>
            </a:r>
          </a:p>
          <a:p>
            <a:r>
              <a:rPr lang="es-ES" sz="1000" b="1" dirty="0"/>
              <a:t>&lt;/</a:t>
            </a:r>
            <a:r>
              <a:rPr lang="es-ES" sz="1000" b="1" dirty="0" err="1"/>
              <a:t>bean</a:t>
            </a:r>
            <a:r>
              <a:rPr lang="es-ES" sz="1000" b="1" dirty="0"/>
              <a:t>&gt;</a:t>
            </a:r>
          </a:p>
          <a:p>
            <a:pPr>
              <a:buNone/>
            </a:pPr>
            <a:r>
              <a:rPr lang="es-ES" sz="1000" dirty="0" smtClean="0"/>
              <a:t>&lt;/</a:t>
            </a:r>
            <a:r>
              <a:rPr lang="es-ES" sz="1000" dirty="0" err="1"/>
              <a:t>beans</a:t>
            </a:r>
            <a:r>
              <a:rPr lang="es-ES" sz="1000" dirty="0"/>
              <a:t>&gt;</a:t>
            </a:r>
            <a:endParaRPr lang="es-ES_tradnl" altLang="es-ES" sz="1000" dirty="0">
              <a:ea typeface="ＭＳ Ｐゴシック" pitchFamily="34" charset="-128"/>
            </a:endParaRPr>
          </a:p>
        </p:txBody>
      </p:sp>
      <p:sp>
        <p:nvSpPr>
          <p:cNvPr id="20" name="13 Rectángulo redondeado"/>
          <p:cNvSpPr/>
          <p:nvPr/>
        </p:nvSpPr>
        <p:spPr>
          <a:xfrm>
            <a:off x="7092280" y="1932680"/>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a:solidFill>
                  <a:schemeClr val="bg1"/>
                </a:solidFill>
              </a:rPr>
              <a:t>class MainApp</a:t>
            </a:r>
            <a:endParaRPr lang="es-ES" sz="1000" b="1" dirty="0">
              <a:solidFill>
                <a:schemeClr val="bg1"/>
              </a:solidFill>
            </a:endParaRPr>
          </a:p>
        </p:txBody>
      </p:sp>
      <p:sp>
        <p:nvSpPr>
          <p:cNvPr id="21" name="14 Rectángulo redondeado"/>
          <p:cNvSpPr/>
          <p:nvPr/>
        </p:nvSpPr>
        <p:spPr>
          <a:xfrm>
            <a:off x="2699792" y="4309386"/>
            <a:ext cx="143394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s-ES" sz="1000" dirty="0" smtClean="0"/>
          </a:p>
          <a:p>
            <a:pPr algn="ctr"/>
            <a:r>
              <a:rPr lang="es-ES" altLang="es-ES" sz="1000" dirty="0" smtClean="0"/>
              <a:t>ApplicationContext.xml</a:t>
            </a:r>
            <a:endParaRPr lang="es-ES" altLang="es-ES" sz="1000" dirty="0"/>
          </a:p>
          <a:p>
            <a:pPr algn="ctr"/>
            <a:endParaRPr lang="es-ES" sz="1000" dirty="0" smtClean="0"/>
          </a:p>
        </p:txBody>
      </p:sp>
      <p:sp>
        <p:nvSpPr>
          <p:cNvPr id="22" name="1 Rectángulo redondeado"/>
          <p:cNvSpPr/>
          <p:nvPr/>
        </p:nvSpPr>
        <p:spPr>
          <a:xfrm>
            <a:off x="2187414" y="1906331"/>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23" name="22 CuadroTexto"/>
          <p:cNvSpPr txBox="1"/>
          <p:nvPr/>
        </p:nvSpPr>
        <p:spPr>
          <a:xfrm>
            <a:off x="2555776" y="1270385"/>
            <a:ext cx="5314358"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inyección de propiedades con valores simples</a:t>
            </a:r>
          </a:p>
        </p:txBody>
      </p:sp>
      <p:pic>
        <p:nvPicPr>
          <p:cNvPr id="12" name="Picture 2" descr="d:\Profiles\jmsanjuan\Desktop\SOPRASTERIA_ACADEMY_logo_CMJN_exe.jpg"/>
          <p:cNvPicPr>
            <a:picLocks noChangeAspect="1" noChangeArrowheads="1"/>
          </p:cNvPicPr>
          <p:nvPr/>
        </p:nvPicPr>
        <p:blipFill>
          <a:blip r:embed="rId3"/>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23872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Escrito por </a:t>
            </a:r>
            <a:r>
              <a:rPr lang="es-ES" dirty="0" err="1" smtClean="0"/>
              <a:t>Rod</a:t>
            </a:r>
            <a:r>
              <a:rPr lang="es-ES" dirty="0" smtClean="0"/>
              <a:t> Johnson, Spring 1.0 nace en 2004 en 2 años pasa a la versión 2.0</a:t>
            </a:r>
          </a:p>
          <a:p>
            <a:r>
              <a:rPr lang="es-ES" dirty="0" smtClean="0"/>
              <a:t>En 2007 pasa a la versión 2.5, 2 años más tarde Spring 3.0</a:t>
            </a:r>
          </a:p>
          <a:p>
            <a:r>
              <a:rPr lang="es-ES" dirty="0" smtClean="0"/>
              <a:t>En Diciembre de 2011 llega la versión Spring 3.1.</a:t>
            </a:r>
          </a:p>
          <a:p>
            <a:r>
              <a:rPr lang="es-ES" dirty="0" smtClean="0"/>
              <a:t>En Mayo de 2013 se liberó la versión 3.2.3.</a:t>
            </a:r>
          </a:p>
          <a:p>
            <a:r>
              <a:rPr lang="es-ES" dirty="0" smtClean="0"/>
              <a:t>La versión actual es 4.0.4, </a:t>
            </a:r>
            <a:r>
              <a:rPr lang="es-ES" dirty="0" err="1" smtClean="0"/>
              <a:t>release</a:t>
            </a:r>
            <a:r>
              <a:rPr lang="es-ES" dirty="0" smtClean="0"/>
              <a:t> liberada en Marzo de 2014 Soporte JDK 8, </a:t>
            </a:r>
            <a:r>
              <a:rPr lang="es-ES" dirty="0" err="1" smtClean="0"/>
              <a:t>Groovy</a:t>
            </a:r>
            <a:r>
              <a:rPr lang="es-ES" dirty="0" smtClean="0"/>
              <a:t> 2, </a:t>
            </a:r>
            <a:r>
              <a:rPr lang="es-ES" dirty="0" err="1" smtClean="0"/>
              <a:t>WebSockets</a:t>
            </a:r>
            <a:r>
              <a:rPr lang="es-ES" dirty="0" smtClean="0"/>
              <a:t> …</a:t>
            </a:r>
            <a:endParaRPr lang="es-ES" dirty="0"/>
          </a:p>
        </p:txBody>
      </p:sp>
      <p:sp>
        <p:nvSpPr>
          <p:cNvPr id="3" name="2 Título"/>
          <p:cNvSpPr>
            <a:spLocks noGrp="1"/>
          </p:cNvSpPr>
          <p:nvPr>
            <p:ph type="title"/>
          </p:nvPr>
        </p:nvSpPr>
        <p:spPr>
          <a:xfrm>
            <a:off x="539552" y="692696"/>
            <a:ext cx="8045374" cy="332546"/>
          </a:xfrm>
        </p:spPr>
        <p:txBody>
          <a:bodyPr/>
          <a:lstStyle/>
          <a:p>
            <a:r>
              <a:rPr lang="es-ES" dirty="0" smtClean="0"/>
              <a:t>Recorrido por la historia de Spring 2004-2015</a:t>
            </a:r>
          </a:p>
        </p:txBody>
      </p:sp>
      <p:sp>
        <p:nvSpPr>
          <p:cNvPr id="4" name="3 Marcador de pie de página"/>
          <p:cNvSpPr>
            <a:spLocks noGrp="1"/>
          </p:cNvSpPr>
          <p:nvPr>
            <p:ph type="ftr" sz="quarter" idx="11"/>
          </p:nvPr>
        </p:nvSpPr>
        <p:spPr/>
        <p:txBody>
          <a:bodyPr/>
          <a:lstStyle/>
          <a:p>
            <a:r>
              <a:rPr lang="es-ES_tradnl" smtClean="0"/>
              <a:t>Spring Framework</a:t>
            </a:r>
            <a:endParaRPr lang="es-ES_tradnl" dirty="0"/>
          </a:p>
        </p:txBody>
      </p:sp>
      <p:sp>
        <p:nvSpPr>
          <p:cNvPr id="5" name="4 Marcador de número de diapositiva"/>
          <p:cNvSpPr>
            <a:spLocks noGrp="1"/>
          </p:cNvSpPr>
          <p:nvPr>
            <p:ph type="sldNum" sz="quarter" idx="12"/>
          </p:nvPr>
        </p:nvSpPr>
        <p:spPr/>
        <p:txBody>
          <a:bodyPr/>
          <a:lstStyle/>
          <a:p>
            <a:fld id="{AF43E6FD-AB27-4108-A2FC-346BB5F75E3F}" type="slidenum">
              <a:rPr lang="fr-FR" smtClean="0"/>
              <a:pPr/>
              <a:t>8</a:t>
            </a:fld>
            <a:endParaRPr lang="fr-FR" dirty="0"/>
          </a:p>
        </p:txBody>
      </p:sp>
      <p:sp>
        <p:nvSpPr>
          <p:cNvPr id="10" name="5 Marcador de texto"/>
          <p:cNvSpPr>
            <a:spLocks noGrp="1"/>
          </p:cNvSpPr>
          <p:nvPr>
            <p:ph type="body" sz="quarter" idx="13"/>
          </p:nvPr>
        </p:nvSpPr>
        <p:spPr>
          <a:xfrm>
            <a:off x="539552" y="260648"/>
            <a:ext cx="8376543" cy="269875"/>
          </a:xfrm>
        </p:spPr>
        <p:txBody>
          <a:bodyPr/>
          <a:lstStyle/>
          <a:p>
            <a:r>
              <a:rPr lang="es-ES" b="1" dirty="0" smtClean="0"/>
              <a:t>FORMACIÓN SPRING</a:t>
            </a:r>
            <a:endParaRPr lang="es-ES_tradnl" altLang="es-ES" b="1" dirty="0">
              <a:ea typeface="ＭＳ Ｐゴシック" pitchFamily="34" charset="-128"/>
            </a:endParaRPr>
          </a:p>
        </p:txBody>
      </p:sp>
      <p:pic>
        <p:nvPicPr>
          <p:cNvPr id="8" name="irc_mi" descr="http://lkrnac.net/wp-stuff/uploads/2014/12/spring-framework-logo-604x27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7" name="Picture 2" descr="d:\Profiles\jmsanjuan\Desktop\SOPRASTERIA_ACADEMY_logo_CMJN_exe.jpg"/>
          <p:cNvPicPr>
            <a:picLocks noChangeAspect="1" noChangeArrowheads="1"/>
          </p:cNvPicPr>
          <p:nvPr/>
        </p:nvPicPr>
        <p:blipFill>
          <a:blip r:embed="rId4"/>
          <a:srcRect/>
          <a:stretch>
            <a:fillRect/>
          </a:stretch>
        </p:blipFill>
        <p:spPr bwMode="auto">
          <a:xfrm>
            <a:off x="7236296" y="6237312"/>
            <a:ext cx="1763688" cy="507247"/>
          </a:xfrm>
          <a:prstGeom prst="rect">
            <a:avLst/>
          </a:prstGeom>
          <a:noFill/>
        </p:spPr>
      </p:pic>
      <p:pic>
        <p:nvPicPr>
          <p:cNvPr id="9" name="Picture 3" descr="F:\8870e72ba6efca292e6825d1fe08733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9"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47056" y="692696"/>
            <a:ext cx="8496944"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 name="15 Rectángulo"/>
          <p:cNvSpPr/>
          <p:nvPr/>
        </p:nvSpPr>
        <p:spPr>
          <a:xfrm>
            <a:off x="275400" y="1605321"/>
            <a:ext cx="3765141" cy="2197255"/>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_tradnl" sz="1000" b="1" dirty="0">
                <a:solidFill>
                  <a:srgbClr val="4D0B39"/>
                </a:solidFill>
              </a:rPr>
              <a:t>//</a:t>
            </a:r>
            <a:r>
              <a:rPr lang="es-ES" sz="1000" dirty="0">
                <a:solidFill>
                  <a:srgbClr val="4D0B39"/>
                </a:solidFill>
              </a:rPr>
              <a:t> </a:t>
            </a:r>
            <a:r>
              <a:rPr lang="es-ES" sz="1000" b="1" dirty="0">
                <a:solidFill>
                  <a:srgbClr val="4D0B39"/>
                </a:solidFill>
              </a:rPr>
              <a:t>Clase </a:t>
            </a:r>
            <a:r>
              <a:rPr lang="es-ES" sz="1000" b="1" dirty="0" err="1" smtClean="0">
                <a:solidFill>
                  <a:srgbClr val="4D0B39"/>
                </a:solidFill>
              </a:rPr>
              <a:t>info.ejemplo.Persona</a:t>
            </a:r>
            <a:r>
              <a:rPr lang="es-ES" sz="1000" b="1" dirty="0" smtClean="0">
                <a:solidFill>
                  <a:srgbClr val="4D0B39"/>
                </a:solidFill>
              </a:rPr>
              <a:t> </a:t>
            </a:r>
            <a:r>
              <a:rPr lang="es-ES_tradnl" sz="1000" b="1"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err="1">
                <a:solidFill>
                  <a:srgbClr val="4D0B39"/>
                </a:solidFill>
              </a:rPr>
              <a:t>class</a:t>
            </a:r>
            <a:r>
              <a:rPr lang="es-ES" sz="1000" dirty="0">
                <a:solidFill>
                  <a:srgbClr val="4D0B39"/>
                </a:solidFill>
              </a:rPr>
              <a:t> Persona(){</a:t>
            </a:r>
          </a:p>
          <a:p>
            <a:r>
              <a:rPr lang="es-ES" sz="1000" dirty="0">
                <a:solidFill>
                  <a:schemeClr val="tx1"/>
                </a:solidFill>
              </a:rPr>
              <a:t>//tenemos un setter con un </a:t>
            </a:r>
            <a:r>
              <a:rPr lang="es-ES" sz="1000" dirty="0" err="1">
                <a:solidFill>
                  <a:schemeClr val="tx1"/>
                </a:solidFill>
              </a:rPr>
              <a:t>String</a:t>
            </a:r>
            <a:endParaRPr lang="es-ES" sz="1000" dirty="0">
              <a:solidFill>
                <a:schemeClr val="tx1"/>
              </a:solidFill>
            </a:endParaRPr>
          </a:p>
          <a:p>
            <a:r>
              <a:rPr lang="es-ES" sz="1000" dirty="0" err="1">
                <a:solidFill>
                  <a:schemeClr val="tx1"/>
                </a:solidFill>
              </a:rPr>
              <a:t>public</a:t>
            </a:r>
            <a:r>
              <a:rPr lang="es-ES" sz="1000" dirty="0">
                <a:solidFill>
                  <a:schemeClr val="tx1"/>
                </a:solidFill>
              </a:rPr>
              <a:t> </a:t>
            </a:r>
            <a:r>
              <a:rPr lang="es-ES" sz="1000" dirty="0" err="1">
                <a:solidFill>
                  <a:schemeClr val="tx1"/>
                </a:solidFill>
              </a:rPr>
              <a:t>setNombre</a:t>
            </a:r>
            <a:r>
              <a:rPr lang="es-ES" sz="1000" dirty="0">
                <a:solidFill>
                  <a:schemeClr val="tx1"/>
                </a:solidFill>
              </a:rPr>
              <a:t>(</a:t>
            </a:r>
            <a:r>
              <a:rPr lang="es-ES" sz="1000" dirty="0" err="1">
                <a:solidFill>
                  <a:schemeClr val="tx1"/>
                </a:solidFill>
              </a:rPr>
              <a:t>String</a:t>
            </a:r>
            <a:r>
              <a:rPr lang="es-ES" sz="1000" dirty="0">
                <a:solidFill>
                  <a:schemeClr val="tx1"/>
                </a:solidFill>
              </a:rPr>
              <a:t> nombre){</a:t>
            </a:r>
          </a:p>
          <a:p>
            <a:r>
              <a:rPr lang="es-ES" sz="1000" dirty="0" err="1">
                <a:solidFill>
                  <a:schemeClr val="tx1"/>
                </a:solidFill>
              </a:rPr>
              <a:t>this.nombre</a:t>
            </a:r>
            <a:r>
              <a:rPr lang="es-ES" sz="1000" dirty="0">
                <a:solidFill>
                  <a:schemeClr val="tx1"/>
                </a:solidFill>
              </a:rPr>
              <a:t> = nombre;</a:t>
            </a:r>
          </a:p>
          <a:p>
            <a:r>
              <a:rPr lang="es-ES" sz="1000" dirty="0">
                <a:solidFill>
                  <a:schemeClr val="tx1"/>
                </a:solidFill>
              </a:rPr>
              <a:t>}</a:t>
            </a:r>
          </a:p>
          <a:p>
            <a:r>
              <a:rPr lang="es-ES" sz="1000" dirty="0">
                <a:solidFill>
                  <a:schemeClr val="tx1"/>
                </a:solidFill>
              </a:rPr>
              <a:t>//tenemos otro setter con un Sombrero</a:t>
            </a:r>
          </a:p>
          <a:p>
            <a:r>
              <a:rPr lang="es-ES" sz="1000" dirty="0" err="1">
                <a:solidFill>
                  <a:schemeClr val="tx1"/>
                </a:solidFill>
              </a:rPr>
              <a:t>public</a:t>
            </a:r>
            <a:r>
              <a:rPr lang="es-ES" sz="1000" dirty="0">
                <a:solidFill>
                  <a:schemeClr val="tx1"/>
                </a:solidFill>
              </a:rPr>
              <a:t> </a:t>
            </a:r>
            <a:r>
              <a:rPr lang="es-ES" sz="1000" dirty="0" err="1">
                <a:solidFill>
                  <a:schemeClr val="tx1"/>
                </a:solidFill>
              </a:rPr>
              <a:t>setSombrero</a:t>
            </a:r>
            <a:r>
              <a:rPr lang="es-ES" sz="1000" dirty="0">
                <a:solidFill>
                  <a:schemeClr val="tx1"/>
                </a:solidFill>
              </a:rPr>
              <a:t>(Sombrero sombrero){</a:t>
            </a:r>
          </a:p>
          <a:p>
            <a:r>
              <a:rPr lang="es-ES" sz="1000" dirty="0" err="1">
                <a:solidFill>
                  <a:schemeClr val="tx1"/>
                </a:solidFill>
              </a:rPr>
              <a:t>this.sombrero</a:t>
            </a:r>
            <a:r>
              <a:rPr lang="es-ES" sz="1000" dirty="0">
                <a:solidFill>
                  <a:schemeClr val="tx1"/>
                </a:solidFill>
              </a:rPr>
              <a:t>= sombrero;</a:t>
            </a:r>
          </a:p>
          <a:p>
            <a:r>
              <a:rPr lang="es-ES" sz="1000" dirty="0">
                <a:solidFill>
                  <a:schemeClr val="tx1"/>
                </a:solidFill>
              </a:rPr>
              <a:t>}</a:t>
            </a:r>
          </a:p>
          <a:p>
            <a:r>
              <a:rPr lang="es-ES_tradnl" sz="1000" dirty="0" smtClean="0">
                <a:solidFill>
                  <a:schemeClr val="tx1"/>
                </a:solidFill>
              </a:rPr>
              <a:t>}</a:t>
            </a:r>
            <a:endParaRPr lang="es-ES" sz="1000" dirty="0">
              <a:solidFill>
                <a:schemeClr val="tx1"/>
              </a:solidFill>
            </a:endParaRPr>
          </a:p>
          <a:p>
            <a:r>
              <a:rPr lang="es-ES" sz="1000" dirty="0"/>
              <a:t>}</a:t>
            </a:r>
          </a:p>
        </p:txBody>
      </p:sp>
      <p:sp>
        <p:nvSpPr>
          <p:cNvPr id="17" name="16 Rectángulo"/>
          <p:cNvSpPr/>
          <p:nvPr/>
        </p:nvSpPr>
        <p:spPr>
          <a:xfrm>
            <a:off x="4283968" y="1736855"/>
            <a:ext cx="4608512" cy="206572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chemeClr val="tx1"/>
              </a:solidFill>
            </a:endParaRPr>
          </a:p>
          <a:p>
            <a:pPr>
              <a:buNone/>
            </a:pPr>
            <a:r>
              <a:rPr lang="es-ES" sz="1000" dirty="0" err="1" smtClean="0">
                <a:solidFill>
                  <a:schemeClr val="tx1"/>
                </a:solidFill>
              </a:rPr>
              <a:t>public</a:t>
            </a:r>
            <a:r>
              <a:rPr lang="es-ES" sz="1000" dirty="0" smtClean="0">
                <a:solidFill>
                  <a:schemeClr val="tx1"/>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bg1"/>
                </a:solidFill>
              </a:rPr>
              <a:t>}</a:t>
            </a:r>
            <a:endParaRPr lang="es-ES" sz="1000" dirty="0">
              <a:solidFill>
                <a:schemeClr val="bg1"/>
              </a:solidFill>
            </a:endParaRPr>
          </a:p>
        </p:txBody>
      </p:sp>
      <p:sp>
        <p:nvSpPr>
          <p:cNvPr id="18" name="17 CuadroTexto"/>
          <p:cNvSpPr txBox="1"/>
          <p:nvPr/>
        </p:nvSpPr>
        <p:spPr>
          <a:xfrm>
            <a:off x="275400" y="3921609"/>
            <a:ext cx="4656639" cy="2246769"/>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endParaRPr lang="es-ES" altLang="es-ES" sz="1000" dirty="0"/>
          </a:p>
          <a:p>
            <a:pPr>
              <a:buNone/>
            </a:pPr>
            <a:r>
              <a:rPr lang="es-ES" altLang="es-ES" sz="1000" dirty="0" smtClean="0"/>
              <a:t>ApplicationContext.xml</a:t>
            </a: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r>
              <a:rPr lang="es-ES" sz="1000" dirty="0"/>
              <a:t>&lt;</a:t>
            </a:r>
            <a:r>
              <a:rPr lang="es-ES" sz="1000" b="1" dirty="0" err="1"/>
              <a:t>bean</a:t>
            </a:r>
            <a:r>
              <a:rPr lang="es-ES" sz="1000" b="1" dirty="0"/>
              <a:t> id="sombrero" </a:t>
            </a:r>
            <a:r>
              <a:rPr lang="es-ES" sz="1000" b="1" dirty="0" err="1"/>
              <a:t>class</a:t>
            </a:r>
            <a:r>
              <a:rPr lang="es-ES" sz="1000" b="1" dirty="0"/>
              <a:t>="</a:t>
            </a:r>
            <a:r>
              <a:rPr lang="es-ES" sz="1000" b="1" dirty="0" err="1" smtClean="0"/>
              <a:t>info.ejemplo.Sombrero</a:t>
            </a:r>
            <a:r>
              <a:rPr lang="es-ES" sz="1000" b="1" dirty="0"/>
              <a:t>" /&gt;</a:t>
            </a:r>
          </a:p>
          <a:p>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smtClean="0"/>
              <a:t>info.ejemplo.Persona</a:t>
            </a:r>
            <a:r>
              <a:rPr lang="es-ES" sz="1000" b="1" dirty="0"/>
              <a:t>"&gt; </a:t>
            </a:r>
          </a:p>
          <a:p>
            <a:pPr lvl="1"/>
            <a:r>
              <a:rPr lang="es-ES" sz="1000" b="1" dirty="0"/>
              <a:t>&lt;</a:t>
            </a:r>
            <a:r>
              <a:rPr lang="es-ES" sz="1000" b="1" dirty="0" err="1"/>
              <a:t>property</a:t>
            </a:r>
            <a:r>
              <a:rPr lang="es-ES" sz="1000" b="1" dirty="0"/>
              <a:t> </a:t>
            </a:r>
            <a:r>
              <a:rPr lang="es-ES" sz="1000" b="1" dirty="0" err="1"/>
              <a:t>name</a:t>
            </a:r>
            <a:r>
              <a:rPr lang="es-ES" sz="1000" b="1" dirty="0"/>
              <a:t>="nombre" </a:t>
            </a:r>
            <a:r>
              <a:rPr lang="es-ES" sz="1000" b="1" dirty="0" err="1"/>
              <a:t>value</a:t>
            </a:r>
            <a:r>
              <a:rPr lang="es-ES" sz="1000" b="1" dirty="0"/>
              <a:t>="Juan Carlos" /&gt;</a:t>
            </a:r>
          </a:p>
          <a:p>
            <a:pPr lvl="1"/>
            <a:r>
              <a:rPr lang="es-ES" sz="1000" b="1" dirty="0"/>
              <a:t>&lt;</a:t>
            </a:r>
            <a:r>
              <a:rPr lang="es-ES" sz="1000" b="1" dirty="0" err="1"/>
              <a:t>property</a:t>
            </a:r>
            <a:r>
              <a:rPr lang="es-ES" sz="1000" b="1" dirty="0"/>
              <a:t> </a:t>
            </a:r>
            <a:r>
              <a:rPr lang="es-ES" sz="1000" b="1" dirty="0" err="1"/>
              <a:t>name</a:t>
            </a:r>
            <a:r>
              <a:rPr lang="es-ES" sz="1000" b="1" dirty="0"/>
              <a:t>="sombrero" </a:t>
            </a:r>
            <a:r>
              <a:rPr lang="es-ES" sz="1000" b="1" dirty="0" err="1"/>
              <a:t>ref</a:t>
            </a:r>
            <a:r>
              <a:rPr lang="es-ES" sz="1000" b="1" dirty="0"/>
              <a:t>="sombrero" /&gt;</a:t>
            </a:r>
          </a:p>
          <a:p>
            <a:r>
              <a:rPr lang="es-ES" sz="1000" b="1" dirty="0"/>
              <a:t>&lt;/</a:t>
            </a:r>
            <a:r>
              <a:rPr lang="es-ES" sz="1000" b="1" dirty="0" err="1"/>
              <a:t>bean</a:t>
            </a:r>
            <a:r>
              <a:rPr lang="es-ES" sz="1000" b="1" dirty="0" smtClean="0"/>
              <a:t>&gt;</a:t>
            </a:r>
            <a:endParaRPr lang="es-ES" sz="1000" b="1" dirty="0"/>
          </a:p>
          <a:p>
            <a:pPr>
              <a:buNone/>
            </a:pPr>
            <a:r>
              <a:rPr lang="es-ES" sz="1000" dirty="0" smtClean="0"/>
              <a:t>&lt;/</a:t>
            </a:r>
            <a:r>
              <a:rPr lang="es-ES" sz="1000" dirty="0" err="1"/>
              <a:t>beans</a:t>
            </a:r>
            <a:r>
              <a:rPr lang="es-ES" sz="1000" dirty="0"/>
              <a:t>&gt;</a:t>
            </a:r>
            <a:endParaRPr lang="es-ES_tradnl" altLang="es-ES" sz="1000" dirty="0">
              <a:ea typeface="ＭＳ Ｐゴシック" pitchFamily="34" charset="-128"/>
            </a:endParaRPr>
          </a:p>
        </p:txBody>
      </p:sp>
      <p:sp>
        <p:nvSpPr>
          <p:cNvPr id="20" name="13 Rectángulo redondeado"/>
          <p:cNvSpPr/>
          <p:nvPr/>
        </p:nvSpPr>
        <p:spPr>
          <a:xfrm>
            <a:off x="7541005" y="1811136"/>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a:solidFill>
                  <a:schemeClr val="bg1"/>
                </a:solidFill>
              </a:rPr>
              <a:t>class</a:t>
            </a:r>
            <a:r>
              <a:rPr lang="es-ES" sz="1000" b="1" dirty="0">
                <a:solidFill>
                  <a:schemeClr val="bg1"/>
                </a:solidFill>
              </a:rPr>
              <a:t> </a:t>
            </a:r>
            <a:r>
              <a:rPr lang="es-ES" sz="1000" b="1" dirty="0" err="1">
                <a:solidFill>
                  <a:schemeClr val="bg1"/>
                </a:solidFill>
              </a:rPr>
              <a:t>MainApp</a:t>
            </a:r>
            <a:endParaRPr lang="es-ES" sz="1000" b="1" dirty="0">
              <a:solidFill>
                <a:schemeClr val="bg1"/>
              </a:solidFill>
            </a:endParaRPr>
          </a:p>
        </p:txBody>
      </p:sp>
      <p:sp>
        <p:nvSpPr>
          <p:cNvPr id="22" name="14 Rectángulo redondeado"/>
          <p:cNvSpPr/>
          <p:nvPr/>
        </p:nvSpPr>
        <p:spPr>
          <a:xfrm>
            <a:off x="3275855" y="4025539"/>
            <a:ext cx="151216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s-ES" altLang="es-ES" sz="1000" b="1" dirty="0"/>
              <a:t>ApplicationContext.xml</a:t>
            </a:r>
          </a:p>
        </p:txBody>
      </p:sp>
      <p:sp>
        <p:nvSpPr>
          <p:cNvPr id="23" name="1 Rectángulo redondeado"/>
          <p:cNvSpPr/>
          <p:nvPr/>
        </p:nvSpPr>
        <p:spPr>
          <a:xfrm>
            <a:off x="2655965" y="1689943"/>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21" name="20 CuadroTexto"/>
          <p:cNvSpPr txBox="1"/>
          <p:nvPr/>
        </p:nvSpPr>
        <p:spPr>
          <a:xfrm>
            <a:off x="2139260" y="1097648"/>
            <a:ext cx="5976778" cy="369332"/>
          </a:xfrm>
          <a:prstGeom prst="rect">
            <a:avLst/>
          </a:prstGeom>
          <a:solidFill>
            <a:srgbClr val="FFFF00"/>
          </a:solidFill>
          <a:ln w="3175">
            <a:solidFill>
              <a:schemeClr val="tx1"/>
            </a:solidFill>
            <a:prstDash val="dash"/>
          </a:ln>
        </p:spPr>
        <p:txBody>
          <a:bodyPr wrap="square" rtlCol="0">
            <a:spAutoFit/>
          </a:bodyPr>
          <a:lstStyle/>
          <a:p>
            <a:pPr>
              <a:buNone/>
            </a:pPr>
            <a:r>
              <a:rPr lang="es-ES" b="1" dirty="0">
                <a:solidFill>
                  <a:srgbClr val="C00000"/>
                </a:solidFill>
              </a:rPr>
              <a:t>Con inyección de propiedades por referencia de otro objeto</a:t>
            </a:r>
          </a:p>
        </p:txBody>
      </p:sp>
      <p:pic>
        <p:nvPicPr>
          <p:cNvPr id="26"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4255820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3 Marcador de pie de página"/>
          <p:cNvSpPr>
            <a:spLocks noGrp="1"/>
          </p:cNvSpPr>
          <p:nvPr>
            <p:ph type="ftr" sz="quarter" idx="11"/>
          </p:nvPr>
        </p:nvSpPr>
        <p:spPr bwMode="auto">
          <a:xfrm>
            <a:off x="3124200" y="6356350"/>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 name="5 Marcador de texto"/>
          <p:cNvSpPr>
            <a:spLocks noGrp="1"/>
          </p:cNvSpPr>
          <p:nvPr>
            <p:ph type="body" sz="quarter" idx="13"/>
          </p:nvPr>
        </p:nvSpPr>
        <p:spPr>
          <a:xfrm>
            <a:off x="539552" y="692696"/>
            <a:ext cx="8226672"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 name="15 Rectángulo"/>
          <p:cNvSpPr/>
          <p:nvPr/>
        </p:nvSpPr>
        <p:spPr>
          <a:xfrm>
            <a:off x="286362" y="1715126"/>
            <a:ext cx="3853590" cy="207391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_tradnl" sz="1000" b="1" dirty="0">
                <a:solidFill>
                  <a:srgbClr val="4D0B39"/>
                </a:solidFill>
              </a:rPr>
              <a:t>//</a:t>
            </a:r>
            <a:r>
              <a:rPr lang="es-ES" sz="1000" dirty="0">
                <a:solidFill>
                  <a:srgbClr val="4D0B39"/>
                </a:solidFill>
              </a:rPr>
              <a:t> </a:t>
            </a:r>
            <a:r>
              <a:rPr lang="es-ES" sz="1000" b="1" dirty="0">
                <a:solidFill>
                  <a:srgbClr val="4D0B39"/>
                </a:solidFill>
              </a:rPr>
              <a:t>Clase </a:t>
            </a:r>
            <a:r>
              <a:rPr lang="es-ES" sz="1000" b="1" dirty="0" err="1" smtClean="0">
                <a:solidFill>
                  <a:srgbClr val="4D0B39"/>
                </a:solidFill>
              </a:rPr>
              <a:t>info.ejemplo.Persona</a:t>
            </a:r>
            <a:r>
              <a:rPr lang="es-ES" sz="1000" b="1" dirty="0" smtClean="0">
                <a:solidFill>
                  <a:srgbClr val="4D0B39"/>
                </a:solidFill>
              </a:rPr>
              <a:t> </a:t>
            </a:r>
            <a:r>
              <a:rPr lang="es-ES_tradnl" sz="1000" b="1"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err="1">
                <a:solidFill>
                  <a:srgbClr val="4D0B39"/>
                </a:solidFill>
              </a:rPr>
              <a:t>class</a:t>
            </a:r>
            <a:r>
              <a:rPr lang="es-ES" sz="1000" dirty="0">
                <a:solidFill>
                  <a:srgbClr val="4D0B39"/>
                </a:solidFill>
              </a:rPr>
              <a:t> Persona(){</a:t>
            </a:r>
          </a:p>
          <a:p>
            <a:r>
              <a:rPr lang="es-ES" sz="1000" dirty="0">
                <a:solidFill>
                  <a:srgbClr val="4D0B39"/>
                </a:solidFill>
              </a:rPr>
              <a:t>//tenemos un setter con un </a:t>
            </a:r>
            <a:r>
              <a:rPr lang="es-ES" sz="1000" dirty="0" err="1">
                <a:solidFill>
                  <a:srgbClr val="4D0B39"/>
                </a:solidFill>
              </a:rPr>
              <a:t>String</a:t>
            </a:r>
            <a:endParaRPr lang="es-ES" sz="1000" dirty="0">
              <a:solidFill>
                <a:srgbClr val="4D0B39"/>
              </a:solidFill>
            </a:endParaRPr>
          </a:p>
          <a:p>
            <a:r>
              <a:rPr lang="es-ES" sz="1000" dirty="0" err="1">
                <a:solidFill>
                  <a:srgbClr val="4D0B39"/>
                </a:solidFill>
              </a:rPr>
              <a:t>public</a:t>
            </a:r>
            <a:r>
              <a:rPr lang="es-ES" sz="1000" dirty="0">
                <a:solidFill>
                  <a:srgbClr val="4D0B39"/>
                </a:solidFill>
              </a:rPr>
              <a:t> </a:t>
            </a:r>
            <a:r>
              <a:rPr lang="es-ES" sz="1000" dirty="0" err="1">
                <a:solidFill>
                  <a:srgbClr val="4D0B39"/>
                </a:solidFill>
              </a:rPr>
              <a:t>setNombre</a:t>
            </a:r>
            <a:r>
              <a:rPr lang="es-ES" sz="1000" dirty="0">
                <a:solidFill>
                  <a:srgbClr val="4D0B39"/>
                </a:solidFill>
              </a:rPr>
              <a:t>(</a:t>
            </a:r>
            <a:r>
              <a:rPr lang="es-ES" sz="1000" dirty="0" err="1">
                <a:solidFill>
                  <a:srgbClr val="4D0B39"/>
                </a:solidFill>
              </a:rPr>
              <a:t>String</a:t>
            </a:r>
            <a:r>
              <a:rPr lang="es-ES" sz="1000" dirty="0">
                <a:solidFill>
                  <a:srgbClr val="4D0B39"/>
                </a:solidFill>
              </a:rPr>
              <a:t> nombre){</a:t>
            </a:r>
          </a:p>
          <a:p>
            <a:r>
              <a:rPr lang="es-ES" sz="1000" dirty="0" err="1">
                <a:solidFill>
                  <a:srgbClr val="4D0B39"/>
                </a:solidFill>
              </a:rPr>
              <a:t>this.nombre</a:t>
            </a:r>
            <a:r>
              <a:rPr lang="es-ES" sz="1000" dirty="0">
                <a:solidFill>
                  <a:srgbClr val="4D0B39"/>
                </a:solidFill>
              </a:rPr>
              <a:t> = nombre;</a:t>
            </a:r>
          </a:p>
          <a:p>
            <a:r>
              <a:rPr lang="es-ES" sz="1000" dirty="0">
                <a:solidFill>
                  <a:srgbClr val="4D0B39"/>
                </a:solidFill>
              </a:rPr>
              <a:t>}</a:t>
            </a:r>
          </a:p>
          <a:p>
            <a:r>
              <a:rPr lang="es-ES" sz="1000" dirty="0">
                <a:solidFill>
                  <a:srgbClr val="4D0B39"/>
                </a:solidFill>
              </a:rPr>
              <a:t>//tenemos otro setter con una lista de sombreros</a:t>
            </a:r>
          </a:p>
          <a:p>
            <a:r>
              <a:rPr lang="es-ES" sz="1000" dirty="0" err="1">
                <a:solidFill>
                  <a:srgbClr val="4D0B39"/>
                </a:solidFill>
              </a:rPr>
              <a:t>public</a:t>
            </a:r>
            <a:r>
              <a:rPr lang="es-ES" sz="1000" dirty="0">
                <a:solidFill>
                  <a:srgbClr val="4D0B39"/>
                </a:solidFill>
              </a:rPr>
              <a:t> </a:t>
            </a:r>
            <a:r>
              <a:rPr lang="es-ES" sz="1000" dirty="0" err="1">
                <a:solidFill>
                  <a:srgbClr val="4D0B39"/>
                </a:solidFill>
              </a:rPr>
              <a:t>setSombreros</a:t>
            </a:r>
            <a:r>
              <a:rPr lang="es-ES" sz="1000" dirty="0">
                <a:solidFill>
                  <a:srgbClr val="4D0B39"/>
                </a:solidFill>
              </a:rPr>
              <a:t>(</a:t>
            </a:r>
            <a:r>
              <a:rPr lang="es-ES" sz="1000" dirty="0" err="1">
                <a:solidFill>
                  <a:srgbClr val="4D0B39"/>
                </a:solidFill>
              </a:rPr>
              <a:t>Collection</a:t>
            </a:r>
            <a:r>
              <a:rPr lang="es-ES" sz="1000" dirty="0">
                <a:solidFill>
                  <a:srgbClr val="4D0B39"/>
                </a:solidFill>
              </a:rPr>
              <a:t>&lt;Sombrero&gt; sombreros){</a:t>
            </a:r>
          </a:p>
          <a:p>
            <a:r>
              <a:rPr lang="es-ES" sz="1000" dirty="0" err="1">
                <a:solidFill>
                  <a:srgbClr val="4D0B39"/>
                </a:solidFill>
              </a:rPr>
              <a:t>this.sombreros</a:t>
            </a:r>
            <a:r>
              <a:rPr lang="es-ES" sz="1000" dirty="0">
                <a:solidFill>
                  <a:srgbClr val="4D0B39"/>
                </a:solidFill>
              </a:rPr>
              <a:t>= sombreros;</a:t>
            </a:r>
          </a:p>
          <a:p>
            <a:r>
              <a:rPr lang="es-ES" sz="1000" dirty="0">
                <a:solidFill>
                  <a:srgbClr val="4D0B39"/>
                </a:solidFill>
              </a:rPr>
              <a:t>}</a:t>
            </a:r>
          </a:p>
          <a:p>
            <a:r>
              <a:rPr lang="es-ES_tradnl" sz="1000" dirty="0" smtClean="0">
                <a:solidFill>
                  <a:srgbClr val="4D0B39"/>
                </a:solidFill>
              </a:rPr>
              <a:t>}</a:t>
            </a:r>
            <a:endParaRPr lang="es-ES" sz="1000" dirty="0">
              <a:solidFill>
                <a:srgbClr val="4D0B39"/>
              </a:solidFill>
            </a:endParaRPr>
          </a:p>
          <a:p>
            <a:r>
              <a:rPr lang="es-ES" sz="1000" dirty="0"/>
              <a:t>}</a:t>
            </a:r>
          </a:p>
        </p:txBody>
      </p:sp>
      <p:sp>
        <p:nvSpPr>
          <p:cNvPr id="17" name="16 Rectángulo"/>
          <p:cNvSpPr/>
          <p:nvPr/>
        </p:nvSpPr>
        <p:spPr>
          <a:xfrm>
            <a:off x="167588" y="3891308"/>
            <a:ext cx="4608512" cy="2859629"/>
          </a:xfrm>
          <a:prstGeom prst="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chemeClr val="tx1"/>
              </a:solidFill>
            </a:endParaRPr>
          </a:p>
          <a:p>
            <a:pPr>
              <a:buNone/>
            </a:pPr>
            <a:r>
              <a:rPr lang="es-ES" sz="1000" dirty="0" err="1" smtClean="0">
                <a:solidFill>
                  <a:schemeClr val="tx1"/>
                </a:solidFill>
              </a:rPr>
              <a:t>public</a:t>
            </a:r>
            <a:r>
              <a:rPr lang="es-ES" sz="1000" dirty="0" smtClean="0">
                <a:solidFill>
                  <a:schemeClr val="tx1"/>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8" name="17 CuadroTexto"/>
          <p:cNvSpPr txBox="1"/>
          <p:nvPr/>
        </p:nvSpPr>
        <p:spPr>
          <a:xfrm>
            <a:off x="4859676" y="2345842"/>
            <a:ext cx="4104456" cy="3785652"/>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endParaRPr lang="es-ES" altLang="es-ES" sz="1000" dirty="0"/>
          </a:p>
          <a:p>
            <a:pPr>
              <a:buNone/>
            </a:pPr>
            <a:r>
              <a:rPr lang="es-ES" altLang="es-ES" sz="1000" dirty="0" smtClean="0"/>
              <a:t>ApplicationContext.xml</a:t>
            </a:r>
            <a:endParaRPr lang="es-ES" sz="1000" dirty="0"/>
          </a:p>
          <a:p>
            <a:pPr>
              <a:buNone/>
            </a:pPr>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="UTF-8"?&gt; </a:t>
            </a:r>
          </a:p>
          <a:p>
            <a:pPr>
              <a:buNone/>
            </a:pPr>
            <a:r>
              <a:rPr lang="es-ES" sz="1000" dirty="0"/>
              <a:t>&lt;</a:t>
            </a:r>
            <a:r>
              <a:rPr lang="es-ES" sz="1000" dirty="0" err="1"/>
              <a:t>beans</a:t>
            </a:r>
            <a:r>
              <a:rPr lang="es-ES" sz="1000" dirty="0"/>
              <a:t> </a:t>
            </a:r>
            <a:r>
              <a:rPr lang="es-ES" sz="1000" dirty="0" err="1"/>
              <a:t>xmlns</a:t>
            </a:r>
            <a:r>
              <a:rPr lang="es-ES" sz="1000" dirty="0">
                <a:solidFill>
                  <a:srgbClr val="00B050"/>
                </a:solidFill>
              </a:rPr>
              <a:t>="http://www.springframework.org/schema/beans" </a:t>
            </a:r>
          </a:p>
          <a:p>
            <a:pPr>
              <a:buNone/>
            </a:pPr>
            <a:r>
              <a:rPr lang="es-ES" sz="1000" dirty="0" err="1"/>
              <a:t>xmlns:xsi</a:t>
            </a:r>
            <a:r>
              <a:rPr lang="es-ES" sz="1000" dirty="0"/>
              <a:t>="</a:t>
            </a:r>
            <a:r>
              <a:rPr lang="es-ES" sz="1000" dirty="0">
                <a:solidFill>
                  <a:srgbClr val="00B050"/>
                </a:solidFill>
              </a:rPr>
              <a:t>http://www.w3.org/2001/XMLSchema-instance</a:t>
            </a:r>
            <a:r>
              <a:rPr lang="es-ES" sz="1000" dirty="0"/>
              <a:t>" </a:t>
            </a:r>
          </a:p>
          <a:p>
            <a:pPr>
              <a:buNone/>
            </a:pPr>
            <a:r>
              <a:rPr lang="es-ES" sz="1000" dirty="0" err="1"/>
              <a:t>xsi:schemaLocation</a:t>
            </a:r>
            <a:r>
              <a:rPr lang="es-ES" sz="1000" dirty="0"/>
              <a:t>="</a:t>
            </a:r>
            <a:r>
              <a:rPr lang="es-ES" sz="1000" dirty="0">
                <a:solidFill>
                  <a:srgbClr val="00B050"/>
                </a:solidFill>
              </a:rPr>
              <a:t>http://www.springframework.org/schema/beans </a:t>
            </a:r>
          </a:p>
          <a:p>
            <a:pPr>
              <a:buNone/>
            </a:pPr>
            <a:r>
              <a:rPr lang="es-ES" sz="1000" dirty="0">
                <a:solidFill>
                  <a:srgbClr val="00B050"/>
                </a:solidFill>
              </a:rPr>
              <a:t>http://www.springframework.org/schema/beans/spring-beans.xsd</a:t>
            </a:r>
            <a:r>
              <a:rPr lang="es-ES" sz="1000" dirty="0"/>
              <a:t>"&gt; </a:t>
            </a:r>
            <a:endParaRPr lang="es-ES_tradnl" sz="1000" dirty="0"/>
          </a:p>
          <a:p>
            <a:r>
              <a:rPr lang="es-ES" sz="1000" dirty="0"/>
              <a:t>//supongamos que Chistera, Gorra y Boina son implementaciones de Sombrero</a:t>
            </a:r>
          </a:p>
          <a:p>
            <a:r>
              <a:rPr lang="es-ES" sz="1000" b="1" dirty="0"/>
              <a:t>&lt;</a:t>
            </a:r>
            <a:r>
              <a:rPr lang="es-ES" sz="1000" b="1" dirty="0" err="1"/>
              <a:t>bean</a:t>
            </a:r>
            <a:r>
              <a:rPr lang="es-ES" sz="1000" b="1" dirty="0"/>
              <a:t> id="chistera" </a:t>
            </a:r>
            <a:r>
              <a:rPr lang="es-ES" sz="1000" b="1" dirty="0" err="1"/>
              <a:t>class</a:t>
            </a:r>
            <a:r>
              <a:rPr lang="es-ES" sz="1000" b="1" dirty="0"/>
              <a:t>="</a:t>
            </a:r>
            <a:r>
              <a:rPr lang="es-ES" sz="1000" b="1" dirty="0" err="1"/>
              <a:t>info</a:t>
            </a:r>
            <a:r>
              <a:rPr lang="es-ES" sz="1000" b="1" dirty="0" smtClean="0"/>
              <a:t>. </a:t>
            </a:r>
            <a:r>
              <a:rPr lang="es-ES" sz="1000" b="1" dirty="0" err="1" smtClean="0"/>
              <a:t>ejemplo.Chistera</a:t>
            </a:r>
            <a:r>
              <a:rPr lang="es-ES" sz="1000" b="1" dirty="0"/>
              <a:t>" /&gt;</a:t>
            </a:r>
          </a:p>
          <a:p>
            <a:r>
              <a:rPr lang="es-ES" sz="1000" b="1" dirty="0"/>
              <a:t>&lt;</a:t>
            </a:r>
            <a:r>
              <a:rPr lang="es-ES" sz="1000" b="1" dirty="0" err="1"/>
              <a:t>bean</a:t>
            </a:r>
            <a:r>
              <a:rPr lang="es-ES" sz="1000" b="1" dirty="0"/>
              <a:t> id="gorra" </a:t>
            </a:r>
            <a:r>
              <a:rPr lang="es-ES" sz="1000" b="1" dirty="0" err="1"/>
              <a:t>class</a:t>
            </a:r>
            <a:r>
              <a:rPr lang="es-ES" sz="1000" b="1" dirty="0"/>
              <a:t>="</a:t>
            </a:r>
            <a:r>
              <a:rPr lang="es-ES" sz="1000" b="1" dirty="0" err="1" smtClean="0"/>
              <a:t>info.ejemplo.Gorra</a:t>
            </a:r>
            <a:r>
              <a:rPr lang="es-ES" sz="1000" b="1" dirty="0"/>
              <a:t>" /&gt;</a:t>
            </a:r>
          </a:p>
          <a:p>
            <a:r>
              <a:rPr lang="es-ES" sz="1000" b="1" dirty="0"/>
              <a:t>&lt;</a:t>
            </a:r>
            <a:r>
              <a:rPr lang="es-ES" sz="1000" b="1" dirty="0" err="1"/>
              <a:t>bean</a:t>
            </a:r>
            <a:r>
              <a:rPr lang="es-ES" sz="1000" b="1" dirty="0"/>
              <a:t> id="boina" </a:t>
            </a:r>
            <a:r>
              <a:rPr lang="es-ES" sz="1000" b="1" dirty="0" err="1"/>
              <a:t>class</a:t>
            </a:r>
            <a:r>
              <a:rPr lang="es-ES" sz="1000" b="1" dirty="0"/>
              <a:t>="</a:t>
            </a:r>
            <a:r>
              <a:rPr lang="es-ES" sz="1000" b="1" dirty="0" err="1"/>
              <a:t>info</a:t>
            </a:r>
            <a:r>
              <a:rPr lang="es-ES" sz="1000" b="1" dirty="0" smtClean="0"/>
              <a:t>. </a:t>
            </a:r>
            <a:r>
              <a:rPr lang="es-ES" sz="1000" b="1" dirty="0" err="1" smtClean="0"/>
              <a:t>ejemplo.Boina</a:t>
            </a:r>
            <a:r>
              <a:rPr lang="es-ES" sz="1000" b="1" dirty="0"/>
              <a:t>" /&gt;</a:t>
            </a:r>
          </a:p>
          <a:p>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a:t>info</a:t>
            </a:r>
            <a:r>
              <a:rPr lang="es-ES" sz="1000" b="1" dirty="0" smtClean="0"/>
              <a:t>. </a:t>
            </a:r>
            <a:r>
              <a:rPr lang="es-ES" sz="1000" b="1" dirty="0" err="1" smtClean="0"/>
              <a:t>ejemplo.Persona</a:t>
            </a:r>
            <a:r>
              <a:rPr lang="es-ES" sz="1000" b="1" dirty="0"/>
              <a:t>" &gt;</a:t>
            </a:r>
          </a:p>
          <a:p>
            <a:r>
              <a:rPr lang="es-ES" sz="1000" b="1" dirty="0"/>
              <a:t>&lt;</a:t>
            </a:r>
            <a:r>
              <a:rPr lang="es-ES" sz="1000" b="1" dirty="0" err="1"/>
              <a:t>property</a:t>
            </a:r>
            <a:r>
              <a:rPr lang="es-ES" sz="1000" b="1" dirty="0"/>
              <a:t> </a:t>
            </a:r>
            <a:r>
              <a:rPr lang="es-ES" sz="1000" b="1" dirty="0" err="1"/>
              <a:t>name</a:t>
            </a:r>
            <a:r>
              <a:rPr lang="es-ES" sz="1000" b="1" dirty="0"/>
              <a:t>="nombre" </a:t>
            </a:r>
            <a:r>
              <a:rPr lang="es-ES" sz="1000" b="1" dirty="0" err="1"/>
              <a:t>value</a:t>
            </a:r>
            <a:r>
              <a:rPr lang="es-ES" sz="1000" b="1" dirty="0"/>
              <a:t>="Juan Carlos" /&gt;</a:t>
            </a:r>
          </a:p>
          <a:p>
            <a:r>
              <a:rPr lang="es-ES" sz="1000" b="1" dirty="0"/>
              <a:t> </a:t>
            </a:r>
            <a:r>
              <a:rPr lang="es-ES" sz="1000" b="1" dirty="0" smtClean="0"/>
              <a:t>          &lt;</a:t>
            </a:r>
            <a:r>
              <a:rPr lang="es-ES" sz="1000" b="1" dirty="0" err="1"/>
              <a:t>property</a:t>
            </a:r>
            <a:r>
              <a:rPr lang="es-ES" sz="1000" b="1" dirty="0"/>
              <a:t> </a:t>
            </a:r>
            <a:r>
              <a:rPr lang="es-ES" sz="1000" b="1" dirty="0" err="1"/>
              <a:t>name</a:t>
            </a:r>
            <a:r>
              <a:rPr lang="es-ES" sz="1000" b="1" dirty="0"/>
              <a:t>="sombreros"&gt;</a:t>
            </a:r>
          </a:p>
          <a:p>
            <a:r>
              <a:rPr lang="es-ES" sz="1000" b="1" dirty="0" smtClean="0"/>
              <a:t>	&lt;</a:t>
            </a:r>
            <a:r>
              <a:rPr lang="es-ES" sz="1000" b="1" dirty="0" err="1" smtClean="0"/>
              <a:t>list</a:t>
            </a:r>
            <a:r>
              <a:rPr lang="es-ES" sz="1000" b="1" dirty="0"/>
              <a:t>&gt;</a:t>
            </a:r>
          </a:p>
          <a:p>
            <a:r>
              <a:rPr lang="es-ES" sz="1000" b="1" dirty="0" smtClean="0"/>
              <a:t>	     &lt;</a:t>
            </a:r>
            <a:r>
              <a:rPr lang="es-ES" sz="1000" b="1" dirty="0" err="1"/>
              <a:t>ref</a:t>
            </a:r>
            <a:r>
              <a:rPr lang="es-ES" sz="1000" b="1" dirty="0"/>
              <a:t> </a:t>
            </a:r>
            <a:r>
              <a:rPr lang="es-ES" sz="1000" b="1" dirty="0" err="1"/>
              <a:t>bean</a:t>
            </a:r>
            <a:r>
              <a:rPr lang="es-ES" sz="1000" b="1" dirty="0"/>
              <a:t>="chistera" /&gt;</a:t>
            </a:r>
          </a:p>
          <a:p>
            <a:r>
              <a:rPr lang="es-ES" sz="1000" b="1" dirty="0" smtClean="0"/>
              <a:t>	     &lt;</a:t>
            </a:r>
            <a:r>
              <a:rPr lang="es-ES" sz="1000" b="1" dirty="0" err="1"/>
              <a:t>ref</a:t>
            </a:r>
            <a:r>
              <a:rPr lang="es-ES" sz="1000" b="1" dirty="0"/>
              <a:t> </a:t>
            </a:r>
            <a:r>
              <a:rPr lang="es-ES" sz="1000" b="1" dirty="0" err="1"/>
              <a:t>bean</a:t>
            </a:r>
            <a:r>
              <a:rPr lang="es-ES" sz="1000" b="1" dirty="0"/>
              <a:t>="gorra" /&gt;</a:t>
            </a:r>
          </a:p>
          <a:p>
            <a:r>
              <a:rPr lang="es-ES" sz="1000" b="1" dirty="0" smtClean="0"/>
              <a:t>	      &lt;</a:t>
            </a:r>
            <a:r>
              <a:rPr lang="es-ES" sz="1000" b="1" dirty="0" err="1"/>
              <a:t>ref</a:t>
            </a:r>
            <a:r>
              <a:rPr lang="es-ES" sz="1000" b="1" dirty="0"/>
              <a:t> </a:t>
            </a:r>
            <a:r>
              <a:rPr lang="es-ES" sz="1000" b="1" dirty="0" err="1"/>
              <a:t>bean</a:t>
            </a:r>
            <a:r>
              <a:rPr lang="es-ES" sz="1000" b="1" dirty="0"/>
              <a:t>="boina" /&gt;</a:t>
            </a:r>
          </a:p>
          <a:p>
            <a:r>
              <a:rPr lang="es-ES" sz="1000" b="1" dirty="0" smtClean="0"/>
              <a:t>	&lt;/</a:t>
            </a:r>
            <a:r>
              <a:rPr lang="es-ES" sz="1000" b="1" dirty="0" err="1"/>
              <a:t>list</a:t>
            </a:r>
            <a:r>
              <a:rPr lang="es-ES" sz="1000" b="1" dirty="0"/>
              <a:t>&gt;</a:t>
            </a:r>
          </a:p>
          <a:p>
            <a:r>
              <a:rPr lang="es-ES" sz="1000" b="1" dirty="0"/>
              <a:t> </a:t>
            </a:r>
            <a:r>
              <a:rPr lang="es-ES" sz="1000" b="1" dirty="0" smtClean="0"/>
              <a:t>           &lt;/</a:t>
            </a:r>
            <a:r>
              <a:rPr lang="es-ES" sz="1000" b="1" dirty="0" err="1"/>
              <a:t>property</a:t>
            </a:r>
            <a:r>
              <a:rPr lang="es-ES" sz="1000" b="1" dirty="0"/>
              <a:t>&gt;</a:t>
            </a:r>
          </a:p>
          <a:p>
            <a:r>
              <a:rPr lang="es-ES" sz="1000" b="1" dirty="0"/>
              <a:t>&lt;/</a:t>
            </a:r>
            <a:r>
              <a:rPr lang="es-ES" sz="1000" b="1" dirty="0" err="1"/>
              <a:t>bean</a:t>
            </a:r>
            <a:r>
              <a:rPr lang="es-ES" sz="1000" b="1" dirty="0"/>
              <a:t>&gt;</a:t>
            </a:r>
          </a:p>
          <a:p>
            <a:pPr>
              <a:buNone/>
            </a:pPr>
            <a:r>
              <a:rPr lang="es-ES" sz="1000" dirty="0" smtClean="0"/>
              <a:t>&lt;/</a:t>
            </a:r>
            <a:r>
              <a:rPr lang="es-ES" sz="1000" dirty="0" err="1"/>
              <a:t>beans</a:t>
            </a:r>
            <a:r>
              <a:rPr lang="es-ES" sz="1000" dirty="0"/>
              <a:t>&gt;</a:t>
            </a:r>
            <a:endParaRPr lang="es-ES_tradnl" altLang="es-ES" sz="1000" dirty="0">
              <a:ea typeface="ＭＳ Ｐゴシック" pitchFamily="34" charset="-128"/>
            </a:endParaRPr>
          </a:p>
        </p:txBody>
      </p:sp>
      <p:sp>
        <p:nvSpPr>
          <p:cNvPr id="19" name="14 Rectángulo redondeado"/>
          <p:cNvSpPr/>
          <p:nvPr/>
        </p:nvSpPr>
        <p:spPr>
          <a:xfrm>
            <a:off x="3440029" y="405864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err="1">
                <a:solidFill>
                  <a:schemeClr val="bg1"/>
                </a:solidFill>
              </a:rPr>
              <a:t>class</a:t>
            </a:r>
            <a:r>
              <a:rPr lang="es-ES" sz="1000" b="1" dirty="0">
                <a:solidFill>
                  <a:schemeClr val="bg1"/>
                </a:solidFill>
              </a:rPr>
              <a:t> </a:t>
            </a:r>
            <a:r>
              <a:rPr lang="es-ES" sz="1000" b="1" dirty="0" err="1">
                <a:solidFill>
                  <a:schemeClr val="bg1"/>
                </a:solidFill>
              </a:rPr>
              <a:t>MainApp</a:t>
            </a:r>
            <a:endParaRPr lang="es-ES" sz="1000" b="1" dirty="0">
              <a:solidFill>
                <a:schemeClr val="bg1"/>
              </a:solidFill>
            </a:endParaRPr>
          </a:p>
        </p:txBody>
      </p:sp>
      <p:sp>
        <p:nvSpPr>
          <p:cNvPr id="20" name="13 Rectángulo redondeado"/>
          <p:cNvSpPr/>
          <p:nvPr/>
        </p:nvSpPr>
        <p:spPr>
          <a:xfrm>
            <a:off x="7236296" y="2507214"/>
            <a:ext cx="1585247"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s-ES" altLang="es-ES" sz="1000" b="1" dirty="0"/>
              <a:t>ApplicationContext.xml</a:t>
            </a:r>
          </a:p>
        </p:txBody>
      </p:sp>
      <p:sp>
        <p:nvSpPr>
          <p:cNvPr id="21" name="1 Rectángulo redondeado"/>
          <p:cNvSpPr/>
          <p:nvPr/>
        </p:nvSpPr>
        <p:spPr>
          <a:xfrm>
            <a:off x="2809606" y="1807965"/>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5" name="14 CuadroTexto"/>
          <p:cNvSpPr txBox="1"/>
          <p:nvPr/>
        </p:nvSpPr>
        <p:spPr>
          <a:xfrm>
            <a:off x="2339548" y="1214373"/>
            <a:ext cx="4680520"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inyección de propiedades con Listas</a:t>
            </a:r>
          </a:p>
        </p:txBody>
      </p:sp>
      <p:pic>
        <p:nvPicPr>
          <p:cNvPr id="24"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4"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3337995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3 Marcador de pie de página"/>
          <p:cNvSpPr>
            <a:spLocks noGrp="1"/>
          </p:cNvSpPr>
          <p:nvPr>
            <p:ph type="ftr" sz="quarter" idx="11"/>
          </p:nvPr>
        </p:nvSpPr>
        <p:spPr bwMode="auto">
          <a:xfrm>
            <a:off x="3124200" y="6356350"/>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 name="5 Marcador de texto"/>
          <p:cNvSpPr>
            <a:spLocks noGrp="1"/>
          </p:cNvSpPr>
          <p:nvPr>
            <p:ph type="body" sz="quarter" idx="13"/>
          </p:nvPr>
        </p:nvSpPr>
        <p:spPr>
          <a:xfrm>
            <a:off x="539552" y="692696"/>
            <a:ext cx="9036496"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8 Rectángulo"/>
          <p:cNvSpPr/>
          <p:nvPr/>
        </p:nvSpPr>
        <p:spPr>
          <a:xfrm>
            <a:off x="179512" y="4286969"/>
            <a:ext cx="4608512" cy="1866166"/>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900" dirty="0" err="1">
                <a:solidFill>
                  <a:schemeClr val="tx1"/>
                </a:solidFill>
              </a:rPr>
              <a:t>package</a:t>
            </a:r>
            <a:r>
              <a:rPr lang="es-ES" sz="900" dirty="0">
                <a:solidFill>
                  <a:schemeClr val="tx1"/>
                </a:solidFill>
              </a:rPr>
              <a:t> </a:t>
            </a:r>
            <a:r>
              <a:rPr lang="es-ES" sz="900" dirty="0" err="1" smtClean="0">
                <a:solidFill>
                  <a:schemeClr val="tx1"/>
                </a:solidFill>
              </a:rPr>
              <a:t>com.sopra</a:t>
            </a:r>
            <a:r>
              <a:rPr lang="es-ES" sz="900" dirty="0" smtClean="0">
                <a:solidFill>
                  <a:schemeClr val="tx1"/>
                </a:solidFill>
              </a:rPr>
              <a:t>;</a:t>
            </a:r>
          </a:p>
          <a:p>
            <a:pPr>
              <a:buNone/>
            </a:pPr>
            <a:endParaRPr lang="es-ES" sz="900" dirty="0" smtClean="0">
              <a:solidFill>
                <a:schemeClr val="tx1"/>
              </a:solidFill>
            </a:endParaRPr>
          </a:p>
          <a:p>
            <a:pPr>
              <a:buNone/>
            </a:pPr>
            <a:r>
              <a:rPr lang="es-ES" sz="900" dirty="0" smtClean="0">
                <a:solidFill>
                  <a:schemeClr val="accent1">
                    <a:lumMod val="75000"/>
                  </a:schemeClr>
                </a:solidFill>
              </a:rPr>
              <a:t> </a:t>
            </a:r>
            <a:r>
              <a:rPr lang="es-ES" sz="900" dirty="0" err="1">
                <a:solidFill>
                  <a:schemeClr val="accent1">
                    <a:lumMod val="75000"/>
                  </a:schemeClr>
                </a:solidFill>
              </a:rPr>
              <a:t>import</a:t>
            </a:r>
            <a:r>
              <a:rPr lang="es-ES" sz="900" dirty="0">
                <a:solidFill>
                  <a:schemeClr val="accent1">
                    <a:lumMod val="75000"/>
                  </a:schemeClr>
                </a:solidFill>
              </a:rPr>
              <a:t> </a:t>
            </a:r>
            <a:r>
              <a:rPr lang="es-ES" sz="900" dirty="0" err="1">
                <a:solidFill>
                  <a:schemeClr val="tx1"/>
                </a:solidFill>
              </a:rPr>
              <a:t>org.springframework.context.ApplicationContext</a:t>
            </a:r>
            <a:r>
              <a:rPr lang="es-ES" sz="900" dirty="0" smtClean="0">
                <a:solidFill>
                  <a:schemeClr val="tx1"/>
                </a:solidFill>
              </a:rPr>
              <a:t>;</a:t>
            </a:r>
          </a:p>
          <a:p>
            <a:pPr>
              <a:buNone/>
            </a:pPr>
            <a:r>
              <a:rPr lang="es-ES" sz="900" dirty="0" smtClean="0">
                <a:solidFill>
                  <a:schemeClr val="tx1"/>
                </a:solidFill>
              </a:rPr>
              <a:t> </a:t>
            </a:r>
            <a:r>
              <a:rPr lang="es-ES" sz="900" dirty="0" err="1">
                <a:solidFill>
                  <a:schemeClr val="tx1"/>
                </a:solidFill>
              </a:rPr>
              <a:t>import</a:t>
            </a:r>
            <a:r>
              <a:rPr lang="es-ES" sz="900" dirty="0">
                <a:solidFill>
                  <a:schemeClr val="tx1"/>
                </a:solidFill>
              </a:rPr>
              <a:t> org.springframework.context.support.ClassPathXmlApplicationContext; </a:t>
            </a:r>
            <a:endParaRPr lang="es-ES" sz="900" dirty="0" smtClean="0">
              <a:solidFill>
                <a:schemeClr val="tx1"/>
              </a:solidFill>
            </a:endParaRPr>
          </a:p>
          <a:p>
            <a:pPr>
              <a:buNone/>
            </a:pPr>
            <a:endParaRPr lang="es-ES" sz="900" dirty="0">
              <a:solidFill>
                <a:schemeClr val="tx1"/>
              </a:solidFill>
            </a:endParaRPr>
          </a:p>
          <a:p>
            <a:pPr>
              <a:buNone/>
            </a:pPr>
            <a:r>
              <a:rPr lang="es-ES" sz="900" dirty="0" err="1" smtClean="0">
                <a:solidFill>
                  <a:srgbClr val="0070C0"/>
                </a:solidFill>
              </a:rPr>
              <a:t>public</a:t>
            </a:r>
            <a:r>
              <a:rPr lang="es-ES" sz="900" dirty="0" smtClean="0">
                <a:solidFill>
                  <a:schemeClr val="tx1"/>
                </a:solidFill>
              </a:rPr>
              <a:t> </a:t>
            </a:r>
            <a:r>
              <a:rPr lang="es-ES" sz="900" dirty="0" err="1">
                <a:solidFill>
                  <a:schemeClr val="tx1"/>
                </a:solidFill>
              </a:rPr>
              <a:t>class</a:t>
            </a:r>
            <a:r>
              <a:rPr lang="es-ES" sz="900" dirty="0">
                <a:solidFill>
                  <a:schemeClr val="tx1"/>
                </a:solidFill>
              </a:rPr>
              <a:t> </a:t>
            </a:r>
            <a:r>
              <a:rPr lang="es-ES" sz="900" dirty="0" err="1">
                <a:solidFill>
                  <a:schemeClr val="tx1"/>
                </a:solidFill>
              </a:rPr>
              <a:t>MainApp</a:t>
            </a:r>
            <a:r>
              <a:rPr lang="es-ES" sz="900" dirty="0">
                <a:solidFill>
                  <a:schemeClr val="tx1"/>
                </a:solidFill>
              </a:rPr>
              <a:t> </a:t>
            </a:r>
            <a:r>
              <a:rPr lang="es-ES" sz="900" dirty="0" smtClean="0">
                <a:solidFill>
                  <a:schemeClr val="tx1"/>
                </a:solidFill>
              </a:rPr>
              <a:t>{</a:t>
            </a:r>
          </a:p>
          <a:p>
            <a:pPr>
              <a:buNone/>
            </a:pPr>
            <a:r>
              <a:rPr lang="es-ES" sz="900" dirty="0" smtClean="0">
                <a:solidFill>
                  <a:srgbClr val="0070C0"/>
                </a:solidFill>
              </a:rPr>
              <a:t> </a:t>
            </a:r>
            <a:r>
              <a:rPr lang="es-ES" sz="900" dirty="0" err="1">
                <a:solidFill>
                  <a:srgbClr val="0070C0"/>
                </a:solidFill>
              </a:rPr>
              <a:t>public</a:t>
            </a:r>
            <a:r>
              <a:rPr lang="es-ES" sz="900" dirty="0">
                <a:solidFill>
                  <a:srgbClr val="0070C0"/>
                </a:solidFill>
              </a:rPr>
              <a:t> </a:t>
            </a:r>
            <a:r>
              <a:rPr lang="es-ES" sz="900" dirty="0" err="1">
                <a:solidFill>
                  <a:schemeClr val="tx1"/>
                </a:solidFill>
              </a:rPr>
              <a:t>static</a:t>
            </a:r>
            <a:r>
              <a:rPr lang="es-ES" sz="900" dirty="0">
                <a:solidFill>
                  <a:schemeClr val="tx1"/>
                </a:solidFill>
              </a:rPr>
              <a:t> </a:t>
            </a:r>
            <a:r>
              <a:rPr lang="es-ES" sz="900" dirty="0" err="1">
                <a:solidFill>
                  <a:schemeClr val="tx1"/>
                </a:solidFill>
              </a:rPr>
              <a:t>void</a:t>
            </a:r>
            <a:r>
              <a:rPr lang="es-ES" sz="900" dirty="0">
                <a:solidFill>
                  <a:schemeClr val="tx1"/>
                </a:solidFill>
              </a:rPr>
              <a:t> </a:t>
            </a:r>
            <a:r>
              <a:rPr lang="es-ES" sz="900" dirty="0" err="1">
                <a:solidFill>
                  <a:schemeClr val="tx1"/>
                </a:solidFill>
              </a:rPr>
              <a:t>main</a:t>
            </a:r>
            <a:r>
              <a:rPr lang="es-ES" sz="900" dirty="0">
                <a:solidFill>
                  <a:schemeClr val="tx1"/>
                </a:solidFill>
              </a:rPr>
              <a:t>(</a:t>
            </a:r>
            <a:r>
              <a:rPr lang="es-ES" sz="900" dirty="0" err="1">
                <a:solidFill>
                  <a:schemeClr val="tx1"/>
                </a:solidFill>
              </a:rPr>
              <a:t>String</a:t>
            </a:r>
            <a:r>
              <a:rPr lang="es-ES" sz="900" dirty="0">
                <a:solidFill>
                  <a:schemeClr val="tx1"/>
                </a:solidFill>
              </a:rPr>
              <a:t>[] </a:t>
            </a:r>
            <a:r>
              <a:rPr lang="es-ES" sz="900" dirty="0" err="1">
                <a:solidFill>
                  <a:schemeClr val="tx1"/>
                </a:solidFill>
              </a:rPr>
              <a:t>args</a:t>
            </a:r>
            <a:r>
              <a:rPr lang="es-ES" sz="900" dirty="0">
                <a:solidFill>
                  <a:schemeClr val="tx1"/>
                </a:solidFill>
              </a:rPr>
              <a:t>) </a:t>
            </a:r>
            <a:r>
              <a:rPr lang="es-ES" sz="900" dirty="0" smtClean="0">
                <a:solidFill>
                  <a:schemeClr val="tx1"/>
                </a:solidFill>
              </a:rPr>
              <a:t>{</a:t>
            </a:r>
          </a:p>
          <a:p>
            <a:pPr>
              <a:buNone/>
            </a:pPr>
            <a:endParaRPr lang="es-ES" sz="900" dirty="0">
              <a:solidFill>
                <a:schemeClr val="tx1"/>
              </a:solidFill>
            </a:endParaRPr>
          </a:p>
          <a:p>
            <a:r>
              <a:rPr lang="es-ES" sz="900" dirty="0" smtClean="0">
                <a:solidFill>
                  <a:schemeClr val="tx1"/>
                </a:solidFill>
              </a:rPr>
              <a:t> </a:t>
            </a:r>
            <a:r>
              <a:rPr lang="es-ES" sz="900" dirty="0" err="1">
                <a:solidFill>
                  <a:schemeClr val="tx1"/>
                </a:solidFill>
              </a:rPr>
              <a:t>ApplicationContext</a:t>
            </a:r>
            <a:r>
              <a:rPr lang="es-ES" sz="900" dirty="0">
                <a:solidFill>
                  <a:schemeClr val="tx1"/>
                </a:solidFill>
              </a:rPr>
              <a:t> </a:t>
            </a:r>
            <a:r>
              <a:rPr lang="es-ES" sz="900" dirty="0" err="1">
                <a:solidFill>
                  <a:schemeClr val="tx1"/>
                </a:solidFill>
              </a:rPr>
              <a:t>ctx</a:t>
            </a:r>
            <a:r>
              <a:rPr lang="es-ES" sz="900" dirty="0">
                <a:solidFill>
                  <a:schemeClr val="tx1"/>
                </a:solidFill>
              </a:rPr>
              <a:t> = new </a:t>
            </a:r>
            <a:r>
              <a:rPr lang="es-ES" sz="900" dirty="0" err="1">
                <a:solidFill>
                  <a:schemeClr val="tx1"/>
                </a:solidFill>
              </a:rPr>
              <a:t>ClassPathXmlApplicationContext</a:t>
            </a:r>
            <a:r>
              <a:rPr lang="es-ES" sz="900" dirty="0">
                <a:solidFill>
                  <a:schemeClr val="tx1"/>
                </a:solidFill>
              </a:rPr>
              <a:t>("ejempo.xml");</a:t>
            </a:r>
          </a:p>
          <a:p>
            <a:r>
              <a:rPr lang="es-ES" sz="900" dirty="0">
                <a:solidFill>
                  <a:schemeClr val="tx1"/>
                </a:solidFill>
              </a:rPr>
              <a:t>Persona </a:t>
            </a:r>
            <a:r>
              <a:rPr lang="es-ES" sz="900" dirty="0" err="1">
                <a:solidFill>
                  <a:schemeClr val="tx1"/>
                </a:solidFill>
              </a:rPr>
              <a:t>persona</a:t>
            </a:r>
            <a:r>
              <a:rPr lang="es-ES" sz="900" dirty="0">
                <a:solidFill>
                  <a:schemeClr val="tx1"/>
                </a:solidFill>
              </a:rPr>
              <a:t> = (Persona) </a:t>
            </a:r>
            <a:r>
              <a:rPr lang="es-ES" sz="900" dirty="0" err="1">
                <a:solidFill>
                  <a:schemeClr val="tx1"/>
                </a:solidFill>
              </a:rPr>
              <a:t>ctx.getBean</a:t>
            </a:r>
            <a:r>
              <a:rPr lang="es-ES" sz="900" dirty="0">
                <a:solidFill>
                  <a:schemeClr val="tx1"/>
                </a:solidFill>
              </a:rPr>
              <a:t>("persona</a:t>
            </a:r>
            <a:r>
              <a:rPr lang="es-ES" sz="900" dirty="0" smtClean="0">
                <a:solidFill>
                  <a:schemeClr val="tx1"/>
                </a:solidFill>
              </a:rPr>
              <a:t>");</a:t>
            </a:r>
          </a:p>
          <a:p>
            <a:pPr>
              <a:buNone/>
            </a:pPr>
            <a:r>
              <a:rPr lang="es-ES" sz="900" dirty="0" smtClean="0">
                <a:solidFill>
                  <a:schemeClr val="tx1"/>
                </a:solidFill>
              </a:rPr>
              <a:t>}}</a:t>
            </a:r>
            <a:endParaRPr lang="es-ES" sz="900" dirty="0">
              <a:solidFill>
                <a:schemeClr val="tx1"/>
              </a:solidFill>
            </a:endParaRPr>
          </a:p>
        </p:txBody>
      </p:sp>
      <p:sp>
        <p:nvSpPr>
          <p:cNvPr id="10" name="9 Rectángulo"/>
          <p:cNvSpPr/>
          <p:nvPr/>
        </p:nvSpPr>
        <p:spPr>
          <a:xfrm>
            <a:off x="275401" y="1672019"/>
            <a:ext cx="4512623" cy="2426755"/>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endParaRPr lang="es-ES_tradnl" sz="900" b="1" dirty="0" smtClean="0">
              <a:solidFill>
                <a:srgbClr val="4D0B39"/>
              </a:solidFill>
            </a:endParaRPr>
          </a:p>
          <a:p>
            <a:pPr>
              <a:buNone/>
            </a:pPr>
            <a:r>
              <a:rPr lang="es-ES_tradnl" sz="900" b="1" dirty="0" smtClean="0">
                <a:solidFill>
                  <a:srgbClr val="4D0B39"/>
                </a:solidFill>
              </a:rPr>
              <a:t>//</a:t>
            </a:r>
            <a:r>
              <a:rPr lang="es-ES" sz="900" dirty="0" smtClean="0">
                <a:solidFill>
                  <a:srgbClr val="4D0B39"/>
                </a:solidFill>
              </a:rPr>
              <a:t> </a:t>
            </a:r>
            <a:r>
              <a:rPr lang="es-ES" sz="900" b="1" dirty="0">
                <a:solidFill>
                  <a:srgbClr val="4D0B39"/>
                </a:solidFill>
              </a:rPr>
              <a:t>Clase </a:t>
            </a:r>
            <a:r>
              <a:rPr lang="es-ES" sz="900" b="1" dirty="0" err="1">
                <a:solidFill>
                  <a:srgbClr val="4D0B39"/>
                </a:solidFill>
              </a:rPr>
              <a:t>info</a:t>
            </a:r>
            <a:r>
              <a:rPr lang="es-ES" sz="900" b="1" dirty="0">
                <a:solidFill>
                  <a:srgbClr val="4D0B39"/>
                </a:solidFill>
              </a:rPr>
              <a:t>. </a:t>
            </a:r>
            <a:r>
              <a:rPr lang="es-ES" sz="900" b="1" dirty="0" err="1">
                <a:solidFill>
                  <a:srgbClr val="4D0B39"/>
                </a:solidFill>
              </a:rPr>
              <a:t>ejemplo.Persona</a:t>
            </a:r>
            <a:r>
              <a:rPr lang="es-ES" sz="900" b="1" dirty="0">
                <a:solidFill>
                  <a:srgbClr val="4D0B39"/>
                </a:solidFill>
              </a:rPr>
              <a:t> </a:t>
            </a:r>
            <a:r>
              <a:rPr lang="es-ES_tradnl" sz="900" b="1" dirty="0">
                <a:solidFill>
                  <a:srgbClr val="4D0B39"/>
                </a:solidFill>
              </a:rPr>
              <a:t>	</a:t>
            </a:r>
            <a:r>
              <a:rPr lang="es-ES" sz="900" dirty="0">
                <a:solidFill>
                  <a:srgbClr val="4D0B39"/>
                </a:solidFill>
              </a:rPr>
              <a:t> </a:t>
            </a:r>
          </a:p>
          <a:p>
            <a:pPr>
              <a:buNone/>
            </a:pPr>
            <a:r>
              <a:rPr lang="es-ES" sz="900" dirty="0">
                <a:solidFill>
                  <a:srgbClr val="4D0B39"/>
                </a:solidFill>
              </a:rPr>
              <a:t>//tenemos un constructor con un </a:t>
            </a:r>
            <a:r>
              <a:rPr lang="es-ES" sz="900" dirty="0" err="1">
                <a:solidFill>
                  <a:srgbClr val="4D0B39"/>
                </a:solidFill>
              </a:rPr>
              <a:t>String</a:t>
            </a:r>
            <a:endParaRPr lang="es-ES" sz="900" dirty="0">
              <a:solidFill>
                <a:srgbClr val="4D0B39"/>
              </a:solidFill>
            </a:endParaRPr>
          </a:p>
          <a:p>
            <a:pPr>
              <a:buNone/>
            </a:pPr>
            <a:r>
              <a:rPr lang="es-ES" sz="900" dirty="0" err="1">
                <a:solidFill>
                  <a:schemeClr val="tx1"/>
                </a:solidFill>
              </a:rPr>
              <a:t>public</a:t>
            </a:r>
            <a:r>
              <a:rPr lang="es-ES" sz="900" dirty="0">
                <a:solidFill>
                  <a:schemeClr val="tx1"/>
                </a:solidFill>
              </a:rPr>
              <a:t> </a:t>
            </a:r>
            <a:r>
              <a:rPr lang="es-ES" sz="900" dirty="0" err="1">
                <a:solidFill>
                  <a:schemeClr val="tx1"/>
                </a:solidFill>
              </a:rPr>
              <a:t>class</a:t>
            </a:r>
            <a:r>
              <a:rPr lang="es-ES" sz="900" dirty="0">
                <a:solidFill>
                  <a:schemeClr val="tx1"/>
                </a:solidFill>
              </a:rPr>
              <a:t> Persona(){</a:t>
            </a:r>
          </a:p>
          <a:p>
            <a:r>
              <a:rPr lang="es-ES" sz="900" dirty="0">
                <a:solidFill>
                  <a:schemeClr val="tx1"/>
                </a:solidFill>
              </a:rPr>
              <a:t>//tenemos un setter con un </a:t>
            </a:r>
            <a:r>
              <a:rPr lang="es-ES" sz="900" dirty="0" err="1">
                <a:solidFill>
                  <a:schemeClr val="tx1"/>
                </a:solidFill>
              </a:rPr>
              <a:t>String</a:t>
            </a:r>
            <a:endParaRPr lang="es-ES" sz="900" dirty="0">
              <a:solidFill>
                <a:schemeClr val="tx1"/>
              </a:solidFill>
            </a:endParaRPr>
          </a:p>
          <a:p>
            <a:r>
              <a:rPr lang="es-ES" sz="900" dirty="0" err="1">
                <a:solidFill>
                  <a:schemeClr val="tx1"/>
                </a:solidFill>
              </a:rPr>
              <a:t>public</a:t>
            </a:r>
            <a:r>
              <a:rPr lang="es-ES" sz="900" dirty="0">
                <a:solidFill>
                  <a:schemeClr val="tx1"/>
                </a:solidFill>
              </a:rPr>
              <a:t> </a:t>
            </a:r>
            <a:r>
              <a:rPr lang="es-ES" sz="900" dirty="0" err="1">
                <a:solidFill>
                  <a:schemeClr val="tx1"/>
                </a:solidFill>
              </a:rPr>
              <a:t>setNombre</a:t>
            </a:r>
            <a:r>
              <a:rPr lang="es-ES" sz="900" dirty="0">
                <a:solidFill>
                  <a:schemeClr val="tx1"/>
                </a:solidFill>
              </a:rPr>
              <a:t>(</a:t>
            </a:r>
            <a:r>
              <a:rPr lang="es-ES" sz="900" dirty="0" err="1">
                <a:solidFill>
                  <a:schemeClr val="tx1"/>
                </a:solidFill>
              </a:rPr>
              <a:t>String</a:t>
            </a:r>
            <a:r>
              <a:rPr lang="es-ES" sz="900" dirty="0">
                <a:solidFill>
                  <a:schemeClr val="tx1"/>
                </a:solidFill>
              </a:rPr>
              <a:t> nombre){</a:t>
            </a:r>
          </a:p>
          <a:p>
            <a:r>
              <a:rPr lang="es-ES" sz="900" dirty="0" err="1">
                <a:solidFill>
                  <a:schemeClr val="tx1"/>
                </a:solidFill>
              </a:rPr>
              <a:t>this.nombre</a:t>
            </a:r>
            <a:r>
              <a:rPr lang="es-ES" sz="900" dirty="0">
                <a:solidFill>
                  <a:schemeClr val="tx1"/>
                </a:solidFill>
              </a:rPr>
              <a:t> = nombre</a:t>
            </a:r>
            <a:r>
              <a:rPr lang="es-ES" sz="900" dirty="0" smtClean="0">
                <a:solidFill>
                  <a:schemeClr val="tx1"/>
                </a:solidFill>
              </a:rPr>
              <a:t>;}</a:t>
            </a:r>
            <a:endParaRPr lang="es-ES" sz="900" dirty="0">
              <a:solidFill>
                <a:schemeClr val="tx1"/>
              </a:solidFill>
            </a:endParaRPr>
          </a:p>
          <a:p>
            <a:r>
              <a:rPr lang="es-ES" sz="900" dirty="0" smtClean="0">
                <a:solidFill>
                  <a:schemeClr val="tx1"/>
                </a:solidFill>
              </a:rPr>
              <a:t>//tenemos otro setter con un una </a:t>
            </a:r>
            <a:r>
              <a:rPr lang="es-ES" sz="900" dirty="0" err="1" smtClean="0">
                <a:solidFill>
                  <a:schemeClr val="tx1"/>
                </a:solidFill>
              </a:rPr>
              <a:t>coleccion</a:t>
            </a:r>
            <a:r>
              <a:rPr lang="es-ES" sz="900" dirty="0" smtClean="0">
                <a:solidFill>
                  <a:schemeClr val="tx1"/>
                </a:solidFill>
              </a:rPr>
              <a:t> de propiedades</a:t>
            </a:r>
          </a:p>
          <a:p>
            <a:r>
              <a:rPr lang="es-ES" sz="900" dirty="0" err="1" smtClean="0">
                <a:solidFill>
                  <a:schemeClr val="tx1"/>
                </a:solidFill>
              </a:rPr>
              <a:t>public</a:t>
            </a:r>
            <a:r>
              <a:rPr lang="es-ES" sz="900" dirty="0" smtClean="0">
                <a:solidFill>
                  <a:schemeClr val="tx1"/>
                </a:solidFill>
              </a:rPr>
              <a:t> </a:t>
            </a:r>
            <a:r>
              <a:rPr lang="es-ES" sz="900" dirty="0" err="1" smtClean="0">
                <a:solidFill>
                  <a:schemeClr val="tx1"/>
                </a:solidFill>
              </a:rPr>
              <a:t>setSombreros</a:t>
            </a:r>
            <a:r>
              <a:rPr lang="es-ES" sz="900" dirty="0" smtClean="0">
                <a:solidFill>
                  <a:schemeClr val="tx1"/>
                </a:solidFill>
              </a:rPr>
              <a:t>(</a:t>
            </a:r>
            <a:r>
              <a:rPr lang="es-ES" sz="900" dirty="0" err="1" smtClean="0">
                <a:solidFill>
                  <a:schemeClr val="tx1"/>
                </a:solidFill>
              </a:rPr>
              <a:t>Properties</a:t>
            </a:r>
            <a:r>
              <a:rPr lang="es-ES" sz="900" dirty="0" smtClean="0">
                <a:solidFill>
                  <a:schemeClr val="tx1"/>
                </a:solidFill>
              </a:rPr>
              <a:t> sombreros){</a:t>
            </a:r>
          </a:p>
          <a:p>
            <a:r>
              <a:rPr lang="es-ES" sz="900" dirty="0" err="1" smtClean="0">
                <a:solidFill>
                  <a:schemeClr val="tx1"/>
                </a:solidFill>
              </a:rPr>
              <a:t>this.sombreros</a:t>
            </a:r>
            <a:r>
              <a:rPr lang="es-ES" sz="900" dirty="0" smtClean="0">
                <a:solidFill>
                  <a:schemeClr val="tx1"/>
                </a:solidFill>
              </a:rPr>
              <a:t>= sombreros;</a:t>
            </a:r>
          </a:p>
          <a:p>
            <a:r>
              <a:rPr lang="es-ES" sz="900" dirty="0" smtClean="0">
                <a:solidFill>
                  <a:schemeClr val="tx1"/>
                </a:solidFill>
              </a:rPr>
              <a:t>}</a:t>
            </a:r>
          </a:p>
          <a:p>
            <a:r>
              <a:rPr lang="es-ES" sz="900" dirty="0" smtClean="0">
                <a:solidFill>
                  <a:schemeClr val="tx1"/>
                </a:solidFill>
              </a:rPr>
              <a:t>//</a:t>
            </a:r>
            <a:r>
              <a:rPr lang="es-ES" sz="900" b="1" dirty="0">
                <a:solidFill>
                  <a:schemeClr val="tx1"/>
                </a:solidFill>
              </a:rPr>
              <a:t>y un </a:t>
            </a:r>
            <a:r>
              <a:rPr lang="es-ES" sz="900" b="1" dirty="0" err="1">
                <a:solidFill>
                  <a:schemeClr val="tx1"/>
                </a:solidFill>
              </a:rPr>
              <a:t>metodo</a:t>
            </a:r>
            <a:r>
              <a:rPr lang="es-ES" sz="900" b="1" dirty="0">
                <a:solidFill>
                  <a:schemeClr val="tx1"/>
                </a:solidFill>
              </a:rPr>
              <a:t> que muestra los </a:t>
            </a:r>
            <a:r>
              <a:rPr lang="es-ES" sz="900" b="1" dirty="0" err="1">
                <a:solidFill>
                  <a:schemeClr val="tx1"/>
                </a:solidFill>
              </a:rPr>
              <a:t>key</a:t>
            </a:r>
            <a:r>
              <a:rPr lang="es-ES" sz="900" b="1" dirty="0">
                <a:solidFill>
                  <a:schemeClr val="tx1"/>
                </a:solidFill>
              </a:rPr>
              <a:t> </a:t>
            </a:r>
            <a:r>
              <a:rPr lang="es-ES" sz="900" b="1" dirty="0" err="1">
                <a:solidFill>
                  <a:schemeClr val="tx1"/>
                </a:solidFill>
              </a:rPr>
              <a:t>String</a:t>
            </a:r>
            <a:r>
              <a:rPr lang="es-ES" sz="900" b="1" dirty="0">
                <a:solidFill>
                  <a:schemeClr val="tx1"/>
                </a:solidFill>
              </a:rPr>
              <a:t> y su propiedad </a:t>
            </a:r>
            <a:r>
              <a:rPr lang="es-ES" sz="900" b="1" dirty="0" err="1">
                <a:solidFill>
                  <a:schemeClr val="tx1"/>
                </a:solidFill>
              </a:rPr>
              <a:t>String</a:t>
            </a:r>
            <a:r>
              <a:rPr lang="es-ES" sz="900" b="1" dirty="0">
                <a:solidFill>
                  <a:schemeClr val="tx1"/>
                </a:solidFill>
              </a:rPr>
              <a:t> definidos en la </a:t>
            </a:r>
            <a:r>
              <a:rPr lang="es-ES" sz="900" b="1" dirty="0" err="1">
                <a:solidFill>
                  <a:schemeClr val="tx1"/>
                </a:solidFill>
              </a:rPr>
              <a:t>bean</a:t>
            </a:r>
            <a:endParaRPr lang="es-ES" sz="900" b="1" dirty="0">
              <a:solidFill>
                <a:schemeClr val="tx1"/>
              </a:solidFill>
            </a:endParaRPr>
          </a:p>
          <a:p>
            <a:r>
              <a:rPr lang="es-ES" sz="900" dirty="0" err="1">
                <a:solidFill>
                  <a:srgbClr val="0070C0"/>
                </a:solidFill>
              </a:rPr>
              <a:t>public</a:t>
            </a:r>
            <a:r>
              <a:rPr lang="es-ES" sz="900" dirty="0">
                <a:solidFill>
                  <a:schemeClr val="tx1"/>
                </a:solidFill>
              </a:rPr>
              <a:t> </a:t>
            </a:r>
            <a:r>
              <a:rPr lang="es-ES" sz="900" dirty="0" err="1">
                <a:solidFill>
                  <a:schemeClr val="tx1"/>
                </a:solidFill>
              </a:rPr>
              <a:t>void</a:t>
            </a:r>
            <a:r>
              <a:rPr lang="es-ES" sz="900" dirty="0">
                <a:solidFill>
                  <a:schemeClr val="tx1"/>
                </a:solidFill>
              </a:rPr>
              <a:t> </a:t>
            </a:r>
            <a:r>
              <a:rPr lang="es-ES" sz="900" dirty="0" err="1">
                <a:solidFill>
                  <a:schemeClr val="tx1"/>
                </a:solidFill>
              </a:rPr>
              <a:t>listarSombreros</a:t>
            </a:r>
            <a:r>
              <a:rPr lang="es-ES" sz="900" dirty="0">
                <a:solidFill>
                  <a:schemeClr val="tx1"/>
                </a:solidFill>
              </a:rPr>
              <a:t>(){</a:t>
            </a:r>
          </a:p>
          <a:p>
            <a:r>
              <a:rPr lang="es-ES" sz="900" dirty="0" smtClean="0">
                <a:solidFill>
                  <a:schemeClr val="tx1"/>
                </a:solidFill>
              </a:rPr>
              <a:t>	</a:t>
            </a:r>
            <a:r>
              <a:rPr lang="es-ES" sz="900" dirty="0" err="1" smtClean="0">
                <a:solidFill>
                  <a:schemeClr val="tx1"/>
                </a:solidFill>
              </a:rPr>
              <a:t>for</a:t>
            </a:r>
            <a:r>
              <a:rPr lang="es-ES" sz="900" dirty="0" smtClean="0">
                <a:solidFill>
                  <a:schemeClr val="tx1"/>
                </a:solidFill>
              </a:rPr>
              <a:t> </a:t>
            </a:r>
            <a:r>
              <a:rPr lang="es-ES" sz="900" dirty="0">
                <a:solidFill>
                  <a:schemeClr val="tx1"/>
                </a:solidFill>
              </a:rPr>
              <a:t>(</a:t>
            </a:r>
            <a:r>
              <a:rPr lang="es-ES" sz="900" dirty="0" err="1">
                <a:solidFill>
                  <a:schemeClr val="tx1"/>
                </a:solidFill>
              </a:rPr>
              <a:t>Iterator</a:t>
            </a:r>
            <a:r>
              <a:rPr lang="es-ES" sz="900" dirty="0">
                <a:solidFill>
                  <a:schemeClr val="tx1"/>
                </a:solidFill>
              </a:rPr>
              <a:t> </a:t>
            </a:r>
            <a:r>
              <a:rPr lang="es-ES" sz="900" dirty="0" err="1">
                <a:solidFill>
                  <a:schemeClr val="tx1"/>
                </a:solidFill>
              </a:rPr>
              <a:t>iter</a:t>
            </a:r>
            <a:r>
              <a:rPr lang="es-ES" sz="900" dirty="0">
                <a:solidFill>
                  <a:schemeClr val="tx1"/>
                </a:solidFill>
              </a:rPr>
              <a:t> = </a:t>
            </a:r>
            <a:r>
              <a:rPr lang="es-ES" sz="900" dirty="0" err="1">
                <a:solidFill>
                  <a:schemeClr val="tx1"/>
                </a:solidFill>
              </a:rPr>
              <a:t>sombreros.keySet</a:t>
            </a:r>
            <a:r>
              <a:rPr lang="es-ES" sz="900" dirty="0">
                <a:solidFill>
                  <a:schemeClr val="tx1"/>
                </a:solidFill>
              </a:rPr>
              <a:t>().</a:t>
            </a:r>
            <a:r>
              <a:rPr lang="es-ES" sz="900" dirty="0" err="1">
                <a:solidFill>
                  <a:schemeClr val="tx1"/>
                </a:solidFill>
              </a:rPr>
              <a:t>iterator</a:t>
            </a:r>
            <a:r>
              <a:rPr lang="es-ES" sz="900" dirty="0">
                <a:solidFill>
                  <a:schemeClr val="tx1"/>
                </a:solidFill>
              </a:rPr>
              <a:t>(); </a:t>
            </a:r>
            <a:r>
              <a:rPr lang="es-ES" sz="900" dirty="0" err="1">
                <a:solidFill>
                  <a:schemeClr val="tx1"/>
                </a:solidFill>
              </a:rPr>
              <a:t>iter.hasNext</a:t>
            </a:r>
            <a:r>
              <a:rPr lang="es-ES" sz="900" dirty="0">
                <a:solidFill>
                  <a:schemeClr val="tx1"/>
                </a:solidFill>
              </a:rPr>
              <a:t>();) {</a:t>
            </a:r>
          </a:p>
          <a:p>
            <a:r>
              <a:rPr lang="es-ES" sz="900" dirty="0" smtClean="0">
                <a:solidFill>
                  <a:schemeClr val="tx1"/>
                </a:solidFill>
              </a:rPr>
              <a:t>	</a:t>
            </a:r>
            <a:r>
              <a:rPr lang="es-ES" sz="900" dirty="0" err="1" smtClean="0">
                <a:solidFill>
                  <a:schemeClr val="tx1"/>
                </a:solidFill>
              </a:rPr>
              <a:t>String</a:t>
            </a:r>
            <a:r>
              <a:rPr lang="es-ES" sz="900" dirty="0" smtClean="0">
                <a:solidFill>
                  <a:schemeClr val="tx1"/>
                </a:solidFill>
              </a:rPr>
              <a:t> </a:t>
            </a:r>
            <a:r>
              <a:rPr lang="es-ES" sz="900" dirty="0" err="1">
                <a:solidFill>
                  <a:schemeClr val="tx1"/>
                </a:solidFill>
              </a:rPr>
              <a:t>key</a:t>
            </a:r>
            <a:r>
              <a:rPr lang="es-ES" sz="900" dirty="0">
                <a:solidFill>
                  <a:schemeClr val="tx1"/>
                </a:solidFill>
              </a:rPr>
              <a:t> = (</a:t>
            </a:r>
            <a:r>
              <a:rPr lang="es-ES" sz="900" dirty="0" err="1">
                <a:solidFill>
                  <a:schemeClr val="tx1"/>
                </a:solidFill>
              </a:rPr>
              <a:t>String</a:t>
            </a:r>
            <a:r>
              <a:rPr lang="es-ES" sz="900" dirty="0">
                <a:solidFill>
                  <a:schemeClr val="tx1"/>
                </a:solidFill>
              </a:rPr>
              <a:t>) </a:t>
            </a:r>
            <a:r>
              <a:rPr lang="es-ES" sz="900" dirty="0" err="1">
                <a:solidFill>
                  <a:schemeClr val="tx1"/>
                </a:solidFill>
              </a:rPr>
              <a:t>iter.next</a:t>
            </a:r>
            <a:r>
              <a:rPr lang="es-ES" sz="900" dirty="0">
                <a:solidFill>
                  <a:schemeClr val="tx1"/>
                </a:solidFill>
              </a:rPr>
              <a:t>();</a:t>
            </a:r>
          </a:p>
          <a:p>
            <a:r>
              <a:rPr lang="es-ES" sz="900" dirty="0" err="1">
                <a:solidFill>
                  <a:schemeClr val="tx1"/>
                </a:solidFill>
              </a:rPr>
              <a:t>System.out.println</a:t>
            </a:r>
            <a:r>
              <a:rPr lang="es-ES" sz="900" dirty="0">
                <a:solidFill>
                  <a:schemeClr val="tx1"/>
                </a:solidFill>
              </a:rPr>
              <a:t>( </a:t>
            </a:r>
            <a:r>
              <a:rPr lang="es-ES" sz="900" dirty="0" err="1">
                <a:solidFill>
                  <a:schemeClr val="tx1"/>
                </a:solidFill>
              </a:rPr>
              <a:t>key</a:t>
            </a:r>
            <a:r>
              <a:rPr lang="es-ES" sz="900" dirty="0">
                <a:solidFill>
                  <a:schemeClr val="tx1"/>
                </a:solidFill>
              </a:rPr>
              <a:t> + " " + </a:t>
            </a:r>
            <a:r>
              <a:rPr lang="es-ES" sz="900" dirty="0" err="1">
                <a:solidFill>
                  <a:schemeClr val="tx1"/>
                </a:solidFill>
              </a:rPr>
              <a:t>sombreros.getProperty</a:t>
            </a:r>
            <a:r>
              <a:rPr lang="es-ES" sz="900" dirty="0">
                <a:solidFill>
                  <a:schemeClr val="tx1"/>
                </a:solidFill>
              </a:rPr>
              <a:t>(</a:t>
            </a:r>
            <a:r>
              <a:rPr lang="es-ES" sz="900" dirty="0" err="1">
                <a:solidFill>
                  <a:schemeClr val="tx1"/>
                </a:solidFill>
              </a:rPr>
              <a:t>key</a:t>
            </a:r>
            <a:r>
              <a:rPr lang="es-ES" sz="900" dirty="0">
                <a:solidFill>
                  <a:schemeClr val="tx1"/>
                </a:solidFill>
              </a:rPr>
              <a:t>));</a:t>
            </a:r>
          </a:p>
          <a:p>
            <a:r>
              <a:rPr lang="es-ES" sz="900" dirty="0" smtClean="0">
                <a:solidFill>
                  <a:schemeClr val="tx1"/>
                </a:solidFill>
              </a:rPr>
              <a:t>} }</a:t>
            </a:r>
            <a:endParaRPr lang="es-ES" sz="900" dirty="0">
              <a:solidFill>
                <a:schemeClr val="tx1"/>
              </a:solidFill>
            </a:endParaRPr>
          </a:p>
        </p:txBody>
      </p:sp>
      <p:sp>
        <p:nvSpPr>
          <p:cNvPr id="13" name="12 CuadroTexto"/>
          <p:cNvSpPr txBox="1"/>
          <p:nvPr/>
        </p:nvSpPr>
        <p:spPr>
          <a:xfrm>
            <a:off x="4968044" y="1926843"/>
            <a:ext cx="4104456" cy="3293209"/>
          </a:xfrm>
          <a:prstGeom prst="rect">
            <a:avLst/>
          </a:prstGeom>
          <a:solidFill>
            <a:schemeClr val="bg1"/>
          </a:solidFill>
          <a:ln w="12700">
            <a:solidFill>
              <a:srgbClr val="C00000"/>
            </a:solidFill>
          </a:ln>
        </p:spPr>
        <p:txBody>
          <a:bodyPr wrap="square" rtlCol="0">
            <a:spAutoFit/>
          </a:bodyPr>
          <a:lstStyle/>
          <a:p>
            <a:pPr>
              <a:buNone/>
            </a:pPr>
            <a:endParaRPr lang="es-ES" altLang="es-ES" sz="900" dirty="0" smtClean="0"/>
          </a:p>
          <a:p>
            <a:pPr>
              <a:buNone/>
            </a:pPr>
            <a:endParaRPr lang="es-ES" altLang="es-ES" sz="900" dirty="0"/>
          </a:p>
          <a:p>
            <a:pPr>
              <a:buNone/>
            </a:pPr>
            <a:r>
              <a:rPr lang="es-ES" altLang="es-ES" sz="900" dirty="0" smtClean="0"/>
              <a:t>ApplicationContext.xml</a:t>
            </a:r>
            <a:endParaRPr lang="es-ES" sz="900" dirty="0" smtClean="0"/>
          </a:p>
          <a:p>
            <a:pPr>
              <a:buNone/>
            </a:pPr>
            <a:r>
              <a:rPr lang="es-ES" sz="900" dirty="0" smtClean="0"/>
              <a:t>&lt;?</a:t>
            </a:r>
            <a:r>
              <a:rPr lang="es-ES" sz="900" dirty="0" err="1" smtClean="0"/>
              <a:t>xml</a:t>
            </a:r>
            <a:r>
              <a:rPr lang="es-ES" sz="900" dirty="0" smtClean="0"/>
              <a:t> </a:t>
            </a:r>
            <a:r>
              <a:rPr lang="es-ES" sz="900" dirty="0" err="1" smtClean="0"/>
              <a:t>version</a:t>
            </a:r>
            <a:r>
              <a:rPr lang="es-ES" sz="900" dirty="0" smtClean="0"/>
              <a:t>="1.0" </a:t>
            </a:r>
            <a:r>
              <a:rPr lang="es-ES" sz="900" dirty="0" err="1" smtClean="0"/>
              <a:t>encoding</a:t>
            </a:r>
            <a:r>
              <a:rPr lang="es-ES" sz="900" dirty="0" smtClean="0"/>
              <a:t>="UTF-8"?&gt; </a:t>
            </a:r>
          </a:p>
          <a:p>
            <a:pPr>
              <a:buNone/>
            </a:pPr>
            <a:r>
              <a:rPr lang="es-ES" sz="900" dirty="0" smtClean="0"/>
              <a:t>&lt;</a:t>
            </a:r>
            <a:r>
              <a:rPr lang="es-ES" sz="900" dirty="0" err="1" smtClean="0"/>
              <a:t>beans</a:t>
            </a:r>
            <a:r>
              <a:rPr lang="es-ES" sz="900" dirty="0" smtClean="0"/>
              <a:t> </a:t>
            </a:r>
            <a:r>
              <a:rPr lang="es-ES" sz="900" dirty="0" err="1" smtClean="0"/>
              <a:t>xmlns</a:t>
            </a:r>
            <a:r>
              <a:rPr lang="es-ES" sz="900" dirty="0" smtClean="0">
                <a:solidFill>
                  <a:srgbClr val="00B050"/>
                </a:solidFill>
              </a:rPr>
              <a:t>="http://www.springframework.org/schema/beans" </a:t>
            </a:r>
          </a:p>
          <a:p>
            <a:pPr>
              <a:buNone/>
            </a:pPr>
            <a:r>
              <a:rPr lang="es-ES" sz="900" dirty="0" err="1" smtClean="0"/>
              <a:t>xmlns:xsi</a:t>
            </a:r>
            <a:r>
              <a:rPr lang="es-ES" sz="900" dirty="0" smtClean="0"/>
              <a:t>="</a:t>
            </a:r>
            <a:r>
              <a:rPr lang="es-ES" sz="900" dirty="0" smtClean="0">
                <a:solidFill>
                  <a:srgbClr val="00B050"/>
                </a:solidFill>
              </a:rPr>
              <a:t>http://www.w3.org/2001/XMLSchema-instance</a:t>
            </a:r>
            <a:r>
              <a:rPr lang="es-ES" sz="900" dirty="0" smtClean="0"/>
              <a:t>" </a:t>
            </a:r>
          </a:p>
          <a:p>
            <a:pPr>
              <a:buNone/>
            </a:pPr>
            <a:r>
              <a:rPr lang="es-ES" sz="900" dirty="0" err="1" smtClean="0"/>
              <a:t>xsi:schemaLocation</a:t>
            </a:r>
            <a:r>
              <a:rPr lang="es-ES" sz="900" dirty="0" smtClean="0"/>
              <a:t>="</a:t>
            </a:r>
            <a:r>
              <a:rPr lang="es-ES" sz="900" dirty="0" smtClean="0">
                <a:solidFill>
                  <a:srgbClr val="00B050"/>
                </a:solidFill>
              </a:rPr>
              <a:t>http://www.springframework.org/schema/beans </a:t>
            </a:r>
          </a:p>
          <a:p>
            <a:pPr>
              <a:buNone/>
            </a:pPr>
            <a:r>
              <a:rPr lang="es-ES" sz="900" dirty="0" smtClean="0">
                <a:solidFill>
                  <a:srgbClr val="00B050"/>
                </a:solidFill>
              </a:rPr>
              <a:t>http://www.springframework.org/schema/beans/spring-beans.xsd</a:t>
            </a:r>
            <a:r>
              <a:rPr lang="es-ES" sz="900" dirty="0" smtClean="0"/>
              <a:t>"&gt; </a:t>
            </a:r>
            <a:endParaRPr lang="es-ES_tradnl" sz="900" dirty="0" smtClean="0"/>
          </a:p>
          <a:p>
            <a:r>
              <a:rPr lang="es-ES" sz="900" dirty="0" smtClean="0"/>
              <a:t>//supongamos que Chistera, Gorra y Boina son implementaciones de Sombrero</a:t>
            </a:r>
          </a:p>
          <a:p>
            <a:r>
              <a:rPr lang="es-ES" sz="900" b="1" dirty="0" smtClean="0"/>
              <a:t>&lt;</a:t>
            </a:r>
            <a:r>
              <a:rPr lang="es-ES" sz="900" b="1" dirty="0" err="1"/>
              <a:t>bean</a:t>
            </a:r>
            <a:r>
              <a:rPr lang="es-ES" sz="900" b="1" dirty="0"/>
              <a:t> id="chistera" </a:t>
            </a:r>
            <a:r>
              <a:rPr lang="es-ES" sz="900" b="1" dirty="0" err="1"/>
              <a:t>class</a:t>
            </a:r>
            <a:r>
              <a:rPr lang="es-ES" sz="900" b="1" dirty="0"/>
              <a:t>="</a:t>
            </a:r>
            <a:r>
              <a:rPr lang="es-ES" sz="900" b="1" dirty="0" err="1" smtClean="0"/>
              <a:t>info.ejemplo.Chistera</a:t>
            </a:r>
            <a:r>
              <a:rPr lang="es-ES" sz="900" b="1" dirty="0"/>
              <a:t>" /&gt;</a:t>
            </a:r>
          </a:p>
          <a:p>
            <a:r>
              <a:rPr lang="es-ES" sz="900" b="1" dirty="0"/>
              <a:t>&lt;</a:t>
            </a:r>
            <a:r>
              <a:rPr lang="es-ES" sz="900" b="1" dirty="0" err="1"/>
              <a:t>bean</a:t>
            </a:r>
            <a:r>
              <a:rPr lang="es-ES" sz="900" b="1" dirty="0"/>
              <a:t> id="gorra" </a:t>
            </a:r>
            <a:r>
              <a:rPr lang="es-ES" sz="900" b="1" dirty="0" err="1"/>
              <a:t>class</a:t>
            </a:r>
            <a:r>
              <a:rPr lang="es-ES" sz="900" b="1" dirty="0"/>
              <a:t>="</a:t>
            </a:r>
            <a:r>
              <a:rPr lang="es-ES" sz="900" b="1" dirty="0" err="1" smtClean="0"/>
              <a:t>info.ejemplo.Gorra</a:t>
            </a:r>
            <a:r>
              <a:rPr lang="es-ES" sz="900" b="1" dirty="0"/>
              <a:t>" /&gt;</a:t>
            </a:r>
          </a:p>
          <a:p>
            <a:r>
              <a:rPr lang="es-ES" sz="900" b="1" dirty="0"/>
              <a:t>&lt;</a:t>
            </a:r>
            <a:r>
              <a:rPr lang="es-ES" sz="900" b="1" dirty="0" err="1"/>
              <a:t>bean</a:t>
            </a:r>
            <a:r>
              <a:rPr lang="es-ES" sz="900" b="1" dirty="0"/>
              <a:t> id="boina" </a:t>
            </a:r>
            <a:r>
              <a:rPr lang="es-ES" sz="900" b="1" dirty="0" err="1"/>
              <a:t>class</a:t>
            </a:r>
            <a:r>
              <a:rPr lang="es-ES" sz="900" b="1" dirty="0"/>
              <a:t>="</a:t>
            </a:r>
            <a:r>
              <a:rPr lang="es-ES" sz="900" b="1" dirty="0" err="1" smtClean="0"/>
              <a:t>info.ejemplo.Boina</a:t>
            </a:r>
            <a:r>
              <a:rPr lang="es-ES" sz="900" b="1" dirty="0"/>
              <a:t>" /&gt;</a:t>
            </a:r>
          </a:p>
          <a:p>
            <a:r>
              <a:rPr lang="es-ES" sz="900" b="1" dirty="0"/>
              <a:t>&lt;</a:t>
            </a:r>
            <a:r>
              <a:rPr lang="es-ES" sz="900" b="1" dirty="0" err="1"/>
              <a:t>bean</a:t>
            </a:r>
            <a:r>
              <a:rPr lang="es-ES" sz="900" b="1" dirty="0"/>
              <a:t> id="persona" </a:t>
            </a:r>
            <a:r>
              <a:rPr lang="es-ES" sz="900" b="1" dirty="0" err="1"/>
              <a:t>class</a:t>
            </a:r>
            <a:r>
              <a:rPr lang="es-ES" sz="900" b="1" dirty="0"/>
              <a:t>="</a:t>
            </a:r>
            <a:r>
              <a:rPr lang="es-ES" sz="900" b="1" dirty="0" err="1" smtClean="0"/>
              <a:t>info.ejemplo.Persona</a:t>
            </a:r>
            <a:r>
              <a:rPr lang="es-ES" sz="900" b="1" dirty="0"/>
              <a:t>" &gt;</a:t>
            </a:r>
          </a:p>
          <a:p>
            <a:r>
              <a:rPr lang="es-ES" sz="900" b="1" dirty="0" smtClean="0"/>
              <a:t>&lt;</a:t>
            </a:r>
            <a:r>
              <a:rPr lang="es-ES" sz="900" b="1" dirty="0" err="1"/>
              <a:t>property</a:t>
            </a:r>
            <a:r>
              <a:rPr lang="es-ES" sz="900" b="1" dirty="0"/>
              <a:t> </a:t>
            </a:r>
            <a:r>
              <a:rPr lang="es-ES" sz="900" b="1" dirty="0" err="1"/>
              <a:t>name</a:t>
            </a:r>
            <a:r>
              <a:rPr lang="es-ES" sz="900" b="1" dirty="0"/>
              <a:t>="nombre" </a:t>
            </a:r>
            <a:r>
              <a:rPr lang="es-ES" sz="900" b="1" dirty="0" err="1"/>
              <a:t>value</a:t>
            </a:r>
            <a:r>
              <a:rPr lang="es-ES" sz="900" b="1" dirty="0"/>
              <a:t>="Juan Carlos" /&gt;</a:t>
            </a:r>
          </a:p>
          <a:p>
            <a:r>
              <a:rPr lang="es-ES" sz="900" b="1" dirty="0" smtClean="0"/>
              <a:t>            &lt;</a:t>
            </a:r>
            <a:r>
              <a:rPr lang="es-ES" sz="900" b="1" dirty="0" err="1"/>
              <a:t>property</a:t>
            </a:r>
            <a:r>
              <a:rPr lang="es-ES" sz="900" b="1" dirty="0"/>
              <a:t> </a:t>
            </a:r>
            <a:r>
              <a:rPr lang="es-ES" sz="900" b="1" dirty="0" err="1"/>
              <a:t>name</a:t>
            </a:r>
            <a:r>
              <a:rPr lang="es-ES" sz="900" b="1" dirty="0"/>
              <a:t>="sombreros"&gt;</a:t>
            </a:r>
          </a:p>
          <a:p>
            <a:r>
              <a:rPr lang="es-ES" sz="900" b="1" dirty="0" smtClean="0"/>
              <a:t>                        &lt;</a:t>
            </a:r>
            <a:r>
              <a:rPr lang="es-ES" sz="900" b="1" dirty="0" err="1"/>
              <a:t>map</a:t>
            </a:r>
            <a:r>
              <a:rPr lang="es-ES" sz="900" b="1" dirty="0"/>
              <a:t>&gt;</a:t>
            </a:r>
          </a:p>
          <a:p>
            <a:r>
              <a:rPr lang="es-ES" sz="900" b="1" dirty="0" smtClean="0"/>
              <a:t>	&lt;</a:t>
            </a:r>
            <a:r>
              <a:rPr lang="es-ES" sz="900" b="1" dirty="0" err="1"/>
              <a:t>entry</a:t>
            </a:r>
            <a:r>
              <a:rPr lang="es-ES" sz="900" b="1" dirty="0"/>
              <a:t> </a:t>
            </a:r>
            <a:r>
              <a:rPr lang="es-ES" sz="900" b="1" dirty="0" err="1"/>
              <a:t>key</a:t>
            </a:r>
            <a:r>
              <a:rPr lang="es-ES" sz="900" b="1" dirty="0"/>
              <a:t>="CHISTERA" </a:t>
            </a:r>
            <a:r>
              <a:rPr lang="es-ES" sz="900" b="1" dirty="0" err="1"/>
              <a:t>value-ref</a:t>
            </a:r>
            <a:r>
              <a:rPr lang="es-ES" sz="900" b="1" dirty="0"/>
              <a:t>="chistera" /&gt;</a:t>
            </a:r>
          </a:p>
          <a:p>
            <a:r>
              <a:rPr lang="es-ES" sz="900" b="1" dirty="0" smtClean="0"/>
              <a:t>	&lt;</a:t>
            </a:r>
            <a:r>
              <a:rPr lang="es-ES" sz="900" b="1" dirty="0" err="1"/>
              <a:t>entry</a:t>
            </a:r>
            <a:r>
              <a:rPr lang="es-ES" sz="900" b="1" dirty="0"/>
              <a:t> </a:t>
            </a:r>
            <a:r>
              <a:rPr lang="es-ES" sz="900" b="1" dirty="0" err="1"/>
              <a:t>key</a:t>
            </a:r>
            <a:r>
              <a:rPr lang="es-ES" sz="900" b="1" dirty="0"/>
              <a:t>="GORRA" </a:t>
            </a:r>
            <a:r>
              <a:rPr lang="es-ES" sz="900" b="1" dirty="0" err="1"/>
              <a:t>value-ref</a:t>
            </a:r>
            <a:r>
              <a:rPr lang="es-ES" sz="900" b="1" dirty="0"/>
              <a:t>="gorra" /&gt;</a:t>
            </a:r>
          </a:p>
          <a:p>
            <a:r>
              <a:rPr lang="es-ES" sz="900" b="1" dirty="0" smtClean="0"/>
              <a:t>	&lt;</a:t>
            </a:r>
            <a:r>
              <a:rPr lang="es-ES" sz="900" b="1" dirty="0" err="1"/>
              <a:t>entry</a:t>
            </a:r>
            <a:r>
              <a:rPr lang="es-ES" sz="900" b="1" dirty="0"/>
              <a:t> </a:t>
            </a:r>
            <a:r>
              <a:rPr lang="es-ES" sz="900" b="1" dirty="0" err="1"/>
              <a:t>key</a:t>
            </a:r>
            <a:r>
              <a:rPr lang="es-ES" sz="900" b="1" dirty="0"/>
              <a:t>="BOINA" </a:t>
            </a:r>
            <a:r>
              <a:rPr lang="es-ES" sz="900" b="1" dirty="0" err="1"/>
              <a:t>value-ref</a:t>
            </a:r>
            <a:r>
              <a:rPr lang="es-ES" sz="900" b="1" dirty="0"/>
              <a:t>="boina" /&gt;</a:t>
            </a:r>
          </a:p>
          <a:p>
            <a:r>
              <a:rPr lang="es-ES" sz="900" b="1" dirty="0" smtClean="0"/>
              <a:t>                          &lt;/</a:t>
            </a:r>
            <a:r>
              <a:rPr lang="es-ES" sz="900" b="1" dirty="0" err="1"/>
              <a:t>map</a:t>
            </a:r>
            <a:r>
              <a:rPr lang="es-ES" sz="900" b="1" dirty="0"/>
              <a:t>&gt;</a:t>
            </a:r>
          </a:p>
          <a:p>
            <a:r>
              <a:rPr lang="es-ES" sz="900" b="1" dirty="0" smtClean="0"/>
              <a:t>            &lt;/</a:t>
            </a:r>
            <a:r>
              <a:rPr lang="es-ES" sz="900" b="1" dirty="0" err="1"/>
              <a:t>property</a:t>
            </a:r>
            <a:r>
              <a:rPr lang="es-ES" sz="900" b="1" dirty="0"/>
              <a:t>&gt;</a:t>
            </a:r>
          </a:p>
          <a:p>
            <a:r>
              <a:rPr lang="es-ES" sz="900" b="1" dirty="0"/>
              <a:t>&lt;/</a:t>
            </a:r>
            <a:r>
              <a:rPr lang="es-ES" sz="900" b="1" dirty="0" err="1"/>
              <a:t>bean</a:t>
            </a:r>
            <a:r>
              <a:rPr lang="es-ES" sz="900" b="1" dirty="0"/>
              <a:t>&gt;</a:t>
            </a:r>
          </a:p>
          <a:p>
            <a:pPr>
              <a:buNone/>
            </a:pPr>
            <a:r>
              <a:rPr lang="es-ES" sz="900" dirty="0" smtClean="0"/>
              <a:t>&lt;/</a:t>
            </a:r>
            <a:r>
              <a:rPr lang="es-ES" sz="900" dirty="0" err="1" smtClean="0"/>
              <a:t>beans</a:t>
            </a:r>
            <a:r>
              <a:rPr lang="es-ES" sz="1000" dirty="0" smtClean="0"/>
              <a:t>&gt;</a:t>
            </a:r>
            <a:endParaRPr lang="es-ES_tradnl" altLang="es-ES" sz="1000" dirty="0">
              <a:ea typeface="ＭＳ Ｐゴシック" pitchFamily="34" charset="-128"/>
            </a:endParaRPr>
          </a:p>
        </p:txBody>
      </p:sp>
      <p:sp>
        <p:nvSpPr>
          <p:cNvPr id="3" name="CuadroTexto 2"/>
          <p:cNvSpPr txBox="1"/>
          <p:nvPr/>
        </p:nvSpPr>
        <p:spPr>
          <a:xfrm>
            <a:off x="5148064" y="5220052"/>
            <a:ext cx="3744416" cy="873244"/>
          </a:xfrm>
          <a:prstGeom prst="rect">
            <a:avLst/>
          </a:prstGeom>
          <a:noFill/>
        </p:spPr>
        <p:txBody>
          <a:bodyPr wrap="square" rtlCol="0">
            <a:spAutoFit/>
          </a:bodyPr>
          <a:lstStyle/>
          <a:p>
            <a:endParaRPr lang="es-ES" dirty="0"/>
          </a:p>
        </p:txBody>
      </p:sp>
      <p:sp>
        <p:nvSpPr>
          <p:cNvPr id="15" name="12 Rectángulo redondeado"/>
          <p:cNvSpPr/>
          <p:nvPr/>
        </p:nvSpPr>
        <p:spPr>
          <a:xfrm>
            <a:off x="3412887" y="438067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a:solidFill>
                  <a:schemeClr val="bg1"/>
                </a:solidFill>
              </a:rPr>
              <a:t>class MainApp</a:t>
            </a:r>
            <a:endParaRPr lang="es-ES" sz="1000" b="1" dirty="0">
              <a:solidFill>
                <a:schemeClr val="bg1"/>
              </a:solidFill>
            </a:endParaRPr>
          </a:p>
        </p:txBody>
      </p:sp>
      <p:sp>
        <p:nvSpPr>
          <p:cNvPr id="16" name="12 Rectángulo redondeado"/>
          <p:cNvSpPr/>
          <p:nvPr/>
        </p:nvSpPr>
        <p:spPr>
          <a:xfrm>
            <a:off x="7286757" y="2060848"/>
            <a:ext cx="1479467"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s-ES" sz="1000" dirty="0" smtClean="0"/>
          </a:p>
          <a:p>
            <a:pPr algn="ctr"/>
            <a:r>
              <a:rPr lang="es-ES" altLang="es-ES" sz="1000" dirty="0" smtClean="0"/>
              <a:t>ApplicationContext.xml</a:t>
            </a:r>
            <a:endParaRPr lang="es-ES" altLang="es-ES" sz="1000" dirty="0"/>
          </a:p>
          <a:p>
            <a:pPr algn="ctr"/>
            <a:endParaRPr lang="es-ES" sz="1000" dirty="0" smtClean="0"/>
          </a:p>
        </p:txBody>
      </p:sp>
      <p:sp>
        <p:nvSpPr>
          <p:cNvPr id="17" name="1 Rectángulo redondeado"/>
          <p:cNvSpPr/>
          <p:nvPr/>
        </p:nvSpPr>
        <p:spPr>
          <a:xfrm>
            <a:off x="3406818" y="1801711"/>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8" name="17 CuadroTexto"/>
          <p:cNvSpPr txBox="1"/>
          <p:nvPr/>
        </p:nvSpPr>
        <p:spPr>
          <a:xfrm>
            <a:off x="1979712" y="1228110"/>
            <a:ext cx="4680520"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inyección de propiedades con </a:t>
            </a:r>
            <a:r>
              <a:rPr lang="es-ES" b="1" dirty="0" err="1">
                <a:solidFill>
                  <a:srgbClr val="C00000"/>
                </a:solidFill>
              </a:rPr>
              <a:t>Maps</a:t>
            </a:r>
            <a:endParaRPr lang="es-ES" b="1" dirty="0">
              <a:solidFill>
                <a:srgbClr val="C00000"/>
              </a:solidFill>
            </a:endParaRPr>
          </a:p>
        </p:txBody>
      </p:sp>
      <p:pic>
        <p:nvPicPr>
          <p:cNvPr id="21"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4"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0791503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3 Marcador de pie de página"/>
          <p:cNvSpPr>
            <a:spLocks noGrp="1"/>
          </p:cNvSpPr>
          <p:nvPr>
            <p:ph type="ftr" sz="quarter" idx="11"/>
          </p:nvPr>
        </p:nvSpPr>
        <p:spPr bwMode="auto">
          <a:xfrm>
            <a:off x="3124200" y="6356350"/>
            <a:ext cx="2895600"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 name="5 Marcador de texto"/>
          <p:cNvSpPr>
            <a:spLocks noGrp="1"/>
          </p:cNvSpPr>
          <p:nvPr>
            <p:ph type="body" sz="quarter" idx="13"/>
          </p:nvPr>
        </p:nvSpPr>
        <p:spPr>
          <a:xfrm>
            <a:off x="539552" y="692696"/>
            <a:ext cx="504056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EJEMPLO: DEFINICIÓN DE BEANS</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8 Rectángulo"/>
          <p:cNvSpPr/>
          <p:nvPr/>
        </p:nvSpPr>
        <p:spPr>
          <a:xfrm>
            <a:off x="179512" y="4286969"/>
            <a:ext cx="4608512" cy="186616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 sz="1000" dirty="0" err="1">
                <a:solidFill>
                  <a:schemeClr val="tx1"/>
                </a:solidFill>
              </a:rPr>
              <a:t>package</a:t>
            </a:r>
            <a:r>
              <a:rPr lang="es-ES" sz="1000" dirty="0">
                <a:solidFill>
                  <a:schemeClr val="tx1"/>
                </a:solidFill>
              </a:rPr>
              <a:t> </a:t>
            </a:r>
            <a:r>
              <a:rPr lang="es-ES" sz="1000" dirty="0" err="1" smtClean="0">
                <a:solidFill>
                  <a:schemeClr val="tx1"/>
                </a:solidFill>
              </a:rPr>
              <a:t>com.sopra</a:t>
            </a:r>
            <a:r>
              <a:rPr lang="es-ES" sz="1000" dirty="0" smtClean="0">
                <a:solidFill>
                  <a:schemeClr val="tx1"/>
                </a:solidFill>
              </a:rPr>
              <a:t>;</a:t>
            </a:r>
          </a:p>
          <a:p>
            <a:pPr>
              <a:buNone/>
            </a:pPr>
            <a:endParaRPr lang="es-ES" sz="1000" dirty="0" smtClean="0">
              <a:solidFill>
                <a:schemeClr val="tx1"/>
              </a:solidFill>
            </a:endParaRP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a:t>
            </a:r>
            <a:r>
              <a:rPr lang="es-ES" sz="1000" dirty="0" err="1">
                <a:solidFill>
                  <a:schemeClr val="tx1"/>
                </a:solidFill>
              </a:rPr>
              <a:t>org.springframework.context.ApplicationContext</a:t>
            </a:r>
            <a:r>
              <a:rPr lang="es-ES" sz="1000" dirty="0" smtClean="0">
                <a:solidFill>
                  <a:schemeClr val="tx1"/>
                </a:solidFill>
              </a:rPr>
              <a:t>;</a:t>
            </a:r>
          </a:p>
          <a:p>
            <a:pPr>
              <a:buNone/>
            </a:pPr>
            <a:r>
              <a:rPr lang="es-ES" sz="1000" dirty="0" smtClean="0">
                <a:solidFill>
                  <a:schemeClr val="tx1"/>
                </a:solidFill>
              </a:rPr>
              <a:t> </a:t>
            </a:r>
            <a:r>
              <a:rPr lang="es-ES" sz="1000" dirty="0" err="1">
                <a:solidFill>
                  <a:schemeClr val="tx1"/>
                </a:solidFill>
              </a:rPr>
              <a:t>import</a:t>
            </a:r>
            <a:r>
              <a:rPr lang="es-ES" sz="1000" dirty="0">
                <a:solidFill>
                  <a:schemeClr val="tx1"/>
                </a:solidFill>
              </a:rPr>
              <a:t> org.springframework.context.support.ClassPathXmlApplicationContext; </a:t>
            </a:r>
            <a:endParaRPr lang="es-ES" sz="1000" dirty="0" smtClean="0">
              <a:solidFill>
                <a:schemeClr val="tx1"/>
              </a:solidFill>
            </a:endParaRPr>
          </a:p>
          <a:p>
            <a:pPr>
              <a:buNone/>
            </a:pPr>
            <a:endParaRPr lang="es-ES" sz="1000" dirty="0">
              <a:solidFill>
                <a:srgbClr val="0070C0"/>
              </a:solidFill>
            </a:endParaRPr>
          </a:p>
          <a:p>
            <a:pPr>
              <a:buNone/>
            </a:pPr>
            <a:r>
              <a:rPr lang="es-ES" sz="1000" b="1" dirty="0" err="1" smtClean="0">
                <a:solidFill>
                  <a:srgbClr val="0070C0"/>
                </a:solidFill>
              </a:rPr>
              <a:t>public</a:t>
            </a:r>
            <a:r>
              <a:rPr lang="es-ES" sz="1000" dirty="0" smtClean="0">
                <a:solidFill>
                  <a:srgbClr val="0070C0"/>
                </a:solidFill>
              </a:rPr>
              <a:t> </a:t>
            </a:r>
            <a:r>
              <a:rPr lang="es-ES" sz="1000" dirty="0" err="1">
                <a:solidFill>
                  <a:schemeClr val="tx1"/>
                </a:solidFill>
              </a:rPr>
              <a:t>class</a:t>
            </a:r>
            <a:r>
              <a:rPr lang="es-ES" sz="1000" dirty="0">
                <a:solidFill>
                  <a:schemeClr val="tx1"/>
                </a:solidFill>
              </a:rPr>
              <a:t> </a:t>
            </a:r>
            <a:r>
              <a:rPr lang="es-ES" sz="1000" dirty="0" err="1">
                <a:solidFill>
                  <a:schemeClr val="tx1"/>
                </a:solidFill>
              </a:rPr>
              <a:t>MainApp</a:t>
            </a:r>
            <a:r>
              <a:rPr lang="es-ES" sz="1000" dirty="0">
                <a:solidFill>
                  <a:schemeClr val="tx1"/>
                </a:solidFill>
              </a:rPr>
              <a:t> </a:t>
            </a:r>
            <a:r>
              <a:rPr lang="es-ES" sz="1000" dirty="0" smtClean="0">
                <a:solidFill>
                  <a:schemeClr val="tx1"/>
                </a:solidFill>
              </a:rPr>
              <a:t>{</a:t>
            </a:r>
          </a:p>
          <a:p>
            <a:pPr>
              <a:buNone/>
            </a:pPr>
            <a:r>
              <a:rPr lang="es-ES" sz="1000" dirty="0" smtClean="0">
                <a:solidFill>
                  <a:schemeClr val="tx1"/>
                </a:solidFill>
              </a:rPr>
              <a:t> </a:t>
            </a:r>
            <a:r>
              <a:rPr lang="es-ES" sz="1000" b="1" dirty="0" err="1">
                <a:solidFill>
                  <a:srgbClr val="0070C0"/>
                </a:solidFill>
              </a:rPr>
              <a:t>public</a:t>
            </a:r>
            <a:r>
              <a:rPr lang="es-ES" sz="1000" dirty="0">
                <a:solidFill>
                  <a:schemeClr val="tx1"/>
                </a:solidFill>
              </a:rPr>
              <a:t> </a:t>
            </a:r>
            <a:r>
              <a:rPr lang="es-ES" sz="1000" dirty="0" err="1">
                <a:solidFill>
                  <a:schemeClr val="tx1"/>
                </a:solidFill>
              </a:rPr>
              <a:t>static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main</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args</a:t>
            </a:r>
            <a:r>
              <a:rPr lang="es-ES" sz="1000" dirty="0">
                <a:solidFill>
                  <a:schemeClr val="tx1"/>
                </a:solidFill>
              </a:rPr>
              <a:t>) </a:t>
            </a:r>
            <a:r>
              <a:rPr lang="es-ES" sz="1000" dirty="0" smtClean="0">
                <a:solidFill>
                  <a:schemeClr val="tx1"/>
                </a:solidFill>
              </a:rPr>
              <a:t>{</a:t>
            </a:r>
          </a:p>
          <a:p>
            <a:pPr>
              <a:buNone/>
            </a:pPr>
            <a:endParaRPr lang="es-ES" sz="1000" dirty="0">
              <a:solidFill>
                <a:schemeClr val="tx1"/>
              </a:solidFill>
            </a:endParaRPr>
          </a:p>
          <a:p>
            <a:r>
              <a:rPr lang="es-ES" sz="1000" dirty="0" smtClean="0">
                <a:solidFill>
                  <a:schemeClr val="tx1"/>
                </a:solidFill>
              </a:rPr>
              <a:t> </a:t>
            </a:r>
            <a:r>
              <a:rPr lang="es-ES" sz="1000" dirty="0" err="1">
                <a:solidFill>
                  <a:schemeClr val="tx1"/>
                </a:solidFill>
              </a:rPr>
              <a:t>ApplicationContext</a:t>
            </a:r>
            <a:r>
              <a:rPr lang="es-ES" sz="1000" dirty="0">
                <a:solidFill>
                  <a:schemeClr val="tx1"/>
                </a:solidFill>
              </a:rPr>
              <a:t> </a:t>
            </a:r>
            <a:r>
              <a:rPr lang="es-ES" sz="1000" dirty="0" err="1">
                <a:solidFill>
                  <a:schemeClr val="tx1"/>
                </a:solidFill>
              </a:rPr>
              <a:t>ctx</a:t>
            </a:r>
            <a:r>
              <a:rPr lang="es-ES" sz="1000" dirty="0">
                <a:solidFill>
                  <a:schemeClr val="tx1"/>
                </a:solidFill>
              </a:rPr>
              <a:t> = new </a:t>
            </a:r>
            <a:r>
              <a:rPr lang="es-ES" sz="1000" dirty="0" err="1">
                <a:solidFill>
                  <a:schemeClr val="tx1"/>
                </a:solidFill>
              </a:rPr>
              <a:t>ClassPathXmlApplicationContext</a:t>
            </a:r>
            <a:r>
              <a:rPr lang="es-ES" sz="1000" dirty="0">
                <a:solidFill>
                  <a:schemeClr val="tx1"/>
                </a:solidFill>
              </a:rPr>
              <a:t>("ejempo.xml");</a:t>
            </a:r>
          </a:p>
          <a:p>
            <a:r>
              <a:rPr lang="es-ES" sz="1000" dirty="0">
                <a:solidFill>
                  <a:schemeClr val="tx1"/>
                </a:solidFill>
              </a:rPr>
              <a:t>Persona </a:t>
            </a:r>
            <a:r>
              <a:rPr lang="es-ES" sz="1000" dirty="0" err="1">
                <a:solidFill>
                  <a:schemeClr val="tx1"/>
                </a:solidFill>
              </a:rPr>
              <a:t>persona</a:t>
            </a:r>
            <a:r>
              <a:rPr lang="es-ES" sz="1000" dirty="0">
                <a:solidFill>
                  <a:schemeClr val="tx1"/>
                </a:solidFill>
              </a:rPr>
              <a:t> = (Persona) </a:t>
            </a:r>
            <a:r>
              <a:rPr lang="es-ES" sz="1000" dirty="0" err="1">
                <a:solidFill>
                  <a:schemeClr val="tx1"/>
                </a:solidFill>
              </a:rPr>
              <a:t>ctx.getBean</a:t>
            </a:r>
            <a:r>
              <a:rPr lang="es-ES" sz="1000" dirty="0">
                <a:solidFill>
                  <a:schemeClr val="tx1"/>
                </a:solidFill>
              </a:rPr>
              <a:t>("persona</a:t>
            </a:r>
            <a:r>
              <a:rPr lang="es-ES" sz="1000" dirty="0" smtClean="0">
                <a:solidFill>
                  <a:schemeClr val="tx1"/>
                </a:solidFill>
              </a:rPr>
              <a:t>");</a:t>
            </a:r>
          </a:p>
          <a:p>
            <a:pPr>
              <a:buNone/>
            </a:pPr>
            <a:r>
              <a:rPr lang="es-ES" sz="1000" dirty="0" smtClean="0">
                <a:solidFill>
                  <a:schemeClr val="tx1"/>
                </a:solidFill>
              </a:rPr>
              <a:t>}</a:t>
            </a:r>
          </a:p>
          <a:p>
            <a:pPr>
              <a:buNone/>
            </a:pPr>
            <a:r>
              <a:rPr lang="es-ES" sz="1000" dirty="0" smtClean="0">
                <a:solidFill>
                  <a:schemeClr val="tx1"/>
                </a:solidFill>
              </a:rPr>
              <a:t>}</a:t>
            </a:r>
            <a:endParaRPr lang="es-ES" sz="1000" dirty="0">
              <a:solidFill>
                <a:schemeClr val="tx1"/>
              </a:solidFill>
            </a:endParaRPr>
          </a:p>
        </p:txBody>
      </p:sp>
      <p:sp>
        <p:nvSpPr>
          <p:cNvPr id="10" name="9 Rectángulo"/>
          <p:cNvSpPr/>
          <p:nvPr/>
        </p:nvSpPr>
        <p:spPr>
          <a:xfrm>
            <a:off x="179512" y="1763641"/>
            <a:ext cx="4608511" cy="2457447"/>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None/>
            </a:pPr>
            <a:r>
              <a:rPr lang="es-ES_tradnl" sz="1000" b="1" dirty="0">
                <a:solidFill>
                  <a:srgbClr val="4D0B39"/>
                </a:solidFill>
              </a:rPr>
              <a:t>//</a:t>
            </a:r>
            <a:r>
              <a:rPr lang="es-ES" sz="1000" dirty="0">
                <a:solidFill>
                  <a:srgbClr val="4D0B39"/>
                </a:solidFill>
              </a:rPr>
              <a:t> </a:t>
            </a:r>
            <a:r>
              <a:rPr lang="es-ES" sz="1000" b="1" dirty="0">
                <a:solidFill>
                  <a:srgbClr val="4D0B39"/>
                </a:solidFill>
              </a:rPr>
              <a:t>Clase </a:t>
            </a:r>
            <a:r>
              <a:rPr lang="es-ES" sz="1000" b="1" dirty="0" err="1" smtClean="0">
                <a:solidFill>
                  <a:srgbClr val="4D0B39"/>
                </a:solidFill>
              </a:rPr>
              <a:t>info.ejemplo.Persona</a:t>
            </a:r>
            <a:r>
              <a:rPr lang="es-ES" sz="1000" b="1" dirty="0" smtClean="0">
                <a:solidFill>
                  <a:srgbClr val="4D0B39"/>
                </a:solidFill>
              </a:rPr>
              <a:t> </a:t>
            </a:r>
            <a:r>
              <a:rPr lang="es-ES_tradnl" sz="1000" b="1" dirty="0">
                <a:solidFill>
                  <a:srgbClr val="4D0B39"/>
                </a:solidFill>
              </a:rPr>
              <a:t>	</a:t>
            </a:r>
            <a:r>
              <a:rPr lang="es-ES" sz="1000" dirty="0">
                <a:solidFill>
                  <a:srgbClr val="4D0B39"/>
                </a:solidFill>
              </a:rPr>
              <a:t> </a:t>
            </a:r>
          </a:p>
          <a:p>
            <a:pPr>
              <a:buNone/>
            </a:pPr>
            <a:r>
              <a:rPr lang="es-ES" sz="1000" dirty="0">
                <a:solidFill>
                  <a:srgbClr val="4D0B39"/>
                </a:solidFill>
              </a:rPr>
              <a:t>//tenemos un constructor con un </a:t>
            </a:r>
            <a:r>
              <a:rPr lang="es-ES" sz="1000" dirty="0" err="1">
                <a:solidFill>
                  <a:srgbClr val="4D0B39"/>
                </a:solidFill>
              </a:rPr>
              <a:t>String</a:t>
            </a:r>
            <a:endParaRPr lang="es-ES" sz="1000" dirty="0">
              <a:solidFill>
                <a:srgbClr val="4D0B39"/>
              </a:solidFill>
            </a:endParaRPr>
          </a:p>
          <a:p>
            <a:pPr>
              <a:buNone/>
            </a:pPr>
            <a:r>
              <a:rPr lang="es-ES" sz="1000" dirty="0" err="1">
                <a:solidFill>
                  <a:srgbClr val="4D0B39"/>
                </a:solidFill>
              </a:rPr>
              <a:t>public</a:t>
            </a:r>
            <a:r>
              <a:rPr lang="es-ES" sz="1000" dirty="0">
                <a:solidFill>
                  <a:srgbClr val="4D0B39"/>
                </a:solidFill>
              </a:rPr>
              <a:t> </a:t>
            </a:r>
            <a:r>
              <a:rPr lang="es-ES" sz="1000" dirty="0" err="1">
                <a:solidFill>
                  <a:srgbClr val="4D0B39"/>
                </a:solidFill>
              </a:rPr>
              <a:t>class</a:t>
            </a:r>
            <a:r>
              <a:rPr lang="es-ES" sz="1000" dirty="0">
                <a:solidFill>
                  <a:srgbClr val="4D0B39"/>
                </a:solidFill>
              </a:rPr>
              <a:t> Persona(){</a:t>
            </a:r>
          </a:p>
          <a:p>
            <a:r>
              <a:rPr lang="es-ES" sz="1000" dirty="0" err="1">
                <a:solidFill>
                  <a:schemeClr val="tx1"/>
                </a:solidFill>
              </a:rPr>
              <a:t>public</a:t>
            </a:r>
            <a:r>
              <a:rPr lang="es-ES" sz="1000" dirty="0">
                <a:solidFill>
                  <a:schemeClr val="tx1"/>
                </a:solidFill>
              </a:rPr>
              <a:t> </a:t>
            </a:r>
            <a:r>
              <a:rPr lang="es-ES" sz="1000" dirty="0" err="1">
                <a:solidFill>
                  <a:schemeClr val="tx1"/>
                </a:solidFill>
              </a:rPr>
              <a:t>setNombre</a:t>
            </a:r>
            <a:r>
              <a:rPr lang="es-ES" sz="1000" dirty="0">
                <a:solidFill>
                  <a:schemeClr val="tx1"/>
                </a:solidFill>
              </a:rPr>
              <a:t>(</a:t>
            </a:r>
            <a:r>
              <a:rPr lang="es-ES" sz="1000" dirty="0" err="1">
                <a:solidFill>
                  <a:schemeClr val="tx1"/>
                </a:solidFill>
              </a:rPr>
              <a:t>String</a:t>
            </a:r>
            <a:r>
              <a:rPr lang="es-ES" sz="1000" dirty="0">
                <a:solidFill>
                  <a:schemeClr val="tx1"/>
                </a:solidFill>
              </a:rPr>
              <a:t> nombre){</a:t>
            </a:r>
          </a:p>
          <a:p>
            <a:r>
              <a:rPr lang="es-ES" sz="1000" dirty="0" err="1">
                <a:solidFill>
                  <a:schemeClr val="tx1"/>
                </a:solidFill>
              </a:rPr>
              <a:t>this.nombre</a:t>
            </a:r>
            <a:r>
              <a:rPr lang="es-ES" sz="1000" dirty="0">
                <a:solidFill>
                  <a:schemeClr val="tx1"/>
                </a:solidFill>
              </a:rPr>
              <a:t> = nombre;</a:t>
            </a:r>
          </a:p>
          <a:p>
            <a:r>
              <a:rPr lang="es-ES" sz="1000" dirty="0">
                <a:solidFill>
                  <a:schemeClr val="tx1"/>
                </a:solidFill>
              </a:rPr>
              <a:t>}</a:t>
            </a:r>
          </a:p>
          <a:p>
            <a:r>
              <a:rPr lang="es-ES" sz="1000" dirty="0">
                <a:solidFill>
                  <a:schemeClr val="tx1"/>
                </a:solidFill>
              </a:rPr>
              <a:t>//tenemos otro setter con un mapeo de </a:t>
            </a:r>
            <a:r>
              <a:rPr lang="es-ES" sz="1000" dirty="0" err="1">
                <a:solidFill>
                  <a:schemeClr val="tx1"/>
                </a:solidFill>
              </a:rPr>
              <a:t>Strings</a:t>
            </a:r>
            <a:r>
              <a:rPr lang="es-ES" sz="1000" dirty="0">
                <a:solidFill>
                  <a:schemeClr val="tx1"/>
                </a:solidFill>
              </a:rPr>
              <a:t> y Sombreros</a:t>
            </a:r>
          </a:p>
          <a:p>
            <a:r>
              <a:rPr lang="es-ES" sz="1000" dirty="0" err="1">
                <a:solidFill>
                  <a:schemeClr val="tx1"/>
                </a:solidFill>
              </a:rPr>
              <a:t>public</a:t>
            </a:r>
            <a:r>
              <a:rPr lang="es-ES" sz="1000" dirty="0">
                <a:solidFill>
                  <a:schemeClr val="tx1"/>
                </a:solidFill>
              </a:rPr>
              <a:t> </a:t>
            </a:r>
            <a:r>
              <a:rPr lang="es-ES" sz="1000" dirty="0" err="1">
                <a:solidFill>
                  <a:schemeClr val="tx1"/>
                </a:solidFill>
              </a:rPr>
              <a:t>setSombreros</a:t>
            </a:r>
            <a:r>
              <a:rPr lang="es-ES" sz="1000" dirty="0">
                <a:solidFill>
                  <a:schemeClr val="tx1"/>
                </a:solidFill>
              </a:rPr>
              <a:t>(</a:t>
            </a:r>
            <a:r>
              <a:rPr lang="es-ES" sz="1000" dirty="0" err="1">
                <a:solidFill>
                  <a:schemeClr val="tx1"/>
                </a:solidFill>
              </a:rPr>
              <a:t>Map</a:t>
            </a:r>
            <a:r>
              <a:rPr lang="es-ES" sz="1000" dirty="0">
                <a:solidFill>
                  <a:schemeClr val="tx1"/>
                </a:solidFill>
              </a:rPr>
              <a:t>&lt;</a:t>
            </a:r>
            <a:r>
              <a:rPr lang="es-ES" sz="1000" dirty="0" err="1">
                <a:solidFill>
                  <a:schemeClr val="tx1"/>
                </a:solidFill>
              </a:rPr>
              <a:t>String</a:t>
            </a:r>
            <a:r>
              <a:rPr lang="es-ES" sz="1000" dirty="0">
                <a:solidFill>
                  <a:schemeClr val="tx1"/>
                </a:solidFill>
              </a:rPr>
              <a:t>, Sombrero&gt; sombreros){</a:t>
            </a:r>
          </a:p>
          <a:p>
            <a:r>
              <a:rPr lang="es-ES" sz="1000" dirty="0" err="1">
                <a:solidFill>
                  <a:schemeClr val="tx1"/>
                </a:solidFill>
              </a:rPr>
              <a:t>this.sombreros</a:t>
            </a:r>
            <a:r>
              <a:rPr lang="es-ES" sz="1000" dirty="0">
                <a:solidFill>
                  <a:schemeClr val="tx1"/>
                </a:solidFill>
              </a:rPr>
              <a:t>= sombreros;</a:t>
            </a:r>
          </a:p>
          <a:p>
            <a:r>
              <a:rPr lang="es-ES" sz="1000" dirty="0">
                <a:solidFill>
                  <a:schemeClr val="tx1"/>
                </a:solidFill>
              </a:rPr>
              <a:t>}</a:t>
            </a:r>
          </a:p>
          <a:p>
            <a:r>
              <a:rPr lang="es-ES" sz="1000" dirty="0">
                <a:solidFill>
                  <a:schemeClr val="tx1"/>
                </a:solidFill>
              </a:rPr>
              <a:t>//y un </a:t>
            </a:r>
            <a:r>
              <a:rPr lang="es-ES" sz="1000" dirty="0" err="1">
                <a:solidFill>
                  <a:schemeClr val="tx1"/>
                </a:solidFill>
              </a:rPr>
              <a:t>metodo</a:t>
            </a:r>
            <a:r>
              <a:rPr lang="es-ES" sz="1000" dirty="0">
                <a:solidFill>
                  <a:schemeClr val="tx1"/>
                </a:solidFill>
              </a:rPr>
              <a:t> que muestra la columna </a:t>
            </a:r>
            <a:r>
              <a:rPr lang="es-ES" sz="1000" dirty="0" err="1">
                <a:solidFill>
                  <a:schemeClr val="tx1"/>
                </a:solidFill>
              </a:rPr>
              <a:t>key</a:t>
            </a:r>
            <a:r>
              <a:rPr lang="es-ES" sz="1000" dirty="0">
                <a:solidFill>
                  <a:schemeClr val="tx1"/>
                </a:solidFill>
              </a:rPr>
              <a:t> de nuestro </a:t>
            </a:r>
            <a:r>
              <a:rPr lang="es-ES" sz="1000" dirty="0" err="1">
                <a:solidFill>
                  <a:schemeClr val="tx1"/>
                </a:solidFill>
              </a:rPr>
              <a:t>map</a:t>
            </a:r>
            <a:endParaRPr lang="es-ES" sz="1000" dirty="0">
              <a:solidFill>
                <a:schemeClr val="tx1"/>
              </a:solidFill>
            </a:endParaRPr>
          </a:p>
          <a:p>
            <a:r>
              <a:rPr lang="es-ES" sz="1000" dirty="0" err="1">
                <a:solidFill>
                  <a:srgbClr val="0070C0"/>
                </a:solidFill>
              </a:rPr>
              <a:t>public</a:t>
            </a:r>
            <a:r>
              <a:rPr lang="es-ES" sz="1000" dirty="0">
                <a:solidFill>
                  <a:schemeClr val="tx1"/>
                </a:solidFill>
              </a:rPr>
              <a:t> </a:t>
            </a:r>
            <a:r>
              <a:rPr lang="es-ES" sz="1000" dirty="0" err="1">
                <a:solidFill>
                  <a:schemeClr val="tx1"/>
                </a:solidFill>
              </a:rPr>
              <a:t>void</a:t>
            </a:r>
            <a:r>
              <a:rPr lang="es-ES" sz="1000" dirty="0">
                <a:solidFill>
                  <a:schemeClr val="tx1"/>
                </a:solidFill>
              </a:rPr>
              <a:t> </a:t>
            </a:r>
            <a:r>
              <a:rPr lang="es-ES" sz="1000" dirty="0" err="1">
                <a:solidFill>
                  <a:schemeClr val="tx1"/>
                </a:solidFill>
              </a:rPr>
              <a:t>listarSombreros</a:t>
            </a:r>
            <a:r>
              <a:rPr lang="es-ES" sz="1000" dirty="0">
                <a:solidFill>
                  <a:schemeClr val="tx1"/>
                </a:solidFill>
              </a:rPr>
              <a:t>(){</a:t>
            </a:r>
          </a:p>
          <a:p>
            <a:r>
              <a:rPr lang="es-ES" sz="1000" dirty="0" smtClean="0">
                <a:solidFill>
                  <a:schemeClr val="tx1"/>
                </a:solidFill>
              </a:rPr>
              <a:t>	</a:t>
            </a:r>
            <a:r>
              <a:rPr lang="es-ES" sz="1000" dirty="0" err="1" smtClean="0">
                <a:solidFill>
                  <a:schemeClr val="tx1"/>
                </a:solidFill>
              </a:rPr>
              <a:t>for</a:t>
            </a:r>
            <a:r>
              <a:rPr lang="es-ES" sz="1000" dirty="0" smtClean="0">
                <a:solidFill>
                  <a:schemeClr val="tx1"/>
                </a:solidFill>
              </a:rPr>
              <a:t> </a:t>
            </a:r>
            <a:r>
              <a:rPr lang="es-ES" sz="1000" dirty="0">
                <a:solidFill>
                  <a:schemeClr val="tx1"/>
                </a:solidFill>
              </a:rPr>
              <a:t>(</a:t>
            </a:r>
            <a:r>
              <a:rPr lang="es-ES" sz="1000" dirty="0" err="1">
                <a:solidFill>
                  <a:schemeClr val="tx1"/>
                </a:solidFill>
              </a:rPr>
              <a:t>String</a:t>
            </a:r>
            <a:r>
              <a:rPr lang="es-ES" sz="1000" dirty="0">
                <a:solidFill>
                  <a:schemeClr val="tx1"/>
                </a:solidFill>
              </a:rPr>
              <a:t> </a:t>
            </a:r>
            <a:r>
              <a:rPr lang="es-ES" sz="1000" dirty="0" err="1">
                <a:solidFill>
                  <a:schemeClr val="tx1"/>
                </a:solidFill>
              </a:rPr>
              <a:t>key</a:t>
            </a:r>
            <a:r>
              <a:rPr lang="es-ES" sz="1000" dirty="0">
                <a:solidFill>
                  <a:schemeClr val="tx1"/>
                </a:solidFill>
              </a:rPr>
              <a:t> : </a:t>
            </a:r>
            <a:r>
              <a:rPr lang="es-ES" sz="1000" dirty="0" err="1">
                <a:solidFill>
                  <a:schemeClr val="tx1"/>
                </a:solidFill>
              </a:rPr>
              <a:t>sombreros.keySet</a:t>
            </a:r>
            <a:r>
              <a:rPr lang="es-ES" sz="1000" dirty="0">
                <a:solidFill>
                  <a:schemeClr val="tx1"/>
                </a:solidFill>
              </a:rPr>
              <a:t>()) {</a:t>
            </a:r>
          </a:p>
          <a:p>
            <a:r>
              <a:rPr lang="es-ES" sz="1000" dirty="0" err="1">
                <a:solidFill>
                  <a:schemeClr val="tx1"/>
                </a:solidFill>
              </a:rPr>
              <a:t>System.out.println</a:t>
            </a:r>
            <a:r>
              <a:rPr lang="es-ES" sz="1000" dirty="0">
                <a:solidFill>
                  <a:schemeClr val="tx1"/>
                </a:solidFill>
              </a:rPr>
              <a:t>( </a:t>
            </a:r>
            <a:r>
              <a:rPr lang="es-ES" sz="1000" dirty="0" err="1">
                <a:solidFill>
                  <a:schemeClr val="tx1"/>
                </a:solidFill>
              </a:rPr>
              <a:t>key</a:t>
            </a:r>
            <a:r>
              <a:rPr lang="es-ES" sz="1000" dirty="0">
                <a:solidFill>
                  <a:schemeClr val="tx1"/>
                </a:solidFill>
              </a:rPr>
              <a:t> + " " + </a:t>
            </a:r>
            <a:r>
              <a:rPr lang="es-ES" sz="1000" dirty="0" err="1">
                <a:solidFill>
                  <a:schemeClr val="tx1"/>
                </a:solidFill>
              </a:rPr>
              <a:t>sombreros.get</a:t>
            </a:r>
            <a:r>
              <a:rPr lang="es-ES" sz="1000" dirty="0">
                <a:solidFill>
                  <a:schemeClr val="tx1"/>
                </a:solidFill>
              </a:rPr>
              <a:t>(</a:t>
            </a:r>
            <a:r>
              <a:rPr lang="es-ES" sz="1000" dirty="0" err="1">
                <a:solidFill>
                  <a:schemeClr val="tx1"/>
                </a:solidFill>
              </a:rPr>
              <a:t>key</a:t>
            </a:r>
            <a:r>
              <a:rPr lang="es-ES" sz="1000" dirty="0">
                <a:solidFill>
                  <a:schemeClr val="tx1"/>
                </a:solidFill>
              </a:rPr>
              <a:t>));</a:t>
            </a:r>
          </a:p>
          <a:p>
            <a:r>
              <a:rPr lang="es-ES" sz="1000" dirty="0">
                <a:solidFill>
                  <a:schemeClr val="tx1"/>
                </a:solidFill>
              </a:rPr>
              <a:t>}</a:t>
            </a:r>
          </a:p>
          <a:p>
            <a:r>
              <a:rPr lang="es-ES" sz="1000" dirty="0" smtClean="0">
                <a:solidFill>
                  <a:schemeClr val="tx1"/>
                </a:solidFill>
              </a:rPr>
              <a:t>}</a:t>
            </a:r>
            <a:endParaRPr lang="es-ES" sz="1000" dirty="0">
              <a:solidFill>
                <a:schemeClr val="tx1"/>
              </a:solidFill>
            </a:endParaRPr>
          </a:p>
        </p:txBody>
      </p:sp>
      <p:sp>
        <p:nvSpPr>
          <p:cNvPr id="13" name="12 CuadroTexto"/>
          <p:cNvSpPr txBox="1"/>
          <p:nvPr/>
        </p:nvSpPr>
        <p:spPr>
          <a:xfrm>
            <a:off x="4883913" y="1761191"/>
            <a:ext cx="4104456" cy="3477875"/>
          </a:xfrm>
          <a:prstGeom prst="rect">
            <a:avLst/>
          </a:prstGeom>
          <a:solidFill>
            <a:schemeClr val="bg1"/>
          </a:solidFill>
          <a:ln w="12700">
            <a:solidFill>
              <a:srgbClr val="C00000"/>
            </a:solidFill>
          </a:ln>
        </p:spPr>
        <p:txBody>
          <a:bodyPr wrap="square" rtlCol="0">
            <a:spAutoFit/>
          </a:bodyPr>
          <a:lstStyle/>
          <a:p>
            <a:pPr>
              <a:buNone/>
            </a:pPr>
            <a:endParaRPr lang="es-ES" altLang="es-ES" sz="1000" dirty="0" smtClean="0"/>
          </a:p>
          <a:p>
            <a:pPr>
              <a:buNone/>
            </a:pPr>
            <a:r>
              <a:rPr lang="es-ES" altLang="es-ES" sz="1000" dirty="0" smtClean="0"/>
              <a:t>ApplicationContext.xml</a:t>
            </a:r>
            <a:endParaRPr lang="es-ES" sz="1000" dirty="0" smtClean="0"/>
          </a:p>
          <a:p>
            <a:pPr>
              <a:buNone/>
            </a:pPr>
            <a:r>
              <a:rPr lang="es-ES" sz="1000" dirty="0" smtClean="0"/>
              <a:t>&lt;?</a:t>
            </a:r>
            <a:r>
              <a:rPr lang="es-ES" sz="1000" dirty="0" err="1" smtClean="0"/>
              <a:t>xml</a:t>
            </a:r>
            <a:r>
              <a:rPr lang="es-ES" sz="1000" dirty="0" smtClean="0"/>
              <a:t> </a:t>
            </a:r>
            <a:r>
              <a:rPr lang="es-ES" sz="1000" dirty="0" err="1" smtClean="0"/>
              <a:t>version</a:t>
            </a:r>
            <a:r>
              <a:rPr lang="es-ES" sz="1000" dirty="0" smtClean="0"/>
              <a:t>="1.0" </a:t>
            </a:r>
            <a:r>
              <a:rPr lang="es-ES" sz="1000" dirty="0" err="1" smtClean="0"/>
              <a:t>encoding</a:t>
            </a:r>
            <a:r>
              <a:rPr lang="es-ES" sz="1000" dirty="0" smtClean="0"/>
              <a:t>="UTF-8"?&gt; </a:t>
            </a:r>
          </a:p>
          <a:p>
            <a:pPr>
              <a:buNone/>
            </a:pPr>
            <a:r>
              <a:rPr lang="es-ES" sz="1000" dirty="0" smtClean="0"/>
              <a:t>&lt;</a:t>
            </a:r>
            <a:r>
              <a:rPr lang="es-ES" sz="1000" dirty="0" err="1" smtClean="0"/>
              <a:t>beans</a:t>
            </a:r>
            <a:r>
              <a:rPr lang="es-ES" sz="1000" dirty="0" smtClean="0"/>
              <a:t> </a:t>
            </a:r>
            <a:r>
              <a:rPr lang="es-ES" sz="1000" dirty="0" err="1" smtClean="0"/>
              <a:t>xmlns</a:t>
            </a:r>
            <a:r>
              <a:rPr lang="es-ES" sz="1000" dirty="0" smtClean="0">
                <a:solidFill>
                  <a:srgbClr val="00B050"/>
                </a:solidFill>
              </a:rPr>
              <a:t>="http://www.springframework.org/schema/beans" </a:t>
            </a:r>
          </a:p>
          <a:p>
            <a:pPr>
              <a:buNone/>
            </a:pPr>
            <a:r>
              <a:rPr lang="es-ES" sz="1000" dirty="0" err="1" smtClean="0"/>
              <a:t>xmlns:xsi</a:t>
            </a:r>
            <a:r>
              <a:rPr lang="es-ES" sz="1000" dirty="0" smtClean="0"/>
              <a:t>="</a:t>
            </a:r>
            <a:r>
              <a:rPr lang="es-ES" sz="1000" dirty="0" smtClean="0">
                <a:solidFill>
                  <a:srgbClr val="00B050"/>
                </a:solidFill>
              </a:rPr>
              <a:t>http://www.w3.org/2001/XMLSchema-instance</a:t>
            </a:r>
            <a:r>
              <a:rPr lang="es-ES" sz="1000" dirty="0" smtClean="0"/>
              <a:t>" </a:t>
            </a:r>
          </a:p>
          <a:p>
            <a:pPr>
              <a:buNone/>
            </a:pPr>
            <a:r>
              <a:rPr lang="es-ES" sz="1000" dirty="0" err="1" smtClean="0"/>
              <a:t>xsi:schemaLocation</a:t>
            </a:r>
            <a:r>
              <a:rPr lang="es-ES" sz="1000" dirty="0" smtClean="0"/>
              <a:t>="</a:t>
            </a:r>
            <a:r>
              <a:rPr lang="es-ES" sz="1000" dirty="0" smtClean="0">
                <a:solidFill>
                  <a:srgbClr val="00B050"/>
                </a:solidFill>
              </a:rPr>
              <a:t>http://www.springframework.org/schema/beans </a:t>
            </a:r>
          </a:p>
          <a:p>
            <a:pPr>
              <a:buNone/>
            </a:pPr>
            <a:r>
              <a:rPr lang="es-ES" sz="1000" dirty="0" smtClean="0">
                <a:solidFill>
                  <a:srgbClr val="00B050"/>
                </a:solidFill>
              </a:rPr>
              <a:t>http://www.springframework.org/schema/beans/spring-beans.xsd</a:t>
            </a:r>
            <a:r>
              <a:rPr lang="es-ES" sz="1000" dirty="0" smtClean="0"/>
              <a:t>"&gt; </a:t>
            </a:r>
            <a:endParaRPr lang="es-ES_tradnl" sz="1000" dirty="0" smtClean="0"/>
          </a:p>
          <a:p>
            <a:r>
              <a:rPr lang="es-ES" sz="1000" dirty="0" smtClean="0"/>
              <a:t>//supongamos que Chistera, Gorra y Boina son implementaciones de Sombrero</a:t>
            </a:r>
          </a:p>
          <a:p>
            <a:r>
              <a:rPr lang="es-ES" sz="1000" dirty="0"/>
              <a:t>//supongamos que Chistera, Gorra y Boina son implementaciones de Sombrero</a:t>
            </a:r>
          </a:p>
          <a:p>
            <a:r>
              <a:rPr lang="es-ES" sz="1000" b="1" dirty="0"/>
              <a:t>&lt;</a:t>
            </a:r>
            <a:r>
              <a:rPr lang="es-ES" sz="1000" b="1" dirty="0" err="1"/>
              <a:t>bean</a:t>
            </a:r>
            <a:r>
              <a:rPr lang="es-ES" sz="1000" b="1" dirty="0"/>
              <a:t> id="persona" </a:t>
            </a:r>
            <a:r>
              <a:rPr lang="es-ES" sz="1000" b="1" dirty="0" err="1"/>
              <a:t>class</a:t>
            </a:r>
            <a:r>
              <a:rPr lang="es-ES" sz="1000" b="1" dirty="0"/>
              <a:t>="</a:t>
            </a:r>
            <a:r>
              <a:rPr lang="es-ES" sz="1000" b="1" dirty="0" err="1" smtClean="0"/>
              <a:t>info.ejemplo.Persona</a:t>
            </a:r>
            <a:r>
              <a:rPr lang="es-ES" sz="1000" b="1" dirty="0"/>
              <a:t>" &gt;</a:t>
            </a:r>
          </a:p>
          <a:p>
            <a:r>
              <a:rPr lang="es-ES" sz="1000" b="1" dirty="0" smtClean="0"/>
              <a:t>          &lt;</a:t>
            </a:r>
            <a:r>
              <a:rPr lang="es-ES" sz="1000" b="1" dirty="0" err="1"/>
              <a:t>property</a:t>
            </a:r>
            <a:r>
              <a:rPr lang="es-ES" sz="1000" b="1" dirty="0"/>
              <a:t> </a:t>
            </a:r>
            <a:r>
              <a:rPr lang="es-ES" sz="1000" b="1" dirty="0" err="1"/>
              <a:t>name</a:t>
            </a:r>
            <a:r>
              <a:rPr lang="es-ES" sz="1000" b="1" dirty="0"/>
              <a:t>="nombre" </a:t>
            </a:r>
            <a:r>
              <a:rPr lang="es-ES" sz="1000" b="1" dirty="0" err="1"/>
              <a:t>value</a:t>
            </a:r>
            <a:r>
              <a:rPr lang="es-ES" sz="1000" b="1" dirty="0"/>
              <a:t>="Juan Carlos" /&gt;</a:t>
            </a:r>
          </a:p>
          <a:p>
            <a:r>
              <a:rPr lang="es-ES" sz="1000" b="1" dirty="0" smtClean="0"/>
              <a:t>          &lt;</a:t>
            </a:r>
            <a:r>
              <a:rPr lang="es-ES" sz="1000" b="1" dirty="0" err="1"/>
              <a:t>property</a:t>
            </a:r>
            <a:r>
              <a:rPr lang="es-ES" sz="1000" b="1" dirty="0"/>
              <a:t> </a:t>
            </a:r>
            <a:r>
              <a:rPr lang="es-ES" sz="1000" b="1" dirty="0" err="1"/>
              <a:t>name</a:t>
            </a:r>
            <a:r>
              <a:rPr lang="es-ES" sz="1000" b="1" dirty="0"/>
              <a:t>="sombreros"&gt;</a:t>
            </a:r>
          </a:p>
          <a:p>
            <a:r>
              <a:rPr lang="es-ES" sz="1000" b="1" dirty="0" smtClean="0"/>
              <a:t>                   &lt;</a:t>
            </a:r>
            <a:r>
              <a:rPr lang="es-ES" sz="1000" b="1" dirty="0" err="1"/>
              <a:t>props</a:t>
            </a:r>
            <a:r>
              <a:rPr lang="es-ES" sz="1000" b="1" dirty="0"/>
              <a:t>&gt;</a:t>
            </a:r>
          </a:p>
          <a:p>
            <a:r>
              <a:rPr lang="es-ES" sz="1000" b="1" dirty="0" smtClean="0"/>
              <a:t>	&lt;</a:t>
            </a:r>
            <a:r>
              <a:rPr lang="es-ES" sz="1000" b="1" dirty="0" err="1"/>
              <a:t>prop</a:t>
            </a:r>
            <a:r>
              <a:rPr lang="es-ES" sz="1000" b="1" dirty="0"/>
              <a:t> </a:t>
            </a:r>
            <a:r>
              <a:rPr lang="es-ES" sz="1000" b="1" dirty="0" err="1"/>
              <a:t>key</a:t>
            </a:r>
            <a:r>
              <a:rPr lang="es-ES" sz="1000" b="1" dirty="0"/>
              <a:t>="CHISTERA"&gt;Sombrero de copa alta&lt;/</a:t>
            </a:r>
            <a:r>
              <a:rPr lang="es-ES" sz="1000" b="1" dirty="0" err="1"/>
              <a:t>prop</a:t>
            </a:r>
            <a:r>
              <a:rPr lang="es-ES" sz="1000" b="1" dirty="0"/>
              <a:t>&gt;</a:t>
            </a:r>
          </a:p>
          <a:p>
            <a:r>
              <a:rPr lang="es-ES" sz="1000" b="1" dirty="0" smtClean="0"/>
              <a:t> 	&lt;</a:t>
            </a:r>
            <a:r>
              <a:rPr lang="es-ES" sz="1000" b="1" dirty="0" err="1"/>
              <a:t>prop</a:t>
            </a:r>
            <a:r>
              <a:rPr lang="es-ES" sz="1000" b="1" dirty="0"/>
              <a:t> </a:t>
            </a:r>
            <a:r>
              <a:rPr lang="es-ES" sz="1000" b="1" dirty="0" err="1"/>
              <a:t>key</a:t>
            </a:r>
            <a:r>
              <a:rPr lang="es-ES" sz="1000" b="1" dirty="0"/>
              <a:t>="GORRA"&gt;Gorra con visera&lt;/</a:t>
            </a:r>
            <a:r>
              <a:rPr lang="es-ES" sz="1000" b="1" dirty="0" err="1"/>
              <a:t>prop</a:t>
            </a:r>
            <a:r>
              <a:rPr lang="es-ES" sz="1000" b="1" dirty="0"/>
              <a:t>&gt;</a:t>
            </a:r>
          </a:p>
          <a:p>
            <a:r>
              <a:rPr lang="es-ES" sz="1000" b="1" dirty="0" smtClean="0"/>
              <a:t>	&lt;</a:t>
            </a:r>
            <a:r>
              <a:rPr lang="es-ES" sz="1000" b="1" dirty="0" err="1"/>
              <a:t>prop</a:t>
            </a:r>
            <a:r>
              <a:rPr lang="es-ES" sz="1000" b="1" dirty="0"/>
              <a:t> </a:t>
            </a:r>
            <a:r>
              <a:rPr lang="es-ES" sz="1000" b="1" dirty="0" err="1"/>
              <a:t>key</a:t>
            </a:r>
            <a:r>
              <a:rPr lang="es-ES" sz="1000" b="1" dirty="0"/>
              <a:t>="BOINA"&gt;Boina verde&lt;/</a:t>
            </a:r>
            <a:r>
              <a:rPr lang="es-ES" sz="1000" b="1" dirty="0" err="1"/>
              <a:t>prop</a:t>
            </a:r>
            <a:r>
              <a:rPr lang="es-ES" sz="1000" b="1" dirty="0"/>
              <a:t>&gt;</a:t>
            </a:r>
          </a:p>
          <a:p>
            <a:r>
              <a:rPr lang="es-ES" sz="1000" b="1" dirty="0" smtClean="0"/>
              <a:t>                      &lt;/</a:t>
            </a:r>
            <a:r>
              <a:rPr lang="es-ES" sz="1000" b="1" dirty="0" err="1"/>
              <a:t>props</a:t>
            </a:r>
            <a:r>
              <a:rPr lang="es-ES" sz="1000" b="1" dirty="0"/>
              <a:t>&gt;</a:t>
            </a:r>
          </a:p>
          <a:p>
            <a:r>
              <a:rPr lang="es-ES" sz="1000" b="1" dirty="0" smtClean="0"/>
              <a:t>            &lt;/</a:t>
            </a:r>
            <a:r>
              <a:rPr lang="es-ES" sz="1000" b="1" dirty="0" err="1"/>
              <a:t>property</a:t>
            </a:r>
            <a:r>
              <a:rPr lang="es-ES" sz="1000" b="1" dirty="0"/>
              <a:t>&gt;</a:t>
            </a:r>
          </a:p>
          <a:p>
            <a:r>
              <a:rPr lang="es-ES" sz="1000" b="1" dirty="0"/>
              <a:t>&lt;/</a:t>
            </a:r>
            <a:r>
              <a:rPr lang="es-ES" sz="1000" b="1" dirty="0" err="1"/>
              <a:t>bean</a:t>
            </a:r>
            <a:r>
              <a:rPr lang="es-ES" sz="1000" b="1" dirty="0"/>
              <a:t>&gt;</a:t>
            </a:r>
          </a:p>
          <a:p>
            <a:pPr>
              <a:buNone/>
            </a:pPr>
            <a:r>
              <a:rPr lang="es-ES" sz="1000" dirty="0" smtClean="0"/>
              <a:t>&lt;/</a:t>
            </a:r>
            <a:r>
              <a:rPr lang="es-ES" sz="1000" dirty="0" err="1" smtClean="0"/>
              <a:t>beans</a:t>
            </a:r>
            <a:r>
              <a:rPr lang="es-ES" sz="1000" dirty="0" smtClean="0"/>
              <a:t>&gt;</a:t>
            </a:r>
            <a:endParaRPr lang="es-ES_tradnl" altLang="es-ES" sz="1000" dirty="0">
              <a:ea typeface="ＭＳ Ｐゴシック" pitchFamily="34" charset="-128"/>
            </a:endParaRPr>
          </a:p>
        </p:txBody>
      </p:sp>
      <p:sp>
        <p:nvSpPr>
          <p:cNvPr id="15" name="12 Rectángulo redondeado"/>
          <p:cNvSpPr/>
          <p:nvPr/>
        </p:nvSpPr>
        <p:spPr>
          <a:xfrm>
            <a:off x="3412887" y="438067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a:solidFill>
                  <a:schemeClr val="bg1"/>
                </a:solidFill>
              </a:rPr>
              <a:t>class MainApp</a:t>
            </a:r>
            <a:endParaRPr lang="es-ES" sz="1000" b="1" dirty="0">
              <a:solidFill>
                <a:schemeClr val="bg1"/>
              </a:solidFill>
            </a:endParaRPr>
          </a:p>
        </p:txBody>
      </p:sp>
      <p:sp>
        <p:nvSpPr>
          <p:cNvPr id="16" name="12 Rectángulo redondeado"/>
          <p:cNvSpPr/>
          <p:nvPr/>
        </p:nvSpPr>
        <p:spPr>
          <a:xfrm>
            <a:off x="7380312" y="1804603"/>
            <a:ext cx="1483985"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s-ES" altLang="es-ES" sz="1000" b="1" dirty="0"/>
              <a:t>ApplicationContext.xml</a:t>
            </a:r>
          </a:p>
        </p:txBody>
      </p:sp>
      <p:sp>
        <p:nvSpPr>
          <p:cNvPr id="17" name="1 Rectángulo redondeado"/>
          <p:cNvSpPr/>
          <p:nvPr/>
        </p:nvSpPr>
        <p:spPr>
          <a:xfrm>
            <a:off x="3410572" y="1841828"/>
            <a:ext cx="1239779" cy="360040"/>
          </a:xfrm>
          <a:prstGeom prst="round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err="1">
                <a:solidFill>
                  <a:schemeClr val="bg1"/>
                </a:solidFill>
              </a:rPr>
              <a:t>class</a:t>
            </a:r>
            <a:r>
              <a:rPr lang="es-ES" sz="1100" b="1" dirty="0">
                <a:solidFill>
                  <a:schemeClr val="bg1"/>
                </a:solidFill>
              </a:rPr>
              <a:t> Persona</a:t>
            </a:r>
            <a:endParaRPr lang="es-ES" sz="1100" b="1" dirty="0" smtClean="0">
              <a:solidFill>
                <a:schemeClr val="bg1"/>
              </a:solidFill>
            </a:endParaRPr>
          </a:p>
        </p:txBody>
      </p:sp>
      <p:sp>
        <p:nvSpPr>
          <p:cNvPr id="18" name="17 CuadroTexto"/>
          <p:cNvSpPr txBox="1"/>
          <p:nvPr/>
        </p:nvSpPr>
        <p:spPr>
          <a:xfrm>
            <a:off x="2447763" y="1228109"/>
            <a:ext cx="4680520" cy="369332"/>
          </a:xfrm>
          <a:prstGeom prst="rect">
            <a:avLst/>
          </a:prstGeom>
          <a:solidFill>
            <a:srgbClr val="FFFF00"/>
          </a:solidFill>
          <a:ln w="3175">
            <a:solidFill>
              <a:schemeClr val="tx1"/>
            </a:solidFill>
            <a:prstDash val="dash"/>
          </a:ln>
        </p:spPr>
        <p:txBody>
          <a:bodyPr wrap="square" rtlCol="0">
            <a:spAutoFit/>
          </a:bodyPr>
          <a:lstStyle/>
          <a:p>
            <a:pPr algn="ctr">
              <a:buNone/>
            </a:pPr>
            <a:r>
              <a:rPr lang="es-ES" b="1" dirty="0">
                <a:solidFill>
                  <a:srgbClr val="C00000"/>
                </a:solidFill>
              </a:rPr>
              <a:t>Con inyección de propiedades con </a:t>
            </a:r>
            <a:r>
              <a:rPr lang="es-ES" b="1" dirty="0" err="1">
                <a:solidFill>
                  <a:srgbClr val="C00000"/>
                </a:solidFill>
              </a:rPr>
              <a:t>Props</a:t>
            </a:r>
            <a:endParaRPr lang="es-ES" b="1" dirty="0">
              <a:solidFill>
                <a:srgbClr val="C00000"/>
              </a:solidFill>
            </a:endParaRPr>
          </a:p>
        </p:txBody>
      </p:sp>
      <p:pic>
        <p:nvPicPr>
          <p:cNvPr id="21"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4"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412054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a:xfrm>
            <a:off x="551884" y="3884743"/>
            <a:ext cx="6451431" cy="757110"/>
          </a:xfrm>
        </p:spPr>
        <p:txBody>
          <a:bodyPr/>
          <a:lstStyle/>
          <a:p>
            <a:r>
              <a:rPr lang="es-ES_tradnl" dirty="0" smtClean="0"/>
              <a:t>VENTAJAS / DESVENTAJAS </a:t>
            </a:r>
            <a:br>
              <a:rPr lang="es-ES_tradnl" dirty="0" smtClean="0"/>
            </a:br>
            <a:r>
              <a:rPr lang="es-ES_tradnl" dirty="0" smtClean="0"/>
              <a:t>CONFIGURACIÓN BEANS</a:t>
            </a:r>
            <a:endParaRPr lang="es-ES" dirty="0"/>
          </a:p>
        </p:txBody>
      </p:sp>
      <p:pic>
        <p:nvPicPr>
          <p:cNvPr id="4"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5"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547303" y="635604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103749" y="6371793"/>
            <a:ext cx="288032" cy="4046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85</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Tres Formas de Configurar el Contexto de Spring</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787986"/>
            <a:ext cx="8320167" cy="1015663"/>
          </a:xfrm>
          <a:prstGeom prst="rect">
            <a:avLst/>
          </a:prstGeom>
          <a:noFill/>
          <a:ln>
            <a:noFill/>
            <a:prstDash val="dash"/>
          </a:ln>
          <a:effectLst/>
        </p:spPr>
        <p:txBody>
          <a:bodyPr wrap="square" rtlCol="0">
            <a:spAutoFit/>
          </a:bodyPr>
          <a:lstStyle/>
          <a:p>
            <a:r>
              <a:rPr lang="es-ES" sz="1200" dirty="0"/>
              <a:t>La flexibilidad de la configuración del contexto de Spring queda sin ninguna duda completada con este modelo nuevo basado en Java. Pero lo mejor de todo es la posibilidad de combinar las tres maneras de configuración aportadas por Spring. Sabiendo las ventajas y los inconvenientes de cada una de ellas podemos elegir la que mejor se adecúe a cada proyecto y a cada caso en particular: </a:t>
            </a:r>
          </a:p>
          <a:p>
            <a:pPr lvl="0" algn="just" defTabSz="914400" eaLnBrk="0" fontAlgn="base" hangingPunct="0">
              <a:spcBef>
                <a:spcPct val="0"/>
              </a:spcBef>
              <a:spcAft>
                <a:spcPct val="0"/>
              </a:spcAft>
            </a:pPr>
            <a:endParaRPr lang="es-ES" altLang="es-ES" sz="1200"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7" name="4 CuadroTexto"/>
          <p:cNvSpPr txBox="1"/>
          <p:nvPr/>
        </p:nvSpPr>
        <p:spPr>
          <a:xfrm>
            <a:off x="1858672" y="3495491"/>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18" name="4 CuadroTexto"/>
          <p:cNvSpPr txBox="1"/>
          <p:nvPr/>
        </p:nvSpPr>
        <p:spPr>
          <a:xfrm>
            <a:off x="1858672" y="4215571"/>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0" name="4 CuadroTexto"/>
          <p:cNvSpPr txBox="1"/>
          <p:nvPr/>
        </p:nvSpPr>
        <p:spPr>
          <a:xfrm>
            <a:off x="1858672" y="4864067"/>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1" name="16 CuadroTexto"/>
          <p:cNvSpPr txBox="1"/>
          <p:nvPr/>
        </p:nvSpPr>
        <p:spPr>
          <a:xfrm>
            <a:off x="2379109" y="3495491"/>
            <a:ext cx="4160084" cy="276999"/>
          </a:xfrm>
          <a:prstGeom prst="rect">
            <a:avLst/>
          </a:prstGeom>
          <a:noFill/>
          <a:ln>
            <a:noFill/>
            <a:prstDash val="dash"/>
          </a:ln>
          <a:effectLst/>
        </p:spPr>
        <p:txBody>
          <a:bodyPr wrap="square" rtlCol="0">
            <a:spAutoFit/>
          </a:bodyPr>
          <a:lstStyle/>
          <a:p>
            <a:r>
              <a:rPr lang="es-ES" sz="1200" dirty="0"/>
              <a:t>Configuración </a:t>
            </a:r>
            <a:r>
              <a:rPr lang="es-ES" sz="1200" dirty="0" smtClean="0"/>
              <a:t>XML.</a:t>
            </a:r>
            <a:endParaRPr lang="es-ES" sz="1200" dirty="0"/>
          </a:p>
        </p:txBody>
      </p:sp>
      <p:sp>
        <p:nvSpPr>
          <p:cNvPr id="22" name="16 CuadroTexto"/>
          <p:cNvSpPr txBox="1"/>
          <p:nvPr/>
        </p:nvSpPr>
        <p:spPr>
          <a:xfrm>
            <a:off x="819566" y="2976266"/>
            <a:ext cx="8320167"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 altLang="es-ES" sz="1200" dirty="0" smtClean="0">
                <a:solidFill>
                  <a:srgbClr val="000000"/>
                </a:solidFill>
                <a:latin typeface="Calibri (Cuerpo)"/>
                <a:cs typeface="Times New Roman" panose="02020603050405020304" pitchFamily="18" charset="0"/>
              </a:rPr>
              <a:t>A continuación vamos a ver  las ventajas y desventajas de</a:t>
            </a:r>
            <a:endParaRPr lang="es-ES" altLang="es-ES" sz="1200" dirty="0">
              <a:latin typeface="Calibri (Cuerpo)"/>
            </a:endParaRPr>
          </a:p>
        </p:txBody>
      </p:sp>
      <p:sp>
        <p:nvSpPr>
          <p:cNvPr id="24" name="16 CuadroTexto"/>
          <p:cNvSpPr txBox="1"/>
          <p:nvPr/>
        </p:nvSpPr>
        <p:spPr>
          <a:xfrm>
            <a:off x="2405548" y="4202942"/>
            <a:ext cx="4160084" cy="276999"/>
          </a:xfrm>
          <a:prstGeom prst="rect">
            <a:avLst/>
          </a:prstGeom>
          <a:noFill/>
          <a:ln>
            <a:noFill/>
            <a:prstDash val="dash"/>
          </a:ln>
          <a:effectLst/>
        </p:spPr>
        <p:txBody>
          <a:bodyPr wrap="square" rtlCol="0">
            <a:spAutoFit/>
          </a:bodyPr>
          <a:lstStyle/>
          <a:p>
            <a:r>
              <a:rPr lang="es-ES" sz="1200" dirty="0"/>
              <a:t>Configuración por </a:t>
            </a:r>
            <a:r>
              <a:rPr lang="es-ES" sz="1200" dirty="0" smtClean="0"/>
              <a:t>Anotaciones.</a:t>
            </a:r>
            <a:endParaRPr lang="es-ES" sz="1200" dirty="0"/>
          </a:p>
        </p:txBody>
      </p:sp>
      <p:sp>
        <p:nvSpPr>
          <p:cNvPr id="26" name="16 CuadroTexto"/>
          <p:cNvSpPr txBox="1"/>
          <p:nvPr/>
        </p:nvSpPr>
        <p:spPr>
          <a:xfrm>
            <a:off x="2405548" y="4864067"/>
            <a:ext cx="4160084" cy="276999"/>
          </a:xfrm>
          <a:prstGeom prst="rect">
            <a:avLst/>
          </a:prstGeom>
          <a:noFill/>
          <a:ln>
            <a:noFill/>
            <a:prstDash val="dash"/>
          </a:ln>
          <a:effectLst/>
        </p:spPr>
        <p:txBody>
          <a:bodyPr wrap="square" rtlCol="0">
            <a:spAutoFit/>
          </a:bodyPr>
          <a:lstStyle/>
          <a:p>
            <a:r>
              <a:rPr lang="es-ES" sz="1200" dirty="0"/>
              <a:t>Configuración por </a:t>
            </a:r>
            <a:r>
              <a:rPr lang="es-ES" sz="1200" dirty="0" err="1" smtClean="0"/>
              <a:t>JavaConfig</a:t>
            </a:r>
            <a:r>
              <a:rPr lang="es-ES" sz="1200" dirty="0" smtClean="0"/>
              <a:t>.</a:t>
            </a:r>
            <a:endParaRPr lang="es-ES" sz="1200" dirty="0"/>
          </a:p>
        </p:txBody>
      </p:sp>
      <p:sp>
        <p:nvSpPr>
          <p:cNvPr id="19" name="4 CuadroTexto"/>
          <p:cNvSpPr txBox="1"/>
          <p:nvPr/>
        </p:nvSpPr>
        <p:spPr>
          <a:xfrm>
            <a:off x="304609" y="293157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2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2220421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 de Configurar el Contexto basada en XML</a:t>
            </a: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779188" y="2975986"/>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VENTAJAS:</a:t>
            </a:r>
            <a:endParaRPr lang="es-ES" altLang="es-ES" sz="1200" b="1"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701379" y="2375823"/>
            <a:ext cx="8320167" cy="461665"/>
          </a:xfrm>
          <a:prstGeom prst="rect">
            <a:avLst/>
          </a:prstGeom>
          <a:noFill/>
          <a:ln>
            <a:noFill/>
            <a:prstDash val="dash"/>
          </a:ln>
          <a:effectLst/>
        </p:spPr>
        <p:txBody>
          <a:bodyPr wrap="square" rtlCol="0">
            <a:spAutoFit/>
          </a:bodyPr>
          <a:lstStyle/>
          <a:p>
            <a:pPr lvl="0" defTabSz="914400" eaLnBrk="0" fontAlgn="base" hangingPunct="0">
              <a:spcBef>
                <a:spcPct val="0"/>
              </a:spcBef>
              <a:spcAft>
                <a:spcPct val="0"/>
              </a:spcAft>
            </a:pPr>
            <a:r>
              <a:rPr lang="es-ES" sz="1200" dirty="0"/>
              <a:t>La configuración basada en XML es la más conveniente para configurar “</a:t>
            </a:r>
            <a:r>
              <a:rPr lang="es-ES" sz="1200" b="1" dirty="0" err="1"/>
              <a:t>beans</a:t>
            </a:r>
            <a:r>
              <a:rPr lang="es-ES" sz="1200" dirty="0"/>
              <a:t>” de infraestructura (</a:t>
            </a:r>
            <a:r>
              <a:rPr lang="es-ES" sz="1200" b="1" dirty="0" err="1"/>
              <a:t>DataSources</a:t>
            </a:r>
            <a:r>
              <a:rPr lang="es-ES" sz="1200" b="1" dirty="0"/>
              <a:t>, acceso a servicios</a:t>
            </a:r>
            <a:r>
              <a:rPr lang="es-ES" sz="1200" dirty="0" smtClean="0"/>
              <a:t>…).</a:t>
            </a:r>
            <a:r>
              <a:rPr lang="es-ES" sz="1200" dirty="0"/>
              <a:t> Éste el método clásico. Desde la primera versión de Spring se puede configurar el contexto de esta forma.</a:t>
            </a:r>
            <a:endParaRPr lang="es-ES" altLang="es-ES" sz="1200" dirty="0">
              <a:latin typeface="Calibri (Cuerpo)"/>
            </a:endParaRPr>
          </a:p>
        </p:txBody>
      </p:sp>
      <p:sp>
        <p:nvSpPr>
          <p:cNvPr id="17" name="4 CuadroTexto"/>
          <p:cNvSpPr txBox="1"/>
          <p:nvPr/>
        </p:nvSpPr>
        <p:spPr>
          <a:xfrm>
            <a:off x="1459275" y="3357432"/>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18" name="4 CuadroTexto"/>
          <p:cNvSpPr txBox="1"/>
          <p:nvPr/>
        </p:nvSpPr>
        <p:spPr>
          <a:xfrm>
            <a:off x="1459275" y="3747637"/>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0" name="4 CuadroTexto"/>
          <p:cNvSpPr txBox="1"/>
          <p:nvPr/>
        </p:nvSpPr>
        <p:spPr>
          <a:xfrm>
            <a:off x="1449276" y="4097419"/>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1" name="16 CuadroTexto"/>
          <p:cNvSpPr txBox="1"/>
          <p:nvPr/>
        </p:nvSpPr>
        <p:spPr>
          <a:xfrm>
            <a:off x="1979712" y="3361864"/>
            <a:ext cx="4160084" cy="276999"/>
          </a:xfrm>
          <a:prstGeom prst="rect">
            <a:avLst/>
          </a:prstGeom>
          <a:noFill/>
          <a:ln>
            <a:noFill/>
            <a:prstDash val="dash"/>
          </a:ln>
          <a:effectLst/>
        </p:spPr>
        <p:txBody>
          <a:bodyPr wrap="square" rtlCol="0">
            <a:spAutoFit/>
          </a:bodyPr>
          <a:lstStyle/>
          <a:p>
            <a:pPr lvl="0"/>
            <a:r>
              <a:rPr lang="es-ES" sz="1200" dirty="0"/>
              <a:t>Configuración centralizada en uno o varios ficheros.</a:t>
            </a:r>
          </a:p>
        </p:txBody>
      </p:sp>
      <p:sp>
        <p:nvSpPr>
          <p:cNvPr id="24" name="16 CuadroTexto"/>
          <p:cNvSpPr txBox="1"/>
          <p:nvPr/>
        </p:nvSpPr>
        <p:spPr>
          <a:xfrm>
            <a:off x="2096888" y="3752069"/>
            <a:ext cx="4160084" cy="276999"/>
          </a:xfrm>
          <a:prstGeom prst="rect">
            <a:avLst/>
          </a:prstGeom>
          <a:noFill/>
          <a:ln>
            <a:noFill/>
            <a:prstDash val="dash"/>
          </a:ln>
          <a:effectLst/>
        </p:spPr>
        <p:txBody>
          <a:bodyPr wrap="square" rtlCol="0">
            <a:spAutoFit/>
          </a:bodyPr>
          <a:lstStyle/>
          <a:p>
            <a:pPr lvl="0"/>
            <a:r>
              <a:rPr lang="es-ES" sz="1200" dirty="0"/>
              <a:t>Aplicable a todas las clases (nuestras y externas).</a:t>
            </a:r>
          </a:p>
        </p:txBody>
      </p:sp>
      <p:sp>
        <p:nvSpPr>
          <p:cNvPr id="26" name="16 CuadroTexto"/>
          <p:cNvSpPr txBox="1"/>
          <p:nvPr/>
        </p:nvSpPr>
        <p:spPr>
          <a:xfrm>
            <a:off x="1996152" y="4101851"/>
            <a:ext cx="5240604" cy="276999"/>
          </a:xfrm>
          <a:prstGeom prst="rect">
            <a:avLst/>
          </a:prstGeom>
          <a:noFill/>
          <a:ln>
            <a:noFill/>
            <a:prstDash val="dash"/>
          </a:ln>
          <a:effectLst/>
        </p:spPr>
        <p:txBody>
          <a:bodyPr wrap="square" rtlCol="0">
            <a:spAutoFit/>
          </a:bodyPr>
          <a:lstStyle/>
          <a:p>
            <a:pPr lvl="0"/>
            <a:r>
              <a:rPr lang="es-ES" sz="1200" dirty="0"/>
              <a:t>De alguna manera, ya estamos familiarizados con esta forma de configuración.</a:t>
            </a:r>
          </a:p>
        </p:txBody>
      </p:sp>
      <p:sp>
        <p:nvSpPr>
          <p:cNvPr id="27" name="16 CuadroTexto"/>
          <p:cNvSpPr txBox="1"/>
          <p:nvPr/>
        </p:nvSpPr>
        <p:spPr>
          <a:xfrm>
            <a:off x="701378" y="1803376"/>
            <a:ext cx="4114739"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b="1" dirty="0" smtClean="0">
                <a:solidFill>
                  <a:srgbClr val="C00000"/>
                </a:solidFill>
              </a:rPr>
              <a:t>- </a:t>
            </a:r>
            <a:r>
              <a:rPr lang="es-ES" b="1" dirty="0">
                <a:solidFill>
                  <a:srgbClr val="C00000"/>
                </a:solidFill>
              </a:rPr>
              <a:t>configuración de BEANS basada en XML</a:t>
            </a:r>
          </a:p>
        </p:txBody>
      </p:sp>
      <p:sp>
        <p:nvSpPr>
          <p:cNvPr id="28" name="16 CuadroTexto"/>
          <p:cNvSpPr txBox="1"/>
          <p:nvPr/>
        </p:nvSpPr>
        <p:spPr>
          <a:xfrm>
            <a:off x="871500" y="4627527"/>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DESVENTAJAS:</a:t>
            </a:r>
            <a:endParaRPr lang="es-ES" altLang="es-ES" sz="1200" b="1" dirty="0">
              <a:latin typeface="Calibri (Cuerpo)"/>
            </a:endParaRPr>
          </a:p>
        </p:txBody>
      </p:sp>
      <p:sp>
        <p:nvSpPr>
          <p:cNvPr id="29" name="4 CuadroTexto"/>
          <p:cNvSpPr txBox="1"/>
          <p:nvPr/>
        </p:nvSpPr>
        <p:spPr>
          <a:xfrm>
            <a:off x="1459275" y="5013524"/>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0" name="4 CuadroTexto"/>
          <p:cNvSpPr txBox="1"/>
          <p:nvPr/>
        </p:nvSpPr>
        <p:spPr>
          <a:xfrm>
            <a:off x="1459275" y="537972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2" name="16 CuadroTexto"/>
          <p:cNvSpPr txBox="1"/>
          <p:nvPr/>
        </p:nvSpPr>
        <p:spPr>
          <a:xfrm>
            <a:off x="1979712" y="5017956"/>
            <a:ext cx="4160084" cy="276999"/>
          </a:xfrm>
          <a:prstGeom prst="rect">
            <a:avLst/>
          </a:prstGeom>
          <a:noFill/>
          <a:ln>
            <a:noFill/>
            <a:prstDash val="dash"/>
          </a:ln>
          <a:effectLst/>
        </p:spPr>
        <p:txBody>
          <a:bodyPr wrap="square" rtlCol="0">
            <a:spAutoFit/>
          </a:bodyPr>
          <a:lstStyle/>
          <a:p>
            <a:pPr lvl="0"/>
            <a:r>
              <a:rPr lang="es-ES" sz="1200" dirty="0"/>
              <a:t>Los ficheros se pueden volver algo engorrosos.</a:t>
            </a:r>
          </a:p>
        </p:txBody>
      </p:sp>
      <p:sp>
        <p:nvSpPr>
          <p:cNvPr id="33" name="16 CuadroTexto"/>
          <p:cNvSpPr txBox="1"/>
          <p:nvPr/>
        </p:nvSpPr>
        <p:spPr>
          <a:xfrm>
            <a:off x="1979712" y="5395116"/>
            <a:ext cx="4160084" cy="276999"/>
          </a:xfrm>
          <a:prstGeom prst="rect">
            <a:avLst/>
          </a:prstGeom>
          <a:noFill/>
          <a:ln>
            <a:noFill/>
            <a:prstDash val="dash"/>
          </a:ln>
          <a:effectLst/>
        </p:spPr>
        <p:txBody>
          <a:bodyPr wrap="square" rtlCol="0">
            <a:spAutoFit/>
          </a:bodyPr>
          <a:lstStyle/>
          <a:p>
            <a:pPr lvl="0"/>
            <a:r>
              <a:rPr lang="es-ES" sz="1200" dirty="0"/>
              <a:t>Hay gente que “odia” el XML.</a:t>
            </a:r>
          </a:p>
        </p:txBody>
      </p:sp>
      <p:pic>
        <p:nvPicPr>
          <p:cNvPr id="22"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3"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5"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295642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6358" y="633254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8789" y="626054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52064" y="620688"/>
            <a:ext cx="8591936" cy="379401"/>
          </a:xfrm>
        </p:spPr>
        <p:txBody>
          <a:bodyPr/>
          <a:lstStyle/>
          <a:p>
            <a:pPr>
              <a:defRPr/>
            </a:pPr>
            <a:endParaRPr lang="es-ES" b="1" dirty="0" smtClean="0"/>
          </a:p>
          <a:p>
            <a:pPr>
              <a:defRPr/>
            </a:pPr>
            <a:r>
              <a:rPr 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 de Configurar el Contexto basada EN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defRPr/>
            </a:pPr>
            <a:endParaRPr lang="es-ES" b="1" cap="none" dirty="0">
              <a:ea typeface="ＭＳ Ｐゴシック" pitchFamily="34" charset="-128"/>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7198" y="207240"/>
            <a:ext cx="1043632" cy="538102"/>
          </a:xfrm>
          <a:prstGeom prst="rect">
            <a:avLst/>
          </a:prstGeom>
          <a:noFill/>
          <a:ln>
            <a:noFill/>
          </a:ln>
        </p:spPr>
      </p:pic>
      <p:sp>
        <p:nvSpPr>
          <p:cNvPr id="11" name="16 CuadroTexto"/>
          <p:cNvSpPr txBox="1"/>
          <p:nvPr/>
        </p:nvSpPr>
        <p:spPr>
          <a:xfrm>
            <a:off x="753884" y="3174703"/>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VENTAJAS:</a:t>
            </a:r>
            <a:endParaRPr lang="es-ES" altLang="es-ES" sz="1200" b="1" dirty="0">
              <a:latin typeface="Calibri (Cuerpo)"/>
            </a:endParaRPr>
          </a:p>
        </p:txBody>
      </p:sp>
      <p:sp>
        <p:nvSpPr>
          <p:cNvPr id="12" name="4 CuadroTexto"/>
          <p:cNvSpPr txBox="1"/>
          <p:nvPr/>
        </p:nvSpPr>
        <p:spPr>
          <a:xfrm>
            <a:off x="250555" y="173920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704168" y="2204864"/>
            <a:ext cx="8320167" cy="830997"/>
          </a:xfrm>
          <a:prstGeom prst="rect">
            <a:avLst/>
          </a:prstGeom>
          <a:noFill/>
          <a:ln>
            <a:noFill/>
            <a:prstDash val="dash"/>
          </a:ln>
          <a:effectLst/>
        </p:spPr>
        <p:txBody>
          <a:bodyPr wrap="square" rtlCol="0">
            <a:spAutoFit/>
          </a:bodyPr>
          <a:lstStyle/>
          <a:p>
            <a:pPr lvl="0" defTabSz="914400" eaLnBrk="0" fontAlgn="base" hangingPunct="0">
              <a:spcBef>
                <a:spcPct val="0"/>
              </a:spcBef>
              <a:spcAft>
                <a:spcPct val="0"/>
              </a:spcAft>
            </a:pPr>
            <a:r>
              <a:rPr lang="es-ES" sz="1200" dirty="0"/>
              <a:t>La configuración basada en anotaciones es ideal para “</a:t>
            </a:r>
            <a:r>
              <a:rPr lang="es-ES" sz="1200" dirty="0" err="1"/>
              <a:t>beans</a:t>
            </a:r>
            <a:r>
              <a:rPr lang="es-ES" sz="1200" dirty="0"/>
              <a:t>” muy cambiantes (controladores</a:t>
            </a:r>
            <a:r>
              <a:rPr lang="es-ES" sz="1200" dirty="0" smtClean="0"/>
              <a:t>…)</a:t>
            </a:r>
          </a:p>
          <a:p>
            <a:pPr lvl="0" defTabSz="914400" eaLnBrk="0" fontAlgn="base" hangingPunct="0">
              <a:spcBef>
                <a:spcPct val="0"/>
              </a:spcBef>
              <a:spcAft>
                <a:spcPct val="0"/>
              </a:spcAft>
            </a:pPr>
            <a:r>
              <a:rPr lang="es-ES" sz="1200" dirty="0" smtClean="0"/>
              <a:t>Este </a:t>
            </a:r>
            <a:r>
              <a:rPr lang="es-ES" sz="1200" dirty="0"/>
              <a:t>método es aceptado </a:t>
            </a:r>
            <a:r>
              <a:rPr lang="es-ES" sz="1200" b="1" dirty="0"/>
              <a:t>a partir de la versión 2.5 del </a:t>
            </a:r>
            <a:r>
              <a:rPr lang="es-ES" sz="1200" b="1" dirty="0" err="1"/>
              <a:t>framework</a:t>
            </a:r>
            <a:r>
              <a:rPr lang="es-ES" sz="1200" dirty="0"/>
              <a:t>. En lugar de proveer una </a:t>
            </a:r>
            <a:r>
              <a:rPr lang="es-ES" sz="1200" dirty="0" err="1"/>
              <a:t>metadata</a:t>
            </a:r>
            <a:r>
              <a:rPr lang="es-ES" sz="1200" dirty="0"/>
              <a:t> separada a los objetos que Spring debe crear, se anotan los mismos objetos. El </a:t>
            </a:r>
            <a:r>
              <a:rPr lang="es-ES" sz="1200" dirty="0" smtClean="0"/>
              <a:t>contenedor</a:t>
            </a:r>
            <a:r>
              <a:rPr lang="es-ES" sz="1200" dirty="0"/>
              <a:t>, cuando levanta su contexto, escanea todas los paquetes y clases que se le indiquen en busca de </a:t>
            </a:r>
            <a:r>
              <a:rPr lang="es-ES" sz="1200" b="1" dirty="0" err="1"/>
              <a:t>beans</a:t>
            </a:r>
            <a:r>
              <a:rPr lang="es-ES" sz="1200" dirty="0"/>
              <a:t> a instanciar.</a:t>
            </a:r>
            <a:endParaRPr lang="es-ES" altLang="es-ES" sz="1200" dirty="0">
              <a:latin typeface="Calibri (Cuerpo)"/>
            </a:endParaRPr>
          </a:p>
        </p:txBody>
      </p:sp>
      <p:sp>
        <p:nvSpPr>
          <p:cNvPr id="17" name="4 CuadroTexto"/>
          <p:cNvSpPr txBox="1"/>
          <p:nvPr/>
        </p:nvSpPr>
        <p:spPr>
          <a:xfrm>
            <a:off x="1433971" y="3556149"/>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18" name="4 CuadroTexto"/>
          <p:cNvSpPr txBox="1"/>
          <p:nvPr/>
        </p:nvSpPr>
        <p:spPr>
          <a:xfrm>
            <a:off x="1433971" y="3946354"/>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1" name="16 CuadroTexto"/>
          <p:cNvSpPr txBox="1"/>
          <p:nvPr/>
        </p:nvSpPr>
        <p:spPr>
          <a:xfrm>
            <a:off x="1954408" y="3560581"/>
            <a:ext cx="4160084" cy="276999"/>
          </a:xfrm>
          <a:prstGeom prst="rect">
            <a:avLst/>
          </a:prstGeom>
          <a:noFill/>
          <a:ln>
            <a:noFill/>
            <a:prstDash val="dash"/>
          </a:ln>
          <a:effectLst/>
        </p:spPr>
        <p:txBody>
          <a:bodyPr wrap="square" rtlCol="0">
            <a:spAutoFit/>
          </a:bodyPr>
          <a:lstStyle/>
          <a:p>
            <a:pPr lvl="0"/>
            <a:r>
              <a:rPr lang="es-ES" sz="1200" dirty="0"/>
              <a:t>Permite un desarrollo muy rápido</a:t>
            </a:r>
          </a:p>
        </p:txBody>
      </p:sp>
      <p:sp>
        <p:nvSpPr>
          <p:cNvPr id="24" name="16 CuadroTexto"/>
          <p:cNvSpPr txBox="1"/>
          <p:nvPr/>
        </p:nvSpPr>
        <p:spPr>
          <a:xfrm>
            <a:off x="1978755" y="3950786"/>
            <a:ext cx="4160084" cy="276999"/>
          </a:xfrm>
          <a:prstGeom prst="rect">
            <a:avLst/>
          </a:prstGeom>
          <a:noFill/>
          <a:ln>
            <a:noFill/>
            <a:prstDash val="dash"/>
          </a:ln>
          <a:effectLst/>
        </p:spPr>
        <p:txBody>
          <a:bodyPr wrap="square" rtlCol="0">
            <a:spAutoFit/>
          </a:bodyPr>
          <a:lstStyle/>
          <a:p>
            <a:pPr lvl="0"/>
            <a:r>
              <a:rPr lang="es-ES" sz="1200" dirty="0"/>
              <a:t>Todo está en la misma clase.</a:t>
            </a:r>
          </a:p>
        </p:txBody>
      </p:sp>
      <p:sp>
        <p:nvSpPr>
          <p:cNvPr id="27" name="16 CuadroTexto"/>
          <p:cNvSpPr txBox="1"/>
          <p:nvPr/>
        </p:nvSpPr>
        <p:spPr>
          <a:xfrm>
            <a:off x="704168" y="1754596"/>
            <a:ext cx="5238774"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b="1" dirty="0" smtClean="0">
                <a:solidFill>
                  <a:srgbClr val="C00000"/>
                </a:solidFill>
              </a:rPr>
              <a:t>- @</a:t>
            </a:r>
            <a:r>
              <a:rPr lang="es-ES" b="1" dirty="0"/>
              <a:t> </a:t>
            </a:r>
            <a:r>
              <a:rPr lang="es-ES" b="1" dirty="0">
                <a:solidFill>
                  <a:srgbClr val="C00000"/>
                </a:solidFill>
              </a:rPr>
              <a:t>configuración de BEANS basada </a:t>
            </a:r>
            <a:r>
              <a:rPr lang="es-ES_tradnl" altLang="es-ES" b="1" dirty="0">
                <a:solidFill>
                  <a:srgbClr val="C00000"/>
                </a:solidFill>
              </a:rPr>
              <a:t>ANOTACIONES</a:t>
            </a:r>
            <a:endParaRPr lang="es-ES" b="1" dirty="0">
              <a:solidFill>
                <a:srgbClr val="C00000"/>
              </a:solidFill>
            </a:endParaRPr>
          </a:p>
        </p:txBody>
      </p:sp>
      <p:sp>
        <p:nvSpPr>
          <p:cNvPr id="28" name="16 CuadroTexto"/>
          <p:cNvSpPr txBox="1"/>
          <p:nvPr/>
        </p:nvSpPr>
        <p:spPr>
          <a:xfrm>
            <a:off x="814493" y="4616509"/>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DESVENTAJAS:</a:t>
            </a:r>
            <a:endParaRPr lang="es-ES" altLang="es-ES" sz="1200" b="1" dirty="0">
              <a:latin typeface="Calibri (Cuerpo)"/>
            </a:endParaRPr>
          </a:p>
        </p:txBody>
      </p:sp>
      <p:sp>
        <p:nvSpPr>
          <p:cNvPr id="29" name="4 CuadroTexto"/>
          <p:cNvSpPr txBox="1"/>
          <p:nvPr/>
        </p:nvSpPr>
        <p:spPr>
          <a:xfrm>
            <a:off x="1402268" y="5002506"/>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0" name="4 CuadroTexto"/>
          <p:cNvSpPr txBox="1"/>
          <p:nvPr/>
        </p:nvSpPr>
        <p:spPr>
          <a:xfrm>
            <a:off x="1392269" y="5368708"/>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2" name="16 CuadroTexto"/>
          <p:cNvSpPr txBox="1"/>
          <p:nvPr/>
        </p:nvSpPr>
        <p:spPr>
          <a:xfrm>
            <a:off x="1922705" y="5006938"/>
            <a:ext cx="4160084" cy="276999"/>
          </a:xfrm>
          <a:prstGeom prst="rect">
            <a:avLst/>
          </a:prstGeom>
          <a:noFill/>
          <a:ln>
            <a:noFill/>
            <a:prstDash val="dash"/>
          </a:ln>
          <a:effectLst/>
        </p:spPr>
        <p:txBody>
          <a:bodyPr wrap="square" rtlCol="0">
            <a:spAutoFit/>
          </a:bodyPr>
          <a:lstStyle/>
          <a:p>
            <a:pPr lvl="0"/>
            <a:r>
              <a:rPr lang="es-ES" sz="1200" dirty="0"/>
              <a:t>Evidentemente sólo podemos aplicarlo sobre nuestras clases.</a:t>
            </a:r>
          </a:p>
        </p:txBody>
      </p:sp>
      <p:sp>
        <p:nvSpPr>
          <p:cNvPr id="33" name="16 CuadroTexto"/>
          <p:cNvSpPr txBox="1"/>
          <p:nvPr/>
        </p:nvSpPr>
        <p:spPr>
          <a:xfrm>
            <a:off x="1922705" y="5384098"/>
            <a:ext cx="5616624" cy="276999"/>
          </a:xfrm>
          <a:prstGeom prst="rect">
            <a:avLst/>
          </a:prstGeom>
          <a:noFill/>
          <a:ln>
            <a:noFill/>
            <a:prstDash val="dash"/>
          </a:ln>
          <a:effectLst/>
        </p:spPr>
        <p:txBody>
          <a:bodyPr wrap="square" rtlCol="0">
            <a:spAutoFit/>
          </a:bodyPr>
          <a:lstStyle/>
          <a:p>
            <a:pPr lvl="0"/>
            <a:r>
              <a:rPr lang="es-ES" sz="1200" dirty="0"/>
              <a:t>Podemos perder de vista la configuración al estar distribuida por todo nuestro código.</a:t>
            </a:r>
          </a:p>
        </p:txBody>
      </p:sp>
      <p:pic>
        <p:nvPicPr>
          <p:cNvPr id="20"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2"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99143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49275" y="548680"/>
            <a:ext cx="8594725" cy="402630"/>
          </a:xfrm>
        </p:spPr>
        <p:txBody>
          <a:bodyPr/>
          <a:lstStyle/>
          <a:p>
            <a:endParaRPr lang="es-ES" b="1" dirty="0" smtClean="0"/>
          </a:p>
          <a:p>
            <a:r>
              <a:rPr 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Forma de Configurar el Contexto basada EN </a:t>
            </a:r>
            <a:r>
              <a:rPr lang="es-ES" sz="2200" dirty="0" err="1">
                <a:solidFill>
                  <a:schemeClr val="tx1"/>
                </a:solidFill>
                <a:latin typeface="Tahoma" panose="020B0604030504040204" pitchFamily="34" charset="0"/>
                <a:ea typeface="Tahoma" panose="020B0604030504040204" pitchFamily="34" charset="0"/>
                <a:cs typeface="Tahoma" panose="020B0604030504040204" pitchFamily="34" charset="0"/>
              </a:rPr>
              <a:t>JavaConfig</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defRPr/>
            </a:pPr>
            <a:endParaRPr lang="es-ES" b="1" cap="none" dirty="0">
              <a:ea typeface="ＭＳ Ｐゴシック" pitchFamily="34" charset="-128"/>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805272" y="3370587"/>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VENTAJAS:</a:t>
            </a:r>
            <a:endParaRPr lang="es-ES" altLang="es-ES" sz="1200" b="1" dirty="0">
              <a:latin typeface="Calibri (Cuerpo)"/>
            </a:endParaRPr>
          </a:p>
        </p:txBody>
      </p:sp>
      <p:sp>
        <p:nvSpPr>
          <p:cNvPr id="12" name="4 CuadroTexto"/>
          <p:cNvSpPr txBox="1"/>
          <p:nvPr/>
        </p:nvSpPr>
        <p:spPr>
          <a:xfrm>
            <a:off x="247765" y="1787986"/>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16" name="16 CuadroTexto"/>
          <p:cNvSpPr txBox="1"/>
          <p:nvPr/>
        </p:nvSpPr>
        <p:spPr>
          <a:xfrm>
            <a:off x="701378" y="2276872"/>
            <a:ext cx="8320167" cy="646331"/>
          </a:xfrm>
          <a:prstGeom prst="rect">
            <a:avLst/>
          </a:prstGeom>
          <a:noFill/>
          <a:ln>
            <a:noFill/>
            <a:prstDash val="dash"/>
          </a:ln>
          <a:effectLst/>
        </p:spPr>
        <p:txBody>
          <a:bodyPr wrap="square" rtlCol="0">
            <a:spAutoFit/>
          </a:bodyPr>
          <a:lstStyle/>
          <a:p>
            <a:pPr lvl="0" defTabSz="914400" eaLnBrk="0" fontAlgn="base" hangingPunct="0">
              <a:spcBef>
                <a:spcPct val="0"/>
              </a:spcBef>
              <a:spcAft>
                <a:spcPct val="0"/>
              </a:spcAft>
            </a:pPr>
            <a:r>
              <a:rPr lang="es-ES" sz="1200" dirty="0"/>
              <a:t>Este mecanismo proporciona un control total sobre la creación de </a:t>
            </a:r>
            <a:r>
              <a:rPr lang="es-ES" sz="1200" b="1" dirty="0" err="1"/>
              <a:t>Beans</a:t>
            </a:r>
            <a:r>
              <a:rPr lang="es-ES" sz="1200" dirty="0"/>
              <a:t> y configuración de los </a:t>
            </a:r>
            <a:r>
              <a:rPr lang="es-ES" sz="1200" dirty="0" smtClean="0"/>
              <a:t>mismos. Este </a:t>
            </a:r>
            <a:r>
              <a:rPr lang="es-ES" sz="1200" dirty="0"/>
              <a:t>método es aceptado a partir de la versión 3.0 del </a:t>
            </a:r>
            <a:r>
              <a:rPr lang="es-ES" sz="1200" dirty="0" err="1"/>
              <a:t>framework</a:t>
            </a:r>
            <a:r>
              <a:rPr lang="es-ES" sz="1200" dirty="0"/>
              <a:t>. Es una forma programática de construir la </a:t>
            </a:r>
            <a:r>
              <a:rPr lang="es-ES" sz="1200" dirty="0" err="1"/>
              <a:t>metadata</a:t>
            </a:r>
            <a:r>
              <a:rPr lang="es-ES" sz="1200" dirty="0"/>
              <a:t> del contexto. Mediante anotaciones se le indica a Spring cuáles son las clases de configuración en la que se arman los </a:t>
            </a:r>
            <a:r>
              <a:rPr lang="es-ES" sz="1200" dirty="0" err="1"/>
              <a:t>factories</a:t>
            </a:r>
            <a:r>
              <a:rPr lang="es-ES" sz="1200" dirty="0"/>
              <a:t> de los </a:t>
            </a:r>
            <a:r>
              <a:rPr lang="es-ES" sz="1200" dirty="0" err="1"/>
              <a:t>beans</a:t>
            </a:r>
            <a:r>
              <a:rPr lang="es-ES" sz="1200" dirty="0"/>
              <a:t> a manejar.</a:t>
            </a:r>
            <a:endParaRPr lang="es-ES" altLang="es-ES" sz="1200" dirty="0">
              <a:latin typeface="Calibri (Cuerpo)"/>
            </a:endParaRPr>
          </a:p>
        </p:txBody>
      </p:sp>
      <p:sp>
        <p:nvSpPr>
          <p:cNvPr id="17" name="4 CuadroTexto"/>
          <p:cNvSpPr txBox="1"/>
          <p:nvPr/>
        </p:nvSpPr>
        <p:spPr>
          <a:xfrm>
            <a:off x="1485359" y="3752033"/>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18" name="4 CuadroTexto"/>
          <p:cNvSpPr txBox="1"/>
          <p:nvPr/>
        </p:nvSpPr>
        <p:spPr>
          <a:xfrm>
            <a:off x="1485359" y="4142238"/>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21" name="16 CuadroTexto"/>
          <p:cNvSpPr txBox="1"/>
          <p:nvPr/>
        </p:nvSpPr>
        <p:spPr>
          <a:xfrm>
            <a:off x="2005796" y="3756465"/>
            <a:ext cx="4160084" cy="276999"/>
          </a:xfrm>
          <a:prstGeom prst="rect">
            <a:avLst/>
          </a:prstGeom>
          <a:noFill/>
          <a:ln>
            <a:noFill/>
            <a:prstDash val="dash"/>
          </a:ln>
          <a:effectLst/>
        </p:spPr>
        <p:txBody>
          <a:bodyPr wrap="square" rtlCol="0">
            <a:spAutoFit/>
          </a:bodyPr>
          <a:lstStyle/>
          <a:p>
            <a:pPr lvl="0"/>
            <a:r>
              <a:rPr lang="es-ES" sz="1200" dirty="0"/>
              <a:t>Mayor velocidad en la carga del contexto.</a:t>
            </a:r>
          </a:p>
        </p:txBody>
      </p:sp>
      <p:sp>
        <p:nvSpPr>
          <p:cNvPr id="24" name="16 CuadroTexto"/>
          <p:cNvSpPr txBox="1"/>
          <p:nvPr/>
        </p:nvSpPr>
        <p:spPr>
          <a:xfrm>
            <a:off x="2057407" y="4146670"/>
            <a:ext cx="4160084" cy="276999"/>
          </a:xfrm>
          <a:prstGeom prst="rect">
            <a:avLst/>
          </a:prstGeom>
          <a:noFill/>
          <a:ln>
            <a:noFill/>
            <a:prstDash val="dash"/>
          </a:ln>
          <a:effectLst/>
        </p:spPr>
        <p:txBody>
          <a:bodyPr wrap="square" rtlCol="0">
            <a:spAutoFit/>
          </a:bodyPr>
          <a:lstStyle/>
          <a:p>
            <a:pPr lvl="0"/>
            <a:r>
              <a:rPr lang="es-ES" sz="1200" dirty="0"/>
              <a:t>Gran flexibilidad ya que puede ser usada en todas las clases.</a:t>
            </a:r>
          </a:p>
        </p:txBody>
      </p:sp>
      <p:sp>
        <p:nvSpPr>
          <p:cNvPr id="27" name="16 CuadroTexto"/>
          <p:cNvSpPr txBox="1"/>
          <p:nvPr/>
        </p:nvSpPr>
        <p:spPr>
          <a:xfrm>
            <a:off x="701378" y="1803376"/>
            <a:ext cx="4806726" cy="369332"/>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_tradnl" b="1" dirty="0" smtClean="0">
                <a:solidFill>
                  <a:srgbClr val="C00000"/>
                </a:solidFill>
              </a:rPr>
              <a:t>- </a:t>
            </a:r>
            <a:r>
              <a:rPr lang="es-ES" b="1" dirty="0">
                <a:solidFill>
                  <a:srgbClr val="C00000"/>
                </a:solidFill>
              </a:rPr>
              <a:t>Configuración de BEANS basada por </a:t>
            </a:r>
            <a:r>
              <a:rPr lang="es-ES" b="1" dirty="0" err="1">
                <a:solidFill>
                  <a:srgbClr val="C00000"/>
                </a:solidFill>
              </a:rPr>
              <a:t>JavaConfig</a:t>
            </a:r>
            <a:endParaRPr lang="es-ES" b="1" dirty="0">
              <a:solidFill>
                <a:srgbClr val="C00000"/>
              </a:solidFill>
            </a:endParaRPr>
          </a:p>
        </p:txBody>
      </p:sp>
      <p:sp>
        <p:nvSpPr>
          <p:cNvPr id="28" name="16 CuadroTexto"/>
          <p:cNvSpPr txBox="1"/>
          <p:nvPr/>
        </p:nvSpPr>
        <p:spPr>
          <a:xfrm>
            <a:off x="865881" y="4812393"/>
            <a:ext cx="3944618" cy="276999"/>
          </a:xfrm>
          <a:prstGeom prst="rect">
            <a:avLst/>
          </a:prstGeom>
          <a:noFill/>
          <a:ln>
            <a:noFill/>
            <a:prstDash val="dash"/>
          </a:ln>
          <a:effectLst/>
        </p:spPr>
        <p:txBody>
          <a:bodyPr wrap="square" rtlCol="0">
            <a:spAutoFit/>
          </a:bodyPr>
          <a:lstStyle/>
          <a:p>
            <a:pPr lvl="0" algn="just" defTabSz="914400" eaLnBrk="0" fontAlgn="base" hangingPunct="0">
              <a:spcBef>
                <a:spcPct val="0"/>
              </a:spcBef>
              <a:spcAft>
                <a:spcPct val="0"/>
              </a:spcAft>
            </a:pPr>
            <a:r>
              <a:rPr lang="es-ES_tradnl" altLang="es-ES" sz="1200" b="1" dirty="0" smtClean="0">
                <a:latin typeface="Calibri (Cuerpo)"/>
              </a:rPr>
              <a:t>DESVENTAJAS:</a:t>
            </a:r>
            <a:endParaRPr lang="es-ES" altLang="es-ES" sz="1200" b="1" dirty="0">
              <a:latin typeface="Calibri (Cuerpo)"/>
            </a:endParaRPr>
          </a:p>
        </p:txBody>
      </p:sp>
      <p:sp>
        <p:nvSpPr>
          <p:cNvPr id="29" name="4 CuadroTexto"/>
          <p:cNvSpPr txBox="1"/>
          <p:nvPr/>
        </p:nvSpPr>
        <p:spPr>
          <a:xfrm>
            <a:off x="1453656" y="5198390"/>
            <a:ext cx="299538" cy="307777"/>
          </a:xfrm>
          <a:prstGeom prst="rect">
            <a:avLst/>
          </a:prstGeom>
          <a:noFill/>
          <a:ln w="3175">
            <a:noFill/>
            <a:prstDash val="solid"/>
          </a:ln>
        </p:spPr>
        <p:txBody>
          <a:bodyPr wrap="square" rtlCol="0">
            <a:spAutoFit/>
          </a:bodyPr>
          <a:lstStyle/>
          <a:p>
            <a:r>
              <a:rPr lang="es-ES_tradnl" sz="1400" b="1" dirty="0">
                <a:solidFill>
                  <a:schemeClr val="bg1">
                    <a:lumMod val="50000"/>
                  </a:schemeClr>
                </a:solidFill>
              </a:rPr>
              <a:t>●</a:t>
            </a:r>
            <a:endParaRPr lang="es-ES" sz="1400" dirty="0">
              <a:solidFill>
                <a:schemeClr val="bg1">
                  <a:lumMod val="50000"/>
                </a:schemeClr>
              </a:solidFill>
            </a:endParaRPr>
          </a:p>
        </p:txBody>
      </p:sp>
      <p:sp>
        <p:nvSpPr>
          <p:cNvPr id="32" name="16 CuadroTexto"/>
          <p:cNvSpPr txBox="1"/>
          <p:nvPr/>
        </p:nvSpPr>
        <p:spPr>
          <a:xfrm>
            <a:off x="1942389" y="5202822"/>
            <a:ext cx="6656439" cy="276999"/>
          </a:xfrm>
          <a:prstGeom prst="rect">
            <a:avLst/>
          </a:prstGeom>
          <a:noFill/>
          <a:ln>
            <a:noFill/>
            <a:prstDash val="dash"/>
          </a:ln>
          <a:effectLst/>
        </p:spPr>
        <p:txBody>
          <a:bodyPr wrap="square" rtlCol="0">
            <a:spAutoFit/>
          </a:bodyPr>
          <a:lstStyle/>
          <a:p>
            <a:pPr lvl="0"/>
            <a:r>
              <a:rPr lang="es-ES" sz="1200" dirty="0"/>
              <a:t>EL </a:t>
            </a:r>
            <a:r>
              <a:rPr lang="es-ES" sz="1200" b="1" dirty="0" err="1"/>
              <a:t>plugin</a:t>
            </a:r>
            <a:r>
              <a:rPr lang="es-ES" sz="1200" dirty="0"/>
              <a:t> de </a:t>
            </a:r>
            <a:r>
              <a:rPr lang="es-ES" sz="1200" b="1" dirty="0"/>
              <a:t>Spring</a:t>
            </a:r>
            <a:r>
              <a:rPr lang="es-ES" sz="1200" dirty="0"/>
              <a:t> (</a:t>
            </a:r>
            <a:r>
              <a:rPr lang="es-ES" sz="1200" b="1" dirty="0"/>
              <a:t>Spring </a:t>
            </a:r>
            <a:r>
              <a:rPr lang="es-ES" sz="1200" b="1" dirty="0" err="1"/>
              <a:t>Tool</a:t>
            </a:r>
            <a:r>
              <a:rPr lang="es-ES" sz="1200" b="1" dirty="0"/>
              <a:t> Suite</a:t>
            </a:r>
            <a:r>
              <a:rPr lang="es-ES" sz="1200" dirty="0"/>
              <a:t>) no puede representar la configuración de este tipo.</a:t>
            </a:r>
          </a:p>
        </p:txBody>
      </p:sp>
      <p:pic>
        <p:nvPicPr>
          <p:cNvPr id="19"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20"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754720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89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DECLARACIÓN DE BEANS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55575" y="1393722"/>
            <a:ext cx="8928992" cy="4698677"/>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2" descr="Resultado de imagen de silueta de un programador informa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1" name="Rectangle 9"/>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5" name="20507 CuadroTexto"/>
          <p:cNvSpPr txBox="1"/>
          <p:nvPr/>
        </p:nvSpPr>
        <p:spPr>
          <a:xfrm>
            <a:off x="155575" y="1340768"/>
            <a:ext cx="8808913" cy="584775"/>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1400" dirty="0" smtClean="0"/>
              <a:t>CONTENEDOR </a:t>
            </a:r>
            <a:r>
              <a:rPr lang="fr-FR" altLang="es-ES" sz="1400" b="1" dirty="0" smtClean="0">
                <a:ea typeface="ＭＳ Ｐゴシック" pitchFamily="34" charset="-128"/>
              </a:rPr>
              <a:t>Application </a:t>
            </a:r>
            <a:r>
              <a:rPr lang="fr-FR" altLang="es-ES" sz="1400" b="1" dirty="0" err="1" smtClean="0">
                <a:ea typeface="ＭＳ Ｐゴシック" pitchFamily="34" charset="-128"/>
              </a:rPr>
              <a:t>Context</a:t>
            </a:r>
            <a:endParaRPr lang="fr-FR" altLang="es-ES" sz="900" b="1" dirty="0">
              <a:ea typeface="ＭＳ Ｐゴシック" pitchFamily="34" charset="-128"/>
            </a:endParaRPr>
          </a:p>
          <a:p>
            <a:pPr defTabSz="914400" eaLnBrk="0" fontAlgn="base" hangingPunct="0">
              <a:spcBef>
                <a:spcPct val="0"/>
              </a:spcBef>
              <a:spcAft>
                <a:spcPct val="0"/>
              </a:spcAft>
            </a:pPr>
            <a:r>
              <a:rPr lang="es-ES" sz="900" dirty="0"/>
              <a:t>El fichero de configuración básico de Spring es el contexto de aplicación (</a:t>
            </a:r>
            <a:r>
              <a:rPr lang="es-ES" sz="900" dirty="0" err="1"/>
              <a:t>application</a:t>
            </a:r>
            <a:r>
              <a:rPr lang="es-ES" sz="900" dirty="0"/>
              <a:t> </a:t>
            </a:r>
            <a:r>
              <a:rPr lang="es-ES" sz="900" dirty="0" err="1"/>
              <a:t>context</a:t>
            </a:r>
            <a:r>
              <a:rPr lang="es-ES" sz="900" dirty="0"/>
              <a:t>). Consiste en un fichero XML donde se añadirán todos los </a:t>
            </a:r>
            <a:r>
              <a:rPr lang="es-ES" sz="900" dirty="0" smtClean="0"/>
              <a:t>objetos </a:t>
            </a:r>
            <a:r>
              <a:rPr lang="es-ES" sz="900" dirty="0"/>
              <a:t>que deberán existir en la aplicación al inicializarse la misma</a:t>
            </a:r>
            <a:endParaRPr lang="es-ES" altLang="es-ES" sz="900" dirty="0"/>
          </a:p>
        </p:txBody>
      </p:sp>
      <p:sp>
        <p:nvSpPr>
          <p:cNvPr id="28" name="20507 CuadroTexto"/>
          <p:cNvSpPr txBox="1"/>
          <p:nvPr/>
        </p:nvSpPr>
        <p:spPr>
          <a:xfrm>
            <a:off x="683568" y="4340673"/>
            <a:ext cx="1656184" cy="230832"/>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900" dirty="0" err="1"/>
              <a:t>Bean´s</a:t>
            </a:r>
            <a:r>
              <a:rPr lang="es-ES_tradnl" altLang="es-ES" sz="900" dirty="0"/>
              <a:t> </a:t>
            </a:r>
            <a:r>
              <a:rPr lang="es-ES_tradnl" altLang="es-ES" sz="900" dirty="0" smtClean="0"/>
              <a:t> </a:t>
            </a:r>
            <a:r>
              <a:rPr lang="es-ES_tradnl" altLang="es-ES" sz="900" smtClean="0"/>
              <a:t>declarados  </a:t>
            </a:r>
            <a:r>
              <a:rPr lang="es-ES_tradnl" altLang="es-ES" sz="900" dirty="0" smtClean="0"/>
              <a:t>por XML</a:t>
            </a:r>
            <a:endParaRPr lang="es-ES" altLang="es-ES" sz="900" dirty="0"/>
          </a:p>
        </p:txBody>
      </p:sp>
      <p:sp>
        <p:nvSpPr>
          <p:cNvPr id="27" name="AutoShape 4" descr="Resultado de imagen de dibujo de una caja"/>
          <p:cNvSpPr>
            <a:spLocks noChangeAspect="1" noChangeArrowheads="1"/>
          </p:cNvSpPr>
          <p:nvPr/>
        </p:nvSpPr>
        <p:spPr bwMode="auto">
          <a:xfrm>
            <a:off x="1349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3" name="Picture 5" descr="D:\Profiles\jmsanjuan\Pictures\werrw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76872"/>
            <a:ext cx="2380953" cy="192381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3255770"/>
            <a:ext cx="604124" cy="6041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1464" y="3318717"/>
            <a:ext cx="604124" cy="6041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526" y="3392865"/>
            <a:ext cx="604124" cy="6041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3007" y="3440999"/>
            <a:ext cx="566708" cy="604124"/>
          </a:xfrm>
          <a:prstGeom prst="rect">
            <a:avLst/>
          </a:prstGeom>
          <a:noFill/>
          <a:extLst>
            <a:ext uri="{909E8E84-426E-40DD-AFC4-6F175D3DCCD1}">
              <a14:hiddenFill xmlns:a14="http://schemas.microsoft.com/office/drawing/2010/main">
                <a:solidFill>
                  <a:srgbClr val="FFFFFF"/>
                </a:solidFill>
              </a14:hiddenFill>
            </a:ext>
          </a:extLst>
        </p:spPr>
      </p:pic>
      <p:sp>
        <p:nvSpPr>
          <p:cNvPr id="35" name="34 CuadroTexto"/>
          <p:cNvSpPr txBox="1"/>
          <p:nvPr/>
        </p:nvSpPr>
        <p:spPr>
          <a:xfrm rot="21054164">
            <a:off x="1755669" y="2939433"/>
            <a:ext cx="1039922" cy="215444"/>
          </a:xfrm>
          <a:prstGeom prst="rect">
            <a:avLst/>
          </a:prstGeom>
          <a:noFill/>
        </p:spPr>
        <p:txBody>
          <a:bodyPr wrap="square" rtlCol="0">
            <a:spAutoFit/>
          </a:bodyPr>
          <a:lstStyle/>
          <a:p>
            <a:r>
              <a:rPr lang="fr-FR" altLang="es-ES" sz="800" b="1" dirty="0">
                <a:ea typeface="ＭＳ Ｐゴシック" pitchFamily="34" charset="-128"/>
              </a:rPr>
              <a:t>Application </a:t>
            </a:r>
            <a:r>
              <a:rPr lang="fr-FR" altLang="es-ES" sz="800" b="1" dirty="0" err="1">
                <a:ea typeface="ＭＳ Ｐゴシック" pitchFamily="34" charset="-128"/>
              </a:rPr>
              <a:t>Context</a:t>
            </a:r>
            <a:endParaRPr lang="es-ES" sz="800" dirty="0"/>
          </a:p>
        </p:txBody>
      </p:sp>
      <p:sp>
        <p:nvSpPr>
          <p:cNvPr id="47" name="46 CuadroTexto"/>
          <p:cNvSpPr txBox="1"/>
          <p:nvPr/>
        </p:nvSpPr>
        <p:spPr>
          <a:xfrm rot="534766">
            <a:off x="576754" y="2901838"/>
            <a:ext cx="1133546" cy="230832"/>
          </a:xfrm>
          <a:prstGeom prst="rect">
            <a:avLst/>
          </a:prstGeom>
          <a:noFill/>
        </p:spPr>
        <p:txBody>
          <a:bodyPr wrap="square" rtlCol="0">
            <a:spAutoFit/>
          </a:bodyPr>
          <a:lstStyle/>
          <a:p>
            <a:r>
              <a:rPr lang="fr-FR" altLang="es-ES" sz="900" b="1" dirty="0">
                <a:ea typeface="ＭＳ Ｐゴシック" pitchFamily="34" charset="-128"/>
              </a:rPr>
              <a:t>Application </a:t>
            </a:r>
            <a:r>
              <a:rPr lang="fr-FR" altLang="es-ES" sz="900" b="1" dirty="0" err="1">
                <a:ea typeface="ＭＳ Ｐゴシック" pitchFamily="34" charset="-128"/>
              </a:rPr>
              <a:t>Context</a:t>
            </a:r>
            <a:endParaRPr lang="es-ES" sz="900" dirty="0"/>
          </a:p>
        </p:txBody>
      </p:sp>
      <p:pic>
        <p:nvPicPr>
          <p:cNvPr id="2055" name="Picture 7" descr="D:\Profiles\jmsanjuan\Pictures\_318-4526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53" y="2189515"/>
            <a:ext cx="2663746" cy="266374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Profiles\jmsanjuan\Pictures\untitledwerw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809" y="3141894"/>
            <a:ext cx="531354" cy="531354"/>
          </a:xfrm>
          <a:prstGeom prst="rect">
            <a:avLst/>
          </a:prstGeom>
          <a:noFill/>
          <a:extLst>
            <a:ext uri="{909E8E84-426E-40DD-AFC4-6F175D3DCCD1}">
              <a14:hiddenFill xmlns:a14="http://schemas.microsoft.com/office/drawing/2010/main">
                <a:solidFill>
                  <a:srgbClr val="FFFFFF"/>
                </a:solidFill>
              </a14:hiddenFill>
            </a:ext>
          </a:extLst>
        </p:spPr>
      </p:pic>
      <p:sp>
        <p:nvSpPr>
          <p:cNvPr id="57" name="20507 CuadroTexto"/>
          <p:cNvSpPr txBox="1"/>
          <p:nvPr/>
        </p:nvSpPr>
        <p:spPr>
          <a:xfrm>
            <a:off x="5940194" y="4571505"/>
            <a:ext cx="828092" cy="230832"/>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900" dirty="0" smtClean="0"/>
              <a:t>APLICACIÓN </a:t>
            </a:r>
            <a:endParaRPr lang="es-ES" altLang="es-ES" sz="900" dirty="0"/>
          </a:p>
        </p:txBody>
      </p:sp>
      <p:pic>
        <p:nvPicPr>
          <p:cNvPr id="26"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9375" y="3318717"/>
            <a:ext cx="566708" cy="60412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Profiles\jmsanjuan\Pictures\imagesCAPKSI1O.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276" y="3392865"/>
            <a:ext cx="566708" cy="60412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recto de flecha"/>
          <p:cNvCxnSpPr/>
          <p:nvPr/>
        </p:nvCxnSpPr>
        <p:spPr>
          <a:xfrm>
            <a:off x="2841328" y="3392865"/>
            <a:ext cx="2525072"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 descr="d:\Profiles\jmsanjuan\Desktop\SOPRASTERIA_ACADEMY_logo_CMJN_exe.jpg"/>
          <p:cNvPicPr>
            <a:picLocks noChangeAspect="1" noChangeArrowheads="1"/>
          </p:cNvPicPr>
          <p:nvPr/>
        </p:nvPicPr>
        <p:blipFill>
          <a:blip r:embed="rId9"/>
          <a:srcRect/>
          <a:stretch>
            <a:fillRect/>
          </a:stretch>
        </p:blipFill>
        <p:spPr bwMode="auto">
          <a:xfrm>
            <a:off x="7236296" y="6237312"/>
            <a:ext cx="1763688" cy="507247"/>
          </a:xfrm>
          <a:prstGeom prst="rect">
            <a:avLst/>
          </a:prstGeom>
          <a:noFill/>
        </p:spPr>
      </p:pic>
      <p:pic>
        <p:nvPicPr>
          <p:cNvPr id="32" name="Picture 3" descr="F:\8870e72ba6efca292e6825d1fe08733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3"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804042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15366"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FBDA4740-9669-450A-883A-37B29C6E6EB6}" type="slidenum">
              <a:rPr lang="fr-FR" altLang="es-ES" sz="1100" smtClean="0">
                <a:solidFill>
                  <a:srgbClr val="464646"/>
                </a:solidFill>
              </a:rPr>
              <a:pPr eaLnBrk="1" hangingPunct="1">
                <a:spcBef>
                  <a:spcPct val="0"/>
                </a:spcBef>
                <a:buClrTx/>
                <a:buSzTx/>
                <a:buFontTx/>
                <a:buNone/>
              </a:pPr>
              <a:t>9</a:t>
            </a:fld>
            <a:endParaRPr lang="fr-FR" altLang="es-ES" sz="1100" smtClean="0">
              <a:solidFill>
                <a:srgbClr val="464646"/>
              </a:solidFill>
            </a:endParaRPr>
          </a:p>
        </p:txBody>
      </p:sp>
      <p:sp>
        <p:nvSpPr>
          <p:cNvPr id="6" name="5 Marcador de texto"/>
          <p:cNvSpPr>
            <a:spLocks noGrp="1"/>
          </p:cNvSpPr>
          <p:nvPr>
            <p:ph type="body" sz="quarter" idx="13"/>
          </p:nvPr>
        </p:nvSpPr>
        <p:spPr>
          <a:xfrm>
            <a:off x="549275" y="764704"/>
            <a:ext cx="8045450" cy="269875"/>
          </a:xfrm>
        </p:spPr>
        <p:txBody>
          <a:bodyPr/>
          <a:lstStyle/>
          <a:p>
            <a:pPr>
              <a:defRPr/>
            </a:pPr>
            <a:endParaRPr b="1" dirty="0" smtClean="0"/>
          </a:p>
          <a:p>
            <a:pPr>
              <a:defRPr/>
            </a:pPr>
            <a:r>
              <a:rPr 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VERSIONES Y CARACTERISTICAS</a:t>
            </a:r>
            <a:endPar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defTabSz="914199" eaLnBrk="1" fontAlgn="auto" hangingPunct="1">
              <a:spcAft>
                <a:spcPts val="0"/>
              </a:spcAft>
              <a:defRPr/>
            </a:pPr>
            <a:endParaRPr b="1" dirty="0"/>
          </a:p>
        </p:txBody>
      </p:sp>
      <p:sp>
        <p:nvSpPr>
          <p:cNvPr id="15369" name="Rectangle 2"/>
          <p:cNvSpPr txBox="1">
            <a:spLocks/>
          </p:cNvSpPr>
          <p:nvPr/>
        </p:nvSpPr>
        <p:spPr bwMode="auto">
          <a:xfrm>
            <a:off x="4746922" y="2085973"/>
            <a:ext cx="4191000" cy="3982812"/>
          </a:xfrm>
          <a:prstGeom prst="rect">
            <a:avLst/>
          </a:prstGeom>
          <a:solidFill>
            <a:schemeClr val="accent4">
              <a:lumMod val="20000"/>
              <a:lumOff val="80000"/>
            </a:schemeClr>
          </a:solidFill>
          <a:ln w="3175">
            <a:solidFill>
              <a:srgbClr val="000000"/>
            </a:solidFill>
            <a:prstDash val="dash"/>
            <a:miter lim="800000"/>
            <a:headEnd/>
            <a:tailEnd/>
          </a:ln>
          <a:effectLst>
            <a:outerShdw blurRad="50800" dist="38100" dir="18900000" algn="bl" rotWithShape="0">
              <a:prstClr val="black">
                <a:alpha val="40000"/>
              </a:prstClr>
            </a:outerShdw>
          </a:effectLst>
          <a:extLst/>
        </p:spPr>
        <p:txBody>
          <a:bodyPr/>
          <a:lstStyle>
            <a:lvl1pPr marL="271463" indent="-271463"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15963" indent="-242888"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a:lnSpc>
                <a:spcPct val="104000"/>
              </a:lnSpc>
            </a:pPr>
            <a:endParaRPr lang="en-US" altLang="es-ES" sz="1200" dirty="0" smtClean="0"/>
          </a:p>
          <a:p>
            <a:pPr>
              <a:lnSpc>
                <a:spcPct val="104000"/>
              </a:lnSpc>
            </a:pPr>
            <a:r>
              <a:rPr lang="en-US" altLang="es-ES" sz="1200" dirty="0" err="1" smtClean="0"/>
              <a:t>Soporte</a:t>
            </a:r>
            <a:r>
              <a:rPr lang="en-US" altLang="es-ES" sz="1200" dirty="0" smtClean="0"/>
              <a:t> </a:t>
            </a:r>
            <a:r>
              <a:rPr lang="en-US" altLang="es-ES" sz="1200" dirty="0"/>
              <a:t>para Hibernate </a:t>
            </a:r>
            <a:r>
              <a:rPr lang="en-US" altLang="es-ES" sz="1100" dirty="0"/>
              <a:t>4</a:t>
            </a:r>
          </a:p>
          <a:p>
            <a:pPr>
              <a:lnSpc>
                <a:spcPct val="104000"/>
              </a:lnSpc>
            </a:pPr>
            <a:r>
              <a:rPr lang="en-US" altLang="es-ES" sz="1200" dirty="0" err="1"/>
              <a:t>Soporte</a:t>
            </a:r>
            <a:r>
              <a:rPr lang="en-US" altLang="es-ES" sz="1200" dirty="0"/>
              <a:t> para Servlet 3.0</a:t>
            </a:r>
          </a:p>
          <a:p>
            <a:pPr>
              <a:lnSpc>
                <a:spcPct val="104000"/>
              </a:lnSpc>
            </a:pPr>
            <a:r>
              <a:rPr lang="en-US" altLang="es-ES" sz="1200" dirty="0" err="1"/>
              <a:t>Abstracción</a:t>
            </a:r>
            <a:r>
              <a:rPr lang="en-US" altLang="es-ES" sz="1200" dirty="0"/>
              <a:t> de Cache</a:t>
            </a:r>
          </a:p>
          <a:p>
            <a:pPr>
              <a:lnSpc>
                <a:spcPct val="104000"/>
              </a:lnSpc>
            </a:pPr>
            <a:r>
              <a:rPr lang="en-US" altLang="es-ES" sz="1200" dirty="0"/>
              <a:t>Java Configuration</a:t>
            </a:r>
          </a:p>
          <a:p>
            <a:pPr>
              <a:lnSpc>
                <a:spcPct val="104000"/>
              </a:lnSpc>
            </a:pPr>
            <a:r>
              <a:rPr lang="en-US" altLang="es-ES" sz="1200" dirty="0" err="1"/>
              <a:t>Perfiles</a:t>
            </a:r>
            <a:r>
              <a:rPr lang="en-US" altLang="es-ES" sz="1200" dirty="0"/>
              <a:t> y </a:t>
            </a:r>
            <a:r>
              <a:rPr lang="en-US" altLang="es-ES" sz="1200" dirty="0" err="1"/>
              <a:t>entornos</a:t>
            </a:r>
            <a:endParaRPr lang="en-US" altLang="es-ES" sz="1200" dirty="0"/>
          </a:p>
          <a:p>
            <a:pPr>
              <a:lnSpc>
                <a:spcPct val="104000"/>
              </a:lnSpc>
            </a:pPr>
            <a:r>
              <a:rPr lang="en-US" altLang="es-ES" sz="1200" dirty="0" err="1"/>
              <a:t>Soporte</a:t>
            </a:r>
            <a:r>
              <a:rPr lang="en-US" altLang="es-ES" sz="1200" dirty="0"/>
              <a:t> par el </a:t>
            </a:r>
            <a:r>
              <a:rPr lang="en-US" altLang="es-ES" sz="1200" dirty="0" err="1"/>
              <a:t>contexto</a:t>
            </a:r>
            <a:r>
              <a:rPr lang="en-US" altLang="es-ES" sz="1200" dirty="0"/>
              <a:t> de Testing </a:t>
            </a:r>
            <a:r>
              <a:rPr lang="en-US" altLang="es-ES" sz="1200" dirty="0" err="1"/>
              <a:t>en</a:t>
            </a:r>
            <a:r>
              <a:rPr lang="en-US" altLang="es-ES" sz="1200" dirty="0"/>
              <a:t> </a:t>
            </a:r>
            <a:r>
              <a:rPr lang="en-US" altLang="es-ES" sz="1200" dirty="0" err="1"/>
              <a:t>Perfiles</a:t>
            </a:r>
            <a:r>
              <a:rPr lang="en-US" altLang="es-ES" sz="1200" dirty="0"/>
              <a:t> y </a:t>
            </a:r>
            <a:r>
              <a:rPr lang="en-US" altLang="es-ES" sz="1200" dirty="0" err="1"/>
              <a:t>clases</a:t>
            </a:r>
            <a:r>
              <a:rPr lang="en-US" altLang="es-ES" sz="1200" dirty="0"/>
              <a:t> </a:t>
            </a:r>
            <a:r>
              <a:rPr lang="en-US" altLang="es-ES" sz="1200" dirty="0" err="1"/>
              <a:t>configuradas</a:t>
            </a:r>
            <a:endParaRPr lang="en-US" altLang="es-ES" sz="1200" dirty="0"/>
          </a:p>
          <a:p>
            <a:pPr>
              <a:lnSpc>
                <a:spcPct val="104000"/>
              </a:lnSpc>
            </a:pPr>
            <a:r>
              <a:rPr lang="en-US" altLang="es-ES" sz="1200" dirty="0"/>
              <a:t>Java EE 7 support</a:t>
            </a:r>
          </a:p>
          <a:p>
            <a:pPr lvl="1">
              <a:lnSpc>
                <a:spcPct val="104000"/>
              </a:lnSpc>
            </a:pPr>
            <a:r>
              <a:rPr lang="en-US" altLang="es-ES" sz="1100" dirty="0"/>
              <a:t>Particularly JPA 2.0</a:t>
            </a:r>
          </a:p>
        </p:txBody>
      </p:sp>
      <p:sp>
        <p:nvSpPr>
          <p:cNvPr id="14" name="20507 CuadroTexto"/>
          <p:cNvSpPr txBox="1"/>
          <p:nvPr/>
        </p:nvSpPr>
        <p:spPr>
          <a:xfrm>
            <a:off x="1322309" y="1419362"/>
            <a:ext cx="1464260" cy="307777"/>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lgn="ctr">
              <a:defRPr/>
            </a:pPr>
            <a:r>
              <a:rPr lang="es-ES_tradnl" sz="1400" b="1" dirty="0">
                <a:solidFill>
                  <a:srgbClr val="C00000"/>
                </a:solidFill>
              </a:rPr>
              <a:t>Spring 3.0</a:t>
            </a:r>
          </a:p>
        </p:txBody>
      </p:sp>
      <p:sp>
        <p:nvSpPr>
          <p:cNvPr id="15" name="20507 CuadroTexto"/>
          <p:cNvSpPr txBox="1"/>
          <p:nvPr/>
        </p:nvSpPr>
        <p:spPr>
          <a:xfrm>
            <a:off x="6012160" y="1282763"/>
            <a:ext cx="1464260" cy="307777"/>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lgn="ctr">
              <a:defRPr/>
            </a:pPr>
            <a:r>
              <a:rPr lang="es-ES_tradnl" sz="1400" b="1" dirty="0" smtClean="0">
                <a:solidFill>
                  <a:srgbClr val="C00000"/>
                </a:solidFill>
              </a:rPr>
              <a:t>Spring 3.1</a:t>
            </a:r>
            <a:endParaRPr lang="es-ES_tradnl" sz="1400" b="1" dirty="0">
              <a:solidFill>
                <a:srgbClr val="C00000"/>
              </a:solidFill>
            </a:endParaRPr>
          </a:p>
        </p:txBody>
      </p:sp>
      <p:sp>
        <p:nvSpPr>
          <p:cNvPr id="12" name="Rectangle 2"/>
          <p:cNvSpPr txBox="1">
            <a:spLocks/>
          </p:cNvSpPr>
          <p:nvPr/>
        </p:nvSpPr>
        <p:spPr bwMode="auto">
          <a:xfrm>
            <a:off x="251520" y="2132856"/>
            <a:ext cx="4191000" cy="3982812"/>
          </a:xfrm>
          <a:prstGeom prst="rect">
            <a:avLst/>
          </a:prstGeom>
          <a:solidFill>
            <a:schemeClr val="accent4">
              <a:lumMod val="20000"/>
              <a:lumOff val="80000"/>
            </a:schemeClr>
          </a:solidFill>
          <a:ln w="3175">
            <a:solidFill>
              <a:srgbClr val="000000"/>
            </a:solidFill>
            <a:prstDash val="dash"/>
            <a:miter lim="800000"/>
            <a:headEnd/>
            <a:tailEnd/>
          </a:ln>
          <a:effectLst>
            <a:outerShdw blurRad="50800" dist="38100" dir="18900000" algn="bl" rotWithShape="0">
              <a:prstClr val="black">
                <a:alpha val="40000"/>
              </a:prstClr>
            </a:outerShdw>
          </a:effectLst>
          <a:extLst/>
        </p:spPr>
        <p:txBody>
          <a:bodyPr/>
          <a:lstStyle>
            <a:lvl1pPr marL="271463" indent="-271463"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15963" indent="-242888"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a:lnSpc>
                <a:spcPct val="94000"/>
              </a:lnSpc>
            </a:pPr>
            <a:r>
              <a:rPr lang="en-US" altLang="es-ES" sz="1200" dirty="0" err="1" smtClean="0"/>
              <a:t>Anotaciones</a:t>
            </a:r>
            <a:r>
              <a:rPr lang="en-US" altLang="es-ES" sz="1200" dirty="0" smtClean="0"/>
              <a:t> </a:t>
            </a:r>
            <a:r>
              <a:rPr lang="en-US" altLang="es-ES" sz="1200" dirty="0" err="1"/>
              <a:t>más</a:t>
            </a:r>
            <a:r>
              <a:rPr lang="en-US" altLang="es-ES" sz="1200" dirty="0"/>
              <a:t> </a:t>
            </a:r>
            <a:r>
              <a:rPr lang="en-US" altLang="es-ES" sz="1200" dirty="0" err="1"/>
              <a:t>potentes</a:t>
            </a:r>
            <a:r>
              <a:rPr lang="en-US" altLang="es-ES" sz="1200" dirty="0"/>
              <a:t> a </a:t>
            </a:r>
            <a:r>
              <a:rPr lang="en-US" altLang="es-ES" sz="1200" dirty="0" err="1"/>
              <a:t>nivel</a:t>
            </a:r>
            <a:r>
              <a:rPr lang="en-US" altLang="es-ES" sz="1200" dirty="0"/>
              <a:t> del </a:t>
            </a:r>
            <a:r>
              <a:rPr lang="en-US" altLang="es-ES" sz="1200" dirty="0" err="1"/>
              <a:t>modelo</a:t>
            </a:r>
            <a:r>
              <a:rPr lang="en-US" altLang="es-ES" sz="1200" dirty="0"/>
              <a:t> de </a:t>
            </a:r>
            <a:r>
              <a:rPr lang="en-US" altLang="es-ES" sz="1200" dirty="0" err="1"/>
              <a:t>Componentes</a:t>
            </a:r>
            <a:endParaRPr lang="en-US" altLang="es-ES" sz="1200" dirty="0"/>
          </a:p>
          <a:p>
            <a:pPr lvl="1">
              <a:lnSpc>
                <a:spcPct val="94000"/>
              </a:lnSpc>
            </a:pPr>
            <a:r>
              <a:rPr lang="en-US" altLang="es-ES" sz="1100" dirty="0"/>
              <a:t>Stereotypes, factory methods, JSR-330 support</a:t>
            </a:r>
          </a:p>
          <a:p>
            <a:pPr>
              <a:lnSpc>
                <a:spcPct val="94000"/>
              </a:lnSpc>
            </a:pPr>
            <a:r>
              <a:rPr lang="en-US" altLang="es-ES" sz="1200" dirty="0"/>
              <a:t>Spring Expression Language</a:t>
            </a:r>
          </a:p>
          <a:p>
            <a:pPr lvl="1">
              <a:lnSpc>
                <a:spcPct val="94000"/>
              </a:lnSpc>
            </a:pPr>
            <a:r>
              <a:rPr lang="en-US" altLang="es-ES" sz="1100" dirty="0"/>
              <a:t>Unified EL++</a:t>
            </a:r>
          </a:p>
          <a:p>
            <a:pPr>
              <a:lnSpc>
                <a:spcPct val="94000"/>
              </a:lnSpc>
            </a:pPr>
            <a:r>
              <a:rPr lang="en-US" altLang="es-ES" sz="1200" dirty="0" err="1"/>
              <a:t>Soporte</a:t>
            </a:r>
            <a:r>
              <a:rPr lang="en-US" altLang="es-ES" sz="1200" dirty="0"/>
              <a:t> para REST</a:t>
            </a:r>
          </a:p>
          <a:p>
            <a:pPr lvl="1">
              <a:lnSpc>
                <a:spcPct val="94000"/>
              </a:lnSpc>
            </a:pPr>
            <a:r>
              <a:rPr lang="en-US" altLang="es-ES" sz="1100" dirty="0" err="1"/>
              <a:t>Más</a:t>
            </a:r>
            <a:r>
              <a:rPr lang="en-US" altLang="es-ES" sz="1100" dirty="0"/>
              <a:t> </a:t>
            </a:r>
            <a:r>
              <a:rPr lang="en-US" altLang="es-ES" sz="1100" dirty="0" err="1"/>
              <a:t>anotaciones</a:t>
            </a:r>
            <a:r>
              <a:rPr lang="en-US" altLang="es-ES" sz="1100" dirty="0"/>
              <a:t> Spring @</a:t>
            </a:r>
            <a:r>
              <a:rPr lang="en-US" altLang="es-ES" sz="1100" dirty="0" err="1"/>
              <a:t>mvc</a:t>
            </a:r>
            <a:endParaRPr lang="en-US" altLang="es-ES" sz="1900" dirty="0"/>
          </a:p>
          <a:p>
            <a:pPr>
              <a:lnSpc>
                <a:spcPct val="94000"/>
              </a:lnSpc>
            </a:pPr>
            <a:r>
              <a:rPr lang="en-US" altLang="es-ES" sz="1200" dirty="0" err="1"/>
              <a:t>Soporte</a:t>
            </a:r>
            <a:r>
              <a:rPr lang="en-US" altLang="es-ES" sz="1200" dirty="0"/>
              <a:t> para Portlet 2.0</a:t>
            </a:r>
          </a:p>
          <a:p>
            <a:pPr lvl="1">
              <a:lnSpc>
                <a:spcPct val="94000"/>
              </a:lnSpc>
            </a:pPr>
            <a:r>
              <a:rPr lang="en-US" altLang="es-ES" sz="1100" dirty="0" err="1"/>
              <a:t>Mapeos</a:t>
            </a:r>
            <a:r>
              <a:rPr lang="en-US" altLang="es-ES" sz="1100" dirty="0"/>
              <a:t> de Request </a:t>
            </a:r>
            <a:r>
              <a:rPr lang="en-US" altLang="es-ES" sz="1100" dirty="0" err="1"/>
              <a:t>mediante</a:t>
            </a:r>
            <a:r>
              <a:rPr lang="en-US" altLang="es-ES" sz="1100" dirty="0"/>
              <a:t> action/event/resource</a:t>
            </a:r>
          </a:p>
          <a:p>
            <a:pPr>
              <a:lnSpc>
                <a:spcPct val="94000"/>
              </a:lnSpc>
            </a:pPr>
            <a:r>
              <a:rPr lang="en-US" altLang="es-ES" sz="1200" dirty="0" err="1"/>
              <a:t>Validaciones</a:t>
            </a:r>
            <a:r>
              <a:rPr lang="en-US" altLang="es-ES" sz="1200" dirty="0"/>
              <a:t> del </a:t>
            </a:r>
            <a:r>
              <a:rPr lang="en-US" altLang="es-ES" sz="1200" dirty="0" err="1"/>
              <a:t>modelo</a:t>
            </a:r>
            <a:r>
              <a:rPr lang="en-US" altLang="es-ES" sz="1200" dirty="0"/>
              <a:t> </a:t>
            </a:r>
            <a:r>
              <a:rPr lang="en-US" altLang="es-ES" sz="1200" dirty="0" err="1"/>
              <a:t>declarativo</a:t>
            </a:r>
            <a:endParaRPr lang="en-US" altLang="es-ES" sz="1200" dirty="0"/>
          </a:p>
          <a:p>
            <a:pPr lvl="1">
              <a:lnSpc>
                <a:spcPct val="94000"/>
              </a:lnSpc>
            </a:pPr>
            <a:r>
              <a:rPr lang="en-US" altLang="es-ES" sz="1100" dirty="0"/>
              <a:t>JSR-303 Bean validation</a:t>
            </a:r>
          </a:p>
          <a:p>
            <a:pPr>
              <a:lnSpc>
                <a:spcPct val="94000"/>
              </a:lnSpc>
            </a:pPr>
            <a:r>
              <a:rPr lang="en-US" altLang="es-ES" sz="1200" dirty="0"/>
              <a:t>Java EE 6 support</a:t>
            </a:r>
          </a:p>
          <a:p>
            <a:pPr lvl="1">
              <a:lnSpc>
                <a:spcPct val="94000"/>
              </a:lnSpc>
            </a:pPr>
            <a:r>
              <a:rPr lang="en-US" altLang="es-ES" sz="1100" dirty="0" err="1"/>
              <a:t>Sobre</a:t>
            </a:r>
            <a:r>
              <a:rPr lang="en-US" altLang="es-ES" sz="1100" dirty="0"/>
              <a:t> </a:t>
            </a:r>
            <a:r>
              <a:rPr lang="en-US" altLang="es-ES" sz="1100" dirty="0" err="1"/>
              <a:t>todo</a:t>
            </a:r>
            <a:r>
              <a:rPr lang="en-US" altLang="es-ES" sz="1100" dirty="0"/>
              <a:t> para JPA 2.0</a:t>
            </a:r>
          </a:p>
        </p:txBody>
      </p:sp>
      <p:pic>
        <p:nvPicPr>
          <p:cNvPr id="10"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pic>
        <p:nvPicPr>
          <p:cNvPr id="11"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3"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36259891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381328"/>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5999" y="6309320"/>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90</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_tradnl"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endParaRPr 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34938" y="1468149"/>
            <a:ext cx="8928992" cy="4625147"/>
          </a:xfrm>
          <a:prstGeom prst="rect">
            <a:avLst/>
          </a:prstGeom>
          <a:solidFill>
            <a:schemeClr val="bg1"/>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 name="AutoShape 2" descr="Resultado de imagen de silueta de un programador informa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1" name="Rectangle 9"/>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25" name="20507 CuadroTexto"/>
          <p:cNvSpPr txBox="1"/>
          <p:nvPr/>
        </p:nvSpPr>
        <p:spPr>
          <a:xfrm>
            <a:off x="155575" y="1340768"/>
            <a:ext cx="8808913" cy="307777"/>
          </a:xfrm>
          <a:prstGeom prst="rect">
            <a:avLst/>
          </a:prstGeom>
          <a:solidFill>
            <a:schemeClr val="accent4">
              <a:lumMod val="20000"/>
              <a:lumOff val="80000"/>
            </a:schemeClr>
          </a:solidFill>
          <a:ln w="3175">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1400" dirty="0" smtClean="0"/>
              <a:t>CONTENEDOR</a:t>
            </a:r>
            <a:endParaRPr lang="es-ES" altLang="es-ES" sz="900" dirty="0"/>
          </a:p>
        </p:txBody>
      </p:sp>
      <p:sp>
        <p:nvSpPr>
          <p:cNvPr id="28" name="20507 CuadroTexto"/>
          <p:cNvSpPr txBox="1"/>
          <p:nvPr/>
        </p:nvSpPr>
        <p:spPr>
          <a:xfrm>
            <a:off x="523927" y="4340673"/>
            <a:ext cx="1944216" cy="646331"/>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spcBef>
                <a:spcPts val="1800"/>
              </a:spcBef>
              <a:buClr>
                <a:srgbClr val="CF022B"/>
              </a:buClr>
              <a:buSzPct val="90000"/>
            </a:pPr>
            <a:r>
              <a:rPr lang="es-ES" sz="900" dirty="0"/>
              <a:t>Para que Spring tenga en cuenta las anotaciones hay que añadir la etiqueta </a:t>
            </a:r>
            <a:r>
              <a:rPr lang="es-ES" sz="900" b="1" dirty="0" err="1"/>
              <a:t>annotation-config</a:t>
            </a:r>
            <a:r>
              <a:rPr lang="es-ES" sz="900" dirty="0"/>
              <a:t> en el fichero </a:t>
            </a:r>
            <a:r>
              <a:rPr lang="es-ES" sz="900" b="1" dirty="0"/>
              <a:t>applicationContext.xml</a:t>
            </a:r>
          </a:p>
        </p:txBody>
      </p:sp>
      <p:sp>
        <p:nvSpPr>
          <p:cNvPr id="27" name="AutoShape 4" descr="Resultado de imagen de dibujo de una caja"/>
          <p:cNvSpPr>
            <a:spLocks noChangeAspect="1" noChangeArrowheads="1"/>
          </p:cNvSpPr>
          <p:nvPr/>
        </p:nvSpPr>
        <p:spPr bwMode="auto">
          <a:xfrm>
            <a:off x="1349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3" name="Picture 5" descr="D:\Profiles\jmsanjuan\Pictures\werrw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76872"/>
            <a:ext cx="2380953" cy="1923810"/>
          </a:xfrm>
          <a:prstGeom prst="rect">
            <a:avLst/>
          </a:prstGeom>
          <a:noFill/>
          <a:extLst>
            <a:ext uri="{909E8E84-426E-40DD-AFC4-6F175D3DCCD1}">
              <a14:hiddenFill xmlns:a14="http://schemas.microsoft.com/office/drawing/2010/main">
                <a:solidFill>
                  <a:srgbClr val="FFFFFF"/>
                </a:solidFill>
              </a14:hiddenFill>
            </a:ext>
          </a:extLst>
        </p:spPr>
      </p:pic>
      <p:sp>
        <p:nvSpPr>
          <p:cNvPr id="35" name="34 CuadroTexto"/>
          <p:cNvSpPr txBox="1"/>
          <p:nvPr/>
        </p:nvSpPr>
        <p:spPr>
          <a:xfrm rot="21054164">
            <a:off x="1755669" y="2939433"/>
            <a:ext cx="1039922" cy="215444"/>
          </a:xfrm>
          <a:prstGeom prst="rect">
            <a:avLst/>
          </a:prstGeom>
          <a:noFill/>
        </p:spPr>
        <p:txBody>
          <a:bodyPr wrap="square" rtlCol="0">
            <a:spAutoFit/>
          </a:bodyPr>
          <a:lstStyle/>
          <a:p>
            <a:r>
              <a:rPr lang="fr-FR" altLang="es-ES" sz="800" b="1" dirty="0">
                <a:ea typeface="ＭＳ Ｐゴシック" pitchFamily="34" charset="-128"/>
              </a:rPr>
              <a:t>Application </a:t>
            </a:r>
            <a:r>
              <a:rPr lang="fr-FR" altLang="es-ES" sz="800" b="1" dirty="0" err="1">
                <a:ea typeface="ＭＳ Ｐゴシック" pitchFamily="34" charset="-128"/>
              </a:rPr>
              <a:t>Context</a:t>
            </a:r>
            <a:endParaRPr lang="es-ES" sz="800" dirty="0"/>
          </a:p>
        </p:txBody>
      </p:sp>
      <p:sp>
        <p:nvSpPr>
          <p:cNvPr id="47" name="46 CuadroTexto"/>
          <p:cNvSpPr txBox="1"/>
          <p:nvPr/>
        </p:nvSpPr>
        <p:spPr>
          <a:xfrm rot="534766">
            <a:off x="623565" y="2926020"/>
            <a:ext cx="1039922" cy="215444"/>
          </a:xfrm>
          <a:prstGeom prst="rect">
            <a:avLst/>
          </a:prstGeom>
          <a:noFill/>
        </p:spPr>
        <p:txBody>
          <a:bodyPr wrap="square" rtlCol="0">
            <a:spAutoFit/>
          </a:bodyPr>
          <a:lstStyle/>
          <a:p>
            <a:r>
              <a:rPr lang="fr-FR" altLang="es-ES" sz="800" b="1" dirty="0">
                <a:ea typeface="ＭＳ Ｐゴシック" pitchFamily="34" charset="-128"/>
              </a:rPr>
              <a:t>Application </a:t>
            </a:r>
            <a:r>
              <a:rPr lang="fr-FR" altLang="es-ES" sz="800" b="1" dirty="0" err="1">
                <a:ea typeface="ＭＳ Ｐゴシック" pitchFamily="34" charset="-128"/>
              </a:rPr>
              <a:t>Context</a:t>
            </a:r>
            <a:endParaRPr lang="es-ES" sz="800" dirty="0"/>
          </a:p>
        </p:txBody>
      </p:sp>
      <p:pic>
        <p:nvPicPr>
          <p:cNvPr id="2055" name="Picture 7" descr="D:\Profiles\jmsanjuan\Pictures\_318-4526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9796" y="2479890"/>
            <a:ext cx="2663746" cy="266374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Profiles\jmsanjuan\Pictures\untitledwerw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9952" y="3432269"/>
            <a:ext cx="531354" cy="531354"/>
          </a:xfrm>
          <a:prstGeom prst="rect">
            <a:avLst/>
          </a:prstGeom>
          <a:noFill/>
          <a:extLst>
            <a:ext uri="{909E8E84-426E-40DD-AFC4-6F175D3DCCD1}">
              <a14:hiddenFill xmlns:a14="http://schemas.microsoft.com/office/drawing/2010/main">
                <a:solidFill>
                  <a:srgbClr val="FFFFFF"/>
                </a:solidFill>
              </a14:hiddenFill>
            </a:ext>
          </a:extLst>
        </p:spPr>
      </p:pic>
      <p:sp>
        <p:nvSpPr>
          <p:cNvPr id="57" name="20507 CuadroTexto"/>
          <p:cNvSpPr txBox="1"/>
          <p:nvPr/>
        </p:nvSpPr>
        <p:spPr>
          <a:xfrm>
            <a:off x="4281337" y="4861880"/>
            <a:ext cx="828092" cy="230832"/>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defTabSz="914400" eaLnBrk="0" fontAlgn="base" hangingPunct="0">
              <a:spcBef>
                <a:spcPct val="0"/>
              </a:spcBef>
              <a:spcAft>
                <a:spcPct val="0"/>
              </a:spcAft>
            </a:pPr>
            <a:r>
              <a:rPr lang="es-ES_tradnl" altLang="es-ES" sz="900" dirty="0" smtClean="0"/>
              <a:t>APLICACIÓN </a:t>
            </a:r>
            <a:endParaRPr lang="es-ES" altLang="es-ES" sz="900" dirty="0"/>
          </a:p>
        </p:txBody>
      </p:sp>
      <p:pic>
        <p:nvPicPr>
          <p:cNvPr id="4098" name="Picture 2" descr="D:\Profiles\jmsanjuan\Pictures\ghttyr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362" y="3239199"/>
            <a:ext cx="635673" cy="649990"/>
          </a:xfrm>
          <a:prstGeom prst="rect">
            <a:avLst/>
          </a:prstGeom>
          <a:noFill/>
          <a:extLst>
            <a:ext uri="{909E8E84-426E-40DD-AFC4-6F175D3DCCD1}">
              <a14:hiddenFill xmlns:a14="http://schemas.microsoft.com/office/drawing/2010/main">
                <a:solidFill>
                  <a:srgbClr val="FFFFFF"/>
                </a:solidFill>
              </a14:hiddenFill>
            </a:ext>
          </a:extLst>
        </p:spPr>
      </p:pic>
      <p:sp>
        <p:nvSpPr>
          <p:cNvPr id="5" name="4 Esquina doblada"/>
          <p:cNvSpPr/>
          <p:nvPr/>
        </p:nvSpPr>
        <p:spPr>
          <a:xfrm>
            <a:off x="7291882" y="2372536"/>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4099"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675" y="2610428"/>
            <a:ext cx="502940" cy="502940"/>
          </a:xfrm>
          <a:prstGeom prst="rect">
            <a:avLst/>
          </a:prstGeom>
          <a:noFill/>
          <a:extLst>
            <a:ext uri="{909E8E84-426E-40DD-AFC4-6F175D3DCCD1}">
              <a14:hiddenFill xmlns:a14="http://schemas.microsoft.com/office/drawing/2010/main">
                <a:solidFill>
                  <a:srgbClr val="FFFFFF"/>
                </a:solidFill>
              </a14:hiddenFill>
            </a:ext>
          </a:extLst>
        </p:spPr>
      </p:pic>
      <p:sp>
        <p:nvSpPr>
          <p:cNvPr id="33" name="32 Esquina doblada"/>
          <p:cNvSpPr/>
          <p:nvPr/>
        </p:nvSpPr>
        <p:spPr>
          <a:xfrm>
            <a:off x="7291882" y="3579596"/>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34"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675" y="3817488"/>
            <a:ext cx="502940" cy="502940"/>
          </a:xfrm>
          <a:prstGeom prst="rect">
            <a:avLst/>
          </a:prstGeom>
          <a:noFill/>
          <a:extLst>
            <a:ext uri="{909E8E84-426E-40DD-AFC4-6F175D3DCCD1}">
              <a14:hiddenFill xmlns:a14="http://schemas.microsoft.com/office/drawing/2010/main">
                <a:solidFill>
                  <a:srgbClr val="FFFFFF"/>
                </a:solidFill>
              </a14:hiddenFill>
            </a:ext>
          </a:extLst>
        </p:spPr>
      </p:pic>
      <p:sp>
        <p:nvSpPr>
          <p:cNvPr id="36" name="35 Esquina doblada"/>
          <p:cNvSpPr/>
          <p:nvPr/>
        </p:nvSpPr>
        <p:spPr>
          <a:xfrm>
            <a:off x="7291882" y="4748316"/>
            <a:ext cx="952526" cy="113453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smtClean="0">
                <a:solidFill>
                  <a:schemeClr val="tx1"/>
                </a:solidFill>
              </a:rPr>
              <a:t>Clase</a:t>
            </a:r>
          </a:p>
          <a:p>
            <a:pPr algn="ctr"/>
            <a:endParaRPr lang="es-ES_tradnl" sz="1000" b="1" dirty="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endParaRPr lang="es-ES_tradnl" sz="1000" b="1" dirty="0" smtClean="0">
              <a:solidFill>
                <a:schemeClr val="tx1"/>
              </a:solidFill>
            </a:endParaRPr>
          </a:p>
          <a:p>
            <a:pPr algn="ctr"/>
            <a:r>
              <a:rPr lang="es-ES_tradnl" sz="1000" b="1" dirty="0" smtClean="0">
                <a:solidFill>
                  <a:schemeClr val="tx1"/>
                </a:solidFill>
              </a:rPr>
              <a:t>@notaciones</a:t>
            </a:r>
            <a:endParaRPr lang="es-ES" sz="1000" b="1" dirty="0" smtClean="0">
              <a:solidFill>
                <a:schemeClr val="tx1"/>
              </a:solidFill>
            </a:endParaRPr>
          </a:p>
        </p:txBody>
      </p:sp>
      <p:pic>
        <p:nvPicPr>
          <p:cNvPr id="41" name="Picture 3" descr="D:\Profiles\jmsanjuan\Pictures\imagesCAOLW80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675" y="4986208"/>
            <a:ext cx="502940" cy="50294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10 Conector recto de flecha"/>
          <p:cNvCxnSpPr/>
          <p:nvPr/>
        </p:nvCxnSpPr>
        <p:spPr>
          <a:xfrm flipV="1">
            <a:off x="6084168" y="2780928"/>
            <a:ext cx="1080120" cy="439794"/>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6624228" y="4068958"/>
            <a:ext cx="540060"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6372200" y="4821268"/>
            <a:ext cx="792088" cy="271444"/>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2841328" y="3356992"/>
            <a:ext cx="1008468"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H="1">
            <a:off x="2806083" y="3772918"/>
            <a:ext cx="1008468"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37" name="20507 CuadroTexto"/>
          <p:cNvSpPr txBox="1"/>
          <p:nvPr/>
        </p:nvSpPr>
        <p:spPr>
          <a:xfrm>
            <a:off x="2879812" y="3427649"/>
            <a:ext cx="828092" cy="230832"/>
          </a:xfrm>
          <a:prstGeom prst="rect">
            <a:avLst/>
          </a:prstGeom>
          <a:solidFill>
            <a:schemeClr val="accent4">
              <a:lumMod val="20000"/>
              <a:lumOff val="80000"/>
            </a:schemeClr>
          </a:solidFill>
          <a:ln w="3175">
            <a:solidFill>
              <a:schemeClr val="tx1"/>
            </a:solidFill>
            <a:prstDash val="solid"/>
          </a:ln>
          <a:effectLst>
            <a:outerShdw blurRad="50800" dist="38100" dir="2700000" algn="tl" rotWithShape="0">
              <a:prstClr val="black">
                <a:alpha val="40000"/>
              </a:prstClr>
            </a:outerShdw>
          </a:effectLst>
        </p:spPr>
        <p:txBody>
          <a:bodyPr wrap="square" rtlCol="0">
            <a:spAutoFit/>
          </a:bodyPr>
          <a:lstStyle/>
          <a:p>
            <a:pPr algn="ctr" defTabSz="914400" eaLnBrk="0" fontAlgn="base" hangingPunct="0">
              <a:spcBef>
                <a:spcPct val="0"/>
              </a:spcBef>
              <a:spcAft>
                <a:spcPct val="0"/>
              </a:spcAft>
            </a:pPr>
            <a:r>
              <a:rPr lang="es-ES_tradnl" altLang="es-ES" sz="900" dirty="0" smtClean="0"/>
              <a:t>CONTEXTO</a:t>
            </a:r>
            <a:endParaRPr lang="es-ES" altLang="es-ES" sz="900" dirty="0"/>
          </a:p>
        </p:txBody>
      </p:sp>
      <p:pic>
        <p:nvPicPr>
          <p:cNvPr id="32" name="Picture 2" descr="d:\Profiles\jmsanjuan\Desktop\SOPRASTERIA_ACADEMY_logo_CMJN_exe.jpg"/>
          <p:cNvPicPr>
            <a:picLocks noChangeAspect="1" noChangeArrowheads="1"/>
          </p:cNvPicPr>
          <p:nvPr/>
        </p:nvPicPr>
        <p:blipFill>
          <a:blip r:embed="rId10"/>
          <a:srcRect/>
          <a:stretch>
            <a:fillRect/>
          </a:stretch>
        </p:blipFill>
        <p:spPr bwMode="auto">
          <a:xfrm>
            <a:off x="7236296" y="6237312"/>
            <a:ext cx="1763688" cy="507247"/>
          </a:xfrm>
          <a:prstGeom prst="rect">
            <a:avLst/>
          </a:prstGeom>
          <a:noFill/>
        </p:spPr>
      </p:pic>
      <p:pic>
        <p:nvPicPr>
          <p:cNvPr id="38" name="Picture 3" descr="F:\8870e72ba6efca292e6825d1fe08733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9"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928763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91</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20688"/>
            <a:ext cx="8376542" cy="269875"/>
          </a:xfrm>
        </p:spPr>
        <p:txBody>
          <a:bodyPr/>
          <a:lstStyle/>
          <a:p>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BUENAS </a:t>
            </a:r>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PRACTICAS CONFIGURACIÓN </a:t>
            </a:r>
          </a:p>
        </p:txBody>
      </p:sp>
      <p:pic>
        <p:nvPicPr>
          <p:cNvPr id="14"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5" name="16 CuadroTexto"/>
          <p:cNvSpPr txBox="1"/>
          <p:nvPr/>
        </p:nvSpPr>
        <p:spPr>
          <a:xfrm>
            <a:off x="366859" y="1548341"/>
            <a:ext cx="1800527"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Evitar el uso de </a:t>
            </a:r>
            <a:r>
              <a:rPr lang="es-ES" sz="1000" b="1" dirty="0" err="1"/>
              <a:t>autowiring</a:t>
            </a:r>
            <a:endParaRPr lang="es-ES" sz="1000" dirty="0">
              <a:effectLst/>
            </a:endParaRPr>
          </a:p>
        </p:txBody>
      </p:sp>
      <p:sp>
        <p:nvSpPr>
          <p:cNvPr id="17" name="16 CuadroTexto"/>
          <p:cNvSpPr txBox="1"/>
          <p:nvPr/>
        </p:nvSpPr>
        <p:spPr>
          <a:xfrm>
            <a:off x="345838" y="2113286"/>
            <a:ext cx="2160567"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Usar convenciones de nomenclatura</a:t>
            </a:r>
            <a:endParaRPr lang="es-ES" sz="1000" dirty="0">
              <a:effectLst/>
            </a:endParaRPr>
          </a:p>
        </p:txBody>
      </p:sp>
      <p:sp>
        <p:nvSpPr>
          <p:cNvPr id="19" name="18 CuadroTexto"/>
          <p:cNvSpPr txBox="1"/>
          <p:nvPr/>
        </p:nvSpPr>
        <p:spPr>
          <a:xfrm>
            <a:off x="322498" y="2679196"/>
            <a:ext cx="2376591"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Usar formas abreviadas de configuración</a:t>
            </a:r>
            <a:endParaRPr lang="es-ES" sz="1000" dirty="0">
              <a:effectLst/>
            </a:endParaRPr>
          </a:p>
        </p:txBody>
      </p:sp>
      <p:sp>
        <p:nvSpPr>
          <p:cNvPr id="20" name="19 CuadroTexto"/>
          <p:cNvSpPr txBox="1"/>
          <p:nvPr/>
        </p:nvSpPr>
        <p:spPr>
          <a:xfrm>
            <a:off x="286822" y="3180101"/>
            <a:ext cx="368348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Utilizar </a:t>
            </a:r>
            <a:r>
              <a:rPr lang="es-ES" sz="1000" b="1" dirty="0" err="1"/>
              <a:t>type</a:t>
            </a:r>
            <a:r>
              <a:rPr lang="es-ES" sz="1000" b="1" dirty="0"/>
              <a:t> en vez de </a:t>
            </a:r>
            <a:r>
              <a:rPr lang="es-ES" sz="1000" b="1" dirty="0" err="1"/>
              <a:t>index</a:t>
            </a:r>
            <a:r>
              <a:rPr lang="es-ES" sz="1000" b="1" dirty="0"/>
              <a:t> para los argumentos del constructor</a:t>
            </a:r>
            <a:endParaRPr lang="es-ES" sz="1000" b="1" dirty="0">
              <a:effectLst/>
            </a:endParaRPr>
          </a:p>
        </p:txBody>
      </p:sp>
      <p:sp>
        <p:nvSpPr>
          <p:cNvPr id="18" name="17 CuadroTexto"/>
          <p:cNvSpPr txBox="1"/>
          <p:nvPr/>
        </p:nvSpPr>
        <p:spPr>
          <a:xfrm>
            <a:off x="286822" y="3685347"/>
            <a:ext cx="368348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En lo posible, reutilizar definiciones de </a:t>
            </a:r>
            <a:r>
              <a:rPr lang="es-ES" sz="1000" b="1" dirty="0" err="1"/>
              <a:t>Beans</a:t>
            </a:r>
            <a:r>
              <a:rPr lang="es-ES" sz="1000" b="1" dirty="0"/>
              <a:t> </a:t>
            </a:r>
            <a:endParaRPr lang="es-ES" sz="1000" b="1" dirty="0">
              <a:effectLst/>
            </a:endParaRPr>
          </a:p>
        </p:txBody>
      </p:sp>
      <p:sp>
        <p:nvSpPr>
          <p:cNvPr id="21" name="20 CuadroTexto"/>
          <p:cNvSpPr txBox="1"/>
          <p:nvPr/>
        </p:nvSpPr>
        <p:spPr>
          <a:xfrm>
            <a:off x="286822" y="4851412"/>
            <a:ext cx="4118664" cy="40011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Integrar archivos de configuración mediante </a:t>
            </a:r>
            <a:r>
              <a:rPr lang="es-ES" sz="1000" b="1" dirty="0" err="1"/>
              <a:t>ApplicationContext</a:t>
            </a:r>
            <a:r>
              <a:rPr lang="es-ES" sz="1000" b="1" dirty="0"/>
              <a:t> y no utilizando </a:t>
            </a:r>
            <a:r>
              <a:rPr lang="es-ES" sz="1000" b="1" dirty="0" err="1"/>
              <a:t>import</a:t>
            </a:r>
            <a:r>
              <a:rPr lang="es-ES" sz="1000" b="1" dirty="0"/>
              <a:t> </a:t>
            </a:r>
            <a:endParaRPr lang="es-ES" sz="1000" b="1" dirty="0">
              <a:effectLst/>
            </a:endParaRPr>
          </a:p>
        </p:txBody>
      </p:sp>
      <p:sp>
        <p:nvSpPr>
          <p:cNvPr id="22" name="21 CuadroTexto"/>
          <p:cNvSpPr txBox="1"/>
          <p:nvPr/>
        </p:nvSpPr>
        <p:spPr>
          <a:xfrm>
            <a:off x="286822" y="4229493"/>
            <a:ext cx="368348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pt-BR" sz="1000" b="1" dirty="0"/>
              <a:t>Usar ids como identificadores de </a:t>
            </a:r>
            <a:r>
              <a:rPr lang="pt-BR" sz="1000" b="1" dirty="0" err="1"/>
              <a:t>beans</a:t>
            </a:r>
            <a:r>
              <a:rPr lang="pt-BR" sz="1000" b="1" dirty="0"/>
              <a:t> </a:t>
            </a:r>
            <a:endParaRPr lang="es-ES" sz="1000" b="1" dirty="0">
              <a:effectLst/>
            </a:endParaRPr>
          </a:p>
        </p:txBody>
      </p:sp>
      <p:sp>
        <p:nvSpPr>
          <p:cNvPr id="23" name="22 CuadroTexto"/>
          <p:cNvSpPr txBox="1"/>
          <p:nvPr/>
        </p:nvSpPr>
        <p:spPr>
          <a:xfrm>
            <a:off x="4743491" y="1556792"/>
            <a:ext cx="3683488"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Usar </a:t>
            </a:r>
            <a:r>
              <a:rPr lang="es-ES" sz="1000" b="1" dirty="0" err="1"/>
              <a:t>dependency-check</a:t>
            </a:r>
            <a:r>
              <a:rPr lang="es-ES" sz="1000" b="1" dirty="0"/>
              <a:t> durante la fase de desarrollo </a:t>
            </a:r>
            <a:endParaRPr lang="es-ES" sz="1000" b="1" dirty="0">
              <a:effectLst/>
            </a:endParaRPr>
          </a:p>
        </p:txBody>
      </p:sp>
      <p:sp>
        <p:nvSpPr>
          <p:cNvPr id="25" name="24 CuadroTexto"/>
          <p:cNvSpPr txBox="1"/>
          <p:nvPr/>
        </p:nvSpPr>
        <p:spPr>
          <a:xfrm>
            <a:off x="4753873" y="2140364"/>
            <a:ext cx="4256300"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Agregar una </a:t>
            </a:r>
            <a:r>
              <a:rPr lang="es-ES" sz="1000" b="1" dirty="0" err="1"/>
              <a:t>descripcion</a:t>
            </a:r>
            <a:r>
              <a:rPr lang="es-ES" sz="1000" b="1" dirty="0"/>
              <a:t> en el encabezado de cada archivo de configuración </a:t>
            </a:r>
            <a:endParaRPr lang="es-ES" sz="1000" b="1" dirty="0">
              <a:effectLst/>
            </a:endParaRPr>
          </a:p>
        </p:txBody>
      </p:sp>
      <p:sp>
        <p:nvSpPr>
          <p:cNvPr id="26" name="25 CuadroTexto"/>
          <p:cNvSpPr txBox="1"/>
          <p:nvPr/>
        </p:nvSpPr>
        <p:spPr>
          <a:xfrm>
            <a:off x="4743491" y="2690671"/>
            <a:ext cx="4148989"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Comunicar los cambios al equipo </a:t>
            </a:r>
            <a:endParaRPr lang="es-ES" sz="1000" b="1" dirty="0">
              <a:effectLst/>
            </a:endParaRPr>
          </a:p>
        </p:txBody>
      </p:sp>
      <p:sp>
        <p:nvSpPr>
          <p:cNvPr id="27" name="26 CuadroTexto"/>
          <p:cNvSpPr txBox="1"/>
          <p:nvPr/>
        </p:nvSpPr>
        <p:spPr>
          <a:xfrm>
            <a:off x="4743491" y="3180100"/>
            <a:ext cx="4220997"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Utilizar inyección de dependencias por Setter en vez de por Constructor </a:t>
            </a:r>
            <a:endParaRPr lang="es-ES" sz="1000" b="1" dirty="0">
              <a:effectLst/>
            </a:endParaRPr>
          </a:p>
        </p:txBody>
      </p:sp>
      <p:sp>
        <p:nvSpPr>
          <p:cNvPr id="28" name="27 CuadroTexto"/>
          <p:cNvSpPr txBox="1"/>
          <p:nvPr/>
        </p:nvSpPr>
        <p:spPr>
          <a:xfrm>
            <a:off x="4751185" y="3685347"/>
            <a:ext cx="4069287" cy="246221"/>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r>
              <a:rPr lang="es-ES" sz="1000" b="1" dirty="0"/>
              <a:t>No abusar de la inyección de dependencias </a:t>
            </a:r>
            <a:endParaRPr lang="es-ES" sz="1000" b="1" dirty="0">
              <a:effectLst/>
            </a:endParaRPr>
          </a:p>
        </p:txBody>
      </p:sp>
      <p:cxnSp>
        <p:nvCxnSpPr>
          <p:cNvPr id="8" name="7 Conector recto"/>
          <p:cNvCxnSpPr/>
          <p:nvPr/>
        </p:nvCxnSpPr>
        <p:spPr>
          <a:xfrm>
            <a:off x="4572000" y="1340768"/>
            <a:ext cx="0" cy="4028016"/>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pic>
        <p:nvPicPr>
          <p:cNvPr id="24"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9"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3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2166725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s-ES_tradnl" dirty="0" smtClean="0"/>
              <a:t>anotaciones</a:t>
            </a:r>
            <a:endParaRPr lang="es-ES" dirty="0"/>
          </a:p>
        </p:txBody>
      </p:sp>
      <p:pic>
        <p:nvPicPr>
          <p:cNvPr id="3" name="Picture 2" descr="d:\Profiles\jmsanjuan\Desktop\spring-by-pivotal.png"/>
          <p:cNvPicPr>
            <a:picLocks noChangeAspect="1" noChangeArrowheads="1"/>
          </p:cNvPicPr>
          <p:nvPr/>
        </p:nvPicPr>
        <p:blipFill>
          <a:blip r:embed="rId3"/>
          <a:srcRect/>
          <a:stretch>
            <a:fillRect/>
          </a:stretch>
        </p:blipFill>
        <p:spPr bwMode="auto">
          <a:xfrm>
            <a:off x="1619672" y="620688"/>
            <a:ext cx="5404369" cy="1756420"/>
          </a:xfrm>
          <a:prstGeom prst="rect">
            <a:avLst/>
          </a:prstGeom>
          <a:noFill/>
        </p:spPr>
      </p:pic>
      <p:pic>
        <p:nvPicPr>
          <p:cNvPr id="4" name="Picture 2" descr="d:\Profiles\jmsanjuan\Desktop\SOPRASTERIA_ACADEMY_logo_CMJN_exe.jpg"/>
          <p:cNvPicPr>
            <a:picLocks noChangeAspect="1" noChangeArrowheads="1"/>
          </p:cNvPicPr>
          <p:nvPr/>
        </p:nvPicPr>
        <p:blipFill>
          <a:blip r:embed="rId4"/>
          <a:srcRect/>
          <a:stretch>
            <a:fillRect/>
          </a:stretch>
        </p:blipFill>
        <p:spPr bwMode="auto">
          <a:xfrm>
            <a:off x="6591495" y="6165305"/>
            <a:ext cx="2408489" cy="692696"/>
          </a:xfrm>
          <a:prstGeom prst="rect">
            <a:avLst/>
          </a:prstGeom>
          <a:noFill/>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9552" y="6525344"/>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endParaRPr lang="fr-FR" dirty="0"/>
          </a:p>
        </p:txBody>
      </p:sp>
      <p:sp>
        <p:nvSpPr>
          <p:cNvPr id="24580" name="4 Marcador de número de diapositiva"/>
          <p:cNvSpPr>
            <a:spLocks noGrp="1"/>
          </p:cNvSpPr>
          <p:nvPr>
            <p:ph type="sldNum" sz="quarter" idx="12"/>
          </p:nvPr>
        </p:nvSpPr>
        <p:spPr bwMode="auto">
          <a:xfrm>
            <a:off x="122238" y="6525344"/>
            <a:ext cx="296862" cy="1389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93</a:t>
            </a:fld>
            <a:endParaRPr lang="fr-FR" altLang="es-ES" sz="1100" dirty="0" smtClean="0">
              <a:solidFill>
                <a:srgbClr val="464646"/>
              </a:solidFill>
            </a:endParaRPr>
          </a:p>
        </p:txBody>
      </p:sp>
      <p:sp>
        <p:nvSpPr>
          <p:cNvPr id="6" name="5 Marcador de texto"/>
          <p:cNvSpPr>
            <a:spLocks noGrp="1"/>
          </p:cNvSpPr>
          <p:nvPr>
            <p:ph type="body" sz="quarter" idx="13"/>
          </p:nvPr>
        </p:nvSpPr>
        <p:spPr>
          <a:xfrm>
            <a:off x="467544"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TRABAJAR CON ANOTACIONES</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pic>
        <p:nvPicPr>
          <p:cNvPr id="14"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0" name="16 CuadroTexto"/>
          <p:cNvSpPr txBox="1"/>
          <p:nvPr/>
        </p:nvSpPr>
        <p:spPr>
          <a:xfrm>
            <a:off x="691582" y="186021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Usando las anotaciones propias de </a:t>
            </a:r>
            <a:r>
              <a:rPr lang="es-ES" sz="1200" b="1" dirty="0"/>
              <a:t>Spring</a:t>
            </a:r>
            <a:r>
              <a:rPr lang="es-ES" sz="1200" dirty="0"/>
              <a:t> para la inyección de dependencias perdemos portabilidad</a:t>
            </a:r>
            <a:r>
              <a:rPr lang="es-ES" sz="1200" dirty="0" smtClean="0"/>
              <a:t>.</a:t>
            </a:r>
            <a:endParaRPr lang="es-ES_tradnl" altLang="es-ES" sz="1200" dirty="0"/>
          </a:p>
        </p:txBody>
      </p:sp>
      <p:sp>
        <p:nvSpPr>
          <p:cNvPr id="30" name="4 CuadroTexto"/>
          <p:cNvSpPr txBox="1"/>
          <p:nvPr/>
        </p:nvSpPr>
        <p:spPr>
          <a:xfrm>
            <a:off x="237968" y="184482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31" name="16 CuadroTexto"/>
          <p:cNvSpPr txBox="1"/>
          <p:nvPr/>
        </p:nvSpPr>
        <p:spPr>
          <a:xfrm>
            <a:off x="691582" y="261777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Con anotaciones se aprovechan todas las posibilidades del </a:t>
            </a:r>
            <a:r>
              <a:rPr lang="es-ES" sz="1200" b="1" dirty="0" err="1"/>
              <a:t>framework</a:t>
            </a:r>
            <a:r>
              <a:rPr lang="es-ES" sz="1200" dirty="0" smtClean="0"/>
              <a:t>.</a:t>
            </a:r>
            <a:endParaRPr lang="es-ES" sz="1200" dirty="0"/>
          </a:p>
        </p:txBody>
      </p:sp>
      <p:sp>
        <p:nvSpPr>
          <p:cNvPr id="32" name="4 CuadroTexto"/>
          <p:cNvSpPr txBox="1"/>
          <p:nvPr/>
        </p:nvSpPr>
        <p:spPr>
          <a:xfrm>
            <a:off x="237968" y="260238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33" name="16 CuadroTexto"/>
          <p:cNvSpPr txBox="1"/>
          <p:nvPr/>
        </p:nvSpPr>
        <p:spPr>
          <a:xfrm>
            <a:off x="691582" y="3381377"/>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La anotaciones de </a:t>
            </a:r>
            <a:r>
              <a:rPr lang="es-ES" sz="1200" b="1" dirty="0"/>
              <a:t>Spring</a:t>
            </a:r>
            <a:r>
              <a:rPr lang="es-ES" sz="1200" dirty="0"/>
              <a:t> son flexibles </a:t>
            </a:r>
            <a:r>
              <a:rPr lang="es-ES" sz="1200" dirty="0" smtClean="0"/>
              <a:t> y permiten </a:t>
            </a:r>
            <a:r>
              <a:rPr lang="es-ES" sz="1200" dirty="0"/>
              <a:t>especificar dependencias opcionales</a:t>
            </a:r>
            <a:r>
              <a:rPr lang="es-ES" sz="1200" dirty="0" smtClean="0"/>
              <a:t>.</a:t>
            </a:r>
            <a:endParaRPr lang="es-ES" sz="1200" dirty="0"/>
          </a:p>
        </p:txBody>
      </p:sp>
      <p:sp>
        <p:nvSpPr>
          <p:cNvPr id="34" name="4 CuadroTexto"/>
          <p:cNvSpPr txBox="1"/>
          <p:nvPr/>
        </p:nvSpPr>
        <p:spPr>
          <a:xfrm>
            <a:off x="237968" y="336598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35" name="16 CuadroTexto"/>
          <p:cNvSpPr txBox="1"/>
          <p:nvPr/>
        </p:nvSpPr>
        <p:spPr>
          <a:xfrm>
            <a:off x="691582" y="4170651"/>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Es el tipo de configuración más usado actualmente</a:t>
            </a:r>
            <a:r>
              <a:rPr lang="es-ES" sz="1200" dirty="0" smtClean="0"/>
              <a:t>.</a:t>
            </a:r>
            <a:endParaRPr lang="es-ES_tradnl" altLang="es-ES" sz="1200" dirty="0"/>
          </a:p>
        </p:txBody>
      </p:sp>
      <p:sp>
        <p:nvSpPr>
          <p:cNvPr id="36" name="4 CuadroTexto"/>
          <p:cNvSpPr txBox="1"/>
          <p:nvPr/>
        </p:nvSpPr>
        <p:spPr>
          <a:xfrm>
            <a:off x="237968" y="4155261"/>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37" name="16 CuadroTexto"/>
          <p:cNvSpPr txBox="1"/>
          <p:nvPr/>
        </p:nvSpPr>
        <p:spPr>
          <a:xfrm>
            <a:off x="691582" y="4919477"/>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Filosofía que permite razonar mejor sobre los conceptos</a:t>
            </a:r>
            <a:r>
              <a:rPr lang="es-ES" sz="1200" dirty="0" smtClean="0"/>
              <a:t>.</a:t>
            </a:r>
            <a:endParaRPr lang="es-ES" sz="1200" dirty="0"/>
          </a:p>
        </p:txBody>
      </p:sp>
      <p:sp>
        <p:nvSpPr>
          <p:cNvPr id="38" name="4 CuadroTexto"/>
          <p:cNvSpPr txBox="1"/>
          <p:nvPr/>
        </p:nvSpPr>
        <p:spPr>
          <a:xfrm>
            <a:off x="220157" y="488751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39" name="16 CuadroTexto"/>
          <p:cNvSpPr txBox="1"/>
          <p:nvPr/>
        </p:nvSpPr>
        <p:spPr>
          <a:xfrm>
            <a:off x="691582" y="5493028"/>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La aplicación no fallará si no es posible resolver la dependencia</a:t>
            </a:r>
            <a:r>
              <a:rPr lang="es-ES" sz="1200" dirty="0" smtClean="0"/>
              <a:t>.</a:t>
            </a:r>
            <a:endParaRPr lang="es-ES_tradnl" altLang="es-ES" sz="1200" dirty="0"/>
          </a:p>
        </p:txBody>
      </p:sp>
      <p:sp>
        <p:nvSpPr>
          <p:cNvPr id="40" name="4 CuadroTexto"/>
          <p:cNvSpPr txBox="1"/>
          <p:nvPr/>
        </p:nvSpPr>
        <p:spPr>
          <a:xfrm>
            <a:off x="220157" y="545941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2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1210359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44439" y="6597352"/>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94</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SPRING </a:t>
            </a:r>
            <a:r>
              <a:rPr lang="es-ES_tradnl" altLang="es-E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pic>
        <p:nvPicPr>
          <p:cNvPr id="14"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1" name="16 CuadroTexto"/>
          <p:cNvSpPr txBox="1"/>
          <p:nvPr/>
        </p:nvSpPr>
        <p:spPr>
          <a:xfrm>
            <a:off x="683568" y="1484784"/>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Usar anotaciones dentro de las clases permite que la configuración y la </a:t>
            </a:r>
            <a:r>
              <a:rPr lang="es-ES" sz="1200" dirty="0" smtClean="0"/>
              <a:t>implementación estén </a:t>
            </a:r>
            <a:r>
              <a:rPr lang="es-ES" sz="1200" dirty="0"/>
              <a:t>en un único </a:t>
            </a:r>
            <a:r>
              <a:rPr lang="es-ES" sz="1200" dirty="0" smtClean="0"/>
              <a:t>sitio.</a:t>
            </a:r>
            <a:endParaRPr lang="es-ES" sz="1200" dirty="0"/>
          </a:p>
        </p:txBody>
      </p:sp>
      <p:sp>
        <p:nvSpPr>
          <p:cNvPr id="22" name="4 CuadroTexto"/>
          <p:cNvSpPr txBox="1"/>
          <p:nvPr/>
        </p:nvSpPr>
        <p:spPr>
          <a:xfrm>
            <a:off x="229954" y="1469394"/>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614398" y="2248387"/>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Spring soporta que toda la configuración esté en un fichero XML, que se haga toda en forma de anotaciones, o que se mezclen ambos </a:t>
            </a:r>
            <a:r>
              <a:rPr lang="es-ES" sz="1200" dirty="0" smtClean="0"/>
              <a:t>formatos esto nos permite una forma de trabajar versátil. </a:t>
            </a:r>
            <a:endParaRPr lang="es-ES" sz="1200" dirty="0"/>
          </a:p>
        </p:txBody>
      </p:sp>
      <p:sp>
        <p:nvSpPr>
          <p:cNvPr id="25" name="4 CuadroTexto"/>
          <p:cNvSpPr txBox="1"/>
          <p:nvPr/>
        </p:nvSpPr>
        <p:spPr>
          <a:xfrm>
            <a:off x="189775" y="2232997"/>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6" name="25 CuadroTexto"/>
          <p:cNvSpPr txBox="1"/>
          <p:nvPr/>
        </p:nvSpPr>
        <p:spPr>
          <a:xfrm>
            <a:off x="626130" y="3125969"/>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Lo importante es recordar que primero se aplican las anotaciones y luego la configuración proveniente de los ficheros, pudiendo esta última </a:t>
            </a:r>
            <a:r>
              <a:rPr lang="es-ES" sz="1200" dirty="0" err="1"/>
              <a:t>sobreescribir</a:t>
            </a:r>
            <a:r>
              <a:rPr lang="es-ES" sz="1200" dirty="0"/>
              <a:t> lo establecido por las anotaciones.</a:t>
            </a:r>
            <a:endParaRPr lang="es-ES_tradnl" altLang="es-ES" sz="1200" dirty="0"/>
          </a:p>
        </p:txBody>
      </p:sp>
      <p:sp>
        <p:nvSpPr>
          <p:cNvPr id="27" name="4 CuadroTexto"/>
          <p:cNvSpPr txBox="1"/>
          <p:nvPr/>
        </p:nvSpPr>
        <p:spPr>
          <a:xfrm>
            <a:off x="172516" y="3110579"/>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8" name="16 CuadroTexto"/>
          <p:cNvSpPr txBox="1"/>
          <p:nvPr/>
        </p:nvSpPr>
        <p:spPr>
          <a:xfrm>
            <a:off x="626130" y="3978852"/>
            <a:ext cx="8320167" cy="461665"/>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a:t>P</a:t>
            </a:r>
            <a:r>
              <a:rPr lang="es-ES" sz="1200" dirty="0" smtClean="0"/>
              <a:t>ara </a:t>
            </a:r>
            <a:r>
              <a:rPr lang="es-ES" sz="1200" dirty="0"/>
              <a:t>que Spring tenga en cuenta las anotaciones hay que añadir la etiqueta </a:t>
            </a:r>
            <a:r>
              <a:rPr lang="es-ES" sz="1200" b="1" dirty="0" err="1"/>
              <a:t>annotation-config</a:t>
            </a:r>
            <a:r>
              <a:rPr lang="es-ES" sz="1200" dirty="0"/>
              <a:t> en el fichero </a:t>
            </a:r>
            <a:r>
              <a:rPr lang="es-ES" sz="1200" b="1" dirty="0" smtClean="0"/>
              <a:t>applicationContext.xml</a:t>
            </a:r>
            <a:endParaRPr lang="es-ES" sz="1200" b="1" dirty="0"/>
          </a:p>
        </p:txBody>
      </p:sp>
      <p:sp>
        <p:nvSpPr>
          <p:cNvPr id="29" name="4 CuadroTexto"/>
          <p:cNvSpPr txBox="1"/>
          <p:nvPr/>
        </p:nvSpPr>
        <p:spPr>
          <a:xfrm>
            <a:off x="172516" y="3963462"/>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pic>
        <p:nvPicPr>
          <p:cNvPr id="15"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6"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7"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116320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3 Marcador de pie de página"/>
          <p:cNvSpPr>
            <a:spLocks noGrp="1"/>
          </p:cNvSpPr>
          <p:nvPr>
            <p:ph type="ftr" sz="quarter" idx="11"/>
          </p:nvPr>
        </p:nvSpPr>
        <p:spPr bwMode="auto">
          <a:xfrm>
            <a:off x="531813" y="6502400"/>
            <a:ext cx="4545012" cy="1619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a:p>
        </p:txBody>
      </p:sp>
      <p:sp>
        <p:nvSpPr>
          <p:cNvPr id="24580" name="4 Marcador de número de diapositiva"/>
          <p:cNvSpPr>
            <a:spLocks noGrp="1"/>
          </p:cNvSpPr>
          <p:nvPr>
            <p:ph type="sldNum" sz="quarter" idx="12"/>
          </p:nvPr>
        </p:nvSpPr>
        <p:spPr bwMode="auto">
          <a:xfrm>
            <a:off x="122238" y="6502400"/>
            <a:ext cx="296862"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800"/>
              </a:spcBef>
              <a:buClr>
                <a:srgbClr val="CF022B"/>
              </a:buClr>
              <a:buSzPct val="90000"/>
              <a:buBlip>
                <a:blip r:embed="rId3"/>
              </a:buBlip>
              <a:defRPr sz="2000">
                <a:solidFill>
                  <a:schemeClr val="tx1"/>
                </a:solidFill>
                <a:latin typeface="Calibri" pitchFamily="34" charset="0"/>
                <a:ea typeface="ＭＳ Ｐゴシック" pitchFamily="34" charset="-128"/>
              </a:defRPr>
            </a:lvl1pPr>
            <a:lvl2pPr marL="742950" indent="-285750" eaLnBrk="0" hangingPunct="0">
              <a:spcBef>
                <a:spcPts val="413"/>
              </a:spcBef>
              <a:buSzPct val="80000"/>
              <a:buBlip>
                <a:blip r:embed="rId4"/>
              </a:buBlip>
              <a:defRPr>
                <a:solidFill>
                  <a:schemeClr val="tx1"/>
                </a:solidFill>
                <a:latin typeface="Calibri" pitchFamily="34" charset="0"/>
                <a:ea typeface="ＭＳ Ｐゴシック" pitchFamily="34" charset="-128"/>
              </a:defRPr>
            </a:lvl2pPr>
            <a:lvl3pPr marL="1143000" indent="-228600" defTabSz="725488" eaLnBrk="0" hangingPunct="0">
              <a:spcBef>
                <a:spcPts val="413"/>
              </a:spcBef>
              <a:buFont typeface="Calibri" pitchFamily="34" charset="0"/>
              <a:buChar char="‐"/>
              <a:defRPr sz="1600">
                <a:solidFill>
                  <a:schemeClr val="tx1"/>
                </a:solidFill>
                <a:latin typeface="Calibri" pitchFamily="34" charset="0"/>
                <a:ea typeface="ＭＳ Ｐゴシック" pitchFamily="34" charset="-128"/>
              </a:defRPr>
            </a:lvl3pPr>
            <a:lvl4pPr marL="1600200" indent="-228600" eaLnBrk="0" hangingPunct="0">
              <a:buFont typeface="Calibri" pitchFamily="34" charset="0"/>
              <a:buChar char="‐"/>
              <a:defRPr sz="1600">
                <a:solidFill>
                  <a:schemeClr val="tx1"/>
                </a:solidFill>
                <a:latin typeface="Calibri" pitchFamily="34" charset="0"/>
                <a:ea typeface="ＭＳ Ｐゴシック" pitchFamily="34" charset="-128"/>
              </a:defRPr>
            </a:lvl4pPr>
            <a:lvl5pPr marL="2057400" indent="-228600" eaLnBrk="0" hangingPunct="0">
              <a:buFont typeface="Calibri" pitchFamily="34" charset="0"/>
              <a:buChar char="‐"/>
              <a:defRPr sz="1600">
                <a:solidFill>
                  <a:schemeClr val="tx1"/>
                </a:solidFill>
                <a:latin typeface="Calibri" pitchFamily="34" charset="0"/>
                <a:ea typeface="ＭＳ Ｐゴシック" pitchFamily="34" charset="-128"/>
              </a:defRPr>
            </a:lvl5pPr>
            <a:lvl6pPr marL="25146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6pPr>
            <a:lvl7pPr marL="29718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7pPr>
            <a:lvl8pPr marL="34290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8pPr>
            <a:lvl9pPr marL="3886200" indent="-228600" defTabSz="912813" eaLnBrk="0" fontAlgn="base" hangingPunct="0">
              <a:spcBef>
                <a:spcPct val="0"/>
              </a:spcBef>
              <a:spcAft>
                <a:spcPct val="0"/>
              </a:spcAft>
              <a:buFont typeface="Calibri" pitchFamily="34" charset="0"/>
              <a:buChar char="‐"/>
              <a:defRPr sz="1600">
                <a:solidFill>
                  <a:schemeClr val="tx1"/>
                </a:solidFill>
                <a:latin typeface="Calibri" pitchFamily="34" charset="0"/>
                <a:ea typeface="ＭＳ Ｐゴシック" pitchFamily="34" charset="-128"/>
              </a:defRPr>
            </a:lvl9pPr>
          </a:lstStyle>
          <a:p>
            <a:pPr eaLnBrk="1" hangingPunct="1">
              <a:spcBef>
                <a:spcPct val="0"/>
              </a:spcBef>
              <a:buClrTx/>
              <a:buSzTx/>
              <a:buFontTx/>
              <a:buNone/>
            </a:pPr>
            <a:fld id="{35F3E3AD-CDD0-49AC-A3EB-4A0F6D3C50F7}" type="slidenum">
              <a:rPr lang="fr-FR" altLang="es-ES" sz="1100" smtClean="0">
                <a:solidFill>
                  <a:srgbClr val="464646"/>
                </a:solidFill>
              </a:rPr>
              <a:pPr eaLnBrk="1" hangingPunct="1">
                <a:spcBef>
                  <a:spcPct val="0"/>
                </a:spcBef>
                <a:buClrTx/>
                <a:buSzTx/>
                <a:buFontTx/>
                <a:buNone/>
              </a:pPr>
              <a:t>95</a:t>
            </a:fld>
            <a:endParaRPr lang="fr-FR" altLang="es-ES" sz="1100" smtClean="0">
              <a:solidFill>
                <a:srgbClr val="464646"/>
              </a:solidFill>
            </a:endParaRPr>
          </a:p>
        </p:txBody>
      </p:sp>
      <p:sp>
        <p:nvSpPr>
          <p:cNvPr id="6" name="5 Marcador de texto"/>
          <p:cNvSpPr>
            <a:spLocks noGrp="1"/>
          </p:cNvSpPr>
          <p:nvPr>
            <p:ph type="body" sz="quarter" idx="13"/>
          </p:nvPr>
        </p:nvSpPr>
        <p:spPr>
          <a:xfrm>
            <a:off x="539552" y="692696"/>
            <a:ext cx="8376542" cy="269875"/>
          </a:xfrm>
        </p:spPr>
        <p:txBody>
          <a:bodyPr/>
          <a:lstStyle/>
          <a:p>
            <a:r>
              <a:rPr lang="es-ES_tradnl"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CONCEPTOS CLAVES</a:t>
            </a:r>
          </a:p>
        </p:txBody>
      </p:sp>
      <p:sp>
        <p:nvSpPr>
          <p:cNvPr id="10" name="1 Marcador de contenido"/>
          <p:cNvSpPr txBox="1">
            <a:spLocks/>
          </p:cNvSpPr>
          <p:nvPr/>
        </p:nvSpPr>
        <p:spPr>
          <a:xfrm>
            <a:off x="395209" y="1309762"/>
            <a:ext cx="8496944" cy="4608512"/>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3"/>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4"/>
              </a:buBlip>
              <a:tabLst/>
              <a:defRPr sz="1800" kern="1200" baseline="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_tradnl" sz="1200" dirty="0"/>
          </a:p>
          <a:p>
            <a:endParaRPr lang="es-ES" sz="1200" dirty="0"/>
          </a:p>
          <a:p>
            <a:endParaRPr lang="es-ES" sz="1200" dirty="0" smtClean="0"/>
          </a:p>
          <a:p>
            <a:endParaRPr lang="es-ES" sz="1200" dirty="0"/>
          </a:p>
          <a:p>
            <a:pPr marL="0" indent="0">
              <a:buNone/>
            </a:pPr>
            <a:endParaRPr lang="es-ES" sz="1200" dirty="0"/>
          </a:p>
        </p:txBody>
      </p:sp>
      <p:pic>
        <p:nvPicPr>
          <p:cNvPr id="14" name="irc_mi" descr="http://lkrnac.net/wp-stuff/uploads/2014/12/spring-framework-logo-604x270.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21" name="16 CuadroTexto"/>
          <p:cNvSpPr txBox="1"/>
          <p:nvPr/>
        </p:nvSpPr>
        <p:spPr>
          <a:xfrm>
            <a:off x="567100" y="1380152"/>
            <a:ext cx="8320167" cy="276999"/>
          </a:xfrm>
          <a:prstGeom prst="rect">
            <a:avLst/>
          </a:prstGeom>
          <a:noFill/>
          <a:ln>
            <a:noFill/>
            <a:prstDash val="dash"/>
          </a:ln>
          <a:effectLst/>
        </p:spPr>
        <p:txBody>
          <a:bodyPr wrap="square" rtlCol="0">
            <a:spAutoFit/>
          </a:bodyPr>
          <a:lstStyle/>
          <a:p>
            <a:pPr>
              <a:spcBef>
                <a:spcPts val="1800"/>
              </a:spcBef>
              <a:buClr>
                <a:srgbClr val="CF022B"/>
              </a:buClr>
              <a:buSzPct val="90000"/>
            </a:pPr>
            <a:r>
              <a:rPr lang="es-ES_tradnl" sz="1200" b="1" dirty="0" smtClean="0"/>
              <a:t>- </a:t>
            </a:r>
            <a:r>
              <a:rPr lang="es-ES" sz="1200" dirty="0" smtClean="0"/>
              <a:t>DECLARACIÓN EN EL </a:t>
            </a:r>
            <a:r>
              <a:rPr lang="es-ES" sz="1200" dirty="0"/>
              <a:t> applicationContext.xml</a:t>
            </a:r>
            <a:r>
              <a:rPr lang="es-ES" sz="1200" dirty="0" smtClean="0"/>
              <a:t> .</a:t>
            </a:r>
            <a:endParaRPr lang="es-ES" sz="1200" dirty="0"/>
          </a:p>
        </p:txBody>
      </p:sp>
      <p:sp>
        <p:nvSpPr>
          <p:cNvPr id="20" name="16 CuadroTexto"/>
          <p:cNvSpPr txBox="1"/>
          <p:nvPr/>
        </p:nvSpPr>
        <p:spPr>
          <a:xfrm>
            <a:off x="539552" y="1988840"/>
            <a:ext cx="7915993" cy="2492990"/>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200" dirty="0"/>
              <a:t>&lt;beans </a:t>
            </a:r>
            <a:r>
              <a:rPr lang="en-US" sz="1200" dirty="0" err="1"/>
              <a:t>xmlns</a:t>
            </a:r>
            <a:r>
              <a:rPr lang="en-US" sz="1200" dirty="0"/>
              <a:t>="http://www.springframework.org/schema/beans"</a:t>
            </a:r>
            <a:br>
              <a:rPr lang="en-US" sz="1200" dirty="0"/>
            </a:br>
            <a:r>
              <a:rPr lang="en-US" sz="1200" dirty="0" err="1"/>
              <a:t>xmlns:context</a:t>
            </a:r>
            <a:r>
              <a:rPr lang="en-US" sz="1200" dirty="0"/>
              <a:t>="http://www.springframework.org/schema/context"</a:t>
            </a:r>
            <a:br>
              <a:rPr lang="en-US" sz="1200" dirty="0"/>
            </a:br>
            <a:r>
              <a:rPr lang="en-US" sz="1200" dirty="0" err="1"/>
              <a:t>xmlns:xsi</a:t>
            </a:r>
            <a:r>
              <a:rPr lang="en-US" sz="1200" dirty="0"/>
              <a:t>="http://www.w3.org/2001/XMLSchema-instance"</a:t>
            </a:r>
            <a:br>
              <a:rPr lang="en-US" sz="1200" dirty="0"/>
            </a:br>
            <a:r>
              <a:rPr lang="en-US" sz="1200" dirty="0" err="1"/>
              <a:t>xsi:schemaLocation</a:t>
            </a:r>
            <a:r>
              <a:rPr lang="en-US" sz="1200" dirty="0"/>
              <a:t>="</a:t>
            </a:r>
            <a:br>
              <a:rPr lang="en-US" sz="1200" dirty="0"/>
            </a:br>
            <a:r>
              <a:rPr lang="en-US" sz="1200" dirty="0"/>
              <a:t>http://www.springframework.org/schema/beans</a:t>
            </a:r>
            <a:br>
              <a:rPr lang="en-US" sz="1200" dirty="0"/>
            </a:br>
            <a:r>
              <a:rPr lang="en-US" sz="1200" dirty="0"/>
              <a:t>http://www.springframework.org/schema/beans/spring-beans-3.1.xsd</a:t>
            </a:r>
            <a:br>
              <a:rPr lang="en-US" sz="1200" dirty="0"/>
            </a:br>
            <a:r>
              <a:rPr lang="en-US" sz="1200" dirty="0"/>
              <a:t>http://www.springframework.org/schema/context</a:t>
            </a:r>
            <a:br>
              <a:rPr lang="en-US" sz="1200" dirty="0"/>
            </a:br>
            <a:r>
              <a:rPr lang="en-US" sz="1200" dirty="0"/>
              <a:t>http://www.springframework.org/schema/context/spring-context-3.1.xsd"&gt;</a:t>
            </a:r>
          </a:p>
          <a:p>
            <a:pPr fontAlgn="t"/>
            <a:r>
              <a:rPr lang="en-US" sz="1200" b="1" dirty="0">
                <a:solidFill>
                  <a:srgbClr val="C00000"/>
                </a:solidFill>
              </a:rPr>
              <a:t>&lt;</a:t>
            </a:r>
            <a:r>
              <a:rPr lang="en-US" sz="1200" b="1" dirty="0" err="1">
                <a:solidFill>
                  <a:srgbClr val="C00000"/>
                </a:solidFill>
              </a:rPr>
              <a:t>context:annotation-config</a:t>
            </a:r>
            <a:r>
              <a:rPr lang="en-US" sz="1200" b="1" dirty="0">
                <a:solidFill>
                  <a:srgbClr val="C00000"/>
                </a:solidFill>
              </a:rPr>
              <a:t>/&gt;</a:t>
            </a:r>
            <a:br>
              <a:rPr lang="en-US" sz="1200" b="1" dirty="0">
                <a:solidFill>
                  <a:srgbClr val="C00000"/>
                </a:solidFill>
              </a:rPr>
            </a:br>
            <a:r>
              <a:rPr lang="en-US" sz="1200" dirty="0"/>
              <a:t>...</a:t>
            </a:r>
            <a:br>
              <a:rPr lang="en-US" sz="1200" dirty="0"/>
            </a:br>
            <a:r>
              <a:rPr lang="en-US" sz="1200" dirty="0"/>
              <a:t>&lt;/beans&gt;</a:t>
            </a:r>
          </a:p>
          <a:p>
            <a:pPr lvl="0" algn="just" defTabSz="914400" eaLnBrk="0" fontAlgn="base" hangingPunct="0">
              <a:spcBef>
                <a:spcPct val="0"/>
              </a:spcBef>
              <a:spcAft>
                <a:spcPct val="0"/>
              </a:spcAft>
            </a:pPr>
            <a:r>
              <a:rPr lang="es-ES" altLang="es-ES" sz="1200" dirty="0" smtClean="0">
                <a:solidFill>
                  <a:srgbClr val="000000"/>
                </a:solidFill>
                <a:latin typeface="Arial Unicode MS" panose="020B0604020202020204" pitchFamily="34" charset="-128"/>
              </a:rPr>
              <a:t>}</a:t>
            </a:r>
          </a:p>
          <a:p>
            <a:pPr lvl="0" algn="just" defTabSz="914400" eaLnBrk="0" fontAlgn="base" hangingPunct="0">
              <a:spcBef>
                <a:spcPct val="0"/>
              </a:spcBef>
              <a:spcAft>
                <a:spcPct val="0"/>
              </a:spcAft>
            </a:pPr>
            <a:r>
              <a:rPr lang="es-ES" altLang="es-ES" sz="1200" dirty="0" smtClean="0">
                <a:solidFill>
                  <a:srgbClr val="000000"/>
                </a:solidFill>
                <a:latin typeface="Arial Unicode MS" panose="020B0604020202020204" pitchFamily="34" charset="-128"/>
              </a:rPr>
              <a:t>}</a:t>
            </a:r>
            <a:r>
              <a:rPr lang="es-ES" altLang="es-ES" sz="1200" dirty="0" smtClean="0"/>
              <a:t> </a:t>
            </a:r>
            <a:endParaRPr lang="es-ES" altLang="es-ES" sz="1200" dirty="0">
              <a:latin typeface="Arial" panose="020B0604020202020204" pitchFamily="34" charset="0"/>
            </a:endParaRPr>
          </a:p>
        </p:txBody>
      </p:sp>
      <p:pic>
        <p:nvPicPr>
          <p:cNvPr id="9" name="Picture 2" descr="d:\Profiles\jmsanjuan\Desktop\SOPRASTERIA_ACADEMY_logo_CMJN_exe.jpg"/>
          <p:cNvPicPr>
            <a:picLocks noChangeAspect="1" noChangeArrowheads="1"/>
          </p:cNvPicPr>
          <p:nvPr/>
        </p:nvPicPr>
        <p:blipFill>
          <a:blip r:embed="rId7"/>
          <a:srcRect/>
          <a:stretch>
            <a:fillRect/>
          </a:stretch>
        </p:blipFill>
        <p:spPr bwMode="auto">
          <a:xfrm>
            <a:off x="7236296" y="6237312"/>
            <a:ext cx="1763688" cy="507247"/>
          </a:xfrm>
          <a:prstGeom prst="rect">
            <a:avLst/>
          </a:prstGeom>
          <a:noFill/>
        </p:spPr>
      </p:pic>
      <p:pic>
        <p:nvPicPr>
          <p:cNvPr id="11" name="Picture 3" descr="F:\8870e72ba6efca292e6825d1fe08733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2"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3874372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227440"/>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96</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Required</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11560" y="1268760"/>
            <a:ext cx="8320167" cy="461665"/>
          </a:xfrm>
          <a:prstGeom prst="rect">
            <a:avLst/>
          </a:prstGeom>
          <a:noFill/>
          <a:ln>
            <a:noFill/>
            <a:prstDash val="dash"/>
          </a:ln>
          <a:effectLst/>
        </p:spPr>
        <p:txBody>
          <a:bodyPr wrap="square" rtlCol="0">
            <a:spAutoFit/>
          </a:bodyPr>
          <a:lstStyle/>
          <a:p>
            <a:r>
              <a:rPr lang="es-ES" sz="1200" b="1" dirty="0"/>
              <a:t>@</a:t>
            </a:r>
            <a:r>
              <a:rPr lang="es-ES" sz="1200" b="1" dirty="0" err="1" smtClean="0"/>
              <a:t>Required</a:t>
            </a:r>
            <a:r>
              <a:rPr lang="es-ES" sz="1200" b="1" dirty="0" smtClean="0"/>
              <a:t>   </a:t>
            </a:r>
            <a:r>
              <a:rPr lang="es-ES" sz="1200" dirty="0"/>
              <a:t>Esta anotación permite indicar que una dependencia debe ser resuelta obligatoriamente en tiempo de configuración. Es decir, que una determinada propiedad de un </a:t>
            </a:r>
            <a:r>
              <a:rPr lang="es-ES" sz="1200" dirty="0" err="1"/>
              <a:t>bean</a:t>
            </a:r>
            <a:r>
              <a:rPr lang="es-ES" sz="1200" dirty="0"/>
              <a:t> debe tener un valor distinto de nulo al acabar de instanciarla.</a:t>
            </a:r>
            <a:endParaRPr lang="es-ES" altLang="es-ES" sz="1200" dirty="0">
              <a:latin typeface="Calibri (Cuerpo)"/>
            </a:endParaRPr>
          </a:p>
        </p:txBody>
      </p:sp>
      <p:sp>
        <p:nvSpPr>
          <p:cNvPr id="12" name="4 CuadroTexto"/>
          <p:cNvSpPr txBox="1"/>
          <p:nvPr/>
        </p:nvSpPr>
        <p:spPr>
          <a:xfrm>
            <a:off x="175757" y="1268760"/>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597622" y="3277335"/>
            <a:ext cx="8320167" cy="276999"/>
          </a:xfrm>
          <a:prstGeom prst="rect">
            <a:avLst/>
          </a:prstGeom>
          <a:noFill/>
          <a:ln>
            <a:noFill/>
            <a:prstDash val="dash"/>
          </a:ln>
          <a:effectLst/>
        </p:spPr>
        <p:txBody>
          <a:bodyPr wrap="square" rtlCol="0">
            <a:spAutoFit/>
          </a:bodyPr>
          <a:lstStyle/>
          <a:p>
            <a:r>
              <a:rPr lang="es-ES" sz="1200" dirty="0"/>
              <a:t>Si en el applicationContext.xml definimos el </a:t>
            </a:r>
            <a:r>
              <a:rPr lang="es-ES" sz="1200" dirty="0" err="1"/>
              <a:t>bean</a:t>
            </a:r>
            <a:r>
              <a:rPr lang="es-ES" sz="1200" dirty="0"/>
              <a:t> de esta forma:</a:t>
            </a:r>
          </a:p>
        </p:txBody>
      </p:sp>
      <p:sp>
        <p:nvSpPr>
          <p:cNvPr id="25" name="16 CuadroTexto"/>
          <p:cNvSpPr txBox="1"/>
          <p:nvPr/>
        </p:nvSpPr>
        <p:spPr>
          <a:xfrm>
            <a:off x="611560" y="1745603"/>
            <a:ext cx="6984776" cy="1384995"/>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err="1"/>
              <a:t>import</a:t>
            </a:r>
            <a:r>
              <a:rPr lang="es-ES" sz="1050" dirty="0"/>
              <a:t> </a:t>
            </a:r>
            <a:r>
              <a:rPr lang="es-ES" sz="1050" dirty="0" err="1"/>
              <a:t>org.springframework.beans.factory.annotation.Required</a:t>
            </a:r>
            <a:r>
              <a:rPr lang="es-ES" sz="1050" dirty="0"/>
              <a:t>;</a:t>
            </a:r>
          </a:p>
          <a:p>
            <a:pPr fontAlgn="t"/>
            <a:r>
              <a:rPr lang="es-ES" sz="1050" dirty="0" err="1"/>
              <a:t>public</a:t>
            </a:r>
            <a:r>
              <a:rPr lang="es-ES" sz="1050" dirty="0"/>
              <a:t> </a:t>
            </a:r>
            <a:r>
              <a:rPr lang="es-ES" sz="1050" dirty="0" err="1"/>
              <a:t>class</a:t>
            </a:r>
            <a:r>
              <a:rPr lang="es-ES" sz="1050" dirty="0"/>
              <a:t> Coche {</a:t>
            </a:r>
          </a:p>
          <a:p>
            <a:pPr fontAlgn="t"/>
            <a:r>
              <a:rPr lang="es-ES" sz="1050" dirty="0" err="1"/>
              <a:t>private</a:t>
            </a:r>
            <a:r>
              <a:rPr lang="es-ES" sz="1050" dirty="0"/>
              <a:t> Motor </a:t>
            </a:r>
            <a:r>
              <a:rPr lang="es-ES" sz="1050" dirty="0" err="1"/>
              <a:t>motor</a:t>
            </a:r>
            <a:r>
              <a:rPr lang="es-ES" sz="1050" dirty="0"/>
              <a:t>;</a:t>
            </a:r>
          </a:p>
          <a:p>
            <a:pPr fontAlgn="t"/>
            <a:r>
              <a:rPr lang="es-ES" sz="1050" dirty="0"/>
              <a:t>@</a:t>
            </a:r>
            <a:r>
              <a:rPr lang="es-ES" sz="1050" dirty="0" err="1"/>
              <a:t>Required</a:t>
            </a:r>
            <a:r>
              <a:rPr lang="es-ES" sz="1050" dirty="0"/>
              <a:t/>
            </a:r>
            <a:br>
              <a:rPr lang="es-ES" sz="1050" dirty="0"/>
            </a:br>
            <a:r>
              <a:rPr lang="es-ES" sz="1050" dirty="0" err="1"/>
              <a:t>public</a:t>
            </a:r>
            <a:r>
              <a:rPr lang="es-ES" sz="1050" dirty="0"/>
              <a:t> </a:t>
            </a:r>
            <a:r>
              <a:rPr lang="es-ES" sz="1050" dirty="0" err="1"/>
              <a:t>void</a:t>
            </a:r>
            <a:r>
              <a:rPr lang="es-ES" sz="1050" dirty="0"/>
              <a:t> </a:t>
            </a:r>
            <a:r>
              <a:rPr lang="es-ES" sz="1050" dirty="0" err="1"/>
              <a:t>setMotor</a:t>
            </a:r>
            <a:r>
              <a:rPr lang="es-ES" sz="1050" dirty="0"/>
              <a:t>(Motor motor) {</a:t>
            </a:r>
            <a:br>
              <a:rPr lang="es-ES" sz="1050" dirty="0"/>
            </a:br>
            <a:r>
              <a:rPr lang="es-ES" sz="1050" dirty="0" err="1"/>
              <a:t>this.motor</a:t>
            </a:r>
            <a:r>
              <a:rPr lang="es-ES" sz="1050" dirty="0"/>
              <a:t> = motor;</a:t>
            </a:r>
            <a:br>
              <a:rPr lang="es-ES" sz="1050" dirty="0"/>
            </a:br>
            <a:r>
              <a:rPr lang="es-ES" sz="1050" dirty="0"/>
              <a:t>}</a:t>
            </a:r>
            <a:br>
              <a:rPr lang="es-ES" sz="1050" dirty="0"/>
            </a:br>
            <a:r>
              <a:rPr lang="es-ES" sz="1050" dirty="0" smtClean="0"/>
              <a:t>...</a:t>
            </a:r>
            <a:endParaRPr lang="es-ES" sz="1050" dirty="0"/>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4" name="16 CuadroTexto"/>
          <p:cNvSpPr txBox="1"/>
          <p:nvPr/>
        </p:nvSpPr>
        <p:spPr>
          <a:xfrm>
            <a:off x="647433" y="3564203"/>
            <a:ext cx="6984776" cy="25391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&lt;bean id="</a:t>
            </a:r>
            <a:r>
              <a:rPr lang="en-US" sz="1050" dirty="0" err="1" smtClean="0"/>
              <a:t>coche</a:t>
            </a:r>
            <a:r>
              <a:rPr lang="en-US" sz="1050" dirty="0"/>
              <a:t>" class="</a:t>
            </a:r>
            <a:r>
              <a:rPr lang="en-US" sz="1050" dirty="0" err="1"/>
              <a:t>com.empresa.Coche</a:t>
            </a:r>
            <a:r>
              <a:rPr lang="en-US" sz="1050" dirty="0"/>
              <a:t>"/&gt;</a:t>
            </a:r>
            <a:endParaRPr lang="es-ES" sz="1050" dirty="0"/>
          </a:p>
        </p:txBody>
      </p:sp>
      <p:sp>
        <p:nvSpPr>
          <p:cNvPr id="16" name="16 CuadroTexto"/>
          <p:cNvSpPr txBox="1"/>
          <p:nvPr/>
        </p:nvSpPr>
        <p:spPr>
          <a:xfrm>
            <a:off x="647433" y="4037065"/>
            <a:ext cx="8320167" cy="461665"/>
          </a:xfrm>
          <a:prstGeom prst="rect">
            <a:avLst/>
          </a:prstGeom>
          <a:noFill/>
          <a:ln>
            <a:noFill/>
            <a:prstDash val="dash"/>
          </a:ln>
          <a:effectLst/>
        </p:spPr>
        <p:txBody>
          <a:bodyPr wrap="square" rtlCol="0">
            <a:spAutoFit/>
          </a:bodyPr>
          <a:lstStyle/>
          <a:p>
            <a:r>
              <a:rPr lang="es-ES" sz="1200" dirty="0"/>
              <a:t>Al ejecutar la aplicación se elevará una excepción de tipo </a:t>
            </a:r>
            <a:r>
              <a:rPr lang="es-ES" sz="1200" b="1" dirty="0" err="1"/>
              <a:t>BeanCreationExceptio</a:t>
            </a:r>
            <a:r>
              <a:rPr lang="es-ES" sz="1200" dirty="0" err="1"/>
              <a:t>n</a:t>
            </a:r>
            <a:r>
              <a:rPr lang="es-ES" sz="1200" dirty="0"/>
              <a:t> porque la dependencia que tiene el coche con el motor no está resuelta. Para evitarlo es necesario activar algún tipo de autodescubrimiento o inyectarla explícitamente:</a:t>
            </a:r>
          </a:p>
        </p:txBody>
      </p:sp>
      <p:sp>
        <p:nvSpPr>
          <p:cNvPr id="17" name="16 CuadroTexto"/>
          <p:cNvSpPr txBox="1"/>
          <p:nvPr/>
        </p:nvSpPr>
        <p:spPr>
          <a:xfrm>
            <a:off x="660920" y="4544897"/>
            <a:ext cx="6984776"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bean</a:t>
            </a:r>
            <a:r>
              <a:rPr lang="es-ES" sz="1050" dirty="0"/>
              <a:t> id="coche" </a:t>
            </a:r>
            <a:r>
              <a:rPr lang="es-ES" sz="1050" dirty="0" err="1"/>
              <a:t>class</a:t>
            </a:r>
            <a:r>
              <a:rPr lang="es-ES" sz="1050" dirty="0"/>
              <a:t>="</a:t>
            </a:r>
            <a:r>
              <a:rPr lang="es-ES" sz="1050" dirty="0" err="1"/>
              <a:t>com.empresa.Coche</a:t>
            </a:r>
            <a:r>
              <a:rPr lang="es-ES" sz="1050" dirty="0"/>
              <a:t>"&gt;</a:t>
            </a:r>
            <a:br>
              <a:rPr lang="es-ES" sz="1050" dirty="0"/>
            </a:br>
            <a:r>
              <a:rPr lang="es-ES" sz="1050" dirty="0"/>
              <a:t>&lt;</a:t>
            </a:r>
            <a:r>
              <a:rPr lang="es-ES" sz="1050" dirty="0" err="1"/>
              <a:t>property</a:t>
            </a:r>
            <a:r>
              <a:rPr lang="es-ES" sz="1050" dirty="0"/>
              <a:t> </a:t>
            </a:r>
            <a:r>
              <a:rPr lang="es-ES" sz="1050" dirty="0" err="1"/>
              <a:t>name</a:t>
            </a:r>
            <a:r>
              <a:rPr lang="es-ES" sz="1050" dirty="0"/>
              <a:t>="motor" </a:t>
            </a:r>
            <a:r>
              <a:rPr lang="es-ES" sz="1050" dirty="0" err="1"/>
              <a:t>ref</a:t>
            </a:r>
            <a:r>
              <a:rPr lang="es-ES" sz="1050" dirty="0"/>
              <a:t>="motor"/&gt;</a:t>
            </a:r>
            <a:br>
              <a:rPr lang="es-ES" sz="1050" dirty="0"/>
            </a:br>
            <a:r>
              <a:rPr lang="es-ES" sz="1050" dirty="0"/>
              <a:t>&lt;/</a:t>
            </a:r>
            <a:r>
              <a:rPr lang="es-ES" sz="1050" dirty="0" err="1"/>
              <a:t>bean</a:t>
            </a:r>
            <a:r>
              <a:rPr lang="es-ES" sz="1050" dirty="0"/>
              <a:t>&gt;</a:t>
            </a:r>
          </a:p>
          <a:p>
            <a:pPr fontAlgn="t"/>
            <a:r>
              <a:rPr lang="es-ES" sz="1050" dirty="0"/>
              <a:t>&lt;</a:t>
            </a:r>
            <a:r>
              <a:rPr lang="es-ES" sz="1050" dirty="0" err="1"/>
              <a:t>bean</a:t>
            </a:r>
            <a:r>
              <a:rPr lang="es-ES" sz="1050" dirty="0"/>
              <a:t> id="motor" </a:t>
            </a:r>
            <a:r>
              <a:rPr lang="es-ES" sz="1050" dirty="0" err="1"/>
              <a:t>class</a:t>
            </a:r>
            <a:r>
              <a:rPr lang="es-ES" sz="1050" dirty="0"/>
              <a:t>="</a:t>
            </a:r>
            <a:r>
              <a:rPr lang="es-ES" sz="1050" dirty="0" err="1"/>
              <a:t>com.empresa.Motor</a:t>
            </a:r>
            <a:r>
              <a:rPr lang="es-ES" sz="1050" dirty="0"/>
              <a:t>"&gt;</a:t>
            </a:r>
          </a:p>
        </p:txBody>
      </p:sp>
      <p:sp>
        <p:nvSpPr>
          <p:cNvPr id="18" name="16 CuadroTexto"/>
          <p:cNvSpPr txBox="1"/>
          <p:nvPr/>
        </p:nvSpPr>
        <p:spPr>
          <a:xfrm>
            <a:off x="683423" y="5430054"/>
            <a:ext cx="8320167" cy="276999"/>
          </a:xfrm>
          <a:prstGeom prst="rect">
            <a:avLst/>
          </a:prstGeom>
          <a:noFill/>
          <a:ln>
            <a:noFill/>
            <a:prstDash val="dash"/>
          </a:ln>
          <a:effectLst/>
        </p:spPr>
        <p:txBody>
          <a:bodyPr wrap="square" rtlCol="0">
            <a:spAutoFit/>
          </a:bodyPr>
          <a:lstStyle/>
          <a:p>
            <a:r>
              <a:rPr lang="es-ES" sz="1200" dirty="0"/>
              <a:t>La anotación </a:t>
            </a:r>
            <a:r>
              <a:rPr lang="es-ES" sz="1200" b="1" dirty="0"/>
              <a:t>@</a:t>
            </a:r>
            <a:r>
              <a:rPr lang="es-ES" sz="1200" b="1" dirty="0" err="1"/>
              <a:t>Required</a:t>
            </a:r>
            <a:r>
              <a:rPr lang="es-ES" sz="1200" b="1" dirty="0"/>
              <a:t> </a:t>
            </a:r>
            <a:r>
              <a:rPr lang="es-ES" sz="1200" dirty="0"/>
              <a:t>se aplica comúnmente sobre los </a:t>
            </a:r>
            <a:r>
              <a:rPr lang="es-ES" sz="1200" dirty="0" err="1"/>
              <a:t>DAOs</a:t>
            </a:r>
            <a:r>
              <a:rPr lang="es-ES" sz="1200" dirty="0"/>
              <a:t> a los que accede un servicio. </a:t>
            </a:r>
          </a:p>
        </p:txBody>
      </p:sp>
      <p:pic>
        <p:nvPicPr>
          <p:cNvPr id="15"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9"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20"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4881400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453336"/>
            <a:ext cx="3175992" cy="221109"/>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dirty="0" err="1" smtClean="0"/>
              <a:t>Spring</a:t>
            </a:r>
            <a:r>
              <a:rPr lang="fr-FR" dirty="0" smtClean="0"/>
              <a:t> Framework</a:t>
            </a:r>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97</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Autowired</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340768"/>
            <a:ext cx="8320167" cy="830997"/>
          </a:xfrm>
          <a:prstGeom prst="rect">
            <a:avLst/>
          </a:prstGeom>
          <a:noFill/>
          <a:ln>
            <a:noFill/>
            <a:prstDash val="dash"/>
          </a:ln>
          <a:effectLst/>
        </p:spPr>
        <p:txBody>
          <a:bodyPr wrap="square" rtlCol="0">
            <a:spAutoFit/>
          </a:bodyPr>
          <a:lstStyle/>
          <a:p>
            <a:r>
              <a:rPr lang="es-ES" sz="1200" b="1" dirty="0"/>
              <a:t>@</a:t>
            </a:r>
            <a:r>
              <a:rPr lang="es-ES" sz="1200" b="1" dirty="0" err="1" smtClean="0"/>
              <a:t>Autowired</a:t>
            </a:r>
            <a:r>
              <a:rPr lang="es-ES" sz="1200" b="1" dirty="0" smtClean="0"/>
              <a:t> </a:t>
            </a:r>
            <a:r>
              <a:rPr lang="es-ES" sz="1200" dirty="0"/>
              <a:t>Esta anotación permite el autodescubrimiento e inyección automática de dependencias. Resuelve el problema del apartado anterior, haciendo innecesario declarar de forma explícita las dependencias en el fichero XML de configuración, y además tiene la ventaja de que se puede aplicar sobre muchos de los elementos de una clase</a:t>
            </a:r>
            <a:r>
              <a:rPr lang="es-ES" sz="1200" dirty="0" smtClean="0"/>
              <a:t>.</a:t>
            </a:r>
          </a:p>
          <a:p>
            <a:r>
              <a:rPr lang="es-ES" sz="1200" dirty="0"/>
              <a:t>El uso más común es sobre un </a:t>
            </a:r>
            <a:r>
              <a:rPr lang="es-ES" sz="1200" i="1" dirty="0"/>
              <a:t>setter</a:t>
            </a:r>
            <a:r>
              <a:rPr lang="es-ES" sz="1200" dirty="0"/>
              <a:t>, de forma que Spring automáticamente busca el </a:t>
            </a:r>
            <a:r>
              <a:rPr lang="es-ES" sz="1200" dirty="0" err="1"/>
              <a:t>bean</a:t>
            </a:r>
            <a:r>
              <a:rPr lang="es-ES" sz="1200" dirty="0"/>
              <a:t> que mejor casa el tipo del parámetro:</a:t>
            </a:r>
            <a:endParaRPr lang="es-ES" altLang="es-ES" sz="1200" dirty="0">
              <a:latin typeface="Calibri (Cuerpo)"/>
            </a:endParaRPr>
          </a:p>
        </p:txBody>
      </p:sp>
      <p:sp>
        <p:nvSpPr>
          <p:cNvPr id="12" name="4 CuadroTexto"/>
          <p:cNvSpPr txBox="1"/>
          <p:nvPr/>
        </p:nvSpPr>
        <p:spPr>
          <a:xfrm>
            <a:off x="323528" y="134076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692323" y="3114091"/>
            <a:ext cx="8320167" cy="461665"/>
          </a:xfrm>
          <a:prstGeom prst="rect">
            <a:avLst/>
          </a:prstGeom>
          <a:noFill/>
          <a:ln>
            <a:noFill/>
            <a:prstDash val="dash"/>
          </a:ln>
          <a:effectLst/>
        </p:spPr>
        <p:txBody>
          <a:bodyPr wrap="square" rtlCol="0">
            <a:spAutoFit/>
          </a:bodyPr>
          <a:lstStyle/>
          <a:p>
            <a:r>
              <a:rPr lang="es-ES" sz="1200" dirty="0"/>
              <a:t>Pero también se puede utilizar sobre las propiedades directamente, sobre el constructor, o sobre un método, con cualquier nombre y con cualquier cantidad y tipo de parámetros:</a:t>
            </a:r>
          </a:p>
        </p:txBody>
      </p:sp>
      <p:sp>
        <p:nvSpPr>
          <p:cNvPr id="25" name="16 CuadroTexto"/>
          <p:cNvSpPr txBox="1"/>
          <p:nvPr/>
        </p:nvSpPr>
        <p:spPr>
          <a:xfrm>
            <a:off x="782745" y="2187107"/>
            <a:ext cx="8200274" cy="738664"/>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Autowired</a:t>
            </a:r>
            <a:r>
              <a:rPr lang="es-ES" sz="1050" b="1" dirty="0"/>
              <a:t/>
            </a:r>
            <a:br>
              <a:rPr lang="es-ES" sz="1050" b="1" dirty="0"/>
            </a:br>
            <a:r>
              <a:rPr lang="es-ES" sz="1050" dirty="0" err="1"/>
              <a:t>public</a:t>
            </a:r>
            <a:r>
              <a:rPr lang="es-ES" sz="1050" dirty="0"/>
              <a:t> </a:t>
            </a:r>
            <a:r>
              <a:rPr lang="es-ES" sz="1050" dirty="0" err="1"/>
              <a:t>void</a:t>
            </a:r>
            <a:r>
              <a:rPr lang="es-ES" sz="1050" dirty="0"/>
              <a:t> </a:t>
            </a:r>
            <a:r>
              <a:rPr lang="es-ES" sz="1050" dirty="0" err="1"/>
              <a:t>setMotor</a:t>
            </a:r>
            <a:r>
              <a:rPr lang="es-ES" sz="1050" dirty="0"/>
              <a:t>(Motor motor) {</a:t>
            </a:r>
            <a:br>
              <a:rPr lang="es-ES" sz="1050" dirty="0"/>
            </a:br>
            <a:r>
              <a:rPr lang="es-ES" sz="1050" dirty="0" err="1"/>
              <a:t>this.motor</a:t>
            </a:r>
            <a:r>
              <a:rPr lang="es-ES" sz="1050" dirty="0"/>
              <a:t> = motor;</a:t>
            </a:r>
            <a:br>
              <a:rPr lang="es-ES" sz="1050" dirty="0"/>
            </a:br>
            <a:r>
              <a:rPr lang="es-ES" sz="1050" dirty="0"/>
              <a:t>}</a:t>
            </a:r>
          </a:p>
        </p:txBody>
      </p:sp>
      <p:sp>
        <p:nvSpPr>
          <p:cNvPr id="10" name="Rectangle 4"/>
          <p:cNvSpPr>
            <a:spLocks noChangeArrowheads="1"/>
          </p:cNvSpPr>
          <p:nvPr/>
        </p:nvSpPr>
        <p:spPr bwMode="auto">
          <a:xfrm>
            <a:off x="5181669" y="4694791"/>
            <a:ext cx="184731" cy="369332"/>
          </a:xfrm>
          <a:prstGeom prst="rect">
            <a:avLst/>
          </a:prstGeom>
          <a:solidFill>
            <a:srgbClr val="F3F5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4" name="16 CuadroTexto"/>
          <p:cNvSpPr txBox="1"/>
          <p:nvPr/>
        </p:nvSpPr>
        <p:spPr>
          <a:xfrm>
            <a:off x="746109" y="3651255"/>
            <a:ext cx="8236909" cy="1869743"/>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Autowired</a:t>
            </a:r>
            <a:r>
              <a:rPr lang="es-ES" sz="1050" b="1" dirty="0"/>
              <a:t/>
            </a:r>
            <a:br>
              <a:rPr lang="es-ES" sz="1050" b="1" dirty="0"/>
            </a:br>
            <a:r>
              <a:rPr lang="es-ES" sz="1050" dirty="0" err="1"/>
              <a:t>private</a:t>
            </a:r>
            <a:r>
              <a:rPr lang="es-ES" sz="1050" dirty="0"/>
              <a:t> Motor </a:t>
            </a:r>
            <a:r>
              <a:rPr lang="es-ES" sz="1050" dirty="0" err="1"/>
              <a:t>motor</a:t>
            </a:r>
            <a:r>
              <a:rPr lang="es-ES" sz="1050" dirty="0"/>
              <a:t>;</a:t>
            </a:r>
          </a:p>
          <a:p>
            <a:pPr fontAlgn="t"/>
            <a:r>
              <a:rPr lang="es-ES" sz="1050" b="1" dirty="0"/>
              <a:t>@</a:t>
            </a:r>
            <a:r>
              <a:rPr lang="es-ES" sz="1050" b="1" dirty="0" err="1"/>
              <a:t>Autowired</a:t>
            </a:r>
            <a:r>
              <a:rPr lang="es-ES" sz="1050" dirty="0"/>
              <a:t/>
            </a:r>
            <a:br>
              <a:rPr lang="es-ES" sz="1050" dirty="0"/>
            </a:br>
            <a:r>
              <a:rPr lang="es-ES" sz="1050" dirty="0" err="1"/>
              <a:t>public</a:t>
            </a:r>
            <a:r>
              <a:rPr lang="es-ES" sz="1050" dirty="0"/>
              <a:t> Coche(Motor motor) {</a:t>
            </a:r>
            <a:br>
              <a:rPr lang="es-ES" sz="1050" dirty="0"/>
            </a:br>
            <a:r>
              <a:rPr lang="es-ES" sz="1050" dirty="0" err="1"/>
              <a:t>this.motor</a:t>
            </a:r>
            <a:r>
              <a:rPr lang="es-ES" sz="1050" dirty="0"/>
              <a:t> = motor;</a:t>
            </a:r>
            <a:br>
              <a:rPr lang="es-ES" sz="1050" dirty="0"/>
            </a:br>
            <a:r>
              <a:rPr lang="es-ES" sz="1050" dirty="0"/>
              <a:t>}</a:t>
            </a:r>
          </a:p>
          <a:p>
            <a:pPr fontAlgn="t"/>
            <a:r>
              <a:rPr lang="es-ES" sz="1050" b="1" dirty="0"/>
              <a:t>@</a:t>
            </a:r>
            <a:r>
              <a:rPr lang="es-ES" sz="1050" b="1" dirty="0" err="1"/>
              <a:t>Autowired</a:t>
            </a:r>
            <a:r>
              <a:rPr lang="es-ES" sz="1050" b="1" dirty="0"/>
              <a:t/>
            </a:r>
            <a:br>
              <a:rPr lang="es-ES" sz="1050" b="1" dirty="0"/>
            </a:br>
            <a:r>
              <a:rPr lang="es-ES" sz="1050" dirty="0" err="1"/>
              <a:t>public</a:t>
            </a:r>
            <a:r>
              <a:rPr lang="es-ES" sz="1050" dirty="0"/>
              <a:t> </a:t>
            </a:r>
            <a:r>
              <a:rPr lang="es-ES" sz="1050" dirty="0" err="1"/>
              <a:t>void</a:t>
            </a:r>
            <a:r>
              <a:rPr lang="es-ES" sz="1050" dirty="0"/>
              <a:t> montaje(Motor </a:t>
            </a:r>
            <a:r>
              <a:rPr lang="es-ES" sz="1050" dirty="0" err="1"/>
              <a:t>motor</a:t>
            </a:r>
            <a:r>
              <a:rPr lang="es-ES" sz="1050" dirty="0"/>
              <a:t>, Volante volante) {</a:t>
            </a:r>
            <a:br>
              <a:rPr lang="es-ES" sz="1050" dirty="0"/>
            </a:br>
            <a:r>
              <a:rPr lang="es-ES" sz="1050" dirty="0" err="1"/>
              <a:t>this.motor</a:t>
            </a:r>
            <a:r>
              <a:rPr lang="es-ES" sz="1050" dirty="0"/>
              <a:t> = motor;</a:t>
            </a:r>
            <a:br>
              <a:rPr lang="es-ES" sz="1050" dirty="0"/>
            </a:br>
            <a:r>
              <a:rPr lang="es-ES" sz="1050" dirty="0" err="1"/>
              <a:t>this.volante</a:t>
            </a:r>
            <a:r>
              <a:rPr lang="es-ES" sz="1050" dirty="0"/>
              <a:t> = volante;</a:t>
            </a:r>
            <a:br>
              <a:rPr lang="es-ES" sz="1050" dirty="0"/>
            </a:br>
            <a:r>
              <a:rPr lang="es-ES" sz="1050" dirty="0"/>
              <a: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42867206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83568" y="6227440"/>
            <a:ext cx="3175992" cy="365125"/>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98</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539552"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Autowired</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634098"/>
            <a:ext cx="8320167" cy="461665"/>
          </a:xfrm>
          <a:prstGeom prst="rect">
            <a:avLst/>
          </a:prstGeom>
          <a:noFill/>
          <a:ln>
            <a:noFill/>
            <a:prstDash val="dash"/>
          </a:ln>
          <a:effectLst/>
        </p:spPr>
        <p:txBody>
          <a:bodyPr wrap="square" rtlCol="0">
            <a:spAutoFit/>
          </a:bodyPr>
          <a:lstStyle/>
          <a:p>
            <a:r>
              <a:rPr lang="es-ES" sz="1200" dirty="0"/>
              <a:t>Incluso se puede utilizar para obtener todos los </a:t>
            </a:r>
            <a:r>
              <a:rPr lang="es-ES" sz="1200" b="1" dirty="0" err="1"/>
              <a:t>beans</a:t>
            </a:r>
            <a:r>
              <a:rPr lang="es-ES" sz="1200" dirty="0"/>
              <a:t> de un mismo tipo declarados en la configuración y que se almacenen en algún tipo de colección: </a:t>
            </a:r>
            <a:r>
              <a:rPr lang="es-ES" sz="1200" dirty="0" smtClean="0"/>
              <a:t>:</a:t>
            </a:r>
            <a:endParaRPr lang="es-ES" altLang="es-ES" sz="1200" dirty="0">
              <a:latin typeface="Calibri (Cuerpo)"/>
            </a:endParaRPr>
          </a:p>
        </p:txBody>
      </p:sp>
      <p:sp>
        <p:nvSpPr>
          <p:cNvPr id="12" name="4 CuadroTexto"/>
          <p:cNvSpPr txBox="1"/>
          <p:nvPr/>
        </p:nvSpPr>
        <p:spPr>
          <a:xfrm>
            <a:off x="247765" y="163409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740523" y="3284984"/>
            <a:ext cx="8320167" cy="461665"/>
          </a:xfrm>
          <a:prstGeom prst="rect">
            <a:avLst/>
          </a:prstGeom>
          <a:noFill/>
          <a:ln>
            <a:noFill/>
            <a:prstDash val="dash"/>
          </a:ln>
          <a:effectLst/>
        </p:spPr>
        <p:txBody>
          <a:bodyPr wrap="square" rtlCol="0">
            <a:spAutoFit/>
          </a:bodyPr>
          <a:lstStyle/>
          <a:p>
            <a:r>
              <a:rPr lang="es-ES" sz="1200" dirty="0"/>
              <a:t>Si la dependencia no se puede resolver </a:t>
            </a:r>
            <a:r>
              <a:rPr lang="es-ES" sz="1200" dirty="0" smtClean="0"/>
              <a:t> </a:t>
            </a:r>
            <a:r>
              <a:rPr lang="es-ES" sz="1200" dirty="0"/>
              <a:t>eleva una excepción. No obstante, este comportamiento se puede modificar utilizando el parámetro </a:t>
            </a:r>
            <a:r>
              <a:rPr lang="es-ES" sz="1200" dirty="0" err="1"/>
              <a:t>required</a:t>
            </a:r>
            <a:r>
              <a:rPr lang="es-ES" sz="1200" dirty="0"/>
              <a:t>:</a:t>
            </a:r>
          </a:p>
        </p:txBody>
      </p:sp>
      <p:sp>
        <p:nvSpPr>
          <p:cNvPr id="25" name="16 CuadroTexto"/>
          <p:cNvSpPr txBox="1"/>
          <p:nvPr/>
        </p:nvSpPr>
        <p:spPr>
          <a:xfrm>
            <a:off x="740523" y="2095763"/>
            <a:ext cx="8200274" cy="1061829"/>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smtClean="0"/>
              <a:t>@</a:t>
            </a:r>
            <a:r>
              <a:rPr lang="es-ES" sz="1050" b="1" dirty="0" err="1" smtClean="0"/>
              <a:t>Autowired</a:t>
            </a:r>
            <a:r>
              <a:rPr lang="es-ES" sz="1050" b="1" dirty="0"/>
              <a:t/>
            </a:r>
            <a:br>
              <a:rPr lang="es-ES" sz="1050" b="1" dirty="0"/>
            </a:br>
            <a:r>
              <a:rPr lang="es-ES" sz="1050" dirty="0" err="1"/>
              <a:t>private</a:t>
            </a:r>
            <a:r>
              <a:rPr lang="es-ES" sz="1050" dirty="0"/>
              <a:t> Pieza[] piezas;</a:t>
            </a:r>
          </a:p>
          <a:p>
            <a:pPr fontAlgn="t"/>
            <a:r>
              <a:rPr lang="es-ES" sz="1050" b="1" dirty="0"/>
              <a:t>@</a:t>
            </a:r>
            <a:r>
              <a:rPr lang="es-ES" sz="1050" b="1" dirty="0" err="1"/>
              <a:t>Autowired</a:t>
            </a:r>
            <a:r>
              <a:rPr lang="es-ES" sz="1050" b="1" dirty="0"/>
              <a:t/>
            </a:r>
            <a:br>
              <a:rPr lang="es-ES" sz="1050" b="1" dirty="0"/>
            </a:br>
            <a:r>
              <a:rPr lang="es-ES" sz="1050" dirty="0" err="1"/>
              <a:t>private</a:t>
            </a:r>
            <a:r>
              <a:rPr lang="es-ES" sz="1050" dirty="0"/>
              <a:t> </a:t>
            </a:r>
            <a:r>
              <a:rPr lang="es-ES" sz="1050" dirty="0" err="1"/>
              <a:t>List</a:t>
            </a:r>
            <a:r>
              <a:rPr lang="es-ES" sz="1050" dirty="0"/>
              <a:t>&lt;Pieza&gt; piezas;</a:t>
            </a:r>
          </a:p>
          <a:p>
            <a:pPr fontAlgn="t"/>
            <a:r>
              <a:rPr lang="es-ES" sz="1050" b="1" dirty="0"/>
              <a:t>@</a:t>
            </a:r>
            <a:r>
              <a:rPr lang="es-ES" sz="1050" b="1" dirty="0" err="1"/>
              <a:t>Autowired</a:t>
            </a:r>
            <a:r>
              <a:rPr lang="es-ES" sz="1050" b="1" dirty="0"/>
              <a:t/>
            </a:r>
            <a:br>
              <a:rPr lang="es-ES" sz="1050" b="1" dirty="0"/>
            </a:br>
            <a:r>
              <a:rPr lang="es-ES" sz="1050" dirty="0" err="1"/>
              <a:t>private</a:t>
            </a:r>
            <a:r>
              <a:rPr lang="es-ES" sz="1050" dirty="0"/>
              <a:t> </a:t>
            </a:r>
            <a:r>
              <a:rPr lang="es-ES" sz="1050" dirty="0" err="1"/>
              <a:t>Map</a:t>
            </a:r>
            <a:r>
              <a:rPr lang="es-ES" sz="1050" dirty="0"/>
              <a:t>&lt;</a:t>
            </a:r>
            <a:r>
              <a:rPr lang="es-ES" sz="1050" dirty="0" err="1"/>
              <a:t>String</a:t>
            </a:r>
            <a:r>
              <a:rPr lang="es-ES" sz="1050" dirty="0"/>
              <a:t>, Pieza&gt; piezas;</a:t>
            </a:r>
          </a:p>
        </p:txBody>
      </p:sp>
      <p:sp>
        <p:nvSpPr>
          <p:cNvPr id="14" name="16 CuadroTexto"/>
          <p:cNvSpPr txBox="1"/>
          <p:nvPr/>
        </p:nvSpPr>
        <p:spPr>
          <a:xfrm>
            <a:off x="746109" y="3944585"/>
            <a:ext cx="8236909" cy="415498"/>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b="1" dirty="0"/>
              <a:t>@</a:t>
            </a:r>
            <a:r>
              <a:rPr lang="es-ES" sz="1050" b="1" dirty="0" err="1"/>
              <a:t>Autowired</a:t>
            </a:r>
            <a:r>
              <a:rPr lang="es-ES" sz="1050" dirty="0"/>
              <a:t>(</a:t>
            </a:r>
            <a:r>
              <a:rPr lang="es-ES" sz="1050" dirty="0" err="1"/>
              <a:t>required</a:t>
            </a:r>
            <a:r>
              <a:rPr lang="es-ES" sz="1050" dirty="0"/>
              <a:t>=false)</a:t>
            </a:r>
            <a:br>
              <a:rPr lang="es-ES" sz="1050" dirty="0"/>
            </a:br>
            <a:r>
              <a:rPr lang="es-ES" sz="1050" dirty="0" err="1"/>
              <a:t>private</a:t>
            </a:r>
            <a:r>
              <a:rPr lang="es-ES" sz="1050" dirty="0"/>
              <a:t> Copiloto </a:t>
            </a:r>
            <a:r>
              <a:rPr lang="es-ES" sz="1050" dirty="0" err="1"/>
              <a:t>copiloto</a:t>
            </a:r>
            <a:r>
              <a:rPr lang="es-ES" sz="1050" dirty="0"/>
              <a: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25966446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3 Marcador de pie de página"/>
          <p:cNvSpPr>
            <a:spLocks noGrp="1"/>
          </p:cNvSpPr>
          <p:nvPr>
            <p:ph type="ftr" sz="quarter" idx="11"/>
          </p:nvPr>
        </p:nvSpPr>
        <p:spPr bwMode="auto">
          <a:xfrm>
            <a:off x="677833" y="6477081"/>
            <a:ext cx="3175992" cy="182562"/>
          </a:xfrm>
          <a:prstGeom prst="rect">
            <a:avLst/>
          </a:prstGeom>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fr-FR" smtClean="0"/>
              <a:t>Spring Framework</a:t>
            </a:r>
            <a:endParaRPr lang="fr-FR" dirty="0" smtClean="0"/>
          </a:p>
        </p:txBody>
      </p:sp>
      <p:sp>
        <p:nvSpPr>
          <p:cNvPr id="6150" name="4 Marcador de número de diapositiva"/>
          <p:cNvSpPr>
            <a:spLocks noGrp="1"/>
          </p:cNvSpPr>
          <p:nvPr>
            <p:ph type="sldNum" sz="quarter" idx="12"/>
          </p:nvPr>
        </p:nvSpPr>
        <p:spPr bwMode="auto">
          <a:xfrm flipH="1">
            <a:off x="214993" y="6377563"/>
            <a:ext cx="288032"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9E71246-8682-4012-8134-F3BB61507D5D}" type="slidenum">
              <a:rPr lang="fr-FR" altLang="es-ES" sz="1100" smtClean="0">
                <a:solidFill>
                  <a:srgbClr val="464646"/>
                </a:solidFill>
                <a:ea typeface="ＭＳ Ｐゴシック" pitchFamily="34" charset="-128"/>
              </a:rPr>
              <a:pPr fontAlgn="base">
                <a:spcBef>
                  <a:spcPct val="0"/>
                </a:spcBef>
                <a:spcAft>
                  <a:spcPct val="0"/>
                </a:spcAft>
                <a:buFontTx/>
                <a:buNone/>
                <a:defRPr/>
              </a:pPr>
              <a:t>99</a:t>
            </a:fld>
            <a:endParaRPr lang="fr-FR" altLang="es-ES" sz="1100" dirty="0" smtClean="0">
              <a:solidFill>
                <a:srgbClr val="464646"/>
              </a:solidFill>
              <a:ea typeface="ＭＳ Ｐゴシック" pitchFamily="34" charset="-128"/>
            </a:endParaRPr>
          </a:p>
        </p:txBody>
      </p:sp>
      <p:sp>
        <p:nvSpPr>
          <p:cNvPr id="6" name="5 Marcador de texto"/>
          <p:cNvSpPr>
            <a:spLocks noGrp="1"/>
          </p:cNvSpPr>
          <p:nvPr>
            <p:ph type="body" sz="quarter" idx="13"/>
          </p:nvPr>
        </p:nvSpPr>
        <p:spPr>
          <a:xfrm>
            <a:off x="611560" y="692696"/>
            <a:ext cx="8045450" cy="269875"/>
          </a:xfrm>
        </p:spPr>
        <p:txBody>
          <a:bodyPr/>
          <a:lstStyle/>
          <a:p>
            <a:pPr>
              <a:defRPr/>
            </a:pPr>
            <a:r>
              <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rPr>
              <a:t>ANOTACIONES; @</a:t>
            </a:r>
            <a:r>
              <a:rPr lang="es-ES" altLang="es-E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Inject</a:t>
            </a:r>
            <a:endParaRPr lang="es-ES" altLang="es-E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rc_mi" descr="http://lkrnac.net/wp-stuff/uploads/2014/12/spring-framework-logo-604x270.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56020"/>
            <a:ext cx="1043632" cy="538102"/>
          </a:xfrm>
          <a:prstGeom prst="rect">
            <a:avLst/>
          </a:prstGeom>
          <a:noFill/>
          <a:ln>
            <a:noFill/>
          </a:ln>
        </p:spPr>
      </p:pic>
      <p:sp>
        <p:nvSpPr>
          <p:cNvPr id="11" name="16 CuadroTexto"/>
          <p:cNvSpPr txBox="1"/>
          <p:nvPr/>
        </p:nvSpPr>
        <p:spPr>
          <a:xfrm>
            <a:off x="683568" y="1634098"/>
            <a:ext cx="8320167" cy="461665"/>
          </a:xfrm>
          <a:prstGeom prst="rect">
            <a:avLst/>
          </a:prstGeom>
          <a:noFill/>
          <a:ln>
            <a:noFill/>
            <a:prstDash val="dash"/>
          </a:ln>
          <a:effectLst/>
        </p:spPr>
        <p:txBody>
          <a:bodyPr wrap="square" rtlCol="0">
            <a:spAutoFit/>
          </a:bodyPr>
          <a:lstStyle/>
          <a:p>
            <a:r>
              <a:rPr lang="es-ES" sz="1200" dirty="0"/>
              <a:t>Esta anotación tiene el mismo comportamiento que la anterior </a:t>
            </a:r>
            <a:r>
              <a:rPr lang="es-ES" sz="1200" b="1" dirty="0"/>
              <a:t>@</a:t>
            </a:r>
            <a:r>
              <a:rPr lang="es-ES" sz="1200" b="1" dirty="0" err="1"/>
              <a:t>Autowired</a:t>
            </a:r>
            <a:r>
              <a:rPr lang="es-ES" sz="1200" dirty="0"/>
              <a:t>, aunque carece del parámetro </a:t>
            </a:r>
            <a:r>
              <a:rPr lang="es-ES" sz="1200" b="1" dirty="0" err="1"/>
              <a:t>required</a:t>
            </a:r>
            <a:r>
              <a:rPr lang="es-ES" sz="1200" dirty="0"/>
              <a:t>. La ventaja está en que pertenece a la especificación estándar de Java en vez de pertenecer a </a:t>
            </a:r>
            <a:r>
              <a:rPr lang="es-ES" sz="1200" b="1" dirty="0"/>
              <a:t>Spring</a:t>
            </a:r>
            <a:r>
              <a:rPr lang="es-ES" sz="1200" dirty="0"/>
              <a:t>.</a:t>
            </a:r>
            <a:endParaRPr lang="es-ES" altLang="es-ES" sz="1200" dirty="0">
              <a:latin typeface="Calibri (Cuerpo)"/>
            </a:endParaRPr>
          </a:p>
        </p:txBody>
      </p:sp>
      <p:sp>
        <p:nvSpPr>
          <p:cNvPr id="12" name="4 CuadroTexto"/>
          <p:cNvSpPr txBox="1"/>
          <p:nvPr/>
        </p:nvSpPr>
        <p:spPr>
          <a:xfrm>
            <a:off x="247765" y="1634098"/>
            <a:ext cx="299538" cy="307777"/>
          </a:xfrm>
          <a:prstGeom prst="rect">
            <a:avLst/>
          </a:prstGeom>
          <a:noFill/>
          <a:ln w="3175">
            <a:noFill/>
            <a:prstDash val="solid"/>
          </a:ln>
        </p:spPr>
        <p:txBody>
          <a:bodyPr wrap="square" rtlCol="0">
            <a:spAutoFit/>
          </a:bodyPr>
          <a:lstStyle/>
          <a:p>
            <a:r>
              <a:rPr lang="es-ES_tradnl" sz="1400" b="1" dirty="0">
                <a:solidFill>
                  <a:srgbClr val="C00000"/>
                </a:solidFill>
              </a:rPr>
              <a:t>●</a:t>
            </a:r>
            <a:endParaRPr lang="es-ES" sz="1400" dirty="0">
              <a:solidFill>
                <a:srgbClr val="C00000"/>
              </a:solidFill>
            </a:endParaRPr>
          </a:p>
        </p:txBody>
      </p:sp>
      <p:sp>
        <p:nvSpPr>
          <p:cNvPr id="23" name="16 CuadroTexto"/>
          <p:cNvSpPr txBox="1"/>
          <p:nvPr/>
        </p:nvSpPr>
        <p:spPr>
          <a:xfrm>
            <a:off x="740523" y="3284984"/>
            <a:ext cx="8320167" cy="276999"/>
          </a:xfrm>
          <a:prstGeom prst="rect">
            <a:avLst/>
          </a:prstGeom>
          <a:noFill/>
          <a:ln>
            <a:noFill/>
            <a:prstDash val="dash"/>
          </a:ln>
          <a:effectLst/>
        </p:spPr>
        <p:txBody>
          <a:bodyPr wrap="square" rtlCol="0">
            <a:spAutoFit/>
          </a:bodyPr>
          <a:lstStyle/>
          <a:p>
            <a:r>
              <a:rPr lang="es-ES" sz="1200" dirty="0"/>
              <a:t>No obstante, para utilizar esta notación es necesario añadir la dependencia correspondiente en el fichero </a:t>
            </a:r>
            <a:r>
              <a:rPr lang="es-ES" sz="1200" b="1" dirty="0"/>
              <a:t>pom.xml</a:t>
            </a:r>
            <a:r>
              <a:rPr lang="es-ES" sz="1200" b="1" dirty="0" smtClean="0"/>
              <a:t>: (</a:t>
            </a:r>
            <a:r>
              <a:rPr lang="es-ES" sz="1200" b="1" dirty="0" err="1" smtClean="0"/>
              <a:t>Maven</a:t>
            </a:r>
            <a:r>
              <a:rPr lang="es-ES" sz="1200" b="1" dirty="0" smtClean="0"/>
              <a:t>)</a:t>
            </a:r>
            <a:endParaRPr lang="es-ES" sz="1200" b="1" dirty="0"/>
          </a:p>
        </p:txBody>
      </p:sp>
      <p:sp>
        <p:nvSpPr>
          <p:cNvPr id="25" name="16 CuadroTexto"/>
          <p:cNvSpPr txBox="1"/>
          <p:nvPr/>
        </p:nvSpPr>
        <p:spPr>
          <a:xfrm>
            <a:off x="740523" y="2095763"/>
            <a:ext cx="8200274" cy="90024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n-US" sz="1050" dirty="0"/>
              <a:t>import </a:t>
            </a:r>
            <a:r>
              <a:rPr lang="en-US" sz="1050" dirty="0" err="1"/>
              <a:t>javax.inject.Inject</a:t>
            </a:r>
            <a:r>
              <a:rPr lang="en-US" sz="1050" dirty="0"/>
              <a:t>;</a:t>
            </a:r>
          </a:p>
          <a:p>
            <a:pPr fontAlgn="t"/>
            <a:r>
              <a:rPr lang="en-US" sz="1050" dirty="0"/>
              <a:t>public class </a:t>
            </a:r>
            <a:r>
              <a:rPr lang="en-US" sz="1050" dirty="0" err="1"/>
              <a:t>Coche</a:t>
            </a:r>
            <a:r>
              <a:rPr lang="en-US" sz="1050" dirty="0"/>
              <a:t> {</a:t>
            </a:r>
          </a:p>
          <a:p>
            <a:pPr fontAlgn="t"/>
            <a:r>
              <a:rPr lang="en-US" sz="1050" dirty="0"/>
              <a:t>@Inject</a:t>
            </a:r>
            <a:br>
              <a:rPr lang="en-US" sz="1050" dirty="0"/>
            </a:br>
            <a:r>
              <a:rPr lang="en-US" sz="1050" dirty="0"/>
              <a:t>private Motor </a:t>
            </a:r>
            <a:r>
              <a:rPr lang="en-US" sz="1050" dirty="0" err="1"/>
              <a:t>motor</a:t>
            </a:r>
            <a:r>
              <a:rPr lang="en-US" sz="1050" dirty="0"/>
              <a:t>;</a:t>
            </a:r>
            <a:br>
              <a:rPr lang="en-US" sz="1050" dirty="0"/>
            </a:br>
            <a:r>
              <a:rPr lang="en-US" sz="1050" dirty="0"/>
              <a:t>...</a:t>
            </a:r>
          </a:p>
        </p:txBody>
      </p:sp>
      <p:sp>
        <p:nvSpPr>
          <p:cNvPr id="14" name="16 CuadroTexto"/>
          <p:cNvSpPr txBox="1"/>
          <p:nvPr/>
        </p:nvSpPr>
        <p:spPr>
          <a:xfrm>
            <a:off x="766826" y="3730011"/>
            <a:ext cx="8236909" cy="900246"/>
          </a:xfrm>
          <a:prstGeom prst="rect">
            <a:avLst/>
          </a:prstGeom>
          <a:solidFill>
            <a:srgbClr val="FFFFCC"/>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fontAlgn="t"/>
            <a:r>
              <a:rPr lang="es-ES" sz="1050" dirty="0"/>
              <a:t>&lt;</a:t>
            </a:r>
            <a:r>
              <a:rPr lang="es-ES" sz="1050" dirty="0" err="1"/>
              <a:t>dependency</a:t>
            </a:r>
            <a:r>
              <a:rPr lang="es-ES" sz="1050" dirty="0"/>
              <a:t>&gt;</a:t>
            </a:r>
            <a:br>
              <a:rPr lang="es-ES" sz="1050" dirty="0"/>
            </a:br>
            <a:r>
              <a:rPr lang="es-ES" sz="1050" dirty="0"/>
              <a:t>&lt;</a:t>
            </a:r>
            <a:r>
              <a:rPr lang="es-ES" sz="1050" dirty="0" err="1"/>
              <a:t>groupId</a:t>
            </a:r>
            <a:r>
              <a:rPr lang="es-ES" sz="1050" dirty="0"/>
              <a:t>&gt;</a:t>
            </a:r>
            <a:r>
              <a:rPr lang="es-ES" sz="1050" dirty="0" err="1"/>
              <a:t>javax.inject</a:t>
            </a:r>
            <a:r>
              <a:rPr lang="es-ES" sz="1050" dirty="0"/>
              <a:t>&lt;/</a:t>
            </a:r>
            <a:r>
              <a:rPr lang="es-ES" sz="1050" dirty="0" err="1"/>
              <a:t>groupId</a:t>
            </a:r>
            <a:r>
              <a:rPr lang="es-ES" sz="1050" dirty="0"/>
              <a:t>&gt;</a:t>
            </a:r>
            <a:br>
              <a:rPr lang="es-ES" sz="1050" dirty="0"/>
            </a:br>
            <a:r>
              <a:rPr lang="es-ES" sz="1050" dirty="0"/>
              <a:t>&lt;</a:t>
            </a:r>
            <a:r>
              <a:rPr lang="es-ES" sz="1050" dirty="0" err="1"/>
              <a:t>artifactId</a:t>
            </a:r>
            <a:r>
              <a:rPr lang="es-ES" sz="1050" dirty="0"/>
              <a:t>&gt;</a:t>
            </a:r>
            <a:r>
              <a:rPr lang="es-ES" sz="1050" dirty="0" err="1"/>
              <a:t>javax.inject</a:t>
            </a:r>
            <a:r>
              <a:rPr lang="es-ES" sz="1050" dirty="0"/>
              <a:t>&lt;/</a:t>
            </a:r>
            <a:r>
              <a:rPr lang="es-ES" sz="1050" dirty="0" err="1"/>
              <a:t>artifactId</a:t>
            </a:r>
            <a:r>
              <a:rPr lang="es-ES" sz="1050" dirty="0"/>
              <a:t>&gt;</a:t>
            </a:r>
            <a:br>
              <a:rPr lang="es-ES" sz="1050" dirty="0"/>
            </a:br>
            <a:r>
              <a:rPr lang="es-ES" sz="1050" dirty="0"/>
              <a:t>&lt;</a:t>
            </a:r>
            <a:r>
              <a:rPr lang="es-ES" sz="1050" dirty="0" err="1"/>
              <a:t>version</a:t>
            </a:r>
            <a:r>
              <a:rPr lang="es-ES" sz="1050" dirty="0"/>
              <a:t>&gt;1&lt;/</a:t>
            </a:r>
            <a:r>
              <a:rPr lang="es-ES" sz="1050" dirty="0" err="1"/>
              <a:t>version</a:t>
            </a:r>
            <a:r>
              <a:rPr lang="es-ES" sz="1050" dirty="0"/>
              <a:t>&gt;</a:t>
            </a:r>
            <a:br>
              <a:rPr lang="es-ES" sz="1050" dirty="0"/>
            </a:br>
            <a:r>
              <a:rPr lang="es-ES" sz="1050" dirty="0"/>
              <a:t>&lt;/</a:t>
            </a:r>
            <a:r>
              <a:rPr lang="es-ES" sz="1050" dirty="0" err="1"/>
              <a:t>dependency</a:t>
            </a:r>
            <a:r>
              <a:rPr lang="es-ES" sz="1050" dirty="0"/>
              <a:t>&gt;</a:t>
            </a:r>
          </a:p>
        </p:txBody>
      </p:sp>
      <p:pic>
        <p:nvPicPr>
          <p:cNvPr id="13" name="Picture 2" descr="d:\Profiles\jmsanjuan\Desktop\SOPRASTERIA_ACADEMY_logo_CMJN_exe.jpg"/>
          <p:cNvPicPr>
            <a:picLocks noChangeAspect="1" noChangeArrowheads="1"/>
          </p:cNvPicPr>
          <p:nvPr/>
        </p:nvPicPr>
        <p:blipFill>
          <a:blip r:embed="rId5"/>
          <a:srcRect/>
          <a:stretch>
            <a:fillRect/>
          </a:stretch>
        </p:blipFill>
        <p:spPr bwMode="auto">
          <a:xfrm>
            <a:off x="7236296" y="6237312"/>
            <a:ext cx="1763688" cy="507247"/>
          </a:xfrm>
          <a:prstGeom prst="rect">
            <a:avLst/>
          </a:prstGeom>
          <a:noFill/>
        </p:spPr>
      </p:pic>
      <p:pic>
        <p:nvPicPr>
          <p:cNvPr id="15" name="Picture 3" descr="F:\8870e72ba6efca292e6825d1fe08733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88640"/>
            <a:ext cx="539552" cy="557537"/>
          </a:xfrm>
          <a:prstGeom prst="rect">
            <a:avLst/>
          </a:prstGeom>
          <a:noFill/>
          <a:extLst>
            <a:ext uri="{909E8E84-426E-40DD-AFC4-6F175D3DCCD1}">
              <a14:hiddenFill xmlns:a14="http://schemas.microsoft.com/office/drawing/2010/main">
                <a:solidFill>
                  <a:srgbClr val="FFFFFF"/>
                </a:solidFill>
              </a14:hiddenFill>
            </a:ext>
          </a:extLst>
        </p:spPr>
      </p:pic>
      <p:sp>
        <p:nvSpPr>
          <p:cNvPr id="16" name="5 Marcador de texto"/>
          <p:cNvSpPr txBox="1">
            <a:spLocks/>
          </p:cNvSpPr>
          <p:nvPr/>
        </p:nvSpPr>
        <p:spPr bwMode="gray">
          <a:xfrm>
            <a:off x="539552" y="260648"/>
            <a:ext cx="8376543" cy="269875"/>
          </a:xfrm>
          <a:prstGeom prst="rect">
            <a:avLst/>
          </a:prstGeom>
        </p:spPr>
        <p:txBody>
          <a:bodyPr vert="horz" lIns="0" tIns="45710" rIns="0" bIns="45710" rtlCol="0" anchor="ctr">
            <a:noAutofit/>
          </a:bodyPr>
          <a:lstStyle/>
          <a:p>
            <a:pPr marL="0" marR="0" lvl="0" indent="0" algn="l" defTabSz="914199" rtl="0" eaLnBrk="1" fontAlgn="auto" latinLnBrk="0" hangingPunct="1">
              <a:lnSpc>
                <a:spcPct val="100000"/>
              </a:lnSpc>
              <a:spcBef>
                <a:spcPts val="1800"/>
              </a:spcBef>
              <a:spcAft>
                <a:spcPts val="0"/>
              </a:spcAft>
              <a:buClr>
                <a:srgbClr val="CF022B"/>
              </a:buClr>
              <a:buSzPct val="90000"/>
              <a:buFont typeface="Arial" panose="020B0604020202020204" pitchFamily="34" charset="0"/>
              <a:buNone/>
              <a:tabLst/>
              <a:defRPr/>
            </a:pPr>
            <a:r>
              <a:rPr kumimoji="0" lang="es-ES" sz="1800" b="1" i="0" u="none" strike="noStrike" kern="1200" cap="all" spc="0" normalizeH="0" baseline="0" noProof="0" smtClean="0">
                <a:ln>
                  <a:noFill/>
                </a:ln>
                <a:solidFill>
                  <a:srgbClr val="CF022B"/>
                </a:solidFill>
                <a:effectLst/>
                <a:uLnTx/>
                <a:uFillTx/>
                <a:latin typeface="+mj-lt"/>
                <a:ea typeface="+mj-ea"/>
                <a:cs typeface="+mj-cs"/>
              </a:rPr>
              <a:t>FORMACIÓN SPRING</a:t>
            </a:r>
            <a:endParaRPr kumimoji="0" lang="es-ES_tradnl" altLang="es-ES" sz="1800" b="1" i="0" u="none" strike="noStrike" kern="1200" cap="all" spc="0" normalizeH="0" baseline="0" noProof="0" dirty="0">
              <a:ln>
                <a:noFill/>
              </a:ln>
              <a:solidFill>
                <a:srgbClr val="CF022B"/>
              </a:solidFill>
              <a:effectLst/>
              <a:uLnTx/>
              <a:uFillTx/>
              <a:latin typeface="+mj-lt"/>
              <a:ea typeface="ＭＳ Ｐゴシック" pitchFamily="34" charset="-128"/>
              <a:cs typeface="+mj-cs"/>
            </a:endParaRPr>
          </a:p>
        </p:txBody>
      </p:sp>
    </p:spTree>
    <p:extLst>
      <p:ext uri="{BB962C8B-B14F-4D97-AF65-F5344CB8AC3E}">
        <p14:creationId xmlns:p14="http://schemas.microsoft.com/office/powerpoint/2010/main" val="1092441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_Template_Sopra_Telco_v2">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543B87649B782B4CAE4A37EA087127DA0007ED4DDCEAEA704B894648BD425CCAEA0020F823B051CA8A46B27B7352D903EBD90042030D73FED8BC438E48A79C37EE6FCA" ma:contentTypeVersion="24" ma:contentTypeDescription="Crear nuevo documento." ma:contentTypeScope="" ma:versionID="8c495846423fa0995e6ede1e8525098f">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add9d0cad9bfa841d58784d368ba9e8" ns1:_="" ns3:_="">
    <xsd:import namespace="http://schemas.microsoft.com/sharepoint/v3"/>
    <xsd:import namespace="491f76ce-9ed4-4a43-87be-05c30ef516ef"/>
    <xsd:element name="properties">
      <xsd:complexType>
        <xsd:sequence>
          <xsd:element name="documentManagement">
            <xsd:complexType>
              <xsd:all>
                <xsd:element ref="ns1:Audience" minOccurs="0"/>
                <xsd:element ref="ns1:PublishingContact" minOccurs="0"/>
                <xsd:element ref="ns1:PublishingContactEmail" minOccurs="0"/>
                <xsd:element ref="ns1:PublishingContactName" minOccurs="0"/>
                <xsd:element ref="ns1:PublishingContactPicture" minOccurs="0"/>
                <xsd:element ref="ns3:Management"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Fondamentaux" minOccurs="0"/>
                <xsd:element ref="ns3:SOP-DateDeMiseAJour" minOccurs="0"/>
                <xsd:element ref="ns3:SOP-Confidentiel" minOccurs="0"/>
                <xsd:element ref="ns3:SOP-DureeDeVie" minOccurs="0"/>
                <xsd:element ref="ns3:SOP-DescriptionLongue" minOccurs="0"/>
                <xsd:element ref="ns3:SOP-SolutionsEditeurs" minOccurs="0"/>
                <xsd:element ref="ns3:SOP-Orig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4" nillable="true" ma:displayName="Audiencias de destino" ma:description="Audiencias de destino es una columna del sitio que crea la característica Publicación. Se usa para especificar las audiencias a las que se dirigirá esta página." ma:internalName="Audience">
      <xsd:simpleType>
        <xsd:restriction base="dms:Unknown"/>
      </xsd:simpleType>
    </xsd:element>
    <xsd:element name="PublishingContact" ma:index="5" nillable="true" ma:displayName="Contacto" ma:description="Contacto es una columna del sitio que crea la característica Publicación. Se usa en el tipo de contenido de la página como la persona o el grupo que constituye la persona de contacto de la página."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6" nillable="true" ma:displayName="Dirección de correo electrónico del contacto" ma:description="Dirección de correo electrónico de contacto es una columna del sitio que crea la característica Publicación. Se usa en el tipo de contenido de la página como la dirección de correo electrónico de la persona o el grupo que constituye la persona de contacto de la página." ma:internalName="PublishingContactEmail">
      <xsd:simpleType>
        <xsd:restriction base="dms:Text">
          <xsd:maxLength value="255"/>
        </xsd:restriction>
      </xsd:simpleType>
    </xsd:element>
    <xsd:element name="PublishingContactName" ma:index="7" nillable="true" ma:displayName="Nombre del contacto" ma:description="Nombre del contacto es una columna del sitio que crea la característica Publicación. Se usa en el tipo de contenido de la página como el nombre de la persona o el grupo que constituye la persona de contacto de la página." ma:internalName="PublishingContactName">
      <xsd:simpleType>
        <xsd:restriction base="dms:Text">
          <xsd:maxLength value="255"/>
        </xsd:restriction>
      </xsd:simpleType>
    </xsd:element>
    <xsd:element name="PublishingContactPicture" ma:index="8" nillable="true" ma:displayName="Imagen del contacto" ma:description="Imagen del contacto es una columna del sitio que crea la característica Publicación. Se usa en el tipo de contenido de la página como la imagen de la persona o el grupo que constituye la persona de contacto de la página." ma:format="Image" ma:internalName="PublishingContactPictur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11"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Idioma de contenido" ma:default="1;#Français|f71b14fe-611e-4ebf-bec1-4609cf218aa5"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ipo de documento"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88bdd89c-9f52-443f-9955-6a9643db2ff3}" ma:internalName="TaxCatchAllLabel" ma:readOnly="true" ma:showField="CatchAllDataLabel" ma:web="c75c01c0-15fe-4cc1-984e-eec91d43227a">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88bdd89c-9f52-443f-9955-6a9643db2ff3}" ma:internalName="TaxCatchAll" ma:showField="CatchAllData" ma:web="c75c01c0-15fe-4cc1-984e-eec91d43227a">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ipo de aplicación" ma:default="" ma:fieldId="{48417183-ee6b-4a6a-8df6-f66f611a68b2}"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or de actividad / Mercado"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Fondamentaux" ma:index="26" nillable="true" ma:displayName="Fundamental" ma:default="0" ma:internalName="SOP_x002d_Fondamentaux">
      <xsd:simpleType>
        <xsd:restriction base="dms:Boolean"/>
      </xsd:simpleType>
    </xsd:element>
    <xsd:element name="SOP-DateDeMiseAJour" ma:index="27" nillable="true" ma:displayName="Fecha de actualización" ma:default="[today]" ma:format="DateOnly" ma:internalName="SOP_x002d_DateDeMiseAJour">
      <xsd:simpleType>
        <xsd:restriction base="dms:DateTime"/>
      </xsd:simpleType>
    </xsd:element>
    <xsd:element name="SOP-Confidentiel" ma:index="28" nillable="true" ma:displayName="Confidencial" ma:default="0" ma:internalName="SOP_x002d_Confidentiel">
      <xsd:simpleType>
        <xsd:restriction base="dms:Boolean"/>
      </xsd:simpleType>
    </xsd:element>
    <xsd:element name="SOP-DureeDeVie" ma:index="29" nillable="true" ma:displayName="Duración de vida" ma:format="Dropdown" ma:internalName="SOP_x002d_DureeDeVie">
      <xsd:simpleType>
        <xsd:restriction base="dms:Choice">
          <xsd:enumeration value="1 an"/>
          <xsd:enumeration value="2 ans"/>
          <xsd:enumeration value="3 ans"/>
          <xsd:enumeration value="Illimité"/>
        </xsd:restriction>
      </xsd:simpleType>
    </xsd:element>
    <xsd:element name="SOP-DescriptionLongue" ma:index="32" nillable="true" ma:displayName="Descripción" ma:internalName="SOP_x002d_DescriptionLongue">
      <xsd:simpleType>
        <xsd:restriction base="dms:Note">
          <xsd:maxLength value="255"/>
        </xsd:restriction>
      </xsd:simpleType>
    </xsd:element>
    <xsd:element name="SOP-SolutionsEditeurs" ma:index="33" nillable="true" ma:displayName="Soluciones / Softwares" ma:internalName="SOP_x002d_SolutionsEditeurs">
      <xsd:simpleType>
        <xsd:restriction base="dms:Text">
          <xsd:maxLength value="255"/>
        </xsd:restriction>
      </xsd:simpleType>
    </xsd:element>
    <xsd:element name="SOP-Origine" ma:index="35" nillable="true" ma:displayName="Origen" ma:default="Interne" ma:format="Dropdown" ma:internalName="SOP_x002d_Origine">
      <xsd:simpleType>
        <xsd:restriction base="dms:Choice">
          <xsd:enumeration value="Interne"/>
          <xsd:enumeration value="Exter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or"/>
        <xsd:element ref="dcterms:created" minOccurs="0" maxOccurs="1"/>
        <xsd:element ref="dc:identifier" minOccurs="0" maxOccurs="1"/>
        <xsd:element name="contentType" minOccurs="0" maxOccurs="1" type="xsd:string" ma:index="21" ma:displayName="Tipo de contenido"/>
        <xsd:element ref="dc:title" minOccurs="0" maxOccurs="1" ma:index="1" ma:displayName="Título"/>
        <xsd:element ref="dc:subject" minOccurs="0" maxOccurs="1"/>
        <xsd:element ref="dc:description" minOccurs="0" maxOccurs="1"/>
        <xsd:element name="keywords" minOccurs="0" maxOccurs="1" type="xsd:string" ma:index="13" ma:displayName="Palabras clave"/>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d04bb52-f274-443f-91a6-0e6352dc29dc" ContentTypeId="0x010100FA65E1551B3AF94588C793437B8F95EB" PreviousValue="false"/>
</file>

<file path=customXml/item4.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8</Value>
      <Value>1</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Portail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Français</TermName>
          <TermId xmlns="http://schemas.microsoft.com/office/infopath/2007/PartnerControls">f71b14fe-611e-4ebf-bec1-4609cf218aa5</TermId>
        </TermInfo>
      </Terms>
    </p8c30f6a651c427d9bd424c122c23a9d>
    <SOP-SolutionsEditeurs xmlns="491f76ce-9ed4-4a43-87be-05c30ef516ef" xsi:nil="true"/>
    <SOP-Origine xmlns="491f76ce-9ed4-4a43-87be-05c30ef516ef">Interne</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2015-01-02T12:37:48+00:00</SOP-DateDeMiseAJour>
  </documentManagement>
</p:properties>
</file>

<file path=customXml/itemProps1.xml><?xml version="1.0" encoding="utf-8"?>
<ds:datastoreItem xmlns:ds="http://schemas.openxmlformats.org/officeDocument/2006/customXml" ds:itemID="{619E4E0F-B15B-404C-B19F-4A8A62D3C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8FCD8B-CF4C-43F6-9637-172D610E2143}">
  <ds:schemaRefs>
    <ds:schemaRef ds:uri="http://schemas.microsoft.com/sharepoint/v3/contenttype/forms"/>
  </ds:schemaRefs>
</ds:datastoreItem>
</file>

<file path=customXml/itemProps3.xml><?xml version="1.0" encoding="utf-8"?>
<ds:datastoreItem xmlns:ds="http://schemas.openxmlformats.org/officeDocument/2006/customXml" ds:itemID="{7D9C0BF4-19CD-4105-853C-55340E4DA6C8}">
  <ds:schemaRefs>
    <ds:schemaRef ds:uri="Microsoft.SharePoint.Taxonomy.ContentTypeSync"/>
  </ds:schemaRefs>
</ds:datastoreItem>
</file>

<file path=customXml/itemProps4.xml><?xml version="1.0" encoding="utf-8"?>
<ds:datastoreItem xmlns:ds="http://schemas.openxmlformats.org/officeDocument/2006/customXml" ds:itemID="{3B73E648-DB44-4C46-A1F7-B4937E8CC76C}">
  <ds:schemaRefs>
    <ds:schemaRef ds:uri="http://schemas.microsoft.com/office/2006/metadata/properties"/>
    <ds:schemaRef ds:uri="http://schemas.microsoft.com/office/infopath/2007/PartnerControls"/>
    <ds:schemaRef ds:uri="491f76ce-9ed4-4a43-87be-05c30ef516ef"/>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3889</TotalTime>
  <Words>25110</Words>
  <Application>Microsoft Office PowerPoint</Application>
  <PresentationFormat>Presentación en pantalla (4:3)</PresentationFormat>
  <Paragraphs>4303</Paragraphs>
  <Slides>231</Slides>
  <Notes>223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231</vt:i4>
      </vt:variant>
    </vt:vector>
  </HeadingPairs>
  <TitlesOfParts>
    <vt:vector size="244" baseType="lpstr">
      <vt:lpstr>ＭＳ Ｐゴシック</vt:lpstr>
      <vt:lpstr>Arial</vt:lpstr>
      <vt:lpstr>Arial Unicode MS</vt:lpstr>
      <vt:lpstr>Calibri</vt:lpstr>
      <vt:lpstr>Calibri (Cuerpo)</vt:lpstr>
      <vt:lpstr>Consolas</vt:lpstr>
      <vt:lpstr>Courier New</vt:lpstr>
      <vt:lpstr>Courier New</vt:lpstr>
      <vt:lpstr>Helvetica</vt:lpstr>
      <vt:lpstr>Tahoma</vt:lpstr>
      <vt:lpstr>Times New Roman</vt:lpstr>
      <vt:lpstr>Wingdings</vt:lpstr>
      <vt:lpstr>ES_Template_Sopra_Telco_v2</vt:lpstr>
      <vt:lpstr>Presentación de PowerPoint</vt:lpstr>
      <vt:lpstr>Presentación de PowerPoint</vt:lpstr>
      <vt:lpstr>Presentación de PowerPoint</vt:lpstr>
      <vt:lpstr>Introducción</vt:lpstr>
      <vt:lpstr>Características</vt:lpstr>
      <vt:lpstr>SPRING ESTA BASADO EN 3 CONCEPTOS</vt:lpstr>
      <vt:lpstr>CLASIFICACIÓN DE PROYECTOS</vt:lpstr>
      <vt:lpstr>Recorrido por la historia de Spring 2004-2015</vt:lpstr>
      <vt:lpstr>Presentación de PowerPoint</vt:lpstr>
      <vt:lpstr>Presentación de PowerPoint</vt:lpstr>
      <vt:lpstr>Módulos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Application context Y bean factory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INVERSIÓN DE CONTROL(IOC)  INYECCIÓN DE DEPENDENCIAS(DI)</vt:lpstr>
      <vt:lpstr>INVERSIÓN DE CONTROL (IOC) ¿QUE ES Y QUE APORTA?</vt:lpstr>
      <vt:lpstr>Presentación de PowerPoint</vt:lpstr>
      <vt:lpstr>INYECCIÓN DE DEPENDENCIAS (DI) ¿QUE ES Y QUE APORTA?</vt:lpstr>
      <vt:lpstr>INYECCIÓN DE DEPENDENCIAS (DI) ¿QUE ES Y QUE APORTA?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Beans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VENTAJAS / DESVENTAJAS  CONFIGURACIÓN BEANS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anotaciones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test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Data Access Integration</vt:lpstr>
      <vt:lpstr>Presentación de PowerPoint</vt:lpstr>
      <vt:lpstr>Presentación de PowerPoint</vt:lpstr>
      <vt:lpstr>Presentación de PowerPoint</vt:lpstr>
      <vt:lpstr>jdbc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ORM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jms</vt:lpstr>
      <vt:lpstr>Presentación de PowerPoint</vt:lpstr>
      <vt:lpstr>Presentación de PowerPoint</vt:lpstr>
      <vt:lpstr>Presentación de PowerPoint</vt:lpstr>
      <vt:lpstr>Presentación de PowerPoint</vt:lpstr>
      <vt:lpstr>TRANSACCIONES</vt:lpstr>
      <vt:lpstr>Presentación de PowerPoint</vt:lpstr>
      <vt:lpstr>Presentación de PowerPoint</vt:lpstr>
      <vt:lpstr>Presentación de PowerPoint</vt:lpstr>
      <vt:lpstr>Presentación de PowerPoint</vt:lpstr>
      <vt:lpstr>Presentación de PowerPoint</vt:lpstr>
      <vt:lpstr>Presentación de PowerPoint</vt:lpstr>
      <vt:lpstr>PROGRAMACIÓN ORIENTADA ASPECTOS (AOP)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MVC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Sopra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Toolbox</dc:title>
  <dc:creator>cpallot</dc:creator>
  <cp:lastModifiedBy>Alberto FERNANDEZ-CORROTO</cp:lastModifiedBy>
  <cp:revision>213</cp:revision>
  <cp:lastPrinted>2015-01-02T11:25:21Z</cp:lastPrinted>
  <dcterms:created xsi:type="dcterms:W3CDTF">2015-01-02T09:29:24Z</dcterms:created>
  <dcterms:modified xsi:type="dcterms:W3CDTF">2018-02-09T12:46:45Z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0x010100FA65E1551B3AF94588C793437B8F95EB00543B87649B782B4CAE4A37EA087127DA0007ED4DDCEAEA704B894648BD425CCAEA0020F823B051CA8A46B27B7352D903EBD90042030D73FED8BC438E48A79C37EE6FCA</vt:lpwstr>
  </property>
  <property fmtid="{D5CDD505-2E9C-101B-9397-08002B2CF9AE}" pid="3" name="Source F2F">
    <vt:lpwstr>8;#Portail / Identité visuelle (DCOM)|ef95a2a1-6382-42b5-8db1-a32e0b92c190</vt:lpwstr>
  </property>
  <property fmtid="{D5CDD505-2E9C-101B-9397-08002B2CF9AE}" pid="4" name="Type_x0020_d_x0027_application">
    <vt:lpwstr/>
  </property>
  <property fmtid="{D5CDD505-2E9C-101B-9397-08002B2CF9AE}" pid="5" name="jc82b7512bbf4ac681d1c9d7dd17faba">
    <vt:lpwstr/>
  </property>
  <property fmtid="{D5CDD505-2E9C-101B-9397-08002B2CF9AE}" pid="6" name="SOP-LangueDuContenu">
    <vt:lpwstr>1;#Français|f71b14fe-611e-4ebf-bec1-4609cf218aa5</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y fmtid="{D5CDD505-2E9C-101B-9397-08002B2CF9AE}" pid="13" name="Type d'application">
    <vt:lpwstr/>
  </property>
</Properties>
</file>