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  <p:sldId id="264" r:id="rId7"/>
    <p:sldId id="266" r:id="rId8"/>
    <p:sldId id="258" r:id="rId9"/>
    <p:sldId id="261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>
      <p:cViewPr varScale="1">
        <p:scale>
          <a:sx n="85" d="100"/>
          <a:sy n="85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6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1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FB5E-3506-4600-8D76-9780A4BAAB5B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London Crime Data</a:t>
            </a:r>
            <a:br>
              <a:rPr lang="de-DE" dirty="0"/>
            </a:br>
            <a:r>
              <a:rPr lang="de-DE" dirty="0">
                <a:solidFill>
                  <a:srgbClr val="002060"/>
                </a:solidFill>
              </a:rPr>
              <a:t>Intermediate </a:t>
            </a:r>
            <a:r>
              <a:rPr lang="de-DE" dirty="0" err="1">
                <a:solidFill>
                  <a:srgbClr val="002060"/>
                </a:solidFill>
              </a:rPr>
              <a:t>Presentation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Sperrle</a:t>
            </a:r>
            <a:r>
              <a:rPr lang="en-US" dirty="0"/>
              <a:t>, Fabio Br</a:t>
            </a:r>
            <a:r>
              <a:rPr lang="de-DE" dirty="0" err="1"/>
              <a:t>ückel</a:t>
            </a:r>
            <a:r>
              <a:rPr lang="de-DE" dirty="0"/>
              <a:t>, Matthias Miller, Matthias Kraus</a:t>
            </a:r>
          </a:p>
        </p:txBody>
      </p:sp>
    </p:spTree>
    <p:extLst>
      <p:ext uri="{BB962C8B-B14F-4D97-AF65-F5344CB8AC3E}">
        <p14:creationId xmlns:p14="http://schemas.microsoft.com/office/powerpoint/2010/main" val="204742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 to analyze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area has the highest crime risk?</a:t>
            </a:r>
            <a:endParaRPr lang="de-DE" dirty="0"/>
          </a:p>
          <a:p>
            <a:r>
              <a:rPr lang="de-DE" dirty="0"/>
              <a:t>Gang </a:t>
            </a:r>
            <a:r>
              <a:rPr lang="de-DE" dirty="0" err="1"/>
              <a:t>activities</a:t>
            </a:r>
            <a:r>
              <a:rPr lang="de-DE" dirty="0"/>
              <a:t> / </a:t>
            </a:r>
            <a:r>
              <a:rPr lang="de-DE" dirty="0" err="1"/>
              <a:t>ghetto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lvl="1"/>
            <a:r>
              <a:rPr lang="de-DE" dirty="0"/>
              <a:t>Crime </a:t>
            </a:r>
            <a:r>
              <a:rPr lang="de-DE" dirty="0" err="1"/>
              <a:t>rates</a:t>
            </a:r>
            <a:r>
              <a:rPr lang="de-DE" dirty="0"/>
              <a:t> per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Shifts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/>
              <a:t>In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crime</a:t>
            </a:r>
            <a:r>
              <a:rPr lang="de-DE" dirty="0"/>
              <a:t> </a:t>
            </a:r>
            <a:r>
              <a:rPr lang="de-DE" dirty="0" err="1"/>
              <a:t>offender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caught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prosecuted</a:t>
            </a:r>
            <a:r>
              <a:rPr lang="de-DE" dirty="0"/>
              <a:t>?</a:t>
            </a:r>
          </a:p>
          <a:p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summer</a:t>
            </a:r>
            <a:r>
              <a:rPr lang="de-DE" dirty="0"/>
              <a:t>/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(</a:t>
            </a:r>
            <a:r>
              <a:rPr lang="de-DE" dirty="0" err="1"/>
              <a:t>christmas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2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Workflow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1331650" y="1939816"/>
            <a:ext cx="2224591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Crime Type(s)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59162" y="1939816"/>
            <a:ext cx="2073676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Time Frame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35759" y="1939816"/>
            <a:ext cx="2073676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</a:t>
            </a:r>
            <a:r>
              <a:rPr lang="de-DE" dirty="0" err="1">
                <a:solidFill>
                  <a:schemeClr val="tx1"/>
                </a:solidFill>
              </a:rPr>
              <a:t>Visualization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>
            <a:stCxn id="5" idx="3"/>
            <a:endCxn id="6" idx="1"/>
          </p:cNvCxnSpPr>
          <p:nvPr/>
        </p:nvCxnSpPr>
        <p:spPr>
          <a:xfrm>
            <a:off x="3556241" y="2303801"/>
            <a:ext cx="1502921" cy="0"/>
          </a:xfrm>
          <a:prstGeom prst="straightConnector1">
            <a:avLst/>
          </a:prstGeom>
          <a:ln w="603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>
            <a:off x="7132838" y="2303801"/>
            <a:ext cx="1502921" cy="0"/>
          </a:xfrm>
          <a:prstGeom prst="straightConnector1">
            <a:avLst/>
          </a:prstGeom>
          <a:ln w="603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35135" y="1446854"/>
            <a:ext cx="778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Question1: </a:t>
            </a:r>
            <a:r>
              <a:rPr lang="en-US" i="1" dirty="0">
                <a:solidFill>
                  <a:srgbClr val="002060"/>
                </a:solidFill>
              </a:rPr>
              <a:t>Where</a:t>
            </a:r>
            <a:r>
              <a:rPr lang="en-US" i="1" dirty="0">
                <a:solidFill>
                  <a:srgbClr val="FF0000"/>
                </a:solidFill>
              </a:rPr>
              <a:t> were the highest number of </a:t>
            </a:r>
            <a:r>
              <a:rPr lang="en-US" i="1" dirty="0">
                <a:solidFill>
                  <a:srgbClr val="002060"/>
                </a:solidFill>
              </a:rPr>
              <a:t>shoplifting</a:t>
            </a:r>
            <a:r>
              <a:rPr lang="en-US" i="1" dirty="0">
                <a:solidFill>
                  <a:srgbClr val="FF0000"/>
                </a:solidFill>
              </a:rPr>
              <a:t> in London City in </a:t>
            </a:r>
            <a:r>
              <a:rPr lang="en-US" i="1" dirty="0">
                <a:solidFill>
                  <a:srgbClr val="002060"/>
                </a:solidFill>
              </a:rPr>
              <a:t>2012</a:t>
            </a:r>
            <a:r>
              <a:rPr lang="en-US" i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66" y="3493965"/>
            <a:ext cx="7635659" cy="3289468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2205561" y="2868372"/>
            <a:ext cx="2220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User Interface</a:t>
            </a:r>
            <a:endParaRPr lang="de-DE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645305" y="539566"/>
            <a:ext cx="4368350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Select Crime Type(s)</a:t>
            </a:r>
          </a:p>
        </p:txBody>
      </p:sp>
      <p:sp>
        <p:nvSpPr>
          <p:cNvPr id="13" name="Rechteck 12"/>
          <p:cNvSpPr/>
          <p:nvPr/>
        </p:nvSpPr>
        <p:spPr>
          <a:xfrm>
            <a:off x="535135" y="1446854"/>
            <a:ext cx="778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Question1: </a:t>
            </a:r>
            <a:r>
              <a:rPr lang="en-US" i="1" dirty="0">
                <a:solidFill>
                  <a:srgbClr val="FF0000"/>
                </a:solidFill>
              </a:rPr>
              <a:t>Where were the highest number of </a:t>
            </a:r>
            <a:r>
              <a:rPr lang="en-US" i="1" dirty="0">
                <a:solidFill>
                  <a:srgbClr val="002060"/>
                </a:solidFill>
              </a:rPr>
              <a:t>shoplifting</a:t>
            </a:r>
            <a:r>
              <a:rPr lang="en-US" i="1" dirty="0">
                <a:solidFill>
                  <a:srgbClr val="FF0000"/>
                </a:solidFill>
              </a:rPr>
              <a:t> in London City in 2012?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65" y="1995505"/>
            <a:ext cx="3012156" cy="4665637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2734322" y="1816186"/>
            <a:ext cx="2681057" cy="2161010"/>
          </a:xfrm>
          <a:prstGeom prst="straightConnector1">
            <a:avLst/>
          </a:prstGeom>
          <a:ln w="603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645305" y="539566"/>
            <a:ext cx="4368350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Select </a:t>
            </a:r>
            <a:r>
              <a:rPr lang="de-DE" sz="3600" dirty="0" err="1">
                <a:solidFill>
                  <a:schemeClr val="tx1"/>
                </a:solidFill>
              </a:rPr>
              <a:t>Timeframe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35135" y="1446854"/>
            <a:ext cx="778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Question1: </a:t>
            </a:r>
            <a:r>
              <a:rPr lang="en-US" i="1" dirty="0">
                <a:solidFill>
                  <a:srgbClr val="FF0000"/>
                </a:solidFill>
              </a:rPr>
              <a:t>Where were the highest number of shoplifting in London City in </a:t>
            </a:r>
            <a:r>
              <a:rPr lang="en-US" i="1" dirty="0">
                <a:solidFill>
                  <a:srgbClr val="002060"/>
                </a:solidFill>
              </a:rPr>
              <a:t>2012</a:t>
            </a:r>
            <a:r>
              <a:rPr lang="en-US" i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166937"/>
            <a:ext cx="9686925" cy="2524125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2317072" y="1816186"/>
            <a:ext cx="5335479" cy="2596016"/>
          </a:xfrm>
          <a:prstGeom prst="straightConnector1">
            <a:avLst/>
          </a:prstGeom>
          <a:ln w="60325">
            <a:solidFill>
              <a:srgbClr val="002060">
                <a:alpha val="69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830105" y="1816186"/>
            <a:ext cx="2130641" cy="2596016"/>
          </a:xfrm>
          <a:prstGeom prst="straightConnector1">
            <a:avLst/>
          </a:prstGeom>
          <a:ln w="60325">
            <a:solidFill>
              <a:srgbClr val="002060">
                <a:alpha val="69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140210"/>
            <a:ext cx="9763125" cy="344805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5135" y="2564454"/>
            <a:ext cx="778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Question1: </a:t>
            </a:r>
            <a:r>
              <a:rPr lang="en-US" i="1" dirty="0">
                <a:solidFill>
                  <a:srgbClr val="FF0000"/>
                </a:solidFill>
              </a:rPr>
              <a:t>Where were the </a:t>
            </a:r>
            <a:r>
              <a:rPr lang="en-US" i="1" dirty="0">
                <a:solidFill>
                  <a:srgbClr val="002060"/>
                </a:solidFill>
              </a:rPr>
              <a:t>highest number</a:t>
            </a:r>
            <a:r>
              <a:rPr lang="en-US" i="1" dirty="0">
                <a:solidFill>
                  <a:srgbClr val="FF0000"/>
                </a:solidFill>
              </a:rPr>
              <a:t> of shoplifting in London City in 2012?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629569" y="472189"/>
            <a:ext cx="6932859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Select </a:t>
            </a:r>
            <a:r>
              <a:rPr lang="de-DE" sz="3600" dirty="0" err="1">
                <a:solidFill>
                  <a:schemeClr val="tx1"/>
                </a:solidFill>
              </a:rPr>
              <a:t>Visualization</a:t>
            </a:r>
            <a:r>
              <a:rPr lang="de-DE" sz="3600" dirty="0">
                <a:solidFill>
                  <a:schemeClr val="tx1"/>
                </a:solidFill>
              </a:rPr>
              <a:t> – Matrix View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939822" y="2933786"/>
            <a:ext cx="571789" cy="2173774"/>
          </a:xfrm>
          <a:prstGeom prst="straightConnector1">
            <a:avLst/>
          </a:prstGeom>
          <a:ln w="603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70" y="1373660"/>
            <a:ext cx="4667074" cy="984370"/>
          </a:xfrm>
          <a:prstGeom prst="rect">
            <a:avLst/>
          </a:prstGeom>
        </p:spPr>
      </p:pic>
      <p:cxnSp>
        <p:nvCxnSpPr>
          <p:cNvPr id="26" name="Gerade Verbindung mit Pfeil 25"/>
          <p:cNvCxnSpPr/>
          <p:nvPr/>
        </p:nvCxnSpPr>
        <p:spPr>
          <a:xfrm>
            <a:off x="3217333" y="1826690"/>
            <a:ext cx="616126" cy="0"/>
          </a:xfrm>
          <a:prstGeom prst="straightConnector1">
            <a:avLst/>
          </a:prstGeom>
          <a:ln w="603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629569" y="472189"/>
            <a:ext cx="6932859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Select </a:t>
            </a:r>
            <a:r>
              <a:rPr lang="de-DE" sz="3600" dirty="0" err="1">
                <a:solidFill>
                  <a:schemeClr val="tx1"/>
                </a:solidFill>
              </a:rPr>
              <a:t>Visualization</a:t>
            </a:r>
            <a:r>
              <a:rPr lang="de-DE" sz="3600" dirty="0">
                <a:solidFill>
                  <a:schemeClr val="tx1"/>
                </a:solidFill>
              </a:rPr>
              <a:t> – </a:t>
            </a:r>
            <a:r>
              <a:rPr lang="de-DE" sz="3600" dirty="0" err="1">
                <a:solidFill>
                  <a:schemeClr val="tx1"/>
                </a:solidFill>
              </a:rPr>
              <a:t>Map</a:t>
            </a:r>
            <a:r>
              <a:rPr lang="de-DE" sz="3600" dirty="0">
                <a:solidFill>
                  <a:schemeClr val="tx1"/>
                </a:solidFill>
              </a:rPr>
              <a:t> View</a:t>
            </a:r>
          </a:p>
        </p:txBody>
      </p:sp>
      <p:sp>
        <p:nvSpPr>
          <p:cNvPr id="9" name="Rechteck 8"/>
          <p:cNvSpPr/>
          <p:nvPr/>
        </p:nvSpPr>
        <p:spPr>
          <a:xfrm>
            <a:off x="535135" y="1446854"/>
            <a:ext cx="778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Question1: </a:t>
            </a:r>
            <a:r>
              <a:rPr lang="en-US" i="1" dirty="0">
                <a:solidFill>
                  <a:srgbClr val="002060"/>
                </a:solidFill>
              </a:rPr>
              <a:t>Where</a:t>
            </a:r>
            <a:r>
              <a:rPr lang="en-US" i="1" dirty="0">
                <a:solidFill>
                  <a:srgbClr val="FF0000"/>
                </a:solidFill>
              </a:rPr>
              <a:t> were the highest number of shoplifting in London City in 2012?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912439"/>
            <a:ext cx="9477375" cy="439102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447898" y="2897205"/>
            <a:ext cx="2290813" cy="2156058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317072" y="1816186"/>
            <a:ext cx="3284738" cy="1619472"/>
          </a:xfrm>
          <a:prstGeom prst="straightConnector1">
            <a:avLst/>
          </a:prstGeom>
          <a:ln w="60325">
            <a:solidFill>
              <a:srgbClr val="002060">
                <a:alpha val="87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629569" y="472189"/>
            <a:ext cx="6932859" cy="7279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Select </a:t>
            </a:r>
            <a:r>
              <a:rPr lang="de-DE" sz="3600" dirty="0" err="1">
                <a:solidFill>
                  <a:schemeClr val="tx1"/>
                </a:solidFill>
              </a:rPr>
              <a:t>Visualization</a:t>
            </a:r>
            <a:r>
              <a:rPr lang="de-DE" sz="3600" dirty="0">
                <a:solidFill>
                  <a:schemeClr val="tx1"/>
                </a:solidFill>
              </a:rPr>
              <a:t> – </a:t>
            </a:r>
            <a:r>
              <a:rPr lang="de-DE" sz="3600" dirty="0" err="1">
                <a:solidFill>
                  <a:schemeClr val="tx1"/>
                </a:solidFill>
              </a:rPr>
              <a:t>Heat</a:t>
            </a:r>
            <a:r>
              <a:rPr lang="de-DE" sz="3600" dirty="0">
                <a:solidFill>
                  <a:schemeClr val="tx1"/>
                </a:solidFill>
              </a:rPr>
              <a:t> </a:t>
            </a:r>
            <a:r>
              <a:rPr lang="de-DE" sz="3600" dirty="0" err="1">
                <a:solidFill>
                  <a:schemeClr val="tx1"/>
                </a:solidFill>
              </a:rPr>
              <a:t>Map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5135" y="1446854"/>
            <a:ext cx="778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Question1: </a:t>
            </a:r>
            <a:r>
              <a:rPr lang="en-US" i="1" dirty="0">
                <a:solidFill>
                  <a:srgbClr val="002060"/>
                </a:solidFill>
              </a:rPr>
              <a:t>Where</a:t>
            </a:r>
            <a:r>
              <a:rPr lang="en-US" i="1" dirty="0">
                <a:solidFill>
                  <a:srgbClr val="FF0000"/>
                </a:solidFill>
              </a:rPr>
              <a:t> were the highest number of shoplifting in London City in 2012?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86" y="1816293"/>
            <a:ext cx="6186120" cy="48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Work: </a:t>
            </a:r>
            <a:r>
              <a:rPr lang="de-DE" dirty="0" err="1"/>
              <a:t>Visualizations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crimes rate over time</a:t>
            </a:r>
            <a:endParaRPr lang="de-DE" dirty="0"/>
          </a:p>
          <a:p>
            <a:r>
              <a:rPr lang="de-DE" dirty="0" err="1"/>
              <a:t>Choropleth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r>
              <a:rPr lang="en-US" dirty="0"/>
              <a:t>Aggregation of crimes in a specific area</a:t>
            </a:r>
          </a:p>
          <a:p>
            <a:r>
              <a:rPr lang="en-US" dirty="0"/>
              <a:t>Crime Detail Views (</a:t>
            </a:r>
            <a:r>
              <a:rPr lang="en-US" dirty="0" err="1"/>
              <a:t>Chloropleth</a:t>
            </a:r>
            <a:r>
              <a:rPr lang="en-US" dirty="0"/>
              <a:t>, Tooltips)</a:t>
            </a:r>
          </a:p>
          <a:p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10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81796" y="1122363"/>
            <a:ext cx="9336258" cy="238760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6213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London Crime Data Intermediate Presentation</vt:lpstr>
      <vt:lpstr>Interaction Workflow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Future Work: Visualizations</vt:lpstr>
      <vt:lpstr>Thank you for your attention!</vt:lpstr>
      <vt:lpstr>Possible questions to analyze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Crime Data</dc:title>
  <dc:creator>Matthias</dc:creator>
  <cp:lastModifiedBy>Matthias Miller</cp:lastModifiedBy>
  <cp:revision>24</cp:revision>
  <dcterms:created xsi:type="dcterms:W3CDTF">2016-04-21T08:52:08Z</dcterms:created>
  <dcterms:modified xsi:type="dcterms:W3CDTF">2016-05-30T07:45:22Z</dcterms:modified>
</cp:coreProperties>
</file>