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98" r:id="rId7"/>
    <p:sldId id="295" r:id="rId8"/>
    <p:sldId id="30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96" r:id="rId17"/>
    <p:sldId id="302" r:id="rId18"/>
    <p:sldId id="303" r:id="rId19"/>
    <p:sldId id="304" r:id="rId20"/>
    <p:sldId id="297" r:id="rId21"/>
    <p:sldId id="301" r:id="rId22"/>
    <p:sldId id="307" r:id="rId23"/>
    <p:sldId id="276" r:id="rId2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C9519F-7A28-43BB-A143-B21525535059}" type="datetime1">
              <a:rPr lang="nl-NL" smtClean="0"/>
              <a:t>27-8-2024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E86C-D444-47FC-8F19-43D761FF4B6C}" type="datetime1">
              <a:rPr lang="nl-NL" smtClean="0"/>
              <a:pPr/>
              <a:t>27-8-2024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46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81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93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27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831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651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15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997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93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81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KLIKKEN OM TITELSTIJL VAN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elijk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#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#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#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2" name="Tijdelijke aanduiding voor inhoud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Tijdelijke aanduiding voor inhoud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6" name="Tijdelijke aanduiding voor inhoud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endParaRPr lang="nl-NL" noProof="0"/>
          </a:p>
        </p:txBody>
      </p:sp>
      <p:sp>
        <p:nvSpPr>
          <p:cNvPr id="27" name="Tijdelijke aanduiding voor inhoud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ee, inhou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HOOFDTEKST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noProof="0"/>
              <a:t>KLIK OM HOOFDTEKST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20" name="Tijdelijke aanduiding voor tekst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5" name="Tijdelijke aanduiding voor tekst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26" name="Tijdelijke aanduiding voor tekst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7" name="Tijdelijke aanduiding voor tekst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28" name="Tijdelijke aanduiding voor tekst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9" name="Tijdelijke aanduiding voor tekst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21" name="Tijdelijke aanduiding voor datum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22" name="Tijdelijke aanduiding voor voettekst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24" name="Tijdelijke aanduiding voor dianumm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lij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HT MODEL TE BEWERKEN</a:t>
            </a:r>
          </a:p>
        </p:txBody>
      </p:sp>
      <p:sp>
        <p:nvSpPr>
          <p:cNvPr id="6" name="Tijdelijke aanduiding voor tekst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Year</a:t>
            </a:r>
          </a:p>
        </p:txBody>
      </p:sp>
      <p:sp>
        <p:nvSpPr>
          <p:cNvPr id="7" name="Tijdelijke aanduiding voor tekst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8" name="Tijdelijke aanduiding voor tekst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9" name="Tijdelijke aanduiding voor tekst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0" name="Tijdelijke aanduiding voor tekst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nl-NL" noProof="0"/>
              <a:t>Year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3" name="Tijdelijke aanduiding voor tekst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4" name="Tijdelijke aanduiding voor tekst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5" name="Tijdelijke aanduiding voor tekst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6" name="Tijdelijke aanduiding voor tekst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7" name="Tijdelijke aanduiding voor tekst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8" name="Tijdelijke aanduiding voor tekst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19" name="Tijdelijke aanduiding voor tekst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0" name="Tijdelijke aanduiding voor tekst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1" name="Tijdelijke aanduiding voor tekst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2" name="Tijdelijke aanduiding voor tekst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3" name="Tijdelijke aanduiding voor tekst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4" name="Tijdelijke aanduiding voor tekst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5" name="Tijdelijke aanduiding voor tekst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6" name="Tijdelijke aanduiding voor tekst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7" name="Tijdelijke aanduiding voor tekst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8" name="Tijdelijke aanduiding voor tekst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9" name="Tijdelijke aanduiding voor tekst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0" name="Tijdelijke aanduiding voor tekst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1" name="Tijdelijke aanduiding voor tekst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ijdelijke aanduiding voor datum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37" name="Tijdelijke aanduiding voor voettekst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38" name="Tijdelijke aanduiding voor dianumm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om een SmartArt-afbeelding toe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dia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17" name="Tijdelijke aanduiding voor afbeelding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18" name="Tijdelijke aanduiding voor afbeelding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nl-NL" noProof="0"/>
              <a:t>Klik op pictogram om afbeelding toe te voegen</a:t>
            </a:r>
          </a:p>
        </p:txBody>
      </p:sp>
      <p:sp>
        <p:nvSpPr>
          <p:cNvPr id="19" name="Tijdelijke aanduiding voor afbeelding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dia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17" name="Tijdelijke aanduiding voor afbeelding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18" name="Tijdelijke aanduiding voor afbeelding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nl-NL" noProof="0"/>
              <a:t>Klik op pictogram om afbeelding toe te voegen</a:t>
            </a:r>
          </a:p>
        </p:txBody>
      </p:sp>
      <p:sp>
        <p:nvSpPr>
          <p:cNvPr id="19" name="Tijdelijke aanduiding voor afbeelding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5" name="Tijdelijke aanduiding voor afbeelding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56" name="Tijdelijke aanduiding voor afbeelding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57" name="Tijdelijke aanduiding voor afbeelding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nl-NL" noProof="0"/>
              <a:t>Klik op pictogram om afbeelding toe te voegen</a:t>
            </a:r>
          </a:p>
        </p:txBody>
      </p:sp>
      <p:sp>
        <p:nvSpPr>
          <p:cNvPr id="58" name="Tijdelijke aanduiding voor afbeelding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2" name="Tijdelijke aanduiding voor tekst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9" name="Tijdelijke aanduiding voor tekst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3" name="Tijdelijke aanduiding voor tekst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0" name="Tijdelijke aanduiding voor tekst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4" name="Tijdelijke aanduiding voor tekst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1" name="Tijdelijke aanduiding voor tekst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5" name="Tijdelijke aanduiding voor tekst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nl-NL" noProof="0"/>
              <a:t>Klik om inhoud toe te voegen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#</a:t>
            </a:r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4" name="Tijdelijke aanduiding voor inhoud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nl-NL" noProof="0"/>
              <a:t>Klik om inhoud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#</a:t>
            </a:r>
          </a:p>
        </p:txBody>
      </p:sp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noProof="0"/>
              <a:t>KLIK OM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5" name="Tijdelijke aanduiding voor inhoud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nl-NL" noProof="0"/>
              <a:t>Klik om inhoud toe te voegen</a:t>
            </a:r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#</a:t>
            </a:r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2" name="Tijdelijke aanduiding voor inhoud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6" name="Tijdelijke aanduiding voor inhoud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nl-NL" noProof="0"/>
              <a:t>Klik om inhoud toe te 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#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inhoud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menv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jdelijke aanduiding voor datum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22" name="Tijdelijke aanduiding voor voettekst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24" name="Tijdelijke aanduiding voor dianumm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fsluit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KLIKKEN OM TITELSTIJL VAN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Tijdelijke aanduiding voor datum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11" name="Tijdelijke aanduiding voor dianumm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KLIKKEN OM TITELSTIJL VAN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 TE BEWERKEN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STIJLEN VAN MODELTEKST TE BEWERKEN</a:t>
            </a:r>
          </a:p>
        </p:txBody>
      </p:sp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STIJLEN VAN MODELTEKST TE BEWERKEN</a:t>
            </a:r>
          </a:p>
        </p:txBody>
      </p:sp>
      <p:sp>
        <p:nvSpPr>
          <p:cNvPr id="18" name="Tijdelijke aanduiding voor tekst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STIJLEN VAN MODELTEKST TE BEWERKEN</a:t>
            </a:r>
          </a:p>
        </p:txBody>
      </p:sp>
      <p:sp>
        <p:nvSpPr>
          <p:cNvPr id="19" name="Tijdelijke aanduiding voor tekst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STIJLEN VAN MODELTEKST TE BEWERKEN</a:t>
            </a:r>
          </a:p>
        </p:txBody>
      </p:sp>
      <p:sp>
        <p:nvSpPr>
          <p:cNvPr id="34" name="Tijdelijke aanduiding voor tekst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de tekststijl van het model te bewerken</a:t>
            </a:r>
          </a:p>
        </p:txBody>
      </p:sp>
      <p:sp>
        <p:nvSpPr>
          <p:cNvPr id="35" name="Tijdelijke aanduiding voor tekst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de tekststijl van het model te bewerken</a:t>
            </a:r>
          </a:p>
        </p:txBody>
      </p:sp>
      <p:sp>
        <p:nvSpPr>
          <p:cNvPr id="36" name="Tijdelijke aanduiding voor tekst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de tekststijl van het model te bewerken</a:t>
            </a:r>
          </a:p>
        </p:txBody>
      </p:sp>
      <p:sp>
        <p:nvSpPr>
          <p:cNvPr id="37" name="Tijdelijke aanduiding voor tekst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de tekststijl van het model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om voor inhoud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17" name="Tijdelijke aanduiding voor tekst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31" name="Tijdelijke aanduiding voor tekst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noProof="0"/>
              <a:t>KLIK OM SUBTITEL TOE TE VOEGEN</a:t>
            </a:r>
          </a:p>
        </p:txBody>
      </p:sp>
      <p:sp>
        <p:nvSpPr>
          <p:cNvPr id="32" name="Tijdelijke aanduiding voor tekst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33" name="Tijdelijke aanduiding voor tekst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noProof="0"/>
              <a:t>KLIK OM SUBTITEL TOE TE VOEGEN</a:t>
            </a:r>
          </a:p>
        </p:txBody>
      </p:sp>
      <p:sp>
        <p:nvSpPr>
          <p:cNvPr id="34" name="Tijdelijke aanduiding voor tekst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12" name="Tijdelijke aanduiding voor tekst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noProof="0"/>
              <a:t>KLIK OM SUBTITEL TOE TE VOEGEN</a:t>
            </a:r>
          </a:p>
        </p:txBody>
      </p:sp>
      <p:sp>
        <p:nvSpPr>
          <p:cNvPr id="13" name="Tijdelijke aanduiding voor tekst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om voor inhou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17" name="Tijdelijke aanduiding voor tekst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18" name="Tijdelijke aanduiding voor tekst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19" name="Tijdelijke aanduiding voor tekst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23" name="Tijdelijke aanduiding voor tekst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4" name="Tijdelijke aanduiding voor tekst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lei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atum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11" name="Tijdelijke aanduiding voor dianumm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-ei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j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KLIKKEN OM TITELSTIJL VAN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tekst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12" name="Tijdelijke aanduiding voor tekst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14" name="Tijdelijke aanduiding voor tekst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16" name="Tijdelijke aanduiding voor tekst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17" name="Tijdelijke aanduiding voor datum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18" name="Tijdelijke aanduiding voor voettekst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19" name="Tijdelijke aanduiding voor dianumm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ie inhou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HOOFDTEKST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noProof="0"/>
              <a:t>KLIK OM HOOFDTEKST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HOOFDTEKST TE BEWERKEN</a:t>
            </a:r>
          </a:p>
        </p:txBody>
      </p:sp>
      <p:sp>
        <p:nvSpPr>
          <p:cNvPr id="22" name="Tijdelijke aanduiding voor inhoud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6300" y="5174579"/>
            <a:ext cx="7423249" cy="1122202"/>
          </a:xfrm>
        </p:spPr>
        <p:txBody>
          <a:bodyPr rtlCol="0"/>
          <a:lstStyle/>
          <a:p>
            <a:pPr rtl="0"/>
            <a:r>
              <a:rPr lang="en-US" dirty="0"/>
              <a:t>Company Clustering and Lookalike Analysis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801" y="6080050"/>
            <a:ext cx="4941770" cy="396660"/>
          </a:xfrm>
        </p:spPr>
        <p:txBody>
          <a:bodyPr rtlCol="0"/>
          <a:lstStyle/>
          <a:p>
            <a:pPr rtl="0"/>
            <a:r>
              <a:rPr lang="nl-NL" dirty="0"/>
              <a:t>Groep 2: Ingrid Bol, Marjolein </a:t>
            </a:r>
            <a:r>
              <a:rPr lang="nl-NL" dirty="0" err="1"/>
              <a:t>Gerdes</a:t>
            </a:r>
            <a:r>
              <a:rPr lang="nl-NL" dirty="0"/>
              <a:t>, Fabian Wientjes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4202BE1-5025-8D57-45AA-E60A4BD1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58792"/>
            <a:ext cx="11812771" cy="67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6BB5399-B249-0F5D-B03B-1D16A30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91" y="1191213"/>
            <a:ext cx="6368732" cy="44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8278D69-F595-1F2E-6EF3-7367CFF4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156456"/>
            <a:ext cx="11515060" cy="65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95" y="660850"/>
            <a:ext cx="5745395" cy="1325563"/>
          </a:xfrm>
        </p:spPr>
        <p:txBody>
          <a:bodyPr rtlCol="0"/>
          <a:lstStyle/>
          <a:p>
            <a:pPr rtl="0"/>
            <a:r>
              <a:rPr lang="nl-NL" dirty="0"/>
              <a:t>Data </a:t>
            </a:r>
            <a:r>
              <a:rPr lang="nl-NL" dirty="0" err="1"/>
              <a:t>understanding</a:t>
            </a:r>
            <a:r>
              <a:rPr lang="nl-NL" dirty="0"/>
              <a:t> &amp; </a:t>
            </a:r>
            <a:r>
              <a:rPr lang="nl-NL" dirty="0" err="1"/>
              <a:t>Prep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13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54BAA58-AAA5-4CEE-F0E9-A3089222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16" y="1412143"/>
            <a:ext cx="5164476" cy="4691260"/>
          </a:xfrm>
          <a:prstGeom prst="rect">
            <a:avLst/>
          </a:prstGeom>
        </p:spPr>
      </p:pic>
      <p:sp>
        <p:nvSpPr>
          <p:cNvPr id="14" name="Subtitel 2">
            <a:extLst>
              <a:ext uri="{FF2B5EF4-FFF2-40B4-BE49-F238E27FC236}">
                <a16:creationId xmlns:a16="http://schemas.microsoft.com/office/drawing/2014/main" id="{7AEA336A-01EA-45BF-3F1C-02FD72F645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36998" y="2472111"/>
            <a:ext cx="4777483" cy="291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We only used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company_info.json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Make the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colomns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numeric so they can be used for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Empty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45639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36452" cy="1325563"/>
          </a:xfrm>
        </p:spPr>
        <p:txBody>
          <a:bodyPr rtlCol="0"/>
          <a:lstStyle/>
          <a:p>
            <a:pPr rtl="0"/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924175"/>
            <a:ext cx="4777483" cy="2913380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Most common used clustering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14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D10CCE3-59B5-4659-2B6F-8195E7E3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74" y="4082051"/>
            <a:ext cx="1343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4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36452" cy="1325563"/>
          </a:xfrm>
        </p:spPr>
        <p:txBody>
          <a:bodyPr rtlCol="0"/>
          <a:lstStyle/>
          <a:p>
            <a:pPr rtl="0"/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924175"/>
            <a:ext cx="4777483" cy="2913380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Principle component analysis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Inverse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15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896F1BA-4AA1-40E1-DEDA-94449BB9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057" y="1273995"/>
            <a:ext cx="6012870" cy="4474396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273EA574-F589-8981-938D-3EE9108061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215418" y="-101150"/>
            <a:ext cx="353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outliers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21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DBDF1-6E7F-1D88-465B-978BF515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854" y="496463"/>
            <a:ext cx="5509090" cy="1325563"/>
          </a:xfrm>
        </p:spPr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without </a:t>
            </a:r>
            <a:r>
              <a:rPr lang="nl-NL" dirty="0" err="1"/>
              <a:t>outliers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CD4EB4-6217-3CA7-0DC5-48B03A73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AF11D8-1978-3BE7-BEB6-FAF5133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5B77A7-99E0-3BD7-B74F-84D6396B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B003AA-6C13-99D0-590E-37CDAB2B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t>16</a:t>
            </a:fld>
            <a:endParaRPr lang="nl-NL" noProof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EC9CF2B-0829-67BF-0E8B-E88F2A0D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9" y="1763785"/>
            <a:ext cx="8106202" cy="48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0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36452" cy="1325563"/>
          </a:xfrm>
        </p:spPr>
        <p:txBody>
          <a:bodyPr rtlCol="0"/>
          <a:lstStyle/>
          <a:p>
            <a:pPr rtl="0"/>
            <a:r>
              <a:rPr lang="nl-NL" dirty="0" err="1"/>
              <a:t>Let’s</a:t>
            </a:r>
            <a:r>
              <a:rPr lang="nl-NL" dirty="0"/>
              <a:t> look at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clusters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17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6F2DB4A-417E-2EEA-DDF8-E14CF17A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8" y="2783119"/>
            <a:ext cx="4962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36452" cy="1325563"/>
          </a:xfrm>
        </p:spPr>
        <p:txBody>
          <a:bodyPr rtlCol="0"/>
          <a:lstStyle/>
          <a:p>
            <a:pPr rtl="0"/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924175"/>
            <a:ext cx="4777483" cy="2913380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It looks like there are 4 clusters (5 with outliers)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startyear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of the company and the initial investment (capital) has very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litte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correlation with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determing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an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Company type is the greatest predictor</a:t>
            </a:r>
          </a:p>
          <a:p>
            <a:pPr marL="742950" lvl="1" indent="-285750">
              <a:buFontTx/>
              <a:buChar char="-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nl-NL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08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36452" cy="1325563"/>
          </a:xfrm>
        </p:spPr>
        <p:txBody>
          <a:bodyPr rtlCol="0"/>
          <a:lstStyle/>
          <a:p>
            <a:pPr rtl="0"/>
            <a:br>
              <a:rPr lang="nl-NL" dirty="0"/>
            </a:br>
            <a:r>
              <a:rPr lang="nl-NL" dirty="0"/>
              <a:t>Follow-up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924175"/>
            <a:ext cx="4777483" cy="2913380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Explore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finance_info.json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if that data brings useful insights for clustering possibilities.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Make all the other columns numeric so they can be used for K-means.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More 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Many empty fields</a:t>
            </a:r>
          </a:p>
          <a:p>
            <a:pPr marL="742950" lvl="1" indent="-285750">
              <a:buFontTx/>
              <a:buChar char="-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nl-NL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14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78" y="383448"/>
            <a:ext cx="3536452" cy="1325563"/>
          </a:xfrm>
        </p:spPr>
        <p:txBody>
          <a:bodyPr rtlCol="0"/>
          <a:lstStyle/>
          <a:p>
            <a:pPr rtl="0"/>
            <a:r>
              <a:rPr lang="nl-NL" dirty="0"/>
              <a:t>Business </a:t>
            </a:r>
            <a:r>
              <a:rPr lang="nl-NL" dirty="0" err="1"/>
              <a:t>understanding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2" y="2050871"/>
            <a:ext cx="5889234" cy="4134172"/>
          </a:xfrm>
        </p:spPr>
        <p:txBody>
          <a:bodyPr rtlCol="0">
            <a:noAutofit/>
          </a:bodyPr>
          <a:lstStyle/>
          <a:p>
            <a:pPr rtl="0"/>
            <a:r>
              <a:rPr lang="en-US" sz="1500" b="1" dirty="0">
                <a:highlight>
                  <a:srgbClr val="FFFFFF"/>
                </a:highlight>
                <a:latin typeface="Arial" panose="020B0604020202020204" pitchFamily="34" charset="0"/>
              </a:rPr>
              <a:t>Goal</a:t>
            </a: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Develop a clustering model to group similar companies and create a "lookalike“ identification system.</a:t>
            </a:r>
            <a:endParaRPr lang="en-US" sz="15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rtl="0"/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machine learning techniques (e.g., K-means, hierarchical clustering, or better) to group companies based on financial attributes, growth patterns, and industry factors.</a:t>
            </a:r>
          </a:p>
          <a:p>
            <a:pPr rtl="0"/>
            <a:br>
              <a:rPr lang="en-US" sz="1500" dirty="0"/>
            </a:b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● Identify key characteristics of each cluster (e.g., high-growth tech startups, stable manufacturing firms).</a:t>
            </a:r>
            <a:br>
              <a:rPr lang="en-US" sz="1500" dirty="0"/>
            </a:b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● Create a "lookalike" algorithm that can find similar companies given a reference company.</a:t>
            </a:r>
            <a:br>
              <a:rPr lang="en-US" sz="1500" dirty="0"/>
            </a:br>
            <a:r>
              <a:rPr lang="en-US" sz="15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● </a:t>
            </a:r>
            <a:r>
              <a:rPr lang="en-US" sz="15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Incorporate a time dimension to track how companies move between clusters over the years.</a:t>
            </a:r>
            <a:endParaRPr lang="nl-NL" sz="1500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nl-NL" dirty="0"/>
              <a:t>Demo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nl-NL"/>
              <a:t>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nl-NL"/>
              <a:t>Verkooppresentatie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nl-NL" smtClean="0"/>
              <a:pPr rtl="0"/>
              <a:t>20</a:t>
            </a:fld>
            <a:endParaRPr lang="nl-NL"/>
          </a:p>
        </p:txBody>
      </p:sp>
      <p:sp>
        <p:nvSpPr>
          <p:cNvPr id="8" name="Ondertitel 7">
            <a:extLst>
              <a:ext uri="{FF2B5EF4-FFF2-40B4-BE49-F238E27FC236}">
                <a16:creationId xmlns:a16="http://schemas.microsoft.com/office/drawing/2014/main" id="{97E7BA81-AEDA-FC1D-302A-BC8D4C76E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78" y="383448"/>
            <a:ext cx="3536452" cy="1325563"/>
          </a:xfrm>
        </p:spPr>
        <p:txBody>
          <a:bodyPr rtlCol="0"/>
          <a:lstStyle/>
          <a:p>
            <a:pPr rtl="0"/>
            <a:r>
              <a:rPr lang="nl-NL" dirty="0"/>
              <a:t>Business </a:t>
            </a:r>
            <a:r>
              <a:rPr lang="nl-NL" dirty="0" err="1"/>
              <a:t>understanding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2" y="2050871"/>
            <a:ext cx="5889234" cy="4134172"/>
          </a:xfrm>
        </p:spPr>
        <p:txBody>
          <a:bodyPr rtlCol="0">
            <a:noAutofit/>
          </a:bodyPr>
          <a:lstStyle/>
          <a:p>
            <a:pPr rtl="0"/>
            <a:r>
              <a:rPr lang="en-US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Business Value: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</a:rPr>
              <a:t>Find potential competitors or acquisition targets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</a:rPr>
              <a:t>Understand common trajectories for companies in different sectors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13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36452" cy="1325563"/>
          </a:xfrm>
        </p:spPr>
        <p:txBody>
          <a:bodyPr rtlCol="0"/>
          <a:lstStyle/>
          <a:p>
            <a:pPr rtl="0"/>
            <a:r>
              <a:rPr lang="nl-NL" dirty="0"/>
              <a:t>Hypothesis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9" y="2924175"/>
            <a:ext cx="4777483" cy="2913380"/>
          </a:xfrm>
        </p:spPr>
        <p:txBody>
          <a:bodyPr rtlCol="0">
            <a:norm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Belgian companies can be effectively clustered based on company attributes and industry factors providing a more nuanced understanding of their characteristics and potential.</a:t>
            </a:r>
            <a:endParaRPr lang="nl-N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04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0522E-7E6B-DF4E-9380-CD2A4A85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exploration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DB55C6-55D8-21E0-23E6-88692F94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1CF0F5-499B-22E0-5BFE-13353B9D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t>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3853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59DCF34-29D9-C0B0-71CC-83871AC5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3" y="116958"/>
            <a:ext cx="11648882" cy="66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E192667-4F6E-B6DA-09D6-D07CE63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45577"/>
            <a:ext cx="11876567" cy="67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3231CFF-5967-B0C1-3235-A02639D3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2" y="816914"/>
            <a:ext cx="11570030" cy="41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9E003FD-03A1-3665-E915-192EC0DC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4" y="38012"/>
            <a:ext cx="11855302" cy="67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77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3_TF56180624_Win32" id="{59BD2FAB-94A7-40FE-9EC5-F1EB111F60A0}" vid="{360EE155-7DBC-42D4-9838-2007775B649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0</TotalTime>
  <Words>335</Words>
  <Application>Microsoft Office PowerPoint</Application>
  <PresentationFormat>Breedbeeld</PresentationFormat>
  <Paragraphs>67</Paragraphs>
  <Slides>20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Monoline</vt:lpstr>
      <vt:lpstr>Company Clustering and Lookalike Analysis </vt:lpstr>
      <vt:lpstr>Business understanding</vt:lpstr>
      <vt:lpstr>Business understanding</vt:lpstr>
      <vt:lpstr>Hypothesis</vt:lpstr>
      <vt:lpstr>Data exploration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Data understanding &amp; Prep</vt:lpstr>
      <vt:lpstr>Modeling</vt:lpstr>
      <vt:lpstr>Modeling</vt:lpstr>
      <vt:lpstr>Now without outliers</vt:lpstr>
      <vt:lpstr>Let’s look at what makes the clusters</vt:lpstr>
      <vt:lpstr>Conclusion</vt:lpstr>
      <vt:lpstr> Follow-up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Wientjes</dc:creator>
  <cp:lastModifiedBy>Fabian Wientjes</cp:lastModifiedBy>
  <cp:revision>11</cp:revision>
  <dcterms:created xsi:type="dcterms:W3CDTF">2024-08-27T11:22:33Z</dcterms:created>
  <dcterms:modified xsi:type="dcterms:W3CDTF">2024-08-27T13:08:22Z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