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73" r:id="rId3"/>
    <p:sldId id="280" r:id="rId4"/>
    <p:sldId id="281" r:id="rId5"/>
    <p:sldId id="274" r:id="rId6"/>
    <p:sldId id="287" r:id="rId7"/>
    <p:sldId id="275" r:id="rId8"/>
    <p:sldId id="279" r:id="rId9"/>
    <p:sldId id="282" r:id="rId10"/>
    <p:sldId id="283" r:id="rId11"/>
    <p:sldId id="288" r:id="rId12"/>
    <p:sldId id="276" r:id="rId13"/>
    <p:sldId id="284" r:id="rId14"/>
    <p:sldId id="264" r:id="rId15"/>
    <p:sldId id="272" r:id="rId16"/>
    <p:sldId id="257" r:id="rId17"/>
    <p:sldId id="258" r:id="rId18"/>
    <p:sldId id="271" r:id="rId19"/>
    <p:sldId id="278" r:id="rId20"/>
    <p:sldId id="260" r:id="rId21"/>
    <p:sldId id="285" r:id="rId22"/>
    <p:sldId id="262" r:id="rId23"/>
    <p:sldId id="263" r:id="rId24"/>
    <p:sldId id="286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>
        <p:scale>
          <a:sx n="105" d="100"/>
          <a:sy n="105" d="100"/>
        </p:scale>
        <p:origin x="499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img_event-driven.eps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5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img_oauth2-user-service.eps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47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img_ms-scaling.eps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img_component-testing.eps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080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img_referenz</a:t>
            </a:r>
            <a:r>
              <a:rPr lang="de-DE" dirty="0" smtClean="0"/>
              <a:t>-system-</a:t>
            </a:r>
            <a:r>
              <a:rPr lang="de-DE" dirty="0" err="1" smtClean="0"/>
              <a:t>arch.eps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40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</a:t>
            </a:r>
            <a:r>
              <a:rPr lang="de-DE" dirty="0" smtClean="0"/>
              <a:t>-</a:t>
            </a:r>
            <a:r>
              <a:rPr lang="de-DE" dirty="0" err="1" smtClean="0"/>
              <a:t>aggregate.eps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3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img_rpc-call.eps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img_rpc-call_alternative.eps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97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img_hateoas-state-machine.eps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9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img_message-driven.eps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7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35572" y="543149"/>
            <a:ext cx="4359001" cy="3366699"/>
            <a:chOff x="835572" y="543149"/>
            <a:chExt cx="7472856" cy="5771702"/>
          </a:xfrm>
        </p:grpSpPr>
        <p:sp>
          <p:nvSpPr>
            <p:cNvPr id="2" name="Gleichschenkliges Dreieck 1"/>
            <p:cNvSpPr/>
            <p:nvPr/>
          </p:nvSpPr>
          <p:spPr>
            <a:xfrm>
              <a:off x="1491418" y="773326"/>
              <a:ext cx="6161164" cy="5311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80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916152" y="543149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Leistung</a:t>
              </a:r>
              <a:endParaRPr lang="de-DE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835572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Zeit</a:t>
              </a:r>
              <a:endParaRPr lang="de-DE" sz="1200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6996737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Kosten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255578" y="3529897"/>
              <a:ext cx="2632841" cy="89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bg1"/>
                  </a:solidFill>
                </a:rPr>
                <a:t>Qualität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579236" y="132431"/>
            <a:ext cx="1601777" cy="160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655553" y="1784657"/>
            <a:ext cx="1601777" cy="1601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4655551" y="3438459"/>
            <a:ext cx="1601777" cy="16017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4655552" y="5092262"/>
            <a:ext cx="1601777" cy="16017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cxnSp>
        <p:nvCxnSpPr>
          <p:cNvPr id="14" name="Gewinkelte Verbindung 13"/>
          <p:cNvCxnSpPr>
            <a:stCxn id="6" idx="4"/>
            <a:endCxn id="8" idx="2"/>
          </p:cNvCxnSpPr>
          <p:nvPr/>
        </p:nvCxnSpPr>
        <p:spPr>
          <a:xfrm rot="16200000" flipH="1">
            <a:off x="3592170" y="1522163"/>
            <a:ext cx="851338" cy="1275428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6" idx="4"/>
            <a:endCxn id="9" idx="2"/>
          </p:cNvCxnSpPr>
          <p:nvPr/>
        </p:nvCxnSpPr>
        <p:spPr>
          <a:xfrm rot="16200000" flipH="1">
            <a:off x="2765268" y="2349065"/>
            <a:ext cx="2505140" cy="1275426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6" idx="4"/>
            <a:endCxn id="10" idx="2"/>
          </p:cNvCxnSpPr>
          <p:nvPr/>
        </p:nvCxnSpPr>
        <p:spPr>
          <a:xfrm rot="16200000" flipH="1">
            <a:off x="1938367" y="3175965"/>
            <a:ext cx="4158943" cy="127542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3830059" y="2322656"/>
            <a:ext cx="375558" cy="525781"/>
            <a:chOff x="1311690" y="3257943"/>
            <a:chExt cx="567560" cy="794583"/>
          </a:xfrm>
        </p:grpSpPr>
        <p:sp>
          <p:nvSpPr>
            <p:cNvPr id="23" name="Welle 22"/>
            <p:cNvSpPr/>
            <p:nvPr/>
          </p:nvSpPr>
          <p:spPr>
            <a:xfrm>
              <a:off x="1311692" y="3329678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830059" y="3976456"/>
            <a:ext cx="375558" cy="525781"/>
            <a:chOff x="1311690" y="3257943"/>
            <a:chExt cx="567560" cy="794583"/>
          </a:xfrm>
        </p:grpSpPr>
        <p:sp>
          <p:nvSpPr>
            <p:cNvPr id="27" name="Welle 26"/>
            <p:cNvSpPr/>
            <p:nvPr/>
          </p:nvSpPr>
          <p:spPr>
            <a:xfrm>
              <a:off x="1311692" y="3329678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831950" y="5617662"/>
            <a:ext cx="375557" cy="525781"/>
            <a:chOff x="1311690" y="3257943"/>
            <a:chExt cx="567558" cy="794583"/>
          </a:xfrm>
        </p:grpSpPr>
        <p:sp>
          <p:nvSpPr>
            <p:cNvPr id="30" name="Welle 29"/>
            <p:cNvSpPr/>
            <p:nvPr/>
          </p:nvSpPr>
          <p:spPr>
            <a:xfrm>
              <a:off x="1311690" y="3329679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3651391" y="203549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7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763873" y="1601776"/>
            <a:ext cx="2213479" cy="3310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5932883" y="1824632"/>
            <a:ext cx="366253" cy="454982"/>
            <a:chOff x="3553009" y="884518"/>
            <a:chExt cx="1159435" cy="1440329"/>
          </a:xfrm>
        </p:grpSpPr>
        <p:sp>
          <p:nvSpPr>
            <p:cNvPr id="6" name="Halbbogen 5"/>
            <p:cNvSpPr/>
            <p:nvPr/>
          </p:nvSpPr>
          <p:spPr>
            <a:xfrm>
              <a:off x="3716512" y="884518"/>
              <a:ext cx="832435" cy="872564"/>
            </a:xfrm>
            <a:prstGeom prst="blockArc">
              <a:avLst>
                <a:gd name="adj1" fmla="val 10761560"/>
                <a:gd name="adj2" fmla="val 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Ecken des Rechtecks auf der gleichen Seite schneiden 6"/>
            <p:cNvSpPr/>
            <p:nvPr/>
          </p:nvSpPr>
          <p:spPr>
            <a:xfrm>
              <a:off x="3553009" y="1320800"/>
              <a:ext cx="1159435" cy="100404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044998" y="1604682"/>
              <a:ext cx="175456" cy="436282"/>
            </a:xfrm>
            <a:custGeom>
              <a:avLst/>
              <a:gdLst>
                <a:gd name="connsiteX0" fmla="*/ 84525 w 169050"/>
                <a:gd name="connsiteY0" fmla="*/ 0 h 436282"/>
                <a:gd name="connsiteX1" fmla="*/ 169050 w 169050"/>
                <a:gd name="connsiteY1" fmla="*/ 84525 h 436282"/>
                <a:gd name="connsiteX2" fmla="*/ 144293 w 169050"/>
                <a:gd name="connsiteY2" fmla="*/ 144293 h 436282"/>
                <a:gd name="connsiteX3" fmla="*/ 117821 w 169050"/>
                <a:gd name="connsiteY3" fmla="*/ 162141 h 436282"/>
                <a:gd name="connsiteX4" fmla="*/ 117821 w 169050"/>
                <a:gd name="connsiteY4" fmla="*/ 436282 h 436282"/>
                <a:gd name="connsiteX5" fmla="*/ 51226 w 169050"/>
                <a:gd name="connsiteY5" fmla="*/ 436282 h 436282"/>
                <a:gd name="connsiteX6" fmla="*/ 51226 w 169050"/>
                <a:gd name="connsiteY6" fmla="*/ 162139 h 436282"/>
                <a:gd name="connsiteX7" fmla="*/ 24757 w 169050"/>
                <a:gd name="connsiteY7" fmla="*/ 144293 h 436282"/>
                <a:gd name="connsiteX8" fmla="*/ 0 w 169050"/>
                <a:gd name="connsiteY8" fmla="*/ 84525 h 436282"/>
                <a:gd name="connsiteX9" fmla="*/ 84525 w 169050"/>
                <a:gd name="connsiteY9" fmla="*/ 0 h 43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050" h="436282">
                  <a:moveTo>
                    <a:pt x="84525" y="0"/>
                  </a:moveTo>
                  <a:cubicBezTo>
                    <a:pt x="131207" y="0"/>
                    <a:pt x="169050" y="37843"/>
                    <a:pt x="169050" y="84525"/>
                  </a:cubicBezTo>
                  <a:cubicBezTo>
                    <a:pt x="169050" y="107866"/>
                    <a:pt x="159589" y="128997"/>
                    <a:pt x="144293" y="144293"/>
                  </a:cubicBezTo>
                  <a:lnTo>
                    <a:pt x="117821" y="162141"/>
                  </a:lnTo>
                  <a:lnTo>
                    <a:pt x="117821" y="436282"/>
                  </a:lnTo>
                  <a:lnTo>
                    <a:pt x="51226" y="436282"/>
                  </a:lnTo>
                  <a:lnTo>
                    <a:pt x="51226" y="162139"/>
                  </a:lnTo>
                  <a:lnTo>
                    <a:pt x="24757" y="144293"/>
                  </a:lnTo>
                  <a:cubicBezTo>
                    <a:pt x="9461" y="128997"/>
                    <a:pt x="0" y="107866"/>
                    <a:pt x="0" y="84525"/>
                  </a:cubicBezTo>
                  <a:cubicBezTo>
                    <a:pt x="0" y="37843"/>
                    <a:pt x="37843" y="0"/>
                    <a:pt x="84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9" name="Abgerundetes Rechteck 8"/>
          <p:cNvSpPr/>
          <p:nvPr/>
        </p:nvSpPr>
        <p:spPr>
          <a:xfrm>
            <a:off x="6246131" y="2619726"/>
            <a:ext cx="1248957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Token Endpunkt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46130" y="3741996"/>
            <a:ext cx="1248957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User-Info Endpunkt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356656" y="1728958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Authentication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Service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Flussdiagramm: Verzögerung 13"/>
          <p:cNvSpPr/>
          <p:nvPr/>
        </p:nvSpPr>
        <p:spPr>
          <a:xfrm rot="16200000">
            <a:off x="1635068" y="1473527"/>
            <a:ext cx="400072" cy="936473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1614387" y="1403639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>
            <a:stCxn id="14" idx="2"/>
          </p:cNvCxnSpPr>
          <p:nvPr/>
        </p:nvCxnSpPr>
        <p:spPr>
          <a:xfrm>
            <a:off x="2303341" y="1941763"/>
            <a:ext cx="3925418" cy="95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1"/>
          </p:cNvCxnSpPr>
          <p:nvPr/>
        </p:nvCxnSpPr>
        <p:spPr>
          <a:xfrm flipH="1" flipV="1">
            <a:off x="2303341" y="2141799"/>
            <a:ext cx="3942790" cy="9351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 rot="830750">
            <a:off x="3047746" y="1888036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Authentifizierungsanfrage,</a:t>
            </a:r>
          </a:p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z.B. mit Nutzername und Password</a:t>
            </a:r>
            <a:endParaRPr lang="de-DE" sz="1200" dirty="0">
              <a:solidFill>
                <a:schemeClr val="accent3"/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 rot="11700000">
            <a:off x="4791781" y="2688084"/>
            <a:ext cx="389135" cy="175625"/>
            <a:chOff x="169601" y="5539691"/>
            <a:chExt cx="2361404" cy="1065750"/>
          </a:xfrm>
        </p:grpSpPr>
        <p:sp>
          <p:nvSpPr>
            <p:cNvPr id="36" name="Freihandform 35"/>
            <p:cNvSpPr/>
            <p:nvPr/>
          </p:nvSpPr>
          <p:spPr>
            <a:xfrm>
              <a:off x="169601" y="5539691"/>
              <a:ext cx="2361404" cy="1065750"/>
            </a:xfrm>
            <a:custGeom>
              <a:avLst/>
              <a:gdLst>
                <a:gd name="connsiteX0" fmla="*/ 532875 w 2361404"/>
                <a:gd name="connsiteY0" fmla="*/ 0 h 1065750"/>
                <a:gd name="connsiteX1" fmla="*/ 1023874 w 2361404"/>
                <a:gd name="connsiteY1" fmla="*/ 325456 h 1065750"/>
                <a:gd name="connsiteX2" fmla="*/ 1038163 w 2361404"/>
                <a:gd name="connsiteY2" fmla="*/ 371487 h 1065750"/>
                <a:gd name="connsiteX3" fmla="*/ 2161628 w 2361404"/>
                <a:gd name="connsiteY3" fmla="*/ 371487 h 1065750"/>
                <a:gd name="connsiteX4" fmla="*/ 2161628 w 2361404"/>
                <a:gd name="connsiteY4" fmla="*/ 371488 h 1065750"/>
                <a:gd name="connsiteX5" fmla="*/ 2361404 w 2361404"/>
                <a:gd name="connsiteY5" fmla="*/ 532873 h 1065750"/>
                <a:gd name="connsiteX6" fmla="*/ 2161628 w 2361404"/>
                <a:gd name="connsiteY6" fmla="*/ 694258 h 1065750"/>
                <a:gd name="connsiteX7" fmla="*/ 2023414 w 2361404"/>
                <a:gd name="connsiteY7" fmla="*/ 694258 h 1065750"/>
                <a:gd name="connsiteX8" fmla="*/ 1944277 w 2361404"/>
                <a:gd name="connsiteY8" fmla="*/ 554213 h 1065750"/>
                <a:gd name="connsiteX9" fmla="*/ 1865139 w 2361404"/>
                <a:gd name="connsiteY9" fmla="*/ 694258 h 1065750"/>
                <a:gd name="connsiteX10" fmla="*/ 1770039 w 2361404"/>
                <a:gd name="connsiteY10" fmla="*/ 694258 h 1065750"/>
                <a:gd name="connsiteX11" fmla="*/ 1690902 w 2361404"/>
                <a:gd name="connsiteY11" fmla="*/ 554213 h 1065750"/>
                <a:gd name="connsiteX12" fmla="*/ 1611765 w 2361404"/>
                <a:gd name="connsiteY12" fmla="*/ 694258 h 1065750"/>
                <a:gd name="connsiteX13" fmla="*/ 1038165 w 2361404"/>
                <a:gd name="connsiteY13" fmla="*/ 694258 h 1065750"/>
                <a:gd name="connsiteX14" fmla="*/ 1023874 w 2361404"/>
                <a:gd name="connsiteY14" fmla="*/ 740294 h 1065750"/>
                <a:gd name="connsiteX15" fmla="*/ 532875 w 2361404"/>
                <a:gd name="connsiteY15" fmla="*/ 1065750 h 1065750"/>
                <a:gd name="connsiteX16" fmla="*/ 0 w 2361404"/>
                <a:gd name="connsiteY16" fmla="*/ 532875 h 1065750"/>
                <a:gd name="connsiteX17" fmla="*/ 532875 w 2361404"/>
                <a:gd name="connsiteY17" fmla="*/ 0 h 106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1404" h="1065750">
                  <a:moveTo>
                    <a:pt x="532875" y="0"/>
                  </a:moveTo>
                  <a:cubicBezTo>
                    <a:pt x="753599" y="0"/>
                    <a:pt x="942979" y="134199"/>
                    <a:pt x="1023874" y="325456"/>
                  </a:cubicBezTo>
                  <a:lnTo>
                    <a:pt x="1038163" y="371487"/>
                  </a:lnTo>
                  <a:lnTo>
                    <a:pt x="2161628" y="371487"/>
                  </a:lnTo>
                  <a:lnTo>
                    <a:pt x="2161628" y="371488"/>
                  </a:lnTo>
                  <a:lnTo>
                    <a:pt x="2361404" y="532873"/>
                  </a:lnTo>
                  <a:lnTo>
                    <a:pt x="2161628" y="694258"/>
                  </a:lnTo>
                  <a:lnTo>
                    <a:pt x="2023414" y="694258"/>
                  </a:lnTo>
                  <a:lnTo>
                    <a:pt x="1944277" y="554213"/>
                  </a:lnTo>
                  <a:lnTo>
                    <a:pt x="1865139" y="694258"/>
                  </a:lnTo>
                  <a:lnTo>
                    <a:pt x="1770039" y="694258"/>
                  </a:lnTo>
                  <a:lnTo>
                    <a:pt x="1690902" y="554213"/>
                  </a:lnTo>
                  <a:lnTo>
                    <a:pt x="1611765" y="694258"/>
                  </a:lnTo>
                  <a:lnTo>
                    <a:pt x="1038165" y="694258"/>
                  </a:lnTo>
                  <a:lnTo>
                    <a:pt x="1023874" y="740294"/>
                  </a:lnTo>
                  <a:cubicBezTo>
                    <a:pt x="942979" y="931551"/>
                    <a:pt x="753599" y="1065750"/>
                    <a:pt x="532875" y="1065750"/>
                  </a:cubicBezTo>
                  <a:cubicBezTo>
                    <a:pt x="238576" y="1065750"/>
                    <a:pt x="0" y="827174"/>
                    <a:pt x="0" y="532875"/>
                  </a:cubicBezTo>
                  <a:cubicBezTo>
                    <a:pt x="0" y="238576"/>
                    <a:pt x="238576" y="0"/>
                    <a:pt x="53287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03283" y="5879436"/>
              <a:ext cx="386259" cy="386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Textfeld 37"/>
          <p:cNvSpPr txBox="1"/>
          <p:nvPr/>
        </p:nvSpPr>
        <p:spPr>
          <a:xfrm rot="797037">
            <a:off x="2294629" y="252508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2"/>
                </a:solidFill>
              </a:rPr>
              <a:t>Wenn erfolgreich: Antwort mit </a:t>
            </a:r>
            <a:r>
              <a:rPr lang="de-DE" sz="1200" dirty="0" err="1" smtClean="0">
                <a:solidFill>
                  <a:schemeClr val="accent2"/>
                </a:solidFill>
              </a:rPr>
              <a:t>access</a:t>
            </a:r>
            <a:r>
              <a:rPr lang="de-DE" sz="1200" dirty="0" smtClean="0">
                <a:solidFill>
                  <a:schemeClr val="accent2"/>
                </a:solidFill>
              </a:rPr>
              <a:t> </a:t>
            </a:r>
            <a:r>
              <a:rPr lang="de-DE" sz="1200" dirty="0" err="1" smtClean="0">
                <a:solidFill>
                  <a:schemeClr val="accent2"/>
                </a:solidFill>
              </a:rPr>
              <a:t>token</a:t>
            </a:r>
            <a:endParaRPr lang="de-DE" sz="1200" dirty="0">
              <a:solidFill>
                <a:schemeClr val="accent2"/>
              </a:solidFill>
            </a:endParaRPr>
          </a:p>
        </p:txBody>
      </p:sp>
      <p:sp>
        <p:nvSpPr>
          <p:cNvPr id="40" name="Sechseck 39"/>
          <p:cNvSpPr/>
          <p:nvPr/>
        </p:nvSpPr>
        <p:spPr>
          <a:xfrm>
            <a:off x="1072233" y="4551996"/>
            <a:ext cx="1525741" cy="1315294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14" idx="1"/>
          </p:cNvCxnSpPr>
          <p:nvPr/>
        </p:nvCxnSpPr>
        <p:spPr>
          <a:xfrm>
            <a:off x="1835105" y="2141800"/>
            <a:ext cx="0" cy="217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1707508" y="4339383"/>
            <a:ext cx="255190" cy="317013"/>
            <a:chOff x="3553009" y="884518"/>
            <a:chExt cx="1159435" cy="1440329"/>
          </a:xfrm>
        </p:grpSpPr>
        <p:sp>
          <p:nvSpPr>
            <p:cNvPr id="44" name="Halbbogen 43"/>
            <p:cNvSpPr/>
            <p:nvPr/>
          </p:nvSpPr>
          <p:spPr>
            <a:xfrm>
              <a:off x="3716512" y="884518"/>
              <a:ext cx="832435" cy="872564"/>
            </a:xfrm>
            <a:prstGeom prst="blockArc">
              <a:avLst>
                <a:gd name="adj1" fmla="val 10761560"/>
                <a:gd name="adj2" fmla="val 0"/>
                <a:gd name="adj3" fmla="val 25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Ecken des Rechtecks auf der gleichen Seite schneiden 44"/>
            <p:cNvSpPr/>
            <p:nvPr/>
          </p:nvSpPr>
          <p:spPr>
            <a:xfrm>
              <a:off x="3553009" y="1320800"/>
              <a:ext cx="1159435" cy="1004047"/>
            </a:xfrm>
            <a:prstGeom prst="snip2Same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4044998" y="1604682"/>
              <a:ext cx="175456" cy="436282"/>
            </a:xfrm>
            <a:custGeom>
              <a:avLst/>
              <a:gdLst>
                <a:gd name="connsiteX0" fmla="*/ 84525 w 169050"/>
                <a:gd name="connsiteY0" fmla="*/ 0 h 436282"/>
                <a:gd name="connsiteX1" fmla="*/ 169050 w 169050"/>
                <a:gd name="connsiteY1" fmla="*/ 84525 h 436282"/>
                <a:gd name="connsiteX2" fmla="*/ 144293 w 169050"/>
                <a:gd name="connsiteY2" fmla="*/ 144293 h 436282"/>
                <a:gd name="connsiteX3" fmla="*/ 117821 w 169050"/>
                <a:gd name="connsiteY3" fmla="*/ 162141 h 436282"/>
                <a:gd name="connsiteX4" fmla="*/ 117821 w 169050"/>
                <a:gd name="connsiteY4" fmla="*/ 436282 h 436282"/>
                <a:gd name="connsiteX5" fmla="*/ 51226 w 169050"/>
                <a:gd name="connsiteY5" fmla="*/ 436282 h 436282"/>
                <a:gd name="connsiteX6" fmla="*/ 51226 w 169050"/>
                <a:gd name="connsiteY6" fmla="*/ 162139 h 436282"/>
                <a:gd name="connsiteX7" fmla="*/ 24757 w 169050"/>
                <a:gd name="connsiteY7" fmla="*/ 144293 h 436282"/>
                <a:gd name="connsiteX8" fmla="*/ 0 w 169050"/>
                <a:gd name="connsiteY8" fmla="*/ 84525 h 436282"/>
                <a:gd name="connsiteX9" fmla="*/ 84525 w 169050"/>
                <a:gd name="connsiteY9" fmla="*/ 0 h 43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050" h="436282">
                  <a:moveTo>
                    <a:pt x="84525" y="0"/>
                  </a:moveTo>
                  <a:cubicBezTo>
                    <a:pt x="131207" y="0"/>
                    <a:pt x="169050" y="37843"/>
                    <a:pt x="169050" y="84525"/>
                  </a:cubicBezTo>
                  <a:cubicBezTo>
                    <a:pt x="169050" y="107866"/>
                    <a:pt x="159589" y="128997"/>
                    <a:pt x="144293" y="144293"/>
                  </a:cubicBezTo>
                  <a:lnTo>
                    <a:pt x="117821" y="162141"/>
                  </a:lnTo>
                  <a:lnTo>
                    <a:pt x="117821" y="436282"/>
                  </a:lnTo>
                  <a:lnTo>
                    <a:pt x="51226" y="436282"/>
                  </a:lnTo>
                  <a:lnTo>
                    <a:pt x="51226" y="162139"/>
                  </a:lnTo>
                  <a:lnTo>
                    <a:pt x="24757" y="144293"/>
                  </a:lnTo>
                  <a:cubicBezTo>
                    <a:pt x="9461" y="128997"/>
                    <a:pt x="0" y="107866"/>
                    <a:pt x="0" y="84525"/>
                  </a:cubicBezTo>
                  <a:cubicBezTo>
                    <a:pt x="0" y="37843"/>
                    <a:pt x="37843" y="0"/>
                    <a:pt x="8452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 rot="16200000" flipH="1" flipV="1">
            <a:off x="1649839" y="3228196"/>
            <a:ext cx="375286" cy="169374"/>
            <a:chOff x="169601" y="5539691"/>
            <a:chExt cx="2361404" cy="1065750"/>
          </a:xfrm>
        </p:grpSpPr>
        <p:sp>
          <p:nvSpPr>
            <p:cNvPr id="49" name="Freihandform 48"/>
            <p:cNvSpPr/>
            <p:nvPr/>
          </p:nvSpPr>
          <p:spPr>
            <a:xfrm>
              <a:off x="169601" y="5539691"/>
              <a:ext cx="2361404" cy="1065750"/>
            </a:xfrm>
            <a:custGeom>
              <a:avLst/>
              <a:gdLst>
                <a:gd name="connsiteX0" fmla="*/ 532875 w 2361404"/>
                <a:gd name="connsiteY0" fmla="*/ 0 h 1065750"/>
                <a:gd name="connsiteX1" fmla="*/ 1023874 w 2361404"/>
                <a:gd name="connsiteY1" fmla="*/ 325456 h 1065750"/>
                <a:gd name="connsiteX2" fmla="*/ 1038163 w 2361404"/>
                <a:gd name="connsiteY2" fmla="*/ 371487 h 1065750"/>
                <a:gd name="connsiteX3" fmla="*/ 2161628 w 2361404"/>
                <a:gd name="connsiteY3" fmla="*/ 371487 h 1065750"/>
                <a:gd name="connsiteX4" fmla="*/ 2161628 w 2361404"/>
                <a:gd name="connsiteY4" fmla="*/ 371488 h 1065750"/>
                <a:gd name="connsiteX5" fmla="*/ 2361404 w 2361404"/>
                <a:gd name="connsiteY5" fmla="*/ 532873 h 1065750"/>
                <a:gd name="connsiteX6" fmla="*/ 2161628 w 2361404"/>
                <a:gd name="connsiteY6" fmla="*/ 694258 h 1065750"/>
                <a:gd name="connsiteX7" fmla="*/ 2023414 w 2361404"/>
                <a:gd name="connsiteY7" fmla="*/ 694258 h 1065750"/>
                <a:gd name="connsiteX8" fmla="*/ 1944277 w 2361404"/>
                <a:gd name="connsiteY8" fmla="*/ 554213 h 1065750"/>
                <a:gd name="connsiteX9" fmla="*/ 1865139 w 2361404"/>
                <a:gd name="connsiteY9" fmla="*/ 694258 h 1065750"/>
                <a:gd name="connsiteX10" fmla="*/ 1770039 w 2361404"/>
                <a:gd name="connsiteY10" fmla="*/ 694258 h 1065750"/>
                <a:gd name="connsiteX11" fmla="*/ 1690902 w 2361404"/>
                <a:gd name="connsiteY11" fmla="*/ 554213 h 1065750"/>
                <a:gd name="connsiteX12" fmla="*/ 1611765 w 2361404"/>
                <a:gd name="connsiteY12" fmla="*/ 694258 h 1065750"/>
                <a:gd name="connsiteX13" fmla="*/ 1038165 w 2361404"/>
                <a:gd name="connsiteY13" fmla="*/ 694258 h 1065750"/>
                <a:gd name="connsiteX14" fmla="*/ 1023874 w 2361404"/>
                <a:gd name="connsiteY14" fmla="*/ 740294 h 1065750"/>
                <a:gd name="connsiteX15" fmla="*/ 532875 w 2361404"/>
                <a:gd name="connsiteY15" fmla="*/ 1065750 h 1065750"/>
                <a:gd name="connsiteX16" fmla="*/ 0 w 2361404"/>
                <a:gd name="connsiteY16" fmla="*/ 532875 h 1065750"/>
                <a:gd name="connsiteX17" fmla="*/ 532875 w 2361404"/>
                <a:gd name="connsiteY17" fmla="*/ 0 h 106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1404" h="1065750">
                  <a:moveTo>
                    <a:pt x="532875" y="0"/>
                  </a:moveTo>
                  <a:cubicBezTo>
                    <a:pt x="753599" y="0"/>
                    <a:pt x="942979" y="134199"/>
                    <a:pt x="1023874" y="325456"/>
                  </a:cubicBezTo>
                  <a:lnTo>
                    <a:pt x="1038163" y="371487"/>
                  </a:lnTo>
                  <a:lnTo>
                    <a:pt x="2161628" y="371487"/>
                  </a:lnTo>
                  <a:lnTo>
                    <a:pt x="2161628" y="371488"/>
                  </a:lnTo>
                  <a:lnTo>
                    <a:pt x="2361404" y="532873"/>
                  </a:lnTo>
                  <a:lnTo>
                    <a:pt x="2161628" y="694258"/>
                  </a:lnTo>
                  <a:lnTo>
                    <a:pt x="2023414" y="694258"/>
                  </a:lnTo>
                  <a:lnTo>
                    <a:pt x="1944277" y="554213"/>
                  </a:lnTo>
                  <a:lnTo>
                    <a:pt x="1865139" y="694258"/>
                  </a:lnTo>
                  <a:lnTo>
                    <a:pt x="1770039" y="694258"/>
                  </a:lnTo>
                  <a:lnTo>
                    <a:pt x="1690902" y="554213"/>
                  </a:lnTo>
                  <a:lnTo>
                    <a:pt x="1611765" y="694258"/>
                  </a:lnTo>
                  <a:lnTo>
                    <a:pt x="1038165" y="694258"/>
                  </a:lnTo>
                  <a:lnTo>
                    <a:pt x="1023874" y="740294"/>
                  </a:lnTo>
                  <a:cubicBezTo>
                    <a:pt x="942979" y="931551"/>
                    <a:pt x="753599" y="1065750"/>
                    <a:pt x="532875" y="1065750"/>
                  </a:cubicBezTo>
                  <a:cubicBezTo>
                    <a:pt x="238576" y="1065750"/>
                    <a:pt x="0" y="827174"/>
                    <a:pt x="0" y="532875"/>
                  </a:cubicBezTo>
                  <a:cubicBezTo>
                    <a:pt x="0" y="238576"/>
                    <a:pt x="238576" y="0"/>
                    <a:pt x="53287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303283" y="5879436"/>
              <a:ext cx="386259" cy="386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 rot="16200000">
            <a:off x="637325" y="303151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Anfrage an gesicherten</a:t>
            </a:r>
          </a:p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Endpunktmit </a:t>
            </a:r>
            <a:r>
              <a:rPr lang="de-DE" sz="1200" dirty="0" err="1" smtClean="0">
                <a:solidFill>
                  <a:schemeClr val="accent3"/>
                </a:solidFill>
              </a:rPr>
              <a:t>access</a:t>
            </a:r>
            <a:r>
              <a:rPr lang="de-DE" sz="1200" dirty="0" smtClean="0">
                <a:solidFill>
                  <a:schemeClr val="accent3"/>
                </a:solidFill>
              </a:rPr>
              <a:t> </a:t>
            </a:r>
            <a:r>
              <a:rPr lang="de-DE" sz="1200" dirty="0" err="1" smtClean="0">
                <a:solidFill>
                  <a:schemeClr val="accent3"/>
                </a:solidFill>
              </a:rPr>
              <a:t>token</a:t>
            </a:r>
            <a:endParaRPr lang="de-DE" sz="1200" dirty="0">
              <a:solidFill>
                <a:schemeClr val="accent3"/>
              </a:solidFill>
            </a:endParaRPr>
          </a:p>
        </p:txBody>
      </p:sp>
      <p:cxnSp>
        <p:nvCxnSpPr>
          <p:cNvPr id="53" name="Gerade Verbindung mit Pfeil 52"/>
          <p:cNvCxnSpPr>
            <a:stCxn id="40" idx="0"/>
            <a:endCxn id="10" idx="1"/>
          </p:cNvCxnSpPr>
          <p:nvPr/>
        </p:nvCxnSpPr>
        <p:spPr>
          <a:xfrm flipV="1">
            <a:off x="2597974" y="4199196"/>
            <a:ext cx="3648156" cy="101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4" name="Gruppieren 53"/>
          <p:cNvGrpSpPr/>
          <p:nvPr/>
        </p:nvGrpSpPr>
        <p:grpSpPr>
          <a:xfrm rot="9900000" flipH="1" flipV="1">
            <a:off x="4139239" y="4639639"/>
            <a:ext cx="375286" cy="169374"/>
            <a:chOff x="169601" y="5539691"/>
            <a:chExt cx="2361404" cy="1065750"/>
          </a:xfrm>
        </p:grpSpPr>
        <p:sp>
          <p:nvSpPr>
            <p:cNvPr id="55" name="Freihandform 54"/>
            <p:cNvSpPr/>
            <p:nvPr/>
          </p:nvSpPr>
          <p:spPr>
            <a:xfrm>
              <a:off x="169601" y="5539691"/>
              <a:ext cx="2361404" cy="1065750"/>
            </a:xfrm>
            <a:custGeom>
              <a:avLst/>
              <a:gdLst>
                <a:gd name="connsiteX0" fmla="*/ 532875 w 2361404"/>
                <a:gd name="connsiteY0" fmla="*/ 0 h 1065750"/>
                <a:gd name="connsiteX1" fmla="*/ 1023874 w 2361404"/>
                <a:gd name="connsiteY1" fmla="*/ 325456 h 1065750"/>
                <a:gd name="connsiteX2" fmla="*/ 1038163 w 2361404"/>
                <a:gd name="connsiteY2" fmla="*/ 371487 h 1065750"/>
                <a:gd name="connsiteX3" fmla="*/ 2161628 w 2361404"/>
                <a:gd name="connsiteY3" fmla="*/ 371487 h 1065750"/>
                <a:gd name="connsiteX4" fmla="*/ 2161628 w 2361404"/>
                <a:gd name="connsiteY4" fmla="*/ 371488 h 1065750"/>
                <a:gd name="connsiteX5" fmla="*/ 2361404 w 2361404"/>
                <a:gd name="connsiteY5" fmla="*/ 532873 h 1065750"/>
                <a:gd name="connsiteX6" fmla="*/ 2161628 w 2361404"/>
                <a:gd name="connsiteY6" fmla="*/ 694258 h 1065750"/>
                <a:gd name="connsiteX7" fmla="*/ 2023414 w 2361404"/>
                <a:gd name="connsiteY7" fmla="*/ 694258 h 1065750"/>
                <a:gd name="connsiteX8" fmla="*/ 1944277 w 2361404"/>
                <a:gd name="connsiteY8" fmla="*/ 554213 h 1065750"/>
                <a:gd name="connsiteX9" fmla="*/ 1865139 w 2361404"/>
                <a:gd name="connsiteY9" fmla="*/ 694258 h 1065750"/>
                <a:gd name="connsiteX10" fmla="*/ 1770039 w 2361404"/>
                <a:gd name="connsiteY10" fmla="*/ 694258 h 1065750"/>
                <a:gd name="connsiteX11" fmla="*/ 1690902 w 2361404"/>
                <a:gd name="connsiteY11" fmla="*/ 554213 h 1065750"/>
                <a:gd name="connsiteX12" fmla="*/ 1611765 w 2361404"/>
                <a:gd name="connsiteY12" fmla="*/ 694258 h 1065750"/>
                <a:gd name="connsiteX13" fmla="*/ 1038165 w 2361404"/>
                <a:gd name="connsiteY13" fmla="*/ 694258 h 1065750"/>
                <a:gd name="connsiteX14" fmla="*/ 1023874 w 2361404"/>
                <a:gd name="connsiteY14" fmla="*/ 740294 h 1065750"/>
                <a:gd name="connsiteX15" fmla="*/ 532875 w 2361404"/>
                <a:gd name="connsiteY15" fmla="*/ 1065750 h 1065750"/>
                <a:gd name="connsiteX16" fmla="*/ 0 w 2361404"/>
                <a:gd name="connsiteY16" fmla="*/ 532875 h 1065750"/>
                <a:gd name="connsiteX17" fmla="*/ 532875 w 2361404"/>
                <a:gd name="connsiteY17" fmla="*/ 0 h 106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1404" h="1065750">
                  <a:moveTo>
                    <a:pt x="532875" y="0"/>
                  </a:moveTo>
                  <a:cubicBezTo>
                    <a:pt x="753599" y="0"/>
                    <a:pt x="942979" y="134199"/>
                    <a:pt x="1023874" y="325456"/>
                  </a:cubicBezTo>
                  <a:lnTo>
                    <a:pt x="1038163" y="371487"/>
                  </a:lnTo>
                  <a:lnTo>
                    <a:pt x="2161628" y="371487"/>
                  </a:lnTo>
                  <a:lnTo>
                    <a:pt x="2161628" y="371488"/>
                  </a:lnTo>
                  <a:lnTo>
                    <a:pt x="2361404" y="532873"/>
                  </a:lnTo>
                  <a:lnTo>
                    <a:pt x="2161628" y="694258"/>
                  </a:lnTo>
                  <a:lnTo>
                    <a:pt x="2023414" y="694258"/>
                  </a:lnTo>
                  <a:lnTo>
                    <a:pt x="1944277" y="554213"/>
                  </a:lnTo>
                  <a:lnTo>
                    <a:pt x="1865139" y="694258"/>
                  </a:lnTo>
                  <a:lnTo>
                    <a:pt x="1770039" y="694258"/>
                  </a:lnTo>
                  <a:lnTo>
                    <a:pt x="1690902" y="554213"/>
                  </a:lnTo>
                  <a:lnTo>
                    <a:pt x="1611765" y="694258"/>
                  </a:lnTo>
                  <a:lnTo>
                    <a:pt x="1038165" y="694258"/>
                  </a:lnTo>
                  <a:lnTo>
                    <a:pt x="1023874" y="740294"/>
                  </a:lnTo>
                  <a:cubicBezTo>
                    <a:pt x="942979" y="931551"/>
                    <a:pt x="753599" y="1065750"/>
                    <a:pt x="532875" y="1065750"/>
                  </a:cubicBezTo>
                  <a:cubicBezTo>
                    <a:pt x="238576" y="1065750"/>
                    <a:pt x="0" y="827174"/>
                    <a:pt x="0" y="532875"/>
                  </a:cubicBezTo>
                  <a:cubicBezTo>
                    <a:pt x="0" y="238576"/>
                    <a:pt x="238576" y="0"/>
                    <a:pt x="53287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/>
            <p:cNvSpPr/>
            <p:nvPr/>
          </p:nvSpPr>
          <p:spPr>
            <a:xfrm>
              <a:off x="303283" y="5879436"/>
              <a:ext cx="386259" cy="386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 rot="20700000">
            <a:off x="2610111" y="4254529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Anfrage zum Erhalt von </a:t>
            </a:r>
            <a:r>
              <a:rPr lang="de-DE" sz="1200" dirty="0" err="1" smtClean="0">
                <a:solidFill>
                  <a:schemeClr val="accent3"/>
                </a:solidFill>
              </a:rPr>
              <a:t>Nutzerninformationen</a:t>
            </a:r>
            <a:endParaRPr lang="de-DE" sz="1200" dirty="0">
              <a:solidFill>
                <a:schemeClr val="accent3"/>
              </a:solidFill>
            </a:endParaRPr>
          </a:p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Mithilfe des </a:t>
            </a:r>
            <a:r>
              <a:rPr lang="de-DE" sz="1200" dirty="0" err="1" smtClean="0">
                <a:solidFill>
                  <a:schemeClr val="accent3"/>
                </a:solidFill>
              </a:rPr>
              <a:t>access</a:t>
            </a:r>
            <a:r>
              <a:rPr lang="de-DE" sz="1200" dirty="0" smtClean="0">
                <a:solidFill>
                  <a:schemeClr val="accent3"/>
                </a:solidFill>
              </a:rPr>
              <a:t> </a:t>
            </a:r>
            <a:r>
              <a:rPr lang="de-DE" sz="1200" dirty="0" err="1" smtClean="0">
                <a:solidFill>
                  <a:schemeClr val="accent3"/>
                </a:solidFill>
              </a:rPr>
              <a:t>token</a:t>
            </a:r>
            <a:endParaRPr lang="de-DE" sz="1200" dirty="0">
              <a:solidFill>
                <a:schemeClr val="accent3"/>
              </a:solidFill>
            </a:endParaRPr>
          </a:p>
        </p:txBody>
      </p:sp>
      <p:sp>
        <p:nvSpPr>
          <p:cNvPr id="58" name="Ellipse 57"/>
          <p:cNvSpPr/>
          <p:nvPr/>
        </p:nvSpPr>
        <p:spPr>
          <a:xfrm rot="900000">
            <a:off x="4202101" y="1742123"/>
            <a:ext cx="179473" cy="17947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59" name="Ellipse 58"/>
          <p:cNvSpPr/>
          <p:nvPr/>
        </p:nvSpPr>
        <p:spPr>
          <a:xfrm rot="900000">
            <a:off x="3720450" y="2773331"/>
            <a:ext cx="179473" cy="17947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2</a:t>
            </a:r>
            <a:endParaRPr lang="de-DE" sz="1200" dirty="0"/>
          </a:p>
        </p:txBody>
      </p:sp>
      <p:sp>
        <p:nvSpPr>
          <p:cNvPr id="60" name="Ellipse 59"/>
          <p:cNvSpPr/>
          <p:nvPr/>
        </p:nvSpPr>
        <p:spPr>
          <a:xfrm rot="16200000">
            <a:off x="1224810" y="3169084"/>
            <a:ext cx="179473" cy="17947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  <a:endParaRPr lang="de-DE" sz="1200" dirty="0"/>
          </a:p>
        </p:txBody>
      </p:sp>
      <p:sp>
        <p:nvSpPr>
          <p:cNvPr id="61" name="Ellipse 60"/>
          <p:cNvSpPr/>
          <p:nvPr/>
        </p:nvSpPr>
        <p:spPr>
          <a:xfrm rot="20700000">
            <a:off x="3924073" y="4165719"/>
            <a:ext cx="179473" cy="17947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4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9199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1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2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3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08400"/>
            <a:ext cx="631065" cy="138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757053"/>
            <a:ext cx="631065" cy="147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757053"/>
            <a:ext cx="631065" cy="1587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708401"/>
            <a:ext cx="631065" cy="1580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708400"/>
            <a:ext cx="631065" cy="112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708400"/>
            <a:ext cx="631065" cy="131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31268" y="5862115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37642" y="586196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42273" y="587085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09391" y="588629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15765" y="5886138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20396" y="589502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493686" y="586601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00060" y="5865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04691" y="587474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cxnSp>
        <p:nvCxnSpPr>
          <p:cNvPr id="3" name="Gewinkelte Verbindung 2"/>
          <p:cNvCxnSpPr>
            <a:stCxn id="7" idx="1"/>
            <a:endCxn id="10" idx="0"/>
          </p:cNvCxnSpPr>
          <p:nvPr/>
        </p:nvCxnSpPr>
        <p:spPr>
          <a:xfrm rot="10800000" flipV="1">
            <a:off x="1548175" y="1895021"/>
            <a:ext cx="1784655" cy="13715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7" idx="3"/>
            <a:endCxn id="12" idx="0"/>
          </p:cNvCxnSpPr>
          <p:nvPr/>
        </p:nvCxnSpPr>
        <p:spPr>
          <a:xfrm>
            <a:off x="5811169" y="1895021"/>
            <a:ext cx="1777752" cy="13715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39921" y="5094530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2051585" y="5290095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3660297" y="5235261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5071961" y="4831379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723042" y="5344732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8134706" y="5022761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84001" y="271542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Gewinkelte Verbindung 58"/>
          <p:cNvCxnSpPr>
            <a:stCxn id="5" idx="1"/>
            <a:endCxn id="3" idx="3"/>
          </p:cNvCxnSpPr>
          <p:nvPr/>
        </p:nvCxnSpPr>
        <p:spPr>
          <a:xfrm rot="10800000" flipV="1">
            <a:off x="3151350" y="852284"/>
            <a:ext cx="84416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5" idx="3"/>
            <a:endCxn id="52" idx="1"/>
          </p:cNvCxnSpPr>
          <p:nvPr/>
        </p:nvCxnSpPr>
        <p:spPr>
          <a:xfrm>
            <a:off x="5133969" y="852284"/>
            <a:ext cx="72362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811746" y="344636"/>
            <a:ext cx="2339603" cy="1015299"/>
            <a:chOff x="267214" y="3538307"/>
            <a:chExt cx="2339603" cy="1015299"/>
          </a:xfrm>
        </p:grpSpPr>
        <p:sp>
          <p:nvSpPr>
            <p:cNvPr id="3" name="Abgerundetes Rechteck 2"/>
            <p:cNvSpPr/>
            <p:nvPr/>
          </p:nvSpPr>
          <p:spPr>
            <a:xfrm>
              <a:off x="267214" y="3538307"/>
              <a:ext cx="2339603" cy="10152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67214" y="3564900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Komponente A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514799" y="3960824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8" name="Gerader Verbinder 117"/>
            <p:cNvCxnSpPr/>
            <p:nvPr/>
          </p:nvCxnSpPr>
          <p:spPr>
            <a:xfrm rot="5400000">
              <a:off x="1230008" y="4159355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/>
            <p:cNvSpPr/>
            <p:nvPr/>
          </p:nvSpPr>
          <p:spPr>
            <a:xfrm>
              <a:off x="1442365" y="3928975"/>
              <a:ext cx="962904" cy="4939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849136" y="344636"/>
            <a:ext cx="2348065" cy="1015299"/>
            <a:chOff x="6530966" y="3516122"/>
            <a:chExt cx="2348065" cy="1015299"/>
          </a:xfrm>
        </p:grpSpPr>
        <p:sp>
          <p:nvSpPr>
            <p:cNvPr id="52" name="Abgerundetes Rechteck 51"/>
            <p:cNvSpPr/>
            <p:nvPr/>
          </p:nvSpPr>
          <p:spPr>
            <a:xfrm>
              <a:off x="6539428" y="3516122"/>
              <a:ext cx="2339603" cy="10152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530966" y="356295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Komponente C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6775561" y="3932288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9" name="Gerader Verbinder 118"/>
            <p:cNvCxnSpPr/>
            <p:nvPr/>
          </p:nvCxnSpPr>
          <p:spPr>
            <a:xfrm rot="5400000">
              <a:off x="7850315" y="4134706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hteck 123"/>
            <p:cNvSpPr/>
            <p:nvPr/>
          </p:nvSpPr>
          <p:spPr>
            <a:xfrm>
              <a:off x="8063388" y="3887737"/>
              <a:ext cx="704022" cy="4939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666935" y="1956286"/>
            <a:ext cx="1795613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3402199" y="4101230"/>
            <a:ext cx="2339603" cy="1015299"/>
            <a:chOff x="4330298" y="4222858"/>
            <a:chExt cx="2339603" cy="1015299"/>
          </a:xfrm>
        </p:grpSpPr>
        <p:sp>
          <p:nvSpPr>
            <p:cNvPr id="57" name="Abgerundetes Rechteck 56"/>
            <p:cNvSpPr/>
            <p:nvPr/>
          </p:nvSpPr>
          <p:spPr>
            <a:xfrm>
              <a:off x="4330298" y="4222858"/>
              <a:ext cx="2339603" cy="10152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4577882" y="4528089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6" name="Gerader Verbinder 115"/>
            <p:cNvCxnSpPr/>
            <p:nvPr/>
          </p:nvCxnSpPr>
          <p:spPr>
            <a:xfrm rot="5400000">
              <a:off x="5748427" y="4730507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hteck 120"/>
            <p:cNvSpPr/>
            <p:nvPr/>
          </p:nvSpPr>
          <p:spPr>
            <a:xfrm>
              <a:off x="5962474" y="4472111"/>
              <a:ext cx="550118" cy="4939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402199" y="5300399"/>
            <a:ext cx="2339603" cy="1015299"/>
            <a:chOff x="4330297" y="5371118"/>
            <a:chExt cx="2339603" cy="1015299"/>
          </a:xfrm>
        </p:grpSpPr>
        <p:sp>
          <p:nvSpPr>
            <p:cNvPr id="58" name="Abgerundetes Rechteck 57"/>
            <p:cNvSpPr/>
            <p:nvPr/>
          </p:nvSpPr>
          <p:spPr>
            <a:xfrm>
              <a:off x="4330297" y="5371118"/>
              <a:ext cx="2339603" cy="10152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4577882" y="5674461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7" name="Gerader Verbinder 116"/>
            <p:cNvCxnSpPr/>
            <p:nvPr/>
          </p:nvCxnSpPr>
          <p:spPr>
            <a:xfrm rot="5400000">
              <a:off x="5803331" y="5876879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hteck 122"/>
            <p:cNvSpPr/>
            <p:nvPr/>
          </p:nvSpPr>
          <p:spPr>
            <a:xfrm>
              <a:off x="6024598" y="5660659"/>
              <a:ext cx="503834" cy="4939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402198" y="2902061"/>
            <a:ext cx="2339605" cy="1015299"/>
            <a:chOff x="3397593" y="3538307"/>
            <a:chExt cx="2339605" cy="1015299"/>
          </a:xfrm>
        </p:grpSpPr>
        <p:sp>
          <p:nvSpPr>
            <p:cNvPr id="53" name="Abgerundetes Rechteck 52"/>
            <p:cNvSpPr/>
            <p:nvPr/>
          </p:nvSpPr>
          <p:spPr>
            <a:xfrm>
              <a:off x="3397595" y="3538307"/>
              <a:ext cx="2339603" cy="10152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97593" y="3562956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Komponente B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3645178" y="3956937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5" name="Gerader Verbinder 114"/>
            <p:cNvCxnSpPr/>
            <p:nvPr/>
          </p:nvCxnSpPr>
          <p:spPr>
            <a:xfrm rot="5400000">
              <a:off x="5008828" y="4159355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hteck 119"/>
            <p:cNvSpPr/>
            <p:nvPr/>
          </p:nvSpPr>
          <p:spPr>
            <a:xfrm>
              <a:off x="5230082" y="3912386"/>
              <a:ext cx="293590" cy="4939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635832" y="3971238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Auslastung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Gewinkelte Verbindung 36"/>
          <p:cNvCxnSpPr>
            <a:stCxn id="7" idx="1"/>
            <a:endCxn id="53" idx="1"/>
          </p:cNvCxnSpPr>
          <p:nvPr/>
        </p:nvCxnSpPr>
        <p:spPr>
          <a:xfrm rot="10800000" flipV="1">
            <a:off x="3402201" y="2167543"/>
            <a:ext cx="264735" cy="1242167"/>
          </a:xfrm>
          <a:prstGeom prst="bentConnector3">
            <a:avLst>
              <a:gd name="adj1" fmla="val 18635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Gewinkelte Verbindung 70"/>
          <p:cNvCxnSpPr>
            <a:stCxn id="7" idx="1"/>
            <a:endCxn id="57" idx="1"/>
          </p:cNvCxnSpPr>
          <p:nvPr/>
        </p:nvCxnSpPr>
        <p:spPr>
          <a:xfrm rot="10800000" flipV="1">
            <a:off x="3402199" y="2167544"/>
            <a:ext cx="264736" cy="2441336"/>
          </a:xfrm>
          <a:prstGeom prst="bentConnector3">
            <a:avLst>
              <a:gd name="adj1" fmla="val 18635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7" idx="1"/>
            <a:endCxn id="58" idx="1"/>
          </p:cNvCxnSpPr>
          <p:nvPr/>
        </p:nvCxnSpPr>
        <p:spPr>
          <a:xfrm rot="10800000" flipV="1">
            <a:off x="3402199" y="2167543"/>
            <a:ext cx="264736" cy="3640505"/>
          </a:xfrm>
          <a:prstGeom prst="bentConnector3">
            <a:avLst>
              <a:gd name="adj1" fmla="val 18635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" idx="4"/>
            <a:endCxn id="7" idx="0"/>
          </p:cNvCxnSpPr>
          <p:nvPr/>
        </p:nvCxnSpPr>
        <p:spPr>
          <a:xfrm flipH="1">
            <a:off x="4564742" y="1433027"/>
            <a:ext cx="2" cy="523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7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echseck 59"/>
          <p:cNvSpPr/>
          <p:nvPr/>
        </p:nvSpPr>
        <p:spPr>
          <a:xfrm>
            <a:off x="6387836" y="5231083"/>
            <a:ext cx="1058049" cy="9121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61" name="Gruppieren 60"/>
          <p:cNvGrpSpPr/>
          <p:nvPr/>
        </p:nvGrpSpPr>
        <p:grpSpPr>
          <a:xfrm>
            <a:off x="6784824" y="5519508"/>
            <a:ext cx="264072" cy="328047"/>
            <a:chOff x="3553009" y="884518"/>
            <a:chExt cx="1159435" cy="1440329"/>
          </a:xfrm>
        </p:grpSpPr>
        <p:sp>
          <p:nvSpPr>
            <p:cNvPr id="62" name="Halbbogen 61"/>
            <p:cNvSpPr/>
            <p:nvPr/>
          </p:nvSpPr>
          <p:spPr>
            <a:xfrm>
              <a:off x="3716512" y="884518"/>
              <a:ext cx="832435" cy="872564"/>
            </a:xfrm>
            <a:prstGeom prst="blockArc">
              <a:avLst>
                <a:gd name="adj1" fmla="val 10761560"/>
                <a:gd name="adj2" fmla="val 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Ecken des Rechtecks auf der gleichen Seite schneiden 62"/>
            <p:cNvSpPr/>
            <p:nvPr/>
          </p:nvSpPr>
          <p:spPr>
            <a:xfrm>
              <a:off x="3553009" y="1320800"/>
              <a:ext cx="1159435" cy="100404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4044998" y="1604682"/>
              <a:ext cx="175456" cy="436282"/>
            </a:xfrm>
            <a:custGeom>
              <a:avLst/>
              <a:gdLst>
                <a:gd name="connsiteX0" fmla="*/ 84525 w 169050"/>
                <a:gd name="connsiteY0" fmla="*/ 0 h 436282"/>
                <a:gd name="connsiteX1" fmla="*/ 169050 w 169050"/>
                <a:gd name="connsiteY1" fmla="*/ 84525 h 436282"/>
                <a:gd name="connsiteX2" fmla="*/ 144293 w 169050"/>
                <a:gd name="connsiteY2" fmla="*/ 144293 h 436282"/>
                <a:gd name="connsiteX3" fmla="*/ 117821 w 169050"/>
                <a:gd name="connsiteY3" fmla="*/ 162141 h 436282"/>
                <a:gd name="connsiteX4" fmla="*/ 117821 w 169050"/>
                <a:gd name="connsiteY4" fmla="*/ 436282 h 436282"/>
                <a:gd name="connsiteX5" fmla="*/ 51226 w 169050"/>
                <a:gd name="connsiteY5" fmla="*/ 436282 h 436282"/>
                <a:gd name="connsiteX6" fmla="*/ 51226 w 169050"/>
                <a:gd name="connsiteY6" fmla="*/ 162139 h 436282"/>
                <a:gd name="connsiteX7" fmla="*/ 24757 w 169050"/>
                <a:gd name="connsiteY7" fmla="*/ 144293 h 436282"/>
                <a:gd name="connsiteX8" fmla="*/ 0 w 169050"/>
                <a:gd name="connsiteY8" fmla="*/ 84525 h 436282"/>
                <a:gd name="connsiteX9" fmla="*/ 84525 w 169050"/>
                <a:gd name="connsiteY9" fmla="*/ 0 h 43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050" h="436282">
                  <a:moveTo>
                    <a:pt x="84525" y="0"/>
                  </a:moveTo>
                  <a:cubicBezTo>
                    <a:pt x="131207" y="0"/>
                    <a:pt x="169050" y="37843"/>
                    <a:pt x="169050" y="84525"/>
                  </a:cubicBezTo>
                  <a:cubicBezTo>
                    <a:pt x="169050" y="107866"/>
                    <a:pt x="159589" y="128997"/>
                    <a:pt x="144293" y="144293"/>
                  </a:cubicBezTo>
                  <a:lnTo>
                    <a:pt x="117821" y="162141"/>
                  </a:lnTo>
                  <a:lnTo>
                    <a:pt x="117821" y="436282"/>
                  </a:lnTo>
                  <a:lnTo>
                    <a:pt x="51226" y="436282"/>
                  </a:lnTo>
                  <a:lnTo>
                    <a:pt x="51226" y="162139"/>
                  </a:lnTo>
                  <a:lnTo>
                    <a:pt x="24757" y="144293"/>
                  </a:lnTo>
                  <a:cubicBezTo>
                    <a:pt x="9461" y="128997"/>
                    <a:pt x="0" y="107866"/>
                    <a:pt x="0" y="84525"/>
                  </a:cubicBezTo>
                  <a:cubicBezTo>
                    <a:pt x="0" y="37843"/>
                    <a:pt x="37843" y="0"/>
                    <a:pt x="84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8463985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301094" y="2532177"/>
            <a:ext cx="1058049" cy="912111"/>
            <a:chOff x="5301094" y="2532177"/>
            <a:chExt cx="1058049" cy="912111"/>
          </a:xfrm>
        </p:grpSpPr>
        <p:sp>
          <p:nvSpPr>
            <p:cNvPr id="31" name="Sechseck 30"/>
            <p:cNvSpPr/>
            <p:nvPr/>
          </p:nvSpPr>
          <p:spPr>
            <a:xfrm>
              <a:off x="5301094" y="2532177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5572400" y="2823355"/>
              <a:ext cx="515435" cy="329753"/>
              <a:chOff x="6406709" y="4305654"/>
              <a:chExt cx="991754" cy="634481"/>
            </a:xfrm>
          </p:grpSpPr>
          <p:sp>
            <p:nvSpPr>
              <p:cNvPr id="35" name="Abgerundetes Rechteck 34"/>
              <p:cNvSpPr/>
              <p:nvPr/>
            </p:nvSpPr>
            <p:spPr>
              <a:xfrm>
                <a:off x="6406709" y="4305654"/>
                <a:ext cx="991754" cy="63448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cxnSp>
            <p:nvCxnSpPr>
              <p:cNvPr id="36" name="Gerader Verbinder 35"/>
              <p:cNvCxnSpPr/>
              <p:nvPr/>
            </p:nvCxnSpPr>
            <p:spPr>
              <a:xfrm>
                <a:off x="6409236" y="4463142"/>
                <a:ext cx="989227" cy="0"/>
              </a:xfrm>
              <a:prstGeom prst="lin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7" name="Ellipse 36"/>
              <p:cNvSpPr/>
              <p:nvPr/>
            </p:nvSpPr>
            <p:spPr>
              <a:xfrm>
                <a:off x="6478569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6575303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674512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475327" y="64138"/>
            <a:ext cx="2647068" cy="1221900"/>
            <a:chOff x="6327779" y="163412"/>
            <a:chExt cx="2647068" cy="1221900"/>
          </a:xfrm>
        </p:grpSpPr>
        <p:sp>
          <p:nvSpPr>
            <p:cNvPr id="6" name="Textfeld 5"/>
            <p:cNvSpPr txBox="1"/>
            <p:nvPr/>
          </p:nvSpPr>
          <p:spPr>
            <a:xfrm>
              <a:off x="6784824" y="163412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6"/>
                  </a:solidFill>
                </a:rPr>
                <a:t>Consumer-Anfragen</a:t>
              </a:r>
              <a:endParaRPr lang="de-DE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784824" y="498003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2"/>
                  </a:solidFill>
                </a:rPr>
                <a:t>Entdeckung und </a:t>
              </a:r>
            </a:p>
            <a:p>
              <a:r>
                <a:rPr lang="de-DE" sz="1400" b="1" dirty="0" smtClean="0">
                  <a:solidFill>
                    <a:schemeClr val="accent2"/>
                  </a:solidFill>
                </a:rPr>
                <a:t>Registrierung</a:t>
              </a:r>
              <a:endParaRPr lang="de-DE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84824" y="1077535"/>
              <a:ext cx="2190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tx2"/>
                  </a:solidFill>
                </a:rPr>
                <a:t>Konfigurationsverteilung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6327779" y="314389"/>
              <a:ext cx="38938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6327779" y="777907"/>
              <a:ext cx="38938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6327779" y="1219900"/>
              <a:ext cx="38809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57029" y="5764328"/>
              <a:ext cx="757855" cy="823755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9" y="5162582"/>
              <a:ext cx="1089" cy="6017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571925" y="674720"/>
            <a:ext cx="4485653" cy="41889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Zylinder 50"/>
          <p:cNvSpPr/>
          <p:nvPr/>
        </p:nvSpPr>
        <p:spPr>
          <a:xfrm>
            <a:off x="1955829" y="5050391"/>
            <a:ext cx="600154" cy="652341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867188" y="4182457"/>
            <a:ext cx="2775711" cy="39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53" name="Rechteck 52"/>
          <p:cNvSpPr/>
          <p:nvPr/>
        </p:nvSpPr>
        <p:spPr>
          <a:xfrm>
            <a:off x="872628" y="2853163"/>
            <a:ext cx="2252253" cy="394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54" name="Rechteck 53"/>
          <p:cNvSpPr/>
          <p:nvPr/>
        </p:nvSpPr>
        <p:spPr>
          <a:xfrm>
            <a:off x="872628" y="1084509"/>
            <a:ext cx="2775714" cy="3946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Ressourcen/API</a:t>
            </a:r>
            <a:endParaRPr lang="de-DE" sz="1400" dirty="0"/>
          </a:p>
        </p:txBody>
      </p:sp>
      <p:sp>
        <p:nvSpPr>
          <p:cNvPr id="55" name="Rechteck 54"/>
          <p:cNvSpPr/>
          <p:nvPr/>
        </p:nvSpPr>
        <p:spPr>
          <a:xfrm rot="16200000">
            <a:off x="2666977" y="2266469"/>
            <a:ext cx="1568060" cy="394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Security REST Client</a:t>
            </a:r>
            <a:endParaRPr lang="de-DE" sz="1400" dirty="0"/>
          </a:p>
        </p:txBody>
      </p:sp>
      <p:cxnSp>
        <p:nvCxnSpPr>
          <p:cNvPr id="57" name="Gerader Verbinder 56"/>
          <p:cNvCxnSpPr/>
          <p:nvPr/>
        </p:nvCxnSpPr>
        <p:spPr>
          <a:xfrm>
            <a:off x="1341078" y="1466997"/>
            <a:ext cx="0" cy="138616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53" idx="2"/>
            <a:endCxn id="62" idx="0"/>
          </p:cNvCxnSpPr>
          <p:nvPr/>
        </p:nvCxnSpPr>
        <p:spPr>
          <a:xfrm>
            <a:off x="1998755" y="3247835"/>
            <a:ext cx="0" cy="3035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52" idx="2"/>
            <a:endCxn id="51" idx="1"/>
          </p:cNvCxnSpPr>
          <p:nvPr/>
        </p:nvCxnSpPr>
        <p:spPr>
          <a:xfrm>
            <a:off x="2255044" y="4573862"/>
            <a:ext cx="862" cy="47652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65" idx="3"/>
          </p:cNvCxnSpPr>
          <p:nvPr/>
        </p:nvCxnSpPr>
        <p:spPr>
          <a:xfrm>
            <a:off x="3121526" y="1887597"/>
            <a:ext cx="132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endCxn id="56" idx="1"/>
          </p:cNvCxnSpPr>
          <p:nvPr/>
        </p:nvCxnSpPr>
        <p:spPr>
          <a:xfrm>
            <a:off x="3642899" y="2003321"/>
            <a:ext cx="68996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872628" y="3551422"/>
            <a:ext cx="2252253" cy="3925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Entitäten</a:t>
            </a:r>
            <a:endParaRPr lang="de-DE" sz="1400" dirty="0"/>
          </a:p>
        </p:txBody>
      </p:sp>
      <p:cxnSp>
        <p:nvCxnSpPr>
          <p:cNvPr id="63" name="Gerader Verbinder 62"/>
          <p:cNvCxnSpPr>
            <a:stCxn id="65" idx="2"/>
          </p:cNvCxnSpPr>
          <p:nvPr/>
        </p:nvCxnSpPr>
        <p:spPr>
          <a:xfrm>
            <a:off x="2295697" y="2086600"/>
            <a:ext cx="190" cy="7665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>
            <a:off x="2255044" y="1479181"/>
            <a:ext cx="0" cy="20608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1469867" y="1688593"/>
            <a:ext cx="1651659" cy="3980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Geschäftslogik</a:t>
            </a:r>
            <a:endParaRPr lang="de-DE" sz="1400" dirty="0"/>
          </a:p>
        </p:txBody>
      </p:sp>
      <p:cxnSp>
        <p:nvCxnSpPr>
          <p:cNvPr id="66" name="Gerader Verbinder 65"/>
          <p:cNvCxnSpPr/>
          <p:nvPr/>
        </p:nvCxnSpPr>
        <p:spPr>
          <a:xfrm>
            <a:off x="2255044" y="395665"/>
            <a:ext cx="0" cy="6888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62" idx="2"/>
          </p:cNvCxnSpPr>
          <p:nvPr/>
        </p:nvCxnSpPr>
        <p:spPr>
          <a:xfrm>
            <a:off x="1998755" y="3943934"/>
            <a:ext cx="0" cy="2385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 rot="16200000">
            <a:off x="3141064" y="3434098"/>
            <a:ext cx="623143" cy="39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Listener</a:t>
            </a:r>
            <a:endParaRPr lang="de-DE" sz="1050" dirty="0"/>
          </a:p>
        </p:txBody>
      </p:sp>
      <p:cxnSp>
        <p:nvCxnSpPr>
          <p:cNvPr id="69" name="Gerader Verbinder 68"/>
          <p:cNvCxnSpPr>
            <a:stCxn id="68" idx="1"/>
          </p:cNvCxnSpPr>
          <p:nvPr/>
        </p:nvCxnSpPr>
        <p:spPr>
          <a:xfrm>
            <a:off x="3452636" y="3941373"/>
            <a:ext cx="3618" cy="2436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2766097" y="1760360"/>
            <a:ext cx="270541" cy="2705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bgerundetes Rechteck 72"/>
          <p:cNvSpPr/>
          <p:nvPr/>
        </p:nvSpPr>
        <p:spPr>
          <a:xfrm>
            <a:off x="3560936" y="3493877"/>
            <a:ext cx="270541" cy="2705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  <p:sp>
        <p:nvSpPr>
          <p:cNvPr id="71" name="Rechteck 70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266891" y="520709"/>
            <a:ext cx="3832143" cy="549541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4332868" y="1680616"/>
            <a:ext cx="1468177" cy="645409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Test Double</a:t>
            </a:r>
          </a:p>
          <a:p>
            <a:pPr algn="ctr"/>
            <a:r>
              <a:rPr lang="de-DE" sz="1200" dirty="0" smtClean="0"/>
              <a:t>(intern oder extern)</a:t>
            </a:r>
            <a:endParaRPr lang="de-DE" sz="1200" dirty="0"/>
          </a:p>
        </p:txBody>
      </p:sp>
      <p:sp>
        <p:nvSpPr>
          <p:cNvPr id="75" name="Rechteck 74"/>
          <p:cNvSpPr/>
          <p:nvPr/>
        </p:nvSpPr>
        <p:spPr>
          <a:xfrm>
            <a:off x="649539" y="769386"/>
            <a:ext cx="5257471" cy="5107999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49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758678" y="2547708"/>
            <a:ext cx="7626645" cy="9471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8360370" y="245656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</a:t>
            </a:r>
            <a:endParaRPr lang="de-DE" sz="1200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286965" y="2994349"/>
            <a:ext cx="8570071" cy="1383096"/>
            <a:chOff x="-87086" y="2994349"/>
            <a:chExt cx="8570071" cy="138309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7384733" y="2994349"/>
              <a:ext cx="1058049" cy="912111"/>
              <a:chOff x="1825020" y="4283177"/>
              <a:chExt cx="1058049" cy="912111"/>
            </a:xfrm>
          </p:grpSpPr>
          <p:sp>
            <p:nvSpPr>
              <p:cNvPr id="3" name="Sechseck 2"/>
              <p:cNvSpPr/>
              <p:nvPr/>
            </p:nvSpPr>
            <p:spPr>
              <a:xfrm>
                <a:off x="1825020" y="4283177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4" name="Gruppieren 3"/>
              <p:cNvGrpSpPr/>
              <p:nvPr/>
            </p:nvGrpSpPr>
            <p:grpSpPr>
              <a:xfrm>
                <a:off x="2222008" y="4571602"/>
                <a:ext cx="264072" cy="328047"/>
                <a:chOff x="3553009" y="884518"/>
                <a:chExt cx="1159435" cy="1440329"/>
              </a:xfrm>
            </p:grpSpPr>
            <p:sp>
              <p:nvSpPr>
                <p:cNvPr id="5" name="Halbbogen 4"/>
                <p:cNvSpPr/>
                <p:nvPr/>
              </p:nvSpPr>
              <p:spPr>
                <a:xfrm>
                  <a:off x="3716512" y="884518"/>
                  <a:ext cx="832435" cy="872564"/>
                </a:xfrm>
                <a:prstGeom prst="blockArc">
                  <a:avLst>
                    <a:gd name="adj1" fmla="val 10761560"/>
                    <a:gd name="adj2" fmla="val 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Ecken des Rechtecks auf der gleichen Seite schneiden 5"/>
                <p:cNvSpPr/>
                <p:nvPr/>
              </p:nvSpPr>
              <p:spPr>
                <a:xfrm>
                  <a:off x="3553009" y="1320800"/>
                  <a:ext cx="1159435" cy="1004047"/>
                </a:xfrm>
                <a:prstGeom prst="snip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7" name="Freihandform 6"/>
                <p:cNvSpPr/>
                <p:nvPr/>
              </p:nvSpPr>
              <p:spPr>
                <a:xfrm>
                  <a:off x="4044998" y="1604682"/>
                  <a:ext cx="175456" cy="436282"/>
                </a:xfrm>
                <a:custGeom>
                  <a:avLst/>
                  <a:gdLst>
                    <a:gd name="connsiteX0" fmla="*/ 84525 w 169050"/>
                    <a:gd name="connsiteY0" fmla="*/ 0 h 436282"/>
                    <a:gd name="connsiteX1" fmla="*/ 169050 w 169050"/>
                    <a:gd name="connsiteY1" fmla="*/ 84525 h 436282"/>
                    <a:gd name="connsiteX2" fmla="*/ 144293 w 169050"/>
                    <a:gd name="connsiteY2" fmla="*/ 144293 h 436282"/>
                    <a:gd name="connsiteX3" fmla="*/ 117821 w 169050"/>
                    <a:gd name="connsiteY3" fmla="*/ 162141 h 436282"/>
                    <a:gd name="connsiteX4" fmla="*/ 117821 w 169050"/>
                    <a:gd name="connsiteY4" fmla="*/ 436282 h 436282"/>
                    <a:gd name="connsiteX5" fmla="*/ 51226 w 169050"/>
                    <a:gd name="connsiteY5" fmla="*/ 436282 h 436282"/>
                    <a:gd name="connsiteX6" fmla="*/ 51226 w 169050"/>
                    <a:gd name="connsiteY6" fmla="*/ 162139 h 436282"/>
                    <a:gd name="connsiteX7" fmla="*/ 24757 w 169050"/>
                    <a:gd name="connsiteY7" fmla="*/ 144293 h 436282"/>
                    <a:gd name="connsiteX8" fmla="*/ 0 w 169050"/>
                    <a:gd name="connsiteY8" fmla="*/ 84525 h 436282"/>
                    <a:gd name="connsiteX9" fmla="*/ 84525 w 169050"/>
                    <a:gd name="connsiteY9" fmla="*/ 0 h 436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050" h="436282">
                      <a:moveTo>
                        <a:pt x="84525" y="0"/>
                      </a:moveTo>
                      <a:cubicBezTo>
                        <a:pt x="131207" y="0"/>
                        <a:pt x="169050" y="37843"/>
                        <a:pt x="169050" y="84525"/>
                      </a:cubicBezTo>
                      <a:cubicBezTo>
                        <a:pt x="169050" y="107866"/>
                        <a:pt x="159589" y="128997"/>
                        <a:pt x="144293" y="144293"/>
                      </a:cubicBezTo>
                      <a:lnTo>
                        <a:pt x="117821" y="162141"/>
                      </a:lnTo>
                      <a:lnTo>
                        <a:pt x="117821" y="436282"/>
                      </a:lnTo>
                      <a:lnTo>
                        <a:pt x="51226" y="436282"/>
                      </a:lnTo>
                      <a:lnTo>
                        <a:pt x="51226" y="162139"/>
                      </a:lnTo>
                      <a:lnTo>
                        <a:pt x="24757" y="144293"/>
                      </a:lnTo>
                      <a:cubicBezTo>
                        <a:pt x="9461" y="128997"/>
                        <a:pt x="0" y="107866"/>
                        <a:pt x="0" y="84525"/>
                      </a:cubicBezTo>
                      <a:cubicBezTo>
                        <a:pt x="0" y="37843"/>
                        <a:pt x="37843" y="0"/>
                        <a:pt x="84525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8" name="Gruppieren 7"/>
            <p:cNvGrpSpPr/>
            <p:nvPr/>
          </p:nvGrpSpPr>
          <p:grpSpPr>
            <a:xfrm>
              <a:off x="5975204" y="2998277"/>
              <a:ext cx="1058049" cy="912111"/>
              <a:chOff x="3832280" y="2953723"/>
              <a:chExt cx="1058049" cy="912111"/>
            </a:xfrm>
          </p:grpSpPr>
          <p:sp>
            <p:nvSpPr>
              <p:cNvPr id="9" name="Sechseck 8"/>
              <p:cNvSpPr/>
              <p:nvPr/>
            </p:nvSpPr>
            <p:spPr>
              <a:xfrm>
                <a:off x="3832280" y="2953723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10" name="Gruppieren 9"/>
              <p:cNvGrpSpPr/>
              <p:nvPr/>
            </p:nvGrpSpPr>
            <p:grpSpPr>
              <a:xfrm>
                <a:off x="4078099" y="3303394"/>
                <a:ext cx="566407" cy="212781"/>
                <a:chOff x="1592572" y="890614"/>
                <a:chExt cx="880266" cy="330684"/>
              </a:xfrm>
            </p:grpSpPr>
            <p:sp>
              <p:nvSpPr>
                <p:cNvPr id="11" name="Flussdiagramm: Gespeicherte Daten 10"/>
                <p:cNvSpPr/>
                <p:nvPr/>
              </p:nvSpPr>
              <p:spPr>
                <a:xfrm rot="9600000">
                  <a:off x="1815892" y="933542"/>
                  <a:ext cx="270510" cy="110490"/>
                </a:xfrm>
                <a:prstGeom prst="flowChartOnlineStorag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2" name="Flussdiagramm: Gespeicherte Daten 11"/>
                <p:cNvSpPr/>
                <p:nvPr/>
              </p:nvSpPr>
              <p:spPr>
                <a:xfrm rot="1227183">
                  <a:off x="1977395" y="932691"/>
                  <a:ext cx="270510" cy="110490"/>
                </a:xfrm>
                <a:prstGeom prst="flowChartOnlineStorag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1955222" y="890614"/>
                  <a:ext cx="141917" cy="14191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592572" y="932688"/>
                  <a:ext cx="288610" cy="28861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2184228" y="929157"/>
                  <a:ext cx="288610" cy="28861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663915" y="996309"/>
                  <a:ext cx="154305" cy="1543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2248197" y="996309"/>
                  <a:ext cx="154305" cy="1543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8" name="Gruppieren 17"/>
            <p:cNvGrpSpPr/>
            <p:nvPr/>
          </p:nvGrpSpPr>
          <p:grpSpPr>
            <a:xfrm>
              <a:off x="4480606" y="2998277"/>
              <a:ext cx="1058049" cy="912111"/>
              <a:chOff x="6225969" y="903324"/>
              <a:chExt cx="1058049" cy="912111"/>
            </a:xfrm>
          </p:grpSpPr>
          <p:sp>
            <p:nvSpPr>
              <p:cNvPr id="19" name="Sechseck 18"/>
              <p:cNvSpPr/>
              <p:nvPr/>
            </p:nvSpPr>
            <p:spPr>
              <a:xfrm>
                <a:off x="6225969" y="903324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0" name="Freihandform 19"/>
              <p:cNvSpPr/>
              <p:nvPr/>
            </p:nvSpPr>
            <p:spPr>
              <a:xfrm>
                <a:off x="6571663" y="1174463"/>
                <a:ext cx="366663" cy="369835"/>
              </a:xfrm>
              <a:custGeom>
                <a:avLst/>
                <a:gdLst>
                  <a:gd name="connsiteX0" fmla="*/ 272129 w 544258"/>
                  <a:gd name="connsiteY0" fmla="*/ 186118 h 548966"/>
                  <a:gd name="connsiteX1" fmla="*/ 183764 w 544258"/>
                  <a:gd name="connsiteY1" fmla="*/ 274483 h 548966"/>
                  <a:gd name="connsiteX2" fmla="*/ 272129 w 544258"/>
                  <a:gd name="connsiteY2" fmla="*/ 362848 h 548966"/>
                  <a:gd name="connsiteX3" fmla="*/ 360494 w 544258"/>
                  <a:gd name="connsiteY3" fmla="*/ 274483 h 548966"/>
                  <a:gd name="connsiteX4" fmla="*/ 272129 w 544258"/>
                  <a:gd name="connsiteY4" fmla="*/ 186118 h 548966"/>
                  <a:gd name="connsiteX5" fmla="*/ 220272 w 544258"/>
                  <a:gd name="connsiteY5" fmla="*/ 0 h 548966"/>
                  <a:gd name="connsiteX6" fmla="*/ 317699 w 544258"/>
                  <a:gd name="connsiteY6" fmla="*/ 0 h 548966"/>
                  <a:gd name="connsiteX7" fmla="*/ 317699 w 544258"/>
                  <a:gd name="connsiteY7" fmla="*/ 69047 h 548966"/>
                  <a:gd name="connsiteX8" fmla="*/ 351357 w 544258"/>
                  <a:gd name="connsiteY8" fmla="*/ 79495 h 548966"/>
                  <a:gd name="connsiteX9" fmla="*/ 376578 w 544258"/>
                  <a:gd name="connsiteY9" fmla="*/ 93580 h 548966"/>
                  <a:gd name="connsiteX10" fmla="*/ 431105 w 544258"/>
                  <a:gd name="connsiteY10" fmla="*/ 39054 h 548966"/>
                  <a:gd name="connsiteX11" fmla="*/ 499997 w 544258"/>
                  <a:gd name="connsiteY11" fmla="*/ 107945 h 548966"/>
                  <a:gd name="connsiteX12" fmla="*/ 446760 w 544258"/>
                  <a:gd name="connsiteY12" fmla="*/ 161182 h 548966"/>
                  <a:gd name="connsiteX13" fmla="*/ 452567 w 544258"/>
                  <a:gd name="connsiteY13" fmla="*/ 169149 h 548966"/>
                  <a:gd name="connsiteX14" fmla="*/ 471090 w 544258"/>
                  <a:gd name="connsiteY14" fmla="*/ 211554 h 548966"/>
                  <a:gd name="connsiteX15" fmla="*/ 473239 w 544258"/>
                  <a:gd name="connsiteY15" fmla="*/ 225769 h 548966"/>
                  <a:gd name="connsiteX16" fmla="*/ 544258 w 544258"/>
                  <a:gd name="connsiteY16" fmla="*/ 225769 h 548966"/>
                  <a:gd name="connsiteX17" fmla="*/ 544258 w 544258"/>
                  <a:gd name="connsiteY17" fmla="*/ 323196 h 548966"/>
                  <a:gd name="connsiteX18" fmla="*/ 473239 w 544258"/>
                  <a:gd name="connsiteY18" fmla="*/ 323196 h 548966"/>
                  <a:gd name="connsiteX19" fmla="*/ 471090 w 544258"/>
                  <a:gd name="connsiteY19" fmla="*/ 337412 h 548966"/>
                  <a:gd name="connsiteX20" fmla="*/ 452567 w 544258"/>
                  <a:gd name="connsiteY20" fmla="*/ 379817 h 548966"/>
                  <a:gd name="connsiteX21" fmla="*/ 447126 w 544258"/>
                  <a:gd name="connsiteY21" fmla="*/ 387282 h 548966"/>
                  <a:gd name="connsiteX22" fmla="*/ 500863 w 544258"/>
                  <a:gd name="connsiteY22" fmla="*/ 441019 h 548966"/>
                  <a:gd name="connsiteX23" fmla="*/ 431971 w 544258"/>
                  <a:gd name="connsiteY23" fmla="*/ 509910 h 548966"/>
                  <a:gd name="connsiteX24" fmla="*/ 377135 w 544258"/>
                  <a:gd name="connsiteY24" fmla="*/ 455075 h 548966"/>
                  <a:gd name="connsiteX25" fmla="*/ 351357 w 544258"/>
                  <a:gd name="connsiteY25" fmla="*/ 469471 h 548966"/>
                  <a:gd name="connsiteX26" fmla="*/ 317699 w 544258"/>
                  <a:gd name="connsiteY26" fmla="*/ 476266 h 548966"/>
                  <a:gd name="connsiteX27" fmla="*/ 317699 w 544258"/>
                  <a:gd name="connsiteY27" fmla="*/ 548966 h 548966"/>
                  <a:gd name="connsiteX28" fmla="*/ 220272 w 544258"/>
                  <a:gd name="connsiteY28" fmla="*/ 548966 h 548966"/>
                  <a:gd name="connsiteX29" fmla="*/ 220272 w 544258"/>
                  <a:gd name="connsiteY29" fmla="*/ 476266 h 548966"/>
                  <a:gd name="connsiteX30" fmla="*/ 186615 w 544258"/>
                  <a:gd name="connsiteY30" fmla="*/ 469471 h 548966"/>
                  <a:gd name="connsiteX31" fmla="*/ 168360 w 544258"/>
                  <a:gd name="connsiteY31" fmla="*/ 459276 h 548966"/>
                  <a:gd name="connsiteX32" fmla="*/ 115635 w 544258"/>
                  <a:gd name="connsiteY32" fmla="*/ 512000 h 548966"/>
                  <a:gd name="connsiteX33" fmla="*/ 46743 w 544258"/>
                  <a:gd name="connsiteY33" fmla="*/ 443109 h 548966"/>
                  <a:gd name="connsiteX34" fmla="*/ 95790 w 544258"/>
                  <a:gd name="connsiteY34" fmla="*/ 394063 h 548966"/>
                  <a:gd name="connsiteX35" fmla="*/ 85405 w 544258"/>
                  <a:gd name="connsiteY35" fmla="*/ 379817 h 548966"/>
                  <a:gd name="connsiteX36" fmla="*/ 66882 w 544258"/>
                  <a:gd name="connsiteY36" fmla="*/ 337412 h 548966"/>
                  <a:gd name="connsiteX37" fmla="*/ 64733 w 544258"/>
                  <a:gd name="connsiteY37" fmla="*/ 323196 h 548966"/>
                  <a:gd name="connsiteX38" fmla="*/ 0 w 544258"/>
                  <a:gd name="connsiteY38" fmla="*/ 323196 h 548966"/>
                  <a:gd name="connsiteX39" fmla="*/ 0 w 544258"/>
                  <a:gd name="connsiteY39" fmla="*/ 225769 h 548966"/>
                  <a:gd name="connsiteX40" fmla="*/ 64733 w 544258"/>
                  <a:gd name="connsiteY40" fmla="*/ 225769 h 548966"/>
                  <a:gd name="connsiteX41" fmla="*/ 66882 w 544258"/>
                  <a:gd name="connsiteY41" fmla="*/ 211554 h 548966"/>
                  <a:gd name="connsiteX42" fmla="*/ 85405 w 544258"/>
                  <a:gd name="connsiteY42" fmla="*/ 169149 h 548966"/>
                  <a:gd name="connsiteX43" fmla="*/ 94761 w 544258"/>
                  <a:gd name="connsiteY43" fmla="*/ 156314 h 548966"/>
                  <a:gd name="connsiteX44" fmla="*/ 48886 w 544258"/>
                  <a:gd name="connsiteY44" fmla="*/ 110440 h 548966"/>
                  <a:gd name="connsiteX45" fmla="*/ 117778 w 544258"/>
                  <a:gd name="connsiteY45" fmla="*/ 41549 h 548966"/>
                  <a:gd name="connsiteX46" fmla="*/ 166794 w 544258"/>
                  <a:gd name="connsiteY46" fmla="*/ 90565 h 548966"/>
                  <a:gd name="connsiteX47" fmla="*/ 186615 w 544258"/>
                  <a:gd name="connsiteY47" fmla="*/ 79495 h 548966"/>
                  <a:gd name="connsiteX48" fmla="*/ 220272 w 544258"/>
                  <a:gd name="connsiteY48" fmla="*/ 69047 h 54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44258" h="548966">
                    <a:moveTo>
                      <a:pt x="272129" y="186118"/>
                    </a:moveTo>
                    <a:cubicBezTo>
                      <a:pt x="223326" y="186118"/>
                      <a:pt x="183764" y="225680"/>
                      <a:pt x="183764" y="274483"/>
                    </a:cubicBezTo>
                    <a:cubicBezTo>
                      <a:pt x="183764" y="323286"/>
                      <a:pt x="223326" y="362848"/>
                      <a:pt x="272129" y="362848"/>
                    </a:cubicBezTo>
                    <a:cubicBezTo>
                      <a:pt x="320932" y="362848"/>
                      <a:pt x="360494" y="323286"/>
                      <a:pt x="360494" y="274483"/>
                    </a:cubicBezTo>
                    <a:cubicBezTo>
                      <a:pt x="360494" y="225680"/>
                      <a:pt x="320932" y="186118"/>
                      <a:pt x="272129" y="186118"/>
                    </a:cubicBezTo>
                    <a:close/>
                    <a:moveTo>
                      <a:pt x="220272" y="0"/>
                    </a:moveTo>
                    <a:lnTo>
                      <a:pt x="317699" y="0"/>
                    </a:lnTo>
                    <a:lnTo>
                      <a:pt x="317699" y="69047"/>
                    </a:lnTo>
                    <a:lnTo>
                      <a:pt x="351357" y="79495"/>
                    </a:lnTo>
                    <a:lnTo>
                      <a:pt x="376578" y="93580"/>
                    </a:lnTo>
                    <a:lnTo>
                      <a:pt x="431105" y="39054"/>
                    </a:lnTo>
                    <a:lnTo>
                      <a:pt x="499997" y="107945"/>
                    </a:lnTo>
                    <a:lnTo>
                      <a:pt x="446760" y="161182"/>
                    </a:lnTo>
                    <a:lnTo>
                      <a:pt x="452567" y="169149"/>
                    </a:lnTo>
                    <a:cubicBezTo>
                      <a:pt x="460211" y="182443"/>
                      <a:pt x="466453" y="196645"/>
                      <a:pt x="471090" y="211554"/>
                    </a:cubicBezTo>
                    <a:lnTo>
                      <a:pt x="473239" y="225769"/>
                    </a:lnTo>
                    <a:lnTo>
                      <a:pt x="544258" y="225769"/>
                    </a:lnTo>
                    <a:lnTo>
                      <a:pt x="544258" y="323196"/>
                    </a:lnTo>
                    <a:lnTo>
                      <a:pt x="473239" y="323196"/>
                    </a:lnTo>
                    <a:lnTo>
                      <a:pt x="471090" y="337412"/>
                    </a:lnTo>
                    <a:cubicBezTo>
                      <a:pt x="466453" y="352321"/>
                      <a:pt x="460211" y="366524"/>
                      <a:pt x="452567" y="379817"/>
                    </a:cubicBezTo>
                    <a:lnTo>
                      <a:pt x="447126" y="387282"/>
                    </a:lnTo>
                    <a:lnTo>
                      <a:pt x="500863" y="441019"/>
                    </a:lnTo>
                    <a:lnTo>
                      <a:pt x="431971" y="509910"/>
                    </a:lnTo>
                    <a:lnTo>
                      <a:pt x="377135" y="455075"/>
                    </a:lnTo>
                    <a:lnTo>
                      <a:pt x="351357" y="469471"/>
                    </a:lnTo>
                    <a:lnTo>
                      <a:pt x="317699" y="476266"/>
                    </a:lnTo>
                    <a:lnTo>
                      <a:pt x="317699" y="548966"/>
                    </a:lnTo>
                    <a:lnTo>
                      <a:pt x="220272" y="548966"/>
                    </a:lnTo>
                    <a:lnTo>
                      <a:pt x="220272" y="476266"/>
                    </a:lnTo>
                    <a:lnTo>
                      <a:pt x="186615" y="469471"/>
                    </a:lnTo>
                    <a:lnTo>
                      <a:pt x="168360" y="459276"/>
                    </a:lnTo>
                    <a:lnTo>
                      <a:pt x="115635" y="512000"/>
                    </a:lnTo>
                    <a:lnTo>
                      <a:pt x="46743" y="443109"/>
                    </a:lnTo>
                    <a:lnTo>
                      <a:pt x="95790" y="394063"/>
                    </a:lnTo>
                    <a:lnTo>
                      <a:pt x="85405" y="379817"/>
                    </a:lnTo>
                    <a:cubicBezTo>
                      <a:pt x="77761" y="366524"/>
                      <a:pt x="71519" y="352321"/>
                      <a:pt x="66882" y="337412"/>
                    </a:cubicBezTo>
                    <a:lnTo>
                      <a:pt x="64733" y="323196"/>
                    </a:lnTo>
                    <a:lnTo>
                      <a:pt x="0" y="323196"/>
                    </a:lnTo>
                    <a:lnTo>
                      <a:pt x="0" y="225769"/>
                    </a:lnTo>
                    <a:lnTo>
                      <a:pt x="64733" y="225769"/>
                    </a:lnTo>
                    <a:lnTo>
                      <a:pt x="66882" y="211554"/>
                    </a:lnTo>
                    <a:cubicBezTo>
                      <a:pt x="71519" y="196645"/>
                      <a:pt x="77761" y="182443"/>
                      <a:pt x="85405" y="169149"/>
                    </a:cubicBezTo>
                    <a:lnTo>
                      <a:pt x="94761" y="156314"/>
                    </a:lnTo>
                    <a:lnTo>
                      <a:pt x="48886" y="110440"/>
                    </a:lnTo>
                    <a:lnTo>
                      <a:pt x="117778" y="41549"/>
                    </a:lnTo>
                    <a:lnTo>
                      <a:pt x="166794" y="90565"/>
                    </a:lnTo>
                    <a:lnTo>
                      <a:pt x="186615" y="79495"/>
                    </a:lnTo>
                    <a:lnTo>
                      <a:pt x="220272" y="69047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71" name="Gruppieren 70"/>
            <p:cNvGrpSpPr/>
            <p:nvPr/>
          </p:nvGrpSpPr>
          <p:grpSpPr>
            <a:xfrm>
              <a:off x="1488479" y="2994349"/>
              <a:ext cx="1114408" cy="1372152"/>
              <a:chOff x="651985" y="4515195"/>
              <a:chExt cx="1114408" cy="1372152"/>
            </a:xfrm>
          </p:grpSpPr>
          <p:sp>
            <p:nvSpPr>
              <p:cNvPr id="47" name="Sechseck 46"/>
              <p:cNvSpPr/>
              <p:nvPr/>
            </p:nvSpPr>
            <p:spPr>
              <a:xfrm>
                <a:off x="680166" y="4515195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48" name="Gruppieren 47"/>
              <p:cNvGrpSpPr/>
              <p:nvPr/>
            </p:nvGrpSpPr>
            <p:grpSpPr>
              <a:xfrm>
                <a:off x="1055177" y="4807394"/>
                <a:ext cx="308025" cy="327712"/>
                <a:chOff x="4880919" y="430665"/>
                <a:chExt cx="308025" cy="327712"/>
              </a:xfrm>
            </p:grpSpPr>
            <p:sp>
              <p:nvSpPr>
                <p:cNvPr id="49" name="Rechteck 48"/>
                <p:cNvSpPr/>
                <p:nvPr/>
              </p:nvSpPr>
              <p:spPr>
                <a:xfrm>
                  <a:off x="4880919" y="495461"/>
                  <a:ext cx="193589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50" name="Rechteck 49"/>
                <p:cNvSpPr/>
                <p:nvPr/>
              </p:nvSpPr>
              <p:spPr>
                <a:xfrm>
                  <a:off x="4880919" y="636457"/>
                  <a:ext cx="308025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51" name="Ecken des Rechtecks auf der gleichen Seite schneiden 50"/>
                <p:cNvSpPr/>
                <p:nvPr/>
              </p:nvSpPr>
              <p:spPr>
                <a:xfrm>
                  <a:off x="4887247" y="430666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52" name="Ecken des Rechtecks auf der gleichen Seite schneiden 51"/>
                <p:cNvSpPr/>
                <p:nvPr/>
              </p:nvSpPr>
              <p:spPr>
                <a:xfrm>
                  <a:off x="5001892" y="430665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53" name="Ecken des Rechtecks auf der gleichen Seite schneiden 52"/>
                <p:cNvSpPr/>
                <p:nvPr/>
              </p:nvSpPr>
              <p:spPr>
                <a:xfrm>
                  <a:off x="5102581" y="571662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  <p:sp>
            <p:nvSpPr>
              <p:cNvPr id="70" name="Textfeld 69"/>
              <p:cNvSpPr txBox="1"/>
              <p:nvPr/>
            </p:nvSpPr>
            <p:spPr>
              <a:xfrm>
                <a:off x="651985" y="5425682"/>
                <a:ext cx="1114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dirty="0" smtClean="0"/>
                  <a:t>Shopping </a:t>
                </a:r>
                <a:r>
                  <a:rPr lang="de-DE" sz="1200" dirty="0" err="1" smtClean="0"/>
                  <a:t>Cart</a:t>
                </a:r>
                <a:endParaRPr lang="de-DE" sz="1200" dirty="0"/>
              </a:p>
              <a:p>
                <a:pPr algn="ctr"/>
                <a:r>
                  <a:rPr lang="de-DE" sz="1200" dirty="0" smtClean="0"/>
                  <a:t>Service</a:t>
                </a:r>
                <a:endParaRPr lang="de-DE" sz="1200" dirty="0"/>
              </a:p>
            </p:txBody>
          </p:sp>
        </p:grpSp>
        <p:grpSp>
          <p:nvGrpSpPr>
            <p:cNvPr id="72" name="Gruppieren 71"/>
            <p:cNvGrpSpPr/>
            <p:nvPr/>
          </p:nvGrpSpPr>
          <p:grpSpPr>
            <a:xfrm>
              <a:off x="-87086" y="2994676"/>
              <a:ext cx="1252266" cy="1187486"/>
              <a:chOff x="583059" y="4515195"/>
              <a:chExt cx="1252266" cy="1187486"/>
            </a:xfrm>
          </p:grpSpPr>
          <p:sp>
            <p:nvSpPr>
              <p:cNvPr id="73" name="Sechseck 72"/>
              <p:cNvSpPr/>
              <p:nvPr/>
            </p:nvSpPr>
            <p:spPr>
              <a:xfrm>
                <a:off x="680166" y="4515195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74" name="Gruppieren 73"/>
              <p:cNvGrpSpPr/>
              <p:nvPr/>
            </p:nvGrpSpPr>
            <p:grpSpPr>
              <a:xfrm>
                <a:off x="1055177" y="4807394"/>
                <a:ext cx="308025" cy="327712"/>
                <a:chOff x="4880919" y="430665"/>
                <a:chExt cx="308025" cy="327712"/>
              </a:xfrm>
            </p:grpSpPr>
            <p:sp>
              <p:nvSpPr>
                <p:cNvPr id="76" name="Rechteck 75"/>
                <p:cNvSpPr/>
                <p:nvPr/>
              </p:nvSpPr>
              <p:spPr>
                <a:xfrm>
                  <a:off x="4880919" y="495461"/>
                  <a:ext cx="193589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77" name="Rechteck 76"/>
                <p:cNvSpPr/>
                <p:nvPr/>
              </p:nvSpPr>
              <p:spPr>
                <a:xfrm>
                  <a:off x="4880919" y="636457"/>
                  <a:ext cx="308025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78" name="Ecken des Rechtecks auf der gleichen Seite schneiden 77"/>
                <p:cNvSpPr/>
                <p:nvPr/>
              </p:nvSpPr>
              <p:spPr>
                <a:xfrm>
                  <a:off x="4887247" y="430666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79" name="Ecken des Rechtecks auf der gleichen Seite schneiden 78"/>
                <p:cNvSpPr/>
                <p:nvPr/>
              </p:nvSpPr>
              <p:spPr>
                <a:xfrm>
                  <a:off x="5001892" y="430665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0" name="Ecken des Rechtecks auf der gleichen Seite schneiden 79"/>
                <p:cNvSpPr/>
                <p:nvPr/>
              </p:nvSpPr>
              <p:spPr>
                <a:xfrm>
                  <a:off x="5102581" y="571662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  <p:sp>
            <p:nvSpPr>
              <p:cNvPr id="75" name="Textfeld 74"/>
              <p:cNvSpPr txBox="1"/>
              <p:nvPr/>
            </p:nvSpPr>
            <p:spPr>
              <a:xfrm>
                <a:off x="583059" y="5425682"/>
                <a:ext cx="12522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dirty="0" err="1" smtClean="0"/>
                  <a:t>Ordering</a:t>
                </a:r>
                <a:r>
                  <a:rPr lang="de-DE" sz="1200" dirty="0" smtClean="0"/>
                  <a:t> Service</a:t>
                </a:r>
                <a:endParaRPr lang="de-DE" sz="1200" dirty="0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2865350" y="2994676"/>
              <a:ext cx="1394934" cy="1187486"/>
              <a:chOff x="511725" y="4515195"/>
              <a:chExt cx="1394934" cy="1187486"/>
            </a:xfrm>
          </p:grpSpPr>
          <p:sp>
            <p:nvSpPr>
              <p:cNvPr id="82" name="Sechseck 81"/>
              <p:cNvSpPr/>
              <p:nvPr/>
            </p:nvSpPr>
            <p:spPr>
              <a:xfrm>
                <a:off x="680166" y="4515195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83" name="Gruppieren 82"/>
              <p:cNvGrpSpPr/>
              <p:nvPr/>
            </p:nvGrpSpPr>
            <p:grpSpPr>
              <a:xfrm>
                <a:off x="1055177" y="4807394"/>
                <a:ext cx="308025" cy="327712"/>
                <a:chOff x="4880919" y="430665"/>
                <a:chExt cx="308025" cy="327712"/>
              </a:xfrm>
            </p:grpSpPr>
            <p:sp>
              <p:nvSpPr>
                <p:cNvPr id="85" name="Rechteck 84"/>
                <p:cNvSpPr/>
                <p:nvPr/>
              </p:nvSpPr>
              <p:spPr>
                <a:xfrm>
                  <a:off x="4880919" y="495461"/>
                  <a:ext cx="193589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4880919" y="636457"/>
                  <a:ext cx="308025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7" name="Ecken des Rechtecks auf der gleichen Seite schneiden 86"/>
                <p:cNvSpPr/>
                <p:nvPr/>
              </p:nvSpPr>
              <p:spPr>
                <a:xfrm>
                  <a:off x="4887247" y="430666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8" name="Ecken des Rechtecks auf der gleichen Seite schneiden 87"/>
                <p:cNvSpPr/>
                <p:nvPr/>
              </p:nvSpPr>
              <p:spPr>
                <a:xfrm>
                  <a:off x="5001892" y="430665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9" name="Ecken des Rechtecks auf der gleichen Seite schneiden 88"/>
                <p:cNvSpPr/>
                <p:nvPr/>
              </p:nvSpPr>
              <p:spPr>
                <a:xfrm>
                  <a:off x="5102581" y="571662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  <p:sp>
            <p:nvSpPr>
              <p:cNvPr id="84" name="Textfeld 83"/>
              <p:cNvSpPr txBox="1"/>
              <p:nvPr/>
            </p:nvSpPr>
            <p:spPr>
              <a:xfrm>
                <a:off x="511725" y="5425682"/>
                <a:ext cx="1394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dirty="0" smtClean="0"/>
                  <a:t>Warehouse Service</a:t>
                </a:r>
                <a:endParaRPr lang="de-DE" sz="1200" dirty="0"/>
              </a:p>
            </p:txBody>
          </p:sp>
        </p:grpSp>
        <p:sp>
          <p:nvSpPr>
            <p:cNvPr id="99" name="Textfeld 98"/>
            <p:cNvSpPr txBox="1"/>
            <p:nvPr/>
          </p:nvSpPr>
          <p:spPr>
            <a:xfrm>
              <a:off x="4480481" y="3905162"/>
              <a:ext cx="10583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 smtClean="0"/>
                <a:t>Configuration</a:t>
              </a:r>
              <a:endParaRPr lang="de-DE" sz="1200" dirty="0" smtClean="0"/>
            </a:p>
            <a:p>
              <a:pPr algn="ctr"/>
              <a:r>
                <a:rPr lang="de-DE" sz="1200" dirty="0" smtClean="0"/>
                <a:t>Service</a:t>
              </a:r>
              <a:endParaRPr lang="de-DE" sz="1200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5847449" y="3916101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Discovery Service</a:t>
              </a:r>
              <a:endParaRPr lang="de-DE" sz="1200" dirty="0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7344533" y="3915780"/>
              <a:ext cx="1138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Authentication</a:t>
              </a:r>
            </a:p>
            <a:p>
              <a:pPr algn="ctr"/>
              <a:r>
                <a:rPr lang="de-DE" sz="1200" dirty="0" smtClean="0"/>
                <a:t>Service</a:t>
              </a:r>
              <a:endParaRPr lang="de-DE" sz="12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4042976" y="998691"/>
            <a:ext cx="1058049" cy="1193861"/>
            <a:chOff x="3843800" y="998691"/>
            <a:chExt cx="1058049" cy="1193861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3843800" y="1280441"/>
              <a:ext cx="1058049" cy="912111"/>
              <a:chOff x="5301094" y="2532177"/>
              <a:chExt cx="1058049" cy="912111"/>
            </a:xfrm>
          </p:grpSpPr>
          <p:sp>
            <p:nvSpPr>
              <p:cNvPr id="23" name="Sechseck 22"/>
              <p:cNvSpPr/>
              <p:nvPr/>
            </p:nvSpPr>
            <p:spPr>
              <a:xfrm>
                <a:off x="5301094" y="2532177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24" name="Gruppieren 23"/>
              <p:cNvGrpSpPr/>
              <p:nvPr/>
            </p:nvGrpSpPr>
            <p:grpSpPr>
              <a:xfrm>
                <a:off x="5572400" y="2823355"/>
                <a:ext cx="515435" cy="329753"/>
                <a:chOff x="6406709" y="4305654"/>
                <a:chExt cx="991754" cy="634481"/>
              </a:xfrm>
            </p:grpSpPr>
            <p:sp>
              <p:nvSpPr>
                <p:cNvPr id="25" name="Abgerundetes Rechteck 24"/>
                <p:cNvSpPr/>
                <p:nvPr/>
              </p:nvSpPr>
              <p:spPr>
                <a:xfrm>
                  <a:off x="6406709" y="4305654"/>
                  <a:ext cx="991754" cy="63448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6409236" y="4463142"/>
                  <a:ext cx="98922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/>
                <p:cNvSpPr/>
                <p:nvPr/>
              </p:nvSpPr>
              <p:spPr>
                <a:xfrm>
                  <a:off x="6478569" y="4359524"/>
                  <a:ext cx="49749" cy="4974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6575303" y="4359524"/>
                  <a:ext cx="49749" cy="4974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>
                  <a:off x="6674512" y="4359524"/>
                  <a:ext cx="49749" cy="4974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11" name="Textfeld 110"/>
            <p:cNvSpPr txBox="1"/>
            <p:nvPr/>
          </p:nvSpPr>
          <p:spPr>
            <a:xfrm>
              <a:off x="3895771" y="99869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Edge Server</a:t>
              </a:r>
              <a:endParaRPr lang="de-DE" sz="1200" dirty="0"/>
            </a:p>
          </p:txBody>
        </p:sp>
      </p:grpSp>
      <p:cxnSp>
        <p:nvCxnSpPr>
          <p:cNvPr id="39" name="Gerader Verbinder 38"/>
          <p:cNvCxnSpPr>
            <a:stCxn id="30" idx="0"/>
          </p:cNvCxnSpPr>
          <p:nvPr/>
        </p:nvCxnSpPr>
        <p:spPr>
          <a:xfrm flipH="1" flipV="1">
            <a:off x="4572000" y="2192552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H="1" flipV="1">
            <a:off x="913095" y="2639193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 flipV="1">
            <a:off x="2419733" y="2653727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 flipH="1" flipV="1">
            <a:off x="3923444" y="2639193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5383680" y="2639193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 flipV="1">
            <a:off x="6872474" y="2639193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H="1" flipV="1">
            <a:off x="8289928" y="2649885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113511" y="1467945"/>
            <a:ext cx="2566626" cy="3792829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302696" y="1759718"/>
            <a:ext cx="2188254" cy="3260309"/>
            <a:chOff x="302696" y="1759718"/>
            <a:chExt cx="2188254" cy="3260309"/>
          </a:xfrm>
        </p:grpSpPr>
        <p:sp>
          <p:nvSpPr>
            <p:cNvPr id="7" name="Abgerundetes Rechteck 6"/>
            <p:cNvSpPr/>
            <p:nvPr/>
          </p:nvSpPr>
          <p:spPr>
            <a:xfrm>
              <a:off x="302696" y="1759718"/>
              <a:ext cx="2188254" cy="3260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02696" y="1759718"/>
              <a:ext cx="2188254" cy="681070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Lagerverwaltung</a:t>
              </a:r>
              <a:endParaRPr lang="de-DE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8371" y="2661505"/>
              <a:ext cx="20305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Verwaltet Lagerbestand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Zeigt Verfügbarkeit von Produkten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577373" y="1463038"/>
            <a:ext cx="2566626" cy="3792829"/>
            <a:chOff x="3217216" y="1467946"/>
            <a:chExt cx="2566626" cy="3792829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406403" y="1734207"/>
              <a:ext cx="2188254" cy="3260309"/>
              <a:chOff x="3406403" y="1734207"/>
              <a:chExt cx="2188254" cy="3260309"/>
            </a:xfrm>
          </p:grpSpPr>
          <p:sp>
            <p:nvSpPr>
              <p:cNvPr id="12" name="Abgerundetes Rechteck 11"/>
              <p:cNvSpPr/>
              <p:nvPr/>
            </p:nvSpPr>
            <p:spPr>
              <a:xfrm>
                <a:off x="3406403" y="1734207"/>
                <a:ext cx="2188254" cy="3260309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406403" y="1734207"/>
                <a:ext cx="2188254" cy="6810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Kundenverwaltung</a:t>
                </a:r>
                <a:endParaRPr lang="de-DE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3485230" y="2635994"/>
                <a:ext cx="2030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Kundendaten</a:t>
                </a:r>
              </a:p>
            </p:txBody>
          </p:sp>
        </p:grpSp>
        <p:sp>
          <p:nvSpPr>
            <p:cNvPr id="24" name="Abgerundetes Rechteck 23"/>
            <p:cNvSpPr/>
            <p:nvPr/>
          </p:nvSpPr>
          <p:spPr>
            <a:xfrm>
              <a:off x="321721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345442" y="1467945"/>
            <a:ext cx="2566626" cy="3792829"/>
            <a:chOff x="5999306" y="1467946"/>
            <a:chExt cx="2566626" cy="3792829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6188493" y="1734207"/>
              <a:ext cx="2188254" cy="3260309"/>
              <a:chOff x="6491190" y="1734207"/>
              <a:chExt cx="2188254" cy="3260309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6491190" y="1734207"/>
                <a:ext cx="2188254" cy="3260309"/>
                <a:chOff x="832419" y="1185567"/>
                <a:chExt cx="2188254" cy="3260309"/>
              </a:xfrm>
            </p:grpSpPr>
            <p:sp>
              <p:nvSpPr>
                <p:cNvPr id="15" name="Abgerundetes Rechteck 14"/>
                <p:cNvSpPr/>
                <p:nvPr/>
              </p:nvSpPr>
              <p:spPr>
                <a:xfrm>
                  <a:off x="832419" y="1185567"/>
                  <a:ext cx="2188254" cy="326030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832419" y="1185567"/>
                  <a:ext cx="2188254" cy="68107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Bestellsystem</a:t>
                  </a:r>
                  <a:endParaRPr lang="de-DE" dirty="0"/>
                </a:p>
              </p:txBody>
            </p:sp>
          </p:grpSp>
          <p:sp>
            <p:nvSpPr>
              <p:cNvPr id="19" name="Textfeld 18"/>
              <p:cNvSpPr txBox="1"/>
              <p:nvPr/>
            </p:nvSpPr>
            <p:spPr>
              <a:xfrm>
                <a:off x="6570017" y="2635994"/>
                <a:ext cx="20305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Bestellungen von </a:t>
                </a:r>
                <a:r>
                  <a:rPr lang="de-DE" sz="1600" b="1" dirty="0" smtClean="0">
                    <a:solidFill>
                      <a:schemeClr val="accent2"/>
                    </a:solidFill>
                  </a:rPr>
                  <a:t>Kunden</a:t>
                </a:r>
                <a:r>
                  <a:rPr lang="de-DE" sz="1600" dirty="0" smtClean="0"/>
                  <a:t>, die Produkte aus der </a:t>
                </a:r>
                <a:r>
                  <a:rPr lang="de-DE" sz="1600" b="1" dirty="0" smtClean="0">
                    <a:solidFill>
                      <a:schemeClr val="accent1"/>
                    </a:solidFill>
                  </a:rPr>
                  <a:t>Lagerverwaltung</a:t>
                </a:r>
                <a:r>
                  <a:rPr lang="de-DE" sz="1600" dirty="0" smtClean="0"/>
                  <a:t> kaufen wollen</a:t>
                </a:r>
              </a:p>
            </p:txBody>
          </p:sp>
        </p:grpSp>
        <p:sp>
          <p:nvSpPr>
            <p:cNvPr id="25" name="Abgerundetes Rechteck 24"/>
            <p:cNvSpPr/>
            <p:nvPr/>
          </p:nvSpPr>
          <p:spPr>
            <a:xfrm>
              <a:off x="599930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Abgerundetes Rechteck 25"/>
          <p:cNvSpPr/>
          <p:nvPr/>
        </p:nvSpPr>
        <p:spPr>
          <a:xfrm>
            <a:off x="3217216" y="5647386"/>
            <a:ext cx="2566626" cy="725265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Kontextgrenze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endCxn id="13" idx="1"/>
          </p:cNvCxnSpPr>
          <p:nvPr/>
        </p:nvCxnSpPr>
        <p:spPr>
          <a:xfrm flipV="1">
            <a:off x="4743845" y="2069834"/>
            <a:ext cx="2022715" cy="12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 flipV="1">
            <a:off x="2490950" y="2100253"/>
            <a:ext cx="1481960" cy="167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/>
          <p:nvPr/>
        </p:nvGrpSpPr>
        <p:grpSpPr>
          <a:xfrm>
            <a:off x="586476" y="1644215"/>
            <a:ext cx="2188254" cy="4283619"/>
            <a:chOff x="485577" y="1953219"/>
            <a:chExt cx="2188254" cy="4283619"/>
          </a:xfrm>
        </p:grpSpPr>
        <p:sp>
          <p:nvSpPr>
            <p:cNvPr id="6" name="Abgerundetes Rechteck 5"/>
            <p:cNvSpPr/>
            <p:nvPr/>
          </p:nvSpPr>
          <p:spPr>
            <a:xfrm>
              <a:off x="485577" y="1953219"/>
              <a:ext cx="2188254" cy="42836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85577" y="1953220"/>
              <a:ext cx="2188254" cy="657006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Produkt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61249" y="2779000"/>
              <a:ext cx="203059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Preis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Gewicht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Lagerort</a:t>
              </a:r>
            </a:p>
            <a:p>
              <a:endParaRPr lang="de-DE" sz="1600" dirty="0" smtClean="0"/>
            </a:p>
            <a:p>
              <a:r>
                <a:rPr lang="de-DE" sz="1600" b="1" dirty="0" smtClean="0"/>
                <a:t>Events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einlagern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versenden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Produktsuche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Produktinformationen abrufen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326174" y="1644214"/>
            <a:ext cx="2188254" cy="3955136"/>
            <a:chOff x="302696" y="1759717"/>
            <a:chExt cx="2188254" cy="4916562"/>
          </a:xfrm>
        </p:grpSpPr>
        <p:sp>
          <p:nvSpPr>
            <p:cNvPr id="10" name="Abgerundetes Rechteck 9"/>
            <p:cNvSpPr/>
            <p:nvPr/>
          </p:nvSpPr>
          <p:spPr>
            <a:xfrm>
              <a:off x="302696" y="1759717"/>
              <a:ext cx="2188254" cy="4916561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02696" y="1759718"/>
              <a:ext cx="2188254" cy="81671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Nutzer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81523" y="2786232"/>
              <a:ext cx="2030599" cy="389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Nutzername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Email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Kontodaten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Adresse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Events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anlegen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bearbeiten</a:t>
              </a:r>
              <a:endParaRPr lang="de-DE" sz="1600" dirty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Kundendaten abrufen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456325" y="1644215"/>
            <a:ext cx="2188254" cy="4701104"/>
            <a:chOff x="3311283" y="654140"/>
            <a:chExt cx="2188254" cy="4701104"/>
          </a:xfrm>
        </p:grpSpPr>
        <p:sp>
          <p:nvSpPr>
            <p:cNvPr id="18" name="Abgerundetes Rechteck 17"/>
            <p:cNvSpPr/>
            <p:nvPr/>
          </p:nvSpPr>
          <p:spPr>
            <a:xfrm>
              <a:off x="3311283" y="654140"/>
              <a:ext cx="2188254" cy="4701104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311283" y="654140"/>
              <a:ext cx="2188254" cy="6570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Bestellung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386959" y="1484190"/>
              <a:ext cx="2030599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Von </a:t>
              </a:r>
              <a:r>
                <a:rPr lang="de-DE" sz="1600" dirty="0" smtClean="0">
                  <a:solidFill>
                    <a:schemeClr val="accent3"/>
                  </a:solidFill>
                </a:rPr>
                <a:t>Nutzer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>
                  <a:solidFill>
                    <a:schemeClr val="accent1"/>
                  </a:solidFill>
                </a:rPr>
                <a:t>Produkt </a:t>
              </a:r>
              <a:r>
                <a:rPr lang="de-DE" sz="1600" dirty="0" smtClean="0"/>
                <a:t>und 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Gesamtkosten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Events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aufgeben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bearbeiten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stornieren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bezahlen</a:t>
              </a:r>
            </a:p>
          </p:txBody>
        </p:sp>
      </p:grpSp>
      <p:cxnSp>
        <p:nvCxnSpPr>
          <p:cNvPr id="24" name="Gerade Verbindung mit Pfeil 23"/>
          <p:cNvCxnSpPr>
            <a:endCxn id="11" idx="1"/>
          </p:cNvCxnSpPr>
          <p:nvPr/>
        </p:nvCxnSpPr>
        <p:spPr>
          <a:xfrm flipV="1">
            <a:off x="4944066" y="1972718"/>
            <a:ext cx="1382108" cy="94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7" idx="3"/>
          </p:cNvCxnSpPr>
          <p:nvPr/>
        </p:nvCxnSpPr>
        <p:spPr>
          <a:xfrm flipH="1" flipV="1">
            <a:off x="2774730" y="1972719"/>
            <a:ext cx="1090976" cy="11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5400000">
            <a:off x="1524296" y="256293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eschweifte Klammer links 29"/>
          <p:cNvSpPr/>
          <p:nvPr/>
        </p:nvSpPr>
        <p:spPr>
          <a:xfrm rot="5400000">
            <a:off x="439729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links 30"/>
          <p:cNvSpPr/>
          <p:nvPr/>
        </p:nvSpPr>
        <p:spPr>
          <a:xfrm rot="5400000">
            <a:off x="726714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093795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966797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839799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07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236107" y="1707835"/>
            <a:ext cx="1726850" cy="4351669"/>
            <a:chOff x="1287517" y="645334"/>
            <a:chExt cx="1726850" cy="4351669"/>
          </a:xfrm>
        </p:grpSpPr>
        <p:sp>
          <p:nvSpPr>
            <p:cNvPr id="4" name="Abgerundetes Rechteck 3"/>
            <p:cNvSpPr/>
            <p:nvPr/>
          </p:nvSpPr>
          <p:spPr>
            <a:xfrm>
              <a:off x="1287517" y="645334"/>
              <a:ext cx="1726850" cy="43516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287517" y="696100"/>
              <a:ext cx="133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Maschine A</a:t>
              </a:r>
              <a:endParaRPr lang="de-DE" dirty="0"/>
            </a:p>
          </p:txBody>
        </p:sp>
        <p:sp>
          <p:nvSpPr>
            <p:cNvPr id="12" name="Eine Ecke des Rechtecks schneiden 11"/>
            <p:cNvSpPr/>
            <p:nvPr/>
          </p:nvSpPr>
          <p:spPr>
            <a:xfrm>
              <a:off x="1450953" y="1116198"/>
              <a:ext cx="1399978" cy="76935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Client Logik</a:t>
              </a:r>
              <a:endParaRPr lang="de-DE" dirty="0"/>
            </a:p>
          </p:txBody>
        </p:sp>
        <p:sp>
          <p:nvSpPr>
            <p:cNvPr id="34" name="Eine Ecke des Rechtecks schneiden 33"/>
            <p:cNvSpPr/>
            <p:nvPr/>
          </p:nvSpPr>
          <p:spPr>
            <a:xfrm>
              <a:off x="1450953" y="2266764"/>
              <a:ext cx="1399978" cy="76935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Client </a:t>
              </a:r>
              <a:r>
                <a:rPr lang="de-DE" dirty="0" err="1" smtClean="0"/>
                <a:t>Stub</a:t>
              </a:r>
              <a:endParaRPr lang="de-DE" dirty="0"/>
            </a:p>
          </p:txBody>
        </p:sp>
        <p:sp>
          <p:nvSpPr>
            <p:cNvPr id="36" name="Eine Ecke des Rechtecks schneiden 35"/>
            <p:cNvSpPr/>
            <p:nvPr/>
          </p:nvSpPr>
          <p:spPr>
            <a:xfrm>
              <a:off x="1450953" y="3861650"/>
              <a:ext cx="1399978" cy="769358"/>
            </a:xfrm>
            <a:prstGeom prst="snip1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Netzwerk Routinen</a:t>
              </a:r>
              <a:endParaRPr lang="de-DE" dirty="0"/>
            </a:p>
          </p:txBody>
        </p:sp>
        <p:cxnSp>
          <p:nvCxnSpPr>
            <p:cNvPr id="43" name="Gerade Verbindung mit Pfeil 42"/>
            <p:cNvCxnSpPr/>
            <p:nvPr/>
          </p:nvCxnSpPr>
          <p:spPr>
            <a:xfrm>
              <a:off x="1764406" y="1885236"/>
              <a:ext cx="0" cy="3815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 flipV="1">
              <a:off x="2455571" y="1885236"/>
              <a:ext cx="0" cy="38152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/>
            <p:cNvSpPr/>
            <p:nvPr/>
          </p:nvSpPr>
          <p:spPr>
            <a:xfrm>
              <a:off x="1287517" y="3412901"/>
              <a:ext cx="1726850" cy="77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 Verbindung mit Pfeil 56"/>
            <p:cNvCxnSpPr/>
            <p:nvPr/>
          </p:nvCxnSpPr>
          <p:spPr>
            <a:xfrm flipV="1">
              <a:off x="2455571" y="3035802"/>
              <a:ext cx="0" cy="8258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755820" y="3035802"/>
              <a:ext cx="0" cy="8258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/>
          <p:cNvGrpSpPr/>
          <p:nvPr/>
        </p:nvGrpSpPr>
        <p:grpSpPr>
          <a:xfrm>
            <a:off x="7133203" y="1707834"/>
            <a:ext cx="1726850" cy="4351670"/>
            <a:chOff x="5909966" y="645333"/>
            <a:chExt cx="1726850" cy="4351670"/>
          </a:xfrm>
        </p:grpSpPr>
        <p:sp>
          <p:nvSpPr>
            <p:cNvPr id="5" name="Abgerundetes Rechteck 4"/>
            <p:cNvSpPr/>
            <p:nvPr/>
          </p:nvSpPr>
          <p:spPr>
            <a:xfrm>
              <a:off x="5909966" y="645333"/>
              <a:ext cx="1726850" cy="43516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909966" y="6961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Maschine B</a:t>
              </a:r>
              <a:endParaRPr lang="de-DE" dirty="0"/>
            </a:p>
          </p:txBody>
        </p:sp>
        <p:sp>
          <p:nvSpPr>
            <p:cNvPr id="33" name="Eine Ecke des Rechtecks schneiden 32"/>
            <p:cNvSpPr/>
            <p:nvPr/>
          </p:nvSpPr>
          <p:spPr>
            <a:xfrm>
              <a:off x="6073402" y="1115878"/>
              <a:ext cx="1399978" cy="769358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Logik</a:t>
              </a:r>
              <a:endParaRPr lang="de-DE" dirty="0"/>
            </a:p>
          </p:txBody>
        </p:sp>
        <p:sp>
          <p:nvSpPr>
            <p:cNvPr id="35" name="Eine Ecke des Rechtecks schneiden 34"/>
            <p:cNvSpPr/>
            <p:nvPr/>
          </p:nvSpPr>
          <p:spPr>
            <a:xfrm>
              <a:off x="6073402" y="2266764"/>
              <a:ext cx="1399978" cy="769358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Skeleton</a:t>
              </a:r>
              <a:endParaRPr lang="de-DE" dirty="0"/>
            </a:p>
          </p:txBody>
        </p:sp>
        <p:sp>
          <p:nvSpPr>
            <p:cNvPr id="37" name="Eine Ecke des Rechtecks schneiden 36"/>
            <p:cNvSpPr/>
            <p:nvPr/>
          </p:nvSpPr>
          <p:spPr>
            <a:xfrm>
              <a:off x="6073402" y="3861650"/>
              <a:ext cx="1399978" cy="769358"/>
            </a:xfrm>
            <a:prstGeom prst="snip1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Netzwerk Routinen</a:t>
              </a:r>
              <a:endParaRPr lang="de-DE" dirty="0"/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 flipV="1">
              <a:off x="7145628" y="1885236"/>
              <a:ext cx="0" cy="3815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>
              <a:off x="6379336" y="1885236"/>
              <a:ext cx="0" cy="38152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eck 66"/>
            <p:cNvSpPr/>
            <p:nvPr/>
          </p:nvSpPr>
          <p:spPr>
            <a:xfrm>
              <a:off x="5909966" y="3417650"/>
              <a:ext cx="1726850" cy="77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 Verbindung mit Pfeil 51"/>
            <p:cNvCxnSpPr/>
            <p:nvPr/>
          </p:nvCxnSpPr>
          <p:spPr>
            <a:xfrm flipV="1">
              <a:off x="7145628" y="3035802"/>
              <a:ext cx="8586" cy="8258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6379336" y="3035802"/>
              <a:ext cx="0" cy="8258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Ellipse 69"/>
          <p:cNvSpPr/>
          <p:nvPr/>
        </p:nvSpPr>
        <p:spPr>
          <a:xfrm>
            <a:off x="309459" y="2973256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2" name="Ellipse 71"/>
          <p:cNvSpPr/>
          <p:nvPr/>
        </p:nvSpPr>
        <p:spPr>
          <a:xfrm>
            <a:off x="306765" y="4347020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4" name="Ellipse 73"/>
          <p:cNvSpPr/>
          <p:nvPr/>
        </p:nvSpPr>
        <p:spPr>
          <a:xfrm>
            <a:off x="8454546" y="4347021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75" name="Ellipse 74"/>
          <p:cNvSpPr/>
          <p:nvPr/>
        </p:nvSpPr>
        <p:spPr>
          <a:xfrm>
            <a:off x="8457430" y="2970510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76" name="Ellipse 75"/>
          <p:cNvSpPr/>
          <p:nvPr/>
        </p:nvSpPr>
        <p:spPr>
          <a:xfrm>
            <a:off x="7185598" y="2972507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7204928" y="4347020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1483768" y="4354582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1" name="Ellipse 80"/>
          <p:cNvSpPr/>
          <p:nvPr/>
        </p:nvSpPr>
        <p:spPr>
          <a:xfrm>
            <a:off x="1476960" y="2974258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graphicFrame>
        <p:nvGraphicFramePr>
          <p:cNvPr id="82" name="Tabel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12351"/>
              </p:ext>
            </p:extLst>
          </p:nvPr>
        </p:nvGraphicFramePr>
        <p:xfrm>
          <a:off x="2377757" y="547298"/>
          <a:ext cx="4424696" cy="457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3770"/>
                <a:gridCol w="3680926"/>
              </a:tblGrid>
              <a:tr h="27079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Client ruft eine</a:t>
                      </a:r>
                      <a:r>
                        <a:rPr lang="de-DE" sz="1200" baseline="0" dirty="0" smtClean="0"/>
                        <a:t> lokale Prozedur auf seinem </a:t>
                      </a:r>
                      <a:r>
                        <a:rPr lang="de-DE" sz="1200" baseline="0" dirty="0" err="1" smtClean="0"/>
                        <a:t>client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stub</a:t>
                      </a:r>
                      <a:r>
                        <a:rPr lang="de-DE" sz="1200" baseline="0" dirty="0" smtClean="0"/>
                        <a:t> auf.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Der </a:t>
                      </a:r>
                      <a:r>
                        <a:rPr lang="de-DE" sz="1200" dirty="0" err="1" smtClean="0"/>
                        <a:t>client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stub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marshalled</a:t>
                      </a:r>
                      <a:r>
                        <a:rPr lang="de-DE" sz="1200" baseline="0" dirty="0" smtClean="0"/>
                        <a:t> die Parameter des Aufrufs und versendet sie per Socket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Übertragung über das Netzwerk durch</a:t>
                      </a:r>
                      <a:r>
                        <a:rPr lang="de-DE" sz="1200" baseline="0" dirty="0" smtClean="0"/>
                        <a:t> das Betriebssystem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Skeleton auf der „Server“-Seite übernimmt</a:t>
                      </a:r>
                      <a:r>
                        <a:rPr lang="de-DE" sz="1200" baseline="0" dirty="0" smtClean="0"/>
                        <a:t> das </a:t>
                      </a:r>
                      <a:r>
                        <a:rPr lang="de-DE" sz="1200" baseline="0" dirty="0" err="1" smtClean="0"/>
                        <a:t>unmarshalling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Skeleton ruft die</a:t>
                      </a:r>
                      <a:r>
                        <a:rPr lang="de-DE" sz="1200" baseline="0" dirty="0" smtClean="0"/>
                        <a:t> (für Maschine B) lokale Server-Prozedur auf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Sobald</a:t>
                      </a:r>
                      <a:r>
                        <a:rPr lang="de-DE" sz="1200" baseline="0" dirty="0" smtClean="0"/>
                        <a:t> die Prozedur beendet ist, wird das Ergebnis an das Skeleton zurückgegeben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Skeleton </a:t>
                      </a:r>
                      <a:r>
                        <a:rPr lang="de-DE" sz="1200" dirty="0" err="1" smtClean="0"/>
                        <a:t>marshalled</a:t>
                      </a:r>
                      <a:r>
                        <a:rPr lang="de-DE" sz="1200" dirty="0" smtClean="0"/>
                        <a:t> das Ergebnis und sendet</a:t>
                      </a:r>
                      <a:r>
                        <a:rPr lang="de-DE" sz="1200" baseline="0" dirty="0" smtClean="0"/>
                        <a:t> sie per Socket zurück an die aufrufende Maschine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Der</a:t>
                      </a:r>
                      <a:r>
                        <a:rPr lang="de-DE" sz="1200" baseline="0" dirty="0" smtClean="0"/>
                        <a:t> Client </a:t>
                      </a:r>
                      <a:r>
                        <a:rPr lang="de-DE" sz="1200" baseline="0" dirty="0" err="1" smtClean="0"/>
                        <a:t>stub</a:t>
                      </a:r>
                      <a:r>
                        <a:rPr lang="de-DE" sz="1200" baseline="0" dirty="0" smtClean="0"/>
                        <a:t> liest die Nachricht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Die</a:t>
                      </a:r>
                      <a:r>
                        <a:rPr lang="de-DE" sz="1200" baseline="0" dirty="0" smtClean="0"/>
                        <a:t> Client Logik erhält das Ergebnis des Aufrufs, ohne etwas von der Netzwerkkommunikation mitgekriegt zu haben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Gerade Verbindung mit Pfeil 49"/>
          <p:cNvCxnSpPr/>
          <p:nvPr/>
        </p:nvCxnSpPr>
        <p:spPr>
          <a:xfrm>
            <a:off x="1812179" y="5509690"/>
            <a:ext cx="54844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1812180" y="5277868"/>
            <a:ext cx="54844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4409757" y="5240288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538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/MV004</a:t>
            </a:r>
            <a:endParaRPr lang="de-DE" b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118242" y="506817"/>
            <a:ext cx="8907517" cy="2532772"/>
            <a:chOff x="0" y="103221"/>
            <a:chExt cx="8907517" cy="2532772"/>
          </a:xfrm>
        </p:grpSpPr>
        <p:sp>
          <p:nvSpPr>
            <p:cNvPr id="4" name="Abgerundetes Rechteck 3"/>
            <p:cNvSpPr/>
            <p:nvPr/>
          </p:nvSpPr>
          <p:spPr>
            <a:xfrm>
              <a:off x="895481" y="1109891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Zahlung erwartet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65867" y="1872942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storniert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065867" y="346840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Vorbereiten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236253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Bereit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406639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Fertig</a:t>
              </a:r>
              <a:endParaRPr lang="de-DE" dirty="0"/>
            </a:p>
          </p:txBody>
        </p:sp>
        <p:cxnSp>
          <p:nvCxnSpPr>
            <p:cNvPr id="12" name="Gerade Verbindung mit Pfeil 11"/>
            <p:cNvCxnSpPr>
              <a:endCxn id="4" idx="1"/>
            </p:cNvCxnSpPr>
            <p:nvPr/>
          </p:nvCxnSpPr>
          <p:spPr>
            <a:xfrm>
              <a:off x="0" y="1491416"/>
              <a:ext cx="89548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4" idx="3"/>
              <a:endCxn id="8" idx="1"/>
            </p:cNvCxnSpPr>
            <p:nvPr/>
          </p:nvCxnSpPr>
          <p:spPr>
            <a:xfrm flipV="1">
              <a:off x="2396359" y="728366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4" idx="3"/>
              <a:endCxn id="7" idx="1"/>
            </p:cNvCxnSpPr>
            <p:nvPr/>
          </p:nvCxnSpPr>
          <p:spPr>
            <a:xfrm>
              <a:off x="2396359" y="1491417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8" idx="3"/>
              <a:endCxn id="9" idx="1"/>
            </p:cNvCxnSpPr>
            <p:nvPr/>
          </p:nvCxnSpPr>
          <p:spPr>
            <a:xfrm flipV="1">
              <a:off x="4566745" y="728365"/>
              <a:ext cx="66950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9" idx="3"/>
              <a:endCxn id="10" idx="1"/>
            </p:cNvCxnSpPr>
            <p:nvPr/>
          </p:nvCxnSpPr>
          <p:spPr>
            <a:xfrm>
              <a:off x="6737131" y="728365"/>
              <a:ext cx="669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ihandform 46"/>
            <p:cNvSpPr/>
            <p:nvPr/>
          </p:nvSpPr>
          <p:spPr>
            <a:xfrm>
              <a:off x="1216239" y="506821"/>
              <a:ext cx="859362" cy="603069"/>
            </a:xfrm>
            <a:custGeom>
              <a:avLst/>
              <a:gdLst>
                <a:gd name="connsiteX0" fmla="*/ 812176 w 859362"/>
                <a:gd name="connsiteY0" fmla="*/ 603069 h 603069"/>
                <a:gd name="connsiteX1" fmla="*/ 837401 w 859362"/>
                <a:gd name="connsiteY1" fmla="*/ 85960 h 603069"/>
                <a:gd name="connsiteX2" fmla="*/ 534703 w 859362"/>
                <a:gd name="connsiteY2" fmla="*/ 10285 h 603069"/>
                <a:gd name="connsiteX3" fmla="*/ 11288 w 859362"/>
                <a:gd name="connsiteY3" fmla="*/ 193165 h 603069"/>
                <a:gd name="connsiteX4" fmla="*/ 206780 w 859362"/>
                <a:gd name="connsiteY4" fmla="*/ 558925 h 60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362" h="603069">
                  <a:moveTo>
                    <a:pt x="812176" y="603069"/>
                  </a:moveTo>
                  <a:cubicBezTo>
                    <a:pt x="847911" y="393913"/>
                    <a:pt x="883647" y="184757"/>
                    <a:pt x="837401" y="85960"/>
                  </a:cubicBezTo>
                  <a:cubicBezTo>
                    <a:pt x="791155" y="-12837"/>
                    <a:pt x="672388" y="-7583"/>
                    <a:pt x="534703" y="10285"/>
                  </a:cubicBezTo>
                  <a:cubicBezTo>
                    <a:pt x="397017" y="28152"/>
                    <a:pt x="65942" y="101725"/>
                    <a:pt x="11288" y="193165"/>
                  </a:cubicBezTo>
                  <a:cubicBezTo>
                    <a:pt x="-43366" y="284605"/>
                    <a:pt x="113238" y="508475"/>
                    <a:pt x="206780" y="55892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78332" y="1109890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478804" y="103221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2448717" y="7283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51" name="Ellipse 50"/>
            <p:cNvSpPr/>
            <p:nvPr/>
          </p:nvSpPr>
          <p:spPr>
            <a:xfrm>
              <a:off x="2448717" y="19249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52" name="Ellipse 51"/>
            <p:cNvSpPr/>
            <p:nvPr/>
          </p:nvSpPr>
          <p:spPr>
            <a:xfrm>
              <a:off x="4734383" y="270336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6908972" y="264029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</p:grp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410"/>
              </p:ext>
            </p:extLst>
          </p:nvPr>
        </p:nvGraphicFramePr>
        <p:xfrm>
          <a:off x="118241" y="3317063"/>
          <a:ext cx="8907518" cy="325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50"/>
                <a:gridCol w="2696817"/>
                <a:gridCol w="2696817"/>
                <a:gridCol w="2070234"/>
              </a:tblGrid>
              <a:tr h="36155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Methode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URI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Aktion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erstellen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POST/PATCH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stornieren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payment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Bezahlen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Bestellstatus zyklisch</a:t>
                      </a:r>
                      <a:r>
                        <a:rPr lang="de-DE" sz="1400" baseline="0" dirty="0" smtClean="0"/>
                        <a:t> Abfragen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Quittung abrufen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Bestellprozess abschließen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ussdiagramm: Prozess 38"/>
          <p:cNvSpPr/>
          <p:nvPr/>
        </p:nvSpPr>
        <p:spPr>
          <a:xfrm>
            <a:off x="2683288" y="2935539"/>
            <a:ext cx="3222471" cy="649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32428" y="2459421"/>
            <a:ext cx="1601777" cy="160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7302580" y="4417956"/>
            <a:ext cx="1601777" cy="16017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7302580" y="596988"/>
            <a:ext cx="1601777" cy="1601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1" idx="6"/>
          </p:cNvCxnSpPr>
          <p:nvPr/>
        </p:nvCxnSpPr>
        <p:spPr>
          <a:xfrm>
            <a:off x="1734205" y="3260310"/>
            <a:ext cx="949083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ige Legende 17"/>
          <p:cNvSpPr/>
          <p:nvPr/>
        </p:nvSpPr>
        <p:spPr>
          <a:xfrm>
            <a:off x="2829907" y="3144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ige Legende 19"/>
          <p:cNvSpPr/>
          <p:nvPr/>
        </p:nvSpPr>
        <p:spPr>
          <a:xfrm>
            <a:off x="3392736" y="3144171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ige Legende 20"/>
          <p:cNvSpPr/>
          <p:nvPr/>
        </p:nvSpPr>
        <p:spPr>
          <a:xfrm>
            <a:off x="3955565" y="3144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ige Legende 21"/>
          <p:cNvSpPr/>
          <p:nvPr/>
        </p:nvSpPr>
        <p:spPr>
          <a:xfrm>
            <a:off x="4518394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ige Legende 22"/>
          <p:cNvSpPr/>
          <p:nvPr/>
        </p:nvSpPr>
        <p:spPr>
          <a:xfrm>
            <a:off x="5081223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 Legende 23"/>
          <p:cNvSpPr/>
          <p:nvPr/>
        </p:nvSpPr>
        <p:spPr>
          <a:xfrm>
            <a:off x="1989605" y="3144170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14" idx="2"/>
          </p:cNvCxnSpPr>
          <p:nvPr/>
        </p:nvCxnSpPr>
        <p:spPr>
          <a:xfrm flipV="1">
            <a:off x="5905759" y="1397877"/>
            <a:ext cx="1396821" cy="1532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3" idx="2"/>
          </p:cNvCxnSpPr>
          <p:nvPr/>
        </p:nvCxnSpPr>
        <p:spPr>
          <a:xfrm>
            <a:off x="5905759" y="3585078"/>
            <a:ext cx="1396821" cy="163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39" idx="3"/>
            <a:endCxn id="45" idx="2"/>
          </p:cNvCxnSpPr>
          <p:nvPr/>
        </p:nvCxnSpPr>
        <p:spPr>
          <a:xfrm>
            <a:off x="5905759" y="3260309"/>
            <a:ext cx="1396820" cy="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hteckige Legende 30"/>
          <p:cNvSpPr/>
          <p:nvPr/>
        </p:nvSpPr>
        <p:spPr>
          <a:xfrm>
            <a:off x="6292014" y="4067963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ige Legende 31"/>
          <p:cNvSpPr/>
          <p:nvPr/>
        </p:nvSpPr>
        <p:spPr>
          <a:xfrm>
            <a:off x="6292014" y="2212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ige Legende 32"/>
          <p:cNvSpPr/>
          <p:nvPr/>
        </p:nvSpPr>
        <p:spPr>
          <a:xfrm>
            <a:off x="6396064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2593941" y="358507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Message </a:t>
            </a:r>
            <a:r>
              <a:rPr lang="de-DE" dirty="0" err="1" smtClean="0"/>
              <a:t>Buffer</a:t>
            </a:r>
            <a:endParaRPr lang="de-DE" dirty="0"/>
          </a:p>
        </p:txBody>
      </p:sp>
      <p:grpSp>
        <p:nvGrpSpPr>
          <p:cNvPr id="47" name="Gruppieren 46"/>
          <p:cNvGrpSpPr/>
          <p:nvPr/>
        </p:nvGrpSpPr>
        <p:grpSpPr>
          <a:xfrm>
            <a:off x="7302579" y="2466186"/>
            <a:ext cx="1767316" cy="1766921"/>
            <a:chOff x="7061368" y="2211705"/>
            <a:chExt cx="1767316" cy="1766921"/>
          </a:xfrm>
        </p:grpSpPr>
        <p:sp>
          <p:nvSpPr>
            <p:cNvPr id="12" name="Ellipse 11"/>
            <p:cNvSpPr/>
            <p:nvPr/>
          </p:nvSpPr>
          <p:spPr>
            <a:xfrm>
              <a:off x="7226907" y="2376849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7151233" y="2294277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7061368" y="2211705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32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782</Words>
  <Application>Microsoft Office PowerPoint</Application>
  <PresentationFormat>Bildschirmpräsentation (4:3)</PresentationFormat>
  <Paragraphs>411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98</cp:revision>
  <dcterms:created xsi:type="dcterms:W3CDTF">2016-11-07T07:44:49Z</dcterms:created>
  <dcterms:modified xsi:type="dcterms:W3CDTF">2017-02-06T10:35:29Z</dcterms:modified>
</cp:coreProperties>
</file>