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256" r:id="rId2"/>
    <p:sldId id="273" r:id="rId3"/>
    <p:sldId id="274" r:id="rId4"/>
    <p:sldId id="275" r:id="rId5"/>
    <p:sldId id="279" r:id="rId6"/>
    <p:sldId id="276" r:id="rId7"/>
    <p:sldId id="264" r:id="rId8"/>
    <p:sldId id="272" r:id="rId9"/>
    <p:sldId id="257" r:id="rId10"/>
    <p:sldId id="258" r:id="rId11"/>
    <p:sldId id="271" r:id="rId12"/>
    <p:sldId id="278" r:id="rId13"/>
    <p:sldId id="260" r:id="rId14"/>
    <p:sldId id="261" r:id="rId15"/>
    <p:sldId id="262" r:id="rId16"/>
    <p:sldId id="263" r:id="rId17"/>
    <p:sldId id="267" r:id="rId18"/>
    <p:sldId id="265" r:id="rId19"/>
    <p:sldId id="266" r:id="rId20"/>
    <p:sldId id="268" r:id="rId21"/>
    <p:sldId id="269" r:id="rId2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8" autoAdjust="0"/>
    <p:restoredTop sz="94660"/>
  </p:normalViewPr>
  <p:slideViewPr>
    <p:cSldViewPr snapToGrid="0">
      <p:cViewPr>
        <p:scale>
          <a:sx n="121" d="100"/>
          <a:sy n="121" d="100"/>
        </p:scale>
        <p:origin x="95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F6163-F954-4171-86F8-919C3805A43A}" type="datetimeFigureOut">
              <a:rPr lang="de-DE" smtClean="0"/>
              <a:t>31.01.2017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BF985-F9C4-4BAD-BCD7-91A54AF468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0549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img_magisches-dreieck.pdf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03315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img_testmethods_functional.pptx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9378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img_architecture_testing.pptx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0415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Img_unit_testing.pptx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30965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img_integration-testing.pptx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37835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img_component-testing.pptx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8188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img_contract-testing.pptx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68673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img_end-to-end-testing.pptx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76642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img_arch-stadt-auth.pptx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44073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img_arch-stadt-discovery.pptx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55551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img_arch-stadt-configuration.pptx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2863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img_monolith-vs-ms.pdf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4269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img_arch-stadt-service.pptx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10456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img_arch-stadt-webservice.pptx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4660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img_rpc-call.pdf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5001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img_rest-call.pdf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9963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img_hateoas-state-machine.eps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9396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img_mon-scaling-problem.pdf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1844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img_arch-stadt-gesamt.pptx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0611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img_arch-stadt-gesamt-full.pptx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7937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img_testmethods.pptx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956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31.01.2017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293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31.01.2017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5509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31.01.2017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89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31.01.2017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5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31.01.2017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000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31.01.2017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235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31.01.2017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778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31.01.2017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543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31.01.2017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832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31.01.2017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25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31.01.2017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01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27812-5F0F-454E-BB06-65ACDB23CEDF}" type="datetimeFigureOut">
              <a:rPr lang="de-DE" smtClean="0"/>
              <a:t>31.01.2017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0344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/>
          <p:nvPr/>
        </p:nvSpPr>
        <p:spPr>
          <a:xfrm>
            <a:off x="1491418" y="773326"/>
            <a:ext cx="6161164" cy="531134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6600" dirty="0"/>
          </a:p>
        </p:txBody>
      </p:sp>
      <p:sp>
        <p:nvSpPr>
          <p:cNvPr id="9" name="Abgerundetes Rechteck 8"/>
          <p:cNvSpPr/>
          <p:nvPr/>
        </p:nvSpPr>
        <p:spPr>
          <a:xfrm>
            <a:off x="3916152" y="543149"/>
            <a:ext cx="1311691" cy="46035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Leistung</a:t>
            </a:r>
            <a:endParaRPr lang="de-DE" dirty="0"/>
          </a:p>
        </p:txBody>
      </p:sp>
      <p:sp>
        <p:nvSpPr>
          <p:cNvPr id="10" name="Abgerundetes Rechteck 9"/>
          <p:cNvSpPr/>
          <p:nvPr/>
        </p:nvSpPr>
        <p:spPr>
          <a:xfrm>
            <a:off x="835572" y="5854498"/>
            <a:ext cx="1311691" cy="46035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Zeit</a:t>
            </a:r>
            <a:endParaRPr lang="de-DE" dirty="0"/>
          </a:p>
        </p:txBody>
      </p:sp>
      <p:sp>
        <p:nvSpPr>
          <p:cNvPr id="11" name="Abgerundetes Rechteck 10"/>
          <p:cNvSpPr/>
          <p:nvPr/>
        </p:nvSpPr>
        <p:spPr>
          <a:xfrm>
            <a:off x="6996737" y="5854498"/>
            <a:ext cx="1311691" cy="46035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Kosten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3255578" y="3529898"/>
            <a:ext cx="2632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 smtClean="0">
                <a:solidFill>
                  <a:schemeClr val="bg1"/>
                </a:solidFill>
              </a:rPr>
              <a:t>Qualität</a:t>
            </a:r>
            <a:endParaRPr lang="de-DE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32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275903" y="764704"/>
            <a:ext cx="5544616" cy="53285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539552" y="980728"/>
            <a:ext cx="4125990" cy="2376264"/>
            <a:chOff x="1947064" y="332656"/>
            <a:chExt cx="5001200" cy="2880320"/>
          </a:xfrm>
        </p:grpSpPr>
        <p:sp>
          <p:nvSpPr>
            <p:cNvPr id="4" name="Ellipse 3"/>
            <p:cNvSpPr/>
            <p:nvPr/>
          </p:nvSpPr>
          <p:spPr>
            <a:xfrm>
              <a:off x="1947064" y="332656"/>
              <a:ext cx="2880320" cy="2880320"/>
            </a:xfrm>
            <a:prstGeom prst="ellipse">
              <a:avLst/>
            </a:prstGeom>
            <a:solidFill>
              <a:schemeClr val="accent1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Ellipse 4"/>
            <p:cNvSpPr/>
            <p:nvPr/>
          </p:nvSpPr>
          <p:spPr>
            <a:xfrm>
              <a:off x="4067944" y="332656"/>
              <a:ext cx="2880320" cy="2880320"/>
            </a:xfrm>
            <a:prstGeom prst="ellipse">
              <a:avLst/>
            </a:prstGeom>
            <a:solidFill>
              <a:srgbClr val="A6B727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6" name="Gruppieren 5"/>
            <p:cNvGrpSpPr/>
            <p:nvPr/>
          </p:nvGrpSpPr>
          <p:grpSpPr>
            <a:xfrm>
              <a:off x="2915854" y="2348880"/>
              <a:ext cx="942740" cy="792088"/>
              <a:chOff x="1397012" y="3933056"/>
              <a:chExt cx="942740" cy="792088"/>
            </a:xfrm>
          </p:grpSpPr>
          <p:sp>
            <p:nvSpPr>
              <p:cNvPr id="14" name="Ellipse 13"/>
              <p:cNvSpPr/>
              <p:nvPr/>
            </p:nvSpPr>
            <p:spPr>
              <a:xfrm>
                <a:off x="1691680" y="3933056"/>
                <a:ext cx="648072" cy="6480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Ellipse 14"/>
              <p:cNvSpPr/>
              <p:nvPr/>
            </p:nvSpPr>
            <p:spPr>
              <a:xfrm>
                <a:off x="1397012" y="3939520"/>
                <a:ext cx="648072" cy="6480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" name="Ellipse 15"/>
              <p:cNvSpPr/>
              <p:nvPr/>
            </p:nvSpPr>
            <p:spPr>
              <a:xfrm>
                <a:off x="1544346" y="4077072"/>
                <a:ext cx="648072" cy="6480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700" dirty="0" smtClean="0"/>
                  <a:t>Unit Test</a:t>
                </a:r>
                <a:endParaRPr lang="de-DE" sz="700" dirty="0"/>
              </a:p>
            </p:txBody>
          </p:sp>
        </p:grpSp>
        <p:grpSp>
          <p:nvGrpSpPr>
            <p:cNvPr id="7" name="Gruppieren 6"/>
            <p:cNvGrpSpPr/>
            <p:nvPr/>
          </p:nvGrpSpPr>
          <p:grpSpPr>
            <a:xfrm>
              <a:off x="5036734" y="2336692"/>
              <a:ext cx="942740" cy="792088"/>
              <a:chOff x="1397012" y="3933056"/>
              <a:chExt cx="942740" cy="792088"/>
            </a:xfrm>
            <a:solidFill>
              <a:schemeClr val="accent2"/>
            </a:solidFill>
          </p:grpSpPr>
          <p:sp>
            <p:nvSpPr>
              <p:cNvPr id="11" name="Ellipse 10"/>
              <p:cNvSpPr/>
              <p:nvPr/>
            </p:nvSpPr>
            <p:spPr>
              <a:xfrm>
                <a:off x="1691680" y="3933056"/>
                <a:ext cx="648072" cy="648072"/>
              </a:xfrm>
              <a:prstGeom prst="ellips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Ellipse 11"/>
              <p:cNvSpPr/>
              <p:nvPr/>
            </p:nvSpPr>
            <p:spPr>
              <a:xfrm>
                <a:off x="1397012" y="3939520"/>
                <a:ext cx="648072" cy="648072"/>
              </a:xfrm>
              <a:prstGeom prst="ellips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Ellipse 12"/>
              <p:cNvSpPr/>
              <p:nvPr/>
            </p:nvSpPr>
            <p:spPr>
              <a:xfrm>
                <a:off x="1544346" y="4077072"/>
                <a:ext cx="648072" cy="648072"/>
              </a:xfrm>
              <a:prstGeom prst="ellips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700" dirty="0" smtClean="0"/>
                  <a:t>Unit Test</a:t>
                </a:r>
                <a:endParaRPr lang="de-DE" sz="700" dirty="0"/>
              </a:p>
            </p:txBody>
          </p:sp>
        </p:grpSp>
        <p:sp>
          <p:nvSpPr>
            <p:cNvPr id="8" name="Textfeld 7"/>
            <p:cNvSpPr txBox="1"/>
            <p:nvPr/>
          </p:nvSpPr>
          <p:spPr>
            <a:xfrm>
              <a:off x="1947064" y="1588151"/>
              <a:ext cx="1758836" cy="373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Komponente A</a:t>
              </a:r>
              <a:endParaRPr lang="de-DE" sz="1400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175820" y="1588151"/>
              <a:ext cx="1758836" cy="373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Komponente B</a:t>
              </a:r>
              <a:endParaRPr lang="de-DE" sz="1400" dirty="0"/>
            </a:p>
          </p:txBody>
        </p:sp>
        <p:sp>
          <p:nvSpPr>
            <p:cNvPr id="10" name="Textfeld 9"/>
            <p:cNvSpPr txBox="1"/>
            <p:nvPr/>
          </p:nvSpPr>
          <p:spPr>
            <a:xfrm rot="16200000">
              <a:off x="3392247" y="1401618"/>
              <a:ext cx="2094905" cy="373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Integrationstest</a:t>
              </a:r>
              <a:endParaRPr lang="de-DE" sz="1400" dirty="0"/>
            </a:p>
          </p:txBody>
        </p:sp>
      </p:grpSp>
      <p:sp>
        <p:nvSpPr>
          <p:cNvPr id="17" name="Ellipse 16"/>
          <p:cNvSpPr/>
          <p:nvPr/>
        </p:nvSpPr>
        <p:spPr>
          <a:xfrm>
            <a:off x="539552" y="3531384"/>
            <a:ext cx="2376264" cy="2376264"/>
          </a:xfrm>
          <a:prstGeom prst="ellipse">
            <a:avLst/>
          </a:pr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Ellipse 17"/>
          <p:cNvSpPr/>
          <p:nvPr/>
        </p:nvSpPr>
        <p:spPr>
          <a:xfrm>
            <a:off x="2289278" y="3531384"/>
            <a:ext cx="2376264" cy="2376264"/>
          </a:xfrm>
          <a:prstGeom prst="ellipse">
            <a:avLst/>
          </a:prstGeom>
          <a:solidFill>
            <a:schemeClr val="accent4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9" name="Gruppieren 18"/>
          <p:cNvGrpSpPr/>
          <p:nvPr/>
        </p:nvGrpSpPr>
        <p:grpSpPr>
          <a:xfrm>
            <a:off x="1338804" y="5194769"/>
            <a:ext cx="777761" cy="653473"/>
            <a:chOff x="1397012" y="3933056"/>
            <a:chExt cx="942740" cy="792088"/>
          </a:xfrm>
          <a:solidFill>
            <a:schemeClr val="accent3"/>
          </a:solidFill>
        </p:grpSpPr>
        <p:sp>
          <p:nvSpPr>
            <p:cNvPr id="20" name="Ellipse 19"/>
            <p:cNvSpPr/>
            <p:nvPr/>
          </p:nvSpPr>
          <p:spPr>
            <a:xfrm>
              <a:off x="1691680" y="3933056"/>
              <a:ext cx="648072" cy="648072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/>
            <p:cNvSpPr/>
            <p:nvPr/>
          </p:nvSpPr>
          <p:spPr>
            <a:xfrm>
              <a:off x="1397012" y="3939520"/>
              <a:ext cx="648072" cy="648072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/>
            <p:cNvSpPr/>
            <p:nvPr/>
          </p:nvSpPr>
          <p:spPr>
            <a:xfrm>
              <a:off x="1544346" y="4077072"/>
              <a:ext cx="648072" cy="648072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 dirty="0" smtClean="0"/>
                <a:t>Unit Test</a:t>
              </a:r>
              <a:endParaRPr lang="de-DE" sz="700" dirty="0"/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3088530" y="5184714"/>
            <a:ext cx="777761" cy="653473"/>
            <a:chOff x="1397012" y="3933056"/>
            <a:chExt cx="942740" cy="792088"/>
          </a:xfrm>
          <a:solidFill>
            <a:schemeClr val="accent4"/>
          </a:solidFill>
        </p:grpSpPr>
        <p:sp>
          <p:nvSpPr>
            <p:cNvPr id="24" name="Ellipse 23"/>
            <p:cNvSpPr/>
            <p:nvPr/>
          </p:nvSpPr>
          <p:spPr>
            <a:xfrm>
              <a:off x="1691680" y="3933056"/>
              <a:ext cx="648072" cy="648072"/>
            </a:xfrm>
            <a:prstGeom prst="ellips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/>
            <p:cNvSpPr/>
            <p:nvPr/>
          </p:nvSpPr>
          <p:spPr>
            <a:xfrm>
              <a:off x="1397012" y="3939520"/>
              <a:ext cx="648072" cy="648072"/>
            </a:xfrm>
            <a:prstGeom prst="ellips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/>
            <p:cNvSpPr/>
            <p:nvPr/>
          </p:nvSpPr>
          <p:spPr>
            <a:xfrm>
              <a:off x="1544346" y="4077072"/>
              <a:ext cx="648072" cy="648072"/>
            </a:xfrm>
            <a:prstGeom prst="ellips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 dirty="0" smtClean="0"/>
                <a:t>Unit Test</a:t>
              </a:r>
              <a:endParaRPr lang="de-DE" sz="700" dirty="0"/>
            </a:p>
          </p:txBody>
        </p:sp>
      </p:grpSp>
      <p:sp>
        <p:nvSpPr>
          <p:cNvPr id="27" name="Textfeld 26"/>
          <p:cNvSpPr txBox="1"/>
          <p:nvPr/>
        </p:nvSpPr>
        <p:spPr>
          <a:xfrm>
            <a:off x="539552" y="4567167"/>
            <a:ext cx="1451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Komponente C</a:t>
            </a:r>
            <a:endParaRPr lang="de-DE" sz="1400" dirty="0"/>
          </a:p>
        </p:txBody>
      </p:sp>
      <p:sp>
        <p:nvSpPr>
          <p:cNvPr id="28" name="Textfeld 27"/>
          <p:cNvSpPr txBox="1"/>
          <p:nvPr/>
        </p:nvSpPr>
        <p:spPr>
          <a:xfrm>
            <a:off x="3203276" y="4567167"/>
            <a:ext cx="1451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Komponente D</a:t>
            </a:r>
            <a:endParaRPr lang="de-DE" sz="1400" dirty="0"/>
          </a:p>
        </p:txBody>
      </p:sp>
      <p:sp>
        <p:nvSpPr>
          <p:cNvPr id="29" name="Textfeld 28"/>
          <p:cNvSpPr txBox="1"/>
          <p:nvPr/>
        </p:nvSpPr>
        <p:spPr>
          <a:xfrm rot="16200000">
            <a:off x="1731828" y="4413278"/>
            <a:ext cx="1728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Integrationstest</a:t>
            </a:r>
            <a:endParaRPr lang="de-DE" sz="1400" dirty="0"/>
          </a:p>
        </p:txBody>
      </p:sp>
      <p:sp>
        <p:nvSpPr>
          <p:cNvPr id="30" name="Freihandform 29"/>
          <p:cNvSpPr/>
          <p:nvPr/>
        </p:nvSpPr>
        <p:spPr>
          <a:xfrm>
            <a:off x="7963602" y="2977843"/>
            <a:ext cx="941724" cy="902314"/>
          </a:xfrm>
          <a:custGeom>
            <a:avLst/>
            <a:gdLst>
              <a:gd name="connsiteX0" fmla="*/ 598233 w 1196466"/>
              <a:gd name="connsiteY0" fmla="*/ 0 h 1146395"/>
              <a:gd name="connsiteX1" fmla="*/ 922269 w 1196466"/>
              <a:gd name="connsiteY1" fmla="*/ 324036 h 1146395"/>
              <a:gd name="connsiteX2" fmla="*/ 827361 w 1196466"/>
              <a:gd name="connsiteY2" fmla="*/ 553164 h 1146395"/>
              <a:gd name="connsiteX3" fmla="*/ 787092 w 1196466"/>
              <a:gd name="connsiteY3" fmla="*/ 586389 h 1146395"/>
              <a:gd name="connsiteX4" fmla="*/ 831093 w 1196466"/>
              <a:gd name="connsiteY4" fmla="*/ 592966 h 1146395"/>
              <a:gd name="connsiteX5" fmla="*/ 1196466 w 1196466"/>
              <a:gd name="connsiteY5" fmla="*/ 858363 h 1146395"/>
              <a:gd name="connsiteX6" fmla="*/ 1196466 w 1196466"/>
              <a:gd name="connsiteY6" fmla="*/ 1146395 h 1146395"/>
              <a:gd name="connsiteX7" fmla="*/ 0 w 1196466"/>
              <a:gd name="connsiteY7" fmla="*/ 1146395 h 1146395"/>
              <a:gd name="connsiteX8" fmla="*/ 0 w 1196466"/>
              <a:gd name="connsiteY8" fmla="*/ 858363 h 1146395"/>
              <a:gd name="connsiteX9" fmla="*/ 365374 w 1196466"/>
              <a:gd name="connsiteY9" fmla="*/ 592966 h 1146395"/>
              <a:gd name="connsiteX10" fmla="*/ 409375 w 1196466"/>
              <a:gd name="connsiteY10" fmla="*/ 586389 h 1146395"/>
              <a:gd name="connsiteX11" fmla="*/ 369105 w 1196466"/>
              <a:gd name="connsiteY11" fmla="*/ 553164 h 1146395"/>
              <a:gd name="connsiteX12" fmla="*/ 274197 w 1196466"/>
              <a:gd name="connsiteY12" fmla="*/ 324036 h 1146395"/>
              <a:gd name="connsiteX13" fmla="*/ 598233 w 1196466"/>
              <a:gd name="connsiteY13" fmla="*/ 0 h 114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96466" h="1146395">
                <a:moveTo>
                  <a:pt x="598233" y="0"/>
                </a:moveTo>
                <a:cubicBezTo>
                  <a:pt x="777193" y="0"/>
                  <a:pt x="922269" y="145076"/>
                  <a:pt x="922269" y="324036"/>
                </a:cubicBezTo>
                <a:cubicBezTo>
                  <a:pt x="922269" y="413516"/>
                  <a:pt x="886000" y="494525"/>
                  <a:pt x="827361" y="553164"/>
                </a:cubicBezTo>
                <a:lnTo>
                  <a:pt x="787092" y="586389"/>
                </a:lnTo>
                <a:lnTo>
                  <a:pt x="831093" y="592966"/>
                </a:lnTo>
                <a:cubicBezTo>
                  <a:pt x="1045807" y="636691"/>
                  <a:pt x="1196466" y="739056"/>
                  <a:pt x="1196466" y="858363"/>
                </a:cubicBezTo>
                <a:lnTo>
                  <a:pt x="1196466" y="1146395"/>
                </a:lnTo>
                <a:lnTo>
                  <a:pt x="0" y="1146395"/>
                </a:lnTo>
                <a:lnTo>
                  <a:pt x="0" y="858363"/>
                </a:lnTo>
                <a:cubicBezTo>
                  <a:pt x="0" y="739056"/>
                  <a:pt x="150659" y="636691"/>
                  <a:pt x="365374" y="592966"/>
                </a:cubicBezTo>
                <a:lnTo>
                  <a:pt x="409375" y="586389"/>
                </a:lnTo>
                <a:lnTo>
                  <a:pt x="369105" y="553164"/>
                </a:lnTo>
                <a:cubicBezTo>
                  <a:pt x="310466" y="494525"/>
                  <a:pt x="274197" y="413516"/>
                  <a:pt x="274197" y="324036"/>
                </a:cubicBezTo>
                <a:cubicBezTo>
                  <a:pt x="274197" y="145076"/>
                  <a:pt x="419273" y="0"/>
                  <a:pt x="598233" y="0"/>
                </a:cubicBezTo>
                <a:close/>
              </a:path>
            </a:pathLst>
          </a:cu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Pfeil nach rechts 30"/>
          <p:cNvSpPr/>
          <p:nvPr/>
        </p:nvSpPr>
        <p:spPr>
          <a:xfrm flipH="1">
            <a:off x="5907396" y="2911443"/>
            <a:ext cx="1832955" cy="1070699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32" name="Textfeld 31"/>
          <p:cNvSpPr txBox="1"/>
          <p:nvPr/>
        </p:nvSpPr>
        <p:spPr>
          <a:xfrm rot="16200000">
            <a:off x="4541976" y="3172325"/>
            <a:ext cx="1846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System Tests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5993232" y="324433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Aktzeptanztests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5042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>
            <a:off x="5458663" y="2580955"/>
            <a:ext cx="491084" cy="286158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rnd" cmpd="sng">
            <a:solidFill>
              <a:schemeClr val="bg1">
                <a:lumMod val="50000"/>
              </a:schemeClr>
            </a:solidFill>
            <a:prstDash val="sysDash"/>
            <a:miter lim="800000"/>
          </a:ln>
        </p:spPr>
        <p:style>
          <a:lnRef idx="2">
            <a:schemeClr val="accent4">
              <a:shade val="50000"/>
            </a:schemeClr>
          </a:lnRef>
          <a:fillRef idx="1001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5458662" y="3118562"/>
            <a:ext cx="491084" cy="29085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5458660" y="3660865"/>
            <a:ext cx="491084" cy="290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6" name="Rechteck 25"/>
          <p:cNvSpPr/>
          <p:nvPr/>
        </p:nvSpPr>
        <p:spPr>
          <a:xfrm>
            <a:off x="5458659" y="4203168"/>
            <a:ext cx="491084" cy="290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5458659" y="4742865"/>
            <a:ext cx="491084" cy="290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8" name="Rechteck 27"/>
          <p:cNvSpPr/>
          <p:nvPr/>
        </p:nvSpPr>
        <p:spPr>
          <a:xfrm>
            <a:off x="5458658" y="5282561"/>
            <a:ext cx="491084" cy="290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cxnSp>
        <p:nvCxnSpPr>
          <p:cNvPr id="29" name="Gerader Verbinder 28"/>
          <p:cNvCxnSpPr/>
          <p:nvPr/>
        </p:nvCxnSpPr>
        <p:spPr>
          <a:xfrm flipH="1">
            <a:off x="5458658" y="5858834"/>
            <a:ext cx="491084" cy="165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113864" y="2535332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Netzwerkgrenze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6142747" y="3076331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Logische Grenze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6142220" y="3598412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REST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6142220" y="4094063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Domäne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6142219" y="5249129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Persistenz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6142219" y="5673669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Verbindung</a:t>
            </a:r>
            <a:endParaRPr lang="de-DE" dirty="0"/>
          </a:p>
        </p:txBody>
      </p:sp>
      <p:grpSp>
        <p:nvGrpSpPr>
          <p:cNvPr id="51" name="Gruppieren 50"/>
          <p:cNvGrpSpPr/>
          <p:nvPr/>
        </p:nvGrpSpPr>
        <p:grpSpPr>
          <a:xfrm>
            <a:off x="124292" y="-113512"/>
            <a:ext cx="7104054" cy="6875418"/>
            <a:chOff x="124292" y="-113512"/>
            <a:chExt cx="7104054" cy="6875418"/>
          </a:xfrm>
        </p:grpSpPr>
        <p:sp>
          <p:nvSpPr>
            <p:cNvPr id="2" name="Rechteck 1"/>
            <p:cNvSpPr/>
            <p:nvPr/>
          </p:nvSpPr>
          <p:spPr>
            <a:xfrm>
              <a:off x="124292" y="44390"/>
              <a:ext cx="5034889" cy="6717516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Rechteck 2"/>
            <p:cNvSpPr/>
            <p:nvPr/>
          </p:nvSpPr>
          <p:spPr>
            <a:xfrm>
              <a:off x="509479" y="238870"/>
              <a:ext cx="4435929" cy="528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 cap="rnd" cmpd="sng">
              <a:solidFill>
                <a:schemeClr val="bg1">
                  <a:lumMod val="50000"/>
                </a:schemeClr>
              </a:solidFill>
              <a:prstDash val="sysDash"/>
              <a:miter lim="800000"/>
            </a:ln>
          </p:spPr>
          <p:style>
            <a:lnRef idx="2">
              <a:schemeClr val="accent4">
                <a:shade val="50000"/>
              </a:schemeClr>
            </a:lnRef>
            <a:fillRef idx="1001">
              <a:schemeClr val="dk2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Zylinder 3"/>
            <p:cNvSpPr/>
            <p:nvPr/>
          </p:nvSpPr>
          <p:spPr>
            <a:xfrm>
              <a:off x="2262810" y="5733340"/>
              <a:ext cx="757855" cy="823756"/>
            </a:xfrm>
            <a:prstGeom prst="can">
              <a:avLst/>
            </a:prstGeom>
            <a:ln w="38100" cap="rnd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/>
            <p:cNvSpPr/>
            <p:nvPr/>
          </p:nvSpPr>
          <p:spPr>
            <a:xfrm>
              <a:off x="882328" y="4668328"/>
              <a:ext cx="3505080" cy="4942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Data Mappers/ORM</a:t>
              </a:r>
              <a:endParaRPr lang="de-DE" sz="1400" dirty="0"/>
            </a:p>
          </p:txBody>
        </p:sp>
        <p:sp>
          <p:nvSpPr>
            <p:cNvPr id="6" name="Rechteck 5"/>
            <p:cNvSpPr/>
            <p:nvPr/>
          </p:nvSpPr>
          <p:spPr>
            <a:xfrm>
              <a:off x="889198" y="2989738"/>
              <a:ext cx="2844074" cy="4983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/>
                <a:t>Repositories</a:t>
              </a:r>
              <a:endParaRPr lang="de-DE" sz="1400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889198" y="756338"/>
              <a:ext cx="3505083" cy="49838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Ressourcen</a:t>
              </a:r>
              <a:endParaRPr lang="de-DE" sz="1400" dirty="0"/>
            </a:p>
          </p:txBody>
        </p:sp>
        <p:sp>
          <p:nvSpPr>
            <p:cNvPr id="8" name="Rechteck 7"/>
            <p:cNvSpPr/>
            <p:nvPr/>
          </p:nvSpPr>
          <p:spPr>
            <a:xfrm rot="16200000">
              <a:off x="3155044" y="2248880"/>
              <a:ext cx="1980096" cy="4983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Security REST Client</a:t>
              </a:r>
              <a:endParaRPr lang="de-DE" sz="1400" dirty="0"/>
            </a:p>
          </p:txBody>
        </p:sp>
        <p:sp>
          <p:nvSpPr>
            <p:cNvPr id="10" name="Rechteck 9"/>
            <p:cNvSpPr/>
            <p:nvPr/>
          </p:nvSpPr>
          <p:spPr>
            <a:xfrm>
              <a:off x="5437191" y="1366982"/>
              <a:ext cx="1791155" cy="815002"/>
            </a:xfrm>
            <a:prstGeom prst="rect">
              <a:avLst/>
            </a:prstGeom>
            <a:ln w="38100" cap="rnd">
              <a:prstDash val="sys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Externer Service</a:t>
              </a:r>
              <a:endParaRPr lang="de-DE" sz="1400" dirty="0"/>
            </a:p>
          </p:txBody>
        </p:sp>
        <p:cxnSp>
          <p:nvCxnSpPr>
            <p:cNvPr id="11" name="Gerader Verbinder 10"/>
            <p:cNvCxnSpPr/>
            <p:nvPr/>
          </p:nvCxnSpPr>
          <p:spPr>
            <a:xfrm>
              <a:off x="1480741" y="1239332"/>
              <a:ext cx="0" cy="175040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>
              <a:stCxn id="6" idx="2"/>
              <a:endCxn id="19" idx="0"/>
            </p:cNvCxnSpPr>
            <p:nvPr/>
          </p:nvCxnSpPr>
          <p:spPr>
            <a:xfrm>
              <a:off x="2311235" y="3488118"/>
              <a:ext cx="0" cy="38336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>
              <a:stCxn id="5" idx="2"/>
              <a:endCxn id="4" idx="1"/>
            </p:cNvCxnSpPr>
            <p:nvPr/>
          </p:nvCxnSpPr>
          <p:spPr>
            <a:xfrm>
              <a:off x="2634868" y="5162582"/>
              <a:ext cx="6870" cy="570758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>
              <a:stCxn id="41" idx="3"/>
            </p:cNvCxnSpPr>
            <p:nvPr/>
          </p:nvCxnSpPr>
          <p:spPr>
            <a:xfrm>
              <a:off x="3729035" y="1770452"/>
              <a:ext cx="166867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endCxn id="10" idx="1"/>
            </p:cNvCxnSpPr>
            <p:nvPr/>
          </p:nvCxnSpPr>
          <p:spPr>
            <a:xfrm>
              <a:off x="4394277" y="1770332"/>
              <a:ext cx="1042914" cy="415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hteck 18"/>
            <p:cNvSpPr/>
            <p:nvPr/>
          </p:nvSpPr>
          <p:spPr>
            <a:xfrm>
              <a:off x="889198" y="3871478"/>
              <a:ext cx="2844074" cy="4956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Entitäten</a:t>
              </a:r>
              <a:endParaRPr lang="de-DE" sz="1400" dirty="0"/>
            </a:p>
          </p:txBody>
        </p:sp>
        <p:cxnSp>
          <p:nvCxnSpPr>
            <p:cNvPr id="20" name="Gerader Verbinder 19"/>
            <p:cNvCxnSpPr>
              <a:stCxn id="41" idx="2"/>
            </p:cNvCxnSpPr>
            <p:nvPr/>
          </p:nvCxnSpPr>
          <p:spPr>
            <a:xfrm>
              <a:off x="2686204" y="2021747"/>
              <a:ext cx="240" cy="96799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>
            <a:xfrm>
              <a:off x="2634868" y="1254718"/>
              <a:ext cx="0" cy="260243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hteck 40"/>
            <p:cNvSpPr/>
            <p:nvPr/>
          </p:nvSpPr>
          <p:spPr>
            <a:xfrm>
              <a:off x="1643372" y="1519156"/>
              <a:ext cx="2085663" cy="50259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Geschäftslogik</a:t>
              </a:r>
              <a:endParaRPr lang="de-DE" sz="1400" dirty="0"/>
            </a:p>
          </p:txBody>
        </p:sp>
        <p:cxnSp>
          <p:nvCxnSpPr>
            <p:cNvPr id="46" name="Gerader Verbinder 45"/>
            <p:cNvCxnSpPr/>
            <p:nvPr/>
          </p:nvCxnSpPr>
          <p:spPr>
            <a:xfrm>
              <a:off x="2634868" y="-113512"/>
              <a:ext cx="0" cy="86985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r Verbinder 61"/>
            <p:cNvCxnSpPr>
              <a:stCxn id="19" idx="2"/>
            </p:cNvCxnSpPr>
            <p:nvPr/>
          </p:nvCxnSpPr>
          <p:spPr>
            <a:xfrm>
              <a:off x="2311235" y="4367129"/>
              <a:ext cx="0" cy="301199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hteck 43"/>
            <p:cNvSpPr/>
            <p:nvPr/>
          </p:nvSpPr>
          <p:spPr>
            <a:xfrm rot="16200000">
              <a:off x="3753707" y="3723325"/>
              <a:ext cx="786885" cy="4942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/>
                <a:t>Listener</a:t>
              </a:r>
              <a:endParaRPr lang="de-DE" sz="1400" dirty="0"/>
            </a:p>
          </p:txBody>
        </p:sp>
        <p:cxnSp>
          <p:nvCxnSpPr>
            <p:cNvPr id="49" name="Gerader Verbinder 48"/>
            <p:cNvCxnSpPr>
              <a:stCxn id="44" idx="1"/>
            </p:cNvCxnSpPr>
            <p:nvPr/>
          </p:nvCxnSpPr>
          <p:spPr>
            <a:xfrm>
              <a:off x="4147150" y="4363895"/>
              <a:ext cx="4569" cy="307667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feld 51"/>
          <p:cNvSpPr txBox="1"/>
          <p:nvPr/>
        </p:nvSpPr>
        <p:spPr>
          <a:xfrm>
            <a:off x="6139948" y="4573002"/>
            <a:ext cx="2850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Kommunikation mit Externen Services</a:t>
            </a:r>
            <a:endParaRPr lang="de-DE" dirty="0"/>
          </a:p>
        </p:txBody>
      </p:sp>
      <p:sp>
        <p:nvSpPr>
          <p:cNvPr id="53" name="Textfeld 52"/>
          <p:cNvSpPr txBox="1"/>
          <p:nvPr/>
        </p:nvSpPr>
        <p:spPr>
          <a:xfrm>
            <a:off x="3020665" y="5829729"/>
            <a:ext cx="1231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In-Memory</a:t>
            </a:r>
          </a:p>
          <a:p>
            <a:r>
              <a:rPr lang="de-DE" dirty="0" smtClean="0"/>
              <a:t>Datenbank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6890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>
            <a:off x="5458663" y="2580955"/>
            <a:ext cx="491084" cy="286158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rnd" cmpd="sng">
            <a:solidFill>
              <a:schemeClr val="bg1">
                <a:lumMod val="50000"/>
              </a:schemeClr>
            </a:solidFill>
            <a:prstDash val="sysDash"/>
            <a:miter lim="800000"/>
          </a:ln>
        </p:spPr>
        <p:style>
          <a:lnRef idx="2">
            <a:schemeClr val="accent4">
              <a:shade val="50000"/>
            </a:schemeClr>
          </a:lnRef>
          <a:fillRef idx="1001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5458662" y="3118562"/>
            <a:ext cx="491084" cy="29085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5458660" y="3660865"/>
            <a:ext cx="491084" cy="290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6" name="Rechteck 25"/>
          <p:cNvSpPr/>
          <p:nvPr/>
        </p:nvSpPr>
        <p:spPr>
          <a:xfrm>
            <a:off x="5458659" y="4203168"/>
            <a:ext cx="491084" cy="290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5458659" y="4742865"/>
            <a:ext cx="491084" cy="290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8" name="Rechteck 27"/>
          <p:cNvSpPr/>
          <p:nvPr/>
        </p:nvSpPr>
        <p:spPr>
          <a:xfrm>
            <a:off x="5458658" y="5282561"/>
            <a:ext cx="491084" cy="290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cxnSp>
        <p:nvCxnSpPr>
          <p:cNvPr id="29" name="Gerader Verbinder 28"/>
          <p:cNvCxnSpPr/>
          <p:nvPr/>
        </p:nvCxnSpPr>
        <p:spPr>
          <a:xfrm flipH="1">
            <a:off x="5458658" y="5858834"/>
            <a:ext cx="491084" cy="165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113864" y="2535332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Netzwerkgrenze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6142747" y="3076331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Logische Grenze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6142220" y="3598412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REST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6142220" y="4094063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Domäne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6139948" y="4573002"/>
            <a:ext cx="2850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Kommunikation mit Externen Services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6142219" y="5249129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Persistenz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6142219" y="5673669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Verbindung</a:t>
            </a:r>
            <a:endParaRPr lang="de-DE" dirty="0"/>
          </a:p>
        </p:txBody>
      </p:sp>
      <p:sp>
        <p:nvSpPr>
          <p:cNvPr id="40" name="Abgerundetes Rechteck 39"/>
          <p:cNvSpPr/>
          <p:nvPr/>
        </p:nvSpPr>
        <p:spPr>
          <a:xfrm>
            <a:off x="5534027" y="6115982"/>
            <a:ext cx="341630" cy="34163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6113864" y="6107382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Unit </a:t>
            </a:r>
            <a:r>
              <a:rPr lang="de-DE" dirty="0" err="1" smtClean="0"/>
              <a:t>Tested</a:t>
            </a:r>
            <a:endParaRPr lang="de-DE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124292" y="-113512"/>
            <a:ext cx="7104054" cy="6875418"/>
            <a:chOff x="124292" y="-113512"/>
            <a:chExt cx="7104054" cy="6875418"/>
          </a:xfrm>
        </p:grpSpPr>
        <p:sp>
          <p:nvSpPr>
            <p:cNvPr id="2" name="Rechteck 1"/>
            <p:cNvSpPr/>
            <p:nvPr/>
          </p:nvSpPr>
          <p:spPr>
            <a:xfrm>
              <a:off x="124292" y="44390"/>
              <a:ext cx="5034889" cy="6717516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Rechteck 2"/>
            <p:cNvSpPr/>
            <p:nvPr/>
          </p:nvSpPr>
          <p:spPr>
            <a:xfrm>
              <a:off x="509479" y="238870"/>
              <a:ext cx="4435929" cy="528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 cap="rnd" cmpd="sng">
              <a:solidFill>
                <a:schemeClr val="bg1">
                  <a:lumMod val="50000"/>
                </a:schemeClr>
              </a:solidFill>
              <a:prstDash val="sysDash"/>
              <a:miter lim="800000"/>
            </a:ln>
          </p:spPr>
          <p:style>
            <a:lnRef idx="2">
              <a:schemeClr val="accent4">
                <a:shade val="50000"/>
              </a:schemeClr>
            </a:lnRef>
            <a:fillRef idx="1001">
              <a:schemeClr val="dk2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Zylinder 3"/>
            <p:cNvSpPr/>
            <p:nvPr/>
          </p:nvSpPr>
          <p:spPr>
            <a:xfrm>
              <a:off x="2262810" y="5733340"/>
              <a:ext cx="757855" cy="823756"/>
            </a:xfrm>
            <a:prstGeom prst="can">
              <a:avLst/>
            </a:prstGeom>
            <a:ln w="38100" cap="rnd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/>
            <p:cNvSpPr/>
            <p:nvPr/>
          </p:nvSpPr>
          <p:spPr>
            <a:xfrm>
              <a:off x="882328" y="4668328"/>
              <a:ext cx="3505080" cy="4942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Data Mappers/ORM</a:t>
              </a:r>
              <a:endParaRPr lang="de-DE" sz="1400" dirty="0"/>
            </a:p>
          </p:txBody>
        </p:sp>
        <p:sp>
          <p:nvSpPr>
            <p:cNvPr id="6" name="Rechteck 5"/>
            <p:cNvSpPr/>
            <p:nvPr/>
          </p:nvSpPr>
          <p:spPr>
            <a:xfrm>
              <a:off x="889198" y="2989738"/>
              <a:ext cx="2844074" cy="4983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/>
                <a:t>Repositories</a:t>
              </a:r>
              <a:endParaRPr lang="de-DE" sz="1400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889198" y="756338"/>
              <a:ext cx="3505083" cy="49838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Ressourcen</a:t>
              </a:r>
              <a:endParaRPr lang="de-DE" sz="1400" dirty="0"/>
            </a:p>
          </p:txBody>
        </p:sp>
        <p:sp>
          <p:nvSpPr>
            <p:cNvPr id="8" name="Rechteck 7"/>
            <p:cNvSpPr/>
            <p:nvPr/>
          </p:nvSpPr>
          <p:spPr>
            <a:xfrm rot="16200000">
              <a:off x="3155044" y="2248880"/>
              <a:ext cx="1980096" cy="4983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Security REST Client</a:t>
              </a:r>
              <a:endParaRPr lang="de-DE" sz="1400" dirty="0"/>
            </a:p>
          </p:txBody>
        </p:sp>
        <p:sp>
          <p:nvSpPr>
            <p:cNvPr id="10" name="Rechteck 9"/>
            <p:cNvSpPr/>
            <p:nvPr/>
          </p:nvSpPr>
          <p:spPr>
            <a:xfrm>
              <a:off x="5437191" y="1366982"/>
              <a:ext cx="1791155" cy="815002"/>
            </a:xfrm>
            <a:prstGeom prst="rect">
              <a:avLst/>
            </a:prstGeom>
            <a:ln w="38100" cap="rnd">
              <a:prstDash val="sys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Externer Service</a:t>
              </a:r>
              <a:endParaRPr lang="de-DE" sz="1400" dirty="0"/>
            </a:p>
          </p:txBody>
        </p:sp>
        <p:cxnSp>
          <p:nvCxnSpPr>
            <p:cNvPr id="11" name="Gerader Verbinder 10"/>
            <p:cNvCxnSpPr/>
            <p:nvPr/>
          </p:nvCxnSpPr>
          <p:spPr>
            <a:xfrm>
              <a:off x="1480741" y="1239332"/>
              <a:ext cx="0" cy="175040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>
              <a:stCxn id="6" idx="2"/>
              <a:endCxn id="19" idx="0"/>
            </p:cNvCxnSpPr>
            <p:nvPr/>
          </p:nvCxnSpPr>
          <p:spPr>
            <a:xfrm>
              <a:off x="2311235" y="3488118"/>
              <a:ext cx="0" cy="38336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>
              <a:stCxn id="5" idx="2"/>
              <a:endCxn id="4" idx="1"/>
            </p:cNvCxnSpPr>
            <p:nvPr/>
          </p:nvCxnSpPr>
          <p:spPr>
            <a:xfrm>
              <a:off x="2634868" y="5162582"/>
              <a:ext cx="6870" cy="570758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>
              <a:stCxn id="41" idx="3"/>
            </p:cNvCxnSpPr>
            <p:nvPr/>
          </p:nvCxnSpPr>
          <p:spPr>
            <a:xfrm>
              <a:off x="3729035" y="1770452"/>
              <a:ext cx="166867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endCxn id="10" idx="1"/>
            </p:cNvCxnSpPr>
            <p:nvPr/>
          </p:nvCxnSpPr>
          <p:spPr>
            <a:xfrm>
              <a:off x="4394277" y="1770332"/>
              <a:ext cx="1042914" cy="415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hteck 18"/>
            <p:cNvSpPr/>
            <p:nvPr/>
          </p:nvSpPr>
          <p:spPr>
            <a:xfrm>
              <a:off x="889198" y="3871478"/>
              <a:ext cx="2844074" cy="4956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Entitäten</a:t>
              </a:r>
              <a:endParaRPr lang="de-DE" sz="1400" dirty="0"/>
            </a:p>
          </p:txBody>
        </p:sp>
        <p:cxnSp>
          <p:nvCxnSpPr>
            <p:cNvPr id="20" name="Gerader Verbinder 19"/>
            <p:cNvCxnSpPr>
              <a:stCxn id="41" idx="2"/>
            </p:cNvCxnSpPr>
            <p:nvPr/>
          </p:nvCxnSpPr>
          <p:spPr>
            <a:xfrm>
              <a:off x="2686204" y="2021747"/>
              <a:ext cx="240" cy="96799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>
            <a:xfrm>
              <a:off x="2634868" y="1254718"/>
              <a:ext cx="0" cy="260243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hteck 40"/>
            <p:cNvSpPr/>
            <p:nvPr/>
          </p:nvSpPr>
          <p:spPr>
            <a:xfrm>
              <a:off x="1643372" y="1519156"/>
              <a:ext cx="2085663" cy="50259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Geschäftslogik</a:t>
              </a:r>
              <a:endParaRPr lang="de-DE" sz="1400" dirty="0"/>
            </a:p>
          </p:txBody>
        </p:sp>
        <p:cxnSp>
          <p:nvCxnSpPr>
            <p:cNvPr id="46" name="Gerader Verbinder 45"/>
            <p:cNvCxnSpPr/>
            <p:nvPr/>
          </p:nvCxnSpPr>
          <p:spPr>
            <a:xfrm>
              <a:off x="2634868" y="-113512"/>
              <a:ext cx="0" cy="86985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r Verbinder 61"/>
            <p:cNvCxnSpPr>
              <a:stCxn id="19" idx="2"/>
            </p:cNvCxnSpPr>
            <p:nvPr/>
          </p:nvCxnSpPr>
          <p:spPr>
            <a:xfrm>
              <a:off x="2311235" y="4367129"/>
              <a:ext cx="0" cy="301199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hteck 43"/>
            <p:cNvSpPr/>
            <p:nvPr/>
          </p:nvSpPr>
          <p:spPr>
            <a:xfrm rot="16200000">
              <a:off x="3753707" y="3723325"/>
              <a:ext cx="786885" cy="4942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/>
                <a:t>Listener</a:t>
              </a:r>
              <a:endParaRPr lang="de-DE" sz="1400" dirty="0"/>
            </a:p>
          </p:txBody>
        </p:sp>
        <p:cxnSp>
          <p:nvCxnSpPr>
            <p:cNvPr id="49" name="Gerader Verbinder 48"/>
            <p:cNvCxnSpPr>
              <a:stCxn id="44" idx="1"/>
            </p:cNvCxnSpPr>
            <p:nvPr/>
          </p:nvCxnSpPr>
          <p:spPr>
            <a:xfrm>
              <a:off x="4147150" y="4363895"/>
              <a:ext cx="4569" cy="307667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Abgerundetes Rechteck 36"/>
            <p:cNvSpPr/>
            <p:nvPr/>
          </p:nvSpPr>
          <p:spPr>
            <a:xfrm>
              <a:off x="3280210" y="1609782"/>
              <a:ext cx="341630" cy="34163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Abgerundetes Rechteck 42"/>
            <p:cNvSpPr/>
            <p:nvPr/>
          </p:nvSpPr>
          <p:spPr>
            <a:xfrm>
              <a:off x="4283907" y="3798811"/>
              <a:ext cx="341630" cy="34163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5" name="Textfeld 44"/>
          <p:cNvSpPr txBox="1"/>
          <p:nvPr/>
        </p:nvSpPr>
        <p:spPr>
          <a:xfrm>
            <a:off x="3020665" y="5829729"/>
            <a:ext cx="1231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In-Memory</a:t>
            </a:r>
          </a:p>
          <a:p>
            <a:r>
              <a:rPr lang="de-DE" dirty="0" smtClean="0"/>
              <a:t>Datenbank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083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>
            <a:off x="6223710" y="803156"/>
            <a:ext cx="399291" cy="23267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rnd" cmpd="sng">
            <a:solidFill>
              <a:schemeClr val="bg1">
                <a:lumMod val="50000"/>
              </a:schemeClr>
            </a:solidFill>
            <a:prstDash val="sysDash"/>
            <a:miter lim="800000"/>
          </a:ln>
        </p:spPr>
        <p:style>
          <a:lnRef idx="2">
            <a:schemeClr val="accent4">
              <a:shade val="50000"/>
            </a:schemeClr>
          </a:lnRef>
          <a:fillRef idx="1001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6223709" y="1240274"/>
            <a:ext cx="399291" cy="23648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6223707" y="1681211"/>
            <a:ext cx="399291" cy="2364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6" name="Rechteck 25"/>
          <p:cNvSpPr/>
          <p:nvPr/>
        </p:nvSpPr>
        <p:spPr>
          <a:xfrm>
            <a:off x="6223707" y="2122147"/>
            <a:ext cx="399291" cy="2364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6223707" y="2560964"/>
            <a:ext cx="399291" cy="236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8" name="Rechteck 27"/>
          <p:cNvSpPr/>
          <p:nvPr/>
        </p:nvSpPr>
        <p:spPr>
          <a:xfrm>
            <a:off x="6223706" y="2999782"/>
            <a:ext cx="399291" cy="23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cxnSp>
        <p:nvCxnSpPr>
          <p:cNvPr id="29" name="Gerader Verbinder 28"/>
          <p:cNvCxnSpPr/>
          <p:nvPr/>
        </p:nvCxnSpPr>
        <p:spPr>
          <a:xfrm flipH="1">
            <a:off x="6223706" y="3468339"/>
            <a:ext cx="399291" cy="134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756442" y="709660"/>
            <a:ext cx="2369914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Network </a:t>
            </a:r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6779926" y="1149536"/>
            <a:ext cx="2213622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Logical </a:t>
            </a:r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6779498" y="1589412"/>
            <a:ext cx="1160886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Protocol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6779498" y="2033435"/>
            <a:ext cx="1094414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Domain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6779498" y="2472253"/>
            <a:ext cx="1182442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External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6779497" y="2911072"/>
            <a:ext cx="1466286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Persistence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6779497" y="3261384"/>
            <a:ext cx="1486048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Connection</a:t>
            </a:r>
            <a:endParaRPr lang="de-DE" dirty="0"/>
          </a:p>
        </p:txBody>
      </p:sp>
      <p:sp>
        <p:nvSpPr>
          <p:cNvPr id="42" name="Abgerundetes Rechteck 41"/>
          <p:cNvSpPr/>
          <p:nvPr/>
        </p:nvSpPr>
        <p:spPr>
          <a:xfrm>
            <a:off x="6284987" y="3677421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/>
          <p:cNvSpPr txBox="1"/>
          <p:nvPr/>
        </p:nvSpPr>
        <p:spPr>
          <a:xfrm>
            <a:off x="6756442" y="3701192"/>
            <a:ext cx="1136801" cy="300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Unit </a:t>
            </a:r>
            <a:r>
              <a:rPr lang="de-DE" dirty="0" err="1" smtClean="0"/>
              <a:t>Tested</a:t>
            </a:r>
            <a:endParaRPr lang="de-DE" dirty="0"/>
          </a:p>
        </p:txBody>
      </p:sp>
      <p:sp>
        <p:nvSpPr>
          <p:cNvPr id="46" name="Rechteck 45"/>
          <p:cNvSpPr/>
          <p:nvPr/>
        </p:nvSpPr>
        <p:spPr>
          <a:xfrm>
            <a:off x="6223706" y="4162936"/>
            <a:ext cx="399291" cy="230872"/>
          </a:xfrm>
          <a:prstGeom prst="rect">
            <a:avLst/>
          </a:prstGeom>
          <a:noFill/>
          <a:ln w="38100" cap="rnd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Textfeld 46"/>
          <p:cNvSpPr txBox="1"/>
          <p:nvPr/>
        </p:nvSpPr>
        <p:spPr>
          <a:xfrm>
            <a:off x="6779498" y="4071417"/>
            <a:ext cx="1941542" cy="683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Integration Test</a:t>
            </a:r>
          </a:p>
          <a:p>
            <a:r>
              <a:rPr lang="de-DE" dirty="0" err="1" smtClean="0"/>
              <a:t>Boundary</a:t>
            </a:r>
            <a:endParaRPr lang="de-DE" dirty="0"/>
          </a:p>
        </p:txBody>
      </p:sp>
      <p:grpSp>
        <p:nvGrpSpPr>
          <p:cNvPr id="48" name="Gruppieren 47"/>
          <p:cNvGrpSpPr/>
          <p:nvPr/>
        </p:nvGrpSpPr>
        <p:grpSpPr>
          <a:xfrm>
            <a:off x="266891" y="395665"/>
            <a:ext cx="5625778" cy="5444719"/>
            <a:chOff x="124292" y="-113512"/>
            <a:chExt cx="7104054" cy="6875418"/>
          </a:xfrm>
        </p:grpSpPr>
        <p:sp>
          <p:nvSpPr>
            <p:cNvPr id="49" name="Rechteck 48"/>
            <p:cNvSpPr/>
            <p:nvPr/>
          </p:nvSpPr>
          <p:spPr>
            <a:xfrm>
              <a:off x="124292" y="44390"/>
              <a:ext cx="5034889" cy="6717516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Rechteck 49"/>
            <p:cNvSpPr/>
            <p:nvPr/>
          </p:nvSpPr>
          <p:spPr>
            <a:xfrm>
              <a:off x="509479" y="238870"/>
              <a:ext cx="4435929" cy="528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 cap="rnd" cmpd="sng">
              <a:solidFill>
                <a:schemeClr val="bg1">
                  <a:lumMod val="50000"/>
                </a:schemeClr>
              </a:solidFill>
              <a:prstDash val="sysDash"/>
              <a:miter lim="800000"/>
            </a:ln>
          </p:spPr>
          <p:style>
            <a:lnRef idx="2">
              <a:schemeClr val="accent4">
                <a:shade val="50000"/>
              </a:schemeClr>
            </a:lnRef>
            <a:fillRef idx="1001">
              <a:schemeClr val="dk2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Zylinder 50"/>
            <p:cNvSpPr/>
            <p:nvPr/>
          </p:nvSpPr>
          <p:spPr>
            <a:xfrm>
              <a:off x="2262810" y="5733340"/>
              <a:ext cx="757855" cy="823756"/>
            </a:xfrm>
            <a:prstGeom prst="can">
              <a:avLst/>
            </a:prstGeom>
            <a:ln w="38100" cap="rnd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2" name="Rechteck 51"/>
            <p:cNvSpPr/>
            <p:nvPr/>
          </p:nvSpPr>
          <p:spPr>
            <a:xfrm>
              <a:off x="882328" y="4668328"/>
              <a:ext cx="3505080" cy="4942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Data Mappers/ORM</a:t>
              </a:r>
              <a:endParaRPr lang="de-DE" sz="1400" dirty="0"/>
            </a:p>
          </p:txBody>
        </p:sp>
        <p:sp>
          <p:nvSpPr>
            <p:cNvPr id="53" name="Rechteck 52"/>
            <p:cNvSpPr/>
            <p:nvPr/>
          </p:nvSpPr>
          <p:spPr>
            <a:xfrm>
              <a:off x="889198" y="2989738"/>
              <a:ext cx="2844074" cy="4983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/>
                <a:t>Repositories</a:t>
              </a:r>
              <a:endParaRPr lang="de-DE" sz="1400" dirty="0"/>
            </a:p>
          </p:txBody>
        </p:sp>
        <p:sp>
          <p:nvSpPr>
            <p:cNvPr id="54" name="Rechteck 53"/>
            <p:cNvSpPr/>
            <p:nvPr/>
          </p:nvSpPr>
          <p:spPr>
            <a:xfrm>
              <a:off x="889198" y="756338"/>
              <a:ext cx="3505083" cy="49838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Ressourcen</a:t>
              </a:r>
              <a:endParaRPr lang="de-DE" sz="1400" dirty="0"/>
            </a:p>
          </p:txBody>
        </p:sp>
        <p:sp>
          <p:nvSpPr>
            <p:cNvPr id="55" name="Rechteck 54"/>
            <p:cNvSpPr/>
            <p:nvPr/>
          </p:nvSpPr>
          <p:spPr>
            <a:xfrm rot="16200000">
              <a:off x="3155044" y="2248880"/>
              <a:ext cx="1980096" cy="4983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Security REST Client</a:t>
              </a:r>
              <a:endParaRPr lang="de-DE" sz="1400" dirty="0"/>
            </a:p>
          </p:txBody>
        </p:sp>
        <p:sp>
          <p:nvSpPr>
            <p:cNvPr id="56" name="Rechteck 55"/>
            <p:cNvSpPr/>
            <p:nvPr/>
          </p:nvSpPr>
          <p:spPr>
            <a:xfrm>
              <a:off x="5437191" y="1366982"/>
              <a:ext cx="1791155" cy="815002"/>
            </a:xfrm>
            <a:prstGeom prst="rect">
              <a:avLst/>
            </a:prstGeom>
            <a:ln w="38100" cap="rnd">
              <a:prstDash val="sys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Externer Service</a:t>
              </a:r>
              <a:endParaRPr lang="de-DE" sz="1400" dirty="0"/>
            </a:p>
          </p:txBody>
        </p:sp>
        <p:cxnSp>
          <p:nvCxnSpPr>
            <p:cNvPr id="57" name="Gerader Verbinder 56"/>
            <p:cNvCxnSpPr/>
            <p:nvPr/>
          </p:nvCxnSpPr>
          <p:spPr>
            <a:xfrm>
              <a:off x="1480741" y="1239332"/>
              <a:ext cx="0" cy="175040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r Verbinder 57"/>
            <p:cNvCxnSpPr>
              <a:stCxn id="53" idx="2"/>
              <a:endCxn id="62" idx="0"/>
            </p:cNvCxnSpPr>
            <p:nvPr/>
          </p:nvCxnSpPr>
          <p:spPr>
            <a:xfrm>
              <a:off x="2311235" y="3488118"/>
              <a:ext cx="0" cy="38336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/>
            <p:cNvCxnSpPr>
              <a:stCxn id="52" idx="2"/>
              <a:endCxn id="51" idx="1"/>
            </p:cNvCxnSpPr>
            <p:nvPr/>
          </p:nvCxnSpPr>
          <p:spPr>
            <a:xfrm>
              <a:off x="2634868" y="5162582"/>
              <a:ext cx="6870" cy="570758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/>
            <p:cNvCxnSpPr>
              <a:stCxn id="65" idx="3"/>
            </p:cNvCxnSpPr>
            <p:nvPr/>
          </p:nvCxnSpPr>
          <p:spPr>
            <a:xfrm>
              <a:off x="3729035" y="1770452"/>
              <a:ext cx="166867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r Verbinder 60"/>
            <p:cNvCxnSpPr>
              <a:endCxn id="56" idx="1"/>
            </p:cNvCxnSpPr>
            <p:nvPr/>
          </p:nvCxnSpPr>
          <p:spPr>
            <a:xfrm>
              <a:off x="4394277" y="1770332"/>
              <a:ext cx="1042914" cy="415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hteck 61"/>
            <p:cNvSpPr/>
            <p:nvPr/>
          </p:nvSpPr>
          <p:spPr>
            <a:xfrm>
              <a:off x="889198" y="3871478"/>
              <a:ext cx="2844074" cy="4956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Entitäten</a:t>
              </a:r>
              <a:endParaRPr lang="de-DE" sz="1400" dirty="0"/>
            </a:p>
          </p:txBody>
        </p:sp>
        <p:cxnSp>
          <p:nvCxnSpPr>
            <p:cNvPr id="63" name="Gerader Verbinder 62"/>
            <p:cNvCxnSpPr>
              <a:stCxn id="65" idx="2"/>
            </p:cNvCxnSpPr>
            <p:nvPr/>
          </p:nvCxnSpPr>
          <p:spPr>
            <a:xfrm>
              <a:off x="2686204" y="2021747"/>
              <a:ext cx="240" cy="96799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/>
            <p:cNvCxnSpPr/>
            <p:nvPr/>
          </p:nvCxnSpPr>
          <p:spPr>
            <a:xfrm>
              <a:off x="2634868" y="1254718"/>
              <a:ext cx="0" cy="260243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hteck 64"/>
            <p:cNvSpPr/>
            <p:nvPr/>
          </p:nvSpPr>
          <p:spPr>
            <a:xfrm>
              <a:off x="1643372" y="1519156"/>
              <a:ext cx="2085663" cy="50259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400" dirty="0" smtClean="0"/>
                <a:t>Geschäftslogik</a:t>
              </a:r>
              <a:endParaRPr lang="de-DE" sz="1400" dirty="0"/>
            </a:p>
          </p:txBody>
        </p:sp>
        <p:cxnSp>
          <p:nvCxnSpPr>
            <p:cNvPr id="66" name="Gerader Verbinder 65"/>
            <p:cNvCxnSpPr/>
            <p:nvPr/>
          </p:nvCxnSpPr>
          <p:spPr>
            <a:xfrm>
              <a:off x="2634868" y="-113512"/>
              <a:ext cx="0" cy="86985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r Verbinder 66"/>
            <p:cNvCxnSpPr>
              <a:stCxn id="62" idx="2"/>
            </p:cNvCxnSpPr>
            <p:nvPr/>
          </p:nvCxnSpPr>
          <p:spPr>
            <a:xfrm>
              <a:off x="2311235" y="4367129"/>
              <a:ext cx="0" cy="301199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hteck 67"/>
            <p:cNvSpPr/>
            <p:nvPr/>
          </p:nvSpPr>
          <p:spPr>
            <a:xfrm rot="16200000">
              <a:off x="3753707" y="3723325"/>
              <a:ext cx="786885" cy="4942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50" dirty="0" err="1" smtClean="0"/>
                <a:t>Listener</a:t>
              </a:r>
              <a:endParaRPr lang="de-DE" sz="1050" dirty="0"/>
            </a:p>
          </p:txBody>
        </p:sp>
        <p:cxnSp>
          <p:nvCxnSpPr>
            <p:cNvPr id="69" name="Gerader Verbinder 68"/>
            <p:cNvCxnSpPr>
              <a:stCxn id="68" idx="1"/>
            </p:cNvCxnSpPr>
            <p:nvPr/>
          </p:nvCxnSpPr>
          <p:spPr>
            <a:xfrm>
              <a:off x="4147150" y="4363895"/>
              <a:ext cx="4569" cy="307667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Abgerundetes Rechteck 69"/>
            <p:cNvSpPr/>
            <p:nvPr/>
          </p:nvSpPr>
          <p:spPr>
            <a:xfrm>
              <a:off x="3280210" y="1609782"/>
              <a:ext cx="341630" cy="34163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Abgerundetes Rechteck 72"/>
            <p:cNvSpPr/>
            <p:nvPr/>
          </p:nvSpPr>
          <p:spPr>
            <a:xfrm>
              <a:off x="4283907" y="3798811"/>
              <a:ext cx="341630" cy="34163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" name="Freihandform 3"/>
          <p:cNvSpPr/>
          <p:nvPr/>
        </p:nvSpPr>
        <p:spPr>
          <a:xfrm>
            <a:off x="706295" y="2711669"/>
            <a:ext cx="3071123" cy="3039592"/>
          </a:xfrm>
          <a:custGeom>
            <a:avLst/>
            <a:gdLst>
              <a:gd name="connsiteX0" fmla="*/ 0 w 3071123"/>
              <a:gd name="connsiteY0" fmla="*/ 0 h 3039592"/>
              <a:gd name="connsiteX1" fmla="*/ 2472033 w 3071123"/>
              <a:gd name="connsiteY1" fmla="*/ 0 h 3039592"/>
              <a:gd name="connsiteX2" fmla="*/ 2472033 w 3071123"/>
              <a:gd name="connsiteY2" fmla="*/ 1381059 h 3039592"/>
              <a:gd name="connsiteX3" fmla="*/ 3071123 w 3071123"/>
              <a:gd name="connsiteY3" fmla="*/ 1381059 h 3039592"/>
              <a:gd name="connsiteX4" fmla="*/ 3071123 w 3071123"/>
              <a:gd name="connsiteY4" fmla="*/ 3039592 h 3039592"/>
              <a:gd name="connsiteX5" fmla="*/ 12613 w 3071123"/>
              <a:gd name="connsiteY5" fmla="*/ 3039592 h 3039592"/>
              <a:gd name="connsiteX6" fmla="*/ 0 w 3071123"/>
              <a:gd name="connsiteY6" fmla="*/ 0 h 303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71123" h="3039592">
                <a:moveTo>
                  <a:pt x="0" y="0"/>
                </a:moveTo>
                <a:lnTo>
                  <a:pt x="2472033" y="0"/>
                </a:lnTo>
                <a:lnTo>
                  <a:pt x="2472033" y="1381059"/>
                </a:lnTo>
                <a:lnTo>
                  <a:pt x="3071123" y="1381059"/>
                </a:lnTo>
                <a:lnTo>
                  <a:pt x="3071123" y="3039592"/>
                </a:lnTo>
                <a:lnTo>
                  <a:pt x="12613" y="3039592"/>
                </a:lnTo>
                <a:cubicBezTo>
                  <a:pt x="8409" y="2026395"/>
                  <a:pt x="4204" y="1013197"/>
                  <a:pt x="0" y="0"/>
                </a:cubicBezTo>
                <a:close/>
              </a:path>
            </a:pathLst>
          </a:custGeom>
          <a:noFill/>
          <a:ln w="38100" cap="rnd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feld 73"/>
          <p:cNvSpPr txBox="1"/>
          <p:nvPr/>
        </p:nvSpPr>
        <p:spPr>
          <a:xfrm>
            <a:off x="2543133" y="5114952"/>
            <a:ext cx="100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In-Memory</a:t>
            </a:r>
          </a:p>
          <a:p>
            <a:r>
              <a:rPr lang="de-DE" sz="1400" dirty="0" smtClean="0"/>
              <a:t>Datenbank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905515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308160" y="868781"/>
            <a:ext cx="3606772" cy="5142452"/>
          </a:xfrm>
          <a:custGeom>
            <a:avLst/>
            <a:gdLst>
              <a:gd name="connsiteX0" fmla="*/ 0 w 3606772"/>
              <a:gd name="connsiteY0" fmla="*/ 0 h 5099064"/>
              <a:gd name="connsiteX1" fmla="*/ 3606772 w 3606772"/>
              <a:gd name="connsiteY1" fmla="*/ 0 h 5099064"/>
              <a:gd name="connsiteX2" fmla="*/ 3606772 w 3606772"/>
              <a:gd name="connsiteY2" fmla="*/ 4024813 h 5099064"/>
              <a:gd name="connsiteX3" fmla="*/ 3606772 w 3606772"/>
              <a:gd name="connsiteY3" fmla="*/ 4100932 h 5099064"/>
              <a:gd name="connsiteX4" fmla="*/ 3606772 w 3606772"/>
              <a:gd name="connsiteY4" fmla="*/ 5099064 h 5099064"/>
              <a:gd name="connsiteX5" fmla="*/ 1618998 w 3606772"/>
              <a:gd name="connsiteY5" fmla="*/ 5099064 h 5099064"/>
              <a:gd name="connsiteX6" fmla="*/ 1618998 w 3606772"/>
              <a:gd name="connsiteY6" fmla="*/ 4100932 h 5099064"/>
              <a:gd name="connsiteX7" fmla="*/ 0 w 3606772"/>
              <a:gd name="connsiteY7" fmla="*/ 4100932 h 5099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06772" h="5099064">
                <a:moveTo>
                  <a:pt x="0" y="0"/>
                </a:moveTo>
                <a:lnTo>
                  <a:pt x="3606772" y="0"/>
                </a:lnTo>
                <a:lnTo>
                  <a:pt x="3606772" y="4024813"/>
                </a:lnTo>
                <a:lnTo>
                  <a:pt x="3606772" y="4100932"/>
                </a:lnTo>
                <a:lnTo>
                  <a:pt x="3606772" y="5099064"/>
                </a:lnTo>
                <a:lnTo>
                  <a:pt x="1618998" y="5099064"/>
                </a:lnTo>
                <a:lnTo>
                  <a:pt x="1618998" y="4100932"/>
                </a:lnTo>
                <a:lnTo>
                  <a:pt x="0" y="410093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8100" cap="rnd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64657" y="680495"/>
            <a:ext cx="4093775" cy="546188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Zylinder 3"/>
          <p:cNvSpPr/>
          <p:nvPr/>
        </p:nvSpPr>
        <p:spPr>
          <a:xfrm>
            <a:off x="700202" y="5159463"/>
            <a:ext cx="616198" cy="669780"/>
          </a:xfrm>
          <a:prstGeom prst="can">
            <a:avLst/>
          </a:prstGeom>
          <a:ln w="38100" cap="rnd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686591" y="4297655"/>
            <a:ext cx="2849916" cy="401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Data Mappers/ORM</a:t>
            </a:r>
            <a:endParaRPr lang="de-DE" sz="1400" dirty="0"/>
          </a:p>
        </p:txBody>
      </p:sp>
      <p:sp>
        <p:nvSpPr>
          <p:cNvPr id="6" name="Rechteck 5"/>
          <p:cNvSpPr/>
          <p:nvPr/>
        </p:nvSpPr>
        <p:spPr>
          <a:xfrm>
            <a:off x="686589" y="3686478"/>
            <a:ext cx="2849917" cy="4052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Repositories</a:t>
            </a:r>
            <a:endParaRPr lang="de-DE" sz="1400" dirty="0"/>
          </a:p>
        </p:txBody>
      </p:sp>
      <p:sp>
        <p:nvSpPr>
          <p:cNvPr id="7" name="Rechteck 6"/>
          <p:cNvSpPr/>
          <p:nvPr/>
        </p:nvSpPr>
        <p:spPr>
          <a:xfrm>
            <a:off x="686589" y="1259367"/>
            <a:ext cx="1880240" cy="4052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/>
              <a:t>Public</a:t>
            </a:r>
          </a:p>
          <a:p>
            <a:r>
              <a:rPr lang="de-DE" sz="1400" dirty="0" smtClean="0"/>
              <a:t>Resources</a:t>
            </a:r>
            <a:endParaRPr lang="de-DE" sz="1400" dirty="0"/>
          </a:p>
        </p:txBody>
      </p:sp>
      <p:sp>
        <p:nvSpPr>
          <p:cNvPr id="8" name="Rechteck 7"/>
          <p:cNvSpPr/>
          <p:nvPr/>
        </p:nvSpPr>
        <p:spPr>
          <a:xfrm rot="16200000">
            <a:off x="2931399" y="2918704"/>
            <a:ext cx="804994" cy="4052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/>
              <a:t>Live HTTP Client</a:t>
            </a:r>
            <a:endParaRPr lang="de-DE" sz="900" dirty="0"/>
          </a:p>
        </p:txBody>
      </p:sp>
      <p:sp>
        <p:nvSpPr>
          <p:cNvPr id="9" name="Rechteck 8"/>
          <p:cNvSpPr/>
          <p:nvPr/>
        </p:nvSpPr>
        <p:spPr>
          <a:xfrm rot="16200000">
            <a:off x="1897636" y="2472920"/>
            <a:ext cx="1609979" cy="4052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Gateways</a:t>
            </a:r>
            <a:endParaRPr lang="de-DE" sz="1400" dirty="0"/>
          </a:p>
        </p:txBody>
      </p:sp>
      <p:sp>
        <p:nvSpPr>
          <p:cNvPr id="10" name="Rechteck 9"/>
          <p:cNvSpPr/>
          <p:nvPr/>
        </p:nvSpPr>
        <p:spPr>
          <a:xfrm>
            <a:off x="4384477" y="2797618"/>
            <a:ext cx="1456355" cy="662663"/>
          </a:xfrm>
          <a:prstGeom prst="rect">
            <a:avLst/>
          </a:prstGeom>
          <a:ln w="38100" cap="rnd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External</a:t>
            </a:r>
            <a:r>
              <a:rPr lang="de-DE" sz="1400" dirty="0" smtClean="0"/>
              <a:t> Service</a:t>
            </a:r>
            <a:endParaRPr lang="de-DE" sz="1400" dirty="0"/>
          </a:p>
        </p:txBody>
      </p:sp>
      <p:cxnSp>
        <p:nvCxnSpPr>
          <p:cNvPr id="11" name="Gerader Verbinder 10"/>
          <p:cNvCxnSpPr/>
          <p:nvPr/>
        </p:nvCxnSpPr>
        <p:spPr>
          <a:xfrm>
            <a:off x="756918" y="1664590"/>
            <a:ext cx="0" cy="202188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stCxn id="6" idx="2"/>
            <a:endCxn id="5" idx="0"/>
          </p:cNvCxnSpPr>
          <p:nvPr/>
        </p:nvCxnSpPr>
        <p:spPr>
          <a:xfrm>
            <a:off x="2111549" y="4091701"/>
            <a:ext cx="1" cy="20595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>
            <a:endCxn id="4" idx="1"/>
          </p:cNvCxnSpPr>
          <p:nvPr/>
        </p:nvCxnSpPr>
        <p:spPr>
          <a:xfrm flipH="1">
            <a:off x="1008301" y="4699523"/>
            <a:ext cx="5" cy="4599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1216551" y="1874305"/>
            <a:ext cx="1055738" cy="5450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/>
              <a:t>Service </a:t>
            </a:r>
          </a:p>
          <a:p>
            <a:r>
              <a:rPr lang="de-DE" sz="1400" dirty="0" smtClean="0"/>
              <a:t>Layer</a:t>
            </a:r>
            <a:endParaRPr lang="de-DE" sz="1400" dirty="0"/>
          </a:p>
        </p:txBody>
      </p:sp>
      <p:cxnSp>
        <p:nvCxnSpPr>
          <p:cNvPr id="15" name="Gerader Verbinder 14"/>
          <p:cNvCxnSpPr>
            <a:stCxn id="14" idx="3"/>
          </p:cNvCxnSpPr>
          <p:nvPr/>
        </p:nvCxnSpPr>
        <p:spPr>
          <a:xfrm>
            <a:off x="2272288" y="2146829"/>
            <a:ext cx="227724" cy="83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>
            <a:off x="2905238" y="3111672"/>
            <a:ext cx="22604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>
            <a:endCxn id="10" idx="1"/>
          </p:cNvCxnSpPr>
          <p:nvPr/>
        </p:nvCxnSpPr>
        <p:spPr>
          <a:xfrm>
            <a:off x="3536503" y="3125574"/>
            <a:ext cx="847974" cy="337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 flipH="1">
            <a:off x="982964" y="1664590"/>
            <a:ext cx="1680" cy="128975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908230" y="2931717"/>
            <a:ext cx="1128689" cy="5450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/>
              <a:t>Domain</a:t>
            </a:r>
            <a:endParaRPr lang="de-DE" sz="1400" dirty="0"/>
          </a:p>
        </p:txBody>
      </p:sp>
      <p:cxnSp>
        <p:nvCxnSpPr>
          <p:cNvPr id="20" name="Gerader Verbinder 19"/>
          <p:cNvCxnSpPr>
            <a:endCxn id="6" idx="0"/>
          </p:cNvCxnSpPr>
          <p:nvPr/>
        </p:nvCxnSpPr>
        <p:spPr>
          <a:xfrm>
            <a:off x="2111546" y="2419350"/>
            <a:ext cx="3" cy="126712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endCxn id="14" idx="0"/>
          </p:cNvCxnSpPr>
          <p:nvPr/>
        </p:nvCxnSpPr>
        <p:spPr>
          <a:xfrm>
            <a:off x="1744420" y="1662707"/>
            <a:ext cx="0" cy="21159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 flipH="1">
            <a:off x="1353776" y="2419350"/>
            <a:ext cx="2062" cy="5170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6223710" y="803156"/>
            <a:ext cx="399291" cy="23267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rnd" cmpd="sng">
            <a:solidFill>
              <a:schemeClr val="bg1">
                <a:lumMod val="50000"/>
              </a:schemeClr>
            </a:solidFill>
            <a:prstDash val="sysDash"/>
            <a:miter lim="800000"/>
          </a:ln>
        </p:spPr>
        <p:style>
          <a:lnRef idx="2">
            <a:schemeClr val="accent4">
              <a:shade val="50000"/>
            </a:schemeClr>
          </a:lnRef>
          <a:fillRef idx="1001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6223709" y="1240274"/>
            <a:ext cx="399291" cy="23648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6223707" y="1681211"/>
            <a:ext cx="399291" cy="2364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6" name="Rechteck 25"/>
          <p:cNvSpPr/>
          <p:nvPr/>
        </p:nvSpPr>
        <p:spPr>
          <a:xfrm>
            <a:off x="6223707" y="2122147"/>
            <a:ext cx="399291" cy="2364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6223707" y="2560964"/>
            <a:ext cx="399291" cy="236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8" name="Rechteck 27"/>
          <p:cNvSpPr/>
          <p:nvPr/>
        </p:nvSpPr>
        <p:spPr>
          <a:xfrm>
            <a:off x="6223706" y="2999782"/>
            <a:ext cx="399291" cy="23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cxnSp>
        <p:nvCxnSpPr>
          <p:cNvPr id="29" name="Gerader Verbinder 28"/>
          <p:cNvCxnSpPr/>
          <p:nvPr/>
        </p:nvCxnSpPr>
        <p:spPr>
          <a:xfrm flipH="1">
            <a:off x="6223706" y="3468339"/>
            <a:ext cx="399291" cy="134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756442" y="709660"/>
            <a:ext cx="2369914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Network </a:t>
            </a:r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6779926" y="1149536"/>
            <a:ext cx="2213622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Logical </a:t>
            </a:r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6779498" y="1589412"/>
            <a:ext cx="1160886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Protocol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6779498" y="2033435"/>
            <a:ext cx="1094414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Domain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6779498" y="2472253"/>
            <a:ext cx="1182442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External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6779497" y="2911072"/>
            <a:ext cx="1466286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Persistence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6779497" y="3261384"/>
            <a:ext cx="1486048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Connection</a:t>
            </a:r>
            <a:endParaRPr lang="de-DE" dirty="0"/>
          </a:p>
        </p:txBody>
      </p:sp>
      <p:sp>
        <p:nvSpPr>
          <p:cNvPr id="37" name="Abgerundetes Rechteck 36"/>
          <p:cNvSpPr/>
          <p:nvPr/>
        </p:nvSpPr>
        <p:spPr>
          <a:xfrm>
            <a:off x="2228633" y="1322577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Abgerundetes Rechteck 37"/>
          <p:cNvSpPr/>
          <p:nvPr/>
        </p:nvSpPr>
        <p:spPr>
          <a:xfrm>
            <a:off x="1927158" y="2016032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Abgerundetes Rechteck 38"/>
          <p:cNvSpPr/>
          <p:nvPr/>
        </p:nvSpPr>
        <p:spPr>
          <a:xfrm>
            <a:off x="1681164" y="3064520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Abgerundetes Rechteck 39"/>
          <p:cNvSpPr/>
          <p:nvPr/>
        </p:nvSpPr>
        <p:spPr>
          <a:xfrm>
            <a:off x="3195009" y="3750205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Abgerundetes Rechteck 40"/>
          <p:cNvSpPr/>
          <p:nvPr/>
        </p:nvSpPr>
        <p:spPr>
          <a:xfrm>
            <a:off x="2566828" y="1929096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Abgerundetes Rechteck 41"/>
          <p:cNvSpPr/>
          <p:nvPr/>
        </p:nvSpPr>
        <p:spPr>
          <a:xfrm>
            <a:off x="6284987" y="3677421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/>
          <p:cNvSpPr txBox="1"/>
          <p:nvPr/>
        </p:nvSpPr>
        <p:spPr>
          <a:xfrm>
            <a:off x="6756442" y="3701192"/>
            <a:ext cx="1136801" cy="300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Unit </a:t>
            </a:r>
            <a:r>
              <a:rPr lang="de-DE" dirty="0" err="1" smtClean="0"/>
              <a:t>Tested</a:t>
            </a:r>
            <a:endParaRPr lang="de-DE" dirty="0"/>
          </a:p>
        </p:txBody>
      </p:sp>
      <p:sp>
        <p:nvSpPr>
          <p:cNvPr id="44" name="Rechteck 43"/>
          <p:cNvSpPr/>
          <p:nvPr/>
        </p:nvSpPr>
        <p:spPr>
          <a:xfrm>
            <a:off x="6223706" y="4162936"/>
            <a:ext cx="399291" cy="230872"/>
          </a:xfrm>
          <a:prstGeom prst="rect">
            <a:avLst/>
          </a:prstGeom>
          <a:noFill/>
          <a:ln w="38100" cap="rnd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/>
          <p:cNvSpPr txBox="1"/>
          <p:nvPr/>
        </p:nvSpPr>
        <p:spPr>
          <a:xfrm>
            <a:off x="6779498" y="4071417"/>
            <a:ext cx="1941542" cy="683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Integration Test</a:t>
            </a:r>
          </a:p>
          <a:p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46" name="Rechteck 45"/>
          <p:cNvSpPr/>
          <p:nvPr/>
        </p:nvSpPr>
        <p:spPr>
          <a:xfrm>
            <a:off x="2560830" y="1262389"/>
            <a:ext cx="975673" cy="4052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/>
              <a:t>Internal</a:t>
            </a:r>
          </a:p>
          <a:p>
            <a:r>
              <a:rPr lang="de-DE" sz="1400" dirty="0" smtClean="0"/>
              <a:t>Resources</a:t>
            </a:r>
            <a:endParaRPr lang="de-DE" sz="1400" dirty="0"/>
          </a:p>
        </p:txBody>
      </p:sp>
      <p:sp>
        <p:nvSpPr>
          <p:cNvPr id="47" name="Rechteck 46"/>
          <p:cNvSpPr/>
          <p:nvPr/>
        </p:nvSpPr>
        <p:spPr>
          <a:xfrm rot="16200000">
            <a:off x="2958529" y="2043301"/>
            <a:ext cx="750733" cy="4052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 smtClean="0"/>
              <a:t>Stub</a:t>
            </a:r>
            <a:r>
              <a:rPr lang="de-DE" sz="800" dirty="0" smtClean="0"/>
              <a:t> HTTP Client</a:t>
            </a:r>
            <a:endParaRPr lang="de-DE" sz="800" dirty="0"/>
          </a:p>
        </p:txBody>
      </p:sp>
      <p:cxnSp>
        <p:nvCxnSpPr>
          <p:cNvPr id="48" name="Gerader Verbinder 47"/>
          <p:cNvCxnSpPr/>
          <p:nvPr/>
        </p:nvCxnSpPr>
        <p:spPr>
          <a:xfrm>
            <a:off x="2908625" y="2231878"/>
            <a:ext cx="22604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/>
          <p:cNvCxnSpPr/>
          <p:nvPr/>
        </p:nvCxnSpPr>
        <p:spPr>
          <a:xfrm flipH="1">
            <a:off x="3318937" y="1662707"/>
            <a:ext cx="1670" cy="21357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2066044" y="4931815"/>
            <a:ext cx="1681008" cy="897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In Memory Datastore</a:t>
            </a:r>
            <a:endParaRPr lang="de-DE" sz="1400" dirty="0"/>
          </a:p>
        </p:txBody>
      </p:sp>
      <p:cxnSp>
        <p:nvCxnSpPr>
          <p:cNvPr id="52" name="Gerader Verbinder 51"/>
          <p:cNvCxnSpPr>
            <a:endCxn id="51" idx="0"/>
          </p:cNvCxnSpPr>
          <p:nvPr/>
        </p:nvCxnSpPr>
        <p:spPr>
          <a:xfrm>
            <a:off x="2905237" y="4699523"/>
            <a:ext cx="1311" cy="2322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ihandform 52"/>
          <p:cNvSpPr/>
          <p:nvPr/>
        </p:nvSpPr>
        <p:spPr>
          <a:xfrm>
            <a:off x="600582" y="4189991"/>
            <a:ext cx="3078660" cy="1756316"/>
          </a:xfrm>
          <a:custGeom>
            <a:avLst/>
            <a:gdLst>
              <a:gd name="connsiteX0" fmla="*/ 0 w 3132767"/>
              <a:gd name="connsiteY0" fmla="*/ 0 h 1756316"/>
              <a:gd name="connsiteX1" fmla="*/ 3132767 w 3132767"/>
              <a:gd name="connsiteY1" fmla="*/ 0 h 1756316"/>
              <a:gd name="connsiteX2" fmla="*/ 3132767 w 3132767"/>
              <a:gd name="connsiteY2" fmla="*/ 592056 h 1756316"/>
              <a:gd name="connsiteX3" fmla="*/ 979328 w 3132767"/>
              <a:gd name="connsiteY3" fmla="*/ 592056 h 1756316"/>
              <a:gd name="connsiteX4" fmla="*/ 979328 w 3132767"/>
              <a:gd name="connsiteY4" fmla="*/ 1756316 h 1756316"/>
              <a:gd name="connsiteX5" fmla="*/ 0 w 3132767"/>
              <a:gd name="connsiteY5" fmla="*/ 1756316 h 175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2767" h="1756316">
                <a:moveTo>
                  <a:pt x="0" y="0"/>
                </a:moveTo>
                <a:lnTo>
                  <a:pt x="3132767" y="0"/>
                </a:lnTo>
                <a:lnTo>
                  <a:pt x="3132767" y="592056"/>
                </a:lnTo>
                <a:lnTo>
                  <a:pt x="979328" y="592056"/>
                </a:lnTo>
                <a:lnTo>
                  <a:pt x="979328" y="1756316"/>
                </a:lnTo>
                <a:lnTo>
                  <a:pt x="0" y="1756316"/>
                </a:lnTo>
                <a:close/>
              </a:path>
            </a:pathLst>
          </a:custGeom>
          <a:noFill/>
          <a:ln w="38100" cap="rnd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Freihandform 53"/>
          <p:cNvSpPr/>
          <p:nvPr/>
        </p:nvSpPr>
        <p:spPr>
          <a:xfrm>
            <a:off x="521275" y="1110242"/>
            <a:ext cx="3278855" cy="4774040"/>
          </a:xfrm>
          <a:custGeom>
            <a:avLst/>
            <a:gdLst>
              <a:gd name="connsiteX0" fmla="*/ 0 w 3278855"/>
              <a:gd name="connsiteY0" fmla="*/ 0 h 4774040"/>
              <a:gd name="connsiteX1" fmla="*/ 3278855 w 3278855"/>
              <a:gd name="connsiteY1" fmla="*/ 0 h 4774040"/>
              <a:gd name="connsiteX2" fmla="*/ 3278855 w 3278855"/>
              <a:gd name="connsiteY2" fmla="*/ 1543882 h 4774040"/>
              <a:gd name="connsiteX3" fmla="*/ 2510543 w 3278855"/>
              <a:gd name="connsiteY3" fmla="*/ 1543882 h 4774040"/>
              <a:gd name="connsiteX4" fmla="*/ 2510543 w 3278855"/>
              <a:gd name="connsiteY4" fmla="*/ 2452751 h 4774040"/>
              <a:gd name="connsiteX5" fmla="*/ 3278855 w 3278855"/>
              <a:gd name="connsiteY5" fmla="*/ 2452751 h 4774040"/>
              <a:gd name="connsiteX6" fmla="*/ 3278855 w 3278855"/>
              <a:gd name="connsiteY6" fmla="*/ 4774040 h 4774040"/>
              <a:gd name="connsiteX7" fmla="*/ 1490444 w 3278855"/>
              <a:gd name="connsiteY7" fmla="*/ 4774040 h 4774040"/>
              <a:gd name="connsiteX8" fmla="*/ 1490444 w 3278855"/>
              <a:gd name="connsiteY8" fmla="*/ 3810396 h 4774040"/>
              <a:gd name="connsiteX9" fmla="*/ 0 w 3278855"/>
              <a:gd name="connsiteY9" fmla="*/ 3810396 h 4774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78855" h="4774040">
                <a:moveTo>
                  <a:pt x="0" y="0"/>
                </a:moveTo>
                <a:lnTo>
                  <a:pt x="3278855" y="0"/>
                </a:lnTo>
                <a:lnTo>
                  <a:pt x="3278855" y="1543882"/>
                </a:lnTo>
                <a:lnTo>
                  <a:pt x="2510543" y="1543882"/>
                </a:lnTo>
                <a:lnTo>
                  <a:pt x="2510543" y="2452751"/>
                </a:lnTo>
                <a:lnTo>
                  <a:pt x="3278855" y="2452751"/>
                </a:lnTo>
                <a:lnTo>
                  <a:pt x="3278855" y="4774040"/>
                </a:lnTo>
                <a:lnTo>
                  <a:pt x="1490444" y="4774040"/>
                </a:lnTo>
                <a:lnTo>
                  <a:pt x="1490444" y="3810396"/>
                </a:lnTo>
                <a:lnTo>
                  <a:pt x="0" y="3810396"/>
                </a:lnTo>
                <a:close/>
              </a:path>
            </a:pathLst>
          </a:custGeom>
          <a:noFill/>
          <a:ln w="38100" cmpd="dbl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/>
          <p:cNvSpPr/>
          <p:nvPr/>
        </p:nvSpPr>
        <p:spPr>
          <a:xfrm>
            <a:off x="6223705" y="4797123"/>
            <a:ext cx="399291" cy="230872"/>
          </a:xfrm>
          <a:prstGeom prst="rect">
            <a:avLst/>
          </a:prstGeom>
          <a:noFill/>
          <a:ln w="38100" cap="rnd" cmpd="dbl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Textfeld 55"/>
          <p:cNvSpPr txBox="1"/>
          <p:nvPr/>
        </p:nvSpPr>
        <p:spPr>
          <a:xfrm>
            <a:off x="6779497" y="4705604"/>
            <a:ext cx="1879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Component</a:t>
            </a:r>
            <a:r>
              <a:rPr lang="de-DE" dirty="0" smtClean="0"/>
              <a:t> Test</a:t>
            </a:r>
          </a:p>
          <a:p>
            <a:r>
              <a:rPr lang="de-DE" dirty="0" err="1" smtClean="0"/>
              <a:t>Boundary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7380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3372853" y="152409"/>
            <a:ext cx="2398295" cy="15480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Producer</a:t>
            </a:r>
            <a:endParaRPr lang="de-DE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958516" y="4658223"/>
            <a:ext cx="1844842" cy="2137610"/>
            <a:chOff x="958516" y="4658223"/>
            <a:chExt cx="1844842" cy="2137610"/>
          </a:xfrm>
        </p:grpSpPr>
        <p:sp>
          <p:nvSpPr>
            <p:cNvPr id="4" name="Rechteck 3"/>
            <p:cNvSpPr/>
            <p:nvPr/>
          </p:nvSpPr>
          <p:spPr>
            <a:xfrm>
              <a:off x="958516" y="4658223"/>
              <a:ext cx="1844842" cy="2137610"/>
            </a:xfrm>
            <a:prstGeom prst="rect">
              <a:avLst/>
            </a:prstGeom>
            <a:solidFill>
              <a:schemeClr val="bg2"/>
            </a:solidFill>
            <a:ln w="38100" cap="rnd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/>
            <p:cNvSpPr/>
            <p:nvPr/>
          </p:nvSpPr>
          <p:spPr>
            <a:xfrm>
              <a:off x="1074821" y="4828670"/>
              <a:ext cx="1612232" cy="38501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Rechteck 5"/>
            <p:cNvSpPr/>
            <p:nvPr/>
          </p:nvSpPr>
          <p:spPr>
            <a:xfrm>
              <a:off x="1074821" y="5301912"/>
              <a:ext cx="1612232" cy="38501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Consumer A</a:t>
              </a:r>
              <a:endParaRPr lang="de-DE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1074821" y="5775154"/>
              <a:ext cx="1612232" cy="3850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" name="Rechteck 7"/>
            <p:cNvSpPr/>
            <p:nvPr/>
          </p:nvSpPr>
          <p:spPr>
            <a:xfrm>
              <a:off x="1074821" y="6248396"/>
              <a:ext cx="1612232" cy="3850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9" name="Rechteck 8"/>
          <p:cNvSpPr/>
          <p:nvPr/>
        </p:nvSpPr>
        <p:spPr>
          <a:xfrm>
            <a:off x="3649579" y="4658223"/>
            <a:ext cx="1844842" cy="2137610"/>
          </a:xfrm>
          <a:prstGeom prst="rect">
            <a:avLst/>
          </a:prstGeom>
          <a:solidFill>
            <a:schemeClr val="bg2"/>
          </a:solidFill>
          <a:ln w="38100" cap="rnd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3765884" y="4828670"/>
            <a:ext cx="1612232" cy="3850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3765884" y="5301912"/>
            <a:ext cx="1612232" cy="3850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Consumer B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3765884" y="5775154"/>
            <a:ext cx="1612232" cy="3850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3765884" y="6248396"/>
            <a:ext cx="1612232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6340642" y="4658223"/>
            <a:ext cx="1844842" cy="2137610"/>
          </a:xfrm>
          <a:prstGeom prst="rect">
            <a:avLst/>
          </a:prstGeom>
          <a:solidFill>
            <a:schemeClr val="bg2"/>
          </a:solidFill>
          <a:ln w="38100" cap="rnd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6456947" y="4828670"/>
            <a:ext cx="1612232" cy="3850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6456947" y="5301912"/>
            <a:ext cx="1612232" cy="3850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Consumer C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6456947" y="5775154"/>
            <a:ext cx="1612232" cy="3850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6456947" y="6248396"/>
            <a:ext cx="1612232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3982453" y="1788704"/>
            <a:ext cx="1175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{ "id":5,</a:t>
            </a:r>
          </a:p>
          <a:p>
            <a:r>
              <a:rPr lang="en-US" sz="1200" dirty="0"/>
              <a:t>"name": “Joe",</a:t>
            </a:r>
          </a:p>
          <a:p>
            <a:r>
              <a:rPr lang="en-US" sz="1200" dirty="0"/>
              <a:t>"age": 24 }</a:t>
            </a:r>
            <a:endParaRPr lang="de-DE" sz="1200" dirty="0"/>
          </a:p>
          <a:p>
            <a:endParaRPr lang="de-DE" sz="1200" dirty="0"/>
          </a:p>
        </p:txBody>
      </p:sp>
      <p:sp>
        <p:nvSpPr>
          <p:cNvPr id="20" name="Textfeld 19"/>
          <p:cNvSpPr txBox="1"/>
          <p:nvPr/>
        </p:nvSpPr>
        <p:spPr>
          <a:xfrm>
            <a:off x="1293395" y="3919559"/>
            <a:ext cx="117508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{ "id":5,</a:t>
            </a:r>
          </a:p>
          <a:p>
            <a:r>
              <a:rPr lang="en-US" sz="1200" dirty="0"/>
              <a:t>"name": “</a:t>
            </a:r>
            <a:r>
              <a:rPr lang="en-US" sz="1200" dirty="0" smtClean="0"/>
              <a:t>Joe“}</a:t>
            </a:r>
            <a:endParaRPr lang="de-DE" sz="1200" dirty="0"/>
          </a:p>
        </p:txBody>
      </p:sp>
      <p:sp>
        <p:nvSpPr>
          <p:cNvPr id="21" name="Textfeld 20"/>
          <p:cNvSpPr txBox="1"/>
          <p:nvPr/>
        </p:nvSpPr>
        <p:spPr>
          <a:xfrm>
            <a:off x="3982453" y="3919558"/>
            <a:ext cx="117508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{ "id":5</a:t>
            </a:r>
            <a:r>
              <a:rPr lang="en-US" sz="1200" dirty="0" smtClean="0"/>
              <a:t>, "</a:t>
            </a:r>
            <a:r>
              <a:rPr lang="en-US" sz="1200" dirty="0"/>
              <a:t>age": 24 </a:t>
            </a:r>
            <a:r>
              <a:rPr lang="en-US" sz="1200" dirty="0" smtClean="0"/>
              <a:t>}</a:t>
            </a:r>
            <a:endParaRPr lang="de-DE" sz="1200" dirty="0"/>
          </a:p>
        </p:txBody>
      </p:sp>
      <p:sp>
        <p:nvSpPr>
          <p:cNvPr id="22" name="Textfeld 21"/>
          <p:cNvSpPr txBox="1"/>
          <p:nvPr/>
        </p:nvSpPr>
        <p:spPr>
          <a:xfrm>
            <a:off x="6675521" y="3839853"/>
            <a:ext cx="1175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{ "id":5,</a:t>
            </a:r>
          </a:p>
          <a:p>
            <a:r>
              <a:rPr lang="en-US" sz="1200" dirty="0"/>
              <a:t>"name": “Joe",</a:t>
            </a:r>
          </a:p>
          <a:p>
            <a:r>
              <a:rPr lang="en-US" sz="1200" dirty="0"/>
              <a:t>"age": 24 }</a:t>
            </a:r>
            <a:endParaRPr lang="de-DE" sz="1200" dirty="0"/>
          </a:p>
          <a:p>
            <a:endParaRPr lang="de-DE" sz="1200" dirty="0"/>
          </a:p>
        </p:txBody>
      </p:sp>
      <p:cxnSp>
        <p:nvCxnSpPr>
          <p:cNvPr id="23" name="Gerader Verbinder 22"/>
          <p:cNvCxnSpPr>
            <a:stCxn id="20" idx="0"/>
            <a:endCxn id="19" idx="1"/>
          </p:cNvCxnSpPr>
          <p:nvPr/>
        </p:nvCxnSpPr>
        <p:spPr>
          <a:xfrm flipV="1">
            <a:off x="1880937" y="2204203"/>
            <a:ext cx="2101516" cy="1715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21" idx="0"/>
            <a:endCxn id="19" idx="2"/>
          </p:cNvCxnSpPr>
          <p:nvPr/>
        </p:nvCxnSpPr>
        <p:spPr>
          <a:xfrm flipV="1">
            <a:off x="4569995" y="2619701"/>
            <a:ext cx="0" cy="12998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stCxn id="22" idx="0"/>
            <a:endCxn id="19" idx="3"/>
          </p:cNvCxnSpPr>
          <p:nvPr/>
        </p:nvCxnSpPr>
        <p:spPr>
          <a:xfrm flipH="1" flipV="1">
            <a:off x="5157537" y="2204203"/>
            <a:ext cx="2105526" cy="1635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2211805" y="2618701"/>
            <a:ext cx="1435769" cy="4251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Contract</a:t>
            </a:r>
            <a:r>
              <a:rPr lang="de-DE" dirty="0" smtClean="0"/>
              <a:t> A</a:t>
            </a:r>
            <a:endParaRPr lang="de-DE" dirty="0"/>
          </a:p>
        </p:txBody>
      </p:sp>
      <p:sp>
        <p:nvSpPr>
          <p:cNvPr id="27" name="Rechteck 26"/>
          <p:cNvSpPr/>
          <p:nvPr/>
        </p:nvSpPr>
        <p:spPr>
          <a:xfrm>
            <a:off x="3852111" y="3233667"/>
            <a:ext cx="1435769" cy="4251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Contract</a:t>
            </a:r>
            <a:r>
              <a:rPr lang="de-DE" dirty="0" smtClean="0"/>
              <a:t> B</a:t>
            </a:r>
            <a:endParaRPr lang="de-DE" dirty="0"/>
          </a:p>
        </p:txBody>
      </p:sp>
      <p:sp>
        <p:nvSpPr>
          <p:cNvPr id="28" name="Rechteck 27"/>
          <p:cNvSpPr/>
          <p:nvPr/>
        </p:nvSpPr>
        <p:spPr>
          <a:xfrm>
            <a:off x="5492415" y="2618701"/>
            <a:ext cx="1435769" cy="4251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Contract</a:t>
            </a:r>
            <a:r>
              <a:rPr lang="de-DE" dirty="0" smtClean="0"/>
              <a:t> 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1916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winkelte Verbindung 1"/>
          <p:cNvCxnSpPr/>
          <p:nvPr/>
        </p:nvCxnSpPr>
        <p:spPr>
          <a:xfrm rot="5400000" flipH="1" flipV="1">
            <a:off x="1159550" y="2134611"/>
            <a:ext cx="1866686" cy="929613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winkelte Verbindung 2"/>
          <p:cNvCxnSpPr/>
          <p:nvPr/>
        </p:nvCxnSpPr>
        <p:spPr>
          <a:xfrm>
            <a:off x="4402542" y="1666074"/>
            <a:ext cx="922421" cy="1857542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r Verbinder 3"/>
          <p:cNvCxnSpPr/>
          <p:nvPr/>
        </p:nvCxnSpPr>
        <p:spPr>
          <a:xfrm>
            <a:off x="2557700" y="4601566"/>
            <a:ext cx="1844842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128016" y="91440"/>
            <a:ext cx="8915400" cy="666597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r Verbinder 5"/>
          <p:cNvCxnSpPr/>
          <p:nvPr/>
        </p:nvCxnSpPr>
        <p:spPr>
          <a:xfrm flipH="1">
            <a:off x="-237744" y="4601566"/>
            <a:ext cx="950602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/>
          <p:cNvCxnSpPr/>
          <p:nvPr/>
        </p:nvCxnSpPr>
        <p:spPr>
          <a:xfrm flipV="1">
            <a:off x="3480121" y="-219456"/>
            <a:ext cx="0" cy="81672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ieren 7"/>
          <p:cNvGrpSpPr/>
          <p:nvPr/>
        </p:nvGrpSpPr>
        <p:grpSpPr>
          <a:xfrm>
            <a:off x="705665" y="3532761"/>
            <a:ext cx="1844842" cy="2137610"/>
            <a:chOff x="958516" y="4658223"/>
            <a:chExt cx="1844842" cy="2137610"/>
          </a:xfrm>
        </p:grpSpPr>
        <p:sp>
          <p:nvSpPr>
            <p:cNvPr id="9" name="Rechteck 8"/>
            <p:cNvSpPr/>
            <p:nvPr/>
          </p:nvSpPr>
          <p:spPr>
            <a:xfrm>
              <a:off x="958516" y="4658223"/>
              <a:ext cx="1844842" cy="2137610"/>
            </a:xfrm>
            <a:prstGeom prst="rect">
              <a:avLst/>
            </a:prstGeom>
            <a:solidFill>
              <a:schemeClr val="bg2"/>
            </a:solidFill>
            <a:ln w="38100" cap="rnd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1074821" y="4828670"/>
              <a:ext cx="1612232" cy="38501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1074821" y="5301912"/>
              <a:ext cx="1612232" cy="38501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Service B</a:t>
              </a:r>
              <a:endParaRPr lang="de-DE" dirty="0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1074821" y="5775154"/>
              <a:ext cx="1612232" cy="3850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1074821" y="6248396"/>
              <a:ext cx="1612232" cy="3850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2572084" y="606414"/>
            <a:ext cx="1844842" cy="2137610"/>
            <a:chOff x="958516" y="4658223"/>
            <a:chExt cx="1844842" cy="2137610"/>
          </a:xfrm>
        </p:grpSpPr>
        <p:sp>
          <p:nvSpPr>
            <p:cNvPr id="15" name="Rechteck 14"/>
            <p:cNvSpPr/>
            <p:nvPr/>
          </p:nvSpPr>
          <p:spPr>
            <a:xfrm>
              <a:off x="958516" y="4658223"/>
              <a:ext cx="1844842" cy="2137610"/>
            </a:xfrm>
            <a:prstGeom prst="rect">
              <a:avLst/>
            </a:prstGeom>
            <a:solidFill>
              <a:schemeClr val="bg2"/>
            </a:solidFill>
            <a:ln w="38100" cap="rnd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1074821" y="4828670"/>
              <a:ext cx="1612232" cy="38501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1074821" y="5301912"/>
              <a:ext cx="1612232" cy="38501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ServiceA</a:t>
              </a:r>
              <a:endParaRPr lang="de-DE" dirty="0"/>
            </a:p>
          </p:txBody>
        </p:sp>
        <p:sp>
          <p:nvSpPr>
            <p:cNvPr id="18" name="Rechteck 17"/>
            <p:cNvSpPr/>
            <p:nvPr/>
          </p:nvSpPr>
          <p:spPr>
            <a:xfrm>
              <a:off x="1074821" y="5775154"/>
              <a:ext cx="1612232" cy="3850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1074821" y="6248396"/>
              <a:ext cx="1612232" cy="3850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4278494" y="3532761"/>
            <a:ext cx="1844842" cy="2137610"/>
            <a:chOff x="958516" y="4658223"/>
            <a:chExt cx="1844842" cy="2137610"/>
          </a:xfrm>
        </p:grpSpPr>
        <p:sp>
          <p:nvSpPr>
            <p:cNvPr id="21" name="Rechteck 20"/>
            <p:cNvSpPr/>
            <p:nvPr/>
          </p:nvSpPr>
          <p:spPr>
            <a:xfrm>
              <a:off x="958516" y="4658223"/>
              <a:ext cx="1844842" cy="2137610"/>
            </a:xfrm>
            <a:prstGeom prst="rect">
              <a:avLst/>
            </a:prstGeom>
            <a:solidFill>
              <a:schemeClr val="bg2"/>
            </a:solidFill>
            <a:ln w="38100" cap="rnd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1074821" y="4828670"/>
              <a:ext cx="1612232" cy="38501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1074821" y="5301912"/>
              <a:ext cx="1612232" cy="38501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Service A</a:t>
              </a:r>
              <a:endParaRPr lang="de-DE" dirty="0"/>
            </a:p>
          </p:txBody>
        </p:sp>
        <p:sp>
          <p:nvSpPr>
            <p:cNvPr id="24" name="Rechteck 23"/>
            <p:cNvSpPr/>
            <p:nvPr/>
          </p:nvSpPr>
          <p:spPr>
            <a:xfrm>
              <a:off x="1074821" y="5775154"/>
              <a:ext cx="1612232" cy="3850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Rechteck 24"/>
            <p:cNvSpPr/>
            <p:nvPr/>
          </p:nvSpPr>
          <p:spPr>
            <a:xfrm>
              <a:off x="1074821" y="6248396"/>
              <a:ext cx="1612232" cy="3850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26" name="Zylinder 25"/>
          <p:cNvSpPr/>
          <p:nvPr/>
        </p:nvSpPr>
        <p:spPr>
          <a:xfrm>
            <a:off x="1335890" y="5758603"/>
            <a:ext cx="584391" cy="632517"/>
          </a:xfrm>
          <a:prstGeom prst="can">
            <a:avLst/>
          </a:prstGeom>
          <a:ln w="38100" cap="rnd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Zylinder 26"/>
          <p:cNvSpPr/>
          <p:nvPr/>
        </p:nvSpPr>
        <p:spPr>
          <a:xfrm>
            <a:off x="4908719" y="5758602"/>
            <a:ext cx="584391" cy="632517"/>
          </a:xfrm>
          <a:prstGeom prst="can">
            <a:avLst/>
          </a:prstGeom>
          <a:ln w="38100" cap="rnd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562652" y="3341341"/>
            <a:ext cx="2130865" cy="3141961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4135481" y="3341340"/>
            <a:ext cx="2130865" cy="3141961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2414688" y="488722"/>
            <a:ext cx="2130865" cy="2372502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6948549" y="4037079"/>
            <a:ext cx="1791155" cy="815002"/>
          </a:xfrm>
          <a:prstGeom prst="rect">
            <a:avLst/>
          </a:prstGeom>
          <a:ln w="38100" cap="rnd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External</a:t>
            </a:r>
            <a:r>
              <a:rPr lang="de-DE" sz="1400" dirty="0" smtClean="0"/>
              <a:t> Service</a:t>
            </a:r>
            <a:endParaRPr lang="de-DE" sz="1400" dirty="0"/>
          </a:p>
        </p:txBody>
      </p:sp>
      <p:cxnSp>
        <p:nvCxnSpPr>
          <p:cNvPr id="32" name="Gerader Verbinder 31"/>
          <p:cNvCxnSpPr>
            <a:endCxn id="31" idx="1"/>
          </p:cNvCxnSpPr>
          <p:nvPr/>
        </p:nvCxnSpPr>
        <p:spPr>
          <a:xfrm>
            <a:off x="6266346" y="4444580"/>
            <a:ext cx="682203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/>
          <p:cNvSpPr/>
          <p:nvPr/>
        </p:nvSpPr>
        <p:spPr>
          <a:xfrm>
            <a:off x="6948549" y="933572"/>
            <a:ext cx="1791155" cy="815002"/>
          </a:xfrm>
          <a:prstGeom prst="rect">
            <a:avLst/>
          </a:prstGeom>
          <a:ln w="38100" cap="rnd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External</a:t>
            </a:r>
            <a:r>
              <a:rPr lang="de-DE" sz="1400" dirty="0" smtClean="0"/>
              <a:t> Service</a:t>
            </a:r>
            <a:endParaRPr lang="de-DE" sz="1400" dirty="0"/>
          </a:p>
        </p:txBody>
      </p:sp>
      <p:cxnSp>
        <p:nvCxnSpPr>
          <p:cNvPr id="34" name="Gerader Verbinder 33"/>
          <p:cNvCxnSpPr>
            <a:endCxn id="33" idx="1"/>
          </p:cNvCxnSpPr>
          <p:nvPr/>
        </p:nvCxnSpPr>
        <p:spPr>
          <a:xfrm>
            <a:off x="4545553" y="1332603"/>
            <a:ext cx="2402996" cy="847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>
            <a:stCxn id="33" idx="0"/>
          </p:cNvCxnSpPr>
          <p:nvPr/>
        </p:nvCxnSpPr>
        <p:spPr>
          <a:xfrm flipV="1">
            <a:off x="7844127" y="-268132"/>
            <a:ext cx="462" cy="120170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821970" y="182725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{„…“}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5366530" y="182725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{„…“}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3032632" y="418832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{„…“}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6233434" y="401534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{„…“}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5490614" y="86519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&lt;…/&gt;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045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4540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1538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166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ieren 26"/>
          <p:cNvGrpSpPr/>
          <p:nvPr/>
        </p:nvGrpSpPr>
        <p:grpSpPr>
          <a:xfrm>
            <a:off x="177182" y="610150"/>
            <a:ext cx="4241767" cy="5176700"/>
            <a:chOff x="1160342" y="1563939"/>
            <a:chExt cx="2932386" cy="3578717"/>
          </a:xfrm>
        </p:grpSpPr>
        <p:sp>
          <p:nvSpPr>
            <p:cNvPr id="5" name="Rechteck 4"/>
            <p:cNvSpPr/>
            <p:nvPr/>
          </p:nvSpPr>
          <p:spPr>
            <a:xfrm>
              <a:off x="1548172" y="1964380"/>
              <a:ext cx="763051" cy="7630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Ellipse 5"/>
            <p:cNvSpPr/>
            <p:nvPr/>
          </p:nvSpPr>
          <p:spPr>
            <a:xfrm>
              <a:off x="2946574" y="1964380"/>
              <a:ext cx="763051" cy="76305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Gleichschenkliges Dreieck 7"/>
            <p:cNvSpPr/>
            <p:nvPr/>
          </p:nvSpPr>
          <p:spPr>
            <a:xfrm>
              <a:off x="2946574" y="3421113"/>
              <a:ext cx="763051" cy="681072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gelmäßiges Fünfeck 8"/>
            <p:cNvSpPr/>
            <p:nvPr/>
          </p:nvSpPr>
          <p:spPr>
            <a:xfrm>
              <a:off x="1548172" y="3339134"/>
              <a:ext cx="763051" cy="763051"/>
            </a:xfrm>
            <a:prstGeom prst="pent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Abgerundetes Rechteck 9"/>
            <p:cNvSpPr/>
            <p:nvPr/>
          </p:nvSpPr>
          <p:spPr>
            <a:xfrm>
              <a:off x="1160342" y="1563939"/>
              <a:ext cx="2932386" cy="2932386"/>
            </a:xfrm>
            <a:prstGeom prst="roundRect">
              <a:avLst/>
            </a:prstGeom>
            <a:noFill/>
            <a:ln w="1905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1287594" y="4496325"/>
              <a:ext cx="2677881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b="1" dirty="0" smtClean="0"/>
                <a:t>Monolithische Architektur</a:t>
              </a:r>
              <a:endParaRPr lang="de-DE" b="1" dirty="0"/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4979954" y="993276"/>
            <a:ext cx="3873619" cy="4793574"/>
            <a:chOff x="5339749" y="1828799"/>
            <a:chExt cx="2677881" cy="3313857"/>
          </a:xfrm>
        </p:grpSpPr>
        <p:sp>
          <p:nvSpPr>
            <p:cNvPr id="16" name="Rechteck 15"/>
            <p:cNvSpPr/>
            <p:nvPr/>
          </p:nvSpPr>
          <p:spPr>
            <a:xfrm>
              <a:off x="5610420" y="1964380"/>
              <a:ext cx="763051" cy="7630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/>
            <p:cNvSpPr/>
            <p:nvPr/>
          </p:nvSpPr>
          <p:spPr>
            <a:xfrm>
              <a:off x="7008822" y="1964380"/>
              <a:ext cx="763051" cy="76305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Gleichschenkliges Dreieck 17"/>
            <p:cNvSpPr/>
            <p:nvPr/>
          </p:nvSpPr>
          <p:spPr>
            <a:xfrm>
              <a:off x="7008822" y="3421113"/>
              <a:ext cx="763051" cy="681072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gelmäßiges Fünfeck 18"/>
            <p:cNvSpPr/>
            <p:nvPr/>
          </p:nvSpPr>
          <p:spPr>
            <a:xfrm>
              <a:off x="5610420" y="3339134"/>
              <a:ext cx="763051" cy="763051"/>
            </a:xfrm>
            <a:prstGeom prst="pent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Abgerundetes Rechteck 19"/>
            <p:cNvSpPr/>
            <p:nvPr/>
          </p:nvSpPr>
          <p:spPr>
            <a:xfrm>
              <a:off x="5481145" y="1828799"/>
              <a:ext cx="1021606" cy="1021606"/>
            </a:xfrm>
            <a:prstGeom prst="roundRect">
              <a:avLst/>
            </a:prstGeom>
            <a:noFill/>
            <a:ln w="1905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Abgerundetes Rechteck 20"/>
            <p:cNvSpPr/>
            <p:nvPr/>
          </p:nvSpPr>
          <p:spPr>
            <a:xfrm>
              <a:off x="6887954" y="1828799"/>
              <a:ext cx="1021606" cy="1021606"/>
            </a:xfrm>
            <a:prstGeom prst="roundRect">
              <a:avLst/>
            </a:prstGeom>
            <a:noFill/>
            <a:ln w="1905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481145" y="3244540"/>
              <a:ext cx="1021606" cy="1021606"/>
            </a:xfrm>
            <a:prstGeom prst="roundRect">
              <a:avLst/>
            </a:prstGeom>
            <a:noFill/>
            <a:ln w="1905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6880072" y="3244540"/>
              <a:ext cx="1021606" cy="1021606"/>
            </a:xfrm>
            <a:prstGeom prst="roundRect">
              <a:avLst/>
            </a:prstGeom>
            <a:noFill/>
            <a:ln w="1905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5339749" y="4496325"/>
              <a:ext cx="2677881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b="1" dirty="0" err="1" smtClean="0"/>
                <a:t>Microservice</a:t>
              </a:r>
              <a:r>
                <a:rPr lang="de-DE" b="1" dirty="0" smtClean="0"/>
                <a:t> Architektur</a:t>
              </a:r>
              <a:endParaRPr lang="de-DE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83129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260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238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663202" y="1109893"/>
            <a:ext cx="1519796" cy="863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663202" y="3879368"/>
            <a:ext cx="1519796" cy="863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  <a:endParaRPr lang="de-DE" dirty="0"/>
          </a:p>
        </p:txBody>
      </p:sp>
      <p:cxnSp>
        <p:nvCxnSpPr>
          <p:cNvPr id="7" name="Gerade Verbindung mit Pfeil 6"/>
          <p:cNvCxnSpPr>
            <a:stCxn id="4" idx="3"/>
          </p:cNvCxnSpPr>
          <p:nvPr/>
        </p:nvCxnSpPr>
        <p:spPr>
          <a:xfrm>
            <a:off x="2182998" y="1541868"/>
            <a:ext cx="5851110" cy="315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>
            <a:off x="2182998" y="4311343"/>
            <a:ext cx="5851110" cy="315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4" idx="3"/>
          </p:cNvCxnSpPr>
          <p:nvPr/>
        </p:nvCxnSpPr>
        <p:spPr>
          <a:xfrm>
            <a:off x="2182998" y="1541868"/>
            <a:ext cx="1216048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3399046" y="1547123"/>
            <a:ext cx="889175" cy="27610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4288221" y="4308191"/>
            <a:ext cx="1135117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V="1">
            <a:off x="5423338" y="1547123"/>
            <a:ext cx="661626" cy="276106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6084964" y="1547123"/>
            <a:ext cx="15197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3742734" y="1176215"/>
            <a:ext cx="222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Auf Ergebnis warten</a:t>
            </a:r>
            <a:endParaRPr lang="de-DE" dirty="0"/>
          </a:p>
        </p:txBody>
      </p:sp>
      <p:sp>
        <p:nvSpPr>
          <p:cNvPr id="25" name="Textfeld 24"/>
          <p:cNvSpPr txBox="1"/>
          <p:nvPr/>
        </p:nvSpPr>
        <p:spPr>
          <a:xfrm>
            <a:off x="1154036" y="2278670"/>
            <a:ext cx="2245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Entfernte Prozedur aufrufen</a:t>
            </a:r>
            <a:endParaRPr lang="de-DE" dirty="0"/>
          </a:p>
        </p:txBody>
      </p:sp>
      <p:cxnSp>
        <p:nvCxnSpPr>
          <p:cNvPr id="27" name="Gerade Verbindung mit Pfeil 26"/>
          <p:cNvCxnSpPr>
            <a:stCxn id="25" idx="0"/>
          </p:cNvCxnSpPr>
          <p:nvPr/>
        </p:nvCxnSpPr>
        <p:spPr>
          <a:xfrm flipV="1">
            <a:off x="2276541" y="1629131"/>
            <a:ext cx="1040524" cy="649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 rot="4360274">
            <a:off x="3645142" y="2959310"/>
            <a:ext cx="87876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request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 rot="16984393">
            <a:off x="5197912" y="3039877"/>
            <a:ext cx="64472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reply</a:t>
            </a:r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3506251" y="4399149"/>
            <a:ext cx="24625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de-DE" dirty="0" smtClean="0"/>
              <a:t>Methode wird lokal ausgeführt, Ergebnis wird zurückgeliefert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6648870" y="2437376"/>
            <a:ext cx="2245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Rückkehr aus Aufruf</a:t>
            </a:r>
            <a:endParaRPr lang="de-DE" dirty="0"/>
          </a:p>
        </p:txBody>
      </p:sp>
      <p:cxnSp>
        <p:nvCxnSpPr>
          <p:cNvPr id="32" name="Gerade Verbindung mit Pfeil 31"/>
          <p:cNvCxnSpPr>
            <a:stCxn id="31" idx="0"/>
          </p:cNvCxnSpPr>
          <p:nvPr/>
        </p:nvCxnSpPr>
        <p:spPr>
          <a:xfrm flipH="1" flipV="1">
            <a:off x="6173777" y="1629132"/>
            <a:ext cx="1597598" cy="808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085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/>
          <p:cNvGrpSpPr/>
          <p:nvPr/>
        </p:nvGrpSpPr>
        <p:grpSpPr>
          <a:xfrm>
            <a:off x="6772866" y="2252366"/>
            <a:ext cx="1582858" cy="1582857"/>
            <a:chOff x="2169335" y="1829852"/>
            <a:chExt cx="1582858" cy="1582857"/>
          </a:xfrm>
        </p:grpSpPr>
        <p:sp>
          <p:nvSpPr>
            <p:cNvPr id="4" name="Abgerundetes Rechteck 3"/>
            <p:cNvSpPr/>
            <p:nvPr/>
          </p:nvSpPr>
          <p:spPr>
            <a:xfrm>
              <a:off x="2169335" y="1829852"/>
              <a:ext cx="1582858" cy="47296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Abgerundetes Rechteck 4"/>
            <p:cNvSpPr/>
            <p:nvPr/>
          </p:nvSpPr>
          <p:spPr>
            <a:xfrm>
              <a:off x="2169335" y="2384798"/>
              <a:ext cx="1582858" cy="47296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Abgerundetes Rechteck 5"/>
            <p:cNvSpPr/>
            <p:nvPr/>
          </p:nvSpPr>
          <p:spPr>
            <a:xfrm>
              <a:off x="2169335" y="2939744"/>
              <a:ext cx="1582858" cy="47296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/>
            <p:cNvSpPr/>
            <p:nvPr/>
          </p:nvSpPr>
          <p:spPr>
            <a:xfrm>
              <a:off x="3467362" y="1973843"/>
              <a:ext cx="177625" cy="17762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/>
            <p:cNvSpPr/>
            <p:nvPr/>
          </p:nvSpPr>
          <p:spPr>
            <a:xfrm>
              <a:off x="3467362" y="2532467"/>
              <a:ext cx="177625" cy="17762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/>
            <p:cNvSpPr/>
            <p:nvPr/>
          </p:nvSpPr>
          <p:spPr>
            <a:xfrm>
              <a:off x="3476296" y="3087413"/>
              <a:ext cx="177625" cy="17762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2307546" y="1980675"/>
              <a:ext cx="1021606" cy="1776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2307546" y="3087413"/>
              <a:ext cx="1021606" cy="1776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422515" y="2188500"/>
            <a:ext cx="1885556" cy="1710584"/>
            <a:chOff x="889174" y="3456852"/>
            <a:chExt cx="1885556" cy="1710584"/>
          </a:xfrm>
        </p:grpSpPr>
        <p:sp>
          <p:nvSpPr>
            <p:cNvPr id="21" name="Freihandform 20"/>
            <p:cNvSpPr/>
            <p:nvPr/>
          </p:nvSpPr>
          <p:spPr>
            <a:xfrm>
              <a:off x="1403128" y="4712838"/>
              <a:ext cx="857644" cy="454598"/>
            </a:xfrm>
            <a:custGeom>
              <a:avLst/>
              <a:gdLst>
                <a:gd name="connsiteX0" fmla="*/ 326874 w 857644"/>
                <a:gd name="connsiteY0" fmla="*/ 0 h 454598"/>
                <a:gd name="connsiteX1" fmla="*/ 530771 w 857644"/>
                <a:gd name="connsiteY1" fmla="*/ 0 h 454598"/>
                <a:gd name="connsiteX2" fmla="*/ 581747 w 857644"/>
                <a:gd name="connsiteY2" fmla="*/ 50976 h 454598"/>
                <a:gd name="connsiteX3" fmla="*/ 581747 w 857644"/>
                <a:gd name="connsiteY3" fmla="*/ 363131 h 454598"/>
                <a:gd name="connsiteX4" fmla="*/ 580430 w 857644"/>
                <a:gd name="connsiteY4" fmla="*/ 366311 h 454598"/>
                <a:gd name="connsiteX5" fmla="*/ 842929 w 857644"/>
                <a:gd name="connsiteY5" fmla="*/ 366311 h 454598"/>
                <a:gd name="connsiteX6" fmla="*/ 857644 w 857644"/>
                <a:gd name="connsiteY6" fmla="*/ 381026 h 454598"/>
                <a:gd name="connsiteX7" fmla="*/ 857644 w 857644"/>
                <a:gd name="connsiteY7" fmla="*/ 439883 h 454598"/>
                <a:gd name="connsiteX8" fmla="*/ 842929 w 857644"/>
                <a:gd name="connsiteY8" fmla="*/ 454598 h 454598"/>
                <a:gd name="connsiteX9" fmla="*/ 14715 w 857644"/>
                <a:gd name="connsiteY9" fmla="*/ 454598 h 454598"/>
                <a:gd name="connsiteX10" fmla="*/ 0 w 857644"/>
                <a:gd name="connsiteY10" fmla="*/ 439883 h 454598"/>
                <a:gd name="connsiteX11" fmla="*/ 0 w 857644"/>
                <a:gd name="connsiteY11" fmla="*/ 381026 h 454598"/>
                <a:gd name="connsiteX12" fmla="*/ 14715 w 857644"/>
                <a:gd name="connsiteY12" fmla="*/ 366311 h 454598"/>
                <a:gd name="connsiteX13" fmla="*/ 277215 w 857644"/>
                <a:gd name="connsiteY13" fmla="*/ 366311 h 454598"/>
                <a:gd name="connsiteX14" fmla="*/ 275898 w 857644"/>
                <a:gd name="connsiteY14" fmla="*/ 363131 h 454598"/>
                <a:gd name="connsiteX15" fmla="*/ 275898 w 857644"/>
                <a:gd name="connsiteY15" fmla="*/ 50976 h 454598"/>
                <a:gd name="connsiteX16" fmla="*/ 326874 w 857644"/>
                <a:gd name="connsiteY16" fmla="*/ 0 h 454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57644" h="454598">
                  <a:moveTo>
                    <a:pt x="326874" y="0"/>
                  </a:moveTo>
                  <a:lnTo>
                    <a:pt x="530771" y="0"/>
                  </a:lnTo>
                  <a:cubicBezTo>
                    <a:pt x="558924" y="0"/>
                    <a:pt x="581747" y="22823"/>
                    <a:pt x="581747" y="50976"/>
                  </a:cubicBezTo>
                  <a:lnTo>
                    <a:pt x="581747" y="363131"/>
                  </a:lnTo>
                  <a:lnTo>
                    <a:pt x="580430" y="366311"/>
                  </a:lnTo>
                  <a:lnTo>
                    <a:pt x="842929" y="366311"/>
                  </a:lnTo>
                  <a:cubicBezTo>
                    <a:pt x="851056" y="366311"/>
                    <a:pt x="857644" y="372899"/>
                    <a:pt x="857644" y="381026"/>
                  </a:cubicBezTo>
                  <a:lnTo>
                    <a:pt x="857644" y="439883"/>
                  </a:lnTo>
                  <a:cubicBezTo>
                    <a:pt x="857644" y="448010"/>
                    <a:pt x="851056" y="454598"/>
                    <a:pt x="842929" y="454598"/>
                  </a:cubicBezTo>
                  <a:lnTo>
                    <a:pt x="14715" y="454598"/>
                  </a:lnTo>
                  <a:cubicBezTo>
                    <a:pt x="6588" y="454598"/>
                    <a:pt x="0" y="448010"/>
                    <a:pt x="0" y="439883"/>
                  </a:cubicBezTo>
                  <a:lnTo>
                    <a:pt x="0" y="381026"/>
                  </a:lnTo>
                  <a:cubicBezTo>
                    <a:pt x="0" y="372899"/>
                    <a:pt x="6588" y="366311"/>
                    <a:pt x="14715" y="366311"/>
                  </a:cubicBezTo>
                  <a:lnTo>
                    <a:pt x="277215" y="366311"/>
                  </a:lnTo>
                  <a:lnTo>
                    <a:pt x="275898" y="363131"/>
                  </a:lnTo>
                  <a:lnTo>
                    <a:pt x="275898" y="50976"/>
                  </a:lnTo>
                  <a:cubicBezTo>
                    <a:pt x="275898" y="22823"/>
                    <a:pt x="298721" y="0"/>
                    <a:pt x="326874" y="0"/>
                  </a:cubicBez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889174" y="3456852"/>
              <a:ext cx="1885556" cy="131274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Abgerundetes Rechteck 15"/>
            <p:cNvSpPr/>
            <p:nvPr/>
          </p:nvSpPr>
          <p:spPr>
            <a:xfrm>
              <a:off x="982913" y="3573015"/>
              <a:ext cx="1698077" cy="108041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4" name="Gerade Verbindung mit Pfeil 23"/>
          <p:cNvCxnSpPr/>
          <p:nvPr/>
        </p:nvCxnSpPr>
        <p:spPr>
          <a:xfrm>
            <a:off x="2774731" y="2485169"/>
            <a:ext cx="336751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>
            <a:off x="2774731" y="3647613"/>
            <a:ext cx="3367515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2560599" y="1935331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n w="0"/>
                <a:solidFill>
                  <a:schemeClr val="accent1"/>
                </a:solidFill>
              </a:rPr>
              <a:t>GET  /</a:t>
            </a:r>
            <a:r>
              <a:rPr lang="de-DE" b="1" dirty="0" err="1" smtClean="0">
                <a:ln w="0"/>
                <a:solidFill>
                  <a:schemeClr val="accent1"/>
                </a:solidFill>
              </a:rPr>
              <a:t>movieservice</a:t>
            </a:r>
            <a:r>
              <a:rPr lang="de-DE" b="1" dirty="0" smtClean="0">
                <a:ln w="0"/>
                <a:solidFill>
                  <a:schemeClr val="accent1"/>
                </a:solidFill>
              </a:rPr>
              <a:t>/</a:t>
            </a:r>
            <a:r>
              <a:rPr lang="de-DE" b="1" dirty="0" err="1" smtClean="0">
                <a:ln w="0"/>
                <a:solidFill>
                  <a:schemeClr val="accent1"/>
                </a:solidFill>
              </a:rPr>
              <a:t>movies</a:t>
            </a:r>
            <a:r>
              <a:rPr lang="de-DE" b="1" dirty="0" smtClean="0">
                <a:ln w="0"/>
                <a:solidFill>
                  <a:schemeClr val="accent1"/>
                </a:solidFill>
              </a:rPr>
              <a:t>/MV004</a:t>
            </a:r>
            <a:endParaRPr lang="de-DE" b="1" dirty="0">
              <a:ln w="0"/>
              <a:solidFill>
                <a:schemeClr val="accent1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1280226" y="971155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Methode</a:t>
            </a:r>
            <a:endParaRPr lang="de-DE" dirty="0"/>
          </a:p>
        </p:txBody>
      </p:sp>
      <p:sp>
        <p:nvSpPr>
          <p:cNvPr id="28" name="Textfeld 27"/>
          <p:cNvSpPr txBox="1"/>
          <p:nvPr/>
        </p:nvSpPr>
        <p:spPr>
          <a:xfrm>
            <a:off x="5928951" y="982992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Resource</a:t>
            </a:r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677914" y="2660204"/>
            <a:ext cx="1374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>
                <a:solidFill>
                  <a:schemeClr val="bg1"/>
                </a:solidFill>
              </a:rPr>
              <a:t>Client</a:t>
            </a:r>
            <a:endParaRPr lang="de-DE" sz="2000" b="1" dirty="0">
              <a:solidFill>
                <a:schemeClr val="bg1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6737653" y="2843738"/>
            <a:ext cx="1374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>
                <a:solidFill>
                  <a:schemeClr val="bg1"/>
                </a:solidFill>
              </a:rPr>
              <a:t>Server</a:t>
            </a:r>
            <a:endParaRPr lang="de-DE" sz="2000" b="1" dirty="0">
              <a:solidFill>
                <a:schemeClr val="bg1"/>
              </a:solidFill>
            </a:endParaRPr>
          </a:p>
        </p:txBody>
      </p:sp>
      <p:cxnSp>
        <p:nvCxnSpPr>
          <p:cNvPr id="33" name="Gerader Verbinder 32"/>
          <p:cNvCxnSpPr/>
          <p:nvPr/>
        </p:nvCxnSpPr>
        <p:spPr>
          <a:xfrm>
            <a:off x="2617076" y="1929024"/>
            <a:ext cx="5360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27" idx="3"/>
          </p:cNvCxnSpPr>
          <p:nvPr/>
        </p:nvCxnSpPr>
        <p:spPr>
          <a:xfrm>
            <a:off x="2308071" y="1155821"/>
            <a:ext cx="577019" cy="773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r Verbinder 35"/>
          <p:cNvCxnSpPr/>
          <p:nvPr/>
        </p:nvCxnSpPr>
        <p:spPr>
          <a:xfrm>
            <a:off x="3400094" y="1929024"/>
            <a:ext cx="30385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28" idx="1"/>
          </p:cNvCxnSpPr>
          <p:nvPr/>
        </p:nvCxnSpPr>
        <p:spPr>
          <a:xfrm flipH="1">
            <a:off x="5461175" y="1167658"/>
            <a:ext cx="467776" cy="770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2499835" y="3835221"/>
            <a:ext cx="47003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n w="0"/>
                <a:solidFill>
                  <a:schemeClr val="accent2"/>
                </a:solidFill>
              </a:rPr>
              <a:t>HTTP/1.1 200 OK</a:t>
            </a:r>
          </a:p>
          <a:p>
            <a:endParaRPr lang="de-DE" b="1" dirty="0">
              <a:ln w="0"/>
              <a:solidFill>
                <a:schemeClr val="accent2"/>
              </a:solidFill>
            </a:endParaRPr>
          </a:p>
          <a:p>
            <a:r>
              <a:rPr lang="de-DE" b="1" dirty="0" smtClean="0">
                <a:ln w="0"/>
                <a:solidFill>
                  <a:schemeClr val="accent2"/>
                </a:solidFill>
              </a:rPr>
              <a:t>&lt;?</a:t>
            </a:r>
            <a:r>
              <a:rPr lang="de-DE" b="1" dirty="0" err="1" smtClean="0">
                <a:ln w="0"/>
                <a:solidFill>
                  <a:schemeClr val="accent2"/>
                </a:solidFill>
              </a:rPr>
              <a:t>xml</a:t>
            </a:r>
            <a:r>
              <a:rPr lang="de-DE" b="1" dirty="0" smtClean="0">
                <a:ln w="0"/>
                <a:solidFill>
                  <a:schemeClr val="accent2"/>
                </a:solidFill>
              </a:rPr>
              <a:t> </a:t>
            </a:r>
            <a:r>
              <a:rPr lang="de-DE" b="1" dirty="0" err="1" smtClean="0">
                <a:ln w="0"/>
                <a:solidFill>
                  <a:schemeClr val="accent2"/>
                </a:solidFill>
              </a:rPr>
              <a:t>version</a:t>
            </a:r>
            <a:r>
              <a:rPr lang="de-DE" b="1" dirty="0" smtClean="0">
                <a:ln w="0"/>
                <a:solidFill>
                  <a:schemeClr val="accent2"/>
                </a:solidFill>
              </a:rPr>
              <a:t>=„1.0“ </a:t>
            </a:r>
            <a:r>
              <a:rPr lang="de-DE" b="1" dirty="0" err="1" smtClean="0">
                <a:ln w="0"/>
                <a:solidFill>
                  <a:schemeClr val="accent2"/>
                </a:solidFill>
              </a:rPr>
              <a:t>encoding</a:t>
            </a:r>
            <a:r>
              <a:rPr lang="de-DE" b="1" dirty="0" smtClean="0">
                <a:ln w="0"/>
                <a:solidFill>
                  <a:schemeClr val="accent2"/>
                </a:solidFill>
              </a:rPr>
              <a:t>=„UTF-8“&gt;</a:t>
            </a:r>
          </a:p>
          <a:p>
            <a:r>
              <a:rPr lang="de-DE" b="1" dirty="0" smtClean="0">
                <a:ln w="0"/>
                <a:solidFill>
                  <a:schemeClr val="accent2"/>
                </a:solidFill>
              </a:rPr>
              <a:t>&lt;Movie&gt;</a:t>
            </a:r>
          </a:p>
          <a:p>
            <a:r>
              <a:rPr lang="de-DE" b="1" dirty="0" smtClean="0">
                <a:ln w="0"/>
                <a:solidFill>
                  <a:schemeClr val="accent2"/>
                </a:solidFill>
              </a:rPr>
              <a:t>	&lt;</a:t>
            </a:r>
            <a:r>
              <a:rPr lang="de-DE" b="1" dirty="0" err="1" smtClean="0">
                <a:ln w="0"/>
                <a:solidFill>
                  <a:schemeClr val="accent2"/>
                </a:solidFill>
              </a:rPr>
              <a:t>director</a:t>
            </a:r>
            <a:r>
              <a:rPr lang="de-DE" b="1" dirty="0" smtClean="0">
                <a:ln w="0"/>
                <a:solidFill>
                  <a:schemeClr val="accent2"/>
                </a:solidFill>
              </a:rPr>
              <a:t>&gt;Roberto&lt;/</a:t>
            </a:r>
            <a:r>
              <a:rPr lang="de-DE" b="1" dirty="0" err="1" smtClean="0">
                <a:ln w="0"/>
                <a:solidFill>
                  <a:schemeClr val="accent2"/>
                </a:solidFill>
              </a:rPr>
              <a:t>director</a:t>
            </a:r>
            <a:r>
              <a:rPr lang="de-DE" b="1" dirty="0" smtClean="0">
                <a:ln w="0"/>
                <a:solidFill>
                  <a:schemeClr val="accent2"/>
                </a:solidFill>
              </a:rPr>
              <a:t>&gt;</a:t>
            </a:r>
          </a:p>
          <a:p>
            <a:r>
              <a:rPr lang="de-DE" b="1" dirty="0" smtClean="0">
                <a:ln w="0"/>
                <a:solidFill>
                  <a:schemeClr val="accent2"/>
                </a:solidFill>
              </a:rPr>
              <a:t>	&lt;</a:t>
            </a:r>
            <a:r>
              <a:rPr lang="de-DE" b="1" dirty="0" err="1" smtClean="0">
                <a:ln w="0"/>
                <a:solidFill>
                  <a:schemeClr val="accent2"/>
                </a:solidFill>
              </a:rPr>
              <a:t>movieId</a:t>
            </a:r>
            <a:r>
              <a:rPr lang="de-DE" b="1" dirty="0" smtClean="0">
                <a:ln w="0"/>
                <a:solidFill>
                  <a:schemeClr val="accent2"/>
                </a:solidFill>
              </a:rPr>
              <a:t>&gt;MV004&lt;/</a:t>
            </a:r>
            <a:r>
              <a:rPr lang="de-DE" b="1" dirty="0" err="1" smtClean="0">
                <a:ln w="0"/>
                <a:solidFill>
                  <a:schemeClr val="accent2"/>
                </a:solidFill>
              </a:rPr>
              <a:t>movieId</a:t>
            </a:r>
            <a:r>
              <a:rPr lang="de-DE" b="1" dirty="0" smtClean="0">
                <a:ln w="0"/>
                <a:solidFill>
                  <a:schemeClr val="accent2"/>
                </a:solidFill>
              </a:rPr>
              <a:t>&gt;</a:t>
            </a:r>
          </a:p>
          <a:p>
            <a:r>
              <a:rPr lang="de-DE" b="1" dirty="0" smtClean="0">
                <a:ln w="0"/>
                <a:solidFill>
                  <a:schemeClr val="accent2"/>
                </a:solidFill>
              </a:rPr>
              <a:t>	&lt;title&gt;Life </a:t>
            </a:r>
            <a:r>
              <a:rPr lang="de-DE" b="1" dirty="0" err="1" smtClean="0">
                <a:ln w="0"/>
                <a:solidFill>
                  <a:schemeClr val="accent2"/>
                </a:solidFill>
              </a:rPr>
              <a:t>Is</a:t>
            </a:r>
            <a:r>
              <a:rPr lang="de-DE" b="1" dirty="0" smtClean="0">
                <a:ln w="0"/>
                <a:solidFill>
                  <a:schemeClr val="accent2"/>
                </a:solidFill>
              </a:rPr>
              <a:t> </a:t>
            </a:r>
            <a:r>
              <a:rPr lang="de-DE" b="1" dirty="0" err="1" smtClean="0">
                <a:ln w="0"/>
                <a:solidFill>
                  <a:schemeClr val="accent2"/>
                </a:solidFill>
              </a:rPr>
              <a:t>Wonderful</a:t>
            </a:r>
            <a:r>
              <a:rPr lang="de-DE" b="1" dirty="0" smtClean="0">
                <a:ln w="0"/>
                <a:solidFill>
                  <a:schemeClr val="accent2"/>
                </a:solidFill>
              </a:rPr>
              <a:t>&lt;/title&gt;</a:t>
            </a:r>
          </a:p>
          <a:p>
            <a:r>
              <a:rPr lang="de-DE" b="1" dirty="0" smtClean="0">
                <a:ln w="0"/>
                <a:solidFill>
                  <a:schemeClr val="accent2"/>
                </a:solidFill>
              </a:rPr>
              <a:t>&lt;/Movie&gt;</a:t>
            </a:r>
          </a:p>
        </p:txBody>
      </p:sp>
      <p:cxnSp>
        <p:nvCxnSpPr>
          <p:cNvPr id="47" name="Gerader Verbinder 46"/>
          <p:cNvCxnSpPr/>
          <p:nvPr/>
        </p:nvCxnSpPr>
        <p:spPr>
          <a:xfrm>
            <a:off x="2474610" y="4496326"/>
            <a:ext cx="0" cy="15324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252381" y="5455920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Repräsentation</a:t>
            </a:r>
            <a:endParaRPr lang="de-DE" dirty="0"/>
          </a:p>
        </p:txBody>
      </p:sp>
      <p:cxnSp>
        <p:nvCxnSpPr>
          <p:cNvPr id="50" name="Gerade Verbindung mit Pfeil 49"/>
          <p:cNvCxnSpPr>
            <a:stCxn id="48" idx="3"/>
          </p:cNvCxnSpPr>
          <p:nvPr/>
        </p:nvCxnSpPr>
        <p:spPr>
          <a:xfrm flipV="1">
            <a:off x="1873338" y="5262530"/>
            <a:ext cx="601272" cy="378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377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uppieren 54"/>
          <p:cNvGrpSpPr/>
          <p:nvPr/>
        </p:nvGrpSpPr>
        <p:grpSpPr>
          <a:xfrm>
            <a:off x="118242" y="506817"/>
            <a:ext cx="8907517" cy="2532772"/>
            <a:chOff x="0" y="103221"/>
            <a:chExt cx="8907517" cy="2532772"/>
          </a:xfrm>
        </p:grpSpPr>
        <p:sp>
          <p:nvSpPr>
            <p:cNvPr id="4" name="Abgerundetes Rechteck 3"/>
            <p:cNvSpPr/>
            <p:nvPr/>
          </p:nvSpPr>
          <p:spPr>
            <a:xfrm>
              <a:off x="895481" y="1109891"/>
              <a:ext cx="1500878" cy="7630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Zahlung erwartet</a:t>
              </a:r>
              <a:endParaRPr lang="de-DE" dirty="0"/>
            </a:p>
          </p:txBody>
        </p:sp>
        <p:sp>
          <p:nvSpPr>
            <p:cNvPr id="7" name="Abgerundetes Rechteck 6"/>
            <p:cNvSpPr/>
            <p:nvPr/>
          </p:nvSpPr>
          <p:spPr>
            <a:xfrm>
              <a:off x="3065867" y="1872942"/>
              <a:ext cx="1500878" cy="7630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Bestellung storniert</a:t>
              </a:r>
              <a:endParaRPr lang="de-DE" dirty="0"/>
            </a:p>
          </p:txBody>
        </p:sp>
        <p:sp>
          <p:nvSpPr>
            <p:cNvPr id="8" name="Abgerundetes Rechteck 7"/>
            <p:cNvSpPr/>
            <p:nvPr/>
          </p:nvSpPr>
          <p:spPr>
            <a:xfrm>
              <a:off x="3065867" y="346840"/>
              <a:ext cx="1500878" cy="7630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Vorbereiten</a:t>
              </a:r>
              <a:endParaRPr lang="de-DE" dirty="0"/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5236253" y="346839"/>
              <a:ext cx="1500878" cy="7630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Bereit</a:t>
              </a:r>
              <a:endParaRPr lang="de-DE" dirty="0"/>
            </a:p>
          </p:txBody>
        </p:sp>
        <p:sp>
          <p:nvSpPr>
            <p:cNvPr id="10" name="Abgerundetes Rechteck 9"/>
            <p:cNvSpPr/>
            <p:nvPr/>
          </p:nvSpPr>
          <p:spPr>
            <a:xfrm>
              <a:off x="7406639" y="346839"/>
              <a:ext cx="1500878" cy="7630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Fertig</a:t>
              </a:r>
              <a:endParaRPr lang="de-DE" dirty="0"/>
            </a:p>
          </p:txBody>
        </p:sp>
        <p:cxnSp>
          <p:nvCxnSpPr>
            <p:cNvPr id="12" name="Gerade Verbindung mit Pfeil 11"/>
            <p:cNvCxnSpPr>
              <a:endCxn id="4" idx="1"/>
            </p:cNvCxnSpPr>
            <p:nvPr/>
          </p:nvCxnSpPr>
          <p:spPr>
            <a:xfrm>
              <a:off x="0" y="1491416"/>
              <a:ext cx="895481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/>
            <p:cNvCxnSpPr>
              <a:stCxn id="4" idx="3"/>
              <a:endCxn id="8" idx="1"/>
            </p:cNvCxnSpPr>
            <p:nvPr/>
          </p:nvCxnSpPr>
          <p:spPr>
            <a:xfrm flipV="1">
              <a:off x="2396359" y="728366"/>
              <a:ext cx="669508" cy="7630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>
              <a:stCxn id="4" idx="3"/>
              <a:endCxn id="7" idx="1"/>
            </p:cNvCxnSpPr>
            <p:nvPr/>
          </p:nvCxnSpPr>
          <p:spPr>
            <a:xfrm>
              <a:off x="2396359" y="1491417"/>
              <a:ext cx="669508" cy="7630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>
              <a:stCxn id="8" idx="3"/>
              <a:endCxn id="9" idx="1"/>
            </p:cNvCxnSpPr>
            <p:nvPr/>
          </p:nvCxnSpPr>
          <p:spPr>
            <a:xfrm flipV="1">
              <a:off x="4566745" y="728365"/>
              <a:ext cx="669508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/>
            <p:cNvCxnSpPr>
              <a:stCxn id="9" idx="3"/>
              <a:endCxn id="10" idx="1"/>
            </p:cNvCxnSpPr>
            <p:nvPr/>
          </p:nvCxnSpPr>
          <p:spPr>
            <a:xfrm>
              <a:off x="6737131" y="728365"/>
              <a:ext cx="66950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Freihandform 46"/>
            <p:cNvSpPr/>
            <p:nvPr/>
          </p:nvSpPr>
          <p:spPr>
            <a:xfrm>
              <a:off x="1216239" y="506821"/>
              <a:ext cx="859362" cy="603069"/>
            </a:xfrm>
            <a:custGeom>
              <a:avLst/>
              <a:gdLst>
                <a:gd name="connsiteX0" fmla="*/ 812176 w 859362"/>
                <a:gd name="connsiteY0" fmla="*/ 603069 h 603069"/>
                <a:gd name="connsiteX1" fmla="*/ 837401 w 859362"/>
                <a:gd name="connsiteY1" fmla="*/ 85960 h 603069"/>
                <a:gd name="connsiteX2" fmla="*/ 534703 w 859362"/>
                <a:gd name="connsiteY2" fmla="*/ 10285 h 603069"/>
                <a:gd name="connsiteX3" fmla="*/ 11288 w 859362"/>
                <a:gd name="connsiteY3" fmla="*/ 193165 h 603069"/>
                <a:gd name="connsiteX4" fmla="*/ 206780 w 859362"/>
                <a:gd name="connsiteY4" fmla="*/ 558925 h 60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9362" h="603069">
                  <a:moveTo>
                    <a:pt x="812176" y="603069"/>
                  </a:moveTo>
                  <a:cubicBezTo>
                    <a:pt x="847911" y="393913"/>
                    <a:pt x="883647" y="184757"/>
                    <a:pt x="837401" y="85960"/>
                  </a:cubicBezTo>
                  <a:cubicBezTo>
                    <a:pt x="791155" y="-12837"/>
                    <a:pt x="672388" y="-7583"/>
                    <a:pt x="534703" y="10285"/>
                  </a:cubicBezTo>
                  <a:cubicBezTo>
                    <a:pt x="397017" y="28152"/>
                    <a:pt x="65942" y="101725"/>
                    <a:pt x="11288" y="193165"/>
                  </a:cubicBezTo>
                  <a:cubicBezTo>
                    <a:pt x="-43366" y="284605"/>
                    <a:pt x="113238" y="508475"/>
                    <a:pt x="206780" y="558925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/>
            <p:cNvSpPr/>
            <p:nvPr/>
          </p:nvSpPr>
          <p:spPr>
            <a:xfrm>
              <a:off x="278332" y="1109890"/>
              <a:ext cx="334231" cy="33423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1</a:t>
              </a:r>
              <a:endParaRPr lang="de-DE" dirty="0"/>
            </a:p>
          </p:txBody>
        </p:sp>
        <p:sp>
          <p:nvSpPr>
            <p:cNvPr id="49" name="Ellipse 48"/>
            <p:cNvSpPr/>
            <p:nvPr/>
          </p:nvSpPr>
          <p:spPr>
            <a:xfrm>
              <a:off x="1478804" y="103221"/>
              <a:ext cx="334231" cy="33423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2</a:t>
              </a:r>
            </a:p>
          </p:txBody>
        </p:sp>
        <p:sp>
          <p:nvSpPr>
            <p:cNvPr id="50" name="Ellipse 49"/>
            <p:cNvSpPr/>
            <p:nvPr/>
          </p:nvSpPr>
          <p:spPr>
            <a:xfrm>
              <a:off x="2448717" y="728364"/>
              <a:ext cx="334231" cy="33423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4</a:t>
              </a:r>
            </a:p>
          </p:txBody>
        </p:sp>
        <p:sp>
          <p:nvSpPr>
            <p:cNvPr id="51" name="Ellipse 50"/>
            <p:cNvSpPr/>
            <p:nvPr/>
          </p:nvSpPr>
          <p:spPr>
            <a:xfrm>
              <a:off x="2448717" y="1924964"/>
              <a:ext cx="334231" cy="33423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3</a:t>
              </a:r>
              <a:endParaRPr lang="de-DE" dirty="0"/>
            </a:p>
          </p:txBody>
        </p:sp>
        <p:sp>
          <p:nvSpPr>
            <p:cNvPr id="52" name="Ellipse 51"/>
            <p:cNvSpPr/>
            <p:nvPr/>
          </p:nvSpPr>
          <p:spPr>
            <a:xfrm>
              <a:off x="4734383" y="270336"/>
              <a:ext cx="334231" cy="33423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5</a:t>
              </a:r>
            </a:p>
          </p:txBody>
        </p:sp>
        <p:sp>
          <p:nvSpPr>
            <p:cNvPr id="53" name="Ellipse 52"/>
            <p:cNvSpPr/>
            <p:nvPr/>
          </p:nvSpPr>
          <p:spPr>
            <a:xfrm>
              <a:off x="6908972" y="264029"/>
              <a:ext cx="334231" cy="33423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6</a:t>
              </a:r>
            </a:p>
          </p:txBody>
        </p:sp>
      </p:grpSp>
      <p:graphicFrame>
        <p:nvGraphicFramePr>
          <p:cNvPr id="54" name="Tabel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217410"/>
              </p:ext>
            </p:extLst>
          </p:nvPr>
        </p:nvGraphicFramePr>
        <p:xfrm>
          <a:off x="118241" y="3317063"/>
          <a:ext cx="8907518" cy="3252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650"/>
                <a:gridCol w="2696817"/>
                <a:gridCol w="2696817"/>
                <a:gridCol w="2070234"/>
              </a:tblGrid>
              <a:tr h="361555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Schritt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Methode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URI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Aktion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POST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/</a:t>
                      </a:r>
                      <a:r>
                        <a:rPr lang="de-DE" sz="1400" dirty="0" err="1" smtClean="0"/>
                        <a:t>orders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Bestellung erstellen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2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POST/PATCH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/</a:t>
                      </a:r>
                      <a:r>
                        <a:rPr lang="de-DE" sz="1400" dirty="0" err="1" smtClean="0"/>
                        <a:t>orders</a:t>
                      </a:r>
                      <a:r>
                        <a:rPr lang="de-DE" sz="1400" dirty="0" smtClean="0"/>
                        <a:t>/{</a:t>
                      </a:r>
                      <a:r>
                        <a:rPr lang="de-DE" sz="1400" dirty="0" err="1" smtClean="0"/>
                        <a:t>id</a:t>
                      </a:r>
                      <a:r>
                        <a:rPr lang="de-DE" sz="1400" dirty="0" smtClean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Bestellung bearbeiten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3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DELETE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/</a:t>
                      </a:r>
                      <a:r>
                        <a:rPr lang="de-DE" sz="1400" dirty="0" err="1" smtClean="0"/>
                        <a:t>orders</a:t>
                      </a:r>
                      <a:r>
                        <a:rPr lang="de-DE" sz="1400" dirty="0" smtClean="0"/>
                        <a:t>/{</a:t>
                      </a:r>
                      <a:r>
                        <a:rPr lang="de-DE" sz="1400" dirty="0" err="1" smtClean="0"/>
                        <a:t>id</a:t>
                      </a:r>
                      <a:r>
                        <a:rPr lang="de-DE" sz="1400" dirty="0" smtClean="0"/>
                        <a:t>}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Bestellung stornieren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4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PUT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/</a:t>
                      </a:r>
                      <a:r>
                        <a:rPr lang="de-DE" sz="1400" dirty="0" err="1" smtClean="0"/>
                        <a:t>orders</a:t>
                      </a:r>
                      <a:r>
                        <a:rPr lang="de-DE" sz="1400" dirty="0" smtClean="0"/>
                        <a:t>/{</a:t>
                      </a:r>
                      <a:r>
                        <a:rPr lang="de-DE" sz="1400" dirty="0" err="1" smtClean="0"/>
                        <a:t>id</a:t>
                      </a:r>
                      <a:r>
                        <a:rPr lang="de-DE" sz="1400" dirty="0" smtClean="0"/>
                        <a:t>}/</a:t>
                      </a:r>
                      <a:r>
                        <a:rPr lang="de-DE" sz="1400" dirty="0" err="1" smtClean="0"/>
                        <a:t>payment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Bezahlen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5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GET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/</a:t>
                      </a:r>
                      <a:r>
                        <a:rPr lang="de-DE" sz="1400" dirty="0" err="1" smtClean="0"/>
                        <a:t>orders</a:t>
                      </a:r>
                      <a:r>
                        <a:rPr lang="de-DE" sz="1400" dirty="0" smtClean="0"/>
                        <a:t>/{</a:t>
                      </a:r>
                      <a:r>
                        <a:rPr lang="de-DE" sz="1400" dirty="0" err="1" smtClean="0"/>
                        <a:t>id</a:t>
                      </a:r>
                      <a:r>
                        <a:rPr lang="de-DE" sz="1400" dirty="0" smtClean="0"/>
                        <a:t>}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Bestellstatus zyklisch</a:t>
                      </a:r>
                      <a:r>
                        <a:rPr lang="de-DE" sz="1400" baseline="0" dirty="0" smtClean="0"/>
                        <a:t> Abfragen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GET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/</a:t>
                      </a:r>
                      <a:r>
                        <a:rPr lang="de-DE" sz="1400" dirty="0" err="1" smtClean="0"/>
                        <a:t>orders</a:t>
                      </a:r>
                      <a:r>
                        <a:rPr lang="de-DE" sz="1400" dirty="0" smtClean="0"/>
                        <a:t>/{</a:t>
                      </a:r>
                      <a:r>
                        <a:rPr lang="de-DE" sz="1400" dirty="0" err="1" smtClean="0"/>
                        <a:t>id</a:t>
                      </a:r>
                      <a:r>
                        <a:rPr lang="de-DE" sz="1400" dirty="0" smtClean="0"/>
                        <a:t>}/</a:t>
                      </a:r>
                      <a:r>
                        <a:rPr lang="de-DE" sz="1400" dirty="0" err="1" smtClean="0"/>
                        <a:t>receipt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Quittung abrufen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6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DELETE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/</a:t>
                      </a:r>
                      <a:r>
                        <a:rPr lang="de-DE" sz="1400" dirty="0" err="1" smtClean="0"/>
                        <a:t>orders</a:t>
                      </a:r>
                      <a:r>
                        <a:rPr lang="de-DE" sz="1400" dirty="0" smtClean="0"/>
                        <a:t>/{</a:t>
                      </a:r>
                      <a:r>
                        <a:rPr lang="de-DE" sz="1400" dirty="0" err="1" smtClean="0"/>
                        <a:t>id</a:t>
                      </a:r>
                      <a:r>
                        <a:rPr lang="de-DE" sz="1400" dirty="0" smtClean="0"/>
                        <a:t>}/</a:t>
                      </a:r>
                      <a:r>
                        <a:rPr lang="de-DE" sz="1400" dirty="0" err="1" smtClean="0"/>
                        <a:t>receipt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Bestellprozess abschließen</a:t>
                      </a:r>
                      <a:endParaRPr lang="de-DE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27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/>
          <p:cNvGrpSpPr/>
          <p:nvPr/>
        </p:nvGrpSpPr>
        <p:grpSpPr>
          <a:xfrm>
            <a:off x="3991258" y="225614"/>
            <a:ext cx="1161485" cy="1161485"/>
            <a:chOff x="3949737" y="749026"/>
            <a:chExt cx="1161485" cy="1161485"/>
          </a:xfrm>
          <a:solidFill>
            <a:schemeClr val="accent2"/>
          </a:solidFill>
        </p:grpSpPr>
        <p:sp>
          <p:nvSpPr>
            <p:cNvPr id="4" name="Ellipse 3"/>
            <p:cNvSpPr/>
            <p:nvPr/>
          </p:nvSpPr>
          <p:spPr>
            <a:xfrm>
              <a:off x="3949737" y="749026"/>
              <a:ext cx="1161485" cy="1161485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3961252" y="1145102"/>
              <a:ext cx="1138453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</a:rPr>
                <a:t>Consumer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Abgerundetes Rechteck 6"/>
          <p:cNvSpPr/>
          <p:nvPr/>
        </p:nvSpPr>
        <p:spPr>
          <a:xfrm>
            <a:off x="3332829" y="1683763"/>
            <a:ext cx="2478340" cy="422516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Load </a:t>
            </a:r>
            <a:r>
              <a:rPr lang="de-DE" dirty="0" err="1" smtClean="0"/>
              <a:t>Balancer</a:t>
            </a:r>
            <a:endParaRPr lang="de-DE" dirty="0"/>
          </a:p>
        </p:txBody>
      </p:sp>
      <p:cxnSp>
        <p:nvCxnSpPr>
          <p:cNvPr id="9" name="Gerade Verbindung mit Pfeil 8"/>
          <p:cNvCxnSpPr>
            <a:stCxn id="4" idx="4"/>
            <a:endCxn id="7" idx="0"/>
          </p:cNvCxnSpPr>
          <p:nvPr/>
        </p:nvCxnSpPr>
        <p:spPr>
          <a:xfrm flipH="1">
            <a:off x="4571999" y="1387099"/>
            <a:ext cx="2" cy="29666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Abgerundetes Rechteck 9"/>
          <p:cNvSpPr/>
          <p:nvPr/>
        </p:nvSpPr>
        <p:spPr>
          <a:xfrm>
            <a:off x="245942" y="3266615"/>
            <a:ext cx="2604463" cy="3128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Abgerundetes Rechteck 10"/>
          <p:cNvSpPr/>
          <p:nvPr/>
        </p:nvSpPr>
        <p:spPr>
          <a:xfrm>
            <a:off x="3262864" y="3266614"/>
            <a:ext cx="2609065" cy="3128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bgerundetes Rechteck 11"/>
          <p:cNvSpPr/>
          <p:nvPr/>
        </p:nvSpPr>
        <p:spPr>
          <a:xfrm>
            <a:off x="6286689" y="3266614"/>
            <a:ext cx="2604463" cy="3128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mit Pfeil 12"/>
          <p:cNvCxnSpPr>
            <a:stCxn id="7" idx="2"/>
            <a:endCxn id="11" idx="0"/>
          </p:cNvCxnSpPr>
          <p:nvPr/>
        </p:nvCxnSpPr>
        <p:spPr>
          <a:xfrm flipH="1">
            <a:off x="4567397" y="2106279"/>
            <a:ext cx="4602" cy="116033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Gerade Verbindung mit Pfeil 15"/>
          <p:cNvCxnSpPr>
            <a:stCxn id="7" idx="2"/>
          </p:cNvCxnSpPr>
          <p:nvPr/>
        </p:nvCxnSpPr>
        <p:spPr>
          <a:xfrm>
            <a:off x="4571999" y="2106279"/>
            <a:ext cx="1847720" cy="129277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Gerade Verbindung mit Pfeil 19"/>
          <p:cNvCxnSpPr>
            <a:stCxn id="7" idx="2"/>
          </p:cNvCxnSpPr>
          <p:nvPr/>
        </p:nvCxnSpPr>
        <p:spPr>
          <a:xfrm flipH="1">
            <a:off x="2736892" y="2106279"/>
            <a:ext cx="1835107" cy="129277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Textfeld 22"/>
          <p:cNvSpPr txBox="1"/>
          <p:nvPr/>
        </p:nvSpPr>
        <p:spPr>
          <a:xfrm>
            <a:off x="546937" y="3399050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Monolith Instanz 1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3570762" y="3399050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Monolith Instanz 2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6587684" y="3399050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Monolith Instanz 3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 rot="16200000">
            <a:off x="625956" y="4550952"/>
            <a:ext cx="1844432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Auslastung</a:t>
            </a:r>
          </a:p>
        </p:txBody>
      </p:sp>
      <p:sp>
        <p:nvSpPr>
          <p:cNvPr id="34" name="Rechteck 33"/>
          <p:cNvSpPr/>
          <p:nvPr/>
        </p:nvSpPr>
        <p:spPr>
          <a:xfrm rot="16200000">
            <a:off x="-79877" y="4550952"/>
            <a:ext cx="1844432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35" name="Rechteck 34"/>
          <p:cNvSpPr/>
          <p:nvPr/>
        </p:nvSpPr>
        <p:spPr>
          <a:xfrm rot="16200000">
            <a:off x="1331788" y="4550953"/>
            <a:ext cx="1844430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36" name="Rechteck 35"/>
          <p:cNvSpPr/>
          <p:nvPr/>
        </p:nvSpPr>
        <p:spPr>
          <a:xfrm rot="16200000">
            <a:off x="3646332" y="4541364"/>
            <a:ext cx="1844432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Auslastung</a:t>
            </a:r>
          </a:p>
        </p:txBody>
      </p:sp>
      <p:sp>
        <p:nvSpPr>
          <p:cNvPr id="37" name="Rechteck 36"/>
          <p:cNvSpPr/>
          <p:nvPr/>
        </p:nvSpPr>
        <p:spPr>
          <a:xfrm rot="16200000">
            <a:off x="2940499" y="4541364"/>
            <a:ext cx="1844432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38" name="Rechteck 37"/>
          <p:cNvSpPr/>
          <p:nvPr/>
        </p:nvSpPr>
        <p:spPr>
          <a:xfrm rot="16200000">
            <a:off x="4352164" y="4541365"/>
            <a:ext cx="1844430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39" name="Rechteck 38"/>
          <p:cNvSpPr/>
          <p:nvPr/>
        </p:nvSpPr>
        <p:spPr>
          <a:xfrm rot="16200000">
            <a:off x="6709077" y="4550952"/>
            <a:ext cx="1844432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Auslastung</a:t>
            </a:r>
          </a:p>
        </p:txBody>
      </p:sp>
      <p:sp>
        <p:nvSpPr>
          <p:cNvPr id="40" name="Rechteck 39"/>
          <p:cNvSpPr/>
          <p:nvPr/>
        </p:nvSpPr>
        <p:spPr>
          <a:xfrm rot="16200000">
            <a:off x="6003244" y="4550952"/>
            <a:ext cx="1844432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41" name="Rechteck 40"/>
          <p:cNvSpPr/>
          <p:nvPr/>
        </p:nvSpPr>
        <p:spPr>
          <a:xfrm rot="16200000">
            <a:off x="7414909" y="4550953"/>
            <a:ext cx="1844430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42" name="Rechteck 41"/>
          <p:cNvSpPr/>
          <p:nvPr/>
        </p:nvSpPr>
        <p:spPr>
          <a:xfrm>
            <a:off x="547194" y="3794940"/>
            <a:ext cx="631065" cy="129959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/>
          <p:cNvSpPr/>
          <p:nvPr/>
        </p:nvSpPr>
        <p:spPr>
          <a:xfrm>
            <a:off x="3527685" y="3821563"/>
            <a:ext cx="631065" cy="14136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/>
          <p:cNvSpPr/>
          <p:nvPr/>
        </p:nvSpPr>
        <p:spPr>
          <a:xfrm>
            <a:off x="6647311" y="3821563"/>
            <a:ext cx="631065" cy="15231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1934863" y="3821563"/>
            <a:ext cx="631065" cy="146701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/>
          <p:cNvSpPr/>
          <p:nvPr/>
        </p:nvSpPr>
        <p:spPr>
          <a:xfrm>
            <a:off x="4958806" y="3821563"/>
            <a:ext cx="631065" cy="100981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/>
          <p:cNvSpPr/>
          <p:nvPr/>
        </p:nvSpPr>
        <p:spPr>
          <a:xfrm>
            <a:off x="8017091" y="3821563"/>
            <a:ext cx="631065" cy="120119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feld 47"/>
          <p:cNvSpPr txBox="1"/>
          <p:nvPr/>
        </p:nvSpPr>
        <p:spPr>
          <a:xfrm rot="18900000">
            <a:off x="446497" y="5862115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bg1"/>
                </a:solidFill>
              </a:rPr>
              <a:t>Service A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49" name="Textfeld 48"/>
          <p:cNvSpPr txBox="1"/>
          <p:nvPr/>
        </p:nvSpPr>
        <p:spPr>
          <a:xfrm rot="18900000">
            <a:off x="1152871" y="5861962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bg1"/>
                </a:solidFill>
              </a:rPr>
              <a:t>Service B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50" name="Textfeld 49"/>
          <p:cNvSpPr txBox="1"/>
          <p:nvPr/>
        </p:nvSpPr>
        <p:spPr>
          <a:xfrm rot="18900000">
            <a:off x="1857500" y="5870850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bg1"/>
                </a:solidFill>
              </a:rPr>
              <a:t>Service C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54" name="Textfeld 53"/>
          <p:cNvSpPr txBox="1"/>
          <p:nvPr/>
        </p:nvSpPr>
        <p:spPr>
          <a:xfrm rot="18900000">
            <a:off x="3424620" y="5886291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bg1"/>
                </a:solidFill>
              </a:rPr>
              <a:t>Service A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55" name="Textfeld 54"/>
          <p:cNvSpPr txBox="1"/>
          <p:nvPr/>
        </p:nvSpPr>
        <p:spPr>
          <a:xfrm rot="18900000">
            <a:off x="4130994" y="5886138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bg1"/>
                </a:solidFill>
              </a:rPr>
              <a:t>Service B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56" name="Textfeld 55"/>
          <p:cNvSpPr txBox="1"/>
          <p:nvPr/>
        </p:nvSpPr>
        <p:spPr>
          <a:xfrm rot="18900000">
            <a:off x="4835623" y="5895026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bg1"/>
                </a:solidFill>
              </a:rPr>
              <a:t>Service C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60" name="Textfeld 59"/>
          <p:cNvSpPr txBox="1"/>
          <p:nvPr/>
        </p:nvSpPr>
        <p:spPr>
          <a:xfrm rot="18900000">
            <a:off x="6508915" y="5866012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bg1"/>
                </a:solidFill>
              </a:rPr>
              <a:t>Service A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61" name="Textfeld 60"/>
          <p:cNvSpPr txBox="1"/>
          <p:nvPr/>
        </p:nvSpPr>
        <p:spPr>
          <a:xfrm rot="18900000">
            <a:off x="7215289" y="5865859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bg1"/>
                </a:solidFill>
              </a:rPr>
              <a:t>Service B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62" name="Textfeld 61"/>
          <p:cNvSpPr txBox="1"/>
          <p:nvPr/>
        </p:nvSpPr>
        <p:spPr>
          <a:xfrm rot="18900000">
            <a:off x="7919918" y="5874747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bg1"/>
                </a:solidFill>
              </a:rPr>
              <a:t>Service C</a:t>
            </a:r>
            <a:endParaRPr lang="de-DE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85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6387836" y="5231083"/>
            <a:ext cx="1058049" cy="912111"/>
            <a:chOff x="1825020" y="4283177"/>
            <a:chExt cx="1058049" cy="912111"/>
          </a:xfrm>
        </p:grpSpPr>
        <p:sp>
          <p:nvSpPr>
            <p:cNvPr id="60" name="Sechseck 59"/>
            <p:cNvSpPr/>
            <p:nvPr/>
          </p:nvSpPr>
          <p:spPr>
            <a:xfrm>
              <a:off x="1825020" y="4283177"/>
              <a:ext cx="1058049" cy="912111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grpSp>
          <p:nvGrpSpPr>
            <p:cNvPr id="61" name="Gruppieren 60"/>
            <p:cNvGrpSpPr/>
            <p:nvPr/>
          </p:nvGrpSpPr>
          <p:grpSpPr>
            <a:xfrm>
              <a:off x="2222008" y="4571602"/>
              <a:ext cx="264072" cy="328047"/>
              <a:chOff x="3553009" y="884518"/>
              <a:chExt cx="1159435" cy="1440329"/>
            </a:xfrm>
          </p:grpSpPr>
          <p:sp>
            <p:nvSpPr>
              <p:cNvPr id="62" name="Halbbogen 61"/>
              <p:cNvSpPr/>
              <p:nvPr/>
            </p:nvSpPr>
            <p:spPr>
              <a:xfrm>
                <a:off x="3716512" y="884518"/>
                <a:ext cx="832435" cy="872564"/>
              </a:xfrm>
              <a:prstGeom prst="blockArc">
                <a:avLst>
                  <a:gd name="adj1" fmla="val 10761560"/>
                  <a:gd name="adj2" fmla="val 0"/>
                  <a:gd name="adj3" fmla="val 25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Ecken des Rechtecks auf der gleichen Seite schneiden 62"/>
              <p:cNvSpPr/>
              <p:nvPr/>
            </p:nvSpPr>
            <p:spPr>
              <a:xfrm>
                <a:off x="3553009" y="1320800"/>
                <a:ext cx="1159435" cy="1004047"/>
              </a:xfrm>
              <a:prstGeom prst="snip2Same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64" name="Freihandform 63"/>
              <p:cNvSpPr/>
              <p:nvPr/>
            </p:nvSpPr>
            <p:spPr>
              <a:xfrm>
                <a:off x="4044998" y="1604682"/>
                <a:ext cx="175456" cy="436282"/>
              </a:xfrm>
              <a:custGeom>
                <a:avLst/>
                <a:gdLst>
                  <a:gd name="connsiteX0" fmla="*/ 84525 w 169050"/>
                  <a:gd name="connsiteY0" fmla="*/ 0 h 436282"/>
                  <a:gd name="connsiteX1" fmla="*/ 169050 w 169050"/>
                  <a:gd name="connsiteY1" fmla="*/ 84525 h 436282"/>
                  <a:gd name="connsiteX2" fmla="*/ 144293 w 169050"/>
                  <a:gd name="connsiteY2" fmla="*/ 144293 h 436282"/>
                  <a:gd name="connsiteX3" fmla="*/ 117821 w 169050"/>
                  <a:gd name="connsiteY3" fmla="*/ 162141 h 436282"/>
                  <a:gd name="connsiteX4" fmla="*/ 117821 w 169050"/>
                  <a:gd name="connsiteY4" fmla="*/ 436282 h 436282"/>
                  <a:gd name="connsiteX5" fmla="*/ 51226 w 169050"/>
                  <a:gd name="connsiteY5" fmla="*/ 436282 h 436282"/>
                  <a:gd name="connsiteX6" fmla="*/ 51226 w 169050"/>
                  <a:gd name="connsiteY6" fmla="*/ 162139 h 436282"/>
                  <a:gd name="connsiteX7" fmla="*/ 24757 w 169050"/>
                  <a:gd name="connsiteY7" fmla="*/ 144293 h 436282"/>
                  <a:gd name="connsiteX8" fmla="*/ 0 w 169050"/>
                  <a:gd name="connsiteY8" fmla="*/ 84525 h 436282"/>
                  <a:gd name="connsiteX9" fmla="*/ 84525 w 169050"/>
                  <a:gd name="connsiteY9" fmla="*/ 0 h 43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9050" h="436282">
                    <a:moveTo>
                      <a:pt x="84525" y="0"/>
                    </a:moveTo>
                    <a:cubicBezTo>
                      <a:pt x="131207" y="0"/>
                      <a:pt x="169050" y="37843"/>
                      <a:pt x="169050" y="84525"/>
                    </a:cubicBezTo>
                    <a:cubicBezTo>
                      <a:pt x="169050" y="107866"/>
                      <a:pt x="159589" y="128997"/>
                      <a:pt x="144293" y="144293"/>
                    </a:cubicBezTo>
                    <a:lnTo>
                      <a:pt x="117821" y="162141"/>
                    </a:lnTo>
                    <a:lnTo>
                      <a:pt x="117821" y="436282"/>
                    </a:lnTo>
                    <a:lnTo>
                      <a:pt x="51226" y="436282"/>
                    </a:lnTo>
                    <a:lnTo>
                      <a:pt x="51226" y="162139"/>
                    </a:lnTo>
                    <a:lnTo>
                      <a:pt x="24757" y="144293"/>
                    </a:lnTo>
                    <a:cubicBezTo>
                      <a:pt x="9461" y="128997"/>
                      <a:pt x="0" y="107866"/>
                      <a:pt x="0" y="84525"/>
                    </a:cubicBezTo>
                    <a:cubicBezTo>
                      <a:pt x="0" y="37843"/>
                      <a:pt x="37843" y="0"/>
                      <a:pt x="84525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</p:grpSp>
      <p:grpSp>
        <p:nvGrpSpPr>
          <p:cNvPr id="3" name="Gruppieren 2"/>
          <p:cNvGrpSpPr/>
          <p:nvPr/>
        </p:nvGrpSpPr>
        <p:grpSpPr>
          <a:xfrm>
            <a:off x="4005656" y="5219820"/>
            <a:ext cx="1058049" cy="912111"/>
            <a:chOff x="3832280" y="2953723"/>
            <a:chExt cx="1058049" cy="912111"/>
          </a:xfrm>
        </p:grpSpPr>
        <p:sp>
          <p:nvSpPr>
            <p:cNvPr id="51" name="Sechseck 50"/>
            <p:cNvSpPr/>
            <p:nvPr/>
          </p:nvSpPr>
          <p:spPr>
            <a:xfrm>
              <a:off x="3832280" y="2953723"/>
              <a:ext cx="1058049" cy="912111"/>
            </a:xfrm>
            <a:prstGeom prst="hexag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grpSp>
          <p:nvGrpSpPr>
            <p:cNvPr id="52" name="Gruppieren 51"/>
            <p:cNvGrpSpPr/>
            <p:nvPr/>
          </p:nvGrpSpPr>
          <p:grpSpPr>
            <a:xfrm>
              <a:off x="4078099" y="3303394"/>
              <a:ext cx="566407" cy="212781"/>
              <a:chOff x="1592572" y="890614"/>
              <a:chExt cx="880266" cy="330684"/>
            </a:xfrm>
          </p:grpSpPr>
          <p:sp>
            <p:nvSpPr>
              <p:cNvPr id="53" name="Flussdiagramm: Gespeicherte Daten 52"/>
              <p:cNvSpPr/>
              <p:nvPr/>
            </p:nvSpPr>
            <p:spPr>
              <a:xfrm rot="9600000">
                <a:off x="1815892" y="933542"/>
                <a:ext cx="270510" cy="110490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4" name="Flussdiagramm: Gespeicherte Daten 53"/>
              <p:cNvSpPr/>
              <p:nvPr/>
            </p:nvSpPr>
            <p:spPr>
              <a:xfrm rot="1227183">
                <a:off x="1977395" y="932691"/>
                <a:ext cx="270510" cy="110490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5" name="Ellipse 54"/>
              <p:cNvSpPr/>
              <p:nvPr/>
            </p:nvSpPr>
            <p:spPr>
              <a:xfrm>
                <a:off x="1955222" y="890614"/>
                <a:ext cx="141917" cy="14191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6" name="Ellipse 55"/>
              <p:cNvSpPr/>
              <p:nvPr/>
            </p:nvSpPr>
            <p:spPr>
              <a:xfrm>
                <a:off x="1592572" y="932688"/>
                <a:ext cx="288610" cy="28861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7" name="Ellipse 56"/>
              <p:cNvSpPr/>
              <p:nvPr/>
            </p:nvSpPr>
            <p:spPr>
              <a:xfrm>
                <a:off x="2184228" y="929157"/>
                <a:ext cx="288610" cy="28861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8" name="Ellipse 57"/>
              <p:cNvSpPr/>
              <p:nvPr/>
            </p:nvSpPr>
            <p:spPr>
              <a:xfrm>
                <a:off x="1663915" y="996309"/>
                <a:ext cx="154305" cy="15430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9" name="Ellipse 58"/>
              <p:cNvSpPr/>
              <p:nvPr/>
            </p:nvSpPr>
            <p:spPr>
              <a:xfrm>
                <a:off x="2248197" y="996309"/>
                <a:ext cx="154305" cy="15430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</p:grpSp>
      <p:grpSp>
        <p:nvGrpSpPr>
          <p:cNvPr id="4" name="Gruppieren 3"/>
          <p:cNvGrpSpPr/>
          <p:nvPr/>
        </p:nvGrpSpPr>
        <p:grpSpPr>
          <a:xfrm>
            <a:off x="1623476" y="5215891"/>
            <a:ext cx="1058049" cy="912111"/>
            <a:chOff x="6225969" y="903324"/>
            <a:chExt cx="1058049" cy="912111"/>
          </a:xfrm>
        </p:grpSpPr>
        <p:sp>
          <p:nvSpPr>
            <p:cNvPr id="49" name="Sechseck 48"/>
            <p:cNvSpPr/>
            <p:nvPr/>
          </p:nvSpPr>
          <p:spPr>
            <a:xfrm>
              <a:off x="6225969" y="903324"/>
              <a:ext cx="1058049" cy="912111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50" name="Freihandform 49"/>
            <p:cNvSpPr/>
            <p:nvPr/>
          </p:nvSpPr>
          <p:spPr>
            <a:xfrm>
              <a:off x="6571663" y="1174463"/>
              <a:ext cx="366663" cy="369835"/>
            </a:xfrm>
            <a:custGeom>
              <a:avLst/>
              <a:gdLst>
                <a:gd name="connsiteX0" fmla="*/ 272129 w 544258"/>
                <a:gd name="connsiteY0" fmla="*/ 186118 h 548966"/>
                <a:gd name="connsiteX1" fmla="*/ 183764 w 544258"/>
                <a:gd name="connsiteY1" fmla="*/ 274483 h 548966"/>
                <a:gd name="connsiteX2" fmla="*/ 272129 w 544258"/>
                <a:gd name="connsiteY2" fmla="*/ 362848 h 548966"/>
                <a:gd name="connsiteX3" fmla="*/ 360494 w 544258"/>
                <a:gd name="connsiteY3" fmla="*/ 274483 h 548966"/>
                <a:gd name="connsiteX4" fmla="*/ 272129 w 544258"/>
                <a:gd name="connsiteY4" fmla="*/ 186118 h 548966"/>
                <a:gd name="connsiteX5" fmla="*/ 220272 w 544258"/>
                <a:gd name="connsiteY5" fmla="*/ 0 h 548966"/>
                <a:gd name="connsiteX6" fmla="*/ 317699 w 544258"/>
                <a:gd name="connsiteY6" fmla="*/ 0 h 548966"/>
                <a:gd name="connsiteX7" fmla="*/ 317699 w 544258"/>
                <a:gd name="connsiteY7" fmla="*/ 69047 h 548966"/>
                <a:gd name="connsiteX8" fmla="*/ 351357 w 544258"/>
                <a:gd name="connsiteY8" fmla="*/ 79495 h 548966"/>
                <a:gd name="connsiteX9" fmla="*/ 376578 w 544258"/>
                <a:gd name="connsiteY9" fmla="*/ 93580 h 548966"/>
                <a:gd name="connsiteX10" fmla="*/ 431105 w 544258"/>
                <a:gd name="connsiteY10" fmla="*/ 39054 h 548966"/>
                <a:gd name="connsiteX11" fmla="*/ 499997 w 544258"/>
                <a:gd name="connsiteY11" fmla="*/ 107945 h 548966"/>
                <a:gd name="connsiteX12" fmla="*/ 446760 w 544258"/>
                <a:gd name="connsiteY12" fmla="*/ 161182 h 548966"/>
                <a:gd name="connsiteX13" fmla="*/ 452567 w 544258"/>
                <a:gd name="connsiteY13" fmla="*/ 169149 h 548966"/>
                <a:gd name="connsiteX14" fmla="*/ 471090 w 544258"/>
                <a:gd name="connsiteY14" fmla="*/ 211554 h 548966"/>
                <a:gd name="connsiteX15" fmla="*/ 473239 w 544258"/>
                <a:gd name="connsiteY15" fmla="*/ 225769 h 548966"/>
                <a:gd name="connsiteX16" fmla="*/ 544258 w 544258"/>
                <a:gd name="connsiteY16" fmla="*/ 225769 h 548966"/>
                <a:gd name="connsiteX17" fmla="*/ 544258 w 544258"/>
                <a:gd name="connsiteY17" fmla="*/ 323196 h 548966"/>
                <a:gd name="connsiteX18" fmla="*/ 473239 w 544258"/>
                <a:gd name="connsiteY18" fmla="*/ 323196 h 548966"/>
                <a:gd name="connsiteX19" fmla="*/ 471090 w 544258"/>
                <a:gd name="connsiteY19" fmla="*/ 337412 h 548966"/>
                <a:gd name="connsiteX20" fmla="*/ 452567 w 544258"/>
                <a:gd name="connsiteY20" fmla="*/ 379817 h 548966"/>
                <a:gd name="connsiteX21" fmla="*/ 447126 w 544258"/>
                <a:gd name="connsiteY21" fmla="*/ 387282 h 548966"/>
                <a:gd name="connsiteX22" fmla="*/ 500863 w 544258"/>
                <a:gd name="connsiteY22" fmla="*/ 441019 h 548966"/>
                <a:gd name="connsiteX23" fmla="*/ 431971 w 544258"/>
                <a:gd name="connsiteY23" fmla="*/ 509910 h 548966"/>
                <a:gd name="connsiteX24" fmla="*/ 377135 w 544258"/>
                <a:gd name="connsiteY24" fmla="*/ 455075 h 548966"/>
                <a:gd name="connsiteX25" fmla="*/ 351357 w 544258"/>
                <a:gd name="connsiteY25" fmla="*/ 469471 h 548966"/>
                <a:gd name="connsiteX26" fmla="*/ 317699 w 544258"/>
                <a:gd name="connsiteY26" fmla="*/ 476266 h 548966"/>
                <a:gd name="connsiteX27" fmla="*/ 317699 w 544258"/>
                <a:gd name="connsiteY27" fmla="*/ 548966 h 548966"/>
                <a:gd name="connsiteX28" fmla="*/ 220272 w 544258"/>
                <a:gd name="connsiteY28" fmla="*/ 548966 h 548966"/>
                <a:gd name="connsiteX29" fmla="*/ 220272 w 544258"/>
                <a:gd name="connsiteY29" fmla="*/ 476266 h 548966"/>
                <a:gd name="connsiteX30" fmla="*/ 186615 w 544258"/>
                <a:gd name="connsiteY30" fmla="*/ 469471 h 548966"/>
                <a:gd name="connsiteX31" fmla="*/ 168360 w 544258"/>
                <a:gd name="connsiteY31" fmla="*/ 459276 h 548966"/>
                <a:gd name="connsiteX32" fmla="*/ 115635 w 544258"/>
                <a:gd name="connsiteY32" fmla="*/ 512000 h 548966"/>
                <a:gd name="connsiteX33" fmla="*/ 46743 w 544258"/>
                <a:gd name="connsiteY33" fmla="*/ 443109 h 548966"/>
                <a:gd name="connsiteX34" fmla="*/ 95790 w 544258"/>
                <a:gd name="connsiteY34" fmla="*/ 394063 h 548966"/>
                <a:gd name="connsiteX35" fmla="*/ 85405 w 544258"/>
                <a:gd name="connsiteY35" fmla="*/ 379817 h 548966"/>
                <a:gd name="connsiteX36" fmla="*/ 66882 w 544258"/>
                <a:gd name="connsiteY36" fmla="*/ 337412 h 548966"/>
                <a:gd name="connsiteX37" fmla="*/ 64733 w 544258"/>
                <a:gd name="connsiteY37" fmla="*/ 323196 h 548966"/>
                <a:gd name="connsiteX38" fmla="*/ 0 w 544258"/>
                <a:gd name="connsiteY38" fmla="*/ 323196 h 548966"/>
                <a:gd name="connsiteX39" fmla="*/ 0 w 544258"/>
                <a:gd name="connsiteY39" fmla="*/ 225769 h 548966"/>
                <a:gd name="connsiteX40" fmla="*/ 64733 w 544258"/>
                <a:gd name="connsiteY40" fmla="*/ 225769 h 548966"/>
                <a:gd name="connsiteX41" fmla="*/ 66882 w 544258"/>
                <a:gd name="connsiteY41" fmla="*/ 211554 h 548966"/>
                <a:gd name="connsiteX42" fmla="*/ 85405 w 544258"/>
                <a:gd name="connsiteY42" fmla="*/ 169149 h 548966"/>
                <a:gd name="connsiteX43" fmla="*/ 94761 w 544258"/>
                <a:gd name="connsiteY43" fmla="*/ 156314 h 548966"/>
                <a:gd name="connsiteX44" fmla="*/ 48886 w 544258"/>
                <a:gd name="connsiteY44" fmla="*/ 110440 h 548966"/>
                <a:gd name="connsiteX45" fmla="*/ 117778 w 544258"/>
                <a:gd name="connsiteY45" fmla="*/ 41549 h 548966"/>
                <a:gd name="connsiteX46" fmla="*/ 166794 w 544258"/>
                <a:gd name="connsiteY46" fmla="*/ 90565 h 548966"/>
                <a:gd name="connsiteX47" fmla="*/ 186615 w 544258"/>
                <a:gd name="connsiteY47" fmla="*/ 79495 h 548966"/>
                <a:gd name="connsiteX48" fmla="*/ 220272 w 544258"/>
                <a:gd name="connsiteY48" fmla="*/ 69047 h 548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544258" h="548966">
                  <a:moveTo>
                    <a:pt x="272129" y="186118"/>
                  </a:moveTo>
                  <a:cubicBezTo>
                    <a:pt x="223326" y="186118"/>
                    <a:pt x="183764" y="225680"/>
                    <a:pt x="183764" y="274483"/>
                  </a:cubicBezTo>
                  <a:cubicBezTo>
                    <a:pt x="183764" y="323286"/>
                    <a:pt x="223326" y="362848"/>
                    <a:pt x="272129" y="362848"/>
                  </a:cubicBezTo>
                  <a:cubicBezTo>
                    <a:pt x="320932" y="362848"/>
                    <a:pt x="360494" y="323286"/>
                    <a:pt x="360494" y="274483"/>
                  </a:cubicBezTo>
                  <a:cubicBezTo>
                    <a:pt x="360494" y="225680"/>
                    <a:pt x="320932" y="186118"/>
                    <a:pt x="272129" y="186118"/>
                  </a:cubicBezTo>
                  <a:close/>
                  <a:moveTo>
                    <a:pt x="220272" y="0"/>
                  </a:moveTo>
                  <a:lnTo>
                    <a:pt x="317699" y="0"/>
                  </a:lnTo>
                  <a:lnTo>
                    <a:pt x="317699" y="69047"/>
                  </a:lnTo>
                  <a:lnTo>
                    <a:pt x="351357" y="79495"/>
                  </a:lnTo>
                  <a:lnTo>
                    <a:pt x="376578" y="93580"/>
                  </a:lnTo>
                  <a:lnTo>
                    <a:pt x="431105" y="39054"/>
                  </a:lnTo>
                  <a:lnTo>
                    <a:pt x="499997" y="107945"/>
                  </a:lnTo>
                  <a:lnTo>
                    <a:pt x="446760" y="161182"/>
                  </a:lnTo>
                  <a:lnTo>
                    <a:pt x="452567" y="169149"/>
                  </a:lnTo>
                  <a:cubicBezTo>
                    <a:pt x="460211" y="182443"/>
                    <a:pt x="466453" y="196645"/>
                    <a:pt x="471090" y="211554"/>
                  </a:cubicBezTo>
                  <a:lnTo>
                    <a:pt x="473239" y="225769"/>
                  </a:lnTo>
                  <a:lnTo>
                    <a:pt x="544258" y="225769"/>
                  </a:lnTo>
                  <a:lnTo>
                    <a:pt x="544258" y="323196"/>
                  </a:lnTo>
                  <a:lnTo>
                    <a:pt x="473239" y="323196"/>
                  </a:lnTo>
                  <a:lnTo>
                    <a:pt x="471090" y="337412"/>
                  </a:lnTo>
                  <a:cubicBezTo>
                    <a:pt x="466453" y="352321"/>
                    <a:pt x="460211" y="366524"/>
                    <a:pt x="452567" y="379817"/>
                  </a:cubicBezTo>
                  <a:lnTo>
                    <a:pt x="447126" y="387282"/>
                  </a:lnTo>
                  <a:lnTo>
                    <a:pt x="500863" y="441019"/>
                  </a:lnTo>
                  <a:lnTo>
                    <a:pt x="431971" y="509910"/>
                  </a:lnTo>
                  <a:lnTo>
                    <a:pt x="377135" y="455075"/>
                  </a:lnTo>
                  <a:lnTo>
                    <a:pt x="351357" y="469471"/>
                  </a:lnTo>
                  <a:lnTo>
                    <a:pt x="317699" y="476266"/>
                  </a:lnTo>
                  <a:lnTo>
                    <a:pt x="317699" y="548966"/>
                  </a:lnTo>
                  <a:lnTo>
                    <a:pt x="220272" y="548966"/>
                  </a:lnTo>
                  <a:lnTo>
                    <a:pt x="220272" y="476266"/>
                  </a:lnTo>
                  <a:lnTo>
                    <a:pt x="186615" y="469471"/>
                  </a:lnTo>
                  <a:lnTo>
                    <a:pt x="168360" y="459276"/>
                  </a:lnTo>
                  <a:lnTo>
                    <a:pt x="115635" y="512000"/>
                  </a:lnTo>
                  <a:lnTo>
                    <a:pt x="46743" y="443109"/>
                  </a:lnTo>
                  <a:lnTo>
                    <a:pt x="95790" y="394063"/>
                  </a:lnTo>
                  <a:lnTo>
                    <a:pt x="85405" y="379817"/>
                  </a:lnTo>
                  <a:cubicBezTo>
                    <a:pt x="77761" y="366524"/>
                    <a:pt x="71519" y="352321"/>
                    <a:pt x="66882" y="337412"/>
                  </a:cubicBezTo>
                  <a:lnTo>
                    <a:pt x="64733" y="323196"/>
                  </a:lnTo>
                  <a:lnTo>
                    <a:pt x="0" y="323196"/>
                  </a:lnTo>
                  <a:lnTo>
                    <a:pt x="0" y="225769"/>
                  </a:lnTo>
                  <a:lnTo>
                    <a:pt x="64733" y="225769"/>
                  </a:lnTo>
                  <a:lnTo>
                    <a:pt x="66882" y="211554"/>
                  </a:lnTo>
                  <a:cubicBezTo>
                    <a:pt x="71519" y="196645"/>
                    <a:pt x="77761" y="182443"/>
                    <a:pt x="85405" y="169149"/>
                  </a:cubicBezTo>
                  <a:lnTo>
                    <a:pt x="94761" y="156314"/>
                  </a:lnTo>
                  <a:lnTo>
                    <a:pt x="48886" y="110440"/>
                  </a:lnTo>
                  <a:lnTo>
                    <a:pt x="117778" y="41549"/>
                  </a:lnTo>
                  <a:lnTo>
                    <a:pt x="166794" y="90565"/>
                  </a:lnTo>
                  <a:lnTo>
                    <a:pt x="186615" y="79495"/>
                  </a:lnTo>
                  <a:lnTo>
                    <a:pt x="220272" y="69047"/>
                  </a:lnTo>
                  <a:close/>
                </a:path>
              </a:pathLst>
            </a:cu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2885315" y="3408041"/>
            <a:ext cx="1261249" cy="1034031"/>
            <a:chOff x="6170363" y="501437"/>
            <a:chExt cx="1261249" cy="1034031"/>
          </a:xfrm>
        </p:grpSpPr>
        <p:sp>
          <p:nvSpPr>
            <p:cNvPr id="40" name="Sechseck 39"/>
            <p:cNvSpPr/>
            <p:nvPr/>
          </p:nvSpPr>
          <p:spPr>
            <a:xfrm>
              <a:off x="6170363" y="501437"/>
              <a:ext cx="1058049" cy="912111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41" name="Sechseck 40"/>
            <p:cNvSpPr/>
            <p:nvPr/>
          </p:nvSpPr>
          <p:spPr>
            <a:xfrm>
              <a:off x="6266883" y="557317"/>
              <a:ext cx="1058049" cy="912111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42" name="Sechseck 41"/>
            <p:cNvSpPr/>
            <p:nvPr/>
          </p:nvSpPr>
          <p:spPr>
            <a:xfrm>
              <a:off x="6373563" y="623357"/>
              <a:ext cx="1058049" cy="912111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grpSp>
          <p:nvGrpSpPr>
            <p:cNvPr id="43" name="Gruppieren 42"/>
            <p:cNvGrpSpPr/>
            <p:nvPr/>
          </p:nvGrpSpPr>
          <p:grpSpPr>
            <a:xfrm>
              <a:off x="6748574" y="915556"/>
              <a:ext cx="308025" cy="327712"/>
              <a:chOff x="4880919" y="430665"/>
              <a:chExt cx="308025" cy="327712"/>
            </a:xfrm>
          </p:grpSpPr>
          <p:sp>
            <p:nvSpPr>
              <p:cNvPr id="44" name="Rechteck 43"/>
              <p:cNvSpPr/>
              <p:nvPr/>
            </p:nvSpPr>
            <p:spPr>
              <a:xfrm>
                <a:off x="4880919" y="495461"/>
                <a:ext cx="193589" cy="12192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5" name="Rechteck 44"/>
              <p:cNvSpPr/>
              <p:nvPr/>
            </p:nvSpPr>
            <p:spPr>
              <a:xfrm>
                <a:off x="4880919" y="636457"/>
                <a:ext cx="308025" cy="12192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6" name="Ecken des Rechtecks auf der gleichen Seite schneiden 45"/>
              <p:cNvSpPr/>
              <p:nvPr/>
            </p:nvSpPr>
            <p:spPr>
              <a:xfrm>
                <a:off x="4887247" y="430666"/>
                <a:ext cx="66901" cy="45719"/>
              </a:xfrm>
              <a:prstGeom prst="snip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7" name="Ecken des Rechtecks auf der gleichen Seite schneiden 46"/>
              <p:cNvSpPr/>
              <p:nvPr/>
            </p:nvSpPr>
            <p:spPr>
              <a:xfrm>
                <a:off x="5001892" y="430665"/>
                <a:ext cx="66901" cy="45719"/>
              </a:xfrm>
              <a:prstGeom prst="snip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8" name="Ecken des Rechtecks auf der gleichen Seite schneiden 47"/>
              <p:cNvSpPr/>
              <p:nvPr/>
            </p:nvSpPr>
            <p:spPr>
              <a:xfrm>
                <a:off x="5102581" y="571662"/>
                <a:ext cx="66901" cy="45719"/>
              </a:xfrm>
              <a:prstGeom prst="snip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</p:grpSp>
      <p:cxnSp>
        <p:nvCxnSpPr>
          <p:cNvPr id="7" name="Gerader Verbinder 6"/>
          <p:cNvCxnSpPr/>
          <p:nvPr/>
        </p:nvCxnSpPr>
        <p:spPr>
          <a:xfrm>
            <a:off x="370922" y="2990145"/>
            <a:ext cx="7912847" cy="0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73"/>
          <p:cNvSpPr txBox="1"/>
          <p:nvPr/>
        </p:nvSpPr>
        <p:spPr>
          <a:xfrm>
            <a:off x="2138193" y="3507647"/>
            <a:ext cx="841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Service(s)</a:t>
            </a:r>
            <a:endParaRPr lang="de-DE" sz="1200" dirty="0"/>
          </a:p>
        </p:txBody>
      </p:sp>
      <p:sp>
        <p:nvSpPr>
          <p:cNvPr id="22" name="Textfeld 90"/>
          <p:cNvSpPr txBox="1"/>
          <p:nvPr/>
        </p:nvSpPr>
        <p:spPr>
          <a:xfrm>
            <a:off x="6240113" y="243680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Edge Server</a:t>
            </a:r>
            <a:endParaRPr lang="de-DE" sz="1200" dirty="0"/>
          </a:p>
        </p:txBody>
      </p:sp>
      <p:sp>
        <p:nvSpPr>
          <p:cNvPr id="23" name="Textfeld 92"/>
          <p:cNvSpPr txBox="1"/>
          <p:nvPr/>
        </p:nvSpPr>
        <p:spPr>
          <a:xfrm>
            <a:off x="503559" y="5458578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err="1" smtClean="0"/>
              <a:t>Configuration</a:t>
            </a:r>
            <a:endParaRPr lang="de-DE" sz="1200" dirty="0"/>
          </a:p>
          <a:p>
            <a:r>
              <a:rPr lang="de-DE" sz="1200" dirty="0" smtClean="0"/>
              <a:t>Service</a:t>
            </a:r>
            <a:endParaRPr lang="de-DE" sz="1200" dirty="0"/>
          </a:p>
        </p:txBody>
      </p:sp>
      <p:sp>
        <p:nvSpPr>
          <p:cNvPr id="24" name="Textfeld 93"/>
          <p:cNvSpPr txBox="1"/>
          <p:nvPr/>
        </p:nvSpPr>
        <p:spPr>
          <a:xfrm>
            <a:off x="4301369" y="6120669"/>
            <a:ext cx="1372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Discovery Service</a:t>
            </a:r>
            <a:endParaRPr lang="de-DE" sz="1200" dirty="0"/>
          </a:p>
        </p:txBody>
      </p:sp>
      <p:sp>
        <p:nvSpPr>
          <p:cNvPr id="25" name="Textfeld 94"/>
          <p:cNvSpPr txBox="1"/>
          <p:nvPr/>
        </p:nvSpPr>
        <p:spPr>
          <a:xfrm>
            <a:off x="7445884" y="5441113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Authentication</a:t>
            </a:r>
          </a:p>
          <a:p>
            <a:r>
              <a:rPr lang="de-DE" sz="1200" dirty="0" smtClean="0"/>
              <a:t>Service</a:t>
            </a:r>
            <a:endParaRPr lang="de-DE" sz="1200" dirty="0"/>
          </a:p>
        </p:txBody>
      </p:sp>
      <p:sp>
        <p:nvSpPr>
          <p:cNvPr id="31" name="Sechseck 30"/>
          <p:cNvSpPr/>
          <p:nvPr/>
        </p:nvSpPr>
        <p:spPr>
          <a:xfrm>
            <a:off x="5301094" y="2532177"/>
            <a:ext cx="1058049" cy="912111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grpSp>
        <p:nvGrpSpPr>
          <p:cNvPr id="34" name="Gruppieren 33"/>
          <p:cNvGrpSpPr/>
          <p:nvPr/>
        </p:nvGrpSpPr>
        <p:grpSpPr>
          <a:xfrm>
            <a:off x="5572400" y="2823355"/>
            <a:ext cx="515435" cy="329753"/>
            <a:chOff x="6406709" y="4305654"/>
            <a:chExt cx="991754" cy="634481"/>
          </a:xfrm>
        </p:grpSpPr>
        <p:sp>
          <p:nvSpPr>
            <p:cNvPr id="35" name="Abgerundetes Rechteck 34"/>
            <p:cNvSpPr/>
            <p:nvPr/>
          </p:nvSpPr>
          <p:spPr>
            <a:xfrm>
              <a:off x="6406709" y="4305654"/>
              <a:ext cx="991754" cy="634481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cxnSp>
          <p:nvCxnSpPr>
            <p:cNvPr id="36" name="Gerader Verbinder 35"/>
            <p:cNvCxnSpPr/>
            <p:nvPr/>
          </p:nvCxnSpPr>
          <p:spPr>
            <a:xfrm>
              <a:off x="6409236" y="4463142"/>
              <a:ext cx="989227" cy="0"/>
            </a:xfrm>
            <a:prstGeom prst="lin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sp>
          <p:nvSpPr>
            <p:cNvPr id="37" name="Ellipse 36"/>
            <p:cNvSpPr/>
            <p:nvPr/>
          </p:nvSpPr>
          <p:spPr>
            <a:xfrm>
              <a:off x="6478569" y="4359524"/>
              <a:ext cx="49749" cy="4974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38" name="Ellipse 37"/>
            <p:cNvSpPr/>
            <p:nvPr/>
          </p:nvSpPr>
          <p:spPr>
            <a:xfrm>
              <a:off x="6575303" y="4359524"/>
              <a:ext cx="49749" cy="4974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39" name="Ellipse 38"/>
            <p:cNvSpPr/>
            <p:nvPr/>
          </p:nvSpPr>
          <p:spPr>
            <a:xfrm>
              <a:off x="6674512" y="4359524"/>
              <a:ext cx="49749" cy="4974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</p:grpSp>
      <p:sp>
        <p:nvSpPr>
          <p:cNvPr id="73" name="Ellipse 72"/>
          <p:cNvSpPr/>
          <p:nvPr/>
        </p:nvSpPr>
        <p:spPr>
          <a:xfrm>
            <a:off x="3949737" y="749026"/>
            <a:ext cx="1161485" cy="116148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4" name="Textfeld 90"/>
          <p:cNvSpPr txBox="1"/>
          <p:nvPr/>
        </p:nvSpPr>
        <p:spPr>
          <a:xfrm>
            <a:off x="3140484" y="698732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Consumer</a:t>
            </a:r>
            <a:endParaRPr lang="de-DE" sz="1200" dirty="0"/>
          </a:p>
        </p:txBody>
      </p:sp>
      <p:cxnSp>
        <p:nvCxnSpPr>
          <p:cNvPr id="77" name="Gekrümmte Verbindung 76"/>
          <p:cNvCxnSpPr>
            <a:stCxn id="73" idx="6"/>
          </p:cNvCxnSpPr>
          <p:nvPr/>
        </p:nvCxnSpPr>
        <p:spPr>
          <a:xfrm>
            <a:off x="5111222" y="1329769"/>
            <a:ext cx="715713" cy="1202408"/>
          </a:xfrm>
          <a:prstGeom prst="curvedConnector2">
            <a:avLst/>
          </a:prstGeom>
          <a:ln w="952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8" name="Textfeld 90"/>
          <p:cNvSpPr txBox="1"/>
          <p:nvPr/>
        </p:nvSpPr>
        <p:spPr>
          <a:xfrm>
            <a:off x="92228" y="3131042"/>
            <a:ext cx="888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b="1" dirty="0" smtClean="0"/>
              <a:t>Intern</a:t>
            </a:r>
            <a:endParaRPr lang="de-DE" sz="2000" b="1" dirty="0"/>
          </a:p>
        </p:txBody>
      </p:sp>
      <p:sp>
        <p:nvSpPr>
          <p:cNvPr id="79" name="Textfeld 90"/>
          <p:cNvSpPr txBox="1"/>
          <p:nvPr/>
        </p:nvSpPr>
        <p:spPr>
          <a:xfrm>
            <a:off x="92228" y="13263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b="1" dirty="0" smtClean="0"/>
              <a:t>Extern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1861285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6387836" y="5231083"/>
            <a:ext cx="1058049" cy="912111"/>
            <a:chOff x="1825020" y="4283177"/>
            <a:chExt cx="1058049" cy="912111"/>
          </a:xfrm>
        </p:grpSpPr>
        <p:sp>
          <p:nvSpPr>
            <p:cNvPr id="60" name="Sechseck 59"/>
            <p:cNvSpPr/>
            <p:nvPr/>
          </p:nvSpPr>
          <p:spPr>
            <a:xfrm>
              <a:off x="1825020" y="4283177"/>
              <a:ext cx="1058049" cy="912111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grpSp>
          <p:nvGrpSpPr>
            <p:cNvPr id="61" name="Gruppieren 60"/>
            <p:cNvGrpSpPr/>
            <p:nvPr/>
          </p:nvGrpSpPr>
          <p:grpSpPr>
            <a:xfrm>
              <a:off x="2222008" y="4571602"/>
              <a:ext cx="264072" cy="328047"/>
              <a:chOff x="3553009" y="884518"/>
              <a:chExt cx="1159435" cy="1440329"/>
            </a:xfrm>
          </p:grpSpPr>
          <p:sp>
            <p:nvSpPr>
              <p:cNvPr id="62" name="Halbbogen 61"/>
              <p:cNvSpPr/>
              <p:nvPr/>
            </p:nvSpPr>
            <p:spPr>
              <a:xfrm>
                <a:off x="3716512" y="884518"/>
                <a:ext cx="832435" cy="872564"/>
              </a:xfrm>
              <a:prstGeom prst="blockArc">
                <a:avLst>
                  <a:gd name="adj1" fmla="val 10761560"/>
                  <a:gd name="adj2" fmla="val 0"/>
                  <a:gd name="adj3" fmla="val 25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Ecken des Rechtecks auf der gleichen Seite schneiden 62"/>
              <p:cNvSpPr/>
              <p:nvPr/>
            </p:nvSpPr>
            <p:spPr>
              <a:xfrm>
                <a:off x="3553009" y="1320800"/>
                <a:ext cx="1159435" cy="1004047"/>
              </a:xfrm>
              <a:prstGeom prst="snip2Same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64" name="Freihandform 63"/>
              <p:cNvSpPr/>
              <p:nvPr/>
            </p:nvSpPr>
            <p:spPr>
              <a:xfrm>
                <a:off x="4044998" y="1604682"/>
                <a:ext cx="175456" cy="436282"/>
              </a:xfrm>
              <a:custGeom>
                <a:avLst/>
                <a:gdLst>
                  <a:gd name="connsiteX0" fmla="*/ 84525 w 169050"/>
                  <a:gd name="connsiteY0" fmla="*/ 0 h 436282"/>
                  <a:gd name="connsiteX1" fmla="*/ 169050 w 169050"/>
                  <a:gd name="connsiteY1" fmla="*/ 84525 h 436282"/>
                  <a:gd name="connsiteX2" fmla="*/ 144293 w 169050"/>
                  <a:gd name="connsiteY2" fmla="*/ 144293 h 436282"/>
                  <a:gd name="connsiteX3" fmla="*/ 117821 w 169050"/>
                  <a:gd name="connsiteY3" fmla="*/ 162141 h 436282"/>
                  <a:gd name="connsiteX4" fmla="*/ 117821 w 169050"/>
                  <a:gd name="connsiteY4" fmla="*/ 436282 h 436282"/>
                  <a:gd name="connsiteX5" fmla="*/ 51226 w 169050"/>
                  <a:gd name="connsiteY5" fmla="*/ 436282 h 436282"/>
                  <a:gd name="connsiteX6" fmla="*/ 51226 w 169050"/>
                  <a:gd name="connsiteY6" fmla="*/ 162139 h 436282"/>
                  <a:gd name="connsiteX7" fmla="*/ 24757 w 169050"/>
                  <a:gd name="connsiteY7" fmla="*/ 144293 h 436282"/>
                  <a:gd name="connsiteX8" fmla="*/ 0 w 169050"/>
                  <a:gd name="connsiteY8" fmla="*/ 84525 h 436282"/>
                  <a:gd name="connsiteX9" fmla="*/ 84525 w 169050"/>
                  <a:gd name="connsiteY9" fmla="*/ 0 h 43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9050" h="436282">
                    <a:moveTo>
                      <a:pt x="84525" y="0"/>
                    </a:moveTo>
                    <a:cubicBezTo>
                      <a:pt x="131207" y="0"/>
                      <a:pt x="169050" y="37843"/>
                      <a:pt x="169050" y="84525"/>
                    </a:cubicBezTo>
                    <a:cubicBezTo>
                      <a:pt x="169050" y="107866"/>
                      <a:pt x="159589" y="128997"/>
                      <a:pt x="144293" y="144293"/>
                    </a:cubicBezTo>
                    <a:lnTo>
                      <a:pt x="117821" y="162141"/>
                    </a:lnTo>
                    <a:lnTo>
                      <a:pt x="117821" y="436282"/>
                    </a:lnTo>
                    <a:lnTo>
                      <a:pt x="51226" y="436282"/>
                    </a:lnTo>
                    <a:lnTo>
                      <a:pt x="51226" y="162139"/>
                    </a:lnTo>
                    <a:lnTo>
                      <a:pt x="24757" y="144293"/>
                    </a:lnTo>
                    <a:cubicBezTo>
                      <a:pt x="9461" y="128997"/>
                      <a:pt x="0" y="107866"/>
                      <a:pt x="0" y="84525"/>
                    </a:cubicBezTo>
                    <a:cubicBezTo>
                      <a:pt x="0" y="37843"/>
                      <a:pt x="37843" y="0"/>
                      <a:pt x="84525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</p:grpSp>
      <p:grpSp>
        <p:nvGrpSpPr>
          <p:cNvPr id="3" name="Gruppieren 2"/>
          <p:cNvGrpSpPr/>
          <p:nvPr/>
        </p:nvGrpSpPr>
        <p:grpSpPr>
          <a:xfrm>
            <a:off x="4005656" y="5219820"/>
            <a:ext cx="1058049" cy="912111"/>
            <a:chOff x="3832280" y="2953723"/>
            <a:chExt cx="1058049" cy="912111"/>
          </a:xfrm>
        </p:grpSpPr>
        <p:sp>
          <p:nvSpPr>
            <p:cNvPr id="51" name="Sechseck 50"/>
            <p:cNvSpPr/>
            <p:nvPr/>
          </p:nvSpPr>
          <p:spPr>
            <a:xfrm>
              <a:off x="3832280" y="2953723"/>
              <a:ext cx="1058049" cy="912111"/>
            </a:xfrm>
            <a:prstGeom prst="hexag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grpSp>
          <p:nvGrpSpPr>
            <p:cNvPr id="52" name="Gruppieren 51"/>
            <p:cNvGrpSpPr/>
            <p:nvPr/>
          </p:nvGrpSpPr>
          <p:grpSpPr>
            <a:xfrm>
              <a:off x="4078099" y="3303394"/>
              <a:ext cx="566407" cy="212781"/>
              <a:chOff x="1592572" y="890614"/>
              <a:chExt cx="880266" cy="330684"/>
            </a:xfrm>
          </p:grpSpPr>
          <p:sp>
            <p:nvSpPr>
              <p:cNvPr id="53" name="Flussdiagramm: Gespeicherte Daten 52"/>
              <p:cNvSpPr/>
              <p:nvPr/>
            </p:nvSpPr>
            <p:spPr>
              <a:xfrm rot="9600000">
                <a:off x="1815892" y="933542"/>
                <a:ext cx="270510" cy="110490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4" name="Flussdiagramm: Gespeicherte Daten 53"/>
              <p:cNvSpPr/>
              <p:nvPr/>
            </p:nvSpPr>
            <p:spPr>
              <a:xfrm rot="1227183">
                <a:off x="1977395" y="932691"/>
                <a:ext cx="270510" cy="110490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5" name="Ellipse 54"/>
              <p:cNvSpPr/>
              <p:nvPr/>
            </p:nvSpPr>
            <p:spPr>
              <a:xfrm>
                <a:off x="1955222" y="890614"/>
                <a:ext cx="141917" cy="14191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6" name="Ellipse 55"/>
              <p:cNvSpPr/>
              <p:nvPr/>
            </p:nvSpPr>
            <p:spPr>
              <a:xfrm>
                <a:off x="1592572" y="932688"/>
                <a:ext cx="288610" cy="28861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7" name="Ellipse 56"/>
              <p:cNvSpPr/>
              <p:nvPr/>
            </p:nvSpPr>
            <p:spPr>
              <a:xfrm>
                <a:off x="2184228" y="929157"/>
                <a:ext cx="288610" cy="28861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8" name="Ellipse 57"/>
              <p:cNvSpPr/>
              <p:nvPr/>
            </p:nvSpPr>
            <p:spPr>
              <a:xfrm>
                <a:off x="1663915" y="996309"/>
                <a:ext cx="154305" cy="15430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9" name="Ellipse 58"/>
              <p:cNvSpPr/>
              <p:nvPr/>
            </p:nvSpPr>
            <p:spPr>
              <a:xfrm>
                <a:off x="2248197" y="996309"/>
                <a:ext cx="154305" cy="15430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</p:grpSp>
      <p:grpSp>
        <p:nvGrpSpPr>
          <p:cNvPr id="4" name="Gruppieren 3"/>
          <p:cNvGrpSpPr/>
          <p:nvPr/>
        </p:nvGrpSpPr>
        <p:grpSpPr>
          <a:xfrm>
            <a:off x="1623476" y="5215891"/>
            <a:ext cx="1058049" cy="912111"/>
            <a:chOff x="6225969" y="903324"/>
            <a:chExt cx="1058049" cy="912111"/>
          </a:xfrm>
        </p:grpSpPr>
        <p:sp>
          <p:nvSpPr>
            <p:cNvPr id="49" name="Sechseck 48"/>
            <p:cNvSpPr/>
            <p:nvPr/>
          </p:nvSpPr>
          <p:spPr>
            <a:xfrm>
              <a:off x="6225969" y="903324"/>
              <a:ext cx="1058049" cy="912111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50" name="Freihandform 49"/>
            <p:cNvSpPr/>
            <p:nvPr/>
          </p:nvSpPr>
          <p:spPr>
            <a:xfrm>
              <a:off x="6571663" y="1174463"/>
              <a:ext cx="366663" cy="369835"/>
            </a:xfrm>
            <a:custGeom>
              <a:avLst/>
              <a:gdLst>
                <a:gd name="connsiteX0" fmla="*/ 272129 w 544258"/>
                <a:gd name="connsiteY0" fmla="*/ 186118 h 548966"/>
                <a:gd name="connsiteX1" fmla="*/ 183764 w 544258"/>
                <a:gd name="connsiteY1" fmla="*/ 274483 h 548966"/>
                <a:gd name="connsiteX2" fmla="*/ 272129 w 544258"/>
                <a:gd name="connsiteY2" fmla="*/ 362848 h 548966"/>
                <a:gd name="connsiteX3" fmla="*/ 360494 w 544258"/>
                <a:gd name="connsiteY3" fmla="*/ 274483 h 548966"/>
                <a:gd name="connsiteX4" fmla="*/ 272129 w 544258"/>
                <a:gd name="connsiteY4" fmla="*/ 186118 h 548966"/>
                <a:gd name="connsiteX5" fmla="*/ 220272 w 544258"/>
                <a:gd name="connsiteY5" fmla="*/ 0 h 548966"/>
                <a:gd name="connsiteX6" fmla="*/ 317699 w 544258"/>
                <a:gd name="connsiteY6" fmla="*/ 0 h 548966"/>
                <a:gd name="connsiteX7" fmla="*/ 317699 w 544258"/>
                <a:gd name="connsiteY7" fmla="*/ 69047 h 548966"/>
                <a:gd name="connsiteX8" fmla="*/ 351357 w 544258"/>
                <a:gd name="connsiteY8" fmla="*/ 79495 h 548966"/>
                <a:gd name="connsiteX9" fmla="*/ 376578 w 544258"/>
                <a:gd name="connsiteY9" fmla="*/ 93580 h 548966"/>
                <a:gd name="connsiteX10" fmla="*/ 431105 w 544258"/>
                <a:gd name="connsiteY10" fmla="*/ 39054 h 548966"/>
                <a:gd name="connsiteX11" fmla="*/ 499997 w 544258"/>
                <a:gd name="connsiteY11" fmla="*/ 107945 h 548966"/>
                <a:gd name="connsiteX12" fmla="*/ 446760 w 544258"/>
                <a:gd name="connsiteY12" fmla="*/ 161182 h 548966"/>
                <a:gd name="connsiteX13" fmla="*/ 452567 w 544258"/>
                <a:gd name="connsiteY13" fmla="*/ 169149 h 548966"/>
                <a:gd name="connsiteX14" fmla="*/ 471090 w 544258"/>
                <a:gd name="connsiteY14" fmla="*/ 211554 h 548966"/>
                <a:gd name="connsiteX15" fmla="*/ 473239 w 544258"/>
                <a:gd name="connsiteY15" fmla="*/ 225769 h 548966"/>
                <a:gd name="connsiteX16" fmla="*/ 544258 w 544258"/>
                <a:gd name="connsiteY16" fmla="*/ 225769 h 548966"/>
                <a:gd name="connsiteX17" fmla="*/ 544258 w 544258"/>
                <a:gd name="connsiteY17" fmla="*/ 323196 h 548966"/>
                <a:gd name="connsiteX18" fmla="*/ 473239 w 544258"/>
                <a:gd name="connsiteY18" fmla="*/ 323196 h 548966"/>
                <a:gd name="connsiteX19" fmla="*/ 471090 w 544258"/>
                <a:gd name="connsiteY19" fmla="*/ 337412 h 548966"/>
                <a:gd name="connsiteX20" fmla="*/ 452567 w 544258"/>
                <a:gd name="connsiteY20" fmla="*/ 379817 h 548966"/>
                <a:gd name="connsiteX21" fmla="*/ 447126 w 544258"/>
                <a:gd name="connsiteY21" fmla="*/ 387282 h 548966"/>
                <a:gd name="connsiteX22" fmla="*/ 500863 w 544258"/>
                <a:gd name="connsiteY22" fmla="*/ 441019 h 548966"/>
                <a:gd name="connsiteX23" fmla="*/ 431971 w 544258"/>
                <a:gd name="connsiteY23" fmla="*/ 509910 h 548966"/>
                <a:gd name="connsiteX24" fmla="*/ 377135 w 544258"/>
                <a:gd name="connsiteY24" fmla="*/ 455075 h 548966"/>
                <a:gd name="connsiteX25" fmla="*/ 351357 w 544258"/>
                <a:gd name="connsiteY25" fmla="*/ 469471 h 548966"/>
                <a:gd name="connsiteX26" fmla="*/ 317699 w 544258"/>
                <a:gd name="connsiteY26" fmla="*/ 476266 h 548966"/>
                <a:gd name="connsiteX27" fmla="*/ 317699 w 544258"/>
                <a:gd name="connsiteY27" fmla="*/ 548966 h 548966"/>
                <a:gd name="connsiteX28" fmla="*/ 220272 w 544258"/>
                <a:gd name="connsiteY28" fmla="*/ 548966 h 548966"/>
                <a:gd name="connsiteX29" fmla="*/ 220272 w 544258"/>
                <a:gd name="connsiteY29" fmla="*/ 476266 h 548966"/>
                <a:gd name="connsiteX30" fmla="*/ 186615 w 544258"/>
                <a:gd name="connsiteY30" fmla="*/ 469471 h 548966"/>
                <a:gd name="connsiteX31" fmla="*/ 168360 w 544258"/>
                <a:gd name="connsiteY31" fmla="*/ 459276 h 548966"/>
                <a:gd name="connsiteX32" fmla="*/ 115635 w 544258"/>
                <a:gd name="connsiteY32" fmla="*/ 512000 h 548966"/>
                <a:gd name="connsiteX33" fmla="*/ 46743 w 544258"/>
                <a:gd name="connsiteY33" fmla="*/ 443109 h 548966"/>
                <a:gd name="connsiteX34" fmla="*/ 95790 w 544258"/>
                <a:gd name="connsiteY34" fmla="*/ 394063 h 548966"/>
                <a:gd name="connsiteX35" fmla="*/ 85405 w 544258"/>
                <a:gd name="connsiteY35" fmla="*/ 379817 h 548966"/>
                <a:gd name="connsiteX36" fmla="*/ 66882 w 544258"/>
                <a:gd name="connsiteY36" fmla="*/ 337412 h 548966"/>
                <a:gd name="connsiteX37" fmla="*/ 64733 w 544258"/>
                <a:gd name="connsiteY37" fmla="*/ 323196 h 548966"/>
                <a:gd name="connsiteX38" fmla="*/ 0 w 544258"/>
                <a:gd name="connsiteY38" fmla="*/ 323196 h 548966"/>
                <a:gd name="connsiteX39" fmla="*/ 0 w 544258"/>
                <a:gd name="connsiteY39" fmla="*/ 225769 h 548966"/>
                <a:gd name="connsiteX40" fmla="*/ 64733 w 544258"/>
                <a:gd name="connsiteY40" fmla="*/ 225769 h 548966"/>
                <a:gd name="connsiteX41" fmla="*/ 66882 w 544258"/>
                <a:gd name="connsiteY41" fmla="*/ 211554 h 548966"/>
                <a:gd name="connsiteX42" fmla="*/ 85405 w 544258"/>
                <a:gd name="connsiteY42" fmla="*/ 169149 h 548966"/>
                <a:gd name="connsiteX43" fmla="*/ 94761 w 544258"/>
                <a:gd name="connsiteY43" fmla="*/ 156314 h 548966"/>
                <a:gd name="connsiteX44" fmla="*/ 48886 w 544258"/>
                <a:gd name="connsiteY44" fmla="*/ 110440 h 548966"/>
                <a:gd name="connsiteX45" fmla="*/ 117778 w 544258"/>
                <a:gd name="connsiteY45" fmla="*/ 41549 h 548966"/>
                <a:gd name="connsiteX46" fmla="*/ 166794 w 544258"/>
                <a:gd name="connsiteY46" fmla="*/ 90565 h 548966"/>
                <a:gd name="connsiteX47" fmla="*/ 186615 w 544258"/>
                <a:gd name="connsiteY47" fmla="*/ 79495 h 548966"/>
                <a:gd name="connsiteX48" fmla="*/ 220272 w 544258"/>
                <a:gd name="connsiteY48" fmla="*/ 69047 h 548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544258" h="548966">
                  <a:moveTo>
                    <a:pt x="272129" y="186118"/>
                  </a:moveTo>
                  <a:cubicBezTo>
                    <a:pt x="223326" y="186118"/>
                    <a:pt x="183764" y="225680"/>
                    <a:pt x="183764" y="274483"/>
                  </a:cubicBezTo>
                  <a:cubicBezTo>
                    <a:pt x="183764" y="323286"/>
                    <a:pt x="223326" y="362848"/>
                    <a:pt x="272129" y="362848"/>
                  </a:cubicBezTo>
                  <a:cubicBezTo>
                    <a:pt x="320932" y="362848"/>
                    <a:pt x="360494" y="323286"/>
                    <a:pt x="360494" y="274483"/>
                  </a:cubicBezTo>
                  <a:cubicBezTo>
                    <a:pt x="360494" y="225680"/>
                    <a:pt x="320932" y="186118"/>
                    <a:pt x="272129" y="186118"/>
                  </a:cubicBezTo>
                  <a:close/>
                  <a:moveTo>
                    <a:pt x="220272" y="0"/>
                  </a:moveTo>
                  <a:lnTo>
                    <a:pt x="317699" y="0"/>
                  </a:lnTo>
                  <a:lnTo>
                    <a:pt x="317699" y="69047"/>
                  </a:lnTo>
                  <a:lnTo>
                    <a:pt x="351357" y="79495"/>
                  </a:lnTo>
                  <a:lnTo>
                    <a:pt x="376578" y="93580"/>
                  </a:lnTo>
                  <a:lnTo>
                    <a:pt x="431105" y="39054"/>
                  </a:lnTo>
                  <a:lnTo>
                    <a:pt x="499997" y="107945"/>
                  </a:lnTo>
                  <a:lnTo>
                    <a:pt x="446760" y="161182"/>
                  </a:lnTo>
                  <a:lnTo>
                    <a:pt x="452567" y="169149"/>
                  </a:lnTo>
                  <a:cubicBezTo>
                    <a:pt x="460211" y="182443"/>
                    <a:pt x="466453" y="196645"/>
                    <a:pt x="471090" y="211554"/>
                  </a:cubicBezTo>
                  <a:lnTo>
                    <a:pt x="473239" y="225769"/>
                  </a:lnTo>
                  <a:lnTo>
                    <a:pt x="544258" y="225769"/>
                  </a:lnTo>
                  <a:lnTo>
                    <a:pt x="544258" y="323196"/>
                  </a:lnTo>
                  <a:lnTo>
                    <a:pt x="473239" y="323196"/>
                  </a:lnTo>
                  <a:lnTo>
                    <a:pt x="471090" y="337412"/>
                  </a:lnTo>
                  <a:cubicBezTo>
                    <a:pt x="466453" y="352321"/>
                    <a:pt x="460211" y="366524"/>
                    <a:pt x="452567" y="379817"/>
                  </a:cubicBezTo>
                  <a:lnTo>
                    <a:pt x="447126" y="387282"/>
                  </a:lnTo>
                  <a:lnTo>
                    <a:pt x="500863" y="441019"/>
                  </a:lnTo>
                  <a:lnTo>
                    <a:pt x="431971" y="509910"/>
                  </a:lnTo>
                  <a:lnTo>
                    <a:pt x="377135" y="455075"/>
                  </a:lnTo>
                  <a:lnTo>
                    <a:pt x="351357" y="469471"/>
                  </a:lnTo>
                  <a:lnTo>
                    <a:pt x="317699" y="476266"/>
                  </a:lnTo>
                  <a:lnTo>
                    <a:pt x="317699" y="548966"/>
                  </a:lnTo>
                  <a:lnTo>
                    <a:pt x="220272" y="548966"/>
                  </a:lnTo>
                  <a:lnTo>
                    <a:pt x="220272" y="476266"/>
                  </a:lnTo>
                  <a:lnTo>
                    <a:pt x="186615" y="469471"/>
                  </a:lnTo>
                  <a:lnTo>
                    <a:pt x="168360" y="459276"/>
                  </a:lnTo>
                  <a:lnTo>
                    <a:pt x="115635" y="512000"/>
                  </a:lnTo>
                  <a:lnTo>
                    <a:pt x="46743" y="443109"/>
                  </a:lnTo>
                  <a:lnTo>
                    <a:pt x="95790" y="394063"/>
                  </a:lnTo>
                  <a:lnTo>
                    <a:pt x="85405" y="379817"/>
                  </a:lnTo>
                  <a:cubicBezTo>
                    <a:pt x="77761" y="366524"/>
                    <a:pt x="71519" y="352321"/>
                    <a:pt x="66882" y="337412"/>
                  </a:cubicBezTo>
                  <a:lnTo>
                    <a:pt x="64733" y="323196"/>
                  </a:lnTo>
                  <a:lnTo>
                    <a:pt x="0" y="323196"/>
                  </a:lnTo>
                  <a:lnTo>
                    <a:pt x="0" y="225769"/>
                  </a:lnTo>
                  <a:lnTo>
                    <a:pt x="64733" y="225769"/>
                  </a:lnTo>
                  <a:lnTo>
                    <a:pt x="66882" y="211554"/>
                  </a:lnTo>
                  <a:cubicBezTo>
                    <a:pt x="71519" y="196645"/>
                    <a:pt x="77761" y="182443"/>
                    <a:pt x="85405" y="169149"/>
                  </a:cubicBezTo>
                  <a:lnTo>
                    <a:pt x="94761" y="156314"/>
                  </a:lnTo>
                  <a:lnTo>
                    <a:pt x="48886" y="110440"/>
                  </a:lnTo>
                  <a:lnTo>
                    <a:pt x="117778" y="41549"/>
                  </a:lnTo>
                  <a:lnTo>
                    <a:pt x="166794" y="90565"/>
                  </a:lnTo>
                  <a:lnTo>
                    <a:pt x="186615" y="79495"/>
                  </a:lnTo>
                  <a:lnTo>
                    <a:pt x="220272" y="69047"/>
                  </a:lnTo>
                  <a:close/>
                </a:path>
              </a:pathLst>
            </a:cu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2885315" y="3408041"/>
            <a:ext cx="1261249" cy="1034031"/>
            <a:chOff x="6170363" y="501437"/>
            <a:chExt cx="1261249" cy="1034031"/>
          </a:xfrm>
        </p:grpSpPr>
        <p:sp>
          <p:nvSpPr>
            <p:cNvPr id="40" name="Sechseck 39"/>
            <p:cNvSpPr/>
            <p:nvPr/>
          </p:nvSpPr>
          <p:spPr>
            <a:xfrm>
              <a:off x="6170363" y="501437"/>
              <a:ext cx="1058049" cy="912111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41" name="Sechseck 40"/>
            <p:cNvSpPr/>
            <p:nvPr/>
          </p:nvSpPr>
          <p:spPr>
            <a:xfrm>
              <a:off x="6266883" y="557317"/>
              <a:ext cx="1058049" cy="912111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42" name="Sechseck 41"/>
            <p:cNvSpPr/>
            <p:nvPr/>
          </p:nvSpPr>
          <p:spPr>
            <a:xfrm>
              <a:off x="6373563" y="623357"/>
              <a:ext cx="1058049" cy="912111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grpSp>
          <p:nvGrpSpPr>
            <p:cNvPr id="43" name="Gruppieren 42"/>
            <p:cNvGrpSpPr/>
            <p:nvPr/>
          </p:nvGrpSpPr>
          <p:grpSpPr>
            <a:xfrm>
              <a:off x="6748574" y="915556"/>
              <a:ext cx="308025" cy="327712"/>
              <a:chOff x="4880919" y="430665"/>
              <a:chExt cx="308025" cy="327712"/>
            </a:xfrm>
          </p:grpSpPr>
          <p:sp>
            <p:nvSpPr>
              <p:cNvPr id="44" name="Rechteck 43"/>
              <p:cNvSpPr/>
              <p:nvPr/>
            </p:nvSpPr>
            <p:spPr>
              <a:xfrm>
                <a:off x="4880919" y="495461"/>
                <a:ext cx="193589" cy="12192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5" name="Rechteck 44"/>
              <p:cNvSpPr/>
              <p:nvPr/>
            </p:nvSpPr>
            <p:spPr>
              <a:xfrm>
                <a:off x="4880919" y="636457"/>
                <a:ext cx="308025" cy="12192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6" name="Ecken des Rechtecks auf der gleichen Seite schneiden 45"/>
              <p:cNvSpPr/>
              <p:nvPr/>
            </p:nvSpPr>
            <p:spPr>
              <a:xfrm>
                <a:off x="4887247" y="430666"/>
                <a:ext cx="66901" cy="45719"/>
              </a:xfrm>
              <a:prstGeom prst="snip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7" name="Ecken des Rechtecks auf der gleichen Seite schneiden 46"/>
              <p:cNvSpPr/>
              <p:nvPr/>
            </p:nvSpPr>
            <p:spPr>
              <a:xfrm>
                <a:off x="5001892" y="430665"/>
                <a:ext cx="66901" cy="45719"/>
              </a:xfrm>
              <a:prstGeom prst="snip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8" name="Ecken des Rechtecks auf der gleichen Seite schneiden 47"/>
              <p:cNvSpPr/>
              <p:nvPr/>
            </p:nvSpPr>
            <p:spPr>
              <a:xfrm>
                <a:off x="5102581" y="571662"/>
                <a:ext cx="66901" cy="45719"/>
              </a:xfrm>
              <a:prstGeom prst="snip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</p:grpSp>
      <p:cxnSp>
        <p:nvCxnSpPr>
          <p:cNvPr id="7" name="Gerader Verbinder 6"/>
          <p:cNvCxnSpPr/>
          <p:nvPr/>
        </p:nvCxnSpPr>
        <p:spPr>
          <a:xfrm>
            <a:off x="370922" y="2990145"/>
            <a:ext cx="7912847" cy="0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krümmte Verbindung 9"/>
          <p:cNvCxnSpPr>
            <a:stCxn id="31" idx="1"/>
          </p:cNvCxnSpPr>
          <p:nvPr/>
        </p:nvCxnSpPr>
        <p:spPr>
          <a:xfrm rot="16200000" flipH="1">
            <a:off x="5621534" y="3953868"/>
            <a:ext cx="1769956" cy="750795"/>
          </a:xfrm>
          <a:prstGeom prst="curvedConnector3">
            <a:avLst>
              <a:gd name="adj1" fmla="val 51782"/>
            </a:avLst>
          </a:prstGeom>
          <a:ln w="9525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Gekrümmte Verbindung 10"/>
          <p:cNvCxnSpPr>
            <a:stCxn id="42" idx="0"/>
            <a:endCxn id="31" idx="2"/>
          </p:cNvCxnSpPr>
          <p:nvPr/>
        </p:nvCxnSpPr>
        <p:spPr>
          <a:xfrm flipV="1">
            <a:off x="4146564" y="3444288"/>
            <a:ext cx="1382558" cy="541729"/>
          </a:xfrm>
          <a:prstGeom prst="curvedConnector2">
            <a:avLst/>
          </a:prstGeom>
          <a:ln w="9525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Gekrümmte Verbindung 11"/>
          <p:cNvCxnSpPr>
            <a:stCxn id="42" idx="1"/>
            <a:endCxn id="60" idx="4"/>
          </p:cNvCxnSpPr>
          <p:nvPr/>
        </p:nvCxnSpPr>
        <p:spPr>
          <a:xfrm rot="16200000" flipH="1">
            <a:off x="4872695" y="3487913"/>
            <a:ext cx="789011" cy="2697328"/>
          </a:xfrm>
          <a:prstGeom prst="curvedConnector3">
            <a:avLst/>
          </a:prstGeom>
          <a:ln w="9525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Gekrümmte Verbindung 12"/>
          <p:cNvCxnSpPr>
            <a:stCxn id="51" idx="0"/>
            <a:endCxn id="31" idx="1"/>
          </p:cNvCxnSpPr>
          <p:nvPr/>
        </p:nvCxnSpPr>
        <p:spPr>
          <a:xfrm flipV="1">
            <a:off x="5063705" y="3444288"/>
            <a:ext cx="1067410" cy="2231588"/>
          </a:xfrm>
          <a:prstGeom prst="curvedConnector2">
            <a:avLst/>
          </a:prstGeom>
          <a:ln w="952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Gekrümmte Verbindung 13"/>
          <p:cNvCxnSpPr>
            <a:stCxn id="51" idx="0"/>
            <a:endCxn id="60" idx="3"/>
          </p:cNvCxnSpPr>
          <p:nvPr/>
        </p:nvCxnSpPr>
        <p:spPr>
          <a:xfrm>
            <a:off x="5063705" y="5675876"/>
            <a:ext cx="1324131" cy="11263"/>
          </a:xfrm>
          <a:prstGeom prst="curvedConnector3">
            <a:avLst/>
          </a:prstGeom>
          <a:ln w="952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Gekrümmte Verbindung 14"/>
          <p:cNvCxnSpPr>
            <a:stCxn id="51" idx="3"/>
          </p:cNvCxnSpPr>
          <p:nvPr/>
        </p:nvCxnSpPr>
        <p:spPr>
          <a:xfrm rot="10800000">
            <a:off x="3584500" y="4442072"/>
            <a:ext cx="421157" cy="1233805"/>
          </a:xfrm>
          <a:prstGeom prst="curvedConnector2">
            <a:avLst/>
          </a:prstGeom>
          <a:ln w="952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Gekrümmte Verbindung 15"/>
          <p:cNvCxnSpPr>
            <a:stCxn id="49" idx="0"/>
            <a:endCxn id="51" idx="3"/>
          </p:cNvCxnSpPr>
          <p:nvPr/>
        </p:nvCxnSpPr>
        <p:spPr>
          <a:xfrm>
            <a:off x="2681525" y="5671947"/>
            <a:ext cx="1324131" cy="3929"/>
          </a:xfrm>
          <a:prstGeom prst="curvedConnector3">
            <a:avLst/>
          </a:prstGeom>
          <a:ln w="952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Gekrümmte Verbindung 16"/>
          <p:cNvCxnSpPr>
            <a:stCxn id="49" idx="5"/>
            <a:endCxn id="40" idx="3"/>
          </p:cNvCxnSpPr>
          <p:nvPr/>
        </p:nvCxnSpPr>
        <p:spPr>
          <a:xfrm rot="5400000" flipH="1" flipV="1">
            <a:off x="1993509" y="4324085"/>
            <a:ext cx="1351794" cy="431818"/>
          </a:xfrm>
          <a:prstGeom prst="curvedConnector2">
            <a:avLst/>
          </a:prstGeom>
          <a:ln w="952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Gekrümmte Verbindung 17"/>
          <p:cNvCxnSpPr>
            <a:stCxn id="49" idx="5"/>
            <a:endCxn id="31" idx="2"/>
          </p:cNvCxnSpPr>
          <p:nvPr/>
        </p:nvCxnSpPr>
        <p:spPr>
          <a:xfrm rot="5400000" flipH="1" flipV="1">
            <a:off x="3105508" y="2792278"/>
            <a:ext cx="1771603" cy="3075625"/>
          </a:xfrm>
          <a:prstGeom prst="curvedConnector3">
            <a:avLst>
              <a:gd name="adj1" fmla="val 25083"/>
            </a:avLst>
          </a:prstGeom>
          <a:ln w="952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Gekrümmte Verbindung 18"/>
          <p:cNvCxnSpPr>
            <a:stCxn id="49" idx="1"/>
            <a:endCxn id="51" idx="2"/>
          </p:cNvCxnSpPr>
          <p:nvPr/>
        </p:nvCxnSpPr>
        <p:spPr>
          <a:xfrm rot="16200000" flipH="1">
            <a:off x="3341626" y="5239872"/>
            <a:ext cx="3929" cy="1780187"/>
          </a:xfrm>
          <a:prstGeom prst="curvedConnector3">
            <a:avLst>
              <a:gd name="adj1" fmla="val 5918274"/>
            </a:avLst>
          </a:prstGeom>
          <a:ln w="952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Gekrümmte Verbindung 19"/>
          <p:cNvCxnSpPr>
            <a:stCxn id="49" idx="1"/>
            <a:endCxn id="60" idx="2"/>
          </p:cNvCxnSpPr>
          <p:nvPr/>
        </p:nvCxnSpPr>
        <p:spPr>
          <a:xfrm rot="16200000" flipH="1">
            <a:off x="4527084" y="4054414"/>
            <a:ext cx="15192" cy="4162367"/>
          </a:xfrm>
          <a:prstGeom prst="curvedConnector3">
            <a:avLst>
              <a:gd name="adj1" fmla="val 2412158"/>
            </a:avLst>
          </a:prstGeom>
          <a:ln w="952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Textfeld 73"/>
          <p:cNvSpPr txBox="1"/>
          <p:nvPr/>
        </p:nvSpPr>
        <p:spPr>
          <a:xfrm>
            <a:off x="2138193" y="3507647"/>
            <a:ext cx="841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Service(s)</a:t>
            </a:r>
            <a:endParaRPr lang="de-DE" sz="1200" dirty="0"/>
          </a:p>
        </p:txBody>
      </p:sp>
      <p:sp>
        <p:nvSpPr>
          <p:cNvPr id="22" name="Textfeld 90"/>
          <p:cNvSpPr txBox="1"/>
          <p:nvPr/>
        </p:nvSpPr>
        <p:spPr>
          <a:xfrm>
            <a:off x="6240113" y="243680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Edge Server</a:t>
            </a:r>
            <a:endParaRPr lang="de-DE" sz="1200" dirty="0"/>
          </a:p>
        </p:txBody>
      </p:sp>
      <p:sp>
        <p:nvSpPr>
          <p:cNvPr id="23" name="Textfeld 92"/>
          <p:cNvSpPr txBox="1"/>
          <p:nvPr/>
        </p:nvSpPr>
        <p:spPr>
          <a:xfrm>
            <a:off x="503559" y="5458578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err="1" smtClean="0"/>
              <a:t>Configuration</a:t>
            </a:r>
            <a:endParaRPr lang="de-DE" sz="1200" dirty="0"/>
          </a:p>
          <a:p>
            <a:r>
              <a:rPr lang="de-DE" sz="1200" dirty="0" smtClean="0"/>
              <a:t>Service</a:t>
            </a:r>
            <a:endParaRPr lang="de-DE" sz="1200" dirty="0"/>
          </a:p>
        </p:txBody>
      </p:sp>
      <p:sp>
        <p:nvSpPr>
          <p:cNvPr id="24" name="Textfeld 93"/>
          <p:cNvSpPr txBox="1"/>
          <p:nvPr/>
        </p:nvSpPr>
        <p:spPr>
          <a:xfrm>
            <a:off x="4301369" y="6120669"/>
            <a:ext cx="1372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Discovery Service</a:t>
            </a:r>
            <a:endParaRPr lang="de-DE" sz="1200" dirty="0"/>
          </a:p>
        </p:txBody>
      </p:sp>
      <p:sp>
        <p:nvSpPr>
          <p:cNvPr id="25" name="Textfeld 94"/>
          <p:cNvSpPr txBox="1"/>
          <p:nvPr/>
        </p:nvSpPr>
        <p:spPr>
          <a:xfrm>
            <a:off x="7445884" y="5441113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Authentication</a:t>
            </a:r>
          </a:p>
          <a:p>
            <a:r>
              <a:rPr lang="de-DE" sz="1200" dirty="0" smtClean="0"/>
              <a:t>Service</a:t>
            </a:r>
            <a:endParaRPr lang="de-DE" sz="1200" dirty="0"/>
          </a:p>
        </p:txBody>
      </p:sp>
      <p:sp>
        <p:nvSpPr>
          <p:cNvPr id="31" name="Sechseck 30"/>
          <p:cNvSpPr/>
          <p:nvPr/>
        </p:nvSpPr>
        <p:spPr>
          <a:xfrm>
            <a:off x="5301094" y="2532177"/>
            <a:ext cx="1058049" cy="912111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grpSp>
        <p:nvGrpSpPr>
          <p:cNvPr id="34" name="Gruppieren 33"/>
          <p:cNvGrpSpPr/>
          <p:nvPr/>
        </p:nvGrpSpPr>
        <p:grpSpPr>
          <a:xfrm>
            <a:off x="5572400" y="2823355"/>
            <a:ext cx="515435" cy="329753"/>
            <a:chOff x="6406709" y="4305654"/>
            <a:chExt cx="991754" cy="634481"/>
          </a:xfrm>
        </p:grpSpPr>
        <p:sp>
          <p:nvSpPr>
            <p:cNvPr id="35" name="Abgerundetes Rechteck 34"/>
            <p:cNvSpPr/>
            <p:nvPr/>
          </p:nvSpPr>
          <p:spPr>
            <a:xfrm>
              <a:off x="6406709" y="4305654"/>
              <a:ext cx="991754" cy="634481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cxnSp>
          <p:nvCxnSpPr>
            <p:cNvPr id="36" name="Gerader Verbinder 35"/>
            <p:cNvCxnSpPr/>
            <p:nvPr/>
          </p:nvCxnSpPr>
          <p:spPr>
            <a:xfrm>
              <a:off x="6409236" y="4463142"/>
              <a:ext cx="989227" cy="0"/>
            </a:xfrm>
            <a:prstGeom prst="lin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sp>
          <p:nvSpPr>
            <p:cNvPr id="37" name="Ellipse 36"/>
            <p:cNvSpPr/>
            <p:nvPr/>
          </p:nvSpPr>
          <p:spPr>
            <a:xfrm>
              <a:off x="6478569" y="4359524"/>
              <a:ext cx="49749" cy="4974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38" name="Ellipse 37"/>
            <p:cNvSpPr/>
            <p:nvPr/>
          </p:nvSpPr>
          <p:spPr>
            <a:xfrm>
              <a:off x="6575303" y="4359524"/>
              <a:ext cx="49749" cy="4974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39" name="Ellipse 38"/>
            <p:cNvSpPr/>
            <p:nvPr/>
          </p:nvSpPr>
          <p:spPr>
            <a:xfrm>
              <a:off x="6674512" y="4359524"/>
              <a:ext cx="49749" cy="4974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</p:grpSp>
      <p:sp>
        <p:nvSpPr>
          <p:cNvPr id="73" name="Ellipse 72"/>
          <p:cNvSpPr/>
          <p:nvPr/>
        </p:nvSpPr>
        <p:spPr>
          <a:xfrm>
            <a:off x="3949737" y="749026"/>
            <a:ext cx="1161485" cy="116148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4" name="Textfeld 90"/>
          <p:cNvSpPr txBox="1"/>
          <p:nvPr/>
        </p:nvSpPr>
        <p:spPr>
          <a:xfrm>
            <a:off x="3140484" y="698732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Consumer</a:t>
            </a:r>
            <a:endParaRPr lang="de-DE" sz="1200" dirty="0"/>
          </a:p>
        </p:txBody>
      </p:sp>
      <p:cxnSp>
        <p:nvCxnSpPr>
          <p:cNvPr id="77" name="Gekrümmte Verbindung 76"/>
          <p:cNvCxnSpPr>
            <a:stCxn id="73" idx="6"/>
          </p:cNvCxnSpPr>
          <p:nvPr/>
        </p:nvCxnSpPr>
        <p:spPr>
          <a:xfrm>
            <a:off x="5111222" y="1329769"/>
            <a:ext cx="715713" cy="1202408"/>
          </a:xfrm>
          <a:prstGeom prst="curvedConnector2">
            <a:avLst/>
          </a:prstGeom>
          <a:ln w="952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8" name="Textfeld 90"/>
          <p:cNvSpPr txBox="1"/>
          <p:nvPr/>
        </p:nvSpPr>
        <p:spPr>
          <a:xfrm>
            <a:off x="92228" y="3131042"/>
            <a:ext cx="888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b="1" dirty="0" smtClean="0"/>
              <a:t>Intern</a:t>
            </a:r>
            <a:endParaRPr lang="de-DE" sz="2000" b="1" dirty="0"/>
          </a:p>
        </p:txBody>
      </p:sp>
      <p:sp>
        <p:nvSpPr>
          <p:cNvPr id="79" name="Textfeld 90"/>
          <p:cNvSpPr txBox="1"/>
          <p:nvPr/>
        </p:nvSpPr>
        <p:spPr>
          <a:xfrm>
            <a:off x="92228" y="13263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b="1" dirty="0" smtClean="0"/>
              <a:t>Extern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3583541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242787" y="1099330"/>
            <a:ext cx="8640960" cy="2164886"/>
            <a:chOff x="251520" y="980728"/>
            <a:chExt cx="8640960" cy="2160240"/>
          </a:xfrm>
        </p:grpSpPr>
        <p:sp>
          <p:nvSpPr>
            <p:cNvPr id="3" name="Abgerundetes Rechteck 2"/>
            <p:cNvSpPr/>
            <p:nvPr/>
          </p:nvSpPr>
          <p:spPr>
            <a:xfrm>
              <a:off x="251520" y="980728"/>
              <a:ext cx="8640960" cy="216024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Abgerundetes Rechteck 3"/>
            <p:cNvSpPr/>
            <p:nvPr/>
          </p:nvSpPr>
          <p:spPr>
            <a:xfrm>
              <a:off x="539552" y="1628800"/>
              <a:ext cx="1656184" cy="122413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Abgerundetes Rechteck 4"/>
            <p:cNvSpPr/>
            <p:nvPr/>
          </p:nvSpPr>
          <p:spPr>
            <a:xfrm>
              <a:off x="2699792" y="1643544"/>
              <a:ext cx="1656184" cy="122413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Abgerundetes Rechteck 5"/>
            <p:cNvSpPr/>
            <p:nvPr/>
          </p:nvSpPr>
          <p:spPr>
            <a:xfrm>
              <a:off x="4860032" y="1628800"/>
              <a:ext cx="1656184" cy="122413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Abgerundetes Rechteck 6"/>
            <p:cNvSpPr/>
            <p:nvPr/>
          </p:nvSpPr>
          <p:spPr>
            <a:xfrm>
              <a:off x="6876256" y="1628800"/>
              <a:ext cx="1656184" cy="122413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3223290" y="1112726"/>
              <a:ext cx="267788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b="1" dirty="0" err="1" smtClean="0"/>
                <a:t>Functional</a:t>
              </a:r>
              <a:r>
                <a:rPr lang="de-DE" b="1" dirty="0" smtClean="0"/>
                <a:t> </a:t>
              </a:r>
              <a:r>
                <a:rPr lang="de-DE" b="1" dirty="0" err="1" smtClean="0"/>
                <a:t>Testing</a:t>
              </a:r>
              <a:endParaRPr lang="de-DE" b="1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39552" y="2037358"/>
              <a:ext cx="16561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smtClean="0"/>
                <a:t>Unit Tests</a:t>
              </a:r>
              <a:endParaRPr lang="de-DE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2699792" y="1896298"/>
              <a:ext cx="16561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smtClean="0"/>
                <a:t>Integration Tests</a:t>
              </a:r>
              <a:endParaRPr lang="de-DE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4860032" y="2034797"/>
              <a:ext cx="16561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smtClean="0"/>
                <a:t>System Tests</a:t>
              </a:r>
              <a:endParaRPr lang="de-DE" dirty="0"/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6875213" y="1896298"/>
              <a:ext cx="16561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err="1" smtClean="0"/>
                <a:t>Acceptance</a:t>
              </a:r>
              <a:r>
                <a:rPr lang="de-DE" dirty="0" smtClean="0"/>
                <a:t> Tests</a:t>
              </a:r>
              <a:endParaRPr lang="de-DE" dirty="0"/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242788" y="3789040"/>
            <a:ext cx="8640960" cy="2160240"/>
            <a:chOff x="241752" y="3429000"/>
            <a:chExt cx="8640960" cy="2160240"/>
          </a:xfrm>
        </p:grpSpPr>
        <p:sp>
          <p:nvSpPr>
            <p:cNvPr id="14" name="Abgerundetes Rechteck 13"/>
            <p:cNvSpPr/>
            <p:nvPr/>
          </p:nvSpPr>
          <p:spPr>
            <a:xfrm>
              <a:off x="241752" y="3429000"/>
              <a:ext cx="8640960" cy="216024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539552" y="4077072"/>
              <a:ext cx="1656184" cy="122413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Abgerundetes Rechteck 15"/>
            <p:cNvSpPr/>
            <p:nvPr/>
          </p:nvSpPr>
          <p:spPr>
            <a:xfrm>
              <a:off x="2699792" y="4077072"/>
              <a:ext cx="1656184" cy="122413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Abgerundetes Rechteck 16"/>
            <p:cNvSpPr/>
            <p:nvPr/>
          </p:nvSpPr>
          <p:spPr>
            <a:xfrm>
              <a:off x="4860032" y="4077072"/>
              <a:ext cx="1656184" cy="122413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Abgerundetes Rechteck 17"/>
            <p:cNvSpPr/>
            <p:nvPr/>
          </p:nvSpPr>
          <p:spPr>
            <a:xfrm>
              <a:off x="6871372" y="4077072"/>
              <a:ext cx="1656184" cy="122413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2860809" y="3555094"/>
              <a:ext cx="34028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b="1" dirty="0" smtClean="0"/>
                <a:t>Non-</a:t>
              </a:r>
              <a:r>
                <a:rPr lang="de-DE" b="1" dirty="0" err="1" smtClean="0"/>
                <a:t>functional</a:t>
              </a:r>
              <a:r>
                <a:rPr lang="de-DE" b="1" dirty="0" smtClean="0"/>
                <a:t> </a:t>
              </a:r>
              <a:r>
                <a:rPr lang="de-DE" b="1" dirty="0" err="1" smtClean="0"/>
                <a:t>Testing</a:t>
              </a:r>
              <a:endParaRPr lang="de-DE" b="1" dirty="0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539552" y="4370621"/>
              <a:ext cx="16561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smtClean="0"/>
                <a:t>Performance Tests</a:t>
              </a:r>
              <a:endParaRPr lang="de-DE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2699792" y="4504474"/>
              <a:ext cx="16561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smtClean="0"/>
                <a:t>Security Tests</a:t>
              </a:r>
              <a:endParaRPr lang="de-DE" dirty="0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4860032" y="4365975"/>
              <a:ext cx="16561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smtClean="0"/>
                <a:t>Usability Tests</a:t>
              </a:r>
              <a:endParaRPr lang="de-DE" dirty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6871372" y="4365975"/>
              <a:ext cx="16561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err="1" smtClean="0"/>
                <a:t>Compatability</a:t>
              </a:r>
              <a:r>
                <a:rPr lang="de-DE" dirty="0" smtClean="0"/>
                <a:t> Tests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281423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aufschrift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Benutzerdefiniert 1">
      <a:majorFont>
        <a:latin typeface="CMU Sans Serif"/>
        <a:ea typeface=""/>
        <a:cs typeface=""/>
      </a:majorFont>
      <a:minorFont>
        <a:latin typeface="CMU Sans Serif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477</Words>
  <Application>Microsoft Office PowerPoint</Application>
  <PresentationFormat>Bildschirmpräsentation (4:3)</PresentationFormat>
  <Paragraphs>278</Paragraphs>
  <Slides>21</Slides>
  <Notes>21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Arial</vt:lpstr>
      <vt:lpstr>Calibri</vt:lpstr>
      <vt:lpstr>CMU Sans Serif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Holtkötter</dc:creator>
  <cp:lastModifiedBy>Fabian Holtkötter</cp:lastModifiedBy>
  <cp:revision>53</cp:revision>
  <dcterms:created xsi:type="dcterms:W3CDTF">2016-11-07T07:44:49Z</dcterms:created>
  <dcterms:modified xsi:type="dcterms:W3CDTF">2017-01-31T10:29:15Z</dcterms:modified>
</cp:coreProperties>
</file>