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73" r:id="rId3"/>
    <p:sldId id="280" r:id="rId4"/>
    <p:sldId id="281" r:id="rId5"/>
    <p:sldId id="274" r:id="rId6"/>
    <p:sldId id="287" r:id="rId7"/>
    <p:sldId id="275" r:id="rId8"/>
    <p:sldId id="279" r:id="rId9"/>
    <p:sldId id="282" r:id="rId10"/>
    <p:sldId id="283" r:id="rId11"/>
    <p:sldId id="276" r:id="rId12"/>
    <p:sldId id="284" r:id="rId13"/>
    <p:sldId id="264" r:id="rId14"/>
    <p:sldId id="272" r:id="rId15"/>
    <p:sldId id="257" r:id="rId16"/>
    <p:sldId id="258" r:id="rId17"/>
    <p:sldId id="271" r:id="rId18"/>
    <p:sldId id="278" r:id="rId19"/>
    <p:sldId id="260" r:id="rId20"/>
    <p:sldId id="285" r:id="rId21"/>
    <p:sldId id="262" r:id="rId22"/>
    <p:sldId id="263" r:id="rId23"/>
    <p:sldId id="28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>
        <p:scale>
          <a:sx n="78" d="100"/>
          <a:sy n="78" d="100"/>
        </p:scale>
        <p:origin x="1291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img_event-driven.eps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5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img_ms-scaling.eps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0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img_component-testing.eps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80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img_referenz</a:t>
            </a:r>
            <a:r>
              <a:rPr lang="de-DE" dirty="0" smtClean="0"/>
              <a:t>-system-</a:t>
            </a:r>
            <a:r>
              <a:rPr lang="de-DE" dirty="0" err="1" smtClean="0"/>
              <a:t>arch.eps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40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</a:t>
            </a:r>
            <a:r>
              <a:rPr lang="de-DE" dirty="0" smtClean="0"/>
              <a:t>-</a:t>
            </a:r>
            <a:r>
              <a:rPr lang="de-DE" dirty="0" err="1" smtClean="0"/>
              <a:t>aggregate.eps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3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img_rpc-call.eps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img_rpc-call_alternative.eps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97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img_message-driven.eps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7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35572" y="543149"/>
            <a:ext cx="4359001" cy="3366699"/>
            <a:chOff x="835572" y="543149"/>
            <a:chExt cx="7472856" cy="5771702"/>
          </a:xfrm>
        </p:grpSpPr>
        <p:sp>
          <p:nvSpPr>
            <p:cNvPr id="2" name="Gleichschenkliges Dreieck 1"/>
            <p:cNvSpPr/>
            <p:nvPr/>
          </p:nvSpPr>
          <p:spPr>
            <a:xfrm>
              <a:off x="1491418" y="773326"/>
              <a:ext cx="6161164" cy="5311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916152" y="543149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Leistung</a:t>
              </a:r>
              <a:endParaRPr lang="de-DE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835572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Zeit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996737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Kosten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55578" y="3529897"/>
              <a:ext cx="2632841" cy="89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bg1"/>
                  </a:solidFill>
                </a:rPr>
                <a:t>Qualität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579236" y="13243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655553" y="1784657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4655551" y="3438459"/>
            <a:ext cx="1601777" cy="16017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4655552" y="5092262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4" name="Gewinkelte Verbindung 13"/>
          <p:cNvCxnSpPr>
            <a:stCxn id="6" idx="4"/>
            <a:endCxn id="8" idx="2"/>
          </p:cNvCxnSpPr>
          <p:nvPr/>
        </p:nvCxnSpPr>
        <p:spPr>
          <a:xfrm rot="16200000" flipH="1">
            <a:off x="3592170" y="1522163"/>
            <a:ext cx="851338" cy="1275428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4"/>
            <a:endCxn id="9" idx="2"/>
          </p:cNvCxnSpPr>
          <p:nvPr/>
        </p:nvCxnSpPr>
        <p:spPr>
          <a:xfrm rot="16200000" flipH="1">
            <a:off x="2765268" y="2349065"/>
            <a:ext cx="2505140" cy="1275426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6" idx="4"/>
            <a:endCxn id="10" idx="2"/>
          </p:cNvCxnSpPr>
          <p:nvPr/>
        </p:nvCxnSpPr>
        <p:spPr>
          <a:xfrm rot="16200000" flipH="1">
            <a:off x="1938367" y="3175965"/>
            <a:ext cx="4158943" cy="127542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3830059" y="2322656"/>
            <a:ext cx="375558" cy="525781"/>
            <a:chOff x="1311690" y="3257943"/>
            <a:chExt cx="567560" cy="794583"/>
          </a:xfrm>
        </p:grpSpPr>
        <p:sp>
          <p:nvSpPr>
            <p:cNvPr id="23" name="Welle 22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830059" y="3976456"/>
            <a:ext cx="375558" cy="525781"/>
            <a:chOff x="1311690" y="3257943"/>
            <a:chExt cx="567560" cy="794583"/>
          </a:xfrm>
        </p:grpSpPr>
        <p:sp>
          <p:nvSpPr>
            <p:cNvPr id="27" name="Welle 26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831950" y="5617662"/>
            <a:ext cx="375557" cy="525781"/>
            <a:chOff x="1311690" y="3257943"/>
            <a:chExt cx="567558" cy="794583"/>
          </a:xfrm>
        </p:grpSpPr>
        <p:sp>
          <p:nvSpPr>
            <p:cNvPr id="30" name="Welle 29"/>
            <p:cNvSpPr/>
            <p:nvPr/>
          </p:nvSpPr>
          <p:spPr>
            <a:xfrm>
              <a:off x="1311690" y="3329679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3651391" y="203549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7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2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3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794941"/>
            <a:ext cx="631065" cy="144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767489"/>
            <a:ext cx="631065" cy="106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31268" y="586211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37642" y="586196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42273" y="58708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09391" y="588629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15765" y="588613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20396" y="589502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493686" y="586601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00060" y="5865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04691" y="587474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cxnSp>
        <p:nvCxnSpPr>
          <p:cNvPr id="3" name="Gewinkelte Verbindung 2"/>
          <p:cNvCxnSpPr>
            <a:stCxn id="7" idx="1"/>
            <a:endCxn id="10" idx="0"/>
          </p:cNvCxnSpPr>
          <p:nvPr/>
        </p:nvCxnSpPr>
        <p:spPr>
          <a:xfrm rot="10800000" flipV="1">
            <a:off x="1548175" y="1895021"/>
            <a:ext cx="1784655" cy="13715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7" idx="3"/>
            <a:endCxn id="12" idx="0"/>
          </p:cNvCxnSpPr>
          <p:nvPr/>
        </p:nvCxnSpPr>
        <p:spPr>
          <a:xfrm>
            <a:off x="5811169" y="1895021"/>
            <a:ext cx="1777752" cy="13715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39921" y="5094530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2051585" y="529009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3660297" y="52352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5071961" y="4831379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723042" y="5344732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8134706" y="50227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86880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545029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248365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mit Pfeil 12"/>
          <p:cNvCxnSpPr>
            <a:stCxn id="7" idx="2"/>
            <a:endCxn id="53" idx="0"/>
          </p:cNvCxnSpPr>
          <p:nvPr/>
        </p:nvCxnSpPr>
        <p:spPr>
          <a:xfrm flipH="1">
            <a:off x="4567397" y="1967545"/>
            <a:ext cx="4602" cy="15707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Abgerundetes Rechteck 2"/>
          <p:cNvSpPr/>
          <p:nvPr/>
        </p:nvSpPr>
        <p:spPr>
          <a:xfrm>
            <a:off x="267214" y="3538307"/>
            <a:ext cx="2339603" cy="101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6527976" y="3538307"/>
            <a:ext cx="2339603" cy="1015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bgerundetes Rechteck 52"/>
          <p:cNvSpPr/>
          <p:nvPr/>
        </p:nvSpPr>
        <p:spPr>
          <a:xfrm>
            <a:off x="3397595" y="3538307"/>
            <a:ext cx="2339603" cy="1015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3397594" y="4686567"/>
            <a:ext cx="2339603" cy="1015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3397593" y="5834827"/>
            <a:ext cx="2339603" cy="1015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winkelte Verbindung 58"/>
          <p:cNvCxnSpPr>
            <a:stCxn id="7" idx="1"/>
            <a:endCxn id="3" idx="0"/>
          </p:cNvCxnSpPr>
          <p:nvPr/>
        </p:nvCxnSpPr>
        <p:spPr>
          <a:xfrm rot="10800000" flipV="1">
            <a:off x="1437017" y="1756287"/>
            <a:ext cx="1895813" cy="17820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7" idx="3"/>
            <a:endCxn id="52" idx="0"/>
          </p:cNvCxnSpPr>
          <p:nvPr/>
        </p:nvCxnSpPr>
        <p:spPr>
          <a:xfrm>
            <a:off x="5811169" y="1756287"/>
            <a:ext cx="1886609" cy="17820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67214" y="35649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Komponente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397593" y="356295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Komponente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530966" y="356295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Komponente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14799" y="396082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7" name="Rechteck 66"/>
          <p:cNvSpPr/>
          <p:nvPr/>
        </p:nvSpPr>
        <p:spPr>
          <a:xfrm>
            <a:off x="3645178" y="3956937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8" name="Rechteck 67"/>
          <p:cNvSpPr/>
          <p:nvPr/>
        </p:nvSpPr>
        <p:spPr>
          <a:xfrm>
            <a:off x="3645178" y="4991798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3645178" y="6138170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0" name="Rechteck 69"/>
          <p:cNvSpPr/>
          <p:nvPr/>
        </p:nvSpPr>
        <p:spPr>
          <a:xfrm>
            <a:off x="6775561" y="3932288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cxnSp>
        <p:nvCxnSpPr>
          <p:cNvPr id="115" name="Gerader Verbinder 114"/>
          <p:cNvCxnSpPr/>
          <p:nvPr/>
        </p:nvCxnSpPr>
        <p:spPr>
          <a:xfrm rot="5400000">
            <a:off x="4348428" y="415935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rot="5400000">
            <a:off x="3908582" y="5194216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/>
          <p:nvPr/>
        </p:nvCxnSpPr>
        <p:spPr>
          <a:xfrm rot="5400000">
            <a:off x="4478744" y="6340588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 rot="5400000">
            <a:off x="1230008" y="415935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rot="5400000">
            <a:off x="7850315" y="4134706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42365" y="3928975"/>
            <a:ext cx="962904" cy="493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4560768" y="3912386"/>
            <a:ext cx="962904" cy="49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4119329" y="4935820"/>
            <a:ext cx="1460559" cy="49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4692073" y="6124368"/>
            <a:ext cx="903655" cy="49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8063388" y="3887737"/>
            <a:ext cx="704022" cy="493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597906" y="400138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Auslastung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7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8463985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301094" y="2532177"/>
            <a:ext cx="1058049" cy="912111"/>
            <a:chOff x="5301094" y="2532177"/>
            <a:chExt cx="1058049" cy="912111"/>
          </a:xfrm>
        </p:grpSpPr>
        <p:sp>
          <p:nvSpPr>
            <p:cNvPr id="31" name="Sechseck 30"/>
            <p:cNvSpPr/>
            <p:nvPr/>
          </p:nvSpPr>
          <p:spPr>
            <a:xfrm>
              <a:off x="5301094" y="2532177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5572400" y="2823355"/>
              <a:ext cx="515435" cy="329753"/>
              <a:chOff x="6406709" y="4305654"/>
              <a:chExt cx="991754" cy="634481"/>
            </a:xfrm>
          </p:grpSpPr>
          <p:sp>
            <p:nvSpPr>
              <p:cNvPr id="35" name="Abgerundetes Rechteck 34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cxnSp>
            <p:nvCxnSpPr>
              <p:cNvPr id="36" name="Gerader Verbinder 35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475327" y="64138"/>
            <a:ext cx="2647068" cy="1221900"/>
            <a:chOff x="6327779" y="163412"/>
            <a:chExt cx="2647068" cy="1221900"/>
          </a:xfrm>
        </p:grpSpPr>
        <p:sp>
          <p:nvSpPr>
            <p:cNvPr id="6" name="Textfeld 5"/>
            <p:cNvSpPr txBox="1"/>
            <p:nvPr/>
          </p:nvSpPr>
          <p:spPr>
            <a:xfrm>
              <a:off x="6784824" y="163412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6"/>
                  </a:solidFill>
                </a:rPr>
                <a:t>Consumer-Anfragen</a:t>
              </a:r>
              <a:endParaRPr lang="de-DE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784824" y="498003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/>
                  </a:solidFill>
                </a:rPr>
                <a:t>Entdeckung und </a:t>
              </a:r>
            </a:p>
            <a:p>
              <a:r>
                <a:rPr lang="de-DE" sz="1400" b="1" dirty="0" smtClean="0">
                  <a:solidFill>
                    <a:schemeClr val="accent2"/>
                  </a:solidFill>
                </a:rPr>
                <a:t>Registrierung</a:t>
              </a:r>
              <a:endParaRPr lang="de-DE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84824" y="1077535"/>
              <a:ext cx="219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tx2"/>
                  </a:solidFill>
                </a:rPr>
                <a:t>Konfigurationsverteilung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6327779" y="314389"/>
              <a:ext cx="3893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327779" y="777907"/>
              <a:ext cx="38938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327779" y="1219900"/>
              <a:ext cx="38809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57029" y="5764328"/>
              <a:ext cx="757855" cy="823755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9" y="5162582"/>
              <a:ext cx="1089" cy="6017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571925" y="674720"/>
            <a:ext cx="4485653" cy="41889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Zylinder 50"/>
          <p:cNvSpPr/>
          <p:nvPr/>
        </p:nvSpPr>
        <p:spPr>
          <a:xfrm>
            <a:off x="1955829" y="5050391"/>
            <a:ext cx="600154" cy="652341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867188" y="4182457"/>
            <a:ext cx="2775711" cy="39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53" name="Rechteck 52"/>
          <p:cNvSpPr/>
          <p:nvPr/>
        </p:nvSpPr>
        <p:spPr>
          <a:xfrm>
            <a:off x="872628" y="2853163"/>
            <a:ext cx="2252253" cy="394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54" name="Rechteck 53"/>
          <p:cNvSpPr/>
          <p:nvPr/>
        </p:nvSpPr>
        <p:spPr>
          <a:xfrm>
            <a:off x="872628" y="1084509"/>
            <a:ext cx="2775714" cy="3946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Ressourcen/API</a:t>
            </a:r>
            <a:endParaRPr lang="de-DE" sz="1400" dirty="0"/>
          </a:p>
        </p:txBody>
      </p:sp>
      <p:sp>
        <p:nvSpPr>
          <p:cNvPr id="55" name="Rechteck 54"/>
          <p:cNvSpPr/>
          <p:nvPr/>
        </p:nvSpPr>
        <p:spPr>
          <a:xfrm rot="16200000">
            <a:off x="2666977" y="2266469"/>
            <a:ext cx="1568060" cy="394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Security REST Client</a:t>
            </a:r>
            <a:endParaRPr lang="de-DE" sz="1400" dirty="0"/>
          </a:p>
        </p:txBody>
      </p:sp>
      <p:cxnSp>
        <p:nvCxnSpPr>
          <p:cNvPr id="57" name="Gerader Verbinder 56"/>
          <p:cNvCxnSpPr/>
          <p:nvPr/>
        </p:nvCxnSpPr>
        <p:spPr>
          <a:xfrm>
            <a:off x="1341078" y="1466997"/>
            <a:ext cx="0" cy="138616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53" idx="2"/>
            <a:endCxn id="62" idx="0"/>
          </p:cNvCxnSpPr>
          <p:nvPr/>
        </p:nvCxnSpPr>
        <p:spPr>
          <a:xfrm>
            <a:off x="1998755" y="3247835"/>
            <a:ext cx="0" cy="3035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52" idx="2"/>
            <a:endCxn id="51" idx="1"/>
          </p:cNvCxnSpPr>
          <p:nvPr/>
        </p:nvCxnSpPr>
        <p:spPr>
          <a:xfrm>
            <a:off x="2255044" y="4573862"/>
            <a:ext cx="862" cy="4765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65" idx="3"/>
          </p:cNvCxnSpPr>
          <p:nvPr/>
        </p:nvCxnSpPr>
        <p:spPr>
          <a:xfrm>
            <a:off x="3121526" y="1887597"/>
            <a:ext cx="132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endCxn id="56" idx="1"/>
          </p:cNvCxnSpPr>
          <p:nvPr/>
        </p:nvCxnSpPr>
        <p:spPr>
          <a:xfrm>
            <a:off x="3642899" y="2003321"/>
            <a:ext cx="68996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872628" y="3551422"/>
            <a:ext cx="2252253" cy="3925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Entitäten</a:t>
            </a:r>
            <a:endParaRPr lang="de-DE" sz="1400" dirty="0"/>
          </a:p>
        </p:txBody>
      </p:sp>
      <p:cxnSp>
        <p:nvCxnSpPr>
          <p:cNvPr id="63" name="Gerader Verbinder 62"/>
          <p:cNvCxnSpPr>
            <a:stCxn id="65" idx="2"/>
          </p:cNvCxnSpPr>
          <p:nvPr/>
        </p:nvCxnSpPr>
        <p:spPr>
          <a:xfrm>
            <a:off x="2295697" y="2086600"/>
            <a:ext cx="190" cy="7665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>
            <a:off x="2255044" y="1479181"/>
            <a:ext cx="0" cy="20608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1469867" y="1688593"/>
            <a:ext cx="1651659" cy="3980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Geschäftslogik</a:t>
            </a:r>
            <a:endParaRPr lang="de-DE" sz="1400" dirty="0"/>
          </a:p>
        </p:txBody>
      </p:sp>
      <p:cxnSp>
        <p:nvCxnSpPr>
          <p:cNvPr id="66" name="Gerader Verbinder 65"/>
          <p:cNvCxnSpPr/>
          <p:nvPr/>
        </p:nvCxnSpPr>
        <p:spPr>
          <a:xfrm>
            <a:off x="2255044" y="395665"/>
            <a:ext cx="0" cy="6888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62" idx="2"/>
          </p:cNvCxnSpPr>
          <p:nvPr/>
        </p:nvCxnSpPr>
        <p:spPr>
          <a:xfrm>
            <a:off x="1998755" y="3943934"/>
            <a:ext cx="0" cy="2385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 rot="16200000">
            <a:off x="3141064" y="3434098"/>
            <a:ext cx="623143" cy="39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Listener</a:t>
            </a:r>
            <a:endParaRPr lang="de-DE" sz="1050" dirty="0"/>
          </a:p>
        </p:txBody>
      </p:sp>
      <p:cxnSp>
        <p:nvCxnSpPr>
          <p:cNvPr id="69" name="Gerader Verbinder 68"/>
          <p:cNvCxnSpPr>
            <a:stCxn id="68" idx="1"/>
          </p:cNvCxnSpPr>
          <p:nvPr/>
        </p:nvCxnSpPr>
        <p:spPr>
          <a:xfrm>
            <a:off x="3452636" y="3941373"/>
            <a:ext cx="3618" cy="2436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766097" y="1760360"/>
            <a:ext cx="270541" cy="2705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>
            <a:off x="3560936" y="3493877"/>
            <a:ext cx="270541" cy="2705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  <p:sp>
        <p:nvSpPr>
          <p:cNvPr id="71" name="Rechteck 70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266891" y="520709"/>
            <a:ext cx="3832143" cy="549541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4332868" y="1680616"/>
            <a:ext cx="1468177" cy="645409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Test Double</a:t>
            </a:r>
          </a:p>
          <a:p>
            <a:pPr algn="ctr"/>
            <a:r>
              <a:rPr lang="de-DE" sz="1200" dirty="0" smtClean="0"/>
              <a:t>(intern oder extern)</a:t>
            </a:r>
            <a:endParaRPr lang="de-DE" sz="1200" dirty="0"/>
          </a:p>
        </p:txBody>
      </p:sp>
      <p:sp>
        <p:nvSpPr>
          <p:cNvPr id="75" name="Rechteck 74"/>
          <p:cNvSpPr/>
          <p:nvPr/>
        </p:nvSpPr>
        <p:spPr>
          <a:xfrm>
            <a:off x="649539" y="769386"/>
            <a:ext cx="5257471" cy="5107999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4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7812904" y="2994349"/>
            <a:ext cx="1058049" cy="912111"/>
            <a:chOff x="1825020" y="4283177"/>
            <a:chExt cx="1058049" cy="912111"/>
          </a:xfrm>
        </p:grpSpPr>
        <p:sp>
          <p:nvSpPr>
            <p:cNvPr id="3" name="Sechseck 2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5" name="Halbbogen 4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Ecken des Rechtecks auf der gleichen Seite schneiden 5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7" name="Freihandform 6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8" name="Gruppieren 7"/>
          <p:cNvGrpSpPr/>
          <p:nvPr/>
        </p:nvGrpSpPr>
        <p:grpSpPr>
          <a:xfrm>
            <a:off x="6403375" y="2998277"/>
            <a:ext cx="1058049" cy="912111"/>
            <a:chOff x="3832280" y="2953723"/>
            <a:chExt cx="1058049" cy="912111"/>
          </a:xfrm>
        </p:grpSpPr>
        <p:sp>
          <p:nvSpPr>
            <p:cNvPr id="9" name="Sechseck 8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11" name="Flussdiagramm: Gespeicherte Daten 10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12" name="Flussdiagramm: Gespeicherte Daten 11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18" name="Gruppieren 17"/>
          <p:cNvGrpSpPr/>
          <p:nvPr/>
        </p:nvGrpSpPr>
        <p:grpSpPr>
          <a:xfrm>
            <a:off x="4908777" y="2998277"/>
            <a:ext cx="1058049" cy="912111"/>
            <a:chOff x="6225969" y="903324"/>
            <a:chExt cx="1058049" cy="912111"/>
          </a:xfrm>
        </p:grpSpPr>
        <p:sp>
          <p:nvSpPr>
            <p:cNvPr id="19" name="Sechseck 1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843800" y="1280441"/>
            <a:ext cx="1058049" cy="912111"/>
            <a:chOff x="5301094" y="2532177"/>
            <a:chExt cx="1058049" cy="912111"/>
          </a:xfrm>
        </p:grpSpPr>
        <p:sp>
          <p:nvSpPr>
            <p:cNvPr id="23" name="Sechseck 22"/>
            <p:cNvSpPr/>
            <p:nvPr/>
          </p:nvSpPr>
          <p:spPr>
            <a:xfrm>
              <a:off x="5301094" y="2532177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572400" y="2823355"/>
              <a:ext cx="515435" cy="329753"/>
              <a:chOff x="6406709" y="4305654"/>
              <a:chExt cx="991754" cy="634481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cxnSp>
            <p:nvCxnSpPr>
              <p:cNvPr id="26" name="Gerader Verbinder 25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7" name="Ellipse 26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2" name="Gruppieren 31"/>
          <p:cNvGrpSpPr/>
          <p:nvPr/>
        </p:nvGrpSpPr>
        <p:grpSpPr>
          <a:xfrm>
            <a:off x="416211" y="2456563"/>
            <a:ext cx="8228092" cy="276999"/>
            <a:chOff x="416211" y="2456563"/>
            <a:chExt cx="8228092" cy="276999"/>
          </a:xfrm>
        </p:grpSpPr>
        <p:sp>
          <p:nvSpPr>
            <p:cNvPr id="30" name="Rechteck 29"/>
            <p:cNvSpPr/>
            <p:nvPr/>
          </p:nvSpPr>
          <p:spPr>
            <a:xfrm>
              <a:off x="416211" y="2547708"/>
              <a:ext cx="7626645" cy="94710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042856" y="2456563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HTTP</a:t>
              </a:r>
              <a:endParaRPr lang="de-DE" sz="1200" dirty="0"/>
            </a:p>
          </p:txBody>
        </p:sp>
      </p:grpSp>
      <p:cxnSp>
        <p:nvCxnSpPr>
          <p:cNvPr id="34" name="Gerader Verbinder 33"/>
          <p:cNvCxnSpPr>
            <a:stCxn id="23" idx="2"/>
            <a:endCxn id="30" idx="0"/>
          </p:cNvCxnSpPr>
          <p:nvPr/>
        </p:nvCxnSpPr>
        <p:spPr>
          <a:xfrm>
            <a:off x="4071828" y="2192552"/>
            <a:ext cx="157706" cy="35515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9" idx="5"/>
          </p:cNvCxnSpPr>
          <p:nvPr/>
        </p:nvCxnSpPr>
        <p:spPr>
          <a:xfrm flipV="1">
            <a:off x="5738798" y="2648619"/>
            <a:ext cx="119650" cy="349658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endCxn id="9" idx="4"/>
          </p:cNvCxnSpPr>
          <p:nvPr/>
        </p:nvCxnSpPr>
        <p:spPr>
          <a:xfrm>
            <a:off x="6539447" y="2647473"/>
            <a:ext cx="91956" cy="350804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endCxn id="3" idx="4"/>
          </p:cNvCxnSpPr>
          <p:nvPr/>
        </p:nvCxnSpPr>
        <p:spPr>
          <a:xfrm>
            <a:off x="7959135" y="2638853"/>
            <a:ext cx="81797" cy="35549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1916650" y="2994349"/>
            <a:ext cx="1114408" cy="1372152"/>
            <a:chOff x="651985" y="4515195"/>
            <a:chExt cx="1114408" cy="1372152"/>
          </a:xfrm>
        </p:grpSpPr>
        <p:sp>
          <p:nvSpPr>
            <p:cNvPr id="47" name="Sechseck 46"/>
            <p:cNvSpPr/>
            <p:nvPr/>
          </p:nvSpPr>
          <p:spPr>
            <a:xfrm>
              <a:off x="680166" y="4515195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055177" y="4807394"/>
              <a:ext cx="308025" cy="327712"/>
              <a:chOff x="4880919" y="430665"/>
              <a:chExt cx="308025" cy="327712"/>
            </a:xfrm>
          </p:grpSpPr>
          <p:sp>
            <p:nvSpPr>
              <p:cNvPr id="49" name="Rechteck 48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1" name="Ecken des Rechtecks auf der gleichen Seite schneiden 50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2" name="Ecken des Rechtecks auf der gleichen Seite schneiden 51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3" name="Ecken des Rechtecks auf der gleichen Seite schneiden 52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sp>
          <p:nvSpPr>
            <p:cNvPr id="70" name="Textfeld 69"/>
            <p:cNvSpPr txBox="1"/>
            <p:nvPr/>
          </p:nvSpPr>
          <p:spPr>
            <a:xfrm>
              <a:off x="651985" y="5425682"/>
              <a:ext cx="111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Shopping </a:t>
              </a:r>
              <a:r>
                <a:rPr lang="de-DE" sz="1200" dirty="0" err="1" smtClean="0"/>
                <a:t>Cart</a:t>
              </a:r>
              <a:endParaRPr lang="de-DE" sz="1200" dirty="0"/>
            </a:p>
            <a:p>
              <a:pPr algn="ctr"/>
              <a:r>
                <a:rPr lang="de-DE" sz="1200" dirty="0" smtClean="0"/>
                <a:t>Service</a:t>
              </a:r>
              <a:endParaRPr lang="de-DE" sz="1200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41085" y="2994676"/>
            <a:ext cx="1252266" cy="1187486"/>
            <a:chOff x="583059" y="4515195"/>
            <a:chExt cx="1252266" cy="1187486"/>
          </a:xfrm>
        </p:grpSpPr>
        <p:sp>
          <p:nvSpPr>
            <p:cNvPr id="73" name="Sechseck 72"/>
            <p:cNvSpPr/>
            <p:nvPr/>
          </p:nvSpPr>
          <p:spPr>
            <a:xfrm>
              <a:off x="680166" y="4515195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74" name="Gruppieren 73"/>
            <p:cNvGrpSpPr/>
            <p:nvPr/>
          </p:nvGrpSpPr>
          <p:grpSpPr>
            <a:xfrm>
              <a:off x="1055177" y="4807394"/>
              <a:ext cx="308025" cy="327712"/>
              <a:chOff x="4880919" y="430665"/>
              <a:chExt cx="308025" cy="327712"/>
            </a:xfrm>
          </p:grpSpPr>
          <p:sp>
            <p:nvSpPr>
              <p:cNvPr id="76" name="Rechteck 75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78" name="Ecken des Rechtecks auf der gleichen Seite schneiden 77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79" name="Ecken des Rechtecks auf der gleichen Seite schneiden 78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80" name="Ecken des Rechtecks auf der gleichen Seite schneiden 79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sp>
          <p:nvSpPr>
            <p:cNvPr id="75" name="Textfeld 74"/>
            <p:cNvSpPr txBox="1"/>
            <p:nvPr/>
          </p:nvSpPr>
          <p:spPr>
            <a:xfrm>
              <a:off x="583059" y="5425682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 smtClean="0"/>
                <a:t>Ordering</a:t>
              </a:r>
              <a:r>
                <a:rPr lang="de-DE" sz="1200" dirty="0" smtClean="0"/>
                <a:t> Service</a:t>
              </a:r>
              <a:endParaRPr lang="de-DE" sz="1200" dirty="0"/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3293521" y="2994676"/>
            <a:ext cx="1394934" cy="1187486"/>
            <a:chOff x="511725" y="4515195"/>
            <a:chExt cx="1394934" cy="1187486"/>
          </a:xfrm>
        </p:grpSpPr>
        <p:sp>
          <p:nvSpPr>
            <p:cNvPr id="82" name="Sechseck 81"/>
            <p:cNvSpPr/>
            <p:nvPr/>
          </p:nvSpPr>
          <p:spPr>
            <a:xfrm>
              <a:off x="680166" y="4515195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83" name="Gruppieren 82"/>
            <p:cNvGrpSpPr/>
            <p:nvPr/>
          </p:nvGrpSpPr>
          <p:grpSpPr>
            <a:xfrm>
              <a:off x="1055177" y="4807394"/>
              <a:ext cx="308025" cy="327712"/>
              <a:chOff x="4880919" y="430665"/>
              <a:chExt cx="308025" cy="327712"/>
            </a:xfrm>
          </p:grpSpPr>
          <p:sp>
            <p:nvSpPr>
              <p:cNvPr id="85" name="Rechteck 84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87" name="Ecken des Rechtecks auf der gleichen Seite schneiden 86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88" name="Ecken des Rechtecks auf der gleichen Seite schneiden 87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89" name="Ecken des Rechtecks auf der gleichen Seite schneiden 88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sp>
          <p:nvSpPr>
            <p:cNvPr id="84" name="Textfeld 83"/>
            <p:cNvSpPr txBox="1"/>
            <p:nvPr/>
          </p:nvSpPr>
          <p:spPr>
            <a:xfrm>
              <a:off x="511725" y="5425682"/>
              <a:ext cx="1394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Warehouse Service</a:t>
              </a:r>
              <a:endParaRPr lang="de-DE" sz="1200" dirty="0"/>
            </a:p>
          </p:txBody>
        </p:sp>
      </p:grpSp>
      <p:cxnSp>
        <p:nvCxnSpPr>
          <p:cNvPr id="90" name="Gerader Verbinder 89"/>
          <p:cNvCxnSpPr>
            <a:endCxn id="82" idx="4"/>
          </p:cNvCxnSpPr>
          <p:nvPr/>
        </p:nvCxnSpPr>
        <p:spPr>
          <a:xfrm>
            <a:off x="3613790" y="2645673"/>
            <a:ext cx="76200" cy="34900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endCxn id="47" idx="5"/>
          </p:cNvCxnSpPr>
          <p:nvPr/>
        </p:nvCxnSpPr>
        <p:spPr>
          <a:xfrm flipH="1">
            <a:off x="2774852" y="2638853"/>
            <a:ext cx="161531" cy="35549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endCxn id="73" idx="4"/>
          </p:cNvCxnSpPr>
          <p:nvPr/>
        </p:nvCxnSpPr>
        <p:spPr>
          <a:xfrm flipH="1">
            <a:off x="666220" y="2638853"/>
            <a:ext cx="243777" cy="35582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908652" y="3905162"/>
            <a:ext cx="105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 smtClean="0"/>
          </a:p>
          <a:p>
            <a:pPr algn="ctr"/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100" name="Textfeld 99"/>
          <p:cNvSpPr txBox="1"/>
          <p:nvPr/>
        </p:nvSpPr>
        <p:spPr>
          <a:xfrm>
            <a:off x="6275620" y="3916101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7772704" y="3915780"/>
            <a:ext cx="113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Authentication</a:t>
            </a:r>
          </a:p>
          <a:p>
            <a:pPr algn="ctr"/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3895769" y="9986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Edge Server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389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113511" y="1467945"/>
            <a:ext cx="2566626" cy="3792829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302696" y="1759718"/>
            <a:ext cx="2188254" cy="3260309"/>
            <a:chOff x="302696" y="1759718"/>
            <a:chExt cx="2188254" cy="3260309"/>
          </a:xfrm>
        </p:grpSpPr>
        <p:sp>
          <p:nvSpPr>
            <p:cNvPr id="7" name="Abgerundetes Rechteck 6"/>
            <p:cNvSpPr/>
            <p:nvPr/>
          </p:nvSpPr>
          <p:spPr>
            <a:xfrm>
              <a:off x="302696" y="1759718"/>
              <a:ext cx="2188254" cy="3260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02696" y="1759718"/>
              <a:ext cx="2188254" cy="681070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Lagerverwaltung</a:t>
              </a:r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371" y="2661505"/>
              <a:ext cx="203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Verwaltet Lagerbestand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Zeigt Verfügbarkeit von Produkten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577373" y="1463038"/>
            <a:ext cx="2566626" cy="3792829"/>
            <a:chOff x="3217216" y="1467946"/>
            <a:chExt cx="2566626" cy="3792829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406403" y="1734207"/>
              <a:ext cx="2188254" cy="3260309"/>
              <a:chOff x="3406403" y="1734207"/>
              <a:chExt cx="2188254" cy="3260309"/>
            </a:xfrm>
          </p:grpSpPr>
          <p:sp>
            <p:nvSpPr>
              <p:cNvPr id="12" name="Abgerundetes Rechteck 11"/>
              <p:cNvSpPr/>
              <p:nvPr/>
            </p:nvSpPr>
            <p:spPr>
              <a:xfrm>
                <a:off x="3406403" y="1734207"/>
                <a:ext cx="2188254" cy="3260309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406403" y="1734207"/>
                <a:ext cx="2188254" cy="6810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Kundenverwaltung</a:t>
                </a:r>
                <a:endParaRPr lang="de-DE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3485230" y="2635994"/>
                <a:ext cx="2030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Kundendaten</a:t>
                </a: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321721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345442" y="1467945"/>
            <a:ext cx="2566626" cy="3792829"/>
            <a:chOff x="5999306" y="1467946"/>
            <a:chExt cx="2566626" cy="3792829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6188493" y="1734207"/>
              <a:ext cx="2188254" cy="3260309"/>
              <a:chOff x="6491190" y="1734207"/>
              <a:chExt cx="2188254" cy="3260309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6491190" y="1734207"/>
                <a:ext cx="2188254" cy="3260309"/>
                <a:chOff x="832419" y="1185567"/>
                <a:chExt cx="2188254" cy="3260309"/>
              </a:xfrm>
            </p:grpSpPr>
            <p:sp>
              <p:nvSpPr>
                <p:cNvPr id="15" name="Abgerundetes Rechteck 14"/>
                <p:cNvSpPr/>
                <p:nvPr/>
              </p:nvSpPr>
              <p:spPr>
                <a:xfrm>
                  <a:off x="832419" y="1185567"/>
                  <a:ext cx="2188254" cy="326030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832419" y="1185567"/>
                  <a:ext cx="2188254" cy="68107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Bestellsystem</a:t>
                  </a:r>
                  <a:endParaRPr lang="de-DE" dirty="0"/>
                </a:p>
              </p:txBody>
            </p:sp>
          </p:grpSp>
          <p:sp>
            <p:nvSpPr>
              <p:cNvPr id="19" name="Textfeld 18"/>
              <p:cNvSpPr txBox="1"/>
              <p:nvPr/>
            </p:nvSpPr>
            <p:spPr>
              <a:xfrm>
                <a:off x="6570017" y="2635994"/>
                <a:ext cx="20305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Bestellungen von </a:t>
                </a:r>
                <a:r>
                  <a:rPr lang="de-DE" sz="1600" b="1" dirty="0" smtClean="0">
                    <a:solidFill>
                      <a:schemeClr val="accent2"/>
                    </a:solidFill>
                  </a:rPr>
                  <a:t>Kunden</a:t>
                </a:r>
                <a:r>
                  <a:rPr lang="de-DE" sz="1600" dirty="0" smtClean="0"/>
                  <a:t>, die Produkte aus der </a:t>
                </a:r>
                <a:r>
                  <a:rPr lang="de-DE" sz="1600" b="1" dirty="0" smtClean="0">
                    <a:solidFill>
                      <a:schemeClr val="accent1"/>
                    </a:solidFill>
                  </a:rPr>
                  <a:t>Lagerverwaltung</a:t>
                </a:r>
                <a:r>
                  <a:rPr lang="de-DE" sz="1600" dirty="0" smtClean="0"/>
                  <a:t> kaufen wollen</a:t>
                </a: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99930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Abgerundetes Rechteck 25"/>
          <p:cNvSpPr/>
          <p:nvPr/>
        </p:nvSpPr>
        <p:spPr>
          <a:xfrm>
            <a:off x="3217216" y="5647386"/>
            <a:ext cx="2566626" cy="725265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Kontextgrenze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endCxn id="13" idx="1"/>
          </p:cNvCxnSpPr>
          <p:nvPr/>
        </p:nvCxnSpPr>
        <p:spPr>
          <a:xfrm flipV="1">
            <a:off x="4743845" y="2069834"/>
            <a:ext cx="2022715" cy="12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 flipV="1">
            <a:off x="2490950" y="2100253"/>
            <a:ext cx="1481960" cy="167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586476" y="1644215"/>
            <a:ext cx="2188254" cy="4283619"/>
            <a:chOff x="485577" y="1953219"/>
            <a:chExt cx="2188254" cy="4283619"/>
          </a:xfrm>
        </p:grpSpPr>
        <p:sp>
          <p:nvSpPr>
            <p:cNvPr id="6" name="Abgerundetes Rechteck 5"/>
            <p:cNvSpPr/>
            <p:nvPr/>
          </p:nvSpPr>
          <p:spPr>
            <a:xfrm>
              <a:off x="485577" y="1953219"/>
              <a:ext cx="2188254" cy="42836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85577" y="1953220"/>
              <a:ext cx="2188254" cy="657006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Produkt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61249" y="2779000"/>
              <a:ext cx="203059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Preis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Gewicht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Lagerort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  <a:endParaRPr lang="de-DE" sz="1600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einlagern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versenden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Produktsuche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Produktinformationen abrufen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326174" y="1644214"/>
            <a:ext cx="2188254" cy="3955136"/>
            <a:chOff x="302696" y="1759717"/>
            <a:chExt cx="2188254" cy="4916562"/>
          </a:xfrm>
        </p:grpSpPr>
        <p:sp>
          <p:nvSpPr>
            <p:cNvPr id="10" name="Abgerundetes Rechteck 9"/>
            <p:cNvSpPr/>
            <p:nvPr/>
          </p:nvSpPr>
          <p:spPr>
            <a:xfrm>
              <a:off x="302696" y="1759717"/>
              <a:ext cx="2188254" cy="4916561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02696" y="1759718"/>
              <a:ext cx="2188254" cy="81671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Nutzer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1523" y="2786232"/>
              <a:ext cx="2030599" cy="389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Nutzername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Kontodaten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Adresse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anlegen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bearbeiten</a:t>
              </a:r>
              <a:endParaRPr lang="de-DE" sz="1600" dirty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Kundendaten abrufen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456325" y="1644215"/>
            <a:ext cx="2188254" cy="4701104"/>
            <a:chOff x="3311283" y="654140"/>
            <a:chExt cx="2188254" cy="4701104"/>
          </a:xfrm>
        </p:grpSpPr>
        <p:sp>
          <p:nvSpPr>
            <p:cNvPr id="18" name="Abgerundetes Rechteck 17"/>
            <p:cNvSpPr/>
            <p:nvPr/>
          </p:nvSpPr>
          <p:spPr>
            <a:xfrm>
              <a:off x="3311283" y="654140"/>
              <a:ext cx="2188254" cy="470110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311283" y="654140"/>
              <a:ext cx="2188254" cy="6570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Bestellung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386959" y="1484190"/>
              <a:ext cx="203059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Von </a:t>
              </a:r>
              <a:r>
                <a:rPr lang="de-DE" sz="1600" dirty="0" smtClean="0">
                  <a:solidFill>
                    <a:schemeClr val="accent3"/>
                  </a:solidFill>
                </a:rPr>
                <a:t>Nutzer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>
                  <a:solidFill>
                    <a:schemeClr val="accent1"/>
                  </a:solidFill>
                </a:rPr>
                <a:t>Produkt </a:t>
              </a:r>
              <a:r>
                <a:rPr lang="de-DE" sz="1600" dirty="0" smtClean="0"/>
                <a:t>und 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Gesamtkosten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aufgeben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bearbeiten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stornieren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bezahlen</a:t>
              </a:r>
            </a:p>
          </p:txBody>
        </p:sp>
      </p:grpSp>
      <p:cxnSp>
        <p:nvCxnSpPr>
          <p:cNvPr id="24" name="Gerade Verbindung mit Pfeil 23"/>
          <p:cNvCxnSpPr>
            <a:endCxn id="11" idx="1"/>
          </p:cNvCxnSpPr>
          <p:nvPr/>
        </p:nvCxnSpPr>
        <p:spPr>
          <a:xfrm flipV="1">
            <a:off x="4944066" y="1972718"/>
            <a:ext cx="1382108" cy="94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7" idx="3"/>
          </p:cNvCxnSpPr>
          <p:nvPr/>
        </p:nvCxnSpPr>
        <p:spPr>
          <a:xfrm flipH="1" flipV="1">
            <a:off x="2774730" y="1972719"/>
            <a:ext cx="1090976" cy="11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5400000">
            <a:off x="1524296" y="256293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links 29"/>
          <p:cNvSpPr/>
          <p:nvPr/>
        </p:nvSpPr>
        <p:spPr>
          <a:xfrm rot="5400000">
            <a:off x="439729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/>
          <p:cNvSpPr/>
          <p:nvPr/>
        </p:nvSpPr>
        <p:spPr>
          <a:xfrm rot="5400000">
            <a:off x="726714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093795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966797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839799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236107" y="1707835"/>
            <a:ext cx="1726850" cy="4351669"/>
            <a:chOff x="1287517" y="645334"/>
            <a:chExt cx="1726850" cy="4351669"/>
          </a:xfrm>
        </p:grpSpPr>
        <p:sp>
          <p:nvSpPr>
            <p:cNvPr id="4" name="Abgerundetes Rechteck 3"/>
            <p:cNvSpPr/>
            <p:nvPr/>
          </p:nvSpPr>
          <p:spPr>
            <a:xfrm>
              <a:off x="1287517" y="645334"/>
              <a:ext cx="1726850" cy="43516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287517" y="696100"/>
              <a:ext cx="133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Maschine A</a:t>
              </a:r>
              <a:endParaRPr lang="de-DE" dirty="0"/>
            </a:p>
          </p:txBody>
        </p:sp>
        <p:sp>
          <p:nvSpPr>
            <p:cNvPr id="12" name="Eine Ecke des Rechtecks schneiden 11"/>
            <p:cNvSpPr/>
            <p:nvPr/>
          </p:nvSpPr>
          <p:spPr>
            <a:xfrm>
              <a:off x="1450953" y="1116198"/>
              <a:ext cx="1399978" cy="7693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Client Logik</a:t>
              </a:r>
              <a:endParaRPr lang="de-DE" dirty="0"/>
            </a:p>
          </p:txBody>
        </p:sp>
        <p:sp>
          <p:nvSpPr>
            <p:cNvPr id="34" name="Eine Ecke des Rechtecks schneiden 33"/>
            <p:cNvSpPr/>
            <p:nvPr/>
          </p:nvSpPr>
          <p:spPr>
            <a:xfrm>
              <a:off x="1450953" y="2266764"/>
              <a:ext cx="1399978" cy="7693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Client </a:t>
              </a:r>
              <a:r>
                <a:rPr lang="de-DE" dirty="0" err="1" smtClean="0"/>
                <a:t>Stub</a:t>
              </a:r>
              <a:endParaRPr lang="de-DE" dirty="0"/>
            </a:p>
          </p:txBody>
        </p:sp>
        <p:sp>
          <p:nvSpPr>
            <p:cNvPr id="36" name="Eine Ecke des Rechtecks schneiden 35"/>
            <p:cNvSpPr/>
            <p:nvPr/>
          </p:nvSpPr>
          <p:spPr>
            <a:xfrm>
              <a:off x="1450953" y="3861650"/>
              <a:ext cx="1399978" cy="769358"/>
            </a:xfrm>
            <a:prstGeom prst="snip1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Netzwerk Routinen</a:t>
              </a:r>
              <a:endParaRPr lang="de-DE" dirty="0"/>
            </a:p>
          </p:txBody>
        </p:sp>
        <p:cxnSp>
          <p:nvCxnSpPr>
            <p:cNvPr id="43" name="Gerade Verbindung mit Pfeil 42"/>
            <p:cNvCxnSpPr/>
            <p:nvPr/>
          </p:nvCxnSpPr>
          <p:spPr>
            <a:xfrm>
              <a:off x="1764406" y="1885236"/>
              <a:ext cx="0" cy="3815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flipV="1">
              <a:off x="2455571" y="1885236"/>
              <a:ext cx="0" cy="3815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/>
            <p:cNvSpPr/>
            <p:nvPr/>
          </p:nvSpPr>
          <p:spPr>
            <a:xfrm>
              <a:off x="1287517" y="3412901"/>
              <a:ext cx="1726850" cy="77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mit Pfeil 56"/>
            <p:cNvCxnSpPr/>
            <p:nvPr/>
          </p:nvCxnSpPr>
          <p:spPr>
            <a:xfrm flipV="1">
              <a:off x="2455571" y="3035802"/>
              <a:ext cx="0" cy="8258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755820" y="3035802"/>
              <a:ext cx="0" cy="8258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/>
          <p:cNvGrpSpPr/>
          <p:nvPr/>
        </p:nvGrpSpPr>
        <p:grpSpPr>
          <a:xfrm>
            <a:off x="7133203" y="1707834"/>
            <a:ext cx="1726850" cy="4351670"/>
            <a:chOff x="5909966" y="645333"/>
            <a:chExt cx="1726850" cy="4351670"/>
          </a:xfrm>
        </p:grpSpPr>
        <p:sp>
          <p:nvSpPr>
            <p:cNvPr id="5" name="Abgerundetes Rechteck 4"/>
            <p:cNvSpPr/>
            <p:nvPr/>
          </p:nvSpPr>
          <p:spPr>
            <a:xfrm>
              <a:off x="5909966" y="645333"/>
              <a:ext cx="1726850" cy="43516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909966" y="6961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Maschine B</a:t>
              </a:r>
              <a:endParaRPr lang="de-DE" dirty="0"/>
            </a:p>
          </p:txBody>
        </p:sp>
        <p:sp>
          <p:nvSpPr>
            <p:cNvPr id="33" name="Eine Ecke des Rechtecks schneiden 32"/>
            <p:cNvSpPr/>
            <p:nvPr/>
          </p:nvSpPr>
          <p:spPr>
            <a:xfrm>
              <a:off x="6073402" y="1115878"/>
              <a:ext cx="1399978" cy="769358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Logik</a:t>
              </a:r>
              <a:endParaRPr lang="de-DE" dirty="0"/>
            </a:p>
          </p:txBody>
        </p:sp>
        <p:sp>
          <p:nvSpPr>
            <p:cNvPr id="35" name="Eine Ecke des Rechtecks schneiden 34"/>
            <p:cNvSpPr/>
            <p:nvPr/>
          </p:nvSpPr>
          <p:spPr>
            <a:xfrm>
              <a:off x="6073402" y="2266764"/>
              <a:ext cx="1399978" cy="769358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Skeleton</a:t>
              </a:r>
              <a:endParaRPr lang="de-DE" dirty="0"/>
            </a:p>
          </p:txBody>
        </p:sp>
        <p:sp>
          <p:nvSpPr>
            <p:cNvPr id="37" name="Eine Ecke des Rechtecks schneiden 36"/>
            <p:cNvSpPr/>
            <p:nvPr/>
          </p:nvSpPr>
          <p:spPr>
            <a:xfrm>
              <a:off x="6073402" y="3861650"/>
              <a:ext cx="1399978" cy="769358"/>
            </a:xfrm>
            <a:prstGeom prst="snip1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Netzwerk Routinen</a:t>
              </a:r>
              <a:endParaRPr lang="de-DE" dirty="0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flipV="1">
              <a:off x="7145628" y="1885236"/>
              <a:ext cx="0" cy="3815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6379336" y="1885236"/>
              <a:ext cx="0" cy="3815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 66"/>
            <p:cNvSpPr/>
            <p:nvPr/>
          </p:nvSpPr>
          <p:spPr>
            <a:xfrm>
              <a:off x="5909966" y="3417650"/>
              <a:ext cx="1726850" cy="77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mit Pfeil 51"/>
            <p:cNvCxnSpPr/>
            <p:nvPr/>
          </p:nvCxnSpPr>
          <p:spPr>
            <a:xfrm flipV="1">
              <a:off x="7145628" y="3035802"/>
              <a:ext cx="8586" cy="8258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6379336" y="3035802"/>
              <a:ext cx="0" cy="8258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lipse 69"/>
          <p:cNvSpPr/>
          <p:nvPr/>
        </p:nvSpPr>
        <p:spPr>
          <a:xfrm>
            <a:off x="309459" y="2973256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2" name="Ellipse 71"/>
          <p:cNvSpPr/>
          <p:nvPr/>
        </p:nvSpPr>
        <p:spPr>
          <a:xfrm>
            <a:off x="306765" y="434702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74" name="Ellipse 73"/>
          <p:cNvSpPr/>
          <p:nvPr/>
        </p:nvSpPr>
        <p:spPr>
          <a:xfrm>
            <a:off x="8454546" y="4347021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75" name="Ellipse 74"/>
          <p:cNvSpPr/>
          <p:nvPr/>
        </p:nvSpPr>
        <p:spPr>
          <a:xfrm>
            <a:off x="8457430" y="297051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sp>
        <p:nvSpPr>
          <p:cNvPr id="76" name="Ellipse 75"/>
          <p:cNvSpPr/>
          <p:nvPr/>
        </p:nvSpPr>
        <p:spPr>
          <a:xfrm>
            <a:off x="7185598" y="2972507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7204928" y="434702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1483768" y="4354582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endParaRPr lang="de-DE" dirty="0"/>
          </a:p>
        </p:txBody>
      </p:sp>
      <p:sp>
        <p:nvSpPr>
          <p:cNvPr id="81" name="Ellipse 80"/>
          <p:cNvSpPr/>
          <p:nvPr/>
        </p:nvSpPr>
        <p:spPr>
          <a:xfrm>
            <a:off x="1476960" y="2974258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graphicFrame>
        <p:nvGraphicFramePr>
          <p:cNvPr id="82" name="Tabel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12351"/>
              </p:ext>
            </p:extLst>
          </p:nvPr>
        </p:nvGraphicFramePr>
        <p:xfrm>
          <a:off x="2377757" y="547298"/>
          <a:ext cx="4424696" cy="457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3770"/>
                <a:gridCol w="3680926"/>
              </a:tblGrid>
              <a:tr h="27079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Client ruft eine</a:t>
                      </a:r>
                      <a:r>
                        <a:rPr lang="de-DE" sz="1200" baseline="0" dirty="0" smtClean="0"/>
                        <a:t> lokale Prozedur auf seinem </a:t>
                      </a:r>
                      <a:r>
                        <a:rPr lang="de-DE" sz="1200" baseline="0" dirty="0" err="1" smtClean="0"/>
                        <a:t>client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auf.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Der </a:t>
                      </a:r>
                      <a:r>
                        <a:rPr lang="de-DE" sz="1200" dirty="0" err="1" smtClean="0"/>
                        <a:t>client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marshalled</a:t>
                      </a:r>
                      <a:r>
                        <a:rPr lang="de-DE" sz="1200" baseline="0" dirty="0" smtClean="0"/>
                        <a:t> die Parameter des Aufrufs und versendet sie per Socket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Übertragung über das Netzwerk durch</a:t>
                      </a:r>
                      <a:r>
                        <a:rPr lang="de-DE" sz="1200" baseline="0" dirty="0" smtClean="0"/>
                        <a:t> das Betriebssystem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auf der „Server“-Seite übernimmt</a:t>
                      </a:r>
                      <a:r>
                        <a:rPr lang="de-DE" sz="1200" baseline="0" dirty="0" smtClean="0"/>
                        <a:t> das </a:t>
                      </a:r>
                      <a:r>
                        <a:rPr lang="de-DE" sz="1200" baseline="0" dirty="0" err="1" smtClean="0"/>
                        <a:t>unmarshalling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ruft die</a:t>
                      </a:r>
                      <a:r>
                        <a:rPr lang="de-DE" sz="1200" baseline="0" dirty="0" smtClean="0"/>
                        <a:t> (für Maschine B) lokale Server-Prozedur auf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Sobald</a:t>
                      </a:r>
                      <a:r>
                        <a:rPr lang="de-DE" sz="1200" baseline="0" dirty="0" smtClean="0"/>
                        <a:t> die Prozedur beendet ist, wird das Ergebnis an das Skeleton zurückgegeben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</a:t>
                      </a:r>
                      <a:r>
                        <a:rPr lang="de-DE" sz="1200" dirty="0" err="1" smtClean="0"/>
                        <a:t>marshalled</a:t>
                      </a:r>
                      <a:r>
                        <a:rPr lang="de-DE" sz="1200" dirty="0" smtClean="0"/>
                        <a:t> das Ergebnis und sendet</a:t>
                      </a:r>
                      <a:r>
                        <a:rPr lang="de-DE" sz="1200" baseline="0" dirty="0" smtClean="0"/>
                        <a:t> sie per Socket zurück an die aufrufende Maschine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Der</a:t>
                      </a:r>
                      <a:r>
                        <a:rPr lang="de-DE" sz="1200" baseline="0" dirty="0" smtClean="0"/>
                        <a:t> Client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liest die Nachricht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Die</a:t>
                      </a:r>
                      <a:r>
                        <a:rPr lang="de-DE" sz="1200" baseline="0" dirty="0" smtClean="0"/>
                        <a:t> Client Logik erhält das Ergebnis des Aufrufs, ohne etwas von der Netzwerkkommunikation mitgekriegt zu haben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Gerade Verbindung mit Pfeil 49"/>
          <p:cNvCxnSpPr/>
          <p:nvPr/>
        </p:nvCxnSpPr>
        <p:spPr>
          <a:xfrm>
            <a:off x="1812179" y="5509690"/>
            <a:ext cx="54844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1812180" y="5277868"/>
            <a:ext cx="54844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4409757" y="5240288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3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ussdiagramm: Prozess 38"/>
          <p:cNvSpPr/>
          <p:nvPr/>
        </p:nvSpPr>
        <p:spPr>
          <a:xfrm>
            <a:off x="2683288" y="2935539"/>
            <a:ext cx="3222471" cy="649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32428" y="245942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7302580" y="4417956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7302580" y="596988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1" idx="6"/>
          </p:cNvCxnSpPr>
          <p:nvPr/>
        </p:nvCxnSpPr>
        <p:spPr>
          <a:xfrm>
            <a:off x="1734205" y="3260310"/>
            <a:ext cx="949083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ige Legende 17"/>
          <p:cNvSpPr/>
          <p:nvPr/>
        </p:nvSpPr>
        <p:spPr>
          <a:xfrm>
            <a:off x="2829907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ige Legende 19"/>
          <p:cNvSpPr/>
          <p:nvPr/>
        </p:nvSpPr>
        <p:spPr>
          <a:xfrm>
            <a:off x="3392736" y="3144171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ige Legende 20"/>
          <p:cNvSpPr/>
          <p:nvPr/>
        </p:nvSpPr>
        <p:spPr>
          <a:xfrm>
            <a:off x="3955565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ige Legende 21"/>
          <p:cNvSpPr/>
          <p:nvPr/>
        </p:nvSpPr>
        <p:spPr>
          <a:xfrm>
            <a:off x="451839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ige Legende 22"/>
          <p:cNvSpPr/>
          <p:nvPr/>
        </p:nvSpPr>
        <p:spPr>
          <a:xfrm>
            <a:off x="5081223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 Legende 23"/>
          <p:cNvSpPr/>
          <p:nvPr/>
        </p:nvSpPr>
        <p:spPr>
          <a:xfrm>
            <a:off x="1989605" y="3144170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14" idx="2"/>
          </p:cNvCxnSpPr>
          <p:nvPr/>
        </p:nvCxnSpPr>
        <p:spPr>
          <a:xfrm flipV="1">
            <a:off x="5905759" y="1397877"/>
            <a:ext cx="1396821" cy="1532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3" idx="2"/>
          </p:cNvCxnSpPr>
          <p:nvPr/>
        </p:nvCxnSpPr>
        <p:spPr>
          <a:xfrm>
            <a:off x="5905759" y="3585078"/>
            <a:ext cx="1396821" cy="163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9" idx="3"/>
            <a:endCxn id="45" idx="2"/>
          </p:cNvCxnSpPr>
          <p:nvPr/>
        </p:nvCxnSpPr>
        <p:spPr>
          <a:xfrm>
            <a:off x="5905759" y="3260309"/>
            <a:ext cx="1396820" cy="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hteckige Legende 30"/>
          <p:cNvSpPr/>
          <p:nvPr/>
        </p:nvSpPr>
        <p:spPr>
          <a:xfrm>
            <a:off x="6292014" y="4067963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ige Legende 31"/>
          <p:cNvSpPr/>
          <p:nvPr/>
        </p:nvSpPr>
        <p:spPr>
          <a:xfrm>
            <a:off x="6292014" y="2212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ige Legende 32"/>
          <p:cNvSpPr/>
          <p:nvPr/>
        </p:nvSpPr>
        <p:spPr>
          <a:xfrm>
            <a:off x="639606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593941" y="358507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Message </a:t>
            </a:r>
            <a:r>
              <a:rPr lang="de-DE" dirty="0" err="1" smtClean="0"/>
              <a:t>Buffer</a:t>
            </a:r>
            <a:endParaRPr lang="de-DE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7302579" y="2466186"/>
            <a:ext cx="1767316" cy="1766921"/>
            <a:chOff x="7061368" y="2211705"/>
            <a:chExt cx="1767316" cy="1766921"/>
          </a:xfrm>
        </p:grpSpPr>
        <p:sp>
          <p:nvSpPr>
            <p:cNvPr id="12" name="Ellipse 11"/>
            <p:cNvSpPr/>
            <p:nvPr/>
          </p:nvSpPr>
          <p:spPr>
            <a:xfrm>
              <a:off x="7226907" y="2376849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7151233" y="2294277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061368" y="2211705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32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745</Words>
  <Application>Microsoft Office PowerPoint</Application>
  <PresentationFormat>Bildschirmpräsentation (4:3)</PresentationFormat>
  <Paragraphs>393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90</cp:revision>
  <dcterms:created xsi:type="dcterms:W3CDTF">2016-11-07T07:44:49Z</dcterms:created>
  <dcterms:modified xsi:type="dcterms:W3CDTF">2017-02-03T11:28:13Z</dcterms:modified>
</cp:coreProperties>
</file>